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  <p:sldMasterId id="2147483732" r:id="rId4"/>
    <p:sldMasterId id="2147483757" r:id="rId5"/>
    <p:sldMasterId id="2147483794" r:id="rId6"/>
    <p:sldMasterId id="2147483855" r:id="rId7"/>
  </p:sldMasterIdLst>
  <p:notesMasterIdLst>
    <p:notesMasterId r:id="rId60"/>
  </p:notesMasterIdLst>
  <p:sldIdLst>
    <p:sldId id="865" r:id="rId8"/>
    <p:sldId id="372" r:id="rId9"/>
    <p:sldId id="346" r:id="rId10"/>
    <p:sldId id="1243" r:id="rId11"/>
    <p:sldId id="1244" r:id="rId12"/>
    <p:sldId id="393" r:id="rId13"/>
    <p:sldId id="400" r:id="rId14"/>
    <p:sldId id="1241" r:id="rId15"/>
    <p:sldId id="445" r:id="rId16"/>
    <p:sldId id="3984" r:id="rId17"/>
    <p:sldId id="561" r:id="rId18"/>
    <p:sldId id="373" r:id="rId19"/>
    <p:sldId id="388" r:id="rId20"/>
    <p:sldId id="390" r:id="rId21"/>
    <p:sldId id="375" r:id="rId22"/>
    <p:sldId id="376" r:id="rId23"/>
    <p:sldId id="377" r:id="rId24"/>
    <p:sldId id="3911" r:id="rId25"/>
    <p:sldId id="3912" r:id="rId26"/>
    <p:sldId id="3913" r:id="rId27"/>
    <p:sldId id="3978" r:id="rId28"/>
    <p:sldId id="397" r:id="rId29"/>
    <p:sldId id="396" r:id="rId30"/>
    <p:sldId id="923" r:id="rId31"/>
    <p:sldId id="924" r:id="rId32"/>
    <p:sldId id="922" r:id="rId33"/>
    <p:sldId id="3982" r:id="rId34"/>
    <p:sldId id="433" r:id="rId35"/>
    <p:sldId id="395" r:id="rId36"/>
    <p:sldId id="399" r:id="rId37"/>
    <p:sldId id="369" r:id="rId38"/>
    <p:sldId id="3919" r:id="rId39"/>
    <p:sldId id="3975" r:id="rId40"/>
    <p:sldId id="3983" r:id="rId41"/>
    <p:sldId id="453" r:id="rId42"/>
    <p:sldId id="3971" r:id="rId43"/>
    <p:sldId id="3977" r:id="rId44"/>
    <p:sldId id="3976" r:id="rId45"/>
    <p:sldId id="3970" r:id="rId46"/>
    <p:sldId id="3986" r:id="rId47"/>
    <p:sldId id="434" r:id="rId48"/>
    <p:sldId id="3960" r:id="rId49"/>
    <p:sldId id="3963" r:id="rId50"/>
    <p:sldId id="3964" r:id="rId51"/>
    <p:sldId id="3965" r:id="rId52"/>
    <p:sldId id="3972" r:id="rId53"/>
    <p:sldId id="3987" r:id="rId54"/>
    <p:sldId id="3973" r:id="rId55"/>
    <p:sldId id="3974" r:id="rId56"/>
    <p:sldId id="436" r:id="rId57"/>
    <p:sldId id="443" r:id="rId58"/>
    <p:sldId id="450" r:id="rId59"/>
  </p:sldIdLst>
  <p:sldSz cx="12192000" cy="6858000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2" autoAdjust="0"/>
    <p:restoredTop sz="90929"/>
  </p:normalViewPr>
  <p:slideViewPr>
    <p:cSldViewPr>
      <p:cViewPr varScale="1">
        <p:scale>
          <a:sx n="99" d="100"/>
          <a:sy n="99" d="100"/>
        </p:scale>
        <p:origin x="955" y="2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7.xml"/><Relationship Id="rId2" Type="http://schemas.openxmlformats.org/officeDocument/2006/relationships/slide" Target="slides/slide35.xml"/><Relationship Id="rId1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1207349081364"/>
          <c:y val="7.4004447360746572E-2"/>
          <c:w val="0.85296981627296586"/>
          <c:h val="0.7339268008165645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w/o local field correction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</c:numCache>
            </c:numRef>
          </c:xVal>
          <c:yVal>
            <c:numRef>
              <c:f>Sheet1!$B$2:$B$17</c:f>
              <c:numCache>
                <c:formatCode>General</c:formatCode>
                <c:ptCount val="16"/>
                <c:pt idx="0">
                  <c:v>1</c:v>
                </c:pt>
                <c:pt idx="1">
                  <c:v>1.2</c:v>
                </c:pt>
                <c:pt idx="2">
                  <c:v>1.4</c:v>
                </c:pt>
                <c:pt idx="3">
                  <c:v>1.6</c:v>
                </c:pt>
                <c:pt idx="4">
                  <c:v>1.8</c:v>
                </c:pt>
                <c:pt idx="5">
                  <c:v>2</c:v>
                </c:pt>
                <c:pt idx="6">
                  <c:v>2.2000000000000002</c:v>
                </c:pt>
                <c:pt idx="7">
                  <c:v>2.4</c:v>
                </c:pt>
                <c:pt idx="8">
                  <c:v>2.6</c:v>
                </c:pt>
                <c:pt idx="9">
                  <c:v>2.8</c:v>
                </c:pt>
                <c:pt idx="10">
                  <c:v>3</c:v>
                </c:pt>
                <c:pt idx="11">
                  <c:v>3.2</c:v>
                </c:pt>
                <c:pt idx="12">
                  <c:v>3.4</c:v>
                </c:pt>
                <c:pt idx="13">
                  <c:v>3.6</c:v>
                </c:pt>
                <c:pt idx="14">
                  <c:v>3.8</c:v>
                </c:pt>
                <c:pt idx="15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6A9-4BE4-A7E0-FB498B756F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effect correction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</c:numCache>
            </c:numRef>
          </c:xVal>
          <c:yVal>
            <c:numRef>
              <c:f>Sheet1!$C$2:$C$17</c:f>
              <c:numCache>
                <c:formatCode>General</c:formatCode>
                <c:ptCount val="16"/>
                <c:pt idx="0">
                  <c:v>1</c:v>
                </c:pt>
                <c:pt idx="1">
                  <c:v>1.2142857142857142</c:v>
                </c:pt>
                <c:pt idx="2">
                  <c:v>1.4615384615384615</c:v>
                </c:pt>
                <c:pt idx="3">
                  <c:v>1.7499999999999998</c:v>
                </c:pt>
                <c:pt idx="4">
                  <c:v>2.0909090909090904</c:v>
                </c:pt>
                <c:pt idx="5">
                  <c:v>2.4999999999999996</c:v>
                </c:pt>
                <c:pt idx="6">
                  <c:v>2.9999999999999991</c:v>
                </c:pt>
                <c:pt idx="7">
                  <c:v>3.6249999999999991</c:v>
                </c:pt>
                <c:pt idx="8">
                  <c:v>4.4285714285714279</c:v>
                </c:pt>
                <c:pt idx="9">
                  <c:v>5.5</c:v>
                </c:pt>
                <c:pt idx="10">
                  <c:v>6.9999999999999982</c:v>
                </c:pt>
                <c:pt idx="11">
                  <c:v>9.2500000000000018</c:v>
                </c:pt>
                <c:pt idx="12">
                  <c:v>12.999999999999995</c:v>
                </c:pt>
                <c:pt idx="13">
                  <c:v>20.500000000000004</c:v>
                </c:pt>
                <c:pt idx="14">
                  <c:v>42.999999999999929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6A9-4BE4-A7E0-FB498B756F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349807"/>
        <c:axId val="27350287"/>
      </c:scatterChart>
      <c:valAx>
        <c:axId val="27349807"/>
        <c:scaling>
          <c:orientation val="minMax"/>
          <c:max val="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7350287"/>
        <c:crosses val="autoZero"/>
        <c:crossBetween val="midCat"/>
      </c:valAx>
      <c:valAx>
        <c:axId val="27350287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734980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193722659667542"/>
          <c:y val="0.13946704578594338"/>
          <c:w val="0.64584363669824951"/>
          <c:h val="0.276095314801944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3200" b="1"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1207349081364"/>
          <c:y val="7.4004447360746572E-2"/>
          <c:w val="0.85296981627296586"/>
          <c:h val="0.7339268008165645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w/o local field correction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</c:numCache>
            </c:numRef>
          </c:xVal>
          <c:yVal>
            <c:numRef>
              <c:f>Sheet1!$B$2:$B$17</c:f>
              <c:numCache>
                <c:formatCode>General</c:formatCode>
                <c:ptCount val="16"/>
                <c:pt idx="0">
                  <c:v>1</c:v>
                </c:pt>
                <c:pt idx="1">
                  <c:v>1.2</c:v>
                </c:pt>
                <c:pt idx="2">
                  <c:v>1.4</c:v>
                </c:pt>
                <c:pt idx="3">
                  <c:v>1.6</c:v>
                </c:pt>
                <c:pt idx="4">
                  <c:v>1.8</c:v>
                </c:pt>
                <c:pt idx="5">
                  <c:v>2</c:v>
                </c:pt>
                <c:pt idx="6">
                  <c:v>2.2000000000000002</c:v>
                </c:pt>
                <c:pt idx="7">
                  <c:v>2.4</c:v>
                </c:pt>
                <c:pt idx="8">
                  <c:v>2.6</c:v>
                </c:pt>
                <c:pt idx="9">
                  <c:v>2.8</c:v>
                </c:pt>
                <c:pt idx="10">
                  <c:v>3</c:v>
                </c:pt>
                <c:pt idx="11">
                  <c:v>3.2</c:v>
                </c:pt>
                <c:pt idx="12">
                  <c:v>3.4</c:v>
                </c:pt>
                <c:pt idx="13">
                  <c:v>3.6</c:v>
                </c:pt>
                <c:pt idx="14">
                  <c:v>3.8</c:v>
                </c:pt>
                <c:pt idx="15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6A9-4BE4-A7E0-FB498B756F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effect correction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</c:numCache>
            </c:numRef>
          </c:xVal>
          <c:yVal>
            <c:numRef>
              <c:f>Sheet1!$C$2:$C$17</c:f>
              <c:numCache>
                <c:formatCode>General</c:formatCode>
                <c:ptCount val="16"/>
                <c:pt idx="0">
                  <c:v>1</c:v>
                </c:pt>
                <c:pt idx="1">
                  <c:v>1.2142857142857142</c:v>
                </c:pt>
                <c:pt idx="2">
                  <c:v>1.4615384615384615</c:v>
                </c:pt>
                <c:pt idx="3">
                  <c:v>1.7499999999999998</c:v>
                </c:pt>
                <c:pt idx="4">
                  <c:v>2.0909090909090904</c:v>
                </c:pt>
                <c:pt idx="5">
                  <c:v>2.4999999999999996</c:v>
                </c:pt>
                <c:pt idx="6">
                  <c:v>2.9999999999999991</c:v>
                </c:pt>
                <c:pt idx="7">
                  <c:v>3.6249999999999991</c:v>
                </c:pt>
                <c:pt idx="8">
                  <c:v>4.4285714285714279</c:v>
                </c:pt>
                <c:pt idx="9">
                  <c:v>5.5</c:v>
                </c:pt>
                <c:pt idx="10">
                  <c:v>6.9999999999999982</c:v>
                </c:pt>
                <c:pt idx="11">
                  <c:v>9.2500000000000018</c:v>
                </c:pt>
                <c:pt idx="12">
                  <c:v>12.999999999999995</c:v>
                </c:pt>
                <c:pt idx="13">
                  <c:v>20.500000000000004</c:v>
                </c:pt>
                <c:pt idx="14">
                  <c:v>42.999999999999929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6A9-4BE4-A7E0-FB498B756F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349807"/>
        <c:axId val="27350287"/>
      </c:scatterChart>
      <c:valAx>
        <c:axId val="27349807"/>
        <c:scaling>
          <c:orientation val="minMax"/>
          <c:max val="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7350287"/>
        <c:crosses val="autoZero"/>
        <c:crossBetween val="midCat"/>
      </c:valAx>
      <c:valAx>
        <c:axId val="27350287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734980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193722659667542"/>
          <c:y val="0.13946704578594338"/>
          <c:w val="0.64584363669824951"/>
          <c:h val="0.276095314801944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3200" b="1"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034DC4-D42F-47C2-8DAC-23EE5F5A7BD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08995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066294E8-CF56-4848-A3B5-7413B75C715D}" type="slidenum">
              <a:rPr lang="en-US" altLang="ja-JP" sz="1200" smtClean="0"/>
              <a:pPr eaLnBrk="1" hangingPunct="1"/>
              <a:t>1</a:t>
            </a:fld>
            <a:endParaRPr lang="en-US" altLang="ja-JP" sz="1200"/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33631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769D2-9CBE-4645-88D3-F8ECEFDAAFD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7726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51422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769D2-9CBE-4645-88D3-F8ECEFDAAFD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7726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35077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769D2-9CBE-4645-88D3-F8ECEFDAAFD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7726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40809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769D2-9CBE-4645-88D3-F8ECEFDAAFD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7726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5234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769D2-9CBE-4645-88D3-F8ECEFDAAFD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7726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27754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56527-644D-42EB-A647-EDB6DCDEFFC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093" tIns="44047" rIns="88093" bIns="44047"/>
          <a:lstStyle/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907507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9B06EC-36D5-47C9-9947-B7C184E63535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857413" y="9442371"/>
            <a:ext cx="2949787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62" tIns="43682" rIns="87362" bIns="43682" anchor="b"/>
          <a:lstStyle>
            <a:lvl1pPr defTabSz="8731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8731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8731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8731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8731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873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277227-45A5-4928-B9D5-9125E5DAFA53}" type="slidenum">
              <a:rPr kumimoji="1" lang="en-US" altLang="ja-JP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8731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23050" cy="3725863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203" y="4721186"/>
            <a:ext cx="4988795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362" tIns="43682" rIns="87362" bIns="43682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238148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9B06EC-36D5-47C9-9947-B7C184E63535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857413" y="9442371"/>
            <a:ext cx="2949787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62" tIns="43682" rIns="87362" bIns="43682" anchor="b"/>
          <a:lstStyle>
            <a:lvl1pPr defTabSz="8731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8731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8731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8731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8731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873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277227-45A5-4928-B9D5-9125E5DAFA53}" type="slidenum">
              <a:rPr kumimoji="1" lang="en-US" altLang="ja-JP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8731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23050" cy="3725863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203" y="4721186"/>
            <a:ext cx="4988795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362" tIns="43682" rIns="87362" bIns="43682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81962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56527-644D-42EB-A647-EDB6DCDEFFC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093" tIns="44047" rIns="88093" bIns="44047"/>
          <a:lstStyle/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626143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9B06EC-36D5-47C9-9947-B7C184E63535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857413" y="9442371"/>
            <a:ext cx="2949787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62" tIns="43682" rIns="87362" bIns="43682" anchor="b"/>
          <a:lstStyle>
            <a:lvl1pPr defTabSz="8731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8731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8731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8731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87312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873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277227-45A5-4928-B9D5-9125E5DAFA53}" type="slidenum">
              <a:rPr kumimoji="1" lang="en-US" altLang="ja-JP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8731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23050" cy="3725863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203" y="4721186"/>
            <a:ext cx="4988795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362" tIns="43682" rIns="87362" bIns="43682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73412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A8E16B-C108-4430-B17B-4AE00C5EFAB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093" tIns="44047" rIns="88093" bIns="44047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01200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56527-644D-42EB-A647-EDB6DCDEFFC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093" tIns="44047" rIns="88093" bIns="44047"/>
          <a:lstStyle/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4848957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034DC4-D42F-47C2-8DAC-23EE5F5A7BD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180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769D2-9CBE-4645-88D3-F8ECEFDAAFD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7726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18205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769D2-9CBE-4645-88D3-F8ECEFDAAFD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7726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4136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769D2-9CBE-4645-88D3-F8ECEFDAAFD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7726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19510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769D2-9CBE-4645-88D3-F8ECEFDAAFD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7726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28420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769D2-9CBE-4645-88D3-F8ECEFDAAFD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7726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19889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66FB0-2158-D5DD-53DF-5B24F66D9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>
            <a:extLst>
              <a:ext uri="{FF2B5EF4-FFF2-40B4-BE49-F238E27FC236}">
                <a16:creationId xmlns:a16="http://schemas.microsoft.com/office/drawing/2014/main" id="{70299AFA-83A7-18C2-96D9-1A40010247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56527-644D-42EB-A647-EDB6DCDEFFC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3891" name="Rectangle 2">
            <a:extLst>
              <a:ext uri="{FF2B5EF4-FFF2-40B4-BE49-F238E27FC236}">
                <a16:creationId xmlns:a16="http://schemas.microsoft.com/office/drawing/2014/main" id="{E3FAB9CA-4FD0-706F-4ED1-19FA757F41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</p:spPr>
      </p:sp>
      <p:sp>
        <p:nvSpPr>
          <p:cNvPr id="293892" name="Rectangle 3">
            <a:extLst>
              <a:ext uri="{FF2B5EF4-FFF2-40B4-BE49-F238E27FC236}">
                <a16:creationId xmlns:a16="http://schemas.microsoft.com/office/drawing/2014/main" id="{1B40DF9B-0396-64E0-25FE-13BF3E8CD1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093" tIns="44047" rIns="88093" bIns="44047"/>
          <a:lstStyle/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414837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5BF74B-B194-42D8-8EAB-225B2D4A3E46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3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</p:spPr>
      </p:sp>
      <p:sp>
        <p:nvSpPr>
          <p:cNvPr id="573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093" tIns="44047" rIns="88093" bIns="44047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76109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FD452-D6C8-4457-A19E-BCF2A28B953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8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545FA-44DC-4929-B83A-12C3235F082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6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D5394-D96E-45CD-AB8A-6F0716746D7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3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99207-A22D-4C0B-8BC6-0A450BE7DC2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05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FC073-8E43-4A27-BC9F-D283EADCF08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2688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34A21-2771-4A8E-B948-BC987F9A10E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20700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5A94D-BEFC-47F2-ADD9-CC1CDE86D830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4701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A061-458E-441E-BCEC-B7AB8E52ABFF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8284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69594-6B2C-4AE0-AD8D-E8464A0C5F9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3303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55A36-BB40-443C-9791-3BA8CB4CEEB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89984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339D-AEDF-4C4B-BCEA-4EC7967453A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53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8D5A7-90A5-43E6-BC84-F2A5DAED557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96F01-06F7-43B2-91C5-9275A55F7CE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7738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40E7A-912F-41C1-BF35-14C8FF108CE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9508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F57D0-4F26-4BA8-BA24-6AEA5CF165B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67604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486EA-5D7C-4D01-BB5C-B2DC746CF8C7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267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E307B-7FA5-4BAE-9862-07B8684C04F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38103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7AFE7-3738-412B-9770-93EC16B2104D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8769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80246-594A-435E-AAB8-2B25B06ECFD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7749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E1770-B960-446C-BEAE-52B576F525D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0170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80D13-6BA3-45A5-B62F-DAD7D89F31E6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7471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A3A92-B0AE-4A37-9DC2-A759EFAC78DD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0838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22855-7AB7-4449-A8D9-C0157CACEAE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E5DCD-DB37-4AC7-B5C4-275E62ECCDF8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8402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BEA14-FF27-444E-AECC-DE1441F9E9D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9244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1C809-2F7D-492E-BD9B-E0D724FE2895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0010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D2F79-65DD-4354-90C2-1A3F8CBC83E2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78334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A7C369-D0AD-4371-BDAA-FAB3F871A8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98BF9F-40D0-43F1-8E9D-D103FB4EBE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D8435E-E4D2-42F2-AAF4-38FA48E2C3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613AB8-0B79-44D2-9A53-ADF911466E6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514115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09985A-5A7E-4104-9FED-372298395C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94F26C-E4A2-4722-A42C-B27175C34B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2A9023-37A0-4975-9C4F-CA5181A77E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61E432-23FE-4398-90F5-861131B1BDB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00835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D5E611-1D54-475E-B444-E652F90851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B2FE13-FAE3-463F-BA87-F2EBB5B949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3BB23F-04AA-489B-8E27-C54E4A1826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E45200-7BCE-4B2C-9327-22F9FDFE389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85988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75491E-A9A7-4629-A8BF-A5AA2CD437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6C3807-3D2D-4E09-8DF4-BC946C983A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F22CC6-C9CE-434E-B677-51DFD86D2A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26DC9-9ACA-4FCD-BC49-2A684E86341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426870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4AD7DBE-1E2C-4630-B40A-BC375A97B4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C40E87E-9AAF-48A3-8ED9-4201B8A62C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08D4776-8BBF-4E11-AA92-A6A5850128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A8CE7A-D0BA-4222-A53E-1E445F0C137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942828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BD6637D-7465-4EC7-B099-0B1607E8DC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4FDE6C0-881E-493D-8E60-7F26ECEB9A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62CD105-6D0F-454C-BB38-EAE5D01D60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DB7630-C4FD-40F7-AD11-51A1A1EA3B4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9773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155AB-EE5D-4017-BD2F-761123675B1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6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7E9735-868E-4F78-8F90-29B617ED9B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C0612E1-F041-42D9-8542-67FB51769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026FE56-9C99-4D67-89C5-AB0E85DE2F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0F8DB6-FA9A-4918-B91A-AF4F0079B61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275943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97D683-C0AB-41EB-A213-A5DEE546A4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69681F-3C62-4C53-9140-64487A23F5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1ADD99-C959-46BA-BDF3-95B59B77D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D7EE1-E4BA-4D44-A3B0-CF877C9B4C7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437588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1BA2B-8015-4F4A-92B9-62EBDA9878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3AC005-F7D5-4964-8750-FCC11B2D93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045F8F-C18C-47EF-BE5F-5885A07C47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4CF2D-54A1-4D63-A0C5-AA0818CE86B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2580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39EF70-701C-42F1-A0F8-D7155049D6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298100-2217-46DF-8606-5CCBA655A7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7DEE0A-6BAB-40EA-9A80-550CB8FCF2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63A999-06A4-4A99-9284-56DE8A5CCB7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29448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C9CE26-0E4F-4EFA-BD6E-01F276CAF2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3450A2-519F-43D9-A210-0971A5F355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1473FC-5B02-478D-A210-71743C68DC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E930E-8486-4F88-896E-BE7E12BDA45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41489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99207-A22D-4C0B-8BC6-0A450BE7DC2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61857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FC073-8E43-4A27-BC9F-D283EADCF0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21052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34A21-2771-4A8E-B948-BC987F9A10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19057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5A94D-BEFC-47F2-ADD9-CC1CDE86D8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349590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A061-458E-441E-BCEC-B7AB8E52ABF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363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835C93-6F7B-4FFF-A0D0-0249924A8BF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8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69594-6B2C-4AE0-AD8D-E8464A0C5F9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2365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55A36-BB40-443C-9791-3BA8CB4CEE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32115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339D-AEDF-4C4B-BCEA-4EC7967453A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74705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96F01-06F7-43B2-91C5-9275A55F7CE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8541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40E7A-912F-41C1-BF35-14C8FF108CE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06665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F57D0-4F26-4BA8-BA24-6AEA5CF165B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75510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D7604D-CB05-E12A-F147-FA0D72BC56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F796B0-3CF3-4980-5D2E-FB95D38D5D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260967-7059-1CE3-AD97-AB3976C173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55DCC9-C465-4D19-9DBC-E7412F6DA2A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80146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D4844F-4AAA-95D1-3F46-C198A2DEF4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F89452-532F-0932-E8E4-7318E9D7AA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E2A83E-F245-FABC-0C29-714E1C61E8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14F61-EB6F-402B-80BF-0CB24C41BC3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915898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824827-5C8E-B6CF-D8BC-50CA38AA24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108CB4-7C96-F8CE-810A-57C0551FBE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F57C25-1A55-D450-9881-5A464D9DB9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1D1472-3437-4A02-A90B-CA21CC687E1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658658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8621CE-7E66-0029-20C0-0ECA400E52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3FDE0D-14F8-EEFB-0F15-FEAC7349F5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42277B-37F1-4E19-A4CD-319DC4FBF5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7B9869-76B1-48DE-A1B5-FDD96C442EB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5244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90678-006A-49DA-B114-4E72D9E1EFB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6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E8425E5-05B7-2190-DAFD-DAE86056C5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FB1216A-ACAC-0764-2281-20B9DB514D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43AC07E-7D8E-78C5-EA53-62DD3FAF66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57384-D9B9-44F5-930F-FE5070C0D04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02649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9FDFB0-03A9-095D-3FBA-AC0807D388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2567D9-6531-4E20-346D-38DF7C4612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A1401D2-E508-4DF3-1CFF-AC4BB978B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823309-B069-4476-A93C-616CDC660C3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180182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DE35AFE-B562-A859-5F6D-152A4143BB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41D1582-9968-F4F0-C43C-AE9C6261D6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6B4017B-8C12-30B1-7451-57058C225E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5C2A89-1110-4991-A9F7-023A2708894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35996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298370-1DEB-5060-8ABD-8B46828920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06B813-7A94-080F-E682-785B18C253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23C906-15BD-3D92-2203-9DDA478D4C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92A10-2377-4C33-B948-640A7C5AB9E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75817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8A0367-2C3C-4F95-10FB-673721A9F8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C55849-04C9-15B4-4A1F-D3998E0BD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396158-5ECD-2B36-7D9B-4853B6553F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2D8B8-5FCF-47C5-A0DA-9F1F4E9D0CE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82168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AC203C-5740-46B6-0FFC-651B83F22D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81C97C-C4A3-9830-735C-E2078A9999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C2FCFC-B4BC-F78A-4F60-3D1BA40657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6510B-202F-4A4B-99CA-ECC991454A4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086182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41B057-96F8-CF2E-3D91-E038EA870F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9B44FD-3AF0-EB0D-2B61-F17ECD6F13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F8DD29-A7E6-F57F-A6B7-68BA5C615C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CE76FC-2CA2-4EB0-88BC-80DE60AE120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36669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45B88-9AC9-4114-BF1F-7616F74B6BA4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8035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90E0B-E111-45A8-B692-B1044BF9566C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52538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CA176-3F6C-4DC7-8FF1-D0478B5B4E5A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240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B8063-A1F4-4332-9D28-38051B08A82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7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31321-AB19-49F1-854D-86D8E40530A3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55155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35B5-00C3-4EEB-8BED-36386BE29A24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38208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10E5F-F42C-427C-AB7F-B439B1449CA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0832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62A01-EC6B-4F87-A94C-ECB85CC25FCD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38213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C98C5-330A-4CCC-9878-2970717FC59A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9575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E71F2-97A6-47C7-BB68-B87FE76B5444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081996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30BCB-1144-4DA9-9686-98F0796255E3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1232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A863D-4572-41B4-AD6E-E6FDEBA6594C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8482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289C7-421A-4C1F-A7FB-4F6B3CD63002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4144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C2B2A1-F09E-4708-B99D-A56FC476FA2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7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7E3D1-6DFB-4869-9E2F-A54C9297DC6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3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BE128B-FAF9-49F9-B534-D0362DE59A7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69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D7826E72-A05E-4B5E-AEF3-9B9A3E33DAE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45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10E2166-7074-43A2-BDC5-39E5F69CFB18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4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83C69CF-488B-4660-BADD-0B4FC9E6B0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B51413A-9FFB-470A-BFCD-CB9D7171E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83F8F23-2395-4BC3-AEA5-0CF5F0A92AD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9F2A605-863B-4B8E-961E-78DB2478A3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A2E3E69-4C25-47E4-926E-4E921C3A9E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2B2E8DF-43DF-4EC0-8FEE-0FB9B22FD46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9217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26E72-A05E-4B5E-AEF3-9B9A3E33DAE4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0504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D6C020F-30D9-4F67-00E8-40A47D31BC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BB49AB8-A122-9E91-9289-976B47C7D8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B8F81F5-B6B7-7F6A-7381-954E162939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6CB8F6D-CAC1-F2A3-5976-AAFC796B55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89643D1-159E-7262-0FD7-D07504FA97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DDABF2C-A61C-473D-9F0F-820EDBB8C02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9722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035748CE-CEFB-4A94-9106-AB7AE3CE890D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6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9.png"/><Relationship Id="rId4" Type="http://schemas.openxmlformats.org/officeDocument/2006/relationships/image" Target="../media/image1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8.bin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9.png"/><Relationship Id="rId11" Type="http://schemas.openxmlformats.org/officeDocument/2006/relationships/image" Target="../media/image25.wmf"/><Relationship Id="rId5" Type="http://schemas.openxmlformats.org/officeDocument/2006/relationships/image" Target="../media/image138.png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23.wmf"/><Relationship Id="rId9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8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37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3" Type="http://schemas.openxmlformats.org/officeDocument/2006/relationships/image" Target="../media/image780.png"/><Relationship Id="rId7" Type="http://schemas.openxmlformats.org/officeDocument/2006/relationships/image" Target="../media/image82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1800.png"/><Relationship Id="rId7" Type="http://schemas.openxmlformats.org/officeDocument/2006/relationships/image" Target="../media/image4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830.png"/><Relationship Id="rId5" Type="http://schemas.openxmlformats.org/officeDocument/2006/relationships/image" Target="../media/image1820.png"/><Relationship Id="rId4" Type="http://schemas.openxmlformats.org/officeDocument/2006/relationships/image" Target="../media/image1810.png"/><Relationship Id="rId9" Type="http://schemas.openxmlformats.org/officeDocument/2006/relationships/image" Target="../media/image186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180.png"/><Relationship Id="rId7" Type="http://schemas.openxmlformats.org/officeDocument/2006/relationships/image" Target="../media/image4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83.png"/><Relationship Id="rId5" Type="http://schemas.openxmlformats.org/officeDocument/2006/relationships/image" Target="../media/image182.png"/><Relationship Id="rId4" Type="http://schemas.openxmlformats.org/officeDocument/2006/relationships/image" Target="../media/image181.png"/><Relationship Id="rId9" Type="http://schemas.openxmlformats.org/officeDocument/2006/relationships/image" Target="../media/image18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5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8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5.x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7" Type="http://schemas.openxmlformats.org/officeDocument/2006/relationships/image" Target="../media/image239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38.png"/><Relationship Id="rId5" Type="http://schemas.openxmlformats.org/officeDocument/2006/relationships/image" Target="../media/image235.png"/><Relationship Id="rId4" Type="http://schemas.openxmlformats.org/officeDocument/2006/relationships/image" Target="../media/image2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5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55.emf"/><Relationship Id="rId4" Type="http://schemas.openxmlformats.org/officeDocument/2006/relationships/image" Target="../media/image2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9.emf"/><Relationship Id="rId5" Type="http://schemas.openxmlformats.org/officeDocument/2006/relationships/image" Target="../media/image216.png"/><Relationship Id="rId4" Type="http://schemas.openxmlformats.org/officeDocument/2006/relationships/image" Target="../media/image58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4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wmf"/><Relationship Id="rId11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emf"/><Relationship Id="rId4" Type="http://schemas.openxmlformats.org/officeDocument/2006/relationships/image" Target="../media/image5.wmf"/><Relationship Id="rId9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4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4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openxmlformats.org/officeDocument/2006/relationships/image" Target="../media/image119.png"/><Relationship Id="rId4" Type="http://schemas.openxmlformats.org/officeDocument/2006/relationships/image" Target="../media/image11.png"/><Relationship Id="rId9" Type="http://schemas.openxmlformats.org/officeDocument/2006/relationships/image" Target="../media/image1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0">
            <a:gsLst>
              <a:gs pos="0">
                <a:srgbClr val="99FFCC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096000" y="4077072"/>
            <a:ext cx="4572001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ts val="0"/>
              </a:spcBef>
            </a:pPr>
            <a:r>
              <a:rPr lang="ja-JP" altLang="en-US" sz="2600" b="1" dirty="0">
                <a:latin typeface="+mn-ea"/>
                <a:ea typeface="+mn-ea"/>
              </a:rPr>
              <a:t>東京科学大学</a:t>
            </a:r>
            <a:endParaRPr lang="en-US" altLang="ja-JP" sz="2600" b="1" dirty="0">
              <a:latin typeface="+mn-ea"/>
              <a:ea typeface="+mn-ea"/>
            </a:endParaRPr>
          </a:p>
          <a:p>
            <a:pPr algn="r" eaLnBrk="1" hangingPunct="1">
              <a:spcBef>
                <a:spcPts val="0"/>
              </a:spcBef>
            </a:pPr>
            <a:r>
              <a:rPr lang="ja-JP" altLang="en-US" sz="2600" b="1" dirty="0">
                <a:latin typeface="+mn-ea"/>
                <a:ea typeface="+mn-ea"/>
              </a:rPr>
              <a:t>総合研究院</a:t>
            </a:r>
            <a:endParaRPr lang="en-US" altLang="ja-JP" sz="2600" b="1" dirty="0">
              <a:latin typeface="+mn-ea"/>
              <a:ea typeface="+mn-ea"/>
            </a:endParaRPr>
          </a:p>
          <a:p>
            <a:pPr algn="r" eaLnBrk="1" hangingPunct="1">
              <a:spcBef>
                <a:spcPts val="0"/>
              </a:spcBef>
            </a:pPr>
            <a:r>
              <a:rPr lang="ja-JP" altLang="en-US" sz="2600" b="1" dirty="0">
                <a:latin typeface="+mn-ea"/>
                <a:ea typeface="+mn-ea"/>
              </a:rPr>
              <a:t>元素戦略</a:t>
            </a:r>
            <a:r>
              <a:rPr lang="en-US" altLang="ja-JP" sz="2600" b="1" dirty="0">
                <a:latin typeface="+mn-ea"/>
                <a:ea typeface="+mn-ea"/>
              </a:rPr>
              <a:t>MDX</a:t>
            </a:r>
            <a:r>
              <a:rPr lang="ja-JP" altLang="en-US" sz="2600" b="1" dirty="0">
                <a:latin typeface="+mn-ea"/>
                <a:ea typeface="+mn-ea"/>
              </a:rPr>
              <a:t>研究センター</a:t>
            </a:r>
            <a:endParaRPr lang="en-US" altLang="ja-JP" sz="2600" b="1" dirty="0">
              <a:latin typeface="+mn-ea"/>
              <a:ea typeface="+mn-ea"/>
            </a:endParaRPr>
          </a:p>
          <a:p>
            <a:pPr algn="r" eaLnBrk="1" hangingPunct="1">
              <a:spcBef>
                <a:spcPts val="0"/>
              </a:spcBef>
            </a:pPr>
            <a:r>
              <a:rPr lang="ja-JP" altLang="en-US" sz="2600" b="1" dirty="0">
                <a:latin typeface="+mn-ea"/>
                <a:ea typeface="+mn-ea"/>
              </a:rPr>
              <a:t>フロンティア材料研究所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367808" y="3436706"/>
            <a:ext cx="2324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ja-JP" altLang="en-US" sz="2600" b="1" dirty="0">
                <a:latin typeface="+mn-ea"/>
                <a:ea typeface="+mn-ea"/>
              </a:rPr>
              <a:t>神谷利夫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24000" y="1612066"/>
            <a:ext cx="9144000" cy="1676400"/>
          </a:xfrm>
        </p:spPr>
        <p:txBody>
          <a:bodyPr/>
          <a:lstStyle/>
          <a:p>
            <a:pPr eaLnBrk="1" hangingPunct="1"/>
            <a:r>
              <a:rPr lang="ja-JP" altLang="en-US" b="1" dirty="0">
                <a:solidFill>
                  <a:srgbClr val="0000FF"/>
                </a:solidFill>
                <a:latin typeface="+mn-lt"/>
                <a:ea typeface="+mn-ea"/>
              </a:rPr>
              <a:t>チュートリアル： 誘電物性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FD430-C10F-C8FB-5C50-CEC9A6DE4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B8BCD2B-96DB-9AC0-E531-DCEF72E076AC}"/>
              </a:ext>
            </a:extLst>
          </p:cNvPr>
          <p:cNvSpPr/>
          <p:nvPr/>
        </p:nvSpPr>
        <p:spPr>
          <a:xfrm>
            <a:off x="0" y="-10716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A8677AA5-5400-9A9B-0C17-7A77FCDC3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1999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誘電体の</a:t>
            </a:r>
            <a:r>
              <a:rPr kumimoji="1" lang="ja-JP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応用</a:t>
            </a:r>
            <a:endParaRPr kumimoji="1" lang="ja-JP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45677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DDFF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517651" y="1"/>
            <a:ext cx="91741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600" b="1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  <a:lvl2pPr algn="ctr">
              <a:defRPr sz="4400">
                <a:solidFill>
                  <a:schemeClr val="tx2"/>
                </a:solidFill>
              </a:defRPr>
            </a:lvl2pPr>
            <a:lvl3pPr algn="ctr">
              <a:defRPr sz="4400">
                <a:solidFill>
                  <a:schemeClr val="tx2"/>
                </a:solidFill>
              </a:defRPr>
            </a:lvl3pPr>
            <a:lvl4pPr algn="ctr">
              <a:defRPr sz="4400">
                <a:solidFill>
                  <a:schemeClr val="tx2"/>
                </a:solidFill>
              </a:defRPr>
            </a:lvl4pPr>
            <a:lvl5pPr algn="ctr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実用化された酸化物機能材料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572420" name="Picture 2" descr="https://www.jreast.co.jp/suica/whats/img/index/image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836713"/>
            <a:ext cx="1595438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2421" name="Picture 2" descr="製品番号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4" t="26900" r="11072" b="20601"/>
          <a:stretch>
            <a:fillRect/>
          </a:stretch>
        </p:blipFill>
        <p:spPr bwMode="auto">
          <a:xfrm>
            <a:off x="7228508" y="2687638"/>
            <a:ext cx="30861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242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31950" y="768350"/>
            <a:ext cx="8280400" cy="5900738"/>
          </a:xfrm>
        </p:spPr>
        <p:txBody>
          <a:bodyPr anchor="t"/>
          <a:lstStyle/>
          <a:p>
            <a:pPr algn="l"/>
            <a:r>
              <a:rPr lang="en-US" altLang="ja-JP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1.</a:t>
            </a:r>
            <a:r>
              <a:rPr lang="ja-JP" altLang="en-US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 強誘電体メモリー </a:t>
            </a:r>
            <a:r>
              <a:rPr lang="en-US" altLang="ja-JP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ja-JP" sz="32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FeRAM</a:t>
            </a:r>
            <a:r>
              <a:rPr lang="en-US" altLang="ja-JP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br>
              <a:rPr lang="en-US" altLang="ja-JP" sz="3200" b="1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en-US" altLang="ja-JP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    1999: </a:t>
            </a:r>
            <a:r>
              <a:rPr lang="ja-JP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富士通の</a:t>
            </a:r>
            <a:r>
              <a:rPr lang="en-US" altLang="ja-JP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FeRAM</a:t>
            </a:r>
            <a:r>
              <a:rPr lang="ja-JP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混載</a:t>
            </a:r>
            <a:r>
              <a:rPr lang="en-US" altLang="ja-JP" sz="2400" dirty="0">
                <a:solidFill>
                  <a:schemeClr val="tx1"/>
                </a:solidFill>
                <a:cs typeface="Times New Roman" panose="02020603050405020304" pitchFamily="18" charset="0"/>
              </a:rPr>
              <a:t>LSI</a:t>
            </a:r>
            <a:br>
              <a:rPr lang="en-US" altLang="ja-JP" sz="24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ja-JP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　　</a:t>
            </a:r>
            <a:r>
              <a:rPr lang="en-US" altLang="ja-JP" sz="2400" dirty="0">
                <a:solidFill>
                  <a:schemeClr val="tx1"/>
                </a:solidFill>
                <a:cs typeface="Times New Roman" panose="02020603050405020304" pitchFamily="18" charset="0"/>
              </a:rPr>
              <a:t>2006:</a:t>
            </a:r>
            <a:r>
              <a:rPr lang="ja-JP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ソニーの</a:t>
            </a:r>
            <a:r>
              <a:rPr lang="en-US" altLang="ja-JP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FeliCa</a:t>
            </a:r>
            <a:r>
              <a:rPr lang="ja-JP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に採用</a:t>
            </a:r>
            <a:br>
              <a:rPr lang="en-US" altLang="ja-JP" sz="24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br>
              <a:rPr lang="en-US" altLang="ja-JP" sz="105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en-US" altLang="ja-JP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2. </a:t>
            </a:r>
            <a:r>
              <a:rPr lang="ja-JP" altLang="en-US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抵抗変化メモリー </a:t>
            </a:r>
            <a:r>
              <a:rPr lang="en-US" altLang="ja-JP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(ReRAM)</a:t>
            </a:r>
            <a:br>
              <a:rPr lang="en-US" altLang="ja-JP" sz="3200" b="1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en-US" altLang="ja-JP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    2013: </a:t>
            </a:r>
            <a:r>
              <a:rPr lang="ja-JP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パナソニック</a:t>
            </a:r>
            <a:r>
              <a:rPr lang="en-US" altLang="ja-JP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8bit </a:t>
            </a:r>
            <a:r>
              <a:rPr lang="ja-JP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ｺﾝﾋﾟｭｰﾀ</a:t>
            </a:r>
            <a:r>
              <a:rPr lang="en-US" altLang="ja-JP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(Ta</a:t>
            </a:r>
            <a:r>
              <a:rPr lang="en-US" altLang="ja-JP" sz="2400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en-US" altLang="ja-JP" sz="2400" dirty="0">
                <a:solidFill>
                  <a:schemeClr val="tx1"/>
                </a:solidFill>
                <a:cs typeface="Times New Roman" panose="02020603050405020304" pitchFamily="18" charset="0"/>
              </a:rPr>
              <a:t>O</a:t>
            </a:r>
            <a:r>
              <a:rPr lang="en-US" altLang="ja-JP" sz="2400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5</a:t>
            </a:r>
            <a:r>
              <a:rPr lang="en-US" altLang="ja-JP" sz="2400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br>
              <a:rPr lang="en-US" altLang="ja-JP" sz="24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en-US" altLang="ja-JP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 </a:t>
            </a:r>
            <a:r>
              <a:rPr lang="ja-JP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　 サンプル出荷</a:t>
            </a:r>
            <a:br>
              <a:rPr lang="en-US" altLang="ja-JP" sz="24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br>
              <a:rPr lang="en-US" altLang="ja-JP" sz="10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en-US" altLang="ja-JP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3. </a:t>
            </a:r>
            <a:r>
              <a:rPr lang="ja-JP" altLang="en-US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エレクトロクロミック</a:t>
            </a:r>
            <a:br>
              <a:rPr lang="en-US" altLang="ja-JP" sz="3200" b="1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en-US" altLang="ja-JP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    </a:t>
            </a:r>
            <a:r>
              <a:rPr lang="ja-JP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一部の自動車用防眩ルームミラー</a:t>
            </a:r>
            <a:br>
              <a:rPr lang="en-US" altLang="ja-JP" sz="24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br>
              <a:rPr lang="en-US" altLang="ja-JP" sz="10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en-US" altLang="ja-JP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4.</a:t>
            </a:r>
            <a:r>
              <a:rPr lang="ja-JP" altLang="en-US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 圧電セラミックス</a:t>
            </a:r>
            <a:br>
              <a:rPr lang="en-US" altLang="ja-JP" sz="3200" b="1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ja-JP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　　加速度センサー、圧電ジャイロ</a:t>
            </a:r>
            <a:br>
              <a:rPr lang="en-US" altLang="ja-JP" sz="24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br>
              <a:rPr lang="en-US" altLang="ja-JP" sz="9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en-US" altLang="ja-JP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5. </a:t>
            </a:r>
            <a:r>
              <a:rPr lang="ja-JP" altLang="en-US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ディスプレイ用薄膜トランジスタ</a:t>
            </a:r>
            <a:br>
              <a:rPr lang="en-US" altLang="ja-JP" sz="3200" b="1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en-US" altLang="ja-JP" sz="32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   2012~: </a:t>
            </a:r>
            <a:r>
              <a:rPr lang="ja-JP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スマートフォン</a:t>
            </a:r>
            <a:r>
              <a:rPr lang="en-US" altLang="ja-JP" sz="2400" dirty="0">
                <a:solidFill>
                  <a:schemeClr val="tx1"/>
                </a:solidFill>
                <a:cs typeface="Times New Roman" panose="02020603050405020304" pitchFamily="18" charset="0"/>
              </a:rPr>
              <a:t>, 80” LCD, 88” OLED TV</a:t>
            </a:r>
            <a:endParaRPr lang="en-US" altLang="ja-JP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2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-1"/>
            <a:ext cx="9144000" cy="893017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Application of dielectrics: Capacitor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26" name="Line 86"/>
          <p:cNvSpPr>
            <a:spLocks noChangeShapeType="1"/>
          </p:cNvSpPr>
          <p:nvPr/>
        </p:nvSpPr>
        <p:spPr bwMode="auto">
          <a:xfrm>
            <a:off x="3416503" y="1699353"/>
            <a:ext cx="0" cy="110405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7" name="Line 87"/>
          <p:cNvSpPr>
            <a:spLocks noChangeShapeType="1"/>
          </p:cNvSpPr>
          <p:nvPr/>
        </p:nvSpPr>
        <p:spPr bwMode="auto">
          <a:xfrm>
            <a:off x="3147521" y="2853126"/>
            <a:ext cx="540628" cy="2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8" name="Line 88"/>
          <p:cNvSpPr>
            <a:spLocks noChangeShapeType="1"/>
          </p:cNvSpPr>
          <p:nvPr/>
        </p:nvSpPr>
        <p:spPr bwMode="auto">
          <a:xfrm flipV="1">
            <a:off x="3263329" y="2927709"/>
            <a:ext cx="348878" cy="532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9" name="Line 89"/>
          <p:cNvSpPr>
            <a:spLocks noChangeShapeType="1"/>
          </p:cNvSpPr>
          <p:nvPr/>
        </p:nvSpPr>
        <p:spPr bwMode="auto">
          <a:xfrm flipV="1">
            <a:off x="3327246" y="2991626"/>
            <a:ext cx="221044" cy="532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857528" y="2010645"/>
            <a:ext cx="1253891" cy="361052"/>
            <a:chOff x="2759884" y="2358895"/>
            <a:chExt cx="364859" cy="105059"/>
          </a:xfrm>
        </p:grpSpPr>
        <p:sp>
          <p:nvSpPr>
            <p:cNvPr id="30" name="Line 90"/>
            <p:cNvSpPr>
              <a:spLocks noChangeShapeType="1"/>
            </p:cNvSpPr>
            <p:nvPr/>
          </p:nvSpPr>
          <p:spPr bwMode="auto">
            <a:xfrm>
              <a:off x="2759884" y="2358895"/>
              <a:ext cx="36485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1" name="Line 91"/>
            <p:cNvSpPr>
              <a:spLocks noChangeShapeType="1"/>
            </p:cNvSpPr>
            <p:nvPr/>
          </p:nvSpPr>
          <p:spPr bwMode="auto">
            <a:xfrm>
              <a:off x="2759884" y="2461292"/>
              <a:ext cx="364859" cy="26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6" name="正方形/長方形 35"/>
            <p:cNvSpPr/>
            <p:nvPr/>
          </p:nvSpPr>
          <p:spPr bwMode="auto">
            <a:xfrm>
              <a:off x="2904548" y="2363626"/>
              <a:ext cx="79952" cy="94002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itchFamily="49" charset="-128"/>
                <a:cs typeface="+mn-cs"/>
              </a:endParaRPr>
            </a:p>
          </p:txBody>
        </p:sp>
      </p:grpSp>
      <p:sp>
        <p:nvSpPr>
          <p:cNvPr id="42" name="Text Box 98"/>
          <p:cNvSpPr txBox="1">
            <a:spLocks noChangeArrowheads="1"/>
          </p:cNvSpPr>
          <p:nvPr/>
        </p:nvSpPr>
        <p:spPr bwMode="auto">
          <a:xfrm>
            <a:off x="1640659" y="705404"/>
            <a:ext cx="7639682" cy="49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Capacitor: Storage charges by applied voltage </a:t>
            </a:r>
            <a:r>
              <a:rPr kumimoji="1" lang="en-US" altLang="ja-JP" sz="2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5139420" y="1478395"/>
                <a:ext cx="5528581" cy="786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𝑪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</m:d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𝑪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𝑪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𝜺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𝒓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𝜺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  <m:f>
                        <m:fPr>
                          <m:ctrlP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𝑺</m:t>
                          </m:r>
                        </m:num>
                        <m:den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𝒅</m:t>
                          </m:r>
                        </m:den>
                      </m:f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𝑪</m:t>
                          </m:r>
                        </m:sub>
                      </m:sSub>
                    </m:oMath>
                  </m:oMathPara>
                </a14:m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420" y="1478395"/>
                <a:ext cx="5528581" cy="7862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2815274" y="1665384"/>
            <a:ext cx="1358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 + + + +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855640" y="2216441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 – – – –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236784" y="1196753"/>
            <a:ext cx="554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</a:t>
            </a:r>
            <a:endParaRPr kumimoji="1" lang="ja-JP" alt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4158937" y="1664233"/>
            <a:ext cx="729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+Q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</a:t>
            </a:r>
            <a:endParaRPr kumimoji="1" lang="ja-JP" alt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4214185" y="2186824"/>
            <a:ext cx="708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–Q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</a:t>
            </a:r>
            <a:endParaRPr kumimoji="1" lang="ja-JP" alt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/>
              <p:cNvSpPr/>
              <p:nvPr/>
            </p:nvSpPr>
            <p:spPr>
              <a:xfrm>
                <a:off x="5807968" y="2198474"/>
                <a:ext cx="4406976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𝜺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 Relative dielectric constant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S</a:t>
                </a:r>
                <a:r>
                  <a:rPr kumimoji="1" lang="ja-JP" alt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 Electrode area of the capacitor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d</a:t>
                </a:r>
                <a:r>
                  <a:rPr kumimoji="1" lang="ja-JP" alt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 Electrode distance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43" name="正方形/長方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968" y="2198474"/>
                <a:ext cx="4406976" cy="1446550"/>
              </a:xfrm>
              <a:prstGeom prst="rect">
                <a:avLst/>
              </a:prstGeom>
              <a:blipFill>
                <a:blip r:embed="rId4"/>
                <a:stretch>
                  <a:fillRect l="-2213" t="-3376" r="-11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3" descr="http://www1.s-cat.ne.jp/kiyoshi/m_basic/osc/lc_p_fb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3" y="3743269"/>
            <a:ext cx="2451593" cy="306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98"/>
          <p:cNvSpPr txBox="1">
            <a:spLocks noChangeArrowheads="1"/>
          </p:cNvSpPr>
          <p:nvPr/>
        </p:nvSpPr>
        <p:spPr bwMode="auto">
          <a:xfrm>
            <a:off x="1524000" y="3789041"/>
            <a:ext cx="7639682" cy="129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Circuits: Low (High) pass filter</a:t>
            </a:r>
            <a:br>
              <a:rPr kumimoji="1" lang="en-US" altLang="ja-JP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</a:br>
            <a:r>
              <a:rPr kumimoji="1" lang="en-US" altLang="ja-JP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               Oscillator</a:t>
            </a:r>
            <a:br>
              <a:rPr kumimoji="1" lang="en-US" altLang="ja-JP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</a:br>
            <a:r>
              <a:rPr kumimoji="1" lang="en-US" altLang="ja-JP" sz="2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   Combined with resistor, inductor</a:t>
            </a:r>
          </a:p>
        </p:txBody>
      </p:sp>
    </p:spTree>
    <p:extLst>
      <p:ext uri="{BB962C8B-B14F-4D97-AF65-F5344CB8AC3E}">
        <p14:creationId xmlns:p14="http://schemas.microsoft.com/office/powerpoint/2010/main" val="817967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-1"/>
            <a:ext cx="9144000" cy="893017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Application of dielectrics: DRAM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14" name="フリーフォーム 13"/>
          <p:cNvSpPr/>
          <p:nvPr/>
        </p:nvSpPr>
        <p:spPr bwMode="auto">
          <a:xfrm>
            <a:off x="3152138" y="4055752"/>
            <a:ext cx="2255927" cy="2469593"/>
          </a:xfrm>
          <a:custGeom>
            <a:avLst/>
            <a:gdLst>
              <a:gd name="connsiteX0" fmla="*/ 0 w 2175029"/>
              <a:gd name="connsiteY0" fmla="*/ 0 h 2193638"/>
              <a:gd name="connsiteX1" fmla="*/ 763480 w 2175029"/>
              <a:gd name="connsiteY1" fmla="*/ 1340528 h 2193638"/>
              <a:gd name="connsiteX2" fmla="*/ 1784412 w 2175029"/>
              <a:gd name="connsiteY2" fmla="*/ 2104007 h 2193638"/>
              <a:gd name="connsiteX3" fmla="*/ 1961965 w 2175029"/>
              <a:gd name="connsiteY3" fmla="*/ 2183906 h 2193638"/>
              <a:gd name="connsiteX4" fmla="*/ 2068497 w 2175029"/>
              <a:gd name="connsiteY4" fmla="*/ 2192784 h 2193638"/>
              <a:gd name="connsiteX5" fmla="*/ 2175029 w 2175029"/>
              <a:gd name="connsiteY5" fmla="*/ 2192784 h 219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5029" h="2193638">
                <a:moveTo>
                  <a:pt x="0" y="0"/>
                </a:moveTo>
                <a:cubicBezTo>
                  <a:pt x="233039" y="494930"/>
                  <a:pt x="466078" y="989860"/>
                  <a:pt x="763480" y="1340528"/>
                </a:cubicBezTo>
                <a:cubicBezTo>
                  <a:pt x="1060882" y="1691196"/>
                  <a:pt x="1584665" y="1963444"/>
                  <a:pt x="1784412" y="2104007"/>
                </a:cubicBezTo>
                <a:cubicBezTo>
                  <a:pt x="1984160" y="2244570"/>
                  <a:pt x="1914618" y="2169110"/>
                  <a:pt x="1961965" y="2183906"/>
                </a:cubicBezTo>
                <a:cubicBezTo>
                  <a:pt x="2009312" y="2198702"/>
                  <a:pt x="2032986" y="2191304"/>
                  <a:pt x="2068497" y="2192784"/>
                </a:cubicBezTo>
                <a:cubicBezTo>
                  <a:pt x="2104008" y="2194264"/>
                  <a:pt x="2139518" y="2193524"/>
                  <a:pt x="2175029" y="2192784"/>
                </a:cubicBezTo>
              </a:path>
            </a:pathLst>
          </a:custGeom>
          <a:noFill/>
          <a:ln w="19050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ゴシック" pitchFamily="49" charset="-128"/>
              <a:cs typeface="+mn-cs"/>
            </a:endParaRPr>
          </a:p>
        </p:txBody>
      </p:sp>
      <p:sp>
        <p:nvSpPr>
          <p:cNvPr id="15" name="Text Box 95"/>
          <p:cNvSpPr txBox="1">
            <a:spLocks noChangeArrowheads="1"/>
          </p:cNvSpPr>
          <p:nvPr/>
        </p:nvSpPr>
        <p:spPr bwMode="auto">
          <a:xfrm>
            <a:off x="2999656" y="3706140"/>
            <a:ext cx="936104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“1”</a:t>
            </a:r>
          </a:p>
        </p:txBody>
      </p:sp>
      <p:sp>
        <p:nvSpPr>
          <p:cNvPr id="16" name="Text Box 95"/>
          <p:cNvSpPr txBox="1">
            <a:spLocks noChangeArrowheads="1"/>
          </p:cNvSpPr>
          <p:nvPr/>
        </p:nvSpPr>
        <p:spPr bwMode="auto">
          <a:xfrm>
            <a:off x="4943872" y="6010396"/>
            <a:ext cx="936104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“0”</a:t>
            </a:r>
          </a:p>
        </p:txBody>
      </p:sp>
      <p:cxnSp>
        <p:nvCxnSpPr>
          <p:cNvPr id="17" name="直線矢印コネクタ 16"/>
          <p:cNvCxnSpPr/>
          <p:nvPr/>
        </p:nvCxnSpPr>
        <p:spPr bwMode="auto">
          <a:xfrm flipV="1">
            <a:off x="2999656" y="3827712"/>
            <a:ext cx="0" cy="2553616"/>
          </a:xfrm>
          <a:prstGeom prst="straightConnector1">
            <a:avLst/>
          </a:prstGeom>
          <a:noFill/>
          <a:ln w="19050" cap="flat" cmpd="sng" algn="ctr">
            <a:solidFill>
              <a:srgbClr val="00008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8" name="Line 78"/>
          <p:cNvSpPr>
            <a:spLocks noChangeShapeType="1"/>
          </p:cNvSpPr>
          <p:nvPr/>
        </p:nvSpPr>
        <p:spPr bwMode="auto">
          <a:xfrm flipV="1">
            <a:off x="5007442" y="1298126"/>
            <a:ext cx="0" cy="431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9" name="Line 79"/>
          <p:cNvSpPr>
            <a:spLocks noChangeShapeType="1"/>
          </p:cNvSpPr>
          <p:nvPr/>
        </p:nvSpPr>
        <p:spPr bwMode="auto">
          <a:xfrm flipV="1">
            <a:off x="4717152" y="1734890"/>
            <a:ext cx="57791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0" name="Line 80"/>
          <p:cNvSpPr>
            <a:spLocks noChangeShapeType="1"/>
          </p:cNvSpPr>
          <p:nvPr/>
        </p:nvSpPr>
        <p:spPr bwMode="auto">
          <a:xfrm flipV="1">
            <a:off x="4370937" y="1900009"/>
            <a:ext cx="127300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" name="Line 82"/>
          <p:cNvSpPr>
            <a:spLocks noChangeShapeType="1"/>
          </p:cNvSpPr>
          <p:nvPr/>
        </p:nvSpPr>
        <p:spPr bwMode="auto">
          <a:xfrm flipH="1">
            <a:off x="4661227" y="1905335"/>
            <a:ext cx="7989" cy="48470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3" name="Line 83"/>
          <p:cNvSpPr>
            <a:spLocks noChangeShapeType="1"/>
          </p:cNvSpPr>
          <p:nvPr/>
        </p:nvSpPr>
        <p:spPr bwMode="auto">
          <a:xfrm flipV="1">
            <a:off x="3818655" y="2384710"/>
            <a:ext cx="84257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4" name="Line 84"/>
          <p:cNvSpPr>
            <a:spLocks noChangeShapeType="1"/>
          </p:cNvSpPr>
          <p:nvPr/>
        </p:nvSpPr>
        <p:spPr bwMode="auto">
          <a:xfrm>
            <a:off x="5327025" y="1900009"/>
            <a:ext cx="0" cy="46872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5" name="Line 85"/>
          <p:cNvSpPr>
            <a:spLocks noChangeShapeType="1"/>
          </p:cNvSpPr>
          <p:nvPr/>
        </p:nvSpPr>
        <p:spPr bwMode="auto">
          <a:xfrm flipV="1">
            <a:off x="5319036" y="2363405"/>
            <a:ext cx="44475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6" name="Line 86"/>
          <p:cNvSpPr>
            <a:spLocks noChangeShapeType="1"/>
          </p:cNvSpPr>
          <p:nvPr/>
        </p:nvSpPr>
        <p:spPr bwMode="auto">
          <a:xfrm>
            <a:off x="5761125" y="2347425"/>
            <a:ext cx="0" cy="110405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7" name="Line 87"/>
          <p:cNvSpPr>
            <a:spLocks noChangeShapeType="1"/>
          </p:cNvSpPr>
          <p:nvPr/>
        </p:nvSpPr>
        <p:spPr bwMode="auto">
          <a:xfrm>
            <a:off x="5492143" y="3501198"/>
            <a:ext cx="540628" cy="2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8" name="Line 88"/>
          <p:cNvSpPr>
            <a:spLocks noChangeShapeType="1"/>
          </p:cNvSpPr>
          <p:nvPr/>
        </p:nvSpPr>
        <p:spPr bwMode="auto">
          <a:xfrm flipV="1">
            <a:off x="5607951" y="3575781"/>
            <a:ext cx="348878" cy="532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9" name="Line 89"/>
          <p:cNvSpPr>
            <a:spLocks noChangeShapeType="1"/>
          </p:cNvSpPr>
          <p:nvPr/>
        </p:nvSpPr>
        <p:spPr bwMode="auto">
          <a:xfrm flipV="1">
            <a:off x="5671868" y="3639698"/>
            <a:ext cx="221044" cy="532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2" name="Text Box 97"/>
          <p:cNvSpPr txBox="1">
            <a:spLocks noChangeArrowheads="1"/>
          </p:cNvSpPr>
          <p:nvPr/>
        </p:nvSpPr>
        <p:spPr bwMode="auto">
          <a:xfrm>
            <a:off x="2705820" y="2581946"/>
            <a:ext cx="2521576" cy="89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Capacitor:</a:t>
            </a:r>
            <a:br>
              <a:rPr kumimoji="1" lang="en-US" altLang="ja-JP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</a:br>
            <a:r>
              <a:rPr kumimoji="1" lang="en-US" altLang="ja-JP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(memory node)</a:t>
            </a:r>
          </a:p>
        </p:txBody>
      </p:sp>
      <p:sp>
        <p:nvSpPr>
          <p:cNvPr id="33" name="Text Box 98"/>
          <p:cNvSpPr txBox="1">
            <a:spLocks noChangeArrowheads="1"/>
          </p:cNvSpPr>
          <p:nvPr/>
        </p:nvSpPr>
        <p:spPr bwMode="auto">
          <a:xfrm>
            <a:off x="5231905" y="1196753"/>
            <a:ext cx="1926049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: Transistor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(switch)</a:t>
            </a:r>
          </a:p>
        </p:txBody>
      </p:sp>
      <p:sp>
        <p:nvSpPr>
          <p:cNvPr id="34" name="Text Box 95"/>
          <p:cNvSpPr txBox="1">
            <a:spLocks noChangeArrowheads="1"/>
          </p:cNvSpPr>
          <p:nvPr/>
        </p:nvSpPr>
        <p:spPr bwMode="auto">
          <a:xfrm>
            <a:off x="4513570" y="1124745"/>
            <a:ext cx="79034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V</a:t>
            </a:r>
            <a:r>
              <a:rPr kumimoji="1" lang="en-US" altLang="ja-JP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sw</a:t>
            </a:r>
            <a:endParaRPr kumimoji="1" lang="en-US" altLang="ja-JP" sz="20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5" name="Text Box 95"/>
          <p:cNvSpPr txBox="1">
            <a:spLocks noChangeArrowheads="1"/>
          </p:cNvSpPr>
          <p:nvPr/>
        </p:nvSpPr>
        <p:spPr bwMode="auto">
          <a:xfrm>
            <a:off x="3818655" y="2016627"/>
            <a:ext cx="79034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V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5202150" y="2658717"/>
            <a:ext cx="1253891" cy="361052"/>
            <a:chOff x="2759884" y="2358895"/>
            <a:chExt cx="364859" cy="105059"/>
          </a:xfrm>
        </p:grpSpPr>
        <p:sp>
          <p:nvSpPr>
            <p:cNvPr id="30" name="Line 90"/>
            <p:cNvSpPr>
              <a:spLocks noChangeShapeType="1"/>
            </p:cNvSpPr>
            <p:nvPr/>
          </p:nvSpPr>
          <p:spPr bwMode="auto">
            <a:xfrm>
              <a:off x="2759884" y="2358895"/>
              <a:ext cx="36485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1" name="Line 91"/>
            <p:cNvSpPr>
              <a:spLocks noChangeShapeType="1"/>
            </p:cNvSpPr>
            <p:nvPr/>
          </p:nvSpPr>
          <p:spPr bwMode="auto">
            <a:xfrm>
              <a:off x="2759884" y="2461292"/>
              <a:ext cx="364859" cy="26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6" name="正方形/長方形 35"/>
            <p:cNvSpPr/>
            <p:nvPr/>
          </p:nvSpPr>
          <p:spPr bwMode="auto">
            <a:xfrm>
              <a:off x="2904548" y="2363626"/>
              <a:ext cx="79952" cy="94002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itchFamily="49" charset="-128"/>
                <a:cs typeface="+mn-cs"/>
              </a:endParaRPr>
            </a:p>
          </p:txBody>
        </p:sp>
      </p:grpSp>
      <p:cxnSp>
        <p:nvCxnSpPr>
          <p:cNvPr id="37" name="直線矢印コネクタ 36"/>
          <p:cNvCxnSpPr/>
          <p:nvPr/>
        </p:nvCxnSpPr>
        <p:spPr bwMode="auto">
          <a:xfrm>
            <a:off x="3647728" y="4806487"/>
            <a:ext cx="1038838" cy="120390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8" name="Text Box 95"/>
          <p:cNvSpPr txBox="1">
            <a:spLocks noChangeArrowheads="1"/>
          </p:cNvSpPr>
          <p:nvPr/>
        </p:nvSpPr>
        <p:spPr bwMode="auto">
          <a:xfrm>
            <a:off x="3863752" y="4365104"/>
            <a:ext cx="2623014" cy="101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Leak current through transistor and capacitor, 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                       </a:t>
            </a:r>
            <a:r>
              <a:rPr kumimoji="1" lang="en-US" altLang="ja-JP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</a:t>
            </a:r>
            <a:r>
              <a:rPr kumimoji="1" lang="en-US" altLang="ja-JP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off</a:t>
            </a:r>
            <a:endParaRPr kumimoji="1" lang="en-US" altLang="ja-JP" sz="2000" b="1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95"/>
              <p:cNvSpPr txBox="1">
                <a:spLocks noChangeArrowheads="1"/>
              </p:cNvSpPr>
              <p:nvPr/>
            </p:nvSpPr>
            <p:spPr bwMode="auto">
              <a:xfrm>
                <a:off x="6702790" y="3834161"/>
                <a:ext cx="3808892" cy="1950278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Retention time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b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𝒓</m:t>
                        </m:r>
                      </m:sub>
                    </m:sSub>
                    <m:r>
                      <a:rPr kumimoji="1" lang="en-US" altLang="ja-JP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~</m:t>
                    </m:r>
                    <m:sSub>
                      <m:sSubPr>
                        <m:ctrlP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𝑪</m:t>
                        </m:r>
                      </m:sub>
                    </m:sSub>
                    <m:r>
                      <a:rPr kumimoji="1" lang="en-US" altLang="ja-JP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𝒐𝒇𝒇</m:t>
                        </m:r>
                      </m:sub>
                    </m:sSub>
                  </m:oMath>
                </a14:m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  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ja-JP" alt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𝜺</m:t>
                        </m:r>
                      </m:e>
                      <m:sub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𝒓</m:t>
                        </m:r>
                      </m:sub>
                    </m:sSub>
                    <m:sSub>
                      <m:sSubPr>
                        <m:ctrlP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ja-JP" alt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𝜺</m:t>
                        </m:r>
                      </m:e>
                      <m:sub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f>
                      <m:fPr>
                        <m:ctrlP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𝑺</m:t>
                        </m:r>
                      </m:num>
                      <m:den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𝒅</m:t>
                        </m:r>
                      </m:den>
                    </m:f>
                    <m:f>
                      <m:fPr>
                        <m:ctrlP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𝒐𝒇𝒇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𝑪</m:t>
                        </m:r>
                      </m:sub>
                    </m:sSub>
                  </m:oMath>
                </a14:m>
                <a:endPara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 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02790" y="3834161"/>
                <a:ext cx="3808892" cy="1950278"/>
              </a:xfrm>
              <a:prstGeom prst="rect">
                <a:avLst/>
              </a:prstGeom>
              <a:blipFill>
                <a:blip r:embed="rId3"/>
                <a:stretch>
                  <a:fillRect l="-3822" t="-3704"/>
                </a:stretch>
              </a:blipFill>
              <a:ln w="25400">
                <a:solidFill>
                  <a:srgbClr val="C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 Box 98"/>
          <p:cNvSpPr txBox="1">
            <a:spLocks noChangeArrowheads="1"/>
          </p:cNvSpPr>
          <p:nvPr/>
        </p:nvSpPr>
        <p:spPr bwMode="auto">
          <a:xfrm>
            <a:off x="1559496" y="630120"/>
            <a:ext cx="6264696" cy="49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DRAM (dynamic random access memory)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6461324" y="2157241"/>
                <a:ext cx="3883149" cy="786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𝑪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𝑪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𝑪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𝜺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𝒓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𝜺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  <m:f>
                        <m:fPr>
                          <m:ctrlP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𝑺</m:t>
                          </m:r>
                        </m:num>
                        <m:den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𝒅</m:t>
                          </m:r>
                        </m:den>
                      </m:f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𝑪</m:t>
                          </m:r>
                        </m:sub>
                      </m:sSub>
                    </m:oMath>
                  </m:oMathPara>
                </a14:m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324" y="2157241"/>
                <a:ext cx="3883149" cy="7862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5159896" y="2276873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 + + + +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200262" y="2898794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 – – – –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/>
              <p:cNvSpPr/>
              <p:nvPr/>
            </p:nvSpPr>
            <p:spPr>
              <a:xfrm>
                <a:off x="3746825" y="3730267"/>
                <a:ext cx="131397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  <m:sub>
                          <m:r>
                            <a:rPr kumimoji="1" lang="en-US" altLang="ja-JP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𝑪</m:t>
                          </m:r>
                        </m:sub>
                      </m:sSub>
                      <m:r>
                        <a:rPr kumimoji="1" lang="en-US" altLang="ja-JP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kumimoji="1" lang="en-US" altLang="ja-JP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47" name="正方形/長方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825" y="3730267"/>
                <a:ext cx="131397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/>
              <p:cNvSpPr/>
              <p:nvPr/>
            </p:nvSpPr>
            <p:spPr>
              <a:xfrm>
                <a:off x="5841528" y="6225440"/>
                <a:ext cx="131397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  <m:sub>
                          <m:r>
                            <a:rPr kumimoji="1" lang="en-US" altLang="ja-JP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𝑪</m:t>
                          </m:r>
                        </m:sub>
                      </m:sSub>
                      <m:r>
                        <a:rPr kumimoji="1" lang="en-US" altLang="ja-JP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1" lang="en-US" altLang="ja-JP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48" name="正方形/長方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528" y="6225440"/>
                <a:ext cx="131397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 Box 95"/>
          <p:cNvSpPr txBox="1">
            <a:spLocks noChangeArrowheads="1"/>
          </p:cNvSpPr>
          <p:nvPr/>
        </p:nvSpPr>
        <p:spPr bwMode="auto">
          <a:xfrm>
            <a:off x="5447929" y="1988841"/>
            <a:ext cx="3022591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V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when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is 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834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6353175" y="4111750"/>
            <a:ext cx="3937000" cy="3714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26232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Application of dielectrics: FET</a:t>
            </a:r>
            <a:endParaRPr lang="ja-JP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ＨＧ丸ゴシックB" charset="-128"/>
              <a:cs typeface="Times New Roman" panose="02020603050405020304" pitchFamily="18" charset="0"/>
            </a:endParaRPr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1865806" y="1115268"/>
            <a:ext cx="7894638" cy="10175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Two representative functions of transistor</a:t>
            </a:r>
            <a:b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1. Amplification   Use linear region (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DS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 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GS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b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2.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Switching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       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Use large on/off current ratio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26310" name="Line 6"/>
          <p:cNvSpPr>
            <a:spLocks noChangeShapeType="1"/>
          </p:cNvSpPr>
          <p:nvPr/>
        </p:nvSpPr>
        <p:spPr bwMode="auto">
          <a:xfrm>
            <a:off x="7394575" y="2627437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6311" name="Line 7"/>
          <p:cNvSpPr>
            <a:spLocks noChangeShapeType="1"/>
          </p:cNvSpPr>
          <p:nvPr/>
        </p:nvSpPr>
        <p:spPr bwMode="auto">
          <a:xfrm>
            <a:off x="6772275" y="3992687"/>
            <a:ext cx="276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6312" name="Text Box 8"/>
          <p:cNvSpPr txBox="1">
            <a:spLocks noChangeArrowheads="1"/>
          </p:cNvSpPr>
          <p:nvPr/>
        </p:nvSpPr>
        <p:spPr bwMode="auto">
          <a:xfrm>
            <a:off x="9205914" y="3964113"/>
            <a:ext cx="517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V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GS</a:t>
            </a:r>
          </a:p>
        </p:txBody>
      </p:sp>
      <p:sp>
        <p:nvSpPr>
          <p:cNvPr id="226313" name="Rectangle 9"/>
          <p:cNvSpPr>
            <a:spLocks noChangeArrowheads="1"/>
          </p:cNvSpPr>
          <p:nvPr/>
        </p:nvSpPr>
        <p:spPr bwMode="auto">
          <a:xfrm>
            <a:off x="6970714" y="2521075"/>
            <a:ext cx="4540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DS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624514" y="3560889"/>
            <a:ext cx="2206625" cy="1624013"/>
            <a:chOff x="2565" y="1940"/>
            <a:chExt cx="1390" cy="1023"/>
          </a:xfrm>
        </p:grpSpPr>
        <p:sp>
          <p:nvSpPr>
            <p:cNvPr id="226400" name="Text Box 12"/>
            <p:cNvSpPr txBox="1">
              <a:spLocks noChangeArrowheads="1"/>
            </p:cNvSpPr>
            <p:nvPr/>
          </p:nvSpPr>
          <p:spPr bwMode="auto">
            <a:xfrm>
              <a:off x="2565" y="2554"/>
              <a:ext cx="1390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Leak current:</a:t>
              </a:r>
              <a:br>
                <a:rPr kumimoji="1" lang="en-US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</a:br>
              <a:r>
                <a:rPr kumimoji="1" lang="en-US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 power consumption</a:t>
              </a: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226401" name="Oval 13"/>
            <p:cNvSpPr>
              <a:spLocks noChangeArrowheads="1"/>
            </p:cNvSpPr>
            <p:nvPr/>
          </p:nvSpPr>
          <p:spPr bwMode="auto">
            <a:xfrm>
              <a:off x="3056" y="2295"/>
              <a:ext cx="768" cy="329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6402" name="Rectangle 14"/>
            <p:cNvSpPr>
              <a:spLocks noChangeArrowheads="1"/>
            </p:cNvSpPr>
            <p:nvPr/>
          </p:nvSpPr>
          <p:spPr bwMode="auto">
            <a:xfrm>
              <a:off x="3312" y="1940"/>
              <a:ext cx="617" cy="23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Off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 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state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877176" y="2351213"/>
            <a:ext cx="2455863" cy="2460625"/>
            <a:chOff x="4002" y="1286"/>
            <a:chExt cx="1547" cy="1550"/>
          </a:xfrm>
        </p:grpSpPr>
        <p:sp>
          <p:nvSpPr>
            <p:cNvPr id="226394" name="Line 17"/>
            <p:cNvSpPr>
              <a:spLocks noChangeShapeType="1"/>
            </p:cNvSpPr>
            <p:nvPr/>
          </p:nvSpPr>
          <p:spPr bwMode="auto">
            <a:xfrm>
              <a:off x="4002" y="1396"/>
              <a:ext cx="0" cy="144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6395" name="Line 18"/>
            <p:cNvSpPr>
              <a:spLocks noChangeShapeType="1"/>
            </p:cNvSpPr>
            <p:nvPr/>
          </p:nvSpPr>
          <p:spPr bwMode="auto">
            <a:xfrm>
              <a:off x="4210" y="1388"/>
              <a:ext cx="0" cy="144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grpSp>
          <p:nvGrpSpPr>
            <p:cNvPr id="226396" name="Group 19"/>
            <p:cNvGrpSpPr>
              <a:grpSpLocks/>
            </p:cNvGrpSpPr>
            <p:nvPr/>
          </p:nvGrpSpPr>
          <p:grpSpPr bwMode="auto">
            <a:xfrm>
              <a:off x="4282" y="1286"/>
              <a:ext cx="1267" cy="808"/>
              <a:chOff x="4264" y="1178"/>
              <a:chExt cx="1267" cy="808"/>
            </a:xfrm>
          </p:grpSpPr>
          <p:sp>
            <p:nvSpPr>
              <p:cNvPr id="226397" name="Oval 20"/>
              <p:cNvSpPr>
                <a:spLocks noChangeArrowheads="1"/>
              </p:cNvSpPr>
              <p:nvPr/>
            </p:nvSpPr>
            <p:spPr bwMode="auto">
              <a:xfrm>
                <a:off x="4360" y="1391"/>
                <a:ext cx="784" cy="329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398" name="Text Box 21"/>
              <p:cNvSpPr txBox="1">
                <a:spLocks noChangeArrowheads="1"/>
              </p:cNvSpPr>
              <p:nvPr/>
            </p:nvSpPr>
            <p:spPr bwMode="auto">
              <a:xfrm>
                <a:off x="4301" y="1178"/>
                <a:ext cx="1230" cy="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On</a:t>
                </a:r>
                <a:r>
                  <a: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current</a:t>
                </a: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399" name="Rectangle 22"/>
              <p:cNvSpPr>
                <a:spLocks noChangeArrowheads="1"/>
              </p:cNvSpPr>
              <p:nvPr/>
            </p:nvSpPr>
            <p:spPr bwMode="auto">
              <a:xfrm>
                <a:off x="4264" y="1752"/>
                <a:ext cx="595" cy="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On</a:t>
                </a:r>
                <a:r>
                  <a: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state</a:t>
                </a: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73847" name="Text Box 23"/>
          <p:cNvSpPr txBox="1">
            <a:spLocks noChangeArrowheads="1"/>
          </p:cNvSpPr>
          <p:nvPr/>
        </p:nvSpPr>
        <p:spPr bwMode="auto">
          <a:xfrm>
            <a:off x="6691314" y="5170612"/>
            <a:ext cx="3197225" cy="14795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At V</a:t>
            </a:r>
            <a:r>
              <a:rPr kumimoji="1" lang="en-US" altLang="ja-JP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GS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= 0V</a:t>
            </a:r>
            <a:b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</a:b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On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state: Normally-on</a:t>
            </a:r>
            <a:b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</a:b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                   Depletion-type</a:t>
            </a:r>
            <a:b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</a:b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Off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state: Normally-off</a:t>
            </a:r>
            <a:b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</a:b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                   Enhancement-type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26317" name="Rectangle 24"/>
          <p:cNvSpPr>
            <a:spLocks noChangeArrowheads="1"/>
          </p:cNvSpPr>
          <p:nvPr/>
        </p:nvSpPr>
        <p:spPr bwMode="auto">
          <a:xfrm>
            <a:off x="4226621" y="3237855"/>
            <a:ext cx="72548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6318" name="Rectangle 25"/>
          <p:cNvSpPr>
            <a:spLocks noChangeArrowheads="1"/>
          </p:cNvSpPr>
          <p:nvPr/>
        </p:nvSpPr>
        <p:spPr bwMode="auto">
          <a:xfrm>
            <a:off x="4282183" y="2839393"/>
            <a:ext cx="614363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6319" name="Rectangle 26"/>
          <p:cNvSpPr>
            <a:spLocks noChangeAspect="1" noChangeArrowheads="1"/>
          </p:cNvSpPr>
          <p:nvPr/>
        </p:nvSpPr>
        <p:spPr bwMode="auto">
          <a:xfrm>
            <a:off x="3610671" y="3453756"/>
            <a:ext cx="2084387" cy="6953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6320" name="Oval 27"/>
          <p:cNvSpPr>
            <a:spLocks noChangeAspect="1" noChangeArrowheads="1"/>
          </p:cNvSpPr>
          <p:nvPr/>
        </p:nvSpPr>
        <p:spPr bwMode="auto">
          <a:xfrm>
            <a:off x="4053582" y="3580755"/>
            <a:ext cx="127000" cy="1270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6321" name="Oval 28"/>
          <p:cNvSpPr>
            <a:spLocks noChangeAspect="1" noChangeArrowheads="1"/>
          </p:cNvSpPr>
          <p:nvPr/>
        </p:nvSpPr>
        <p:spPr bwMode="auto">
          <a:xfrm>
            <a:off x="4621907" y="3580755"/>
            <a:ext cx="127000" cy="1270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6322" name="Oval 29"/>
          <p:cNvSpPr>
            <a:spLocks noChangeAspect="1" noChangeArrowheads="1"/>
          </p:cNvSpPr>
          <p:nvPr/>
        </p:nvSpPr>
        <p:spPr bwMode="auto">
          <a:xfrm>
            <a:off x="5442645" y="3580755"/>
            <a:ext cx="127000" cy="1270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6323" name="Rectangle 30"/>
          <p:cNvSpPr>
            <a:spLocks noChangeAspect="1" noChangeArrowheads="1"/>
          </p:cNvSpPr>
          <p:nvPr/>
        </p:nvSpPr>
        <p:spPr bwMode="auto">
          <a:xfrm>
            <a:off x="4231382" y="3075930"/>
            <a:ext cx="850900" cy="381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DFF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6324" name="Rectangle 31"/>
          <p:cNvSpPr>
            <a:spLocks noChangeAspect="1" noChangeArrowheads="1"/>
          </p:cNvSpPr>
          <p:nvPr/>
        </p:nvSpPr>
        <p:spPr bwMode="auto">
          <a:xfrm>
            <a:off x="4229795" y="2955280"/>
            <a:ext cx="849312" cy="120650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6325" name="Rectangle 32"/>
          <p:cNvSpPr>
            <a:spLocks noChangeAspect="1" noChangeArrowheads="1"/>
          </p:cNvSpPr>
          <p:nvPr/>
        </p:nvSpPr>
        <p:spPr bwMode="auto">
          <a:xfrm>
            <a:off x="5077520" y="3329931"/>
            <a:ext cx="615950" cy="123825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6326" name="Rectangle 33"/>
          <p:cNvSpPr>
            <a:spLocks noChangeAspect="1" noChangeArrowheads="1"/>
          </p:cNvSpPr>
          <p:nvPr/>
        </p:nvSpPr>
        <p:spPr bwMode="auto">
          <a:xfrm>
            <a:off x="3613845" y="3341043"/>
            <a:ext cx="614362" cy="123825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6327" name="Line 34"/>
          <p:cNvSpPr>
            <a:spLocks noChangeAspect="1" noChangeShapeType="1"/>
          </p:cNvSpPr>
          <p:nvPr/>
        </p:nvSpPr>
        <p:spPr bwMode="auto">
          <a:xfrm flipV="1">
            <a:off x="4621907" y="2804467"/>
            <a:ext cx="6350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6328" name="Oval 35"/>
          <p:cNvSpPr>
            <a:spLocks noChangeAspect="1" noChangeArrowheads="1"/>
          </p:cNvSpPr>
          <p:nvPr/>
        </p:nvSpPr>
        <p:spPr bwMode="auto">
          <a:xfrm>
            <a:off x="4559996" y="2777481"/>
            <a:ext cx="128587" cy="128587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6329" name="Line 36"/>
          <p:cNvSpPr>
            <a:spLocks noChangeAspect="1" noChangeShapeType="1"/>
          </p:cNvSpPr>
          <p:nvPr/>
        </p:nvSpPr>
        <p:spPr bwMode="auto">
          <a:xfrm flipH="1" flipV="1">
            <a:off x="3918646" y="2529830"/>
            <a:ext cx="7937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6330" name="Oval 37"/>
          <p:cNvSpPr>
            <a:spLocks noChangeAspect="1" noChangeArrowheads="1"/>
          </p:cNvSpPr>
          <p:nvPr/>
        </p:nvSpPr>
        <p:spPr bwMode="auto">
          <a:xfrm>
            <a:off x="3863082" y="2777481"/>
            <a:ext cx="127000" cy="128587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6331" name="Line 38"/>
          <p:cNvSpPr>
            <a:spLocks noChangeAspect="1" noChangeShapeType="1"/>
          </p:cNvSpPr>
          <p:nvPr/>
        </p:nvSpPr>
        <p:spPr bwMode="auto">
          <a:xfrm flipV="1">
            <a:off x="5382321" y="2529830"/>
            <a:ext cx="1587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6332" name="Oval 39"/>
          <p:cNvSpPr>
            <a:spLocks noChangeAspect="1" noChangeArrowheads="1"/>
          </p:cNvSpPr>
          <p:nvPr/>
        </p:nvSpPr>
        <p:spPr bwMode="auto">
          <a:xfrm>
            <a:off x="5317232" y="2777481"/>
            <a:ext cx="128588" cy="128587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226333" name="Group 40"/>
          <p:cNvGrpSpPr>
            <a:grpSpLocks noChangeAspect="1"/>
          </p:cNvGrpSpPr>
          <p:nvPr/>
        </p:nvGrpSpPr>
        <p:grpSpPr bwMode="auto">
          <a:xfrm flipH="1">
            <a:off x="4628258" y="2374256"/>
            <a:ext cx="74613" cy="288925"/>
            <a:chOff x="3787" y="1243"/>
            <a:chExt cx="54" cy="208"/>
          </a:xfrm>
        </p:grpSpPr>
        <p:sp>
          <p:nvSpPr>
            <p:cNvPr id="226392" name="Line 41"/>
            <p:cNvSpPr>
              <a:spLocks noChangeAspect="1" noChangeShapeType="1"/>
            </p:cNvSpPr>
            <p:nvPr/>
          </p:nvSpPr>
          <p:spPr bwMode="auto">
            <a:xfrm>
              <a:off x="3787" y="1298"/>
              <a:ext cx="0" cy="9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6393" name="Line 42"/>
            <p:cNvSpPr>
              <a:spLocks noChangeAspect="1" noChangeShapeType="1"/>
            </p:cNvSpPr>
            <p:nvPr/>
          </p:nvSpPr>
          <p:spPr bwMode="auto">
            <a:xfrm>
              <a:off x="3841" y="1243"/>
              <a:ext cx="0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226334" name="Line 43"/>
          <p:cNvSpPr>
            <a:spLocks noChangeAspect="1" noChangeShapeType="1"/>
          </p:cNvSpPr>
          <p:nvPr/>
        </p:nvSpPr>
        <p:spPr bwMode="auto">
          <a:xfrm>
            <a:off x="3923407" y="2521892"/>
            <a:ext cx="698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6335" name="Line 44"/>
          <p:cNvSpPr>
            <a:spLocks noChangeAspect="1" noChangeShapeType="1"/>
          </p:cNvSpPr>
          <p:nvPr/>
        </p:nvSpPr>
        <p:spPr bwMode="auto">
          <a:xfrm>
            <a:off x="4683820" y="2521892"/>
            <a:ext cx="696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6336" name="Text Box 45"/>
          <p:cNvSpPr txBox="1">
            <a:spLocks noChangeAspect="1" noChangeArrowheads="1"/>
          </p:cNvSpPr>
          <p:nvPr/>
        </p:nvSpPr>
        <p:spPr bwMode="auto">
          <a:xfrm>
            <a:off x="4011572" y="2996952"/>
            <a:ext cx="12923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dielectrics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26337" name="Text Box 46"/>
          <p:cNvSpPr txBox="1">
            <a:spLocks noChangeAspect="1" noChangeArrowheads="1"/>
          </p:cNvSpPr>
          <p:nvPr/>
        </p:nvSpPr>
        <p:spPr bwMode="auto">
          <a:xfrm>
            <a:off x="2615307" y="2929881"/>
            <a:ext cx="1125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Drain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V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DS</a:t>
            </a:r>
          </a:p>
        </p:txBody>
      </p:sp>
      <p:sp>
        <p:nvSpPr>
          <p:cNvPr id="226338" name="Text Box 47"/>
          <p:cNvSpPr txBox="1">
            <a:spLocks noChangeAspect="1" noChangeArrowheads="1"/>
          </p:cNvSpPr>
          <p:nvPr/>
        </p:nvSpPr>
        <p:spPr bwMode="auto">
          <a:xfrm>
            <a:off x="3980558" y="2609206"/>
            <a:ext cx="121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gate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   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V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GS</a:t>
            </a:r>
          </a:p>
        </p:txBody>
      </p:sp>
      <p:sp>
        <p:nvSpPr>
          <p:cNvPr id="226339" name="Text Box 48"/>
          <p:cNvSpPr txBox="1">
            <a:spLocks noChangeAspect="1" noChangeArrowheads="1"/>
          </p:cNvSpPr>
          <p:nvPr/>
        </p:nvSpPr>
        <p:spPr bwMode="auto">
          <a:xfrm>
            <a:off x="5334695" y="2937817"/>
            <a:ext cx="78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source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26340" name="Text Box 49"/>
          <p:cNvSpPr txBox="1">
            <a:spLocks noChangeAspect="1" noChangeArrowheads="1"/>
          </p:cNvSpPr>
          <p:nvPr/>
        </p:nvSpPr>
        <p:spPr bwMode="auto">
          <a:xfrm rot="-5400000">
            <a:off x="1891557" y="2981605"/>
            <a:ext cx="461665" cy="69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carrier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26341" name="Rectangle 50"/>
          <p:cNvSpPr>
            <a:spLocks noChangeArrowheads="1"/>
          </p:cNvSpPr>
          <p:nvPr/>
        </p:nvSpPr>
        <p:spPr bwMode="auto">
          <a:xfrm>
            <a:off x="4887021" y="2156768"/>
            <a:ext cx="4540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DS</a:t>
            </a:r>
          </a:p>
        </p:txBody>
      </p:sp>
      <p:sp>
        <p:nvSpPr>
          <p:cNvPr id="226342" name="Line 51"/>
          <p:cNvSpPr>
            <a:spLocks noChangeShapeType="1"/>
          </p:cNvSpPr>
          <p:nvPr/>
        </p:nvSpPr>
        <p:spPr bwMode="auto">
          <a:xfrm>
            <a:off x="5234682" y="246315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6343" name="Oval 52"/>
          <p:cNvSpPr>
            <a:spLocks noChangeAspect="1" noChangeArrowheads="1"/>
          </p:cNvSpPr>
          <p:nvPr/>
        </p:nvSpPr>
        <p:spPr bwMode="auto">
          <a:xfrm>
            <a:off x="4369495" y="3896667"/>
            <a:ext cx="127000" cy="1270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6344" name="Oval 53"/>
          <p:cNvSpPr>
            <a:spLocks noChangeAspect="1" noChangeArrowheads="1"/>
          </p:cNvSpPr>
          <p:nvPr/>
        </p:nvSpPr>
        <p:spPr bwMode="auto">
          <a:xfrm>
            <a:off x="4810820" y="3896667"/>
            <a:ext cx="127000" cy="1270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6345" name="Oval 54"/>
          <p:cNvSpPr>
            <a:spLocks noChangeAspect="1" noChangeArrowheads="1"/>
          </p:cNvSpPr>
          <p:nvPr/>
        </p:nvSpPr>
        <p:spPr bwMode="auto">
          <a:xfrm>
            <a:off x="5253732" y="3960167"/>
            <a:ext cx="127000" cy="1270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6346" name="Oval 55"/>
          <p:cNvSpPr>
            <a:spLocks noChangeAspect="1" noChangeArrowheads="1"/>
          </p:cNvSpPr>
          <p:nvPr/>
        </p:nvSpPr>
        <p:spPr bwMode="auto">
          <a:xfrm>
            <a:off x="3737670" y="3960167"/>
            <a:ext cx="127000" cy="1270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3620195" y="3379142"/>
            <a:ext cx="2074862" cy="769938"/>
            <a:chOff x="3652" y="2342"/>
            <a:chExt cx="1497" cy="543"/>
          </a:xfrm>
        </p:grpSpPr>
        <p:sp>
          <p:nvSpPr>
            <p:cNvPr id="226375" name="Rectangle 57"/>
            <p:cNvSpPr>
              <a:spLocks noChangeArrowheads="1"/>
            </p:cNvSpPr>
            <p:nvPr/>
          </p:nvSpPr>
          <p:spPr bwMode="auto">
            <a:xfrm>
              <a:off x="3652" y="2386"/>
              <a:ext cx="1497" cy="499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6376" name="Oval 58"/>
            <p:cNvSpPr>
              <a:spLocks noChangeArrowheads="1"/>
            </p:cNvSpPr>
            <p:nvPr/>
          </p:nvSpPr>
          <p:spPr bwMode="auto">
            <a:xfrm>
              <a:off x="4423" y="2477"/>
              <a:ext cx="91" cy="91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6377" name="Oval 59"/>
            <p:cNvSpPr>
              <a:spLocks noChangeArrowheads="1"/>
            </p:cNvSpPr>
            <p:nvPr/>
          </p:nvSpPr>
          <p:spPr bwMode="auto">
            <a:xfrm>
              <a:off x="4332" y="2477"/>
              <a:ext cx="91" cy="91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6378" name="Oval 60"/>
            <p:cNvSpPr>
              <a:spLocks noChangeArrowheads="1"/>
            </p:cNvSpPr>
            <p:nvPr/>
          </p:nvSpPr>
          <p:spPr bwMode="auto">
            <a:xfrm>
              <a:off x="4096" y="2386"/>
              <a:ext cx="91" cy="91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6379" name="Oval 61"/>
            <p:cNvSpPr>
              <a:spLocks noChangeArrowheads="1"/>
            </p:cNvSpPr>
            <p:nvPr/>
          </p:nvSpPr>
          <p:spPr bwMode="auto">
            <a:xfrm>
              <a:off x="4242" y="2477"/>
              <a:ext cx="91" cy="91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6380" name="Oval 62"/>
            <p:cNvSpPr>
              <a:spLocks noChangeArrowheads="1"/>
            </p:cNvSpPr>
            <p:nvPr/>
          </p:nvSpPr>
          <p:spPr bwMode="auto">
            <a:xfrm>
              <a:off x="4151" y="2477"/>
              <a:ext cx="91" cy="91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6381" name="Oval 63"/>
            <p:cNvSpPr>
              <a:spLocks noChangeArrowheads="1"/>
            </p:cNvSpPr>
            <p:nvPr/>
          </p:nvSpPr>
          <p:spPr bwMode="auto">
            <a:xfrm>
              <a:off x="4015" y="2386"/>
              <a:ext cx="91" cy="91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6382" name="Oval 64"/>
            <p:cNvSpPr>
              <a:spLocks noChangeArrowheads="1"/>
            </p:cNvSpPr>
            <p:nvPr/>
          </p:nvSpPr>
          <p:spPr bwMode="auto">
            <a:xfrm>
              <a:off x="4186" y="2385"/>
              <a:ext cx="91" cy="91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6383" name="Oval 65"/>
            <p:cNvSpPr>
              <a:spLocks noChangeArrowheads="1"/>
            </p:cNvSpPr>
            <p:nvPr/>
          </p:nvSpPr>
          <p:spPr bwMode="auto">
            <a:xfrm>
              <a:off x="4650" y="2386"/>
              <a:ext cx="91" cy="91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6384" name="Oval 66"/>
            <p:cNvSpPr>
              <a:spLocks noChangeArrowheads="1"/>
            </p:cNvSpPr>
            <p:nvPr/>
          </p:nvSpPr>
          <p:spPr bwMode="auto">
            <a:xfrm>
              <a:off x="4287" y="2385"/>
              <a:ext cx="91" cy="91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6385" name="Oval 67"/>
            <p:cNvSpPr>
              <a:spLocks noChangeArrowheads="1"/>
            </p:cNvSpPr>
            <p:nvPr/>
          </p:nvSpPr>
          <p:spPr bwMode="auto">
            <a:xfrm>
              <a:off x="4559" y="2386"/>
              <a:ext cx="91" cy="91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6386" name="Oval 68"/>
            <p:cNvSpPr>
              <a:spLocks noChangeArrowheads="1"/>
            </p:cNvSpPr>
            <p:nvPr/>
          </p:nvSpPr>
          <p:spPr bwMode="auto">
            <a:xfrm>
              <a:off x="4378" y="2386"/>
              <a:ext cx="91" cy="91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6387" name="Oval 69"/>
            <p:cNvSpPr>
              <a:spLocks noChangeArrowheads="1"/>
            </p:cNvSpPr>
            <p:nvPr/>
          </p:nvSpPr>
          <p:spPr bwMode="auto">
            <a:xfrm>
              <a:off x="4469" y="2386"/>
              <a:ext cx="91" cy="91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6388" name="Oval 70"/>
            <p:cNvSpPr>
              <a:spLocks noChangeArrowheads="1"/>
            </p:cNvSpPr>
            <p:nvPr/>
          </p:nvSpPr>
          <p:spPr bwMode="auto">
            <a:xfrm>
              <a:off x="3924" y="2387"/>
              <a:ext cx="91" cy="91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6389" name="Oval 71"/>
            <p:cNvSpPr>
              <a:spLocks noChangeArrowheads="1"/>
            </p:cNvSpPr>
            <p:nvPr/>
          </p:nvSpPr>
          <p:spPr bwMode="auto">
            <a:xfrm>
              <a:off x="4514" y="2477"/>
              <a:ext cx="91" cy="91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6390" name="Oval 72"/>
            <p:cNvSpPr>
              <a:spLocks noChangeArrowheads="1"/>
            </p:cNvSpPr>
            <p:nvPr/>
          </p:nvSpPr>
          <p:spPr bwMode="auto">
            <a:xfrm>
              <a:off x="4740" y="2387"/>
              <a:ext cx="91" cy="91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6391" name="Freeform 73"/>
            <p:cNvSpPr>
              <a:spLocks/>
            </p:cNvSpPr>
            <p:nvPr/>
          </p:nvSpPr>
          <p:spPr bwMode="auto">
            <a:xfrm>
              <a:off x="3969" y="2342"/>
              <a:ext cx="953" cy="90"/>
            </a:xfrm>
            <a:custGeom>
              <a:avLst/>
              <a:gdLst>
                <a:gd name="T0" fmla="*/ 0 w 953"/>
                <a:gd name="T1" fmla="*/ 45 h 90"/>
                <a:gd name="T2" fmla="*/ 136 w 953"/>
                <a:gd name="T3" fmla="*/ 90 h 90"/>
                <a:gd name="T4" fmla="*/ 726 w 953"/>
                <a:gd name="T5" fmla="*/ 90 h 90"/>
                <a:gd name="T6" fmla="*/ 953 w 953"/>
                <a:gd name="T7" fmla="*/ 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3"/>
                <a:gd name="T13" fmla="*/ 0 h 90"/>
                <a:gd name="T14" fmla="*/ 953 w 953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3" h="90">
                  <a:moveTo>
                    <a:pt x="0" y="45"/>
                  </a:moveTo>
                  <a:lnTo>
                    <a:pt x="136" y="90"/>
                  </a:lnTo>
                  <a:lnTo>
                    <a:pt x="726" y="90"/>
                  </a:lnTo>
                  <a:lnTo>
                    <a:pt x="953" y="0"/>
                  </a:ln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226348" name="Line 74"/>
          <p:cNvSpPr>
            <a:spLocks noChangeShapeType="1"/>
          </p:cNvSpPr>
          <p:nvPr/>
        </p:nvSpPr>
        <p:spPr bwMode="auto">
          <a:xfrm>
            <a:off x="2472432" y="3358506"/>
            <a:ext cx="1468438" cy="168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6349" name="Text Box 101"/>
          <p:cNvSpPr txBox="1">
            <a:spLocks noChangeAspect="1" noChangeArrowheads="1"/>
          </p:cNvSpPr>
          <p:nvPr/>
        </p:nvSpPr>
        <p:spPr bwMode="auto">
          <a:xfrm>
            <a:off x="4479032" y="3691881"/>
            <a:ext cx="1544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semiconductor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26350" name="Freeform 10"/>
          <p:cNvSpPr>
            <a:spLocks/>
          </p:cNvSpPr>
          <p:nvPr/>
        </p:nvSpPr>
        <p:spPr bwMode="auto">
          <a:xfrm>
            <a:off x="6619875" y="2900487"/>
            <a:ext cx="181822" cy="463846"/>
          </a:xfrm>
          <a:custGeom>
            <a:avLst/>
            <a:gdLst>
              <a:gd name="T0" fmla="*/ 0 w 1680"/>
              <a:gd name="T1" fmla="*/ 2147483646 h 964"/>
              <a:gd name="T2" fmla="*/ 2147483646 w 1680"/>
              <a:gd name="T3" fmla="*/ 2147483646 h 964"/>
              <a:gd name="T4" fmla="*/ 2147483646 w 1680"/>
              <a:gd name="T5" fmla="*/ 2147483646 h 964"/>
              <a:gd name="T6" fmla="*/ 2147483646 w 1680"/>
              <a:gd name="T7" fmla="*/ 2147483646 h 964"/>
              <a:gd name="T8" fmla="*/ 2147483646 w 1680"/>
              <a:gd name="T9" fmla="*/ 2147483646 h 964"/>
              <a:gd name="T10" fmla="*/ 2147483646 w 1680"/>
              <a:gd name="T11" fmla="*/ 2147483646 h 964"/>
              <a:gd name="T12" fmla="*/ 2147483646 w 1680"/>
              <a:gd name="T13" fmla="*/ 2147483646 h 9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80" h="964">
                <a:moveTo>
                  <a:pt x="0" y="956"/>
                </a:moveTo>
                <a:cubicBezTo>
                  <a:pt x="89" y="956"/>
                  <a:pt x="428" y="964"/>
                  <a:pt x="552" y="956"/>
                </a:cubicBezTo>
                <a:cubicBezTo>
                  <a:pt x="676" y="948"/>
                  <a:pt x="704" y="935"/>
                  <a:pt x="744" y="908"/>
                </a:cubicBezTo>
                <a:cubicBezTo>
                  <a:pt x="784" y="881"/>
                  <a:pt x="748" y="925"/>
                  <a:pt x="792" y="796"/>
                </a:cubicBezTo>
                <a:cubicBezTo>
                  <a:pt x="836" y="667"/>
                  <a:pt x="948" y="261"/>
                  <a:pt x="1008" y="132"/>
                </a:cubicBezTo>
                <a:cubicBezTo>
                  <a:pt x="1068" y="3"/>
                  <a:pt x="1040" y="40"/>
                  <a:pt x="1152" y="20"/>
                </a:cubicBezTo>
                <a:cubicBezTo>
                  <a:pt x="1264" y="0"/>
                  <a:pt x="1570" y="14"/>
                  <a:pt x="1680" y="1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" name="Text Box 98"/>
          <p:cNvSpPr txBox="1">
            <a:spLocks noChangeArrowheads="1"/>
          </p:cNvSpPr>
          <p:nvPr/>
        </p:nvSpPr>
        <p:spPr bwMode="auto">
          <a:xfrm>
            <a:off x="1559496" y="620688"/>
            <a:ext cx="6264696" cy="49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FET (Field-effect transistor)</a:t>
            </a:r>
          </a:p>
        </p:txBody>
      </p:sp>
    </p:spTree>
    <p:extLst>
      <p:ext uri="{BB962C8B-B14F-4D97-AF65-F5344CB8AC3E}">
        <p14:creationId xmlns:p14="http://schemas.microsoft.com/office/powerpoint/2010/main" val="956952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7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47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2865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  <a:latin typeface="+mn-lt"/>
                <a:ea typeface="+mn-ea"/>
              </a:rPr>
              <a:t>強誘電体の応用例</a:t>
            </a:r>
            <a:endParaRPr lang="ja-JP" altLang="en-US" sz="3600" b="1" dirty="0">
              <a:solidFill>
                <a:srgbClr val="0000FF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6317" name="Rectangle 24"/>
          <p:cNvSpPr>
            <a:spLocks noChangeArrowheads="1"/>
          </p:cNvSpPr>
          <p:nvPr/>
        </p:nvSpPr>
        <p:spPr bwMode="auto">
          <a:xfrm>
            <a:off x="3984502" y="3029180"/>
            <a:ext cx="72548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226318" name="Rectangle 25"/>
          <p:cNvSpPr>
            <a:spLocks noChangeArrowheads="1"/>
          </p:cNvSpPr>
          <p:nvPr/>
        </p:nvSpPr>
        <p:spPr bwMode="auto">
          <a:xfrm>
            <a:off x="4040064" y="2630718"/>
            <a:ext cx="614363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226319" name="Rectangle 26"/>
          <p:cNvSpPr>
            <a:spLocks noChangeAspect="1" noChangeArrowheads="1"/>
          </p:cNvSpPr>
          <p:nvPr/>
        </p:nvSpPr>
        <p:spPr bwMode="auto">
          <a:xfrm>
            <a:off x="3368552" y="3245081"/>
            <a:ext cx="2084387" cy="6953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226323" name="Rectangle 30"/>
          <p:cNvSpPr>
            <a:spLocks noChangeAspect="1" noChangeArrowheads="1"/>
          </p:cNvSpPr>
          <p:nvPr/>
        </p:nvSpPr>
        <p:spPr bwMode="auto">
          <a:xfrm>
            <a:off x="3989263" y="2867255"/>
            <a:ext cx="850900" cy="381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DFF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226324" name="Rectangle 31"/>
          <p:cNvSpPr>
            <a:spLocks noChangeAspect="1" noChangeArrowheads="1"/>
          </p:cNvSpPr>
          <p:nvPr/>
        </p:nvSpPr>
        <p:spPr bwMode="auto">
          <a:xfrm>
            <a:off x="3987676" y="2746605"/>
            <a:ext cx="849312" cy="120650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226325" name="Rectangle 32"/>
          <p:cNvSpPr>
            <a:spLocks noChangeAspect="1" noChangeArrowheads="1"/>
          </p:cNvSpPr>
          <p:nvPr/>
        </p:nvSpPr>
        <p:spPr bwMode="auto">
          <a:xfrm>
            <a:off x="4835401" y="3121256"/>
            <a:ext cx="615950" cy="123825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226326" name="Rectangle 33"/>
          <p:cNvSpPr>
            <a:spLocks noChangeAspect="1" noChangeArrowheads="1"/>
          </p:cNvSpPr>
          <p:nvPr/>
        </p:nvSpPr>
        <p:spPr bwMode="auto">
          <a:xfrm>
            <a:off x="3371726" y="3132368"/>
            <a:ext cx="614362" cy="123825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226327" name="Line 34"/>
          <p:cNvSpPr>
            <a:spLocks noChangeAspect="1" noChangeShapeType="1"/>
          </p:cNvSpPr>
          <p:nvPr/>
        </p:nvSpPr>
        <p:spPr bwMode="auto">
          <a:xfrm flipV="1">
            <a:off x="4379788" y="2595792"/>
            <a:ext cx="6350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26328" name="Oval 35"/>
          <p:cNvSpPr>
            <a:spLocks noChangeAspect="1" noChangeArrowheads="1"/>
          </p:cNvSpPr>
          <p:nvPr/>
        </p:nvSpPr>
        <p:spPr bwMode="auto">
          <a:xfrm>
            <a:off x="4317877" y="2568806"/>
            <a:ext cx="128587" cy="128587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226329" name="Line 36"/>
          <p:cNvSpPr>
            <a:spLocks noChangeAspect="1" noChangeShapeType="1"/>
          </p:cNvSpPr>
          <p:nvPr/>
        </p:nvSpPr>
        <p:spPr bwMode="auto">
          <a:xfrm flipH="1" flipV="1">
            <a:off x="3676527" y="2321155"/>
            <a:ext cx="7937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26330" name="Oval 37"/>
          <p:cNvSpPr>
            <a:spLocks noChangeAspect="1" noChangeArrowheads="1"/>
          </p:cNvSpPr>
          <p:nvPr/>
        </p:nvSpPr>
        <p:spPr bwMode="auto">
          <a:xfrm>
            <a:off x="3620963" y="2568806"/>
            <a:ext cx="127000" cy="128587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226331" name="Line 38"/>
          <p:cNvSpPr>
            <a:spLocks noChangeAspect="1" noChangeShapeType="1"/>
          </p:cNvSpPr>
          <p:nvPr/>
        </p:nvSpPr>
        <p:spPr bwMode="auto">
          <a:xfrm flipV="1">
            <a:off x="5140202" y="2321155"/>
            <a:ext cx="1587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26332" name="Oval 39"/>
          <p:cNvSpPr>
            <a:spLocks noChangeAspect="1" noChangeArrowheads="1"/>
          </p:cNvSpPr>
          <p:nvPr/>
        </p:nvSpPr>
        <p:spPr bwMode="auto">
          <a:xfrm>
            <a:off x="5075113" y="2568806"/>
            <a:ext cx="128588" cy="128587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grpSp>
        <p:nvGrpSpPr>
          <p:cNvPr id="226333" name="Group 40"/>
          <p:cNvGrpSpPr>
            <a:grpSpLocks noChangeAspect="1"/>
          </p:cNvGrpSpPr>
          <p:nvPr/>
        </p:nvGrpSpPr>
        <p:grpSpPr bwMode="auto">
          <a:xfrm flipH="1">
            <a:off x="4386139" y="2165581"/>
            <a:ext cx="74613" cy="288925"/>
            <a:chOff x="3787" y="1243"/>
            <a:chExt cx="54" cy="208"/>
          </a:xfrm>
        </p:grpSpPr>
        <p:sp>
          <p:nvSpPr>
            <p:cNvPr id="226392" name="Line 41"/>
            <p:cNvSpPr>
              <a:spLocks noChangeAspect="1" noChangeShapeType="1"/>
            </p:cNvSpPr>
            <p:nvPr/>
          </p:nvSpPr>
          <p:spPr bwMode="auto">
            <a:xfrm>
              <a:off x="3787" y="1298"/>
              <a:ext cx="0" cy="9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226393" name="Line 42"/>
            <p:cNvSpPr>
              <a:spLocks noChangeAspect="1" noChangeShapeType="1"/>
            </p:cNvSpPr>
            <p:nvPr/>
          </p:nvSpPr>
          <p:spPr bwMode="auto">
            <a:xfrm>
              <a:off x="3841" y="1243"/>
              <a:ext cx="0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</p:grpSp>
      <p:sp>
        <p:nvSpPr>
          <p:cNvPr id="226334" name="Line 43"/>
          <p:cNvSpPr>
            <a:spLocks noChangeAspect="1" noChangeShapeType="1"/>
          </p:cNvSpPr>
          <p:nvPr/>
        </p:nvSpPr>
        <p:spPr bwMode="auto">
          <a:xfrm>
            <a:off x="3681288" y="2313217"/>
            <a:ext cx="698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26335" name="Line 44"/>
          <p:cNvSpPr>
            <a:spLocks noChangeAspect="1" noChangeShapeType="1"/>
          </p:cNvSpPr>
          <p:nvPr/>
        </p:nvSpPr>
        <p:spPr bwMode="auto">
          <a:xfrm>
            <a:off x="4441701" y="2313217"/>
            <a:ext cx="696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26336" name="Text Box 45"/>
          <p:cNvSpPr txBox="1">
            <a:spLocks noChangeAspect="1" noChangeArrowheads="1"/>
          </p:cNvSpPr>
          <p:nvPr/>
        </p:nvSpPr>
        <p:spPr bwMode="auto">
          <a:xfrm>
            <a:off x="1526664" y="1960336"/>
            <a:ext cx="21212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Ferroelectric gate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226337" name="Text Box 46"/>
          <p:cNvSpPr txBox="1">
            <a:spLocks noChangeAspect="1" noChangeArrowheads="1"/>
          </p:cNvSpPr>
          <p:nvPr/>
        </p:nvSpPr>
        <p:spPr bwMode="auto">
          <a:xfrm>
            <a:off x="2568103" y="2788278"/>
            <a:ext cx="1125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Drain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V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DS</a:t>
            </a:r>
          </a:p>
        </p:txBody>
      </p:sp>
      <p:sp>
        <p:nvSpPr>
          <p:cNvPr id="226338" name="Text Box 47"/>
          <p:cNvSpPr txBox="1">
            <a:spLocks noChangeAspect="1" noChangeArrowheads="1"/>
          </p:cNvSpPr>
          <p:nvPr/>
        </p:nvSpPr>
        <p:spPr bwMode="auto">
          <a:xfrm>
            <a:off x="3738438" y="2400530"/>
            <a:ext cx="1194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gate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    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V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GS</a:t>
            </a:r>
          </a:p>
        </p:txBody>
      </p:sp>
      <p:sp>
        <p:nvSpPr>
          <p:cNvPr id="226339" name="Text Box 48"/>
          <p:cNvSpPr txBox="1">
            <a:spLocks noChangeAspect="1" noChangeArrowheads="1"/>
          </p:cNvSpPr>
          <p:nvPr/>
        </p:nvSpPr>
        <p:spPr bwMode="auto">
          <a:xfrm>
            <a:off x="5092577" y="2729142"/>
            <a:ext cx="7873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source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226341" name="Rectangle 50"/>
          <p:cNvSpPr>
            <a:spLocks noChangeArrowheads="1"/>
          </p:cNvSpPr>
          <p:nvPr/>
        </p:nvSpPr>
        <p:spPr bwMode="auto">
          <a:xfrm>
            <a:off x="4644901" y="1948093"/>
            <a:ext cx="454268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I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DS</a:t>
            </a:r>
          </a:p>
        </p:txBody>
      </p:sp>
      <p:sp>
        <p:nvSpPr>
          <p:cNvPr id="226342" name="Line 51"/>
          <p:cNvSpPr>
            <a:spLocks noChangeShapeType="1"/>
          </p:cNvSpPr>
          <p:nvPr/>
        </p:nvSpPr>
        <p:spPr bwMode="auto">
          <a:xfrm>
            <a:off x="4992563" y="225448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26343" name="Oval 52"/>
          <p:cNvSpPr>
            <a:spLocks noChangeAspect="1" noChangeArrowheads="1"/>
          </p:cNvSpPr>
          <p:nvPr/>
        </p:nvSpPr>
        <p:spPr bwMode="auto">
          <a:xfrm>
            <a:off x="4127376" y="3687992"/>
            <a:ext cx="127000" cy="1270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226344" name="Oval 53"/>
          <p:cNvSpPr>
            <a:spLocks noChangeAspect="1" noChangeArrowheads="1"/>
          </p:cNvSpPr>
          <p:nvPr/>
        </p:nvSpPr>
        <p:spPr bwMode="auto">
          <a:xfrm>
            <a:off x="4568701" y="3687992"/>
            <a:ext cx="127000" cy="1270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226345" name="Oval 54"/>
          <p:cNvSpPr>
            <a:spLocks noChangeAspect="1" noChangeArrowheads="1"/>
          </p:cNvSpPr>
          <p:nvPr/>
        </p:nvSpPr>
        <p:spPr bwMode="auto">
          <a:xfrm>
            <a:off x="5011613" y="3751492"/>
            <a:ext cx="127000" cy="1270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226346" name="Oval 55"/>
          <p:cNvSpPr>
            <a:spLocks noChangeAspect="1" noChangeArrowheads="1"/>
          </p:cNvSpPr>
          <p:nvPr/>
        </p:nvSpPr>
        <p:spPr bwMode="auto">
          <a:xfrm>
            <a:off x="3495551" y="3751492"/>
            <a:ext cx="127000" cy="1270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226375" name="Rectangle 57"/>
          <p:cNvSpPr>
            <a:spLocks noChangeArrowheads="1"/>
          </p:cNvSpPr>
          <p:nvPr/>
        </p:nvSpPr>
        <p:spPr bwMode="auto">
          <a:xfrm>
            <a:off x="3378076" y="3232858"/>
            <a:ext cx="2074862" cy="707549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226349" name="Text Box 101"/>
          <p:cNvSpPr txBox="1">
            <a:spLocks noChangeAspect="1" noChangeArrowheads="1"/>
          </p:cNvSpPr>
          <p:nvPr/>
        </p:nvSpPr>
        <p:spPr bwMode="auto">
          <a:xfrm>
            <a:off x="3693642" y="3483205"/>
            <a:ext cx="15953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semiconductor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99" name="Text Box 98"/>
          <p:cNvSpPr txBox="1">
            <a:spLocks noChangeArrowheads="1"/>
          </p:cNvSpPr>
          <p:nvPr/>
        </p:nvSpPr>
        <p:spPr bwMode="auto">
          <a:xfrm>
            <a:off x="1559496" y="500479"/>
            <a:ext cx="6264696" cy="49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FeRAM</a:t>
            </a:r>
            <a:r>
              <a:rPr kumimoji="1" lang="en-US" altLang="ja-JP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 (</a:t>
            </a: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強誘電体メモリ</a:t>
            </a:r>
            <a:r>
              <a:rPr kumimoji="1" lang="en-US" altLang="ja-JP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5" name="直線矢印コネクタ 4"/>
          <p:cNvCxnSpPr/>
          <p:nvPr/>
        </p:nvCxnSpPr>
        <p:spPr bwMode="auto">
          <a:xfrm>
            <a:off x="2624038" y="2368384"/>
            <a:ext cx="1693839" cy="6893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7" name="Rectangle 24"/>
          <p:cNvSpPr>
            <a:spLocks noChangeArrowheads="1"/>
          </p:cNvSpPr>
          <p:nvPr/>
        </p:nvSpPr>
        <p:spPr bwMode="auto">
          <a:xfrm>
            <a:off x="3547444" y="4763567"/>
            <a:ext cx="72548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78" name="Rectangle 25"/>
          <p:cNvSpPr>
            <a:spLocks noChangeArrowheads="1"/>
          </p:cNvSpPr>
          <p:nvPr/>
        </p:nvSpPr>
        <p:spPr bwMode="auto">
          <a:xfrm>
            <a:off x="3603006" y="4365105"/>
            <a:ext cx="614363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79" name="Rectangle 26"/>
          <p:cNvSpPr>
            <a:spLocks noChangeAspect="1" noChangeArrowheads="1"/>
          </p:cNvSpPr>
          <p:nvPr/>
        </p:nvSpPr>
        <p:spPr bwMode="auto">
          <a:xfrm>
            <a:off x="2931494" y="4979468"/>
            <a:ext cx="2084387" cy="6953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80" name="Rectangle 30"/>
          <p:cNvSpPr>
            <a:spLocks noChangeAspect="1" noChangeArrowheads="1"/>
          </p:cNvSpPr>
          <p:nvPr/>
        </p:nvSpPr>
        <p:spPr bwMode="auto">
          <a:xfrm>
            <a:off x="3552205" y="4601642"/>
            <a:ext cx="850900" cy="381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DFF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81" name="Rectangle 31"/>
          <p:cNvSpPr>
            <a:spLocks noChangeAspect="1" noChangeArrowheads="1"/>
          </p:cNvSpPr>
          <p:nvPr/>
        </p:nvSpPr>
        <p:spPr bwMode="auto">
          <a:xfrm>
            <a:off x="3550618" y="4480992"/>
            <a:ext cx="849312" cy="120650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82" name="Rectangle 32"/>
          <p:cNvSpPr>
            <a:spLocks noChangeAspect="1" noChangeArrowheads="1"/>
          </p:cNvSpPr>
          <p:nvPr/>
        </p:nvSpPr>
        <p:spPr bwMode="auto">
          <a:xfrm>
            <a:off x="4398343" y="4855643"/>
            <a:ext cx="615950" cy="123825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83" name="Rectangle 33"/>
          <p:cNvSpPr>
            <a:spLocks noChangeAspect="1" noChangeArrowheads="1"/>
          </p:cNvSpPr>
          <p:nvPr/>
        </p:nvSpPr>
        <p:spPr bwMode="auto">
          <a:xfrm>
            <a:off x="2934668" y="4866755"/>
            <a:ext cx="614362" cy="123825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89" name="Oval 52"/>
          <p:cNvSpPr>
            <a:spLocks noChangeAspect="1" noChangeArrowheads="1"/>
          </p:cNvSpPr>
          <p:nvPr/>
        </p:nvSpPr>
        <p:spPr bwMode="auto">
          <a:xfrm>
            <a:off x="3690318" y="5422379"/>
            <a:ext cx="127000" cy="1270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90" name="Oval 53"/>
          <p:cNvSpPr>
            <a:spLocks noChangeAspect="1" noChangeArrowheads="1"/>
          </p:cNvSpPr>
          <p:nvPr/>
        </p:nvSpPr>
        <p:spPr bwMode="auto">
          <a:xfrm>
            <a:off x="4131643" y="5422379"/>
            <a:ext cx="127000" cy="1270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91" name="Oval 54"/>
          <p:cNvSpPr>
            <a:spLocks noChangeAspect="1" noChangeArrowheads="1"/>
          </p:cNvSpPr>
          <p:nvPr/>
        </p:nvSpPr>
        <p:spPr bwMode="auto">
          <a:xfrm>
            <a:off x="4574555" y="5485879"/>
            <a:ext cx="127000" cy="1270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92" name="Oval 55"/>
          <p:cNvSpPr>
            <a:spLocks noChangeAspect="1" noChangeArrowheads="1"/>
          </p:cNvSpPr>
          <p:nvPr/>
        </p:nvSpPr>
        <p:spPr bwMode="auto">
          <a:xfrm>
            <a:off x="3058493" y="5485879"/>
            <a:ext cx="127000" cy="1270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93" name="Rectangle 57"/>
          <p:cNvSpPr>
            <a:spLocks noChangeArrowheads="1"/>
          </p:cNvSpPr>
          <p:nvPr/>
        </p:nvSpPr>
        <p:spPr bwMode="auto">
          <a:xfrm>
            <a:off x="2941018" y="4967245"/>
            <a:ext cx="2074862" cy="707549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95" name="Text Box 45"/>
          <p:cNvSpPr txBox="1">
            <a:spLocks noChangeAspect="1" noChangeArrowheads="1"/>
          </p:cNvSpPr>
          <p:nvPr/>
        </p:nvSpPr>
        <p:spPr bwMode="auto">
          <a:xfrm>
            <a:off x="2634314" y="4077072"/>
            <a:ext cx="21627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Memory state “0”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7" name="下矢印 6"/>
          <p:cNvSpPr/>
          <p:nvPr/>
        </p:nvSpPr>
        <p:spPr bwMode="auto">
          <a:xfrm rot="10800000">
            <a:off x="3724054" y="4664188"/>
            <a:ext cx="182563" cy="24654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7" name="Text Box 101"/>
          <p:cNvSpPr txBox="1">
            <a:spLocks noChangeAspect="1" noChangeArrowheads="1"/>
          </p:cNvSpPr>
          <p:nvPr/>
        </p:nvSpPr>
        <p:spPr bwMode="auto">
          <a:xfrm>
            <a:off x="3243723" y="5218235"/>
            <a:ext cx="14253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N-type semi.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98" name="Text Box 45"/>
          <p:cNvSpPr txBox="1">
            <a:spLocks noChangeAspect="1" noChangeArrowheads="1"/>
          </p:cNvSpPr>
          <p:nvPr/>
        </p:nvSpPr>
        <p:spPr bwMode="auto">
          <a:xfrm>
            <a:off x="2063553" y="5661248"/>
            <a:ext cx="410996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–P</a:t>
            </a:r>
            <a:r>
              <a:rPr kumimoji="1" lang="en-US" altLang="ja-JP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s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 induces positive charge at the insulator-semiconductor interface, but n-type semi does not induce mobile carriers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=&gt;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FET is “Off” state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833560" y="4551512"/>
            <a:ext cx="606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–P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s</a:t>
            </a:r>
            <a:endParaRPr kumimoji="1" lang="ja-JP" alt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798162" y="860520"/>
            <a:ext cx="86477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Gate dielectric in conventional FET is replaced with ferroelectrics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Spontaneous polarization Ps retains if gate voltage V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GS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 is off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                     =&gt;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不揮発メモリ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02" name="Rectangle 24"/>
          <p:cNvSpPr>
            <a:spLocks noChangeArrowheads="1"/>
          </p:cNvSpPr>
          <p:nvPr/>
        </p:nvSpPr>
        <p:spPr bwMode="auto">
          <a:xfrm>
            <a:off x="7681044" y="4764035"/>
            <a:ext cx="72548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103" name="Rectangle 25"/>
          <p:cNvSpPr>
            <a:spLocks noChangeArrowheads="1"/>
          </p:cNvSpPr>
          <p:nvPr/>
        </p:nvSpPr>
        <p:spPr bwMode="auto">
          <a:xfrm>
            <a:off x="7736606" y="4365573"/>
            <a:ext cx="614363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104" name="Rectangle 26"/>
          <p:cNvSpPr>
            <a:spLocks noChangeAspect="1" noChangeArrowheads="1"/>
          </p:cNvSpPr>
          <p:nvPr/>
        </p:nvSpPr>
        <p:spPr bwMode="auto">
          <a:xfrm>
            <a:off x="7065094" y="4979936"/>
            <a:ext cx="2084387" cy="6953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105" name="Rectangle 30"/>
          <p:cNvSpPr>
            <a:spLocks noChangeAspect="1" noChangeArrowheads="1"/>
          </p:cNvSpPr>
          <p:nvPr/>
        </p:nvSpPr>
        <p:spPr bwMode="auto">
          <a:xfrm>
            <a:off x="7685805" y="4602110"/>
            <a:ext cx="850900" cy="381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DFF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106" name="Rectangle 31"/>
          <p:cNvSpPr>
            <a:spLocks noChangeAspect="1" noChangeArrowheads="1"/>
          </p:cNvSpPr>
          <p:nvPr/>
        </p:nvSpPr>
        <p:spPr bwMode="auto">
          <a:xfrm>
            <a:off x="7684218" y="4481460"/>
            <a:ext cx="849312" cy="120650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107" name="Rectangle 32"/>
          <p:cNvSpPr>
            <a:spLocks noChangeAspect="1" noChangeArrowheads="1"/>
          </p:cNvSpPr>
          <p:nvPr/>
        </p:nvSpPr>
        <p:spPr bwMode="auto">
          <a:xfrm>
            <a:off x="8531943" y="4856111"/>
            <a:ext cx="615950" cy="123825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108" name="Rectangle 33"/>
          <p:cNvSpPr>
            <a:spLocks noChangeAspect="1" noChangeArrowheads="1"/>
          </p:cNvSpPr>
          <p:nvPr/>
        </p:nvSpPr>
        <p:spPr bwMode="auto">
          <a:xfrm>
            <a:off x="7068268" y="4867223"/>
            <a:ext cx="614362" cy="123825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109" name="Oval 52"/>
          <p:cNvSpPr>
            <a:spLocks noChangeAspect="1" noChangeArrowheads="1"/>
          </p:cNvSpPr>
          <p:nvPr/>
        </p:nvSpPr>
        <p:spPr bwMode="auto">
          <a:xfrm>
            <a:off x="7823918" y="5422847"/>
            <a:ext cx="127000" cy="1270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110" name="Oval 53"/>
          <p:cNvSpPr>
            <a:spLocks noChangeAspect="1" noChangeArrowheads="1"/>
          </p:cNvSpPr>
          <p:nvPr/>
        </p:nvSpPr>
        <p:spPr bwMode="auto">
          <a:xfrm>
            <a:off x="8265243" y="5422847"/>
            <a:ext cx="127000" cy="1270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111" name="Oval 54"/>
          <p:cNvSpPr>
            <a:spLocks noChangeAspect="1" noChangeArrowheads="1"/>
          </p:cNvSpPr>
          <p:nvPr/>
        </p:nvSpPr>
        <p:spPr bwMode="auto">
          <a:xfrm>
            <a:off x="8708155" y="5486347"/>
            <a:ext cx="127000" cy="1270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112" name="Oval 55"/>
          <p:cNvSpPr>
            <a:spLocks noChangeAspect="1" noChangeArrowheads="1"/>
          </p:cNvSpPr>
          <p:nvPr/>
        </p:nvSpPr>
        <p:spPr bwMode="auto">
          <a:xfrm>
            <a:off x="7192093" y="5486347"/>
            <a:ext cx="127000" cy="1270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113" name="Rectangle 57"/>
          <p:cNvSpPr>
            <a:spLocks noChangeArrowheads="1"/>
          </p:cNvSpPr>
          <p:nvPr/>
        </p:nvSpPr>
        <p:spPr bwMode="auto">
          <a:xfrm>
            <a:off x="7074618" y="4967713"/>
            <a:ext cx="2074862" cy="707549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114" name="Text Box 45"/>
          <p:cNvSpPr txBox="1">
            <a:spLocks noChangeAspect="1" noChangeArrowheads="1"/>
          </p:cNvSpPr>
          <p:nvPr/>
        </p:nvSpPr>
        <p:spPr bwMode="auto">
          <a:xfrm>
            <a:off x="6767914" y="4077540"/>
            <a:ext cx="21627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Memory state “1”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115" name="下矢印 114"/>
          <p:cNvSpPr/>
          <p:nvPr/>
        </p:nvSpPr>
        <p:spPr bwMode="auto">
          <a:xfrm>
            <a:off x="7857654" y="4664656"/>
            <a:ext cx="182563" cy="24654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6" name="Text Box 101"/>
          <p:cNvSpPr txBox="1">
            <a:spLocks noChangeAspect="1" noChangeArrowheads="1"/>
          </p:cNvSpPr>
          <p:nvPr/>
        </p:nvSpPr>
        <p:spPr bwMode="auto">
          <a:xfrm>
            <a:off x="7377323" y="5218703"/>
            <a:ext cx="14253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N-type semi.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117" name="Text Box 45"/>
          <p:cNvSpPr txBox="1">
            <a:spLocks noChangeAspect="1" noChangeArrowheads="1"/>
          </p:cNvSpPr>
          <p:nvPr/>
        </p:nvSpPr>
        <p:spPr bwMode="auto">
          <a:xfrm>
            <a:off x="6450532" y="5661716"/>
            <a:ext cx="410996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+P</a:t>
            </a:r>
            <a:r>
              <a:rPr kumimoji="1" lang="en-US" altLang="ja-JP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s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 induces negative charge at the insulator-semiconductor interface, so n-type semi induces mobile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celectron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arriers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=&gt;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FET is “On” state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118" name="正方形/長方形 117"/>
          <p:cNvSpPr/>
          <p:nvPr/>
        </p:nvSpPr>
        <p:spPr>
          <a:xfrm>
            <a:off x="7968209" y="4551980"/>
            <a:ext cx="627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+P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s</a:t>
            </a:r>
            <a:endParaRPr kumimoji="1" lang="ja-JP" alt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7392145" y="4933866"/>
            <a:ext cx="1383241" cy="320453"/>
            <a:chOff x="5868144" y="4980755"/>
            <a:chExt cx="1383241" cy="320453"/>
          </a:xfrm>
        </p:grpSpPr>
        <p:sp>
          <p:nvSpPr>
            <p:cNvPr id="137" name="Oval 58"/>
            <p:cNvSpPr>
              <a:spLocks noChangeArrowheads="1"/>
            </p:cNvSpPr>
            <p:nvPr/>
          </p:nvSpPr>
          <p:spPr bwMode="auto">
            <a:xfrm>
              <a:off x="6559764" y="5172176"/>
              <a:ext cx="126127" cy="129032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endParaRPr>
            </a:p>
          </p:txBody>
        </p:sp>
        <p:sp>
          <p:nvSpPr>
            <p:cNvPr id="138" name="Oval 59"/>
            <p:cNvSpPr>
              <a:spLocks noChangeArrowheads="1"/>
            </p:cNvSpPr>
            <p:nvPr/>
          </p:nvSpPr>
          <p:spPr bwMode="auto">
            <a:xfrm>
              <a:off x="6433637" y="5172176"/>
              <a:ext cx="126127" cy="129032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endParaRPr>
            </a:p>
          </p:txBody>
        </p:sp>
        <p:sp>
          <p:nvSpPr>
            <p:cNvPr id="139" name="Oval 60"/>
            <p:cNvSpPr>
              <a:spLocks noChangeArrowheads="1"/>
            </p:cNvSpPr>
            <p:nvPr/>
          </p:nvSpPr>
          <p:spPr bwMode="auto">
            <a:xfrm>
              <a:off x="6106538" y="5043144"/>
              <a:ext cx="126127" cy="129032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endParaRPr>
            </a:p>
          </p:txBody>
        </p:sp>
        <p:sp>
          <p:nvSpPr>
            <p:cNvPr id="140" name="Oval 61"/>
            <p:cNvSpPr>
              <a:spLocks noChangeArrowheads="1"/>
            </p:cNvSpPr>
            <p:nvPr/>
          </p:nvSpPr>
          <p:spPr bwMode="auto">
            <a:xfrm>
              <a:off x="6308896" y="5172176"/>
              <a:ext cx="126127" cy="129032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endParaRPr>
            </a:p>
          </p:txBody>
        </p:sp>
        <p:sp>
          <p:nvSpPr>
            <p:cNvPr id="141" name="Oval 62"/>
            <p:cNvSpPr>
              <a:spLocks noChangeArrowheads="1"/>
            </p:cNvSpPr>
            <p:nvPr/>
          </p:nvSpPr>
          <p:spPr bwMode="auto">
            <a:xfrm>
              <a:off x="6182769" y="5172176"/>
              <a:ext cx="126127" cy="129032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endParaRPr>
            </a:p>
          </p:txBody>
        </p:sp>
        <p:sp>
          <p:nvSpPr>
            <p:cNvPr id="142" name="Oval 63"/>
            <p:cNvSpPr>
              <a:spLocks noChangeArrowheads="1"/>
            </p:cNvSpPr>
            <p:nvPr/>
          </p:nvSpPr>
          <p:spPr bwMode="auto">
            <a:xfrm>
              <a:off x="5994271" y="5043144"/>
              <a:ext cx="126127" cy="129032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endParaRPr>
            </a:p>
          </p:txBody>
        </p:sp>
        <p:sp>
          <p:nvSpPr>
            <p:cNvPr id="143" name="Oval 64"/>
            <p:cNvSpPr>
              <a:spLocks noChangeArrowheads="1"/>
            </p:cNvSpPr>
            <p:nvPr/>
          </p:nvSpPr>
          <p:spPr bwMode="auto">
            <a:xfrm>
              <a:off x="6231279" y="5041726"/>
              <a:ext cx="126127" cy="129032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endParaRPr>
            </a:p>
          </p:txBody>
        </p:sp>
        <p:sp>
          <p:nvSpPr>
            <p:cNvPr id="144" name="Oval 65"/>
            <p:cNvSpPr>
              <a:spLocks noChangeArrowheads="1"/>
            </p:cNvSpPr>
            <p:nvPr/>
          </p:nvSpPr>
          <p:spPr bwMode="auto">
            <a:xfrm>
              <a:off x="6874389" y="5043144"/>
              <a:ext cx="126127" cy="129032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endParaRPr>
            </a:p>
          </p:txBody>
        </p:sp>
        <p:sp>
          <p:nvSpPr>
            <p:cNvPr id="145" name="Oval 66"/>
            <p:cNvSpPr>
              <a:spLocks noChangeArrowheads="1"/>
            </p:cNvSpPr>
            <p:nvPr/>
          </p:nvSpPr>
          <p:spPr bwMode="auto">
            <a:xfrm>
              <a:off x="6371266" y="5041726"/>
              <a:ext cx="126127" cy="129032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endParaRPr>
            </a:p>
          </p:txBody>
        </p:sp>
        <p:sp>
          <p:nvSpPr>
            <p:cNvPr id="146" name="Oval 67"/>
            <p:cNvSpPr>
              <a:spLocks noChangeArrowheads="1"/>
            </p:cNvSpPr>
            <p:nvPr/>
          </p:nvSpPr>
          <p:spPr bwMode="auto">
            <a:xfrm>
              <a:off x="6748262" y="5043144"/>
              <a:ext cx="126127" cy="129032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endParaRPr>
            </a:p>
          </p:txBody>
        </p:sp>
        <p:sp>
          <p:nvSpPr>
            <p:cNvPr id="147" name="Oval 68"/>
            <p:cNvSpPr>
              <a:spLocks noChangeArrowheads="1"/>
            </p:cNvSpPr>
            <p:nvPr/>
          </p:nvSpPr>
          <p:spPr bwMode="auto">
            <a:xfrm>
              <a:off x="6497394" y="5043144"/>
              <a:ext cx="126127" cy="129032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endParaRPr>
            </a:p>
          </p:txBody>
        </p:sp>
        <p:sp>
          <p:nvSpPr>
            <p:cNvPr id="148" name="Oval 69"/>
            <p:cNvSpPr>
              <a:spLocks noChangeArrowheads="1"/>
            </p:cNvSpPr>
            <p:nvPr/>
          </p:nvSpPr>
          <p:spPr bwMode="auto">
            <a:xfrm>
              <a:off x="6623521" y="5043144"/>
              <a:ext cx="126127" cy="129032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endParaRPr>
            </a:p>
          </p:txBody>
        </p:sp>
        <p:sp>
          <p:nvSpPr>
            <p:cNvPr id="149" name="Oval 70"/>
            <p:cNvSpPr>
              <a:spLocks noChangeArrowheads="1"/>
            </p:cNvSpPr>
            <p:nvPr/>
          </p:nvSpPr>
          <p:spPr bwMode="auto">
            <a:xfrm>
              <a:off x="5868144" y="5044562"/>
              <a:ext cx="126127" cy="129032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endParaRPr>
            </a:p>
          </p:txBody>
        </p:sp>
        <p:sp>
          <p:nvSpPr>
            <p:cNvPr id="150" name="Oval 71"/>
            <p:cNvSpPr>
              <a:spLocks noChangeArrowheads="1"/>
            </p:cNvSpPr>
            <p:nvPr/>
          </p:nvSpPr>
          <p:spPr bwMode="auto">
            <a:xfrm>
              <a:off x="6685892" y="5172176"/>
              <a:ext cx="126127" cy="129032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endParaRPr>
            </a:p>
          </p:txBody>
        </p:sp>
        <p:sp>
          <p:nvSpPr>
            <p:cNvPr id="151" name="Oval 72"/>
            <p:cNvSpPr>
              <a:spLocks noChangeArrowheads="1"/>
            </p:cNvSpPr>
            <p:nvPr/>
          </p:nvSpPr>
          <p:spPr bwMode="auto">
            <a:xfrm>
              <a:off x="6999131" y="5044562"/>
              <a:ext cx="126127" cy="129032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endParaRPr>
            </a:p>
          </p:txBody>
        </p:sp>
        <p:sp>
          <p:nvSpPr>
            <p:cNvPr id="152" name="Freeform 73"/>
            <p:cNvSpPr>
              <a:spLocks/>
            </p:cNvSpPr>
            <p:nvPr/>
          </p:nvSpPr>
          <p:spPr bwMode="auto">
            <a:xfrm>
              <a:off x="5930514" y="4980755"/>
              <a:ext cx="1320871" cy="127614"/>
            </a:xfrm>
            <a:custGeom>
              <a:avLst/>
              <a:gdLst>
                <a:gd name="T0" fmla="*/ 0 w 953"/>
                <a:gd name="T1" fmla="*/ 45 h 90"/>
                <a:gd name="T2" fmla="*/ 136 w 953"/>
                <a:gd name="T3" fmla="*/ 90 h 90"/>
                <a:gd name="T4" fmla="*/ 726 w 953"/>
                <a:gd name="T5" fmla="*/ 90 h 90"/>
                <a:gd name="T6" fmla="*/ 953 w 953"/>
                <a:gd name="T7" fmla="*/ 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3"/>
                <a:gd name="T13" fmla="*/ 0 h 90"/>
                <a:gd name="T14" fmla="*/ 953 w 953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3" h="90">
                  <a:moveTo>
                    <a:pt x="0" y="45"/>
                  </a:moveTo>
                  <a:lnTo>
                    <a:pt x="136" y="90"/>
                  </a:lnTo>
                  <a:lnTo>
                    <a:pt x="726" y="90"/>
                  </a:lnTo>
                  <a:lnTo>
                    <a:pt x="953" y="0"/>
                  </a:ln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</p:grpSp>
      <p:pic>
        <p:nvPicPr>
          <p:cNvPr id="995330" name="Picture 2" descr="Suica・PASMO利用｜電車・駅のご案内｜伊豆急－おすすめ電車旅＜観光・海・リゾート・温泉＞">
            <a:extLst>
              <a:ext uri="{FF2B5EF4-FFF2-40B4-BE49-F238E27FC236}">
                <a16:creationId xmlns:a16="http://schemas.microsoft.com/office/drawing/2014/main" id="{BDBB8AC5-B5B7-43A7-AFF4-59CF95EA3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368" y="2001890"/>
            <a:ext cx="26955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123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1487488" y="2179190"/>
            <a:ext cx="5132874" cy="4202138"/>
            <a:chOff x="270714" y="1531118"/>
            <a:chExt cx="5760640" cy="4716072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14" y="1531118"/>
              <a:ext cx="5760640" cy="4716072"/>
            </a:xfrm>
            <a:prstGeom prst="rect">
              <a:avLst/>
            </a:prstGeom>
          </p:spPr>
        </p:pic>
        <p:sp>
          <p:nvSpPr>
            <p:cNvPr id="4" name="正方形/長方形 3"/>
            <p:cNvSpPr/>
            <p:nvPr/>
          </p:nvSpPr>
          <p:spPr bwMode="auto">
            <a:xfrm>
              <a:off x="3923928" y="1800274"/>
              <a:ext cx="972781" cy="260574"/>
            </a:xfrm>
            <a:prstGeom prst="rect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22630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2865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  <a:latin typeface="+mn-lt"/>
                <a:ea typeface="+mn-ea"/>
              </a:rPr>
              <a:t>圧電体の応用例</a:t>
            </a:r>
            <a:endParaRPr lang="ja-JP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ＨＧ丸ゴシックB" charset="-128"/>
              <a:cs typeface="Times New Roman" panose="02020603050405020304" pitchFamily="18" charset="0"/>
            </a:endParaRPr>
          </a:p>
        </p:txBody>
      </p:sp>
      <p:sp>
        <p:nvSpPr>
          <p:cNvPr id="99" name="Text Box 98"/>
          <p:cNvSpPr txBox="1">
            <a:spLocks noChangeArrowheads="1"/>
          </p:cNvSpPr>
          <p:nvPr/>
        </p:nvSpPr>
        <p:spPr bwMode="auto">
          <a:xfrm>
            <a:off x="1559496" y="500479"/>
            <a:ext cx="6264696" cy="49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Scanning Probe Microscope (SPM)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798163" y="860519"/>
            <a:ext cx="4622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Atomic Force Microscope (AFM)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Scanning Tunneling Microscope (STM)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41119" y="5982380"/>
            <a:ext cx="87473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Wikipedia:</a:t>
            </a: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https://ja.wikipedia.org/wiki/%E8%B5%B0%E6%9F%BB%E5%9E%8B%E3%83%88%E3%83%B3%E3%83%8D%E3%83%AB%E9%A1%95%E5%BE%AE%E9%8F%A1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3035194" y="1412777"/>
            <a:ext cx="50770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piezoelectrics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 is used as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piezoactuator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Fast response, atomic-order precision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4" name="正方形/長方形 93"/>
          <p:cNvSpPr/>
          <p:nvPr/>
        </p:nvSpPr>
        <p:spPr>
          <a:xfrm>
            <a:off x="6816081" y="2272804"/>
            <a:ext cx="3465629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PZT: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d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33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= 400x10</a:t>
            </a:r>
            <a:r>
              <a: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-12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m/V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     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33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 = 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 /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d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33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For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 = 100 V,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 = 1 cm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   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33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d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33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E =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400x10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-8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 = 400 Å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For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 = 0.1 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sym typeface="Symbol" panose="05050102010706020507" pitchFamily="18" charset="2"/>
              </a:rPr>
              <a:t> = 0.4 Å</a:t>
            </a:r>
            <a:endParaRPr kumimoji="1" lang="en-US" altLang="ja-JP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670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2865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  <a:latin typeface="+mn-lt"/>
                <a:ea typeface="+mn-ea"/>
              </a:rPr>
              <a:t>圧電体の応用例</a:t>
            </a:r>
            <a:endParaRPr lang="ja-JP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ＨＧ丸ゴシックB" charset="-128"/>
              <a:cs typeface="Times New Roman" panose="02020603050405020304" pitchFamily="18" charset="0"/>
            </a:endParaRPr>
          </a:p>
        </p:txBody>
      </p:sp>
      <p:sp>
        <p:nvSpPr>
          <p:cNvPr id="99" name="Text Box 98"/>
          <p:cNvSpPr txBox="1">
            <a:spLocks noChangeArrowheads="1"/>
          </p:cNvSpPr>
          <p:nvPr/>
        </p:nvSpPr>
        <p:spPr bwMode="auto">
          <a:xfrm>
            <a:off x="1559496" y="500479"/>
            <a:ext cx="6264696" cy="49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Surface Acoustic Wave (SAW) filter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798163" y="860520"/>
            <a:ext cx="705564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Surface acoustic wave is induced by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piezoelectrics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SAW is  resonant with the piezoelectric body at the frequency </a:t>
            </a:r>
            <a:r>
              <a:rPr kumimoji="1" lang="en-US" altLang="ja-JP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</a:t>
            </a:r>
            <a:r>
              <a:rPr kumimoji="1" lang="en-US" altLang="ja-JP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r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    =&gt;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Transmit signals with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~ </a:t>
            </a:r>
            <a:r>
              <a:rPr kumimoji="1" lang="en-US" altLang="ja-JP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</a:t>
            </a:r>
            <a:r>
              <a:rPr kumimoji="1" lang="en-US" altLang="ja-JP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: Band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pass filter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</a:t>
            </a:r>
            <a:r>
              <a:rPr kumimoji="1" lang="en-US" altLang="ja-JP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:  up to several GHz, used e.g. in mobile phones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6"/>
          <a:stretch/>
        </p:blipFill>
        <p:spPr>
          <a:xfrm>
            <a:off x="2004410" y="2204865"/>
            <a:ext cx="7927678" cy="3305955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703512" y="6053226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https://www.murata.com/ja-jp/group/kanazawamurata/products/device/saw</a:t>
            </a: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5303912" y="2571318"/>
            <a:ext cx="1080120" cy="35362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519937" y="2492897"/>
            <a:ext cx="852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SAW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4982308" y="4293289"/>
            <a:ext cx="1977788" cy="37249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799856" y="4551512"/>
            <a:ext cx="3478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In-plane comb electrodes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5134708" y="5229393"/>
            <a:ext cx="1977788" cy="23523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562061" y="5102763"/>
            <a:ext cx="3129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piezoelectric substrate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正方形/長方形 18"/>
          <p:cNvSpPr/>
          <p:nvPr/>
        </p:nvSpPr>
        <p:spPr bwMode="auto">
          <a:xfrm>
            <a:off x="2246004" y="3429000"/>
            <a:ext cx="825660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182874" y="3328529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signal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8616280" y="3407996"/>
            <a:ext cx="885868" cy="3090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8616281" y="3284985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signal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447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Electromagnetism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</a:rPr>
              <a:t>equations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2165999" y="1227445"/>
                <a:ext cx="8322489" cy="2855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b="1" dirty="0">
                    <a:solidFill>
                      <a:srgbClr val="000000"/>
                    </a:solidFill>
                  </a:rPr>
                  <a:t>Gauss law	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ja-JP" alt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div</m:t>
                    </m:r>
                    <m:r>
                      <m:rPr>
                        <m:nor/>
                      </m:rPr>
                      <a:rPr lang="en-US" altLang="ja-JP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ja-JP" alt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ja-JP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ja-JP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ja-JP" alt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dirty="0">
                  <a:solidFill>
                    <a:srgbClr val="000000"/>
                  </a:solidFill>
                </a:endParaRPr>
              </a:p>
              <a:p>
                <a:pPr>
                  <a:defRPr/>
                </a:pPr>
                <a:r>
                  <a:rPr lang="en-US" altLang="ja-JP" b="1" dirty="0">
                    <a:solidFill>
                      <a:srgbClr val="000000"/>
                    </a:solidFill>
                  </a:rPr>
                  <a:t>Ampere-Maxwell</a:t>
                </a:r>
                <a:r>
                  <a:rPr lang="ja-JP" altLang="en-US" b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b="1" dirty="0">
                    <a:solidFill>
                      <a:srgbClr val="000000"/>
                    </a:solidFill>
                  </a:rPr>
                  <a:t>law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ja-JP" alt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rot</m:t>
                    </m:r>
                    <m:r>
                      <a:rPr lang="en-US" altLang="ja-JP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ja-JP" alt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ja-JP" alt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ja-JP" altLang="en-US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𝐞</m:t>
                        </m:r>
                      </m:sub>
                    </m:sSub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ja-JP" alt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)+</m:t>
                    </m:r>
                    <m:f>
                      <m:fPr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ja-JP" alt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ja-JP" alt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altLang="ja-JP" b="1" dirty="0">
                  <a:solidFill>
                    <a:srgbClr val="000000"/>
                  </a:solidFill>
                </a:endParaRPr>
              </a:p>
              <a:p>
                <a:pPr>
                  <a:defRPr/>
                </a:pPr>
                <a:r>
                  <a:rPr lang="en-US" altLang="ja-JP" b="1" dirty="0">
                    <a:solidFill>
                      <a:srgbClr val="000000"/>
                    </a:solidFill>
                  </a:rPr>
                  <a:t>Non-existence of magnetic monopole</a:t>
                </a:r>
              </a:p>
              <a:p>
                <a:pPr>
                  <a:defRPr/>
                </a:pPr>
                <a:r>
                  <a:rPr lang="en-US" altLang="ja-JP" b="1" dirty="0">
                    <a:solidFill>
                      <a:srgbClr val="000000"/>
                    </a:solidFill>
                  </a:rPr>
                  <a:t>		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ja-JP" alt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div</m:t>
                    </m:r>
                    <m:r>
                      <m:rPr>
                        <m:nor/>
                      </m:rPr>
                      <a:rPr lang="en-US" altLang="ja-JP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ja-JP" alt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endParaRPr lang="en-US" altLang="ja-JP" b="1" dirty="0">
                  <a:solidFill>
                    <a:srgbClr val="000000"/>
                  </a:solidFill>
                </a:endParaRPr>
              </a:p>
              <a:p>
                <a:pPr>
                  <a:defRPr/>
                </a:pPr>
                <a:r>
                  <a:rPr lang="en-US" altLang="ja-JP" b="1" dirty="0">
                    <a:solidFill>
                      <a:srgbClr val="000000"/>
                    </a:solidFill>
                  </a:rPr>
                  <a:t>E</a:t>
                </a:r>
                <a:r>
                  <a:rPr lang="en-US" altLang="ja-JP" b="1" dirty="0" err="1">
                    <a:solidFill>
                      <a:srgbClr val="000000"/>
                    </a:solidFill>
                  </a:rPr>
                  <a:t>lectromagnetic</a:t>
                </a:r>
                <a:r>
                  <a:rPr lang="en-US" altLang="ja-JP" b="1" dirty="0">
                    <a:solidFill>
                      <a:srgbClr val="000000"/>
                    </a:solidFill>
                  </a:rPr>
                  <a:t> induction law</a:t>
                </a:r>
                <a:endParaRPr lang="ja-JP" altLang="en-US" b="1" dirty="0">
                  <a:solidFill>
                    <a:srgbClr val="000000"/>
                  </a:solidFill>
                </a:endParaRPr>
              </a:p>
              <a:p>
                <a:pPr>
                  <a:defRPr/>
                </a:pPr>
                <a:r>
                  <a:rPr lang="en-US" altLang="ja-JP" b="1" dirty="0">
                    <a:solidFill>
                      <a:srgbClr val="000000"/>
                    </a:solidFill>
                  </a:rPr>
                  <a:t>		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ja-JP" alt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rot</m:t>
                    </m:r>
                    <m:r>
                      <m:rPr>
                        <m:nor/>
                      </m:rPr>
                      <a:rPr lang="en-US" altLang="ja-JP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ja-JP" alt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)+</m:t>
                    </m:r>
                    <m:f>
                      <m:fPr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ja-JP" alt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ja-JP" alt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ja-JP" alt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999" y="1227445"/>
                <a:ext cx="8322489" cy="2855782"/>
              </a:xfrm>
              <a:prstGeom prst="rect">
                <a:avLst/>
              </a:prstGeom>
              <a:blipFill>
                <a:blip r:embed="rId3"/>
                <a:stretch>
                  <a:fillRect l="-10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2161430" y="4373228"/>
                <a:ext cx="8255050" cy="2117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b="1" dirty="0">
                    <a:solidFill>
                      <a:srgbClr val="000000"/>
                    </a:solidFill>
                  </a:rPr>
                  <a:t>Electric field and electrostatic potential</a:t>
                </a:r>
              </a:p>
              <a:p>
                <a:pPr>
                  <a:defRPr/>
                </a:pPr>
                <a:r>
                  <a:rPr lang="en-US" altLang="ja-JP" dirty="0">
                    <a:solidFill>
                      <a:srgbClr val="000000"/>
                    </a:solidFill>
                  </a:rPr>
                  <a:t>				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ja-JP" alt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𝜕𝜑</m:t>
                        </m:r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ja-JP" alt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ja-JP" alt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den>
                    </m:f>
                  </m:oMath>
                </a14:m>
                <a:endParaRPr lang="en-US" altLang="ja-JP" b="1" dirty="0">
                  <a:solidFill>
                    <a:srgbClr val="000000"/>
                  </a:solidFill>
                </a:endParaRPr>
              </a:p>
              <a:p>
                <a:pPr>
                  <a:defRPr/>
                </a:pPr>
                <a:r>
                  <a:rPr lang="en-US" altLang="ja-JP" b="1" dirty="0">
                    <a:solidFill>
                      <a:srgbClr val="000000"/>
                    </a:solidFill>
                  </a:rPr>
                  <a:t>Poisson</a:t>
                </a:r>
                <a:r>
                  <a:rPr lang="ja-JP" altLang="en-US" b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b="1" dirty="0">
                    <a:solidFill>
                      <a:srgbClr val="000000"/>
                    </a:solidFill>
                  </a:rPr>
                  <a:t>equation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ja-JP" alt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)=−</m:t>
                    </m:r>
                    <m:f>
                      <m:fPr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ja-JP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ja-JP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ja-JP" alt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b="1" dirty="0">
                  <a:solidFill>
                    <a:srgbClr val="000000"/>
                  </a:solidFill>
                </a:endParaRPr>
              </a:p>
              <a:p>
                <a:pPr>
                  <a:defRPr/>
                </a:pPr>
                <a:r>
                  <a:rPr lang="en-US" altLang="ja-JP" b="1" dirty="0">
                    <a:solidFill>
                      <a:srgbClr val="000000"/>
                    </a:solidFill>
                  </a:rPr>
                  <a:t>Charge</a:t>
                </a:r>
                <a:r>
                  <a:rPr lang="ja-JP" altLang="en-US" b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b="1" dirty="0">
                    <a:solidFill>
                      <a:srgbClr val="000000"/>
                    </a:solidFill>
                  </a:rPr>
                  <a:t>conservation</a:t>
                </a:r>
                <a:r>
                  <a:rPr lang="ja-JP" altLang="en-US" b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b="1" dirty="0">
                    <a:solidFill>
                      <a:srgbClr val="000000"/>
                    </a:solidFill>
                  </a:rPr>
                  <a:t>law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ja-JP" alt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div</m:t>
                    </m:r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𝐞</m:t>
                        </m:r>
                      </m:sub>
                    </m:sSub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𝐫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)+</m:t>
                    </m:r>
                    <m:f>
                      <m:fPr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ja-JP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ja-JP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ja-JP" alt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ja-JP" alt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430" y="4373228"/>
                <a:ext cx="8255050" cy="2117118"/>
              </a:xfrm>
              <a:prstGeom prst="rect">
                <a:avLst/>
              </a:prstGeom>
              <a:blipFill>
                <a:blip r:embed="rId4"/>
                <a:stretch>
                  <a:fillRect l="-1182" t="-2299" b="-14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正方形/長方形 31"/>
          <p:cNvSpPr/>
          <p:nvPr/>
        </p:nvSpPr>
        <p:spPr>
          <a:xfrm>
            <a:off x="1626292" y="862550"/>
            <a:ext cx="2710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Maxwell equation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668041" y="3968944"/>
            <a:ext cx="2710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Derivatives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15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Electromagnetism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</a:rPr>
              <a:t>equations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165999" y="964900"/>
            <a:ext cx="3672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rgbClr val="000000"/>
                </a:solidFill>
              </a:rPr>
              <a:t>Ohm’s law</a:t>
            </a:r>
            <a:br>
              <a:rPr lang="en-US" altLang="ja-JP" b="1" dirty="0">
                <a:solidFill>
                  <a:srgbClr val="000000"/>
                </a:solidFill>
              </a:rPr>
            </a:br>
            <a:r>
              <a:rPr lang="en-US" altLang="ja-JP" b="1" dirty="0">
                <a:solidFill>
                  <a:srgbClr val="000000"/>
                </a:solidFill>
              </a:rPr>
              <a:t>  (Electrical conductivity)</a:t>
            </a:r>
            <a:endParaRPr lang="ja-JP" altLang="en-US" b="1" dirty="0">
              <a:solidFill>
                <a:srgbClr val="000000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2166000" y="1959224"/>
            <a:ext cx="3569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rgbClr val="0000FF"/>
                </a:solidFill>
              </a:rPr>
              <a:t>Electric susceptibility</a:t>
            </a:r>
            <a:endParaRPr lang="ja-JP" altLang="en-US" b="1" dirty="0">
              <a:solidFill>
                <a:srgbClr val="0000FF"/>
              </a:solidFill>
            </a:endParaRPr>
          </a:p>
        </p:txBody>
      </p:sp>
      <p:graphicFrame>
        <p:nvGraphicFramePr>
          <p:cNvPr id="28" name="Object 1024"/>
          <p:cNvGraphicFramePr>
            <a:graphicFrameLocks noChangeAspect="1"/>
          </p:cNvGraphicFramePr>
          <p:nvPr/>
        </p:nvGraphicFramePr>
        <p:xfrm>
          <a:off x="5710239" y="1052513"/>
          <a:ext cx="21304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1054080" imgH="228600" progId="Equation.3">
                  <p:embed/>
                </p:oleObj>
              </mc:Choice>
              <mc:Fallback>
                <p:oleObj name="数式" r:id="rId3" imgW="1054080" imgH="228600" progId="Equation.3">
                  <p:embed/>
                  <p:pic>
                    <p:nvPicPr>
                      <p:cNvPr id="28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0239" y="1052513"/>
                        <a:ext cx="21304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正方形/長方形 31"/>
          <p:cNvSpPr/>
          <p:nvPr/>
        </p:nvSpPr>
        <p:spPr>
          <a:xfrm>
            <a:off x="1626292" y="600005"/>
            <a:ext cx="8142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Constitutive equations (material equations)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1024"/>
              <p:cNvSpPr txBox="1"/>
              <p:nvPr/>
            </p:nvSpPr>
            <p:spPr bwMode="auto">
              <a:xfrm>
                <a:off x="5719763" y="1989138"/>
                <a:ext cx="2309812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ja-JP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sub>
                      </m:sSub>
                      <m:r>
                        <a:rPr lang="ja-JP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ja-JP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ja-JP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ja-JP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ja-JP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ja-JP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ja-JP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ja-JP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ja-JP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ja-JP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ja-JP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Object 10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9763" y="1989138"/>
                <a:ext cx="2309812" cy="457200"/>
              </a:xfrm>
              <a:prstGeom prst="rect">
                <a:avLst/>
              </a:prstGeom>
              <a:blipFill>
                <a:blip r:embed="rId5"/>
                <a:stretch>
                  <a:fillRect b="-2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ject 1024"/>
              <p:cNvSpPr txBox="1"/>
              <p:nvPr/>
            </p:nvSpPr>
            <p:spPr bwMode="auto">
              <a:xfrm>
                <a:off x="5719764" y="2678113"/>
                <a:ext cx="2206625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ja-JP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sub>
                      </m:sSub>
                      <m:r>
                        <a:rPr lang="ja-JP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ja-JP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ja-JP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ja-JP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ja-JP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ja-JP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ja-JP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ja-JP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ja-JP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ja-JP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Object 10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9764" y="2678113"/>
                <a:ext cx="2206625" cy="457200"/>
              </a:xfrm>
              <a:prstGeom prst="rect">
                <a:avLst/>
              </a:prstGeom>
              <a:blipFill>
                <a:blip r:embed="rId6"/>
                <a:stretch>
                  <a:fillRect b="-2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正方形/長方形 41"/>
          <p:cNvSpPr/>
          <p:nvPr/>
        </p:nvSpPr>
        <p:spPr>
          <a:xfrm>
            <a:off x="2135561" y="2492897"/>
            <a:ext cx="3569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rgbClr val="0000FF"/>
                </a:solidFill>
              </a:rPr>
              <a:t>Dielectric permittivity</a:t>
            </a:r>
            <a:br>
              <a:rPr lang="en-US" altLang="ja-JP" b="1" dirty="0">
                <a:solidFill>
                  <a:srgbClr val="0000FF"/>
                </a:solidFill>
              </a:rPr>
            </a:br>
            <a:r>
              <a:rPr lang="en-US" altLang="ja-JP" b="1" dirty="0">
                <a:solidFill>
                  <a:srgbClr val="0000FF"/>
                </a:solidFill>
              </a:rPr>
              <a:t>(Dielectric constant)</a:t>
            </a:r>
            <a:endParaRPr lang="ja-JP" altLang="en-US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1024"/>
              <p:cNvSpPr txBox="1"/>
              <p:nvPr/>
            </p:nvSpPr>
            <p:spPr bwMode="auto">
              <a:xfrm>
                <a:off x="7961314" y="3241675"/>
                <a:ext cx="1000125" cy="86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ja-JP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ja-JP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sSub>
                            <m:sSubPr>
                              <m:ctrlPr>
                                <a:rPr lang="ja-JP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ja-JP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Object 10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1314" y="3241675"/>
                <a:ext cx="1000125" cy="863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正方形/長方形 43"/>
          <p:cNvSpPr/>
          <p:nvPr/>
        </p:nvSpPr>
        <p:spPr>
          <a:xfrm>
            <a:off x="2165999" y="3388789"/>
            <a:ext cx="6385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rgbClr val="0000FF"/>
                </a:solidFill>
              </a:rPr>
              <a:t>Relative dielectric permittivity (constant)</a:t>
            </a:r>
            <a:endParaRPr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2172063" y="4343518"/>
            <a:ext cx="3569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rgbClr val="000000"/>
                </a:solidFill>
              </a:rPr>
              <a:t>Magnetic susceptibility</a:t>
            </a:r>
            <a:endParaRPr lang="ja-JP" alt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46" name="Object 1024"/>
          <p:cNvGraphicFramePr>
            <a:graphicFrameLocks noChangeAspect="1"/>
          </p:cNvGraphicFramePr>
          <p:nvPr/>
        </p:nvGraphicFramePr>
        <p:xfrm>
          <a:off x="5720432" y="4386418"/>
          <a:ext cx="2463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8" imgW="1218960" imgH="215640" progId="Equation.3">
                  <p:embed/>
                </p:oleObj>
              </mc:Choice>
              <mc:Fallback>
                <p:oleObj name="数式" r:id="rId8" imgW="1218960" imgH="215640" progId="Equation.3">
                  <p:embed/>
                  <p:pic>
                    <p:nvPicPr>
                      <p:cNvPr id="46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0432" y="4386418"/>
                        <a:ext cx="2463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正方形/長方形 48"/>
          <p:cNvSpPr/>
          <p:nvPr/>
        </p:nvSpPr>
        <p:spPr>
          <a:xfrm>
            <a:off x="2166000" y="4855288"/>
            <a:ext cx="3569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rgbClr val="000000"/>
                </a:solidFill>
              </a:rPr>
              <a:t>Magnetic permeability</a:t>
            </a:r>
            <a:endParaRPr lang="ja-JP" alt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50" name="Object 1024"/>
          <p:cNvGraphicFramePr>
            <a:graphicFrameLocks noChangeAspect="1"/>
          </p:cNvGraphicFramePr>
          <p:nvPr/>
        </p:nvGraphicFramePr>
        <p:xfrm>
          <a:off x="5720433" y="4910888"/>
          <a:ext cx="21558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0" imgW="1066680" imgH="203040" progId="Equation.3">
                  <p:embed/>
                </p:oleObj>
              </mc:Choice>
              <mc:Fallback>
                <p:oleObj name="数式" r:id="rId10" imgW="1066680" imgH="203040" progId="Equation.3">
                  <p:embed/>
                  <p:pic>
                    <p:nvPicPr>
                      <p:cNvPr id="5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0433" y="4910888"/>
                        <a:ext cx="215582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FE238DC-B9BB-4908-A3D8-E5B4A92BA553}"/>
              </a:ext>
            </a:extLst>
          </p:cNvPr>
          <p:cNvSpPr/>
          <p:nvPr/>
        </p:nvSpPr>
        <p:spPr bwMode="auto">
          <a:xfrm>
            <a:off x="1991544" y="1844825"/>
            <a:ext cx="7128792" cy="2260451"/>
          </a:xfrm>
          <a:prstGeom prst="rect">
            <a:avLst/>
          </a:prstGeom>
          <a:noFill/>
          <a:ln w="44450" cap="flat" cmpd="tri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436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 txBox="1">
            <a:spLocks noChangeArrowheads="1"/>
          </p:cNvSpPr>
          <p:nvPr/>
        </p:nvSpPr>
        <p:spPr bwMode="auto">
          <a:xfrm>
            <a:off x="152400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ja-JP" altLang="en-US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材料の機能とは何か？</a:t>
            </a:r>
            <a:endParaRPr lang="ja-JP" altLang="en-US" sz="1200" b="1" kern="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37219" name="正方形/長方形 4"/>
          <p:cNvSpPr>
            <a:spLocks noChangeArrowheads="1"/>
          </p:cNvSpPr>
          <p:nvPr/>
        </p:nvSpPr>
        <p:spPr bwMode="auto">
          <a:xfrm>
            <a:off x="1558926" y="620714"/>
            <a:ext cx="86407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ja-JP" sz="1600">
                <a:solidFill>
                  <a:srgbClr val="000000"/>
                </a:solidFill>
              </a:rPr>
              <a:t>Hadis Morkoc and Umit Ozgur, Zinc Oxide, Wiley-VCH</a:t>
            </a:r>
          </a:p>
        </p:txBody>
      </p:sp>
      <p:pic>
        <p:nvPicPr>
          <p:cNvPr id="137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9" y="1027114"/>
            <a:ext cx="6535737" cy="572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7275513"/>
            <a:ext cx="4699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5692294" y="2147370"/>
            <a:ext cx="288156" cy="100811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正方形/長方形 6"/>
          <p:cNvSpPr/>
          <p:nvPr/>
        </p:nvSpPr>
        <p:spPr>
          <a:xfrm rot="2580000">
            <a:off x="4269422" y="4215083"/>
            <a:ext cx="340786" cy="1323894"/>
          </a:xfrm>
          <a:prstGeom prst="rect">
            <a:avLst/>
          </a:prstGeom>
          <a:noFill/>
          <a:ln w="412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8" name="正方形/長方形 7"/>
          <p:cNvSpPr/>
          <p:nvPr/>
        </p:nvSpPr>
        <p:spPr>
          <a:xfrm rot="8100000">
            <a:off x="7333027" y="4075783"/>
            <a:ext cx="287229" cy="1377451"/>
          </a:xfrm>
          <a:prstGeom prst="rect">
            <a:avLst/>
          </a:prstGeom>
          <a:noFill/>
          <a:ln w="412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9" name="正方形/長方形 8"/>
          <p:cNvSpPr/>
          <p:nvPr/>
        </p:nvSpPr>
        <p:spPr>
          <a:xfrm rot="1860000">
            <a:off x="4200411" y="3421556"/>
            <a:ext cx="356575" cy="1390015"/>
          </a:xfrm>
          <a:prstGeom prst="rect">
            <a:avLst/>
          </a:prstGeom>
          <a:noFill/>
          <a:ln w="412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29600" y="3501009"/>
            <a:ext cx="1422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ja-JP" altLang="en-US" b="1" dirty="0">
                <a:solidFill>
                  <a:srgbClr val="0000FF"/>
                </a:solidFill>
              </a:rPr>
              <a:t>強誘電性</a:t>
            </a:r>
            <a:br>
              <a:rPr lang="en-US" altLang="ja-JP" b="1" dirty="0">
                <a:solidFill>
                  <a:srgbClr val="0000FF"/>
                </a:solidFill>
              </a:rPr>
            </a:br>
            <a:r>
              <a:rPr lang="en-US" altLang="ja-JP" b="1" dirty="0">
                <a:solidFill>
                  <a:srgbClr val="0000FF"/>
                </a:solidFill>
              </a:rPr>
              <a:t>(</a:t>
            </a:r>
            <a:r>
              <a:rPr lang="ja-JP" altLang="en-US" b="1" dirty="0">
                <a:solidFill>
                  <a:srgbClr val="0000FF"/>
                </a:solidFill>
              </a:rPr>
              <a:t>圧電性</a:t>
            </a:r>
            <a:r>
              <a:rPr lang="en-US" altLang="ja-JP" b="1" dirty="0">
                <a:solidFill>
                  <a:srgbClr val="0000FF"/>
                </a:solidFill>
              </a:rPr>
              <a:t>)</a:t>
            </a:r>
            <a:endParaRPr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28049" y="1970647"/>
            <a:ext cx="1112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ja-JP" altLang="en-US" b="1" dirty="0">
                <a:solidFill>
                  <a:srgbClr val="FF0000"/>
                </a:solidFill>
              </a:rPr>
              <a:t>誘電性</a:t>
            </a:r>
            <a:br>
              <a:rPr lang="en-US" altLang="ja-JP" b="1" dirty="0">
                <a:solidFill>
                  <a:srgbClr val="FF0000"/>
                </a:solidFill>
              </a:rPr>
            </a:br>
            <a:r>
              <a:rPr lang="ja-JP" altLang="en-US" b="1" dirty="0">
                <a:solidFill>
                  <a:srgbClr val="FF0000"/>
                </a:solidFill>
              </a:rPr>
              <a:t>焦電性</a:t>
            </a:r>
          </a:p>
        </p:txBody>
      </p:sp>
      <p:sp>
        <p:nvSpPr>
          <p:cNvPr id="12" name="正方形/長方形 11"/>
          <p:cNvSpPr/>
          <p:nvPr/>
        </p:nvSpPr>
        <p:spPr>
          <a:xfrm rot="966968">
            <a:off x="5122602" y="2499720"/>
            <a:ext cx="323187" cy="1852307"/>
          </a:xfrm>
          <a:prstGeom prst="rect">
            <a:avLst/>
          </a:prstGeom>
          <a:noFill/>
          <a:ln w="412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26654671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-1"/>
            <a:ext cx="9144000" cy="704895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Electric polarization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631504" y="629994"/>
            <a:ext cx="8142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Definition of electric polarization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</a:t>
            </a:r>
            <a:endParaRPr kumimoji="1" lang="ja-JP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楕円 1"/>
          <p:cNvSpPr/>
          <p:nvPr/>
        </p:nvSpPr>
        <p:spPr bwMode="auto">
          <a:xfrm>
            <a:off x="3194538" y="2047693"/>
            <a:ext cx="390707" cy="390707"/>
          </a:xfrm>
          <a:prstGeom prst="ellipse">
            <a:avLst/>
          </a:prstGeom>
          <a:solidFill>
            <a:srgbClr val="00B0F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楕円 22"/>
          <p:cNvSpPr/>
          <p:nvPr/>
        </p:nvSpPr>
        <p:spPr bwMode="auto">
          <a:xfrm>
            <a:off x="4788239" y="1769186"/>
            <a:ext cx="390707" cy="390707"/>
          </a:xfrm>
          <a:prstGeom prst="ellipse">
            <a:avLst/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4" name="直線矢印コネクタ 3"/>
          <p:cNvCxnSpPr/>
          <p:nvPr/>
        </p:nvCxnSpPr>
        <p:spPr bwMode="auto">
          <a:xfrm flipV="1">
            <a:off x="3390363" y="1977777"/>
            <a:ext cx="1625517" cy="272213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正方形/長方形 4"/>
          <p:cNvSpPr/>
          <p:nvPr/>
        </p:nvSpPr>
        <p:spPr>
          <a:xfrm flipH="1">
            <a:off x="2783633" y="2121793"/>
            <a:ext cx="6480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q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正方形/長方形 26"/>
          <p:cNvSpPr/>
          <p:nvPr/>
        </p:nvSpPr>
        <p:spPr>
          <a:xfrm flipH="1">
            <a:off x="5159897" y="1732136"/>
            <a:ext cx="6480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q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正方形/長方形 28"/>
          <p:cNvSpPr/>
          <p:nvPr/>
        </p:nvSpPr>
        <p:spPr>
          <a:xfrm flipH="1">
            <a:off x="3647727" y="2082884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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 = r</a:t>
            </a:r>
            <a:r>
              <a:rPr kumimoji="1" lang="en-US" altLang="ja-JP" sz="24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–  r</a:t>
            </a:r>
            <a:r>
              <a:rPr kumimoji="1" lang="en-US" altLang="ja-JP" sz="24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</a:t>
            </a:r>
            <a:endParaRPr kumimoji="1" lang="ja-JP" altLang="en-US" sz="2400" b="1" i="1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30" name="直線矢印コネクタ 29"/>
          <p:cNvCxnSpPr/>
          <p:nvPr/>
        </p:nvCxnSpPr>
        <p:spPr bwMode="auto">
          <a:xfrm flipV="1">
            <a:off x="3503712" y="2697857"/>
            <a:ext cx="1625517" cy="272213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4583832" y="2697857"/>
                <a:ext cx="39163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𝒑</m:t>
                      </m:r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=+</m:t>
                      </m:r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𝒒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𝒓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d>
                        <m:dPr>
                          <m:ctrlP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𝒒</m:t>
                          </m:r>
                        </m:e>
                      </m:d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𝒓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𝒒</m:t>
                      </m:r>
                      <m:r>
                        <a:rPr kumimoji="1" lang="ja-JP" alt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𝜹</m:t>
                      </m:r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𝒓</m:t>
                      </m:r>
                    </m:oMath>
                  </m:oMathPara>
                </a14:m>
                <a:endParaRPr kumimoji="1" lang="ja-JP" alt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832" y="2697857"/>
                <a:ext cx="3916329" cy="461665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正方形/長方形 30"/>
          <p:cNvSpPr/>
          <p:nvPr/>
        </p:nvSpPr>
        <p:spPr>
          <a:xfrm flipH="1">
            <a:off x="3215680" y="1617737"/>
            <a:ext cx="6480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</a:t>
            </a:r>
            <a:r>
              <a:rPr kumimoji="1" lang="en-US" altLang="ja-JP" sz="24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</a:t>
            </a:r>
            <a:endParaRPr kumimoji="1" lang="ja-JP" altLang="en-US" sz="2400" b="1" i="1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正方形/長方形 32"/>
          <p:cNvSpPr/>
          <p:nvPr/>
        </p:nvSpPr>
        <p:spPr>
          <a:xfrm flipH="1">
            <a:off x="4799857" y="1329705"/>
            <a:ext cx="6480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</a:t>
            </a:r>
            <a:r>
              <a:rPr kumimoji="1" lang="en-US" altLang="ja-JP" sz="24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  <a:endParaRPr kumimoji="1" lang="ja-JP" altLang="en-US" sz="2400" b="1" i="1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2276970" y="1026107"/>
            <a:ext cx="8142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Two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point charges +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q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and –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q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are located at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and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respectively.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正方形/長方形 50"/>
              <p:cNvSpPr/>
              <p:nvPr/>
            </p:nvSpPr>
            <p:spPr>
              <a:xfrm>
                <a:off x="2609589" y="5531356"/>
                <a:ext cx="2101986" cy="11380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𝑷</m:t>
                      </m:r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𝑽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𝒊</m:t>
                          </m:r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𝑵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𝒒</m:t>
                              </m:r>
                            </m:e>
                            <m:sub>
                              <m:r>
                                <a:rPr kumimoji="1" lang="en-US" altLang="ja-JP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𝒓</m:t>
                              </m:r>
                            </m:e>
                            <m:sub>
                              <m:r>
                                <a:rPr kumimoji="1" lang="en-US" altLang="ja-JP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ja-JP" altLang="en-US" sz="2400" b="1" i="1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51" name="正方形/長方形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589" y="5531356"/>
                <a:ext cx="2101986" cy="11380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正方形/長方形 54"/>
          <p:cNvSpPr/>
          <p:nvPr/>
        </p:nvSpPr>
        <p:spPr>
          <a:xfrm>
            <a:off x="1664902" y="4186763"/>
            <a:ext cx="8142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General definition of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electric polarization density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</a:t>
            </a:r>
            <a:endParaRPr kumimoji="1" lang="ja-JP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2333964" y="4696063"/>
            <a:ext cx="8142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point charges  with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q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are located at </a:t>
            </a:r>
            <a:r>
              <a:rPr kumimoji="1" lang="en-US" altLang="ja-JP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</a:t>
            </a:r>
            <a:r>
              <a:rPr kumimoji="1" lang="en-US" altLang="ja-JP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respectively,</a:t>
            </a: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in the volume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5015880" y="5833996"/>
            <a:ext cx="51639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Note: Uniquely  defined </a:t>
            </a:r>
            <a:b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     only when the charge neutrality is satisfied.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9" name="直線矢印コネクタ 18"/>
          <p:cNvCxnSpPr/>
          <p:nvPr/>
        </p:nvCxnSpPr>
        <p:spPr bwMode="auto">
          <a:xfrm>
            <a:off x="3148461" y="3177740"/>
            <a:ext cx="2083442" cy="33418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/>
              <p:cNvSpPr/>
              <p:nvPr/>
            </p:nvSpPr>
            <p:spPr>
              <a:xfrm>
                <a:off x="3688195" y="3217479"/>
                <a:ext cx="4635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𝑬</m:t>
                      </m:r>
                    </m:oMath>
                  </m:oMathPara>
                </a14:m>
                <a:endParaRPr kumimoji="1" lang="ja-JP" alt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2" name="正方形/長方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195" y="3217479"/>
                <a:ext cx="46358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/>
              <p:cNvSpPr/>
              <p:nvPr/>
            </p:nvSpPr>
            <p:spPr>
              <a:xfrm>
                <a:off x="5231905" y="3294290"/>
                <a:ext cx="4708277" cy="864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𝚫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𝑼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𝒑</m:t>
                          </m:r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=−</m:t>
                      </m:r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𝒒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𝒓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𝑬</m:t>
                      </m:r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d>
                        <m:dPr>
                          <m:ctrlP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𝒒</m:t>
                          </m:r>
                        </m:e>
                      </m:d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𝒓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𝑬</m:t>
                      </m:r>
                    </m:oMath>
                  </m:oMathPara>
                </a14:m>
                <a:endParaRPr kumimoji="1" lang="en-US" altLang="ja-JP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           </a:t>
                </a: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𝒑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𝑬</m:t>
                    </m:r>
                  </m:oMath>
                </a14:m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   </a:t>
                </a:r>
              </a:p>
            </p:txBody>
          </p:sp>
        </mc:Choice>
        <mc:Fallback xmlns="">
          <p:sp>
            <p:nvSpPr>
              <p:cNvPr id="24" name="正方形/長方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905" y="3294290"/>
                <a:ext cx="4708277" cy="864083"/>
              </a:xfrm>
              <a:prstGeom prst="rect">
                <a:avLst/>
              </a:prstGeom>
              <a:blipFill>
                <a:blip r:embed="rId6"/>
                <a:stretch>
                  <a:fillRect b="-63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222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-10716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4" name="Rectangle 28"/>
          <p:cNvSpPr txBox="1">
            <a:spLocks noChangeArrowheads="1"/>
          </p:cNvSpPr>
          <p:nvPr/>
        </p:nvSpPr>
        <p:spPr bwMode="auto">
          <a:xfrm>
            <a:off x="0" y="0"/>
            <a:ext cx="12191999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反電場</a:t>
            </a:r>
            <a:endParaRPr kumimoji="1" lang="ja-JP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04190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t="8206"/>
          <a:stretch/>
        </p:blipFill>
        <p:spPr>
          <a:xfrm>
            <a:off x="4439816" y="5142523"/>
            <a:ext cx="6069724" cy="1715477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0"/>
            <a:ext cx="9144000" cy="105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Internal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macroscopic field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is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different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from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external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field: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Depolarization field</a:t>
            </a:r>
            <a:endParaRPr kumimoji="1" lang="ja-JP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r="50560"/>
          <a:stretch/>
        </p:blipFill>
        <p:spPr>
          <a:xfrm>
            <a:off x="6325674" y="1265962"/>
            <a:ext cx="3132475" cy="143766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/>
          <a:srcRect l="50444" t="37842"/>
          <a:stretch/>
        </p:blipFill>
        <p:spPr>
          <a:xfrm>
            <a:off x="6362138" y="2616018"/>
            <a:ext cx="3139842" cy="8936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1550600" y="3349520"/>
                <a:ext cx="9117400" cy="2023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External field 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E</a:t>
                </a:r>
                <a:r>
                  <a:rPr kumimoji="1" lang="en-US" altLang="ja-JP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0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 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formed by the charges on the electrodes </a:t>
                </a:r>
                <a:r>
                  <a:rPr kumimoji="1" lang="en-US" altLang="ja-JP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Q</a:t>
                </a:r>
                <a:r>
                  <a:rPr kumimoji="1" lang="en-US" altLang="ja-JP" sz="1800" b="1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e</a:t>
                </a:r>
                <a:endParaRPr kumimoji="1" lang="en-US" altLang="ja-JP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Surface charges: induced from internal polarization </a:t>
                </a:r>
                <a14:m>
                  <m:oMath xmlns:m="http://schemas.openxmlformats.org/officeDocument/2006/math">
                    <m:r>
                      <a:rPr kumimoji="1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m:rPr>
                        <m:nor/>
                      </m:rPr>
                      <a:rPr kumimoji="1" lang="en-US" altLang="ja-JP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+mn-cs"/>
                      </a:rPr>
                      <m:t>Q</m:t>
                    </m:r>
                    <m:r>
                      <m:rPr>
                        <m:nor/>
                      </m:rPr>
                      <a:rPr kumimoji="1" lang="en-US" altLang="ja-JP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+mn-cs"/>
                      </a:rPr>
                      <m:t>P</m:t>
                    </m:r>
                    <m:r>
                      <a:rPr kumimoji="1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  <m:sub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𝒔𝒖𝒓𝒇𝒂𝒄𝒆</m:t>
                        </m:r>
                      </m:sub>
                    </m:sSub>
                    <m:r>
                      <a:rPr kumimoji="1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kumimoji="1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kumimoji="1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=±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  <m:r>
                      <a:rPr kumimoji="1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1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kumimoji="1" lang="ja-JP" alt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𝝌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, which forms extra electric field: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𝑬</m:t>
                        </m:r>
                      </m:e>
                      <m:sub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sub>
                    </m:sSub>
                    <m:r>
                      <a:rPr kumimoji="1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=−</m:t>
                    </m:r>
                    <m:f>
                      <m:fPr>
                        <m:ctrlP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𝑷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kumimoji="1" lang="ja-JP" alt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𝜺</m:t>
                            </m:r>
                          </m:e>
                          <m:sub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Internal macroscopic field </a:t>
                </a:r>
                <a14:m>
                  <m:oMath xmlns:m="http://schemas.openxmlformats.org/officeDocument/2006/math">
                    <m:r>
                      <a:rPr kumimoji="1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𝑬</m:t>
                    </m:r>
                    <m:r>
                      <a:rPr kumimoji="1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in the dielectrics: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𝑬</m:t>
                        </m:r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𝑬</m:t>
                            </m:r>
                          </m:e>
                          <m:sub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𝟎</m:t>
                            </m:r>
                          </m:sub>
                        </m:sSub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𝑬</m:t>
                        </m:r>
                      </m:e>
                      <m:sub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sub>
                    </m:sSub>
                    <m:r>
                      <a:rPr kumimoji="1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𝑬</m:t>
                        </m:r>
                      </m:e>
                      <m:sub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𝟎</m:t>
                        </m:r>
                      </m:sub>
                    </m:sSub>
                    <m:r>
                      <a:rPr kumimoji="1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𝑷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kumimoji="1" lang="ja-JP" alt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𝜺</m:t>
                            </m:r>
                          </m:e>
                          <m:sub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General shapes of dielectrics: 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E</a:t>
                </a:r>
                <a:r>
                  <a:rPr kumimoji="1" lang="en-US" altLang="ja-JP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1,s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= </a:t>
                </a:r>
                <a14:m>
                  <m:oMath xmlns:m="http://schemas.openxmlformats.org/officeDocument/2006/math">
                    <m:r>
                      <a:rPr kumimoji="1" lang="en-US" altLang="ja-JP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1" lang="en-US" altLang="ja-JP" sz="1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N</m:t>
                        </m:r>
                        <m:r>
                          <m:rPr>
                            <m:nor/>
                          </m:rPr>
                          <a:rPr kumimoji="1" lang="en-US" altLang="ja-JP" sz="1800" b="1" i="1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s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kumimoji="1" lang="ja-JP" alt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𝜺</m:t>
                            </m:r>
                          </m:e>
                          <m:sub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m:rPr>
                        <m:nor/>
                      </m:rPr>
                      <a:rPr kumimoji="1" lang="en-US" altLang="ja-JP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+mn-cs"/>
                      </a:rPr>
                      <m:t>P</m:t>
                    </m:r>
                    <m:r>
                      <m:rPr>
                        <m:nor/>
                      </m:rPr>
                      <a:rPr kumimoji="1" lang="en-US" altLang="ja-JP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+mn-cs"/>
                      </a:rPr>
                      <m:t>s</m:t>
                    </m:r>
                  </m:oMath>
                </a14:m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,  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N</a:t>
                </a:r>
                <a:r>
                  <a:rPr kumimoji="1" lang="en-US" altLang="ja-JP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s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 Depolarization factors  (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s 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= 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x, y, z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</a:t>
                </a:r>
                <a:endParaRPr kumimoji="1" lang="ja-JP" alt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600" y="3349520"/>
                <a:ext cx="9117400" cy="2023696"/>
              </a:xfrm>
              <a:prstGeom prst="rect">
                <a:avLst/>
              </a:prstGeom>
              <a:blipFill>
                <a:blip r:embed="rId5"/>
                <a:stretch>
                  <a:fillRect l="-535" t="-15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正方形/長方形 1"/>
          <p:cNvSpPr/>
          <p:nvPr/>
        </p:nvSpPr>
        <p:spPr>
          <a:xfrm>
            <a:off x="1631504" y="1052736"/>
            <a:ext cx="53178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Kittel, Introduction to Solid State Physics, 8</a:t>
            </a:r>
            <a:r>
              <a:rPr kumimoji="1" lang="en-US" altLang="ja-JP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th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ed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(2005) p. 457</a:t>
            </a:r>
            <a:endParaRPr kumimoji="1" lang="ja-JP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8D2039A-A13F-4AF9-BFEC-9A86455F687E}"/>
              </a:ext>
            </a:extLst>
          </p:cNvPr>
          <p:cNvSpPr/>
          <p:nvPr/>
        </p:nvSpPr>
        <p:spPr bwMode="auto">
          <a:xfrm>
            <a:off x="2860725" y="1822201"/>
            <a:ext cx="1576756" cy="1135478"/>
          </a:xfrm>
          <a:prstGeom prst="rect">
            <a:avLst/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02A557D-1A35-45CB-A2B9-3DDC172D77B3}"/>
              </a:ext>
            </a:extLst>
          </p:cNvPr>
          <p:cNvSpPr/>
          <p:nvPr/>
        </p:nvSpPr>
        <p:spPr bwMode="auto">
          <a:xfrm>
            <a:off x="4436668" y="1822201"/>
            <a:ext cx="206646" cy="113547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67895B2-8F86-4AFA-A752-B79E3EEC82F3}"/>
              </a:ext>
            </a:extLst>
          </p:cNvPr>
          <p:cNvSpPr/>
          <p:nvPr/>
        </p:nvSpPr>
        <p:spPr bwMode="auto">
          <a:xfrm>
            <a:off x="2655224" y="1822201"/>
            <a:ext cx="206646" cy="113547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6D9248C-A7AD-4CB0-A82E-C6CDB122A418}"/>
              </a:ext>
            </a:extLst>
          </p:cNvPr>
          <p:cNvSpPr txBox="1"/>
          <p:nvPr/>
        </p:nvSpPr>
        <p:spPr>
          <a:xfrm>
            <a:off x="4383838" y="1733544"/>
            <a:ext cx="3161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B2917543-C938-4D21-BFB0-D8194715A42C}"/>
              </a:ext>
            </a:extLst>
          </p:cNvPr>
          <p:cNvCxnSpPr>
            <a:stCxn id="22" idx="1"/>
          </p:cNvCxnSpPr>
          <p:nvPr/>
        </p:nvCxnSpPr>
        <p:spPr bwMode="auto">
          <a:xfrm flipH="1">
            <a:off x="2485078" y="2389940"/>
            <a:ext cx="17014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AC4BFD33-6D4D-4D53-8AC1-EE69680F5226}"/>
              </a:ext>
            </a:extLst>
          </p:cNvPr>
          <p:cNvCxnSpPr/>
          <p:nvPr/>
        </p:nvCxnSpPr>
        <p:spPr bwMode="auto">
          <a:xfrm flipV="1">
            <a:off x="2495600" y="1593651"/>
            <a:ext cx="0" cy="7920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1CDB8D46-F94E-4199-9BEA-22AA10D4AAEF}"/>
              </a:ext>
            </a:extLst>
          </p:cNvPr>
          <p:cNvCxnSpPr>
            <a:stCxn id="21" idx="3"/>
          </p:cNvCxnSpPr>
          <p:nvPr/>
        </p:nvCxnSpPr>
        <p:spPr bwMode="auto">
          <a:xfrm flipV="1">
            <a:off x="4643314" y="2385740"/>
            <a:ext cx="156542" cy="42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D47DA2D2-2320-43A6-ABC9-DF724D2CDD1F}"/>
              </a:ext>
            </a:extLst>
          </p:cNvPr>
          <p:cNvCxnSpPr/>
          <p:nvPr/>
        </p:nvCxnSpPr>
        <p:spPr bwMode="auto">
          <a:xfrm flipV="1">
            <a:off x="4799856" y="1593651"/>
            <a:ext cx="0" cy="7920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50D373F-B717-49A0-956E-83C8BB2D03A9}"/>
              </a:ext>
            </a:extLst>
          </p:cNvPr>
          <p:cNvCxnSpPr/>
          <p:nvPr/>
        </p:nvCxnSpPr>
        <p:spPr bwMode="auto">
          <a:xfrm>
            <a:off x="2485078" y="1593651"/>
            <a:ext cx="109064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1817DD99-5E7E-4C5B-BDB5-12002636D393}"/>
              </a:ext>
            </a:extLst>
          </p:cNvPr>
          <p:cNvCxnSpPr/>
          <p:nvPr/>
        </p:nvCxnSpPr>
        <p:spPr bwMode="auto">
          <a:xfrm flipH="1">
            <a:off x="3719736" y="1593651"/>
            <a:ext cx="10801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32E50318-1F20-4EE8-9DAC-243457F19300}"/>
              </a:ext>
            </a:extLst>
          </p:cNvPr>
          <p:cNvCxnSpPr/>
          <p:nvPr/>
        </p:nvCxnSpPr>
        <p:spPr bwMode="auto">
          <a:xfrm>
            <a:off x="3575720" y="1445511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803CF25-290B-4359-AAC9-B1F811481DD4}"/>
              </a:ext>
            </a:extLst>
          </p:cNvPr>
          <p:cNvSpPr txBox="1"/>
          <p:nvPr/>
        </p:nvSpPr>
        <p:spPr>
          <a:xfrm>
            <a:off x="2821210" y="1796173"/>
            <a:ext cx="316112" cy="1098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D7BC610-BE06-47E6-9808-CC858D0EBA50}"/>
              </a:ext>
            </a:extLst>
          </p:cNvPr>
          <p:cNvSpPr txBox="1"/>
          <p:nvPr/>
        </p:nvSpPr>
        <p:spPr>
          <a:xfrm>
            <a:off x="4199216" y="1805552"/>
            <a:ext cx="300082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</a:t>
            </a:r>
          </a:p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</a:t>
            </a:r>
          </a:p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50A813-DBA3-4456-B23B-F0539EB501BA}"/>
              </a:ext>
            </a:extLst>
          </p:cNvPr>
          <p:cNvSpPr txBox="1"/>
          <p:nvPr/>
        </p:nvSpPr>
        <p:spPr>
          <a:xfrm>
            <a:off x="2627090" y="1746070"/>
            <a:ext cx="3000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</a:t>
            </a:r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262C469D-15F9-4011-98DD-D8647A182481}"/>
              </a:ext>
            </a:extLst>
          </p:cNvPr>
          <p:cNvCxnSpPr/>
          <p:nvPr/>
        </p:nvCxnSpPr>
        <p:spPr bwMode="auto">
          <a:xfrm>
            <a:off x="2712273" y="3047055"/>
            <a:ext cx="1878366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lg" len="lg"/>
          </a:ln>
          <a:effectLst/>
        </p:spPr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DB465FD-9CD3-4287-9FDA-16C94C2A085C}"/>
              </a:ext>
            </a:extLst>
          </p:cNvPr>
          <p:cNvSpPr txBox="1"/>
          <p:nvPr/>
        </p:nvSpPr>
        <p:spPr>
          <a:xfrm>
            <a:off x="3412664" y="2950856"/>
            <a:ext cx="415498" cy="406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</a:t>
            </a:r>
            <a:endParaRPr kumimoji="1" lang="ja-JP" alt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FF8BD0D2-8768-4283-B8D5-C744F7C0005E}"/>
              </a:ext>
            </a:extLst>
          </p:cNvPr>
          <p:cNvCxnSpPr>
            <a:cxnSpLocks/>
          </p:cNvCxnSpPr>
          <p:nvPr/>
        </p:nvCxnSpPr>
        <p:spPr bwMode="auto">
          <a:xfrm>
            <a:off x="3412430" y="2230775"/>
            <a:ext cx="401218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stealth" w="med" len="med"/>
            <a:tailEnd type="none" w="lg" len="lg"/>
          </a:ln>
          <a:effectLst/>
        </p:spPr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23A38EE-0840-4422-B43F-52959F7A8D58}"/>
              </a:ext>
            </a:extLst>
          </p:cNvPr>
          <p:cNvSpPr txBox="1"/>
          <p:nvPr/>
        </p:nvSpPr>
        <p:spPr>
          <a:xfrm>
            <a:off x="3487918" y="1870736"/>
            <a:ext cx="325730" cy="406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</a:t>
            </a:r>
            <a:endParaRPr kumimoji="1" lang="ja-JP" altLang="en-US" sz="1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C32B7F7F-0173-4F65-82C0-FBFDE8AC8C5A}"/>
              </a:ext>
            </a:extLst>
          </p:cNvPr>
          <p:cNvSpPr txBox="1"/>
          <p:nvPr/>
        </p:nvSpPr>
        <p:spPr>
          <a:xfrm>
            <a:off x="3813648" y="2026284"/>
            <a:ext cx="561372" cy="406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–Q</a:t>
            </a:r>
            <a:r>
              <a:rPr kumimoji="1" lang="en-US" altLang="ja-JP" sz="1800" b="1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</a:t>
            </a:r>
            <a:endParaRPr kumimoji="1" lang="ja-JP" altLang="en-US" sz="1800" b="1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CD1E14D-17EC-4459-8EE0-5E43B8F36A4E}"/>
              </a:ext>
            </a:extLst>
          </p:cNvPr>
          <p:cNvSpPr txBox="1"/>
          <p:nvPr/>
        </p:nvSpPr>
        <p:spPr>
          <a:xfrm>
            <a:off x="2927648" y="2014752"/>
            <a:ext cx="577402" cy="406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+Q</a:t>
            </a:r>
            <a:r>
              <a:rPr kumimoji="1" lang="en-US" altLang="ja-JP" sz="1800" b="1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</a:t>
            </a:r>
            <a:endParaRPr kumimoji="1" lang="ja-JP" altLang="en-US" sz="1800" b="1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7C59DF4D-FB98-447C-991A-2A3883A67000}"/>
              </a:ext>
            </a:extLst>
          </p:cNvPr>
          <p:cNvSpPr txBox="1"/>
          <p:nvPr/>
        </p:nvSpPr>
        <p:spPr>
          <a:xfrm>
            <a:off x="3044368" y="2604464"/>
            <a:ext cx="1293944" cy="406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 = E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+ E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</a:t>
            </a:r>
            <a:endParaRPr kumimoji="1" lang="ja-JP" alt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317BCF21-6CFE-4D6B-A6BE-4D885A547AB0}"/>
              </a:ext>
            </a:extLst>
          </p:cNvPr>
          <p:cNvCxnSpPr/>
          <p:nvPr/>
        </p:nvCxnSpPr>
        <p:spPr bwMode="auto">
          <a:xfrm flipH="1">
            <a:off x="3165577" y="2703767"/>
            <a:ext cx="1017777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DF85891F-6771-4570-B9D2-6445A5D52006}"/>
              </a:ext>
            </a:extLst>
          </p:cNvPr>
          <p:cNvSpPr txBox="1"/>
          <p:nvPr/>
        </p:nvSpPr>
        <p:spPr>
          <a:xfrm>
            <a:off x="4505000" y="2832751"/>
            <a:ext cx="551754" cy="406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  <a:r>
              <a:rPr kumimoji="1" lang="en-US" altLang="ja-JP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Q</a:t>
            </a:r>
            <a:r>
              <a:rPr kumimoji="1" lang="en-US" altLang="ja-JP" sz="1800" b="1" i="1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endParaRPr kumimoji="1" lang="ja-JP" altLang="en-US" sz="1800" b="1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599187A-0415-42EF-9B67-BCE451F49EAC}"/>
              </a:ext>
            </a:extLst>
          </p:cNvPr>
          <p:cNvSpPr txBox="1"/>
          <p:nvPr/>
        </p:nvSpPr>
        <p:spPr>
          <a:xfrm>
            <a:off x="2247908" y="2812835"/>
            <a:ext cx="535724" cy="406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</a:t>
            </a:r>
            <a:r>
              <a:rPr kumimoji="1" lang="en-US" altLang="ja-JP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Q</a:t>
            </a:r>
            <a:r>
              <a:rPr kumimoji="1" lang="en-US" altLang="ja-JP" sz="1800" b="1" i="1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endParaRPr kumimoji="1" lang="ja-JP" altLang="en-US" sz="1800" b="1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2EAC6986-1DEE-48E8-BF2A-CF26B6B507E3}"/>
              </a:ext>
            </a:extLst>
          </p:cNvPr>
          <p:cNvCxnSpPr>
            <a:cxnSpLocks/>
          </p:cNvCxnSpPr>
          <p:nvPr/>
        </p:nvCxnSpPr>
        <p:spPr bwMode="auto">
          <a:xfrm flipH="1">
            <a:off x="3437120" y="2327023"/>
            <a:ext cx="431986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stealth" w="med" len="med"/>
            <a:tailEnd type="none" w="lg" len="lg"/>
          </a:ln>
          <a:effectLst/>
        </p:spPr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0CDB8A42-5B49-419A-8B68-03BCD72FE911}"/>
              </a:ext>
            </a:extLst>
          </p:cNvPr>
          <p:cNvSpPr txBox="1"/>
          <p:nvPr/>
        </p:nvSpPr>
        <p:spPr>
          <a:xfrm>
            <a:off x="3453608" y="2217128"/>
            <a:ext cx="415498" cy="406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</a:t>
            </a:r>
            <a:endParaRPr kumimoji="1" lang="ja-JP" alt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38164893-221A-4FD3-8C9E-AA5EF140F3D3}"/>
              </a:ext>
            </a:extLst>
          </p:cNvPr>
          <p:cNvCxnSpPr/>
          <p:nvPr/>
        </p:nvCxnSpPr>
        <p:spPr bwMode="auto">
          <a:xfrm>
            <a:off x="3719736" y="1346207"/>
            <a:ext cx="0" cy="4486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689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2553322" y="3603645"/>
                <a:ext cx="6141425" cy="30130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ja-JP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𝝌</m:t>
                    </m:r>
                  </m:oMath>
                </a14:m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is defined by internal electric field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E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b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</a:b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   </a:t>
                </a:r>
                <a:r>
                  <a:rPr kumimoji="1" lang="en-US" altLang="ja-JP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E</m:t>
                    </m:r>
                    <m:r>
                      <a:rPr kumimoji="1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𝑬</m:t>
                        </m:r>
                      </m:e>
                      <m:sub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𝟎</m:t>
                        </m:r>
                      </m:sub>
                    </m:sSub>
                    <m:r>
                      <a:rPr kumimoji="1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+</m:t>
                    </m:r>
                    <m:sSub>
                      <m:sSubPr>
                        <m:ctrlP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𝑬</m:t>
                        </m:r>
                      </m:e>
                      <m:sub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sub>
                    </m:sSub>
                    <m:r>
                      <a:rPr kumimoji="1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𝑬</m:t>
                        </m:r>
                      </m:e>
                      <m:sub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𝟎</m:t>
                        </m:r>
                      </m:sub>
                    </m:sSub>
                    <m:r>
                      <a:rPr kumimoji="1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𝑵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𝜺</m:t>
                            </m:r>
                          </m:e>
                          <m:sub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kumimoji="1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𝑷</m:t>
                    </m:r>
                    <m:r>
                      <a:rPr kumimoji="1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</a:t>
                </a:r>
                <a14:m>
                  <m:oMath xmlns:m="http://schemas.openxmlformats.org/officeDocument/2006/math">
                    <m:r>
                      <a:rPr kumimoji="1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𝑷</m:t>
                    </m:r>
                    <m:r>
                      <a:rPr kumimoji="1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𝜺</m:t>
                        </m:r>
                      </m:e>
                      <m:sub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𝟎</m:t>
                        </m:r>
                      </m:sub>
                    </m:sSub>
                    <m:r>
                      <a:rPr kumimoji="1" lang="ja-JP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𝝌</m:t>
                    </m:r>
                    <m:r>
                      <m:rPr>
                        <m:nor/>
                      </m:rPr>
                      <a:rPr kumimoji="1" lang="en-US" altLang="ja-JP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E</m:t>
                    </m:r>
                    <m:r>
                      <a:rPr kumimoji="1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𝜺</m:t>
                        </m:r>
                      </m:e>
                      <m:sub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𝟎</m:t>
                        </m:r>
                      </m:sub>
                    </m:sSub>
                    <m:r>
                      <a:rPr kumimoji="1" lang="ja-JP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𝝌</m:t>
                    </m:r>
                    <m:d>
                      <m:dPr>
                        <m:ctrlP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𝑬</m:t>
                            </m:r>
                          </m:e>
                          <m:sub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𝟎</m:t>
                            </m:r>
                          </m:sub>
                        </m:sSub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f>
                          <m:fPr>
                            <m:ctrlP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𝑵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1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kumimoji="1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𝑷</m:t>
                        </m:r>
                      </m:e>
                    </m:d>
                  </m:oMath>
                </a14:m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         =&gt;  </a:t>
                </a:r>
                <a14:m>
                  <m:oMath xmlns:m="http://schemas.openxmlformats.org/officeDocument/2006/math">
                    <m:r>
                      <a:rPr kumimoji="1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𝑷</m:t>
                    </m:r>
                    <m:r>
                      <a:rPr kumimoji="1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𝜺</m:t>
                            </m:r>
                          </m:e>
                          <m:sub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𝟎</m:t>
                            </m:r>
                          </m:sub>
                        </m:sSub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𝝌</m:t>
                        </m:r>
                      </m:num>
                      <m:den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𝟏</m:t>
                        </m:r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𝑵</m:t>
                        </m:r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𝝌</m:t>
                        </m:r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den>
                    </m:f>
                    <m:sSub>
                      <m:sSubPr>
                        <m:ctrlP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𝑬</m:t>
                        </m:r>
                      </m:e>
                      <m:sub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𝟎</m:t>
                        </m:r>
                      </m:sub>
                    </m:sSub>
                  </m:oMath>
                </a14:m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322" y="3603645"/>
                <a:ext cx="6141425" cy="3013004"/>
              </a:xfrm>
              <a:prstGeom prst="rect">
                <a:avLst/>
              </a:prstGeom>
              <a:blipFill>
                <a:blip r:embed="rId2"/>
                <a:stretch>
                  <a:fillRect t="-20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">
            <a:extLst>
              <a:ext uri="{FF2B5EF4-FFF2-40B4-BE49-F238E27FC236}">
                <a16:creationId xmlns:a16="http://schemas.microsoft.com/office/drawing/2014/main" id="{45BF3847-38BC-4B91-8AD7-E9AEB1C73900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0"/>
            <a:ext cx="9144000" cy="105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Internal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macroscopic field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is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different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from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external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field: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Depolarization field</a:t>
            </a:r>
            <a:endParaRPr kumimoji="1" lang="ja-JP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D1C745E6-2089-4BB9-A328-77238207445E}"/>
              </a:ext>
            </a:extLst>
          </p:cNvPr>
          <p:cNvSpPr/>
          <p:nvPr/>
        </p:nvSpPr>
        <p:spPr>
          <a:xfrm>
            <a:off x="1631504" y="1052736"/>
            <a:ext cx="53178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Kittel, Introduction to Solid State Physics, 8</a:t>
            </a:r>
            <a:r>
              <a:rPr kumimoji="1" lang="en-US" altLang="ja-JP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th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ed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(2005) p. 457</a:t>
            </a:r>
            <a:endParaRPr kumimoji="1" lang="ja-JP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48D12D6D-CBF8-4BDA-9BD0-C270F92D1400}"/>
              </a:ext>
            </a:extLst>
          </p:cNvPr>
          <p:cNvSpPr/>
          <p:nvPr/>
        </p:nvSpPr>
        <p:spPr bwMode="auto">
          <a:xfrm>
            <a:off x="2860725" y="1822201"/>
            <a:ext cx="1576756" cy="1135478"/>
          </a:xfrm>
          <a:prstGeom prst="rect">
            <a:avLst/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98E8C7D0-3507-4A10-9E8C-01E00CDBEFF7}"/>
              </a:ext>
            </a:extLst>
          </p:cNvPr>
          <p:cNvSpPr/>
          <p:nvPr/>
        </p:nvSpPr>
        <p:spPr bwMode="auto">
          <a:xfrm>
            <a:off x="4436668" y="1822201"/>
            <a:ext cx="206646" cy="113547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DBEC3D4B-FDD0-4D1E-8312-88745DE90761}"/>
              </a:ext>
            </a:extLst>
          </p:cNvPr>
          <p:cNvSpPr/>
          <p:nvPr/>
        </p:nvSpPr>
        <p:spPr bwMode="auto">
          <a:xfrm>
            <a:off x="2655224" y="1822201"/>
            <a:ext cx="206646" cy="113547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257AB481-B71C-41C7-9BF9-69BA89F8A096}"/>
              </a:ext>
            </a:extLst>
          </p:cNvPr>
          <p:cNvSpPr txBox="1"/>
          <p:nvPr/>
        </p:nvSpPr>
        <p:spPr>
          <a:xfrm>
            <a:off x="4383838" y="1733544"/>
            <a:ext cx="3161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06" name="直線コネクタ 105">
            <a:extLst>
              <a:ext uri="{FF2B5EF4-FFF2-40B4-BE49-F238E27FC236}">
                <a16:creationId xmlns:a16="http://schemas.microsoft.com/office/drawing/2014/main" id="{502BC7D6-E536-4FCD-8A18-C1629223849E}"/>
              </a:ext>
            </a:extLst>
          </p:cNvPr>
          <p:cNvCxnSpPr>
            <a:stCxn id="104" idx="1"/>
          </p:cNvCxnSpPr>
          <p:nvPr/>
        </p:nvCxnSpPr>
        <p:spPr bwMode="auto">
          <a:xfrm flipH="1">
            <a:off x="2485078" y="2389940"/>
            <a:ext cx="17014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直線コネクタ 106">
            <a:extLst>
              <a:ext uri="{FF2B5EF4-FFF2-40B4-BE49-F238E27FC236}">
                <a16:creationId xmlns:a16="http://schemas.microsoft.com/office/drawing/2014/main" id="{0555DC06-244E-42AA-A2E5-BF70019EA960}"/>
              </a:ext>
            </a:extLst>
          </p:cNvPr>
          <p:cNvCxnSpPr/>
          <p:nvPr/>
        </p:nvCxnSpPr>
        <p:spPr bwMode="auto">
          <a:xfrm flipV="1">
            <a:off x="2495600" y="1593651"/>
            <a:ext cx="0" cy="7920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直線コネクタ 107">
            <a:extLst>
              <a:ext uri="{FF2B5EF4-FFF2-40B4-BE49-F238E27FC236}">
                <a16:creationId xmlns:a16="http://schemas.microsoft.com/office/drawing/2014/main" id="{AF996C0D-C39D-43AC-A082-A425C8269868}"/>
              </a:ext>
            </a:extLst>
          </p:cNvPr>
          <p:cNvCxnSpPr>
            <a:stCxn id="103" idx="3"/>
          </p:cNvCxnSpPr>
          <p:nvPr/>
        </p:nvCxnSpPr>
        <p:spPr bwMode="auto">
          <a:xfrm flipV="1">
            <a:off x="4643314" y="2385740"/>
            <a:ext cx="156542" cy="42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直線コネクタ 108">
            <a:extLst>
              <a:ext uri="{FF2B5EF4-FFF2-40B4-BE49-F238E27FC236}">
                <a16:creationId xmlns:a16="http://schemas.microsoft.com/office/drawing/2014/main" id="{64C05603-4CC9-4234-822A-8D7D16019330}"/>
              </a:ext>
            </a:extLst>
          </p:cNvPr>
          <p:cNvCxnSpPr/>
          <p:nvPr/>
        </p:nvCxnSpPr>
        <p:spPr bwMode="auto">
          <a:xfrm flipV="1">
            <a:off x="4799856" y="1593651"/>
            <a:ext cx="0" cy="7920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直線コネクタ 109">
            <a:extLst>
              <a:ext uri="{FF2B5EF4-FFF2-40B4-BE49-F238E27FC236}">
                <a16:creationId xmlns:a16="http://schemas.microsoft.com/office/drawing/2014/main" id="{66C40413-BF64-4B52-A889-745099B9CD05}"/>
              </a:ext>
            </a:extLst>
          </p:cNvPr>
          <p:cNvCxnSpPr/>
          <p:nvPr/>
        </p:nvCxnSpPr>
        <p:spPr bwMode="auto">
          <a:xfrm>
            <a:off x="2485078" y="1593651"/>
            <a:ext cx="109064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直線コネクタ 110">
            <a:extLst>
              <a:ext uri="{FF2B5EF4-FFF2-40B4-BE49-F238E27FC236}">
                <a16:creationId xmlns:a16="http://schemas.microsoft.com/office/drawing/2014/main" id="{49430CEA-306A-43D3-A440-BA1A8B704758}"/>
              </a:ext>
            </a:extLst>
          </p:cNvPr>
          <p:cNvCxnSpPr/>
          <p:nvPr/>
        </p:nvCxnSpPr>
        <p:spPr bwMode="auto">
          <a:xfrm flipH="1">
            <a:off x="3719736" y="1593651"/>
            <a:ext cx="10801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直線コネクタ 111">
            <a:extLst>
              <a:ext uri="{FF2B5EF4-FFF2-40B4-BE49-F238E27FC236}">
                <a16:creationId xmlns:a16="http://schemas.microsoft.com/office/drawing/2014/main" id="{EFD40313-C908-4D38-AECF-F6146B6E0FF5}"/>
              </a:ext>
            </a:extLst>
          </p:cNvPr>
          <p:cNvCxnSpPr/>
          <p:nvPr/>
        </p:nvCxnSpPr>
        <p:spPr bwMode="auto">
          <a:xfrm>
            <a:off x="3575720" y="1445511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56CF6D6B-1DD8-4443-A255-975E0D61D564}"/>
              </a:ext>
            </a:extLst>
          </p:cNvPr>
          <p:cNvSpPr txBox="1"/>
          <p:nvPr/>
        </p:nvSpPr>
        <p:spPr>
          <a:xfrm>
            <a:off x="2821210" y="1796173"/>
            <a:ext cx="316112" cy="1098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C0E36396-1029-4670-9BE5-8755FD85E9D2}"/>
              </a:ext>
            </a:extLst>
          </p:cNvPr>
          <p:cNvSpPr txBox="1"/>
          <p:nvPr/>
        </p:nvSpPr>
        <p:spPr>
          <a:xfrm>
            <a:off x="4199216" y="1805552"/>
            <a:ext cx="300082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</a:t>
            </a:r>
          </a:p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</a:t>
            </a:r>
          </a:p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3FE9A15B-2F3C-46BD-B1F6-F74696B41C3A}"/>
              </a:ext>
            </a:extLst>
          </p:cNvPr>
          <p:cNvSpPr txBox="1"/>
          <p:nvPr/>
        </p:nvSpPr>
        <p:spPr>
          <a:xfrm>
            <a:off x="2627090" y="1746070"/>
            <a:ext cx="3000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</a:t>
            </a:r>
          </a:p>
        </p:txBody>
      </p:sp>
      <p:cxnSp>
        <p:nvCxnSpPr>
          <p:cNvPr id="116" name="直線矢印コネクタ 115">
            <a:extLst>
              <a:ext uri="{FF2B5EF4-FFF2-40B4-BE49-F238E27FC236}">
                <a16:creationId xmlns:a16="http://schemas.microsoft.com/office/drawing/2014/main" id="{0CEA8D15-E9DF-4E48-8D0B-1EE20CA9B42C}"/>
              </a:ext>
            </a:extLst>
          </p:cNvPr>
          <p:cNvCxnSpPr/>
          <p:nvPr/>
        </p:nvCxnSpPr>
        <p:spPr bwMode="auto">
          <a:xfrm>
            <a:off x="2712273" y="3047055"/>
            <a:ext cx="1878366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lg" len="lg"/>
          </a:ln>
          <a:effectLst/>
        </p:spPr>
      </p:cxn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6BFBC049-57ED-44C8-9D62-194C431B43C8}"/>
              </a:ext>
            </a:extLst>
          </p:cNvPr>
          <p:cNvSpPr txBox="1"/>
          <p:nvPr/>
        </p:nvSpPr>
        <p:spPr>
          <a:xfrm>
            <a:off x="3412664" y="2950856"/>
            <a:ext cx="415498" cy="406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</a:t>
            </a:r>
            <a:endParaRPr kumimoji="1" lang="ja-JP" alt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18" name="直線矢印コネクタ 117">
            <a:extLst>
              <a:ext uri="{FF2B5EF4-FFF2-40B4-BE49-F238E27FC236}">
                <a16:creationId xmlns:a16="http://schemas.microsoft.com/office/drawing/2014/main" id="{7E8B89E7-5024-455F-82BE-85AB35F7E682}"/>
              </a:ext>
            </a:extLst>
          </p:cNvPr>
          <p:cNvCxnSpPr>
            <a:cxnSpLocks/>
          </p:cNvCxnSpPr>
          <p:nvPr/>
        </p:nvCxnSpPr>
        <p:spPr bwMode="auto">
          <a:xfrm>
            <a:off x="3412430" y="2230775"/>
            <a:ext cx="401218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stealth" w="med" len="med"/>
            <a:tailEnd type="none" w="lg" len="lg"/>
          </a:ln>
          <a:effectLst/>
        </p:spPr>
      </p:cxn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AB4631DC-2779-4135-B97D-CC3E0215F3A3}"/>
              </a:ext>
            </a:extLst>
          </p:cNvPr>
          <p:cNvSpPr txBox="1"/>
          <p:nvPr/>
        </p:nvSpPr>
        <p:spPr>
          <a:xfrm>
            <a:off x="3487918" y="1870736"/>
            <a:ext cx="325730" cy="406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</a:t>
            </a:r>
            <a:endParaRPr kumimoji="1" lang="ja-JP" altLang="en-US" sz="1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966E0194-BAA0-4C61-A9D7-CBBF3A7FA9CD}"/>
              </a:ext>
            </a:extLst>
          </p:cNvPr>
          <p:cNvSpPr txBox="1"/>
          <p:nvPr/>
        </p:nvSpPr>
        <p:spPr>
          <a:xfrm>
            <a:off x="3813648" y="2026284"/>
            <a:ext cx="561372" cy="406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–Q</a:t>
            </a:r>
            <a:r>
              <a:rPr kumimoji="1" lang="en-US" altLang="ja-JP" sz="1800" b="1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</a:t>
            </a:r>
            <a:endParaRPr kumimoji="1" lang="ja-JP" altLang="en-US" sz="1800" b="1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F4549475-45ED-493C-90D5-976527AC0B2C}"/>
              </a:ext>
            </a:extLst>
          </p:cNvPr>
          <p:cNvSpPr txBox="1"/>
          <p:nvPr/>
        </p:nvSpPr>
        <p:spPr>
          <a:xfrm>
            <a:off x="2927648" y="2014752"/>
            <a:ext cx="577402" cy="406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+Q</a:t>
            </a:r>
            <a:r>
              <a:rPr kumimoji="1" lang="en-US" altLang="ja-JP" sz="1800" b="1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</a:t>
            </a:r>
            <a:endParaRPr kumimoji="1" lang="ja-JP" altLang="en-US" sz="1800" b="1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2DF2BDE7-46BF-4959-9AFE-4F2BE9FA1B64}"/>
              </a:ext>
            </a:extLst>
          </p:cNvPr>
          <p:cNvSpPr txBox="1"/>
          <p:nvPr/>
        </p:nvSpPr>
        <p:spPr>
          <a:xfrm>
            <a:off x="3044368" y="2604464"/>
            <a:ext cx="1293944" cy="406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 = E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+ E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</a:t>
            </a:r>
            <a:endParaRPr kumimoji="1" lang="ja-JP" alt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23" name="直線矢印コネクタ 122">
            <a:extLst>
              <a:ext uri="{FF2B5EF4-FFF2-40B4-BE49-F238E27FC236}">
                <a16:creationId xmlns:a16="http://schemas.microsoft.com/office/drawing/2014/main" id="{410FFBDA-62C8-4C3A-9D4E-9833E6128FFB}"/>
              </a:ext>
            </a:extLst>
          </p:cNvPr>
          <p:cNvCxnSpPr/>
          <p:nvPr/>
        </p:nvCxnSpPr>
        <p:spPr bwMode="auto">
          <a:xfrm flipH="1">
            <a:off x="3165577" y="2703767"/>
            <a:ext cx="1017777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035F2441-B217-45AD-AF7B-1BD0234C4B44}"/>
              </a:ext>
            </a:extLst>
          </p:cNvPr>
          <p:cNvSpPr txBox="1"/>
          <p:nvPr/>
        </p:nvSpPr>
        <p:spPr>
          <a:xfrm>
            <a:off x="4505000" y="2832751"/>
            <a:ext cx="551754" cy="406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  <a:r>
              <a:rPr kumimoji="1" lang="en-US" altLang="ja-JP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Q</a:t>
            </a:r>
            <a:r>
              <a:rPr kumimoji="1" lang="en-US" altLang="ja-JP" sz="1800" b="1" i="1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endParaRPr kumimoji="1" lang="ja-JP" altLang="en-US" sz="1800" b="1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B9BA37B3-011D-4591-99FA-F5C40B9A23BF}"/>
              </a:ext>
            </a:extLst>
          </p:cNvPr>
          <p:cNvSpPr txBox="1"/>
          <p:nvPr/>
        </p:nvSpPr>
        <p:spPr>
          <a:xfrm>
            <a:off x="2247908" y="2812835"/>
            <a:ext cx="535724" cy="406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</a:t>
            </a:r>
            <a:r>
              <a:rPr kumimoji="1" lang="en-US" altLang="ja-JP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Q</a:t>
            </a:r>
            <a:r>
              <a:rPr kumimoji="1" lang="en-US" altLang="ja-JP" sz="1800" b="1" i="1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endParaRPr kumimoji="1" lang="ja-JP" altLang="en-US" sz="1800" b="1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26" name="直線矢印コネクタ 125">
            <a:extLst>
              <a:ext uri="{FF2B5EF4-FFF2-40B4-BE49-F238E27FC236}">
                <a16:creationId xmlns:a16="http://schemas.microsoft.com/office/drawing/2014/main" id="{F71A2F5E-EB59-4D16-8405-F80AEB13AB1C}"/>
              </a:ext>
            </a:extLst>
          </p:cNvPr>
          <p:cNvCxnSpPr>
            <a:cxnSpLocks/>
          </p:cNvCxnSpPr>
          <p:nvPr/>
        </p:nvCxnSpPr>
        <p:spPr bwMode="auto">
          <a:xfrm flipH="1">
            <a:off x="3437120" y="2327023"/>
            <a:ext cx="431986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stealth" w="med" len="med"/>
            <a:tailEnd type="none" w="lg" len="lg"/>
          </a:ln>
          <a:effectLst/>
        </p:spPr>
      </p:cxn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DBFB1D3D-E443-4523-80F1-2F5F47FD8F77}"/>
              </a:ext>
            </a:extLst>
          </p:cNvPr>
          <p:cNvSpPr txBox="1"/>
          <p:nvPr/>
        </p:nvSpPr>
        <p:spPr>
          <a:xfrm>
            <a:off x="3453608" y="2217128"/>
            <a:ext cx="415498" cy="406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</a:t>
            </a:r>
            <a:endParaRPr kumimoji="1" lang="ja-JP" alt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28" name="直線コネクタ 127">
            <a:extLst>
              <a:ext uri="{FF2B5EF4-FFF2-40B4-BE49-F238E27FC236}">
                <a16:creationId xmlns:a16="http://schemas.microsoft.com/office/drawing/2014/main" id="{0B1B99B4-3501-487A-80F2-CBA006A26382}"/>
              </a:ext>
            </a:extLst>
          </p:cNvPr>
          <p:cNvCxnSpPr/>
          <p:nvPr/>
        </p:nvCxnSpPr>
        <p:spPr bwMode="auto">
          <a:xfrm>
            <a:off x="3719736" y="1346207"/>
            <a:ext cx="0" cy="4486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1339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0"/>
            <a:ext cx="9144000" cy="88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Macroscopic theory =&gt; Microscopic theory</a:t>
            </a:r>
            <a:endParaRPr kumimoji="1" lang="ja-JP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631504" y="908720"/>
                <a:ext cx="9144000" cy="4278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Understand</a:t>
                </a:r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properties of dielectric </a:t>
                </a:r>
                <a:b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</a:b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from those of atoms/ions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  Polarizability of the atom </a:t>
                </a:r>
                <a:r>
                  <a:rPr kumimoji="1" lang="en-US" altLang="ja-JP" sz="32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i</a:t>
                </a: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ja-JP" alt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𝜶</m:t>
                        </m:r>
                      </m:e>
                      <m:sub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is defined </a:t>
                </a:r>
                <a:b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</a:b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   by atomic polarization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𝒑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and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local electric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𝑬</m:t>
                        </m:r>
                      </m:e>
                      <m:sub>
                        <m:r>
                          <a:rPr kumimoji="1" lang="en-US" altLang="ja-JP" sz="2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𝐥𝐨𝐜𝐚𝐥</m:t>
                        </m:r>
                      </m:sub>
                    </m:sSub>
                  </m:oMath>
                </a14:m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𝒑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𝒊</m:t>
                            </m:r>
                          </m:sub>
                        </m:s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𝜶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𝒊</m:t>
                            </m:r>
                          </m:sub>
                        </m:s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𝑬</m:t>
                        </m:r>
                      </m:e>
                      <m:sub>
                        <m:r>
                          <a:rPr kumimoji="1" lang="en-US" altLang="ja-JP" sz="2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𝐥𝐨𝐜𝐚𝐥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(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𝒓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𝒊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How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en-US" altLang="ja-JP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𝑬</m:t>
                        </m:r>
                      </m:e>
                      <m:sub>
                        <m:r>
                          <a:rPr kumimoji="1" lang="en-US" altLang="ja-JP" sz="4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𝐥𝐨𝐜𝐚𝐥</m:t>
                        </m:r>
                      </m:sub>
                    </m:sSub>
                  </m:oMath>
                </a14:m>
                <a:r>
                  <a:rPr kumimoji="1" lang="en-US" altLang="ja-JP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different </a:t>
                </a:r>
                <a:br>
                  <a:rPr kumimoji="1" lang="en-US" altLang="ja-JP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</a:br>
                <a:r>
                  <a:rPr kumimoji="1" lang="en-US" altLang="ja-JP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from </a:t>
                </a:r>
                <a:r>
                  <a:rPr kumimoji="1" lang="en-US" altLang="ja-JP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the macroscopic internal field </a:t>
                </a:r>
                <a:r>
                  <a:rPr kumimoji="1" lang="en-US" altLang="ja-JP" sz="4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E </a:t>
                </a:r>
                <a:r>
                  <a:rPr kumimoji="1" lang="en-US" altLang="ja-JP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?</a:t>
                </a: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908720"/>
                <a:ext cx="9144000" cy="4278094"/>
              </a:xfrm>
              <a:prstGeom prst="rect">
                <a:avLst/>
              </a:prstGeom>
              <a:blipFill>
                <a:blip r:embed="rId2"/>
                <a:stretch>
                  <a:fillRect l="-2400" t="-1994" b="-51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53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/>
          <p:cNvSpPr txBox="1"/>
          <p:nvPr/>
        </p:nvSpPr>
        <p:spPr>
          <a:xfrm>
            <a:off x="3283990" y="4105859"/>
            <a:ext cx="514578" cy="406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</a:t>
            </a:r>
            <a:endParaRPr kumimoji="1" lang="ja-JP" alt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0"/>
            <a:ext cx="9144000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Internal electric field at an atomic site: Lorentz field</a:t>
            </a:r>
            <a:endParaRPr kumimoji="1" lang="ja-JP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631504" y="1146230"/>
            <a:ext cx="53178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Kittel, Introduction to Solid State Physics, 8</a:t>
            </a:r>
            <a:r>
              <a:rPr kumimoji="1" lang="en-US" altLang="ja-JP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th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ed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(2005) p. 460</a:t>
            </a:r>
            <a:endParaRPr kumimoji="1" lang="ja-JP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正方形/長方形 40"/>
              <p:cNvSpPr/>
              <p:nvPr/>
            </p:nvSpPr>
            <p:spPr>
              <a:xfrm>
                <a:off x="5447929" y="1556792"/>
                <a:ext cx="5317866" cy="5206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At an atom site </a:t>
                </a:r>
                <a:r>
                  <a:rPr kumimoji="1" lang="en-US" altLang="ja-JP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r</a:t>
                </a:r>
                <a:r>
                  <a:rPr kumimoji="1" lang="en-US" altLang="ja-JP" sz="2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0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, polarizations from surrounding atoms form </a:t>
                </a:r>
                <a:b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</a:b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an extra field: 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Lorentz field</a:t>
                </a:r>
                <a:b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</a:b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R2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: Contribution to </a:t>
                </a:r>
                <a:r>
                  <a:rPr kumimoji="1" lang="en-US" altLang="ja-JP" sz="2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E</a:t>
                </a:r>
                <a:r>
                  <a:rPr kumimoji="1" lang="en-US" altLang="ja-JP" sz="20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local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at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r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0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,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the center of </a:t>
                </a:r>
                <a:b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</a:b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the sphere, is calculated </a:t>
                </a:r>
                <a:b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</a:b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by summing up the ion charges in R2.</a:t>
                </a:r>
                <a:b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</a:b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=&gt; the net charges appear on the surface of the sphere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𝑬</m:t>
                        </m:r>
                      </m:e>
                      <m:sub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sub>
                    </m:sSub>
                    <m:r>
                      <a:rPr kumimoji="1" lang="en-US" altLang="ja-JP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𝟑</m:t>
                        </m:r>
                        <m:sSub>
                          <m:sSubPr>
                            <m:ctrlP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kumimoji="1" lang="ja-JP" alt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𝜺</m:t>
                            </m:r>
                          </m:e>
                          <m:sub>
                            <m: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kumimoji="1" lang="en-US" altLang="ja-JP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𝑷</m:t>
                    </m:r>
                    <m:r>
                      <a:rPr kumimoji="1" lang="en-US" altLang="ja-JP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: Lorentz field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For cubic symmetry</a:t>
                </a:r>
                <a:b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</a:b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   </a:t>
                </a: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𝑬</m:t>
                        </m:r>
                      </m:e>
                      <m:sub>
                        <m:r>
                          <a:rPr kumimoji="1" lang="en-US" altLang="ja-JP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𝐥𝐨𝐜𝐚𝐥</m:t>
                        </m:r>
                      </m:sub>
                    </m:sSub>
                    <m:r>
                      <a:rPr kumimoji="1" lang="en-US" altLang="ja-JP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kumimoji="1" lang="en-US" altLang="ja-JP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𝑬</m:t>
                    </m:r>
                    <m:r>
                      <a:rPr kumimoji="1" lang="en-US" altLang="ja-JP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+</m:t>
                    </m:r>
                    <m:f>
                      <m:fPr>
                        <m:ctrlP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𝟑</m:t>
                        </m:r>
                        <m:sSub>
                          <m:sSubPr>
                            <m:ctrlP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kumimoji="1" lang="ja-JP" alt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𝜺</m:t>
                            </m:r>
                          </m:e>
                          <m:sub>
                            <m: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kumimoji="1" lang="en-US" altLang="ja-JP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𝑷</m:t>
                    </m:r>
                    <m:r>
                      <a:rPr kumimoji="1" lang="en-US" altLang="ja-JP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endPara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41" name="正方形/長方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929" y="1556792"/>
                <a:ext cx="5317866" cy="5206554"/>
              </a:xfrm>
              <a:prstGeom prst="rect">
                <a:avLst/>
              </a:prstGeom>
              <a:blipFill>
                <a:blip r:embed="rId2"/>
                <a:stretch>
                  <a:fillRect l="-2982" t="-1171" r="-8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/>
          <p:cNvSpPr/>
          <p:nvPr/>
        </p:nvSpPr>
        <p:spPr bwMode="auto">
          <a:xfrm>
            <a:off x="2170019" y="2213873"/>
            <a:ext cx="2606798" cy="1877248"/>
          </a:xfrm>
          <a:prstGeom prst="rect">
            <a:avLst/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4775474" y="2213873"/>
            <a:ext cx="341641" cy="187724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830272" y="2213873"/>
            <a:ext cx="341641" cy="187724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21797" y="2166374"/>
            <a:ext cx="3161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4" name="直線コネクタ 13"/>
          <p:cNvCxnSpPr>
            <a:stCxn id="12" idx="1"/>
          </p:cNvCxnSpPr>
          <p:nvPr/>
        </p:nvCxnSpPr>
        <p:spPr bwMode="auto">
          <a:xfrm flipH="1">
            <a:off x="1548975" y="3152497"/>
            <a:ext cx="2812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線コネクタ 14"/>
          <p:cNvCxnSpPr/>
          <p:nvPr/>
        </p:nvCxnSpPr>
        <p:spPr bwMode="auto">
          <a:xfrm flipV="1">
            <a:off x="1566370" y="1836019"/>
            <a:ext cx="0" cy="13095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線コネクタ 15"/>
          <p:cNvCxnSpPr>
            <a:stCxn id="11" idx="3"/>
          </p:cNvCxnSpPr>
          <p:nvPr/>
        </p:nvCxnSpPr>
        <p:spPr bwMode="auto">
          <a:xfrm flipV="1">
            <a:off x="5117114" y="3145553"/>
            <a:ext cx="258806" cy="69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線コネクタ 16"/>
          <p:cNvCxnSpPr/>
          <p:nvPr/>
        </p:nvCxnSpPr>
        <p:spPr bwMode="auto">
          <a:xfrm flipV="1">
            <a:off x="5375920" y="1836019"/>
            <a:ext cx="0" cy="13095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直線コネクタ 17"/>
          <p:cNvCxnSpPr/>
          <p:nvPr/>
        </p:nvCxnSpPr>
        <p:spPr bwMode="auto">
          <a:xfrm>
            <a:off x="1548975" y="1836019"/>
            <a:ext cx="180312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直線コネクタ 19"/>
          <p:cNvCxnSpPr/>
          <p:nvPr/>
        </p:nvCxnSpPr>
        <p:spPr bwMode="auto">
          <a:xfrm>
            <a:off x="3576332" y="1430639"/>
            <a:ext cx="0" cy="7418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直線コネクタ 20"/>
          <p:cNvCxnSpPr/>
          <p:nvPr/>
        </p:nvCxnSpPr>
        <p:spPr bwMode="auto">
          <a:xfrm>
            <a:off x="3352097" y="1591105"/>
            <a:ext cx="0" cy="4761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テキスト ボックス 21"/>
          <p:cNvSpPr txBox="1"/>
          <p:nvPr/>
        </p:nvSpPr>
        <p:spPr>
          <a:xfrm>
            <a:off x="2104690" y="2170842"/>
            <a:ext cx="316112" cy="1098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558079" y="2186346"/>
            <a:ext cx="247119" cy="109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</a:t>
            </a:r>
          </a:p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</a:t>
            </a:r>
          </a:p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940865" y="2144117"/>
            <a:ext cx="3000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</a:t>
            </a:r>
          </a:p>
        </p:txBody>
      </p:sp>
      <p:cxnSp>
        <p:nvCxnSpPr>
          <p:cNvPr id="25" name="直線矢印コネクタ 24"/>
          <p:cNvCxnSpPr>
            <a:cxnSpLocks/>
          </p:cNvCxnSpPr>
          <p:nvPr/>
        </p:nvCxnSpPr>
        <p:spPr bwMode="auto">
          <a:xfrm>
            <a:off x="2198473" y="4211284"/>
            <a:ext cx="2606725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lg" len="lg"/>
          </a:ln>
          <a:effectLst/>
        </p:spPr>
      </p:cxnSp>
      <p:sp>
        <p:nvSpPr>
          <p:cNvPr id="29" name="テキスト ボックス 28"/>
          <p:cNvSpPr txBox="1"/>
          <p:nvPr/>
        </p:nvSpPr>
        <p:spPr>
          <a:xfrm>
            <a:off x="4123322" y="2259280"/>
            <a:ext cx="522618" cy="415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-Q</a:t>
            </a:r>
            <a:r>
              <a:rPr kumimoji="1" lang="en-US" altLang="ja-JP" sz="1800" b="1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</a:t>
            </a:r>
            <a:endParaRPr kumimoji="1" lang="ja-JP" altLang="en-US" sz="1800" b="1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351585" y="2268664"/>
            <a:ext cx="640329" cy="406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+Q</a:t>
            </a:r>
            <a:r>
              <a:rPr kumimoji="1" lang="en-US" altLang="ja-JP" sz="1800" b="1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</a:t>
            </a:r>
            <a:endParaRPr kumimoji="1" lang="ja-JP" altLang="en-US" sz="1800" b="1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312649" y="2103429"/>
            <a:ext cx="474008" cy="406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</a:t>
            </a:r>
            <a:endParaRPr kumimoji="1" lang="ja-JP" alt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32" name="直線矢印コネクタ 31"/>
          <p:cNvCxnSpPr>
            <a:cxnSpLocks/>
          </p:cNvCxnSpPr>
          <p:nvPr/>
        </p:nvCxnSpPr>
        <p:spPr bwMode="auto">
          <a:xfrm flipH="1">
            <a:off x="2897657" y="2505596"/>
            <a:ext cx="1380444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stealth" w="med" len="med"/>
            <a:tailEnd type="none" w="lg" len="lg"/>
          </a:ln>
          <a:effectLst/>
        </p:spPr>
      </p:cxnSp>
      <p:cxnSp>
        <p:nvCxnSpPr>
          <p:cNvPr id="19" name="直線コネクタ 18"/>
          <p:cNvCxnSpPr/>
          <p:nvPr/>
        </p:nvCxnSpPr>
        <p:spPr bwMode="auto">
          <a:xfrm flipH="1">
            <a:off x="3576332" y="1834540"/>
            <a:ext cx="1799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楕円 32"/>
          <p:cNvSpPr/>
          <p:nvPr/>
        </p:nvSpPr>
        <p:spPr bwMode="auto">
          <a:xfrm>
            <a:off x="3065220" y="2953701"/>
            <a:ext cx="670922" cy="67092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177121" y="3660260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R1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127450" y="2887057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R2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905237" y="2808528"/>
            <a:ext cx="247119" cy="406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840264" y="3066742"/>
            <a:ext cx="247119" cy="406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930040" y="3324131"/>
            <a:ext cx="247119" cy="406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600896" y="3337712"/>
            <a:ext cx="247119" cy="406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689865" y="3087910"/>
            <a:ext cx="247119" cy="406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615016" y="2814660"/>
            <a:ext cx="247119" cy="406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783632" y="3482450"/>
            <a:ext cx="471604" cy="406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1" lang="en-US" altLang="ja-JP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q</a:t>
            </a:r>
            <a:r>
              <a:rPr kumimoji="1" lang="en-US" altLang="ja-JP" sz="1800" b="1" i="1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</a:t>
            </a:r>
            <a:endParaRPr kumimoji="1" lang="ja-JP" altLang="en-US" sz="1800" b="1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614900" y="3502180"/>
            <a:ext cx="526106" cy="406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  <a:r>
              <a:rPr kumimoji="1" lang="en-US" altLang="ja-JP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q</a:t>
            </a:r>
            <a:r>
              <a:rPr kumimoji="1" lang="en-US" altLang="ja-JP" sz="1800" b="1" i="1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</a:t>
            </a:r>
            <a:endParaRPr kumimoji="1" lang="ja-JP" altLang="en-US" sz="1800" b="1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0FDA855C-0EF7-418A-80CB-ECB1B5741A2D}"/>
              </a:ext>
            </a:extLst>
          </p:cNvPr>
          <p:cNvSpPr txBox="1"/>
          <p:nvPr/>
        </p:nvSpPr>
        <p:spPr>
          <a:xfrm>
            <a:off x="3267216" y="3651849"/>
            <a:ext cx="474008" cy="406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</a:t>
            </a:r>
            <a:endParaRPr kumimoji="1" lang="ja-JP" alt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5A3B7115-0631-4E14-A623-68F8A9FC63E7}"/>
              </a:ext>
            </a:extLst>
          </p:cNvPr>
          <p:cNvCxnSpPr>
            <a:cxnSpLocks/>
          </p:cNvCxnSpPr>
          <p:nvPr/>
        </p:nvCxnSpPr>
        <p:spPr bwMode="auto">
          <a:xfrm>
            <a:off x="3170628" y="3759214"/>
            <a:ext cx="519237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stealth" w="med" len="med"/>
            <a:tailEnd type="none" w="lg" len="lg"/>
          </a:ln>
          <a:effectLst/>
        </p:spPr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4A7C7F23-3428-4F07-89CA-7A1BACBE0BC3}"/>
              </a:ext>
            </a:extLst>
          </p:cNvPr>
          <p:cNvSpPr txBox="1"/>
          <p:nvPr/>
        </p:nvSpPr>
        <p:spPr>
          <a:xfrm>
            <a:off x="3090932" y="3145654"/>
            <a:ext cx="839836" cy="406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local</a:t>
            </a:r>
            <a:endParaRPr kumimoji="1" lang="ja-JP" alt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ECE5AC4C-9274-4A93-A5B5-8AB8643E5BD2}"/>
              </a:ext>
            </a:extLst>
          </p:cNvPr>
          <p:cNvSpPr txBox="1"/>
          <p:nvPr/>
        </p:nvSpPr>
        <p:spPr>
          <a:xfrm>
            <a:off x="2920824" y="2508583"/>
            <a:ext cx="1293944" cy="406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 = E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+ E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</a:t>
            </a:r>
            <a:endParaRPr kumimoji="1" lang="ja-JP" alt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BC1196D7-B66F-42C7-BFB9-8D710023B8CB}"/>
              </a:ext>
            </a:extLst>
          </p:cNvPr>
          <p:cNvCxnSpPr/>
          <p:nvPr/>
        </p:nvCxnSpPr>
        <p:spPr bwMode="auto">
          <a:xfrm flipH="1">
            <a:off x="3042033" y="2609587"/>
            <a:ext cx="1017777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0B21DB4A-2921-46BD-A978-CB8E9B15A259}"/>
              </a:ext>
            </a:extLst>
          </p:cNvPr>
          <p:cNvSpPr txBox="1"/>
          <p:nvPr/>
        </p:nvSpPr>
        <p:spPr>
          <a:xfrm>
            <a:off x="4727848" y="3976384"/>
            <a:ext cx="551754" cy="406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  <a:r>
              <a:rPr kumimoji="1" lang="en-US" altLang="ja-JP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Q</a:t>
            </a:r>
            <a:r>
              <a:rPr kumimoji="1" lang="en-US" altLang="ja-JP" sz="1800" b="1" i="1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endParaRPr kumimoji="1" lang="ja-JP" altLang="en-US" sz="1800" b="1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358DC138-6488-4951-804F-309542DBC89B}"/>
              </a:ext>
            </a:extLst>
          </p:cNvPr>
          <p:cNvSpPr txBox="1"/>
          <p:nvPr/>
        </p:nvSpPr>
        <p:spPr>
          <a:xfrm>
            <a:off x="1740154" y="3956468"/>
            <a:ext cx="535724" cy="406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</a:t>
            </a:r>
            <a:r>
              <a:rPr kumimoji="1" lang="en-US" altLang="ja-JP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Q</a:t>
            </a:r>
            <a:r>
              <a:rPr kumimoji="1" lang="en-US" altLang="ja-JP" sz="1800" b="1" i="1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endParaRPr kumimoji="1" lang="ja-JP" altLang="en-US" sz="1800" b="1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93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0"/>
            <a:ext cx="9144000" cy="88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Atom polarizability to dielectric </a:t>
            </a:r>
            <a:r>
              <a:rPr kumimoji="1" lang="en-US" altLang="ja-JP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permitivity</a:t>
            </a:r>
            <a:endParaRPr kumimoji="1" lang="ja-JP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631504" y="908720"/>
                <a:ext cx="9144000" cy="6027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Polarizability of the atom </a:t>
                </a:r>
                <a:r>
                  <a:rPr kumimoji="1" lang="en-US" altLang="ja-JP" sz="32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i</a:t>
                </a: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ja-JP" alt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𝜶</m:t>
                        </m:r>
                      </m:e>
                      <m:sub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is defined </a:t>
                </a:r>
                <a:b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</a:b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by atomic polarization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𝒑</m:t>
                        </m:r>
                      </m:e>
                      <m:sub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𝑬</m:t>
                        </m:r>
                      </m:e>
                      <m:sub>
                        <m:r>
                          <a:rPr kumimoji="1" lang="en-US" altLang="ja-JP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𝐥𝐨𝐜𝐚𝐥</m:t>
                        </m:r>
                      </m:sub>
                    </m:sSub>
                  </m:oMath>
                </a14:m>
                <a:endPara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𝒑</m:t>
                            </m:r>
                          </m:e>
                          <m:sub>
                            <m: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𝒊</m:t>
                            </m:r>
                          </m:sub>
                        </m:sSub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kumimoji="1" lang="ja-JP" alt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𝜶</m:t>
                            </m:r>
                          </m:e>
                          <m:sub>
                            <m: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𝒊</m:t>
                            </m:r>
                          </m:sub>
                        </m:sSub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𝑬</m:t>
                        </m:r>
                      </m:e>
                      <m:sub>
                        <m:r>
                          <a:rPr kumimoji="1" lang="en-US" altLang="ja-JP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𝐥𝐨𝐜𝐚𝐥</m:t>
                        </m:r>
                      </m:sub>
                    </m:sSub>
                    <m:r>
                      <a:rPr kumimoji="1" lang="en-US" altLang="ja-JP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(</m:t>
                    </m:r>
                    <m:sSub>
                      <m:sSubPr>
                        <m:ctrlP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𝒓</m:t>
                        </m:r>
                      </m:e>
                      <m:sub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𝒊</m:t>
                        </m:r>
                      </m:sub>
                    </m:sSub>
                    <m:r>
                      <a:rPr kumimoji="1" lang="en-US" altLang="ja-JP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𝑬</m:t>
                        </m:r>
                      </m:e>
                      <m:sub>
                        <m:r>
                          <a:rPr kumimoji="1" lang="en-US" altLang="ja-JP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𝐥𝐨𝐜𝐚𝐥</m:t>
                        </m:r>
                      </m:sub>
                    </m:sSub>
                    <m:r>
                      <a:rPr kumimoji="1" lang="en-US" altLang="ja-JP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kumimoji="1" lang="en-US" altLang="ja-JP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𝑬</m:t>
                    </m:r>
                    <m:r>
                      <a:rPr kumimoji="1" lang="en-US" altLang="ja-JP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+</m:t>
                    </m:r>
                    <m:f>
                      <m:fPr>
                        <m:ctrlP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𝟑</m:t>
                        </m:r>
                        <m:sSub>
                          <m:sSubPr>
                            <m:ctrlP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kumimoji="1" lang="ja-JP" alt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𝜺</m:t>
                            </m:r>
                          </m:e>
                          <m:sub>
                            <m: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kumimoji="1" lang="en-US" altLang="ja-JP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𝑷</m:t>
                    </m:r>
                    <m:r>
                      <a:rPr kumimoji="1" lang="en-US" altLang="ja-JP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endPara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Assume the atomic polarization is independent from each other.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𝑷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𝜶</m:t>
                                </m:r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𝑬</m:t>
                            </m:r>
                          </m:e>
                          <m:sub>
                            <m:r>
                              <a:rPr kumimoji="1" lang="en-US" altLang="ja-JP" sz="2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𝐥𝐨𝐜𝐚𝐥</m:t>
                            </m:r>
                          </m:sub>
                        </m:sSub>
                      </m:e>
                    </m:nary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𝒓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kumimoji="1" lang="en-US" altLang="ja-JP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𝑵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𝜶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𝒊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𝑬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+</m:t>
                            </m:r>
                            <m:f>
                              <m:f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𝟑</m:t>
                                </m:r>
                                <m:sSub>
                                  <m:sSubPr>
                                    <m:ctrlP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Symbol" panose="05050102010706020507" pitchFamily="18" charset="2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Symbol" panose="05050102010706020507" pitchFamily="18" charset="2"/>
                                      </a:rPr>
                                      <m:t>𝟎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𝑷</m:t>
                            </m:r>
                          </m:e>
                        </m:d>
                      </m:e>
                    </m:nary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𝜺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𝟎</m:t>
                        </m:r>
                      </m:sub>
                    </m:sSub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𝝌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𝑷</m:t>
                        </m:r>
                      </m:num>
                      <m:den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𝑬</m:t>
                        </m:r>
                      </m:den>
                    </m:f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𝒊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𝜶</m:t>
                                </m:r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𝟏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f>
                          <m:f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𝟑</m:t>
                            </m:r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𝒊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𝜶</m:t>
                                </m:r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𝜺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𝒓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𝟏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𝝌</m:t>
                    </m:r>
                  </m:oMath>
                </a14:m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	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𝜺</m:t>
                            </m:r>
                          </m:e>
                          <m:sub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𝒓</m:t>
                            </m:r>
                          </m:sub>
                        </m:sSub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𝜺</m:t>
                            </m:r>
                          </m:e>
                          <m:sub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𝒓</m:t>
                            </m:r>
                          </m:sub>
                        </m:sSub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  <m:r>
                      <a:rPr kumimoji="1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𝟑</m:t>
                        </m:r>
                        <m:sSub>
                          <m:sSubPr>
                            <m:ctrlP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𝜺</m:t>
                            </m:r>
                          </m:e>
                          <m:sub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𝟎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𝑵</m:t>
                            </m:r>
                          </m:e>
                          <m:sub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𝜶</m:t>
                            </m:r>
                          </m:e>
                          <m:sub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   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Clausius-</a:t>
                </a:r>
                <a:r>
                  <a:rPr kumimoji="1" lang="en-US" altLang="ja-JP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Mossotti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relation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sz="2800" b="1" dirty="0">
                  <a:solidFill>
                    <a:srgbClr val="000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908720"/>
                <a:ext cx="9144000" cy="6027932"/>
              </a:xfrm>
              <a:prstGeom prst="rect">
                <a:avLst/>
              </a:prstGeom>
              <a:blipFill>
                <a:blip r:embed="rId2"/>
                <a:stretch>
                  <a:fillRect l="-1733" t="-14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926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EB4F0-3727-E714-80F9-AE57D8A11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12115258-7213-7B68-9B94-CD25C4D12C6A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0"/>
            <a:ext cx="9144000" cy="88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Effect of local field correction</a:t>
            </a:r>
            <a:endParaRPr kumimoji="1" lang="ja-JP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49F72C3D-0904-8ABC-0282-E16251CBB5F1}"/>
                  </a:ext>
                </a:extLst>
              </p:cNvPr>
              <p:cNvSpPr/>
              <p:nvPr/>
            </p:nvSpPr>
            <p:spPr>
              <a:xfrm>
                <a:off x="129767" y="902108"/>
                <a:ext cx="6498686" cy="42264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Without local field correction</a:t>
                </a:r>
              </a:p>
              <a:p>
                <a:pPr lvl="0">
                  <a:defRPr/>
                </a:pPr>
                <a:r>
                  <a:rPr lang="en-US" altLang="ja-JP" sz="2800" dirty="0">
                    <a:solidFill>
                      <a:schemeClr val="tx1"/>
                    </a:solidFill>
                    <a:latin typeface="Times New Roman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𝑷</m:t>
                    </m:r>
                    <m:r>
                      <a:rPr lang="en-US" altLang="ja-JP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𝑵</m:t>
                            </m:r>
                          </m:e>
                          <m:sub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ja-JP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𝜶</m:t>
                            </m:r>
                          </m:e>
                          <m:sub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𝒊</m:t>
                            </m:r>
                          </m:sub>
                        </m:sSub>
                        <m: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𝑬</m:t>
                        </m:r>
                      </m:e>
                    </m:nary>
                  </m:oMath>
                </a14:m>
                <a:endParaRPr lang="en-US" altLang="ja-JP" sz="2800" dirty="0">
                  <a:solidFill>
                    <a:schemeClr val="tx1"/>
                  </a:solidFill>
                  <a:latin typeface="Times New Roman"/>
                </a:endParaRPr>
              </a:p>
              <a:p>
                <a:pPr lvl="0">
                  <a:defRPr/>
                </a:pPr>
                <a:r>
                  <a:rPr lang="en-US" altLang="ja-JP" sz="2800" b="1" dirty="0">
                    <a:solidFill>
                      <a:schemeClr val="tx1"/>
                    </a:solidFill>
                    <a:latin typeface="Times New Roman"/>
                    <a:cs typeface="Times New Roman" panose="02020603050405020304" pitchFamily="18" charset="0"/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ja-JP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𝜺</m:t>
                        </m:r>
                      </m:e>
                      <m:sub>
                        <m: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𝟎</m:t>
                        </m:r>
                      </m:sub>
                    </m:sSub>
                    <m:r>
                      <a:rPr lang="ja-JP" alt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𝝌</m:t>
                    </m:r>
                    <m:r>
                      <a:rPr lang="en-US" altLang="ja-JP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𝑷</m:t>
                        </m:r>
                      </m:num>
                      <m:den>
                        <m: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𝑬</m:t>
                        </m:r>
                      </m:den>
                    </m:f>
                    <m:r>
                      <a:rPr lang="en-US" altLang="ja-JP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𝑵</m:t>
                            </m:r>
                          </m:e>
                          <m:sub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ja-JP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𝜶</m:t>
                            </m:r>
                          </m:e>
                          <m:sub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altLang="ja-JP" sz="2800" dirty="0">
                  <a:solidFill>
                    <a:schemeClr val="tx1"/>
                  </a:solidFill>
                  <a:latin typeface="Times New Roman"/>
                </a:endParaRPr>
              </a:p>
              <a:p>
                <a:pPr lvl="0">
                  <a:defRPr/>
                </a:pPr>
                <a:r>
                  <a:rPr lang="en-US" altLang="ja-JP" sz="2800" b="1" dirty="0">
                    <a:solidFill>
                      <a:srgbClr val="FF0000"/>
                    </a:solidFill>
                    <a:latin typeface="Times New Roman"/>
                    <a:cs typeface="Times New Roman" panose="02020603050405020304" pitchFamily="18" charset="0"/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ja-JP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𝜺</m:t>
                        </m:r>
                      </m:e>
                      <m:sub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𝒓</m:t>
                        </m:r>
                      </m:sub>
                    </m:sSub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𝟏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+</m:t>
                    </m:r>
                    <m:f>
                      <m:fPr>
                        <m:ctrlP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ja-JP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𝜺</m:t>
                            </m:r>
                          </m:e>
                          <m:sub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𝟎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𝑵</m:t>
                            </m:r>
                          </m:e>
                          <m:sub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ja-JP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𝜶</m:t>
                            </m:r>
                          </m:e>
                          <m:sub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altLang="ja-JP" sz="2800" dirty="0">
                  <a:solidFill>
                    <a:schemeClr val="tx1"/>
                  </a:solidFill>
                  <a:latin typeface="Times New Roman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  <a:p>
                <a:pPr lvl="0">
                  <a:defRPr/>
                </a:pPr>
                <a:r>
                  <a:rPr lang="en-US" altLang="ja-JP" sz="2800" b="1" dirty="0">
                    <a:solidFill>
                      <a:schemeClr val="tx1"/>
                    </a:solidFill>
                    <a:latin typeface="Times New Roman"/>
                    <a:cs typeface="Times New Roman" panose="02020603050405020304" pitchFamily="18" charset="0"/>
                    <a:sym typeface="Symbol" panose="05050102010706020507" pitchFamily="18" charset="2"/>
                  </a:rPr>
                  <a:t>With local field correction</a:t>
                </a:r>
              </a:p>
              <a:p>
                <a:pPr>
                  <a:defRPr/>
                </a:pPr>
                <a:r>
                  <a:rPr lang="en-US" altLang="ja-JP" sz="2800" b="1" dirty="0">
                    <a:solidFill>
                      <a:srgbClr val="FF0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ja-JP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𝜺</m:t>
                        </m:r>
                      </m:e>
                      <m:sub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𝒓</m:t>
                        </m:r>
                      </m:sub>
                    </m:sSub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𝟏</m:t>
                        </m:r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f>
                          <m:fPr>
                            <m:ctrlP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𝟑</m:t>
                            </m:r>
                            <m:sSub>
                              <m:sSubPr>
                                <m:ctrlPr>
                                  <a:rPr lang="en-US" altLang="ja-JP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en-US" altLang="ja-JP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𝒊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ja-JP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en-US" altLang="ja-JP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𝜶</m:t>
                                </m:r>
                              </m:e>
                              <m:sub>
                                <m:r>
                                  <a:rPr lang="en-US" altLang="ja-JP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𝟏</m:t>
                        </m:r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𝟑</m:t>
                            </m:r>
                            <m:sSub>
                              <m:sSubPr>
                                <m:ctrlPr>
                                  <a:rPr lang="en-US" altLang="ja-JP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en-US" altLang="ja-JP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𝒊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ja-JP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en-US" altLang="ja-JP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𝜶</m:t>
                                </m:r>
                              </m:e>
                              <m:sub>
                                <m:r>
                                  <a:rPr lang="en-US" altLang="ja-JP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altLang="ja-JP" sz="2800" b="1" dirty="0">
                  <a:solidFill>
                    <a:schemeClr val="tx1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49F72C3D-0904-8ABC-0282-E16251CBB5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67" y="902108"/>
                <a:ext cx="6498686" cy="4226478"/>
              </a:xfrm>
              <a:prstGeom prst="rect">
                <a:avLst/>
              </a:prstGeom>
              <a:blipFill>
                <a:blip r:embed="rId2"/>
                <a:stretch>
                  <a:fillRect l="-1876" t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F05E97ED-AA78-239E-AE0F-DC7EA7DE61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99512"/>
              </p:ext>
            </p:extLst>
          </p:nvPr>
        </p:nvGraphicFramePr>
        <p:xfrm>
          <a:off x="5523574" y="881148"/>
          <a:ext cx="6498686" cy="4564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3023454-243F-D6F8-0D7B-55D3751B86AD}"/>
                  </a:ext>
                </a:extLst>
              </p:cNvPr>
              <p:cNvSpPr txBox="1"/>
              <p:nvPr/>
            </p:nvSpPr>
            <p:spPr>
              <a:xfrm>
                <a:off x="7827794" y="5160260"/>
                <a:ext cx="2659264" cy="1137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ja-JP" alt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ja-JP" alt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ja-JP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3023454-243F-D6F8-0D7B-55D3751B8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794" y="5160260"/>
                <a:ext cx="2659264" cy="11376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863B736-2073-7C53-8BA9-7C3B6FDD5807}"/>
                  </a:ext>
                </a:extLst>
              </p:cNvPr>
              <p:cNvSpPr txBox="1"/>
              <p:nvPr/>
            </p:nvSpPr>
            <p:spPr>
              <a:xfrm rot="16200000">
                <a:off x="4326961" y="2586587"/>
                <a:ext cx="171871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ja-JP" alt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𝜺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ja-JP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863B736-2073-7C53-8BA9-7C3B6FDD5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326961" y="2586587"/>
                <a:ext cx="171871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オブジェクト 9">
            <a:extLst>
              <a:ext uri="{FF2B5EF4-FFF2-40B4-BE49-F238E27FC236}">
                <a16:creationId xmlns:a16="http://schemas.microsoft.com/office/drawing/2014/main" id="{B3B122B7-AA2D-D5A6-AD84-CCFB207442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82308"/>
              </p:ext>
            </p:extLst>
          </p:nvPr>
        </p:nvGraphicFramePr>
        <p:xfrm>
          <a:off x="12789668" y="1916832"/>
          <a:ext cx="2019300" cy="389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2019174" imgH="3893870" progId="Excel.Sheet.12">
                  <p:embed/>
                </p:oleObj>
              </mc:Choice>
              <mc:Fallback>
                <p:oleObj name="Worksheet" r:id="rId6" imgW="2019174" imgH="38938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789668" y="1916832"/>
                        <a:ext cx="2019300" cy="3894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863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0"/>
            <a:ext cx="9144000" cy="92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Simple model of electronic polarizability</a:t>
            </a:r>
            <a:endParaRPr kumimoji="1" lang="ja-JP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631504" y="692696"/>
            <a:ext cx="53178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Kittel, Introduction to Solid State Physics, 8</a:t>
            </a:r>
            <a:r>
              <a:rPr kumimoji="1" lang="en-US" altLang="ja-JP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th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ed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(2005) p. 464</a:t>
            </a:r>
            <a:endParaRPr kumimoji="1" lang="ja-JP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rcRect l="-4067" r="-1"/>
          <a:stretch>
            <a:fillRect/>
          </a:stretch>
        </p:blipFill>
        <p:spPr>
          <a:xfrm>
            <a:off x="2423592" y="1031250"/>
            <a:ext cx="7369336" cy="567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3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0"/>
            <a:ext cx="9144000" cy="92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Electronic polarizability</a:t>
            </a:r>
            <a:endParaRPr kumimoji="1" lang="ja-JP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631504" y="692696"/>
            <a:ext cx="53178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Kittel, Introduction to Solid State Physics, 8</a:t>
            </a:r>
            <a:r>
              <a:rPr kumimoji="1" lang="en-US" altLang="ja-JP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th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ed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(2005) p. 464</a:t>
            </a:r>
            <a:endParaRPr kumimoji="1" lang="ja-JP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/>
          <a:srcRect t="6465"/>
          <a:stretch/>
        </p:blipFill>
        <p:spPr>
          <a:xfrm>
            <a:off x="2783498" y="2276873"/>
            <a:ext cx="6303912" cy="4474553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1775521" y="1031251"/>
            <a:ext cx="84281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Total polarizability may be separated into (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i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)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electronic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, (ii)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ionic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, and (iii)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dipolar / interfacial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parts.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81245" y="2924945"/>
            <a:ext cx="1766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Drude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-type 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relaxation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角丸四角形 5"/>
          <p:cNvSpPr/>
          <p:nvPr/>
        </p:nvSpPr>
        <p:spPr bwMode="auto">
          <a:xfrm>
            <a:off x="4727848" y="3068960"/>
            <a:ext cx="648072" cy="816188"/>
          </a:xfrm>
          <a:prstGeom prst="round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角丸四角形 9"/>
          <p:cNvSpPr/>
          <p:nvPr/>
        </p:nvSpPr>
        <p:spPr bwMode="auto">
          <a:xfrm>
            <a:off x="6168008" y="3429000"/>
            <a:ext cx="864096" cy="122413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7392144" y="3581400"/>
            <a:ext cx="1368286" cy="265591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951984" y="1772817"/>
            <a:ext cx="13837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Ionic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(phonon)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293736" y="2132857"/>
            <a:ext cx="1458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electronic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295800" y="1805916"/>
            <a:ext cx="15327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dipolar 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interfacial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219346" y="2981236"/>
            <a:ext cx="2197268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Lorentz-type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(resonant-type)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relaxation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CC8C1D0E-B35A-4777-AA09-577F39D22A4C}"/>
              </a:ext>
            </a:extLst>
          </p:cNvPr>
          <p:cNvCxnSpPr>
            <a:cxnSpLocks/>
          </p:cNvCxnSpPr>
          <p:nvPr/>
        </p:nvCxnSpPr>
        <p:spPr bwMode="auto">
          <a:xfrm>
            <a:off x="3503712" y="3429001"/>
            <a:ext cx="1224136" cy="3269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B7A7E117-8A91-4485-B6BC-BF8E5CC14446}"/>
              </a:ext>
            </a:extLst>
          </p:cNvPr>
          <p:cNvCxnSpPr>
            <a:cxnSpLocks/>
          </p:cNvCxnSpPr>
          <p:nvPr/>
        </p:nvCxnSpPr>
        <p:spPr bwMode="auto">
          <a:xfrm flipH="1">
            <a:off x="7032104" y="3429000"/>
            <a:ext cx="108012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1978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What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</a:rPr>
              <a:t>is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</a:rPr>
              <a:t>dielectrics?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165998" y="964900"/>
            <a:ext cx="8250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Characterized by electrical conductivity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 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</a:b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                                                            (typically &gt; 10</a:t>
            </a:r>
            <a:r>
              <a: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-8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S/cm)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28" name="Object 1024"/>
          <p:cNvGraphicFramePr>
            <a:graphicFrameLocks noChangeAspect="1"/>
          </p:cNvGraphicFramePr>
          <p:nvPr/>
        </p:nvGraphicFramePr>
        <p:xfrm>
          <a:off x="8070032" y="980728"/>
          <a:ext cx="21304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1054080" imgH="228600" progId="Equation.3">
                  <p:embed/>
                </p:oleObj>
              </mc:Choice>
              <mc:Fallback>
                <p:oleObj name="数式" r:id="rId3" imgW="1054080" imgH="228600" progId="Equation.3">
                  <p:embed/>
                  <p:pic>
                    <p:nvPicPr>
                      <p:cNvPr id="28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0032" y="980728"/>
                        <a:ext cx="21304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正方形/長方形 31"/>
          <p:cNvSpPr/>
          <p:nvPr/>
        </p:nvSpPr>
        <p:spPr>
          <a:xfrm>
            <a:off x="1626292" y="600005"/>
            <a:ext cx="8142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Electrical conductor (semiconductor, metal)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41" name="Object 1024"/>
          <p:cNvGraphicFramePr>
            <a:graphicFrameLocks noChangeAspect="1"/>
          </p:cNvGraphicFramePr>
          <p:nvPr/>
        </p:nvGraphicFramePr>
        <p:xfrm>
          <a:off x="6528049" y="2792425"/>
          <a:ext cx="22066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1091880" imgH="228600" progId="Equation.3">
                  <p:embed/>
                </p:oleObj>
              </mc:Choice>
              <mc:Fallback>
                <p:oleObj name="数式" r:id="rId5" imgW="1091880" imgH="228600" progId="Equation.3">
                  <p:embed/>
                  <p:pic>
                    <p:nvPicPr>
                      <p:cNvPr id="41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8049" y="2792425"/>
                        <a:ext cx="22066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正方形/長方形 15"/>
          <p:cNvSpPr/>
          <p:nvPr/>
        </p:nvSpPr>
        <p:spPr>
          <a:xfrm>
            <a:off x="2165998" y="1993696"/>
            <a:ext cx="8250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Characterized by very small electrical conductivity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 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</a:b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                                                            (typically &lt;&lt; 10</a:t>
            </a:r>
            <a:r>
              <a: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-8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S/cm)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and by dielectric constant 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626292" y="1628801"/>
            <a:ext cx="8142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Insulator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631504" y="3429001"/>
            <a:ext cx="8142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Dielectrics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093990" y="3757163"/>
            <a:ext cx="82504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Good dielectrics (usually)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are good electrical insulator (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very small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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</a:b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   to minimize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dielectric loss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and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leakage current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have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high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 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</a:b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    to storage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large charges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at low applied voltage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Classified to 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</a:b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paraelectics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(dielectrics)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,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ferroelectrics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,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anti-ferroelectrics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</a:b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11951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0"/>
            <a:ext cx="9144000" cy="92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Frequency dependence: Lorentz model</a:t>
            </a:r>
            <a:endParaRPr kumimoji="1" lang="ja-JP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46965" y="692696"/>
            <a:ext cx="53178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Kittel, Introduction to Solid State Physics, 8</a:t>
            </a:r>
            <a:r>
              <a:rPr kumimoji="1" lang="en-US" altLang="ja-JP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th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ed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(2005) p. 466</a:t>
            </a:r>
            <a:endParaRPr kumimoji="1" lang="ja-JP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64232" y="4437113"/>
            <a:ext cx="6723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Similar expression is obtained by quantum theory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175426" y="5024024"/>
            <a:ext cx="39583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kumimoji="1" lang="en-US" altLang="ja-JP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ij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: Transition energy from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I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to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j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states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</a:br>
            <a:r>
              <a:rPr kumimoji="1" lang="en-US" altLang="ja-JP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f</a:t>
            </a:r>
            <a:r>
              <a:rPr kumimoji="1" lang="en-US" altLang="ja-JP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ij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: Oscillator strength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403757" y="6063680"/>
            <a:ext cx="6061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Generalized to ion displacement polarization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52287" y="1061806"/>
            <a:ext cx="52405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Shell model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 Electron bound by spring constant 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</a:t>
            </a:r>
            <a:endParaRPr kumimoji="1" lang="ja-JP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楕円 9"/>
          <p:cNvSpPr/>
          <p:nvPr/>
        </p:nvSpPr>
        <p:spPr bwMode="auto">
          <a:xfrm>
            <a:off x="7042748" y="1284607"/>
            <a:ext cx="238900" cy="2389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175426" y="1168426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nuclei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楕円 17"/>
          <p:cNvSpPr/>
          <p:nvPr/>
        </p:nvSpPr>
        <p:spPr bwMode="auto">
          <a:xfrm>
            <a:off x="7572453" y="1333678"/>
            <a:ext cx="132405" cy="13240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7666003" y="1138809"/>
            <a:ext cx="1173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electron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1" name="直線コネクタ 20"/>
          <p:cNvCxnSpPr/>
          <p:nvPr/>
        </p:nvCxnSpPr>
        <p:spPr bwMode="auto">
          <a:xfrm>
            <a:off x="7173913" y="1394074"/>
            <a:ext cx="45006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/>
              <p:cNvSpPr/>
              <p:nvPr/>
            </p:nvSpPr>
            <p:spPr>
              <a:xfrm>
                <a:off x="7183537" y="1446832"/>
                <a:ext cx="1676356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𝒌</m:t>
                      </m:r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𝒎</m:t>
                      </m:r>
                      <m:sSup>
                        <m:sSupPr>
                          <m:ctrlP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ja-JP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𝝎</m:t>
                              </m:r>
                            </m:e>
                            <m:sub>
                              <m:r>
                                <a:rPr kumimoji="1" lang="en-US" altLang="ja-JP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𝟎</m:t>
                              </m:r>
                            </m:sub>
                          </m:sSub>
                        </m:e>
                        <m:sup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2" name="正方形/長方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537" y="1446832"/>
                <a:ext cx="1676356" cy="470000"/>
              </a:xfrm>
              <a:prstGeom prst="rect">
                <a:avLst/>
              </a:prstGeom>
              <a:blipFill>
                <a:blip r:embed="rId2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正方形/長方形 22"/>
          <p:cNvSpPr/>
          <p:nvPr/>
        </p:nvSpPr>
        <p:spPr>
          <a:xfrm>
            <a:off x="7477179" y="965626"/>
            <a:ext cx="320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5" name="直線矢印コネクタ 24"/>
          <p:cNvCxnSpPr/>
          <p:nvPr/>
        </p:nvCxnSpPr>
        <p:spPr bwMode="auto">
          <a:xfrm>
            <a:off x="6920323" y="980728"/>
            <a:ext cx="100760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/>
          </a:ln>
          <a:effectLst/>
        </p:spPr>
      </p:cxnSp>
      <p:sp>
        <p:nvSpPr>
          <p:cNvPr id="26" name="正方形/長方形 25"/>
          <p:cNvSpPr/>
          <p:nvPr/>
        </p:nvSpPr>
        <p:spPr>
          <a:xfrm>
            <a:off x="7884368" y="707176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local</a:t>
            </a:r>
            <a:endParaRPr kumimoji="1" lang="ja-JP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/>
              <p:cNvSpPr/>
              <p:nvPr/>
            </p:nvSpPr>
            <p:spPr>
              <a:xfrm>
                <a:off x="1108327" y="3696759"/>
                <a:ext cx="2170594" cy="905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𝜶</m:t>
                      </m:r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𝒆</m:t>
                              </m:r>
                            </m:e>
                            <m:sup>
                              <m:r>
                                <a:rPr kumimoji="1" lang="en-US" altLang="ja-JP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/</m:t>
                          </m:r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𝒎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1" lang="en-US" altLang="ja-JP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kumimoji="1" lang="en-US" altLang="ja-JP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1" lang="en-US" altLang="ja-JP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𝝎</m:t>
                              </m:r>
                            </m:e>
                            <m:sup>
                              <m:r>
                                <a:rPr kumimoji="1" lang="en-US" altLang="ja-JP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8" name="正方形/長方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27" y="3696759"/>
                <a:ext cx="2170594" cy="9050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正方形/長方形 28"/>
          <p:cNvSpPr/>
          <p:nvPr/>
        </p:nvSpPr>
        <p:spPr>
          <a:xfrm>
            <a:off x="263352" y="1412777"/>
            <a:ext cx="4811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Classical mechanics approximation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正方形/長方形 29"/>
              <p:cNvSpPr/>
              <p:nvPr/>
            </p:nvSpPr>
            <p:spPr>
              <a:xfrm>
                <a:off x="768288" y="1752543"/>
                <a:ext cx="3467359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𝒆𝑬</m:t>
                          </m:r>
                        </m:e>
                        <m:sub>
                          <m:r>
                            <a:rPr kumimoji="1" lang="en-US" altLang="ja-JP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𝐥𝐨𝐜𝐚𝐥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𝒌𝒙</m:t>
                      </m:r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𝒎</m:t>
                      </m:r>
                      <m:sSup>
                        <m:sSupPr>
                          <m:ctrlP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ja-JP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𝝎</m:t>
                              </m:r>
                            </m:e>
                            <m:sub>
                              <m:r>
                                <a:rPr kumimoji="1" lang="en-US" altLang="ja-JP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𝟎</m:t>
                              </m:r>
                            </m:sub>
                          </m:sSub>
                        </m:e>
                        <m:sup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𝟐</m:t>
                          </m:r>
                        </m:sup>
                      </m:sSup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𝒙</m:t>
                      </m:r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0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88" y="1752543"/>
                <a:ext cx="3467359" cy="470000"/>
              </a:xfrm>
              <a:prstGeom prst="rect">
                <a:avLst/>
              </a:prstGeom>
              <a:blipFill>
                <a:blip r:embed="rId4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/>
              <p:cNvSpPr/>
              <p:nvPr/>
            </p:nvSpPr>
            <p:spPr>
              <a:xfrm>
                <a:off x="864444" y="2565677"/>
                <a:ext cx="5134291" cy="792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𝜶</m:t>
                      </m:r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𝒑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𝑬</m:t>
                              </m:r>
                            </m:e>
                            <m:sub>
                              <m:r>
                                <a:rPr kumimoji="1" lang="en-US" altLang="ja-JP" sz="24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𝐥𝐨𝐜𝐚𝐥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=−</m:t>
                      </m:r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𝒆𝒙</m:t>
                      </m:r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/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𝑬</m:t>
                          </m:r>
                        </m:e>
                        <m:sub>
                          <m:r>
                            <a:rPr kumimoji="1" lang="en-US" altLang="ja-JP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𝐥𝐨𝐜𝐚𝐥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𝒆</m:t>
                          </m:r>
                        </m:e>
                        <m:sup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𝟐</m:t>
                          </m:r>
                        </m:sup>
                      </m:sSup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/</m:t>
                      </m:r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𝒎</m:t>
                      </m:r>
                      <m:sSup>
                        <m:sSupPr>
                          <m:ctrlP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ja-JP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𝝎</m:t>
                              </m:r>
                            </m:e>
                            <m:sub>
                              <m:r>
                                <a:rPr kumimoji="1" lang="en-US" altLang="ja-JP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𝟎</m:t>
                              </m:r>
                            </m:sub>
                          </m:sSub>
                        </m:e>
                        <m:sup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1" name="正方形/長方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44" y="2565677"/>
                <a:ext cx="5134291" cy="7923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正方形/長方形 31"/>
          <p:cNvSpPr/>
          <p:nvPr/>
        </p:nvSpPr>
        <p:spPr>
          <a:xfrm>
            <a:off x="264231" y="2226983"/>
            <a:ext cx="3362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Electronic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polarizability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/>
              <p:cNvSpPr/>
              <p:nvPr/>
            </p:nvSpPr>
            <p:spPr>
              <a:xfrm>
                <a:off x="264232" y="3263695"/>
                <a:ext cx="5386475" cy="4710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Frequency dependence: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𝑬</m:t>
                        </m:r>
                      </m:e>
                      <m:sub>
                        <m:r>
                          <a:rPr kumimoji="1" lang="en-US" altLang="ja-JP" sz="2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𝐥𝐨𝐜𝐚𝐥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𝑬</m:t>
                        </m:r>
                      </m:e>
                      <m:sub>
                        <m:r>
                          <a:rPr kumimoji="1" lang="en-US" altLang="ja-JP" sz="2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𝒆</m:t>
                        </m:r>
                      </m:e>
                      <m:sup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𝒊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𝝎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𝒕</m:t>
                        </m:r>
                      </m:sup>
                    </m:sSup>
                  </m:oMath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3" name="正方形/長方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32" y="3263695"/>
                <a:ext cx="5386475" cy="471091"/>
              </a:xfrm>
              <a:prstGeom prst="rect">
                <a:avLst/>
              </a:prstGeom>
              <a:blipFill>
                <a:blip r:embed="rId6"/>
                <a:stretch>
                  <a:fillRect l="-1697" t="-7692" b="-282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/>
              <p:cNvSpPr/>
              <p:nvPr/>
            </p:nvSpPr>
            <p:spPr>
              <a:xfrm>
                <a:off x="1197340" y="4874183"/>
                <a:ext cx="4450513" cy="10758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𝜶</m:t>
                      </m:r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𝒆</m:t>
                              </m:r>
                            </m:e>
                            <m:sup>
                              <m:r>
                                <a:rPr kumimoji="1" lang="en-US" altLang="ja-JP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𝒎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𝒊</m:t>
                          </m:r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𝒋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kumimoji="1" lang="en-US" altLang="ja-JP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kumimoji="1" lang="en-US" altLang="ja-JP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𝒊𝒋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ctrlPr>
                                    <a:rPr lang="en-US" altLang="ja-JP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ja-JP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  <a:sym typeface="Symbol" panose="05050102010706020507" pitchFamily="18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ja-JP" alt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  <a:sym typeface="Symbol" panose="05050102010706020507" pitchFamily="18" charset="2"/>
                                            </a:rPr>
                                            <m:t>𝝎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ja-JP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  <a:sym typeface="Symbol" panose="05050102010706020507" pitchFamily="18" charset="2"/>
                                            </a:rPr>
                                            <m:t>ij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ja-JP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altLang="ja-JP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ja-JP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ja-JP" alt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  <m:t>𝝎</m:t>
                                      </m:r>
                                    </m:e>
                                    <m:sup>
                                      <m:r>
                                        <a:rPr lang="en-US" altLang="ja-JP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ja-JP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altLang="ja-JP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𝒊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ω</m:t>
                              </m:r>
                              <m:sSup>
                                <m:sSupPr>
                                  <m:ctrlPr>
                                    <a:rPr lang="en-US" altLang="ja-JP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τ</m:t>
                                  </m:r>
                                </m:e>
                                <m:sup>
                                  <m:r>
                                    <a:rPr lang="en-US" altLang="ja-JP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−</m:t>
                                  </m:r>
                                  <m:r>
                                    <a:rPr lang="en-US" altLang="ja-JP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𝟏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40" name="正方形/長方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340" y="4874183"/>
                <a:ext cx="4450513" cy="10758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67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0"/>
            <a:ext cx="9144000" cy="92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Frequency dependence: </a:t>
            </a:r>
            <a:r>
              <a:rPr kumimoji="1" lang="en-US" altLang="ja-JP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Drude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model</a:t>
            </a:r>
            <a:endParaRPr kumimoji="1" lang="ja-JP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642230" y="692696"/>
            <a:ext cx="53178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Kittel, Introduction to Solid State Physics, 8</a:t>
            </a:r>
            <a:r>
              <a:rPr kumimoji="1" lang="en-US" altLang="ja-JP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th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ed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(2005) p. 466</a:t>
            </a:r>
            <a:endParaRPr kumimoji="1" lang="ja-JP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楕円 9"/>
          <p:cNvSpPr/>
          <p:nvPr/>
        </p:nvSpPr>
        <p:spPr bwMode="auto">
          <a:xfrm>
            <a:off x="8338013" y="1284607"/>
            <a:ext cx="238900" cy="2389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7470691" y="1168426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nuclei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楕円 17"/>
          <p:cNvSpPr/>
          <p:nvPr/>
        </p:nvSpPr>
        <p:spPr bwMode="auto">
          <a:xfrm>
            <a:off x="8867718" y="1333678"/>
            <a:ext cx="132405" cy="13240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8961268" y="1138809"/>
            <a:ext cx="1173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electron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1" name="直線コネクタ 20"/>
          <p:cNvCxnSpPr/>
          <p:nvPr/>
        </p:nvCxnSpPr>
        <p:spPr bwMode="auto">
          <a:xfrm>
            <a:off x="8469178" y="1394074"/>
            <a:ext cx="45006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/>
              <p:cNvSpPr/>
              <p:nvPr/>
            </p:nvSpPr>
            <p:spPr>
              <a:xfrm>
                <a:off x="8478802" y="1446833"/>
                <a:ext cx="10336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𝒌</m:t>
                      </m:r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𝟎</m:t>
                      </m:r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2" name="正方形/長方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802" y="1446833"/>
                <a:ext cx="1033680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正方形/長方形 22"/>
          <p:cNvSpPr/>
          <p:nvPr/>
        </p:nvSpPr>
        <p:spPr>
          <a:xfrm>
            <a:off x="8772444" y="965626"/>
            <a:ext cx="320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5" name="直線矢印コネクタ 24"/>
          <p:cNvCxnSpPr/>
          <p:nvPr/>
        </p:nvCxnSpPr>
        <p:spPr bwMode="auto">
          <a:xfrm>
            <a:off x="8215588" y="980728"/>
            <a:ext cx="100760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/>
          </a:ln>
          <a:effectLst/>
        </p:spPr>
      </p:cxnSp>
      <p:sp>
        <p:nvSpPr>
          <p:cNvPr id="26" name="正方形/長方形 25"/>
          <p:cNvSpPr/>
          <p:nvPr/>
        </p:nvSpPr>
        <p:spPr>
          <a:xfrm>
            <a:off x="9179633" y="707176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local</a:t>
            </a:r>
            <a:endParaRPr kumimoji="1" lang="ja-JP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1558617" y="1196753"/>
            <a:ext cx="4811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Classical mechanics approximation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正方形/長方形 29"/>
              <p:cNvSpPr/>
              <p:nvPr/>
            </p:nvSpPr>
            <p:spPr>
              <a:xfrm>
                <a:off x="2063552" y="1536519"/>
                <a:ext cx="5107744" cy="79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𝐹</m:t>
                      </m:r>
                      <m:r>
                        <a:rPr kumimoji="1" lang="en-US" altLang="ja-JP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kumimoji="1" lang="en-US" altLang="ja-JP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𝑚</m:t>
                      </m:r>
                      <m:f>
                        <m:fPr>
                          <m:ctrlPr>
                            <a:rPr kumimoji="1" lang="en-US" altLang="ja-JP" sz="24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𝑑</m:t>
                          </m:r>
                          <m:r>
                            <a:rPr kumimoji="1" lang="en-US" altLang="ja-JP" sz="2400" b="0" i="1" u="none" strike="noStrike" kern="1200" cap="none" spc="0" normalizeH="0" baseline="3000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num>
                        <m:den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𝑑𝑡</m:t>
                          </m:r>
                          <m:r>
                            <a:rPr kumimoji="1" lang="en-US" altLang="ja-JP" sz="2400" b="0" i="1" u="none" strike="noStrike" kern="1200" cap="none" spc="0" normalizeH="0" baseline="3000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  <m:r>
                        <a:rPr kumimoji="1" lang="en-US" altLang="ja-JP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=−</m:t>
                      </m:r>
                      <m:r>
                        <a:rPr kumimoji="1" lang="en-US" altLang="ja-JP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𝑚</m:t>
                      </m:r>
                      <m:f>
                        <m:fPr>
                          <m:ctrlPr>
                            <a:rPr kumimoji="1" lang="en-US" altLang="ja-JP" sz="24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𝜏</m:t>
                          </m:r>
                        </m:den>
                      </m:f>
                      <m:f>
                        <m:fPr>
                          <m:ctrlPr>
                            <a:rPr kumimoji="1" lang="en-US" altLang="ja-JP" sz="24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𝑑𝑥</m:t>
                          </m:r>
                        </m:num>
                        <m:den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𝑑𝑡</m:t>
                          </m:r>
                        </m:den>
                      </m:f>
                      <m:r>
                        <a:rPr kumimoji="1" lang="en-US" altLang="ja-JP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−</m:t>
                      </m:r>
                      <m:r>
                        <a:rPr kumimoji="1" lang="en-US" altLang="ja-JP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𝑒</m:t>
                      </m:r>
                      <m:sSub>
                        <m:sSubPr>
                          <m:ctrlPr>
                            <a:rPr kumimoji="1" lang="en-US" altLang="ja-JP" sz="24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1" lang="en-US" altLang="ja-JP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exp</m:t>
                      </m:r>
                      <m:r>
                        <a:rPr kumimoji="1" lang="en-US" altLang="ja-JP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kumimoji="1" lang="en-US" altLang="ja-JP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𝑖</m:t>
                      </m:r>
                      <m:r>
                        <a:rPr kumimoji="1" lang="en-US" altLang="ja-JP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𝜔</m:t>
                      </m:r>
                      <m:r>
                        <m:rPr>
                          <m:nor/>
                        </m:rPr>
                        <a:rPr kumimoji="1" lang="en-US" altLang="ja-JP" sz="24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m:t>t</m:t>
                      </m:r>
                      <m:r>
                        <m:rPr>
                          <m:nor/>
                        </m:rPr>
                        <a:rPr kumimoji="1" lang="en-US" altLang="ja-JP" sz="24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m:t>)</m:t>
                      </m:r>
                    </m:oMath>
                  </m:oMathPara>
                </a14:m>
                <a:endParaRPr kumimoji="1" lang="ja-JP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0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2" y="1536519"/>
                <a:ext cx="5107744" cy="7935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/>
              <p:cNvSpPr/>
              <p:nvPr/>
            </p:nvSpPr>
            <p:spPr>
              <a:xfrm>
                <a:off x="2180231" y="4631790"/>
                <a:ext cx="4817666" cy="905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𝛼</m:t>
                      </m:r>
                      <m:r>
                        <a:rPr kumimoji="1" lang="en-US" altLang="ja-JP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  <m:r>
                            <a:rPr kumimoji="1" lang="en-US" altLang="ja-JP" sz="2400" b="0" i="1" u="none" strike="noStrike" kern="1200" cap="none" spc="0" normalizeH="0" baseline="-2500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24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𝑒𝑥</m:t>
                          </m:r>
                          <m:r>
                            <a:rPr kumimoji="1" lang="en-US" altLang="ja-JP" sz="2400" b="0" i="1" u="none" strike="noStrike" kern="1200" cap="none" spc="0" normalizeH="0" baseline="-2500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24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4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𝑚</m:t>
                          </m:r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𝜔</m:t>
                          </m:r>
                        </m:den>
                      </m:f>
                      <m:f>
                        <m:fPr>
                          <m:ctrlPr>
                            <a:rPr kumimoji="1" lang="en-US" altLang="ja-JP" sz="24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num>
                        <m:den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𝜔</m:t>
                          </m:r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sSup>
                            <m:sSupPr>
                              <m:ctrlPr>
                                <a:rPr kumimoji="1" lang="en-US" altLang="ja-JP" sz="24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𝜏</m:t>
                              </m:r>
                            </m:e>
                            <m:sup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1" name="正方形/長方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231" y="4631790"/>
                <a:ext cx="4817666" cy="9050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正方形/長方形 31"/>
          <p:cNvSpPr/>
          <p:nvPr/>
        </p:nvSpPr>
        <p:spPr>
          <a:xfrm>
            <a:off x="1580019" y="4293097"/>
            <a:ext cx="3362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Electronic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polarizability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/>
              <p:cNvSpPr/>
              <p:nvPr/>
            </p:nvSpPr>
            <p:spPr>
              <a:xfrm>
                <a:off x="2151225" y="2319264"/>
                <a:ext cx="26311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𝑥</m:t>
                      </m:r>
                      <m:r>
                        <a:rPr kumimoji="1" lang="en-US" altLang="ja-JP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kumimoji="1" lang="en-US" altLang="ja-JP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𝑡</m:t>
                      </m:r>
                      <m:r>
                        <a:rPr kumimoji="1" lang="en-US" altLang="ja-JP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)=</m:t>
                      </m:r>
                      <m:sSub>
                        <m:sSubPr>
                          <m:ctrlPr>
                            <a:rPr kumimoji="1" lang="en-US" altLang="ja-JP" sz="24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1" lang="en-US" altLang="ja-JP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exp</m:t>
                      </m:r>
                      <m:r>
                        <a:rPr kumimoji="1" lang="en-US" altLang="ja-JP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kumimoji="1" lang="en-US" altLang="ja-JP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𝑖</m:t>
                      </m:r>
                      <m:r>
                        <a:rPr kumimoji="1" lang="en-US" altLang="ja-JP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𝜔</m:t>
                      </m:r>
                      <m:r>
                        <m:rPr>
                          <m:nor/>
                        </m:rPr>
                        <a:rPr kumimoji="1" lang="en-US" altLang="ja-JP" sz="24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m:t>t</m:t>
                      </m:r>
                      <m:r>
                        <m:rPr>
                          <m:nor/>
                        </m:rPr>
                        <a:rPr kumimoji="1" lang="en-US" altLang="ja-JP" sz="24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m:t>)</m:t>
                      </m:r>
                    </m:oMath>
                  </m:oMathPara>
                </a14:m>
                <a:endParaRPr kumimoji="1" lang="ja-JP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7" name="正方形/長方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225" y="2319264"/>
                <a:ext cx="2631170" cy="461665"/>
              </a:xfrm>
              <a:prstGeom prst="rect">
                <a:avLst/>
              </a:prstGeom>
              <a:blipFill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正方形/長方形 33"/>
              <p:cNvSpPr/>
              <p:nvPr/>
            </p:nvSpPr>
            <p:spPr>
              <a:xfrm>
                <a:off x="2063553" y="2819480"/>
                <a:ext cx="4325095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−</m:t>
                      </m:r>
                      <m:r>
                        <a:rPr kumimoji="1" lang="en-US" altLang="ja-JP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𝜔</m:t>
                      </m:r>
                      <m:r>
                        <a:rPr kumimoji="1" lang="en-US" altLang="ja-JP" sz="2400" b="0" i="1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2</m:t>
                      </m:r>
                      <m:r>
                        <a:rPr kumimoji="1" lang="en-US" altLang="ja-JP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𝑚𝑥</m:t>
                      </m:r>
                      <m:r>
                        <a:rPr kumimoji="1" lang="en-US" altLang="ja-JP" sz="2400" b="0" i="1" u="none" strike="noStrike" kern="1200" cap="none" spc="0" normalizeH="0" baseline="-25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0</m:t>
                      </m:r>
                      <m:r>
                        <a:rPr kumimoji="1" lang="en-US" altLang="ja-JP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=−</m:t>
                      </m:r>
                      <m:r>
                        <a:rPr kumimoji="1" lang="en-US" altLang="ja-JP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𝑖𝑚</m:t>
                      </m:r>
                      <m:r>
                        <a:rPr kumimoji="1" lang="en-US" altLang="ja-JP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𝜔</m:t>
                      </m:r>
                      <m:sSup>
                        <m:sSupPr>
                          <m:ctrlPr>
                            <a:rPr kumimoji="1" lang="en-US" altLang="ja-JP" sz="24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𝜏</m:t>
                          </m:r>
                        </m:e>
                        <m:sup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−1</m:t>
                          </m:r>
                        </m:sup>
                      </m:sSup>
                      <m:r>
                        <a:rPr kumimoji="1" lang="en-US" altLang="ja-JP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𝑥</m:t>
                      </m:r>
                      <m:r>
                        <a:rPr kumimoji="1" lang="en-US" altLang="ja-JP" sz="2400" b="0" i="1" u="none" strike="noStrike" kern="1200" cap="none" spc="0" normalizeH="0" baseline="-25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0</m:t>
                      </m:r>
                      <m:r>
                        <a:rPr kumimoji="1" lang="en-US" altLang="ja-JP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−</m:t>
                      </m:r>
                      <m:r>
                        <a:rPr kumimoji="1" lang="en-US" altLang="ja-JP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𝑒</m:t>
                      </m:r>
                      <m:sSub>
                        <m:sSubPr>
                          <m:ctrlPr>
                            <a:rPr kumimoji="1" lang="en-US" altLang="ja-JP" sz="24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4" name="正方形/長方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3" y="2819480"/>
                <a:ext cx="4325095" cy="470000"/>
              </a:xfrm>
              <a:prstGeom prst="rect">
                <a:avLst/>
              </a:prstGeom>
              <a:blipFill>
                <a:blip r:embed="rId6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/>
              <p:cNvSpPr/>
              <p:nvPr/>
            </p:nvSpPr>
            <p:spPr>
              <a:xfrm>
                <a:off x="2021340" y="3362509"/>
                <a:ext cx="5730844" cy="789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𝑥</m:t>
                      </m:r>
                      <m:r>
                        <a:rPr kumimoji="1" lang="en-US" altLang="ja-JP" sz="2400" b="0" i="1" u="none" strike="noStrike" kern="1200" cap="none" spc="0" normalizeH="0" baseline="-25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0</m:t>
                      </m:r>
                      <m:r>
                        <a:rPr kumimoji="1" lang="en-US" altLang="ja-JP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num>
                        <m:den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𝑚</m:t>
                          </m:r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𝜔</m:t>
                          </m:r>
                        </m:den>
                      </m:f>
                      <m:f>
                        <m:fPr>
                          <m:ctrlPr>
                            <a:rPr kumimoji="1" lang="en-US" altLang="ja-JP" sz="24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𝜔</m:t>
                          </m:r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sSup>
                            <m:sSupPr>
                              <m:ctrlPr>
                                <a:rPr kumimoji="1" lang="en-US" altLang="ja-JP" sz="24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𝜏</m:t>
                              </m:r>
                            </m:e>
                            <m:sup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5" name="正方形/長方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340" y="3362509"/>
                <a:ext cx="5730844" cy="7899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/>
              <p:cNvSpPr/>
              <p:nvPr/>
            </p:nvSpPr>
            <p:spPr>
              <a:xfrm>
                <a:off x="1631504" y="5616954"/>
                <a:ext cx="6682086" cy="922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ε</m:t>
                      </m:r>
                      <m:r>
                        <a:rPr kumimoji="1" lang="en-US" altLang="ja-JP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=1−</m:t>
                      </m:r>
                      <m:f>
                        <m:fPr>
                          <m:ctrlPr>
                            <a:rPr kumimoji="1" lang="en-US" altLang="ja-JP" sz="24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4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1" lang="en-US" altLang="ja-JP" sz="240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𝜏</m:t>
                          </m:r>
                        </m:num>
                        <m:den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𝜔</m:t>
                          </m:r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𝜏</m:t>
                          </m:r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</m:den>
                      </m:f>
                      <m:r>
                        <a:rPr kumimoji="1" lang="en-US" altLang="ja-JP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=1−</m:t>
                      </m:r>
                      <m:f>
                        <m:fPr>
                          <m:ctrlPr>
                            <a:rPr kumimoji="1" lang="en-US" altLang="ja-JP" sz="24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4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1" lang="en-US" altLang="ja-JP" sz="240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24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𝜏</m:t>
                              </m:r>
                            </m:e>
                            <m:sup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1+</m:t>
                          </m:r>
                          <m:sSup>
                            <m:sSupPr>
                              <m:ctrlPr>
                                <a:rPr kumimoji="1" lang="en-US" altLang="ja-JP" sz="24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𝜔</m:t>
                              </m:r>
                            </m:e>
                            <m:sup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24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𝜏</m:t>
                              </m:r>
                            </m:e>
                            <m:sup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+</m:t>
                      </m:r>
                      <m:r>
                        <a:rPr kumimoji="1" lang="en-US" altLang="ja-JP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𝑖</m:t>
                      </m:r>
                      <m:f>
                        <m:fPr>
                          <m:ctrlPr>
                            <a:rPr kumimoji="1" lang="en-US" altLang="ja-JP" sz="24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4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1" lang="en-US" altLang="ja-JP" sz="240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𝜏</m:t>
                          </m:r>
                        </m:num>
                        <m:den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𝜔</m:t>
                          </m:r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(1+</m:t>
                          </m:r>
                          <m:sSup>
                            <m:sSupPr>
                              <m:ctrlPr>
                                <a:rPr kumimoji="1" lang="en-US" altLang="ja-JP" sz="24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𝜔</m:t>
                              </m:r>
                            </m:e>
                            <m:sup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24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𝜏</m:t>
                              </m:r>
                            </m:e>
                            <m:sup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1" lang="ja-JP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8" name="正方形/長方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5616954"/>
                <a:ext cx="6682086" cy="9223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8562588" y="5634266"/>
                <a:ext cx="1798762" cy="896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𝜔</m:t>
                          </m:r>
                        </m:e>
                        <m:sub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sub>
                      </m:sSub>
                      <m:r>
                        <a:rPr kumimoji="1" lang="en-US" altLang="ja-JP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4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𝑁𝑒</m:t>
                              </m:r>
                            </m:e>
                            <m:sup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𝑚</m:t>
                          </m:r>
                          <m:sSub>
                            <m:sSubPr>
                              <m:ctrlPr>
                                <a:rPr kumimoji="1" lang="en-US" altLang="ja-JP" sz="24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kumimoji="1" lang="ja-JP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2588" y="5634266"/>
                <a:ext cx="1798762" cy="8962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472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762000"/>
          </a:xfrm>
          <a:noFill/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Lorentz model and </a:t>
            </a:r>
            <a:r>
              <a:rPr lang="en-US" altLang="ja-JP" sz="3600" b="1" dirty="0" err="1">
                <a:solidFill>
                  <a:srgbClr val="0000FF"/>
                </a:solidFill>
              </a:rPr>
              <a:t>Drude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</a:rPr>
              <a:t>model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1669295" y="787491"/>
                <a:ext cx="8511625" cy="120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Lorentz model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is derived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𝒆𝑬</m:t>
                        </m:r>
                      </m:e>
                      <m:sub>
                        <m:r>
                          <a:rPr kumimoji="1" lang="en-US" altLang="ja-JP" sz="2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𝐥𝐨𝐜𝐚𝐥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𝒌𝒙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𝒎</m:t>
                    </m:r>
                    <m:sSup>
                      <m:sSup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𝝎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𝟎</m:t>
                            </m:r>
                          </m:sub>
                        </m:sSub>
                      </m:e>
                      <m:sup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sup>
                    </m:sSup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𝒙</m:t>
                    </m:r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The recovery force </a:t>
                </a: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𝒌𝒙</m:t>
                    </m:r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results in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the resonant-type relaxation </a:t>
                </a:r>
                <a:b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</a:b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    with the relaxation frequency</a:t>
                </a:r>
                <a14:m>
                  <m:oMath xmlns:m="http://schemas.openxmlformats.org/officeDocument/2006/math">
                    <m:r>
                      <a:rPr kumimoji="1" lang="en-US" altLang="ja-JP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𝝎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𝟎</m:t>
                        </m:r>
                      </m:sub>
                    </m:sSub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295" y="787491"/>
                <a:ext cx="8511625" cy="1208664"/>
              </a:xfrm>
              <a:prstGeom prst="rect">
                <a:avLst/>
              </a:prstGeom>
              <a:blipFill>
                <a:blip r:embed="rId3"/>
                <a:stretch>
                  <a:fillRect l="-1146" t="-3030" r="-287" b="-1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2563724" y="1980683"/>
                <a:ext cx="7383688" cy="1095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𝜶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𝒆</m:t>
                            </m:r>
                          </m:e>
                          <m:sup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p>
                        </m:sSup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/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𝟎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p>
                        </m:sSup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sSup>
                          <m:sSup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𝝎</m:t>
                            </m:r>
                          </m:e>
                          <m:sup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: Applied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to electronic polarization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in atom,</a:t>
                </a:r>
                <a:b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</a:b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                              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ionic polarization (phonon)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724" y="1980683"/>
                <a:ext cx="7383688" cy="1095877"/>
              </a:xfrm>
              <a:prstGeom prst="rect">
                <a:avLst/>
              </a:prstGeom>
              <a:blipFill>
                <a:blip r:embed="rId4"/>
                <a:stretch>
                  <a:fillRect r="-330" b="-1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1669293" y="3040709"/>
                <a:ext cx="8891203" cy="3047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For the case of no recovery term: </a:t>
                </a:r>
                <a:r>
                  <a:rPr kumimoji="1" lang="en-US" altLang="ja-JP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Drude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model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with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scattering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𝒎</m:t>
                    </m:r>
                    <m:f>
                      <m:f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𝒅</m:t>
                            </m:r>
                          </m:e>
                          <m:sup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p>
                        </m:sSup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num>
                      <m:den>
                        <m:sSup>
                          <m:sSup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𝒅𝒕</m:t>
                            </m:r>
                          </m:e>
                          <m:sup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=−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𝒆𝑬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𝒎</m:t>
                        </m:r>
                      </m:num>
                      <m:den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𝝉</m:t>
                        </m:r>
                      </m:den>
                    </m:f>
                    <m:f>
                      <m:f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𝒅𝒙</m:t>
                        </m:r>
                      </m:num>
                      <m:den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𝒅𝒕</m:t>
                        </m:r>
                      </m:den>
                    </m:f>
                  </m:oMath>
                </a14:m>
                <a:endParaRPr kumimoji="1" lang="en-US" altLang="ja-JP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For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𝑬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𝑬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𝒆</m:t>
                        </m:r>
                      </m:e>
                      <m:sup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𝒊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𝝎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𝒕</m:t>
                        </m:r>
                      </m:sup>
                    </m:sSup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𝒙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𝒎</m:t>
                        </m:r>
                      </m:den>
                    </m:f>
                    <m:f>
                      <m:f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𝒆𝑬</m:t>
                        </m:r>
                      </m:num>
                      <m:den>
                        <m:sSup>
                          <m:sSup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𝝎</m:t>
                            </m:r>
                          </m:e>
                          <m:sup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p>
                        </m:sSup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𝒊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𝝎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𝝉</m:t>
                        </m:r>
                      </m:den>
                    </m:f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𝒑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=−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𝒏𝒆𝒙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=−</m:t>
                    </m:r>
                    <m:f>
                      <m:f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𝒏</m:t>
                        </m:r>
                        <m:sSup>
                          <m:sSup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𝒆</m:t>
                            </m:r>
                          </m:e>
                          <m:sup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𝒎</m:t>
                        </m:r>
                      </m:den>
                    </m:f>
                    <m:f>
                      <m:f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𝝎</m:t>
                            </m:r>
                          </m:e>
                          <m:sup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p>
                        </m:sSup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𝒊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𝝎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𝝉</m:t>
                        </m:r>
                      </m:den>
                    </m:f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𝑬</m:t>
                    </m:r>
                  </m:oMath>
                </a14:m>
                <a:endParaRPr kumimoji="1" lang="en-US" altLang="ja-JP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𝜺</m:t>
                    </m:r>
                    <m:d>
                      <m:d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𝝎</m:t>
                        </m:r>
                      </m:e>
                    </m:d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𝟏</m:t>
                    </m:r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𝒏</m:t>
                        </m:r>
                        <m:sSup>
                          <m:sSup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𝒆</m:t>
                            </m:r>
                          </m:e>
                          <m:sup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𝜺</m:t>
                            </m:r>
                          </m:e>
                          <m:sub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𝟎</m:t>
                            </m:r>
                          </m:sub>
                        </m:s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𝒎</m:t>
                        </m:r>
                      </m:den>
                    </m:f>
                    <m:f>
                      <m:f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𝝎</m:t>
                            </m:r>
                          </m:e>
                          <m:sup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p>
                        </m:sSup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𝒊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𝝎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𝝉</m:t>
                        </m:r>
                      </m:den>
                    </m:f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𝟏</m:t>
                    </m:r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𝒑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𝝎</m:t>
                            </m:r>
                          </m:e>
                          <m:sup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p>
                        </m:sSup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𝒊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𝝎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𝝉</m:t>
                        </m:r>
                      </m:den>
                    </m:f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𝝎</m:t>
                        </m:r>
                      </m:e>
                      <m:sub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𝒑</m:t>
                        </m:r>
                      </m:sub>
                    </m:sSub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𝒏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𝒎</m:t>
                            </m:r>
                          </m:den>
                        </m:f>
                      </m:e>
                    </m:rad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: Plasma frequency</a:t>
                </a:r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293" y="3040709"/>
                <a:ext cx="8891203" cy="3047053"/>
              </a:xfrm>
              <a:prstGeom prst="rect">
                <a:avLst/>
              </a:prstGeom>
              <a:blipFill>
                <a:blip r:embed="rId5"/>
                <a:stretch>
                  <a:fillRect l="-1097" t="-16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73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1"/>
            <a:ext cx="9144000" cy="61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縦光学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(LO)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フォノンが作る反分極場</a:t>
            </a:r>
            <a:endParaRPr kumimoji="1" lang="ja-JP" altLang="en-US" sz="3600" b="1" i="1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grpSp>
        <p:nvGrpSpPr>
          <p:cNvPr id="116" name="グループ化 115">
            <a:extLst>
              <a:ext uri="{FF2B5EF4-FFF2-40B4-BE49-F238E27FC236}">
                <a16:creationId xmlns:a16="http://schemas.microsoft.com/office/drawing/2014/main" id="{5000EAC6-8BD6-CD8A-B89E-CD22B76CCFEB}"/>
              </a:ext>
            </a:extLst>
          </p:cNvPr>
          <p:cNvGrpSpPr/>
          <p:nvPr/>
        </p:nvGrpSpPr>
        <p:grpSpPr>
          <a:xfrm>
            <a:off x="1048309" y="822930"/>
            <a:ext cx="4983198" cy="1475216"/>
            <a:chOff x="695920" y="653196"/>
            <a:chExt cx="5727933" cy="1695684"/>
          </a:xfrm>
        </p:grpSpPr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C9241CE1-A5F4-41AE-1CE4-479FABE2825C}"/>
                </a:ext>
              </a:extLst>
            </p:cNvPr>
            <p:cNvSpPr/>
            <p:nvPr/>
          </p:nvSpPr>
          <p:spPr>
            <a:xfrm>
              <a:off x="839416" y="112474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E476CB4F-1A0C-9706-E2C6-7CFA5FB1B2F6}"/>
                </a:ext>
              </a:extLst>
            </p:cNvPr>
            <p:cNvSpPr/>
            <p:nvPr/>
          </p:nvSpPr>
          <p:spPr>
            <a:xfrm>
              <a:off x="1358400" y="1124744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39" name="楕円 38">
              <a:extLst>
                <a:ext uri="{FF2B5EF4-FFF2-40B4-BE49-F238E27FC236}">
                  <a16:creationId xmlns:a16="http://schemas.microsoft.com/office/drawing/2014/main" id="{D9BBA040-AF81-6A56-9D2D-128675C0928E}"/>
                </a:ext>
              </a:extLst>
            </p:cNvPr>
            <p:cNvSpPr/>
            <p:nvPr/>
          </p:nvSpPr>
          <p:spPr>
            <a:xfrm>
              <a:off x="1904608" y="112474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40" name="楕円 39">
              <a:extLst>
                <a:ext uri="{FF2B5EF4-FFF2-40B4-BE49-F238E27FC236}">
                  <a16:creationId xmlns:a16="http://schemas.microsoft.com/office/drawing/2014/main" id="{8B1E1FA7-8C2D-1466-ED7C-6EA337F1F03D}"/>
                </a:ext>
              </a:extLst>
            </p:cNvPr>
            <p:cNvSpPr/>
            <p:nvPr/>
          </p:nvSpPr>
          <p:spPr>
            <a:xfrm>
              <a:off x="2423592" y="1124744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42" name="楕円 41">
              <a:extLst>
                <a:ext uri="{FF2B5EF4-FFF2-40B4-BE49-F238E27FC236}">
                  <a16:creationId xmlns:a16="http://schemas.microsoft.com/office/drawing/2014/main" id="{CD1E1F32-CD6E-9715-A84C-EB715F97E9CB}"/>
                </a:ext>
              </a:extLst>
            </p:cNvPr>
            <p:cNvSpPr/>
            <p:nvPr/>
          </p:nvSpPr>
          <p:spPr>
            <a:xfrm>
              <a:off x="2999656" y="112474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43" name="楕円 42">
              <a:extLst>
                <a:ext uri="{FF2B5EF4-FFF2-40B4-BE49-F238E27FC236}">
                  <a16:creationId xmlns:a16="http://schemas.microsoft.com/office/drawing/2014/main" id="{283DCE00-887B-20BC-112B-0D7D661FE1B3}"/>
                </a:ext>
              </a:extLst>
            </p:cNvPr>
            <p:cNvSpPr/>
            <p:nvPr/>
          </p:nvSpPr>
          <p:spPr>
            <a:xfrm>
              <a:off x="3518640" y="1124744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45" name="楕円 44">
              <a:extLst>
                <a:ext uri="{FF2B5EF4-FFF2-40B4-BE49-F238E27FC236}">
                  <a16:creationId xmlns:a16="http://schemas.microsoft.com/office/drawing/2014/main" id="{68D2FF2A-4A1A-A7E0-19D4-10FCCA437FFC}"/>
                </a:ext>
              </a:extLst>
            </p:cNvPr>
            <p:cNvSpPr/>
            <p:nvPr/>
          </p:nvSpPr>
          <p:spPr>
            <a:xfrm>
              <a:off x="4064848" y="112474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46" name="楕円 45">
              <a:extLst>
                <a:ext uri="{FF2B5EF4-FFF2-40B4-BE49-F238E27FC236}">
                  <a16:creationId xmlns:a16="http://schemas.microsoft.com/office/drawing/2014/main" id="{E4C3D6DF-1C0E-D0DF-631C-55664C5A4F1A}"/>
                </a:ext>
              </a:extLst>
            </p:cNvPr>
            <p:cNvSpPr/>
            <p:nvPr/>
          </p:nvSpPr>
          <p:spPr>
            <a:xfrm>
              <a:off x="4583832" y="1124744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48" name="楕円 47">
              <a:extLst>
                <a:ext uri="{FF2B5EF4-FFF2-40B4-BE49-F238E27FC236}">
                  <a16:creationId xmlns:a16="http://schemas.microsoft.com/office/drawing/2014/main" id="{C41125B7-0C0F-1AD7-0469-2D361D9FA667}"/>
                </a:ext>
              </a:extLst>
            </p:cNvPr>
            <p:cNvSpPr/>
            <p:nvPr/>
          </p:nvSpPr>
          <p:spPr>
            <a:xfrm>
              <a:off x="839416" y="1628800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49" name="楕円 48">
              <a:extLst>
                <a:ext uri="{FF2B5EF4-FFF2-40B4-BE49-F238E27FC236}">
                  <a16:creationId xmlns:a16="http://schemas.microsoft.com/office/drawing/2014/main" id="{06B9E8E9-8498-1784-40DF-041204F480DA}"/>
                </a:ext>
              </a:extLst>
            </p:cNvPr>
            <p:cNvSpPr/>
            <p:nvPr/>
          </p:nvSpPr>
          <p:spPr>
            <a:xfrm>
              <a:off x="1358400" y="1628800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731E9BDE-1DEE-7F3B-DDAF-B6C59A02ADDF}"/>
                </a:ext>
              </a:extLst>
            </p:cNvPr>
            <p:cNvSpPr/>
            <p:nvPr/>
          </p:nvSpPr>
          <p:spPr>
            <a:xfrm>
              <a:off x="1904608" y="1628800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52" name="楕円 51">
              <a:extLst>
                <a:ext uri="{FF2B5EF4-FFF2-40B4-BE49-F238E27FC236}">
                  <a16:creationId xmlns:a16="http://schemas.microsoft.com/office/drawing/2014/main" id="{1811E8C6-9CF5-BF25-8721-CD56F87154B9}"/>
                </a:ext>
              </a:extLst>
            </p:cNvPr>
            <p:cNvSpPr/>
            <p:nvPr/>
          </p:nvSpPr>
          <p:spPr>
            <a:xfrm>
              <a:off x="2423592" y="1628800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54" name="楕円 53">
              <a:extLst>
                <a:ext uri="{FF2B5EF4-FFF2-40B4-BE49-F238E27FC236}">
                  <a16:creationId xmlns:a16="http://schemas.microsoft.com/office/drawing/2014/main" id="{7764910C-C7E2-670D-B6ED-B0F7E3D50144}"/>
                </a:ext>
              </a:extLst>
            </p:cNvPr>
            <p:cNvSpPr/>
            <p:nvPr/>
          </p:nvSpPr>
          <p:spPr>
            <a:xfrm>
              <a:off x="2999656" y="1628800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55" name="楕円 54">
              <a:extLst>
                <a:ext uri="{FF2B5EF4-FFF2-40B4-BE49-F238E27FC236}">
                  <a16:creationId xmlns:a16="http://schemas.microsoft.com/office/drawing/2014/main" id="{59875D1A-EFFD-EAC8-43CA-A3FE0A703651}"/>
                </a:ext>
              </a:extLst>
            </p:cNvPr>
            <p:cNvSpPr/>
            <p:nvPr/>
          </p:nvSpPr>
          <p:spPr>
            <a:xfrm>
              <a:off x="3518640" y="1628800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57" name="楕円 56">
              <a:extLst>
                <a:ext uri="{FF2B5EF4-FFF2-40B4-BE49-F238E27FC236}">
                  <a16:creationId xmlns:a16="http://schemas.microsoft.com/office/drawing/2014/main" id="{350A515B-7456-CB7F-51F1-7E6D516678ED}"/>
                </a:ext>
              </a:extLst>
            </p:cNvPr>
            <p:cNvSpPr/>
            <p:nvPr/>
          </p:nvSpPr>
          <p:spPr>
            <a:xfrm>
              <a:off x="4064848" y="1628800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58" name="楕円 57">
              <a:extLst>
                <a:ext uri="{FF2B5EF4-FFF2-40B4-BE49-F238E27FC236}">
                  <a16:creationId xmlns:a16="http://schemas.microsoft.com/office/drawing/2014/main" id="{43163D78-856E-9D6F-373D-48A0A674CBA8}"/>
                </a:ext>
              </a:extLst>
            </p:cNvPr>
            <p:cNvSpPr/>
            <p:nvPr/>
          </p:nvSpPr>
          <p:spPr>
            <a:xfrm>
              <a:off x="4583832" y="1628800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60" name="楕円 59">
              <a:extLst>
                <a:ext uri="{FF2B5EF4-FFF2-40B4-BE49-F238E27FC236}">
                  <a16:creationId xmlns:a16="http://schemas.microsoft.com/office/drawing/2014/main" id="{AFED2B27-AE45-1532-B2D0-0C16EEE71180}"/>
                </a:ext>
              </a:extLst>
            </p:cNvPr>
            <p:cNvSpPr/>
            <p:nvPr/>
          </p:nvSpPr>
          <p:spPr>
            <a:xfrm>
              <a:off x="839416" y="2132856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61" name="楕円 60">
              <a:extLst>
                <a:ext uri="{FF2B5EF4-FFF2-40B4-BE49-F238E27FC236}">
                  <a16:creationId xmlns:a16="http://schemas.microsoft.com/office/drawing/2014/main" id="{B269F183-840C-79B7-B367-5BFB14C35812}"/>
                </a:ext>
              </a:extLst>
            </p:cNvPr>
            <p:cNvSpPr/>
            <p:nvPr/>
          </p:nvSpPr>
          <p:spPr>
            <a:xfrm>
              <a:off x="1358400" y="2132856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63" name="楕円 62">
              <a:extLst>
                <a:ext uri="{FF2B5EF4-FFF2-40B4-BE49-F238E27FC236}">
                  <a16:creationId xmlns:a16="http://schemas.microsoft.com/office/drawing/2014/main" id="{21E005B2-4BD0-6B48-DC34-772D9979828C}"/>
                </a:ext>
              </a:extLst>
            </p:cNvPr>
            <p:cNvSpPr/>
            <p:nvPr/>
          </p:nvSpPr>
          <p:spPr>
            <a:xfrm>
              <a:off x="1904608" y="2132856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64" name="楕円 63">
              <a:extLst>
                <a:ext uri="{FF2B5EF4-FFF2-40B4-BE49-F238E27FC236}">
                  <a16:creationId xmlns:a16="http://schemas.microsoft.com/office/drawing/2014/main" id="{FA843276-3E54-B450-43B4-BD49B4F89934}"/>
                </a:ext>
              </a:extLst>
            </p:cNvPr>
            <p:cNvSpPr/>
            <p:nvPr/>
          </p:nvSpPr>
          <p:spPr>
            <a:xfrm>
              <a:off x="2423592" y="2132856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66" name="楕円 65">
              <a:extLst>
                <a:ext uri="{FF2B5EF4-FFF2-40B4-BE49-F238E27FC236}">
                  <a16:creationId xmlns:a16="http://schemas.microsoft.com/office/drawing/2014/main" id="{A47115BB-FC27-C5B0-46F8-C4C8A3CFD086}"/>
                </a:ext>
              </a:extLst>
            </p:cNvPr>
            <p:cNvSpPr/>
            <p:nvPr/>
          </p:nvSpPr>
          <p:spPr>
            <a:xfrm>
              <a:off x="2999656" y="2132856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67" name="楕円 66">
              <a:extLst>
                <a:ext uri="{FF2B5EF4-FFF2-40B4-BE49-F238E27FC236}">
                  <a16:creationId xmlns:a16="http://schemas.microsoft.com/office/drawing/2014/main" id="{1D4A87E5-E051-7BF4-1728-5F23D8339BC3}"/>
                </a:ext>
              </a:extLst>
            </p:cNvPr>
            <p:cNvSpPr/>
            <p:nvPr/>
          </p:nvSpPr>
          <p:spPr>
            <a:xfrm>
              <a:off x="3518640" y="2132856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69" name="楕円 68">
              <a:extLst>
                <a:ext uri="{FF2B5EF4-FFF2-40B4-BE49-F238E27FC236}">
                  <a16:creationId xmlns:a16="http://schemas.microsoft.com/office/drawing/2014/main" id="{38BE8BAC-12CB-F7EE-7838-7B26352CAD17}"/>
                </a:ext>
              </a:extLst>
            </p:cNvPr>
            <p:cNvSpPr/>
            <p:nvPr/>
          </p:nvSpPr>
          <p:spPr>
            <a:xfrm>
              <a:off x="4064848" y="2132856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70" name="楕円 69">
              <a:extLst>
                <a:ext uri="{FF2B5EF4-FFF2-40B4-BE49-F238E27FC236}">
                  <a16:creationId xmlns:a16="http://schemas.microsoft.com/office/drawing/2014/main" id="{CA53CE7C-CC7F-2162-0D41-A05720D3B5A0}"/>
                </a:ext>
              </a:extLst>
            </p:cNvPr>
            <p:cNvSpPr/>
            <p:nvPr/>
          </p:nvSpPr>
          <p:spPr>
            <a:xfrm>
              <a:off x="4583832" y="2132856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0DE4042C-8A9C-E1D9-F91A-B86C94B68304}"/>
                </a:ext>
              </a:extLst>
            </p:cNvPr>
            <p:cNvSpPr txBox="1"/>
            <p:nvPr/>
          </p:nvSpPr>
          <p:spPr>
            <a:xfrm>
              <a:off x="695920" y="663867"/>
              <a:ext cx="377026" cy="406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27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-q</a:t>
              </a: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D6AEE43A-02C6-58FF-CB53-2CFC3CF2D6DB}"/>
                </a:ext>
              </a:extLst>
            </p:cNvPr>
            <p:cNvSpPr txBox="1"/>
            <p:nvPr/>
          </p:nvSpPr>
          <p:spPr>
            <a:xfrm>
              <a:off x="1271984" y="653196"/>
              <a:ext cx="431529" cy="406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27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+q</a:t>
              </a: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テキスト ボックス 103">
                  <a:extLst>
                    <a:ext uri="{FF2B5EF4-FFF2-40B4-BE49-F238E27FC236}">
                      <a16:creationId xmlns:a16="http://schemas.microsoft.com/office/drawing/2014/main" id="{E6155D09-AE2F-9707-CD05-841794B2050E}"/>
                    </a:ext>
                  </a:extLst>
                </p:cNvPr>
                <p:cNvSpPr txBox="1"/>
                <p:nvPr/>
              </p:nvSpPr>
              <p:spPr>
                <a:xfrm>
                  <a:off x="5179602" y="1268760"/>
                  <a:ext cx="1244251" cy="7681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1" lang="en-US" altLang="ja-JP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𝑷</m:t>
                      </m:r>
                      <m:r>
                        <a:rPr kumimoji="1" lang="en-US" altLang="ja-JP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1" lang="en-US" altLang="ja-JP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</m:oMath>
                  </a14:m>
                  <a:r>
                    <a:rPr kumimoji="1" lang="en-US" altLang="ja-JP" sz="1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ＭＳ Ｐゴシック" panose="020B0600070205080204" pitchFamily="50" charset="-128"/>
                      <a:cs typeface="+mn-cs"/>
                    </a:rPr>
                    <a:t> 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1" lang="ja-JP" alt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𝝈</m:t>
                      </m:r>
                      <m:r>
                        <a:rPr kumimoji="1" lang="en-US" altLang="ja-JP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en-US" altLang="ja-JP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𝑷</m:t>
                          </m:r>
                        </m:num>
                        <m:den>
                          <m:r>
                            <a:rPr kumimoji="1" lang="ja-JP" alt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𝜺</m:t>
                          </m:r>
                        </m:den>
                      </m:f>
                      <m:r>
                        <a:rPr kumimoji="1" lang="en-US" altLang="ja-JP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1" lang="en-US" altLang="ja-JP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</m:oMath>
                  </a14:m>
                  <a:r>
                    <a:rPr kumimoji="1" lang="ja-JP" alt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+mn-cs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04" name="テキスト ボックス 103">
                  <a:extLst>
                    <a:ext uri="{FF2B5EF4-FFF2-40B4-BE49-F238E27FC236}">
                      <a16:creationId xmlns:a16="http://schemas.microsoft.com/office/drawing/2014/main" id="{E6155D09-AE2F-9707-CD05-841794B205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9602" y="1268760"/>
                  <a:ext cx="1244251" cy="768159"/>
                </a:xfrm>
                <a:prstGeom prst="rect">
                  <a:avLst/>
                </a:prstGeom>
                <a:blipFill>
                  <a:blip r:embed="rId2"/>
                  <a:stretch>
                    <a:fillRect r="-7910" b="-1467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テキスト ボックス 109">
                <a:extLst>
                  <a:ext uri="{FF2B5EF4-FFF2-40B4-BE49-F238E27FC236}">
                    <a16:creationId xmlns:a16="http://schemas.microsoft.com/office/drawing/2014/main" id="{67574A2A-262D-3BE2-4E3E-B9DE309CDFFD}"/>
                  </a:ext>
                </a:extLst>
              </p:cNvPr>
              <p:cNvSpPr txBox="1"/>
              <p:nvPr/>
            </p:nvSpPr>
            <p:spPr>
              <a:xfrm>
                <a:off x="551384" y="5084919"/>
                <a:ext cx="9959014" cy="640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𝑬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𝝈</m:t>
                        </m:r>
                      </m:num>
                      <m:den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𝜺</m:t>
                        </m:r>
                      </m:den>
                    </m:f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𝜺</m:t>
                        </m:r>
                      </m:den>
                    </m:f>
                    <m:f>
                      <m:f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𝜹</m:t>
                            </m:r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𝑽</m:t>
                        </m:r>
                      </m:den>
                    </m:f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 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付加的な復元力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=&gt;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振動数を上げる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𝝎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𝑳𝑶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&gt;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𝝎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𝑻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𝑶</m:t>
                        </m:r>
                      </m:sub>
                    </m:sSub>
                  </m:oMath>
                </a14:m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10" name="テキスト ボックス 109">
                <a:extLst>
                  <a:ext uri="{FF2B5EF4-FFF2-40B4-BE49-F238E27FC236}">
                    <a16:creationId xmlns:a16="http://schemas.microsoft.com/office/drawing/2014/main" id="{67574A2A-262D-3BE2-4E3E-B9DE309CD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5084919"/>
                <a:ext cx="9959014" cy="640496"/>
              </a:xfrm>
              <a:prstGeom prst="rect">
                <a:avLst/>
              </a:prstGeom>
              <a:blipFill>
                <a:blip r:embed="rId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矢印: 右 110">
            <a:extLst>
              <a:ext uri="{FF2B5EF4-FFF2-40B4-BE49-F238E27FC236}">
                <a16:creationId xmlns:a16="http://schemas.microsoft.com/office/drawing/2014/main" id="{5ED1136D-0347-BB69-6312-74BD4EC301C2}"/>
              </a:ext>
            </a:extLst>
          </p:cNvPr>
          <p:cNvSpPr/>
          <p:nvPr/>
        </p:nvSpPr>
        <p:spPr>
          <a:xfrm rot="10800000">
            <a:off x="1509022" y="4747519"/>
            <a:ext cx="2935076" cy="2363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89">
                <a:extLst>
                  <a:ext uri="{FF2B5EF4-FFF2-40B4-BE49-F238E27FC236}">
                    <a16:creationId xmlns:a16="http://schemas.microsoft.com/office/drawing/2014/main" id="{928E694F-0D30-4851-E5D9-A15A3D767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1500" y="5642829"/>
                <a:ext cx="9144000" cy="806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ja-JP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=−</m:t>
                      </m:r>
                      <m:r>
                        <m:rPr>
                          <m:sty m:val="p"/>
                        </m:rPr>
                        <a:rPr kumimoji="1" lang="el-GR" altLang="ja-JP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Λ</m:t>
                      </m:r>
                      <m:d>
                        <m:dPr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𝑗</m:t>
                              </m:r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sub>
                          </m:sSub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</m:e>
                            <m:sub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1" lang="el-GR" altLang="ja-JP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Λ</m:t>
                      </m:r>
                      <m:d>
                        <m:dPr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𝑗</m:t>
                              </m:r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+1</m:t>
                              </m:r>
                            </m:sub>
                          </m:sSub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</m:e>
                            <m:sub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𝜺</m:t>
                          </m:r>
                        </m:den>
                      </m:f>
                      <m:f>
                        <m:fPr>
                          <m:ctrlP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kumimoji="1" lang="en-US" altLang="ja-JP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kumimoji="1" lang="en-US" altLang="ja-JP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kumimoji="1" lang="en-US" altLang="ja-JP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𝜹</m:t>
                              </m:r>
                              <m:sSub>
                                <m:sSubPr>
                                  <m:ctrlPr>
                                    <a:rPr kumimoji="1" lang="en-US" altLang="ja-JP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kumimoji="1" lang="en-US" altLang="ja-JP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𝑽</m:t>
                          </m:r>
                        </m:den>
                      </m:f>
                    </m:oMath>
                  </m:oMathPara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13" name="Rectangle 89">
                <a:extLst>
                  <a:ext uri="{FF2B5EF4-FFF2-40B4-BE49-F238E27FC236}">
                    <a16:creationId xmlns:a16="http://schemas.microsoft.com/office/drawing/2014/main" id="{928E694F-0D30-4851-E5D9-A15A3D7671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51500" y="5642829"/>
                <a:ext cx="9144000" cy="8063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E0A2C961-1E80-EDA3-62ED-2D7BAE128493}"/>
              </a:ext>
            </a:extLst>
          </p:cNvPr>
          <p:cNvSpPr txBox="1"/>
          <p:nvPr/>
        </p:nvSpPr>
        <p:spPr>
          <a:xfrm>
            <a:off x="17450" y="263691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縦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光学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(LO)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フォノン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9" name="楕円 118">
            <a:extLst>
              <a:ext uri="{FF2B5EF4-FFF2-40B4-BE49-F238E27FC236}">
                <a16:creationId xmlns:a16="http://schemas.microsoft.com/office/drawing/2014/main" id="{02A219A4-857B-0ADA-247F-7F27360F479A}"/>
              </a:ext>
            </a:extLst>
          </p:cNvPr>
          <p:cNvSpPr/>
          <p:nvPr/>
        </p:nvSpPr>
        <p:spPr>
          <a:xfrm>
            <a:off x="7155875" y="2121609"/>
            <a:ext cx="187937" cy="18793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20" name="楕円 119">
            <a:extLst>
              <a:ext uri="{FF2B5EF4-FFF2-40B4-BE49-F238E27FC236}">
                <a16:creationId xmlns:a16="http://schemas.microsoft.com/office/drawing/2014/main" id="{F1106CFC-42ED-AE1A-47DB-08C14A6FA40A}"/>
              </a:ext>
            </a:extLst>
          </p:cNvPr>
          <p:cNvSpPr/>
          <p:nvPr/>
        </p:nvSpPr>
        <p:spPr>
          <a:xfrm>
            <a:off x="7607382" y="2119424"/>
            <a:ext cx="187937" cy="1879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21" name="楕円 120">
            <a:extLst>
              <a:ext uri="{FF2B5EF4-FFF2-40B4-BE49-F238E27FC236}">
                <a16:creationId xmlns:a16="http://schemas.microsoft.com/office/drawing/2014/main" id="{0FAFB70C-5703-A63A-8632-327BE8921DEB}"/>
              </a:ext>
            </a:extLst>
          </p:cNvPr>
          <p:cNvSpPr/>
          <p:nvPr/>
        </p:nvSpPr>
        <p:spPr>
          <a:xfrm>
            <a:off x="8082573" y="2121609"/>
            <a:ext cx="187937" cy="18793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22" name="楕円 121">
            <a:extLst>
              <a:ext uri="{FF2B5EF4-FFF2-40B4-BE49-F238E27FC236}">
                <a16:creationId xmlns:a16="http://schemas.microsoft.com/office/drawing/2014/main" id="{39788A2D-54B8-89FD-D88E-F43196522706}"/>
              </a:ext>
            </a:extLst>
          </p:cNvPr>
          <p:cNvSpPr/>
          <p:nvPr/>
        </p:nvSpPr>
        <p:spPr>
          <a:xfrm>
            <a:off x="8534080" y="1973982"/>
            <a:ext cx="187937" cy="1879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23" name="楕円 122">
            <a:extLst>
              <a:ext uri="{FF2B5EF4-FFF2-40B4-BE49-F238E27FC236}">
                <a16:creationId xmlns:a16="http://schemas.microsoft.com/office/drawing/2014/main" id="{CB919CAC-6918-B60B-949D-AD5B4DD33E0F}"/>
              </a:ext>
            </a:extLst>
          </p:cNvPr>
          <p:cNvSpPr/>
          <p:nvPr/>
        </p:nvSpPr>
        <p:spPr>
          <a:xfrm>
            <a:off x="9035245" y="2121609"/>
            <a:ext cx="187937" cy="18793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24" name="楕円 123">
            <a:extLst>
              <a:ext uri="{FF2B5EF4-FFF2-40B4-BE49-F238E27FC236}">
                <a16:creationId xmlns:a16="http://schemas.microsoft.com/office/drawing/2014/main" id="{F8380D61-CE74-C31A-E6F6-34AE567604D3}"/>
              </a:ext>
            </a:extLst>
          </p:cNvPr>
          <p:cNvSpPr/>
          <p:nvPr/>
        </p:nvSpPr>
        <p:spPr>
          <a:xfrm>
            <a:off x="9486751" y="1916832"/>
            <a:ext cx="187937" cy="1879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25" name="楕円 124">
            <a:extLst>
              <a:ext uri="{FF2B5EF4-FFF2-40B4-BE49-F238E27FC236}">
                <a16:creationId xmlns:a16="http://schemas.microsoft.com/office/drawing/2014/main" id="{F8FB95DA-B54C-CB47-AC66-0697D831CA2B}"/>
              </a:ext>
            </a:extLst>
          </p:cNvPr>
          <p:cNvSpPr/>
          <p:nvPr/>
        </p:nvSpPr>
        <p:spPr>
          <a:xfrm>
            <a:off x="9961943" y="2121609"/>
            <a:ext cx="187937" cy="18793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26" name="楕円 125">
            <a:extLst>
              <a:ext uri="{FF2B5EF4-FFF2-40B4-BE49-F238E27FC236}">
                <a16:creationId xmlns:a16="http://schemas.microsoft.com/office/drawing/2014/main" id="{6D8CAEFE-29EB-F542-4425-62C6D3F26FA2}"/>
              </a:ext>
            </a:extLst>
          </p:cNvPr>
          <p:cNvSpPr/>
          <p:nvPr/>
        </p:nvSpPr>
        <p:spPr>
          <a:xfrm>
            <a:off x="10413449" y="1984933"/>
            <a:ext cx="187937" cy="1879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27" name="楕円 126">
            <a:extLst>
              <a:ext uri="{FF2B5EF4-FFF2-40B4-BE49-F238E27FC236}">
                <a16:creationId xmlns:a16="http://schemas.microsoft.com/office/drawing/2014/main" id="{961FA62E-AA9A-150A-016F-0336631C3503}"/>
              </a:ext>
            </a:extLst>
          </p:cNvPr>
          <p:cNvSpPr/>
          <p:nvPr/>
        </p:nvSpPr>
        <p:spPr>
          <a:xfrm>
            <a:off x="7155875" y="2560129"/>
            <a:ext cx="187937" cy="18793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28" name="楕円 127">
            <a:extLst>
              <a:ext uri="{FF2B5EF4-FFF2-40B4-BE49-F238E27FC236}">
                <a16:creationId xmlns:a16="http://schemas.microsoft.com/office/drawing/2014/main" id="{2B289B7B-C0BC-32E3-D6EF-78BA291ACED8}"/>
              </a:ext>
            </a:extLst>
          </p:cNvPr>
          <p:cNvSpPr/>
          <p:nvPr/>
        </p:nvSpPr>
        <p:spPr>
          <a:xfrm>
            <a:off x="7607382" y="2557944"/>
            <a:ext cx="187937" cy="1879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29" name="楕円 128">
            <a:extLst>
              <a:ext uri="{FF2B5EF4-FFF2-40B4-BE49-F238E27FC236}">
                <a16:creationId xmlns:a16="http://schemas.microsoft.com/office/drawing/2014/main" id="{448729CF-D29B-87EA-313D-FEE3D58448E0}"/>
              </a:ext>
            </a:extLst>
          </p:cNvPr>
          <p:cNvSpPr/>
          <p:nvPr/>
        </p:nvSpPr>
        <p:spPr>
          <a:xfrm>
            <a:off x="8082573" y="2560129"/>
            <a:ext cx="187937" cy="18793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0" name="楕円 129">
            <a:extLst>
              <a:ext uri="{FF2B5EF4-FFF2-40B4-BE49-F238E27FC236}">
                <a16:creationId xmlns:a16="http://schemas.microsoft.com/office/drawing/2014/main" id="{379DEC0F-37DD-425D-7FD5-F8772461D06B}"/>
              </a:ext>
            </a:extLst>
          </p:cNvPr>
          <p:cNvSpPr/>
          <p:nvPr/>
        </p:nvSpPr>
        <p:spPr>
          <a:xfrm>
            <a:off x="8534080" y="2412502"/>
            <a:ext cx="187937" cy="1879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1" name="楕円 130">
            <a:extLst>
              <a:ext uri="{FF2B5EF4-FFF2-40B4-BE49-F238E27FC236}">
                <a16:creationId xmlns:a16="http://schemas.microsoft.com/office/drawing/2014/main" id="{0157035E-A526-4667-2697-A13DFD111007}"/>
              </a:ext>
            </a:extLst>
          </p:cNvPr>
          <p:cNvSpPr/>
          <p:nvPr/>
        </p:nvSpPr>
        <p:spPr>
          <a:xfrm>
            <a:off x="9035245" y="2560129"/>
            <a:ext cx="187937" cy="18793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2" name="楕円 131">
            <a:extLst>
              <a:ext uri="{FF2B5EF4-FFF2-40B4-BE49-F238E27FC236}">
                <a16:creationId xmlns:a16="http://schemas.microsoft.com/office/drawing/2014/main" id="{BFDDF066-1623-F00C-F745-90AC18FFE665}"/>
              </a:ext>
            </a:extLst>
          </p:cNvPr>
          <p:cNvSpPr/>
          <p:nvPr/>
        </p:nvSpPr>
        <p:spPr>
          <a:xfrm>
            <a:off x="9486751" y="2355352"/>
            <a:ext cx="187937" cy="1879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3" name="楕円 132">
            <a:extLst>
              <a:ext uri="{FF2B5EF4-FFF2-40B4-BE49-F238E27FC236}">
                <a16:creationId xmlns:a16="http://schemas.microsoft.com/office/drawing/2014/main" id="{B4ED966D-1B43-B3A3-1876-E9C1836644BA}"/>
              </a:ext>
            </a:extLst>
          </p:cNvPr>
          <p:cNvSpPr/>
          <p:nvPr/>
        </p:nvSpPr>
        <p:spPr>
          <a:xfrm>
            <a:off x="9961943" y="2560129"/>
            <a:ext cx="187937" cy="18793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4" name="楕円 133">
            <a:extLst>
              <a:ext uri="{FF2B5EF4-FFF2-40B4-BE49-F238E27FC236}">
                <a16:creationId xmlns:a16="http://schemas.microsoft.com/office/drawing/2014/main" id="{8B81CDC8-40AD-33DC-6C50-90FB32842899}"/>
              </a:ext>
            </a:extLst>
          </p:cNvPr>
          <p:cNvSpPr/>
          <p:nvPr/>
        </p:nvSpPr>
        <p:spPr>
          <a:xfrm>
            <a:off x="10413449" y="2423453"/>
            <a:ext cx="187937" cy="1879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6" name="楕円 135">
            <a:extLst>
              <a:ext uri="{FF2B5EF4-FFF2-40B4-BE49-F238E27FC236}">
                <a16:creationId xmlns:a16="http://schemas.microsoft.com/office/drawing/2014/main" id="{9F776892-60E0-F416-8E21-F1A8F8A296BB}"/>
              </a:ext>
            </a:extLst>
          </p:cNvPr>
          <p:cNvSpPr/>
          <p:nvPr/>
        </p:nvSpPr>
        <p:spPr>
          <a:xfrm>
            <a:off x="7607382" y="2996464"/>
            <a:ext cx="187937" cy="1879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7" name="楕円 136">
            <a:extLst>
              <a:ext uri="{FF2B5EF4-FFF2-40B4-BE49-F238E27FC236}">
                <a16:creationId xmlns:a16="http://schemas.microsoft.com/office/drawing/2014/main" id="{02D440D6-F8E4-0BF7-05F8-CA13EE268CCD}"/>
              </a:ext>
            </a:extLst>
          </p:cNvPr>
          <p:cNvSpPr/>
          <p:nvPr/>
        </p:nvSpPr>
        <p:spPr>
          <a:xfrm>
            <a:off x="8082573" y="2998649"/>
            <a:ext cx="187937" cy="18793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8" name="楕円 137">
            <a:extLst>
              <a:ext uri="{FF2B5EF4-FFF2-40B4-BE49-F238E27FC236}">
                <a16:creationId xmlns:a16="http://schemas.microsoft.com/office/drawing/2014/main" id="{8EA78B73-6355-F6B1-AF73-33448D05E4FF}"/>
              </a:ext>
            </a:extLst>
          </p:cNvPr>
          <p:cNvSpPr/>
          <p:nvPr/>
        </p:nvSpPr>
        <p:spPr>
          <a:xfrm>
            <a:off x="8534080" y="2851022"/>
            <a:ext cx="187937" cy="1879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9" name="楕円 138">
            <a:extLst>
              <a:ext uri="{FF2B5EF4-FFF2-40B4-BE49-F238E27FC236}">
                <a16:creationId xmlns:a16="http://schemas.microsoft.com/office/drawing/2014/main" id="{8440171D-8AF5-B2D2-9B10-8FF524D9BC6C}"/>
              </a:ext>
            </a:extLst>
          </p:cNvPr>
          <p:cNvSpPr/>
          <p:nvPr/>
        </p:nvSpPr>
        <p:spPr>
          <a:xfrm>
            <a:off x="9035245" y="2998649"/>
            <a:ext cx="187937" cy="18793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0" name="楕円 139">
            <a:extLst>
              <a:ext uri="{FF2B5EF4-FFF2-40B4-BE49-F238E27FC236}">
                <a16:creationId xmlns:a16="http://schemas.microsoft.com/office/drawing/2014/main" id="{9080A8C9-49EA-6005-222E-F211072DAFF3}"/>
              </a:ext>
            </a:extLst>
          </p:cNvPr>
          <p:cNvSpPr/>
          <p:nvPr/>
        </p:nvSpPr>
        <p:spPr>
          <a:xfrm>
            <a:off x="9486751" y="2793872"/>
            <a:ext cx="187937" cy="1879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1" name="楕円 140">
            <a:extLst>
              <a:ext uri="{FF2B5EF4-FFF2-40B4-BE49-F238E27FC236}">
                <a16:creationId xmlns:a16="http://schemas.microsoft.com/office/drawing/2014/main" id="{053FD847-E87B-D9D2-B37D-C7173A83EC94}"/>
              </a:ext>
            </a:extLst>
          </p:cNvPr>
          <p:cNvSpPr/>
          <p:nvPr/>
        </p:nvSpPr>
        <p:spPr>
          <a:xfrm>
            <a:off x="9961943" y="2998649"/>
            <a:ext cx="187937" cy="18793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2" name="楕円 141">
            <a:extLst>
              <a:ext uri="{FF2B5EF4-FFF2-40B4-BE49-F238E27FC236}">
                <a16:creationId xmlns:a16="http://schemas.microsoft.com/office/drawing/2014/main" id="{A03435C2-0B35-FCAA-BEE4-270F5B585846}"/>
              </a:ext>
            </a:extLst>
          </p:cNvPr>
          <p:cNvSpPr/>
          <p:nvPr/>
        </p:nvSpPr>
        <p:spPr>
          <a:xfrm>
            <a:off x="10413449" y="2861973"/>
            <a:ext cx="187937" cy="1879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A5331C8F-5D1D-A9DC-C51F-8D1F84931590}"/>
              </a:ext>
            </a:extLst>
          </p:cNvPr>
          <p:cNvSpPr txBox="1"/>
          <p:nvPr/>
        </p:nvSpPr>
        <p:spPr>
          <a:xfrm>
            <a:off x="6626688" y="72728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横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光学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(TO)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フォノン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FAFECB70-3724-5696-F9B9-3B770FD1B1BC}"/>
              </a:ext>
            </a:extLst>
          </p:cNvPr>
          <p:cNvSpPr txBox="1"/>
          <p:nvPr/>
        </p:nvSpPr>
        <p:spPr>
          <a:xfrm>
            <a:off x="0" y="49741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無分極状態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55" name="直線矢印コネクタ 154">
            <a:extLst>
              <a:ext uri="{FF2B5EF4-FFF2-40B4-BE49-F238E27FC236}">
                <a16:creationId xmlns:a16="http://schemas.microsoft.com/office/drawing/2014/main" id="{DAABE242-4DFB-7D4B-21DD-8F356C2F55FE}"/>
              </a:ext>
            </a:extLst>
          </p:cNvPr>
          <p:cNvCxnSpPr/>
          <p:nvPr/>
        </p:nvCxnSpPr>
        <p:spPr>
          <a:xfrm>
            <a:off x="8576324" y="1666157"/>
            <a:ext cx="2196728" cy="0"/>
          </a:xfrm>
          <a:prstGeom prst="straightConnector1">
            <a:avLst/>
          </a:prstGeom>
          <a:ln w="3492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9C52978F-6007-1AE7-04B4-0A91CBDABB9E}"/>
              </a:ext>
            </a:extLst>
          </p:cNvPr>
          <p:cNvSpPr txBox="1"/>
          <p:nvPr/>
        </p:nvSpPr>
        <p:spPr>
          <a:xfrm>
            <a:off x="9806760" y="1239143"/>
            <a:ext cx="892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AAE2C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8" name="テキスト ボックス 157">
            <a:extLst>
              <a:ext uri="{FF2B5EF4-FFF2-40B4-BE49-F238E27FC236}">
                <a16:creationId xmlns:a16="http://schemas.microsoft.com/office/drawing/2014/main" id="{03F0EA1B-AA87-0731-A6D3-CEE19620CC9C}"/>
              </a:ext>
            </a:extLst>
          </p:cNvPr>
          <p:cNvSpPr txBox="1"/>
          <p:nvPr/>
        </p:nvSpPr>
        <p:spPr>
          <a:xfrm>
            <a:off x="8184232" y="3717032"/>
            <a:ext cx="32655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フォノン分極による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局所場は発生しない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59" name="直線コネクタ 158">
            <a:extLst>
              <a:ext uri="{FF2B5EF4-FFF2-40B4-BE49-F238E27FC236}">
                <a16:creationId xmlns:a16="http://schemas.microsoft.com/office/drawing/2014/main" id="{A7E69B48-AF4C-2B97-5E6A-039BA206C8D1}"/>
              </a:ext>
            </a:extLst>
          </p:cNvPr>
          <p:cNvCxnSpPr>
            <a:cxnSpLocks/>
          </p:cNvCxnSpPr>
          <p:nvPr/>
        </p:nvCxnSpPr>
        <p:spPr>
          <a:xfrm>
            <a:off x="7130899" y="3323271"/>
            <a:ext cx="3723202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コネクタ 160">
            <a:extLst>
              <a:ext uri="{FF2B5EF4-FFF2-40B4-BE49-F238E27FC236}">
                <a16:creationId xmlns:a16="http://schemas.microsoft.com/office/drawing/2014/main" id="{FA53285B-16D6-918A-4D9C-B31D398C5587}"/>
              </a:ext>
            </a:extLst>
          </p:cNvPr>
          <p:cNvCxnSpPr>
            <a:cxnSpLocks/>
          </p:cNvCxnSpPr>
          <p:nvPr/>
        </p:nvCxnSpPr>
        <p:spPr>
          <a:xfrm>
            <a:off x="7130899" y="1808381"/>
            <a:ext cx="3723202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テキスト ボックス 161">
                <a:extLst>
                  <a:ext uri="{FF2B5EF4-FFF2-40B4-BE49-F238E27FC236}">
                    <a16:creationId xmlns:a16="http://schemas.microsoft.com/office/drawing/2014/main" id="{9651B759-C742-B6CE-86F6-CA1ACFEF278C}"/>
                  </a:ext>
                </a:extLst>
              </p:cNvPr>
              <p:cNvSpPr txBox="1"/>
              <p:nvPr/>
            </p:nvSpPr>
            <p:spPr>
              <a:xfrm>
                <a:off x="8327938" y="3293468"/>
                <a:ext cx="2199641" cy="491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𝑷</m:t>
                    </m:r>
                    <m:r>
                      <a:rPr kumimoji="1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𝟎</m:t>
                    </m:r>
                  </m:oMath>
                </a14:m>
                <a:r>
                  <a:rPr kumimoji="1" lang="ja-JP" alt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　　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ja-JP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𝝈</m:t>
                    </m:r>
                    <m:r>
                      <a:rPr kumimoji="1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𝑷</m:t>
                        </m:r>
                      </m:num>
                      <m:den>
                        <m:r>
                          <a:rPr kumimoji="1" lang="ja-JP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𝜺</m:t>
                        </m:r>
                      </m:den>
                    </m:f>
                    <m:r>
                      <a:rPr kumimoji="1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𝟎</m:t>
                    </m:r>
                  </m:oMath>
                </a14:m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62" name="テキスト ボックス 161">
                <a:extLst>
                  <a:ext uri="{FF2B5EF4-FFF2-40B4-BE49-F238E27FC236}">
                    <a16:creationId xmlns:a16="http://schemas.microsoft.com/office/drawing/2014/main" id="{9651B759-C742-B6CE-86F6-CA1ACFEF2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938" y="3293468"/>
                <a:ext cx="2199641" cy="4911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テキスト ボックス 162">
            <a:extLst>
              <a:ext uri="{FF2B5EF4-FFF2-40B4-BE49-F238E27FC236}">
                <a16:creationId xmlns:a16="http://schemas.microsoft.com/office/drawing/2014/main" id="{FFD25F65-BC10-E242-B604-66F8046B8017}"/>
              </a:ext>
            </a:extLst>
          </p:cNvPr>
          <p:cNvSpPr txBox="1"/>
          <p:nvPr/>
        </p:nvSpPr>
        <p:spPr>
          <a:xfrm>
            <a:off x="7947968" y="6283325"/>
            <a:ext cx="3265502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Non-analytical term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テキスト ボックス 163">
                <a:extLst>
                  <a:ext uri="{FF2B5EF4-FFF2-40B4-BE49-F238E27FC236}">
                    <a16:creationId xmlns:a16="http://schemas.microsoft.com/office/drawing/2014/main" id="{5B3D8953-A37D-E653-4BD9-1306A1CDD983}"/>
                  </a:ext>
                </a:extLst>
              </p:cNvPr>
              <p:cNvSpPr txBox="1"/>
              <p:nvPr/>
            </p:nvSpPr>
            <p:spPr>
              <a:xfrm>
                <a:off x="6860050" y="1151311"/>
                <a:ext cx="2893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変位  </a:t>
                </a:r>
                <a14:m>
                  <m:oMath xmlns:m="http://schemas.openxmlformats.org/officeDocument/2006/math">
                    <m:r>
                      <a:rPr kumimoji="1" lang="ja-JP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𝛅</m:t>
                    </m:r>
                    <m:r>
                      <a:rPr kumimoji="1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𝒛</m:t>
                    </m:r>
                    <m:d>
                      <m:dPr>
                        <m:ctrlPr>
                          <a:rPr kumimoji="1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kumimoji="1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𝑨</m:t>
                    </m:r>
                    <m:r>
                      <a:rPr kumimoji="1" lang="en-US" altLang="ja-JP" sz="1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𝐞𝐱𝐩</m:t>
                    </m:r>
                    <m:d>
                      <m:dPr>
                        <m:ctrlP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𝒊𝒌</m:t>
                        </m:r>
                        <m:sSub>
                          <m:sSubPr>
                            <m:ctrlP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endPara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64" name="テキスト ボックス 163">
                <a:extLst>
                  <a:ext uri="{FF2B5EF4-FFF2-40B4-BE49-F238E27FC236}">
                    <a16:creationId xmlns:a16="http://schemas.microsoft.com/office/drawing/2014/main" id="{5B3D8953-A37D-E653-4BD9-1306A1CDD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050" y="1151311"/>
                <a:ext cx="2893677" cy="369332"/>
              </a:xfrm>
              <a:prstGeom prst="rect">
                <a:avLst/>
              </a:prstGeom>
              <a:blipFill>
                <a:blip r:embed="rId6"/>
                <a:stretch>
                  <a:fillRect l="-1684" t="-13333" b="-2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テキスト ボックス 164">
                <a:extLst>
                  <a:ext uri="{FF2B5EF4-FFF2-40B4-BE49-F238E27FC236}">
                    <a16:creationId xmlns:a16="http://schemas.microsoft.com/office/drawing/2014/main" id="{8863E382-45A5-AB62-4379-627B6FED5515}"/>
                  </a:ext>
                </a:extLst>
              </p:cNvPr>
              <p:cNvSpPr txBox="1"/>
              <p:nvPr/>
            </p:nvSpPr>
            <p:spPr>
              <a:xfrm>
                <a:off x="3568136" y="2699628"/>
                <a:ext cx="28952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変位  </a:t>
                </a:r>
                <a14:m>
                  <m:oMath xmlns:m="http://schemas.openxmlformats.org/officeDocument/2006/math">
                    <m:r>
                      <a:rPr kumimoji="1" lang="ja-JP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𝛅</m:t>
                    </m:r>
                    <m:r>
                      <a:rPr kumimoji="1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𝒙</m:t>
                    </m:r>
                    <m:d>
                      <m:dPr>
                        <m:ctrlPr>
                          <a:rPr kumimoji="1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kumimoji="1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𝑨</m:t>
                    </m:r>
                    <m:r>
                      <a:rPr kumimoji="1" lang="en-US" altLang="ja-JP" sz="1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𝐞𝐱𝐩</m:t>
                    </m:r>
                    <m:d>
                      <m:dPr>
                        <m:ctrlP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𝒊𝒌</m:t>
                        </m:r>
                        <m:sSub>
                          <m:sSubPr>
                            <m:ctrlP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endPara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65" name="テキスト ボックス 164">
                <a:extLst>
                  <a:ext uri="{FF2B5EF4-FFF2-40B4-BE49-F238E27FC236}">
                    <a16:creationId xmlns:a16="http://schemas.microsoft.com/office/drawing/2014/main" id="{8863E382-45A5-AB62-4379-627B6FED5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136" y="2699628"/>
                <a:ext cx="2895280" cy="369332"/>
              </a:xfrm>
              <a:prstGeom prst="rect">
                <a:avLst/>
              </a:prstGeom>
              <a:blipFill>
                <a:blip r:embed="rId7"/>
                <a:stretch>
                  <a:fillRect l="-1684" t="-13333" b="-2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6" name="直線矢印コネクタ 165">
            <a:extLst>
              <a:ext uri="{FF2B5EF4-FFF2-40B4-BE49-F238E27FC236}">
                <a16:creationId xmlns:a16="http://schemas.microsoft.com/office/drawing/2014/main" id="{26A8D2F9-15D1-0AF4-D744-991C1756BF69}"/>
              </a:ext>
            </a:extLst>
          </p:cNvPr>
          <p:cNvCxnSpPr>
            <a:cxnSpLocks/>
          </p:cNvCxnSpPr>
          <p:nvPr/>
        </p:nvCxnSpPr>
        <p:spPr>
          <a:xfrm flipV="1">
            <a:off x="213561" y="2053930"/>
            <a:ext cx="532337" cy="114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矢印コネクタ 167">
            <a:extLst>
              <a:ext uri="{FF2B5EF4-FFF2-40B4-BE49-F238E27FC236}">
                <a16:creationId xmlns:a16="http://schemas.microsoft.com/office/drawing/2014/main" id="{9E517153-55A1-6FA0-5B15-FCE34D74DA43}"/>
              </a:ext>
            </a:extLst>
          </p:cNvPr>
          <p:cNvCxnSpPr>
            <a:cxnSpLocks/>
          </p:cNvCxnSpPr>
          <p:nvPr/>
        </p:nvCxnSpPr>
        <p:spPr>
          <a:xfrm flipV="1">
            <a:off x="222209" y="1482997"/>
            <a:ext cx="14305" cy="6023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テキスト ボックス 170">
            <a:extLst>
              <a:ext uri="{FF2B5EF4-FFF2-40B4-BE49-F238E27FC236}">
                <a16:creationId xmlns:a16="http://schemas.microsoft.com/office/drawing/2014/main" id="{29DBC33F-A19A-937A-9650-DA0B28D41C2C}"/>
              </a:ext>
            </a:extLst>
          </p:cNvPr>
          <p:cNvSpPr txBox="1"/>
          <p:nvPr/>
        </p:nvSpPr>
        <p:spPr>
          <a:xfrm>
            <a:off x="529874" y="1910605"/>
            <a:ext cx="597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" name="テキスト ボックス 171">
            <a:extLst>
              <a:ext uri="{FF2B5EF4-FFF2-40B4-BE49-F238E27FC236}">
                <a16:creationId xmlns:a16="http://schemas.microsoft.com/office/drawing/2014/main" id="{C0A61D32-F821-78BB-9934-577FC76E48DF}"/>
              </a:ext>
            </a:extLst>
          </p:cNvPr>
          <p:cNvSpPr txBox="1"/>
          <p:nvPr/>
        </p:nvSpPr>
        <p:spPr>
          <a:xfrm>
            <a:off x="76316" y="1052736"/>
            <a:ext cx="597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z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3" name="楕円 172">
            <a:extLst>
              <a:ext uri="{FF2B5EF4-FFF2-40B4-BE49-F238E27FC236}">
                <a16:creationId xmlns:a16="http://schemas.microsoft.com/office/drawing/2014/main" id="{49A01A1B-BE39-FC53-171F-CB3DD90CEB7D}"/>
              </a:ext>
            </a:extLst>
          </p:cNvPr>
          <p:cNvSpPr/>
          <p:nvPr/>
        </p:nvSpPr>
        <p:spPr>
          <a:xfrm>
            <a:off x="1153815" y="3385265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74" name="楕円 173">
            <a:extLst>
              <a:ext uri="{FF2B5EF4-FFF2-40B4-BE49-F238E27FC236}">
                <a16:creationId xmlns:a16="http://schemas.microsoft.com/office/drawing/2014/main" id="{64F531A6-B22C-C604-2270-9FF096904B4B}"/>
              </a:ext>
            </a:extLst>
          </p:cNvPr>
          <p:cNvSpPr/>
          <p:nvPr/>
        </p:nvSpPr>
        <p:spPr>
          <a:xfrm>
            <a:off x="1629073" y="3385265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75" name="楕円 174">
            <a:extLst>
              <a:ext uri="{FF2B5EF4-FFF2-40B4-BE49-F238E27FC236}">
                <a16:creationId xmlns:a16="http://schemas.microsoft.com/office/drawing/2014/main" id="{817CF68C-C24D-4A0D-0ECB-75AE199C2ECA}"/>
              </a:ext>
            </a:extLst>
          </p:cNvPr>
          <p:cNvSpPr/>
          <p:nvPr/>
        </p:nvSpPr>
        <p:spPr>
          <a:xfrm>
            <a:off x="2108198" y="3385265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76" name="楕円 175">
            <a:extLst>
              <a:ext uri="{FF2B5EF4-FFF2-40B4-BE49-F238E27FC236}">
                <a16:creationId xmlns:a16="http://schemas.microsoft.com/office/drawing/2014/main" id="{D8C85799-34E3-E394-7FE3-81C9A77319D5}"/>
              </a:ext>
            </a:extLst>
          </p:cNvPr>
          <p:cNvSpPr/>
          <p:nvPr/>
        </p:nvSpPr>
        <p:spPr>
          <a:xfrm>
            <a:off x="2709193" y="3385265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77" name="楕円 176">
            <a:extLst>
              <a:ext uri="{FF2B5EF4-FFF2-40B4-BE49-F238E27FC236}">
                <a16:creationId xmlns:a16="http://schemas.microsoft.com/office/drawing/2014/main" id="{BC316E77-6C43-B49B-23CC-56A2077F8F4F}"/>
              </a:ext>
            </a:extLst>
          </p:cNvPr>
          <p:cNvSpPr/>
          <p:nvPr/>
        </p:nvSpPr>
        <p:spPr>
          <a:xfrm>
            <a:off x="3089331" y="3385265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78" name="楕円 177">
            <a:extLst>
              <a:ext uri="{FF2B5EF4-FFF2-40B4-BE49-F238E27FC236}">
                <a16:creationId xmlns:a16="http://schemas.microsoft.com/office/drawing/2014/main" id="{97965FC0-CE4E-133C-2250-C2BA0546969D}"/>
              </a:ext>
            </a:extLst>
          </p:cNvPr>
          <p:cNvSpPr/>
          <p:nvPr/>
        </p:nvSpPr>
        <p:spPr>
          <a:xfrm>
            <a:off x="3747878" y="3385265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79" name="楕円 178">
            <a:extLst>
              <a:ext uri="{FF2B5EF4-FFF2-40B4-BE49-F238E27FC236}">
                <a16:creationId xmlns:a16="http://schemas.microsoft.com/office/drawing/2014/main" id="{5A9B97BE-BDB6-F4CE-735B-D6622F650435}"/>
              </a:ext>
            </a:extLst>
          </p:cNvPr>
          <p:cNvSpPr/>
          <p:nvPr/>
        </p:nvSpPr>
        <p:spPr>
          <a:xfrm>
            <a:off x="4043714" y="3385265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80" name="楕円 179">
            <a:extLst>
              <a:ext uri="{FF2B5EF4-FFF2-40B4-BE49-F238E27FC236}">
                <a16:creationId xmlns:a16="http://schemas.microsoft.com/office/drawing/2014/main" id="{B241B7D9-3125-E331-3DA7-67B420E2D867}"/>
              </a:ext>
            </a:extLst>
          </p:cNvPr>
          <p:cNvSpPr/>
          <p:nvPr/>
        </p:nvSpPr>
        <p:spPr>
          <a:xfrm>
            <a:off x="4581401" y="3385265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F19045D0-3E10-8E6A-CF79-A671E1371E1E}"/>
              </a:ext>
            </a:extLst>
          </p:cNvPr>
          <p:cNvSpPr/>
          <p:nvPr/>
        </p:nvSpPr>
        <p:spPr>
          <a:xfrm>
            <a:off x="1153815" y="3836885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68A673E4-8280-3D1D-65F9-79129E52846A}"/>
              </a:ext>
            </a:extLst>
          </p:cNvPr>
          <p:cNvSpPr/>
          <p:nvPr/>
        </p:nvSpPr>
        <p:spPr>
          <a:xfrm>
            <a:off x="1629073" y="3836885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05163F53-D3C5-B32C-B525-AC901BBAE249}"/>
              </a:ext>
            </a:extLst>
          </p:cNvPr>
          <p:cNvSpPr/>
          <p:nvPr/>
        </p:nvSpPr>
        <p:spPr>
          <a:xfrm>
            <a:off x="2108198" y="3836885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49F49A1E-AA9A-0B28-7A2D-4B1951503D01}"/>
              </a:ext>
            </a:extLst>
          </p:cNvPr>
          <p:cNvSpPr/>
          <p:nvPr/>
        </p:nvSpPr>
        <p:spPr>
          <a:xfrm>
            <a:off x="2709193" y="3836885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CE246352-57E6-E1DB-7E2C-A21AC704D002}"/>
              </a:ext>
            </a:extLst>
          </p:cNvPr>
          <p:cNvSpPr/>
          <p:nvPr/>
        </p:nvSpPr>
        <p:spPr>
          <a:xfrm>
            <a:off x="3089331" y="3836885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86" name="楕円 185">
            <a:extLst>
              <a:ext uri="{FF2B5EF4-FFF2-40B4-BE49-F238E27FC236}">
                <a16:creationId xmlns:a16="http://schemas.microsoft.com/office/drawing/2014/main" id="{742F57B4-C502-6B96-2588-45E23D70BBA5}"/>
              </a:ext>
            </a:extLst>
          </p:cNvPr>
          <p:cNvSpPr/>
          <p:nvPr/>
        </p:nvSpPr>
        <p:spPr>
          <a:xfrm>
            <a:off x="3747878" y="3836885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87" name="楕円 186">
            <a:extLst>
              <a:ext uri="{FF2B5EF4-FFF2-40B4-BE49-F238E27FC236}">
                <a16:creationId xmlns:a16="http://schemas.microsoft.com/office/drawing/2014/main" id="{24128205-5B45-4BC6-4073-349A5FC8D794}"/>
              </a:ext>
            </a:extLst>
          </p:cNvPr>
          <p:cNvSpPr/>
          <p:nvPr/>
        </p:nvSpPr>
        <p:spPr>
          <a:xfrm>
            <a:off x="4043714" y="3836885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88" name="楕円 187">
            <a:extLst>
              <a:ext uri="{FF2B5EF4-FFF2-40B4-BE49-F238E27FC236}">
                <a16:creationId xmlns:a16="http://schemas.microsoft.com/office/drawing/2014/main" id="{B383AB42-01B2-DA14-D618-32ABE05BC508}"/>
              </a:ext>
            </a:extLst>
          </p:cNvPr>
          <p:cNvSpPr/>
          <p:nvPr/>
        </p:nvSpPr>
        <p:spPr>
          <a:xfrm>
            <a:off x="4581401" y="3836885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89" name="楕円 188">
            <a:extLst>
              <a:ext uri="{FF2B5EF4-FFF2-40B4-BE49-F238E27FC236}">
                <a16:creationId xmlns:a16="http://schemas.microsoft.com/office/drawing/2014/main" id="{ADDE073C-B1F3-DC31-BFA7-D4D14CBC533B}"/>
              </a:ext>
            </a:extLst>
          </p:cNvPr>
          <p:cNvSpPr/>
          <p:nvPr/>
        </p:nvSpPr>
        <p:spPr>
          <a:xfrm>
            <a:off x="1153815" y="4288505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90" name="楕円 189">
            <a:extLst>
              <a:ext uri="{FF2B5EF4-FFF2-40B4-BE49-F238E27FC236}">
                <a16:creationId xmlns:a16="http://schemas.microsoft.com/office/drawing/2014/main" id="{F84901F5-E5FB-3177-E246-68A0F54E56C9}"/>
              </a:ext>
            </a:extLst>
          </p:cNvPr>
          <p:cNvSpPr/>
          <p:nvPr/>
        </p:nvSpPr>
        <p:spPr>
          <a:xfrm>
            <a:off x="1629073" y="4288505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91" name="楕円 190">
            <a:extLst>
              <a:ext uri="{FF2B5EF4-FFF2-40B4-BE49-F238E27FC236}">
                <a16:creationId xmlns:a16="http://schemas.microsoft.com/office/drawing/2014/main" id="{CBB5DBBC-3556-8F12-83D2-F0E25129D95B}"/>
              </a:ext>
            </a:extLst>
          </p:cNvPr>
          <p:cNvSpPr/>
          <p:nvPr/>
        </p:nvSpPr>
        <p:spPr>
          <a:xfrm>
            <a:off x="2108198" y="4288505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92" name="楕円 191">
            <a:extLst>
              <a:ext uri="{FF2B5EF4-FFF2-40B4-BE49-F238E27FC236}">
                <a16:creationId xmlns:a16="http://schemas.microsoft.com/office/drawing/2014/main" id="{4CE07140-E6AD-4B66-DC17-BB05539E034F}"/>
              </a:ext>
            </a:extLst>
          </p:cNvPr>
          <p:cNvSpPr/>
          <p:nvPr/>
        </p:nvSpPr>
        <p:spPr>
          <a:xfrm>
            <a:off x="2709193" y="4288505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93" name="楕円 192">
            <a:extLst>
              <a:ext uri="{FF2B5EF4-FFF2-40B4-BE49-F238E27FC236}">
                <a16:creationId xmlns:a16="http://schemas.microsoft.com/office/drawing/2014/main" id="{6431AE09-57D0-94F8-501B-456AE93AB3DE}"/>
              </a:ext>
            </a:extLst>
          </p:cNvPr>
          <p:cNvSpPr/>
          <p:nvPr/>
        </p:nvSpPr>
        <p:spPr>
          <a:xfrm>
            <a:off x="3089331" y="4288505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94" name="楕円 193">
            <a:extLst>
              <a:ext uri="{FF2B5EF4-FFF2-40B4-BE49-F238E27FC236}">
                <a16:creationId xmlns:a16="http://schemas.microsoft.com/office/drawing/2014/main" id="{09AF103C-8FE9-28F5-AEF6-11BE6ADC12FD}"/>
              </a:ext>
            </a:extLst>
          </p:cNvPr>
          <p:cNvSpPr/>
          <p:nvPr/>
        </p:nvSpPr>
        <p:spPr>
          <a:xfrm>
            <a:off x="3747878" y="4288505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95" name="楕円 194">
            <a:extLst>
              <a:ext uri="{FF2B5EF4-FFF2-40B4-BE49-F238E27FC236}">
                <a16:creationId xmlns:a16="http://schemas.microsoft.com/office/drawing/2014/main" id="{007D54A1-C31E-709B-9448-B64AA9353DD5}"/>
              </a:ext>
            </a:extLst>
          </p:cNvPr>
          <p:cNvSpPr/>
          <p:nvPr/>
        </p:nvSpPr>
        <p:spPr>
          <a:xfrm>
            <a:off x="4043714" y="4288505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96" name="楕円 195">
            <a:extLst>
              <a:ext uri="{FF2B5EF4-FFF2-40B4-BE49-F238E27FC236}">
                <a16:creationId xmlns:a16="http://schemas.microsoft.com/office/drawing/2014/main" id="{F5A8AA38-BE69-D879-3D9F-1F6DED7F2A94}"/>
              </a:ext>
            </a:extLst>
          </p:cNvPr>
          <p:cNvSpPr/>
          <p:nvPr/>
        </p:nvSpPr>
        <p:spPr>
          <a:xfrm>
            <a:off x="4581401" y="4288505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201" name="直線矢印コネクタ 200">
            <a:extLst>
              <a:ext uri="{FF2B5EF4-FFF2-40B4-BE49-F238E27FC236}">
                <a16:creationId xmlns:a16="http://schemas.microsoft.com/office/drawing/2014/main" id="{691C1B3F-2F25-53B1-19BD-B1B6612BAA7C}"/>
              </a:ext>
            </a:extLst>
          </p:cNvPr>
          <p:cNvCxnSpPr/>
          <p:nvPr/>
        </p:nvCxnSpPr>
        <p:spPr>
          <a:xfrm>
            <a:off x="1177162" y="3276495"/>
            <a:ext cx="2196728" cy="0"/>
          </a:xfrm>
          <a:prstGeom prst="straightConnector1">
            <a:avLst/>
          </a:prstGeom>
          <a:ln w="3492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テキスト ボックス 201">
            <a:extLst>
              <a:ext uri="{FF2B5EF4-FFF2-40B4-BE49-F238E27FC236}">
                <a16:creationId xmlns:a16="http://schemas.microsoft.com/office/drawing/2014/main" id="{444103EC-B5EC-C352-E7A9-6C525C44AC97}"/>
              </a:ext>
            </a:extLst>
          </p:cNvPr>
          <p:cNvSpPr txBox="1"/>
          <p:nvPr/>
        </p:nvSpPr>
        <p:spPr>
          <a:xfrm>
            <a:off x="2012581" y="2896536"/>
            <a:ext cx="892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AAE2C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3" name="楕円 202">
            <a:extLst>
              <a:ext uri="{FF2B5EF4-FFF2-40B4-BE49-F238E27FC236}">
                <a16:creationId xmlns:a16="http://schemas.microsoft.com/office/drawing/2014/main" id="{582460A6-CD62-796B-56CC-33C29C2526D7}"/>
              </a:ext>
            </a:extLst>
          </p:cNvPr>
          <p:cNvSpPr/>
          <p:nvPr/>
        </p:nvSpPr>
        <p:spPr>
          <a:xfrm>
            <a:off x="7171928" y="2996952"/>
            <a:ext cx="187937" cy="18793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テキスト ボックス 203">
                <a:extLst>
                  <a:ext uri="{FF2B5EF4-FFF2-40B4-BE49-F238E27FC236}">
                    <a16:creationId xmlns:a16="http://schemas.microsoft.com/office/drawing/2014/main" id="{86F94AAE-8FFD-9625-3198-A62C1EE55A54}"/>
                  </a:ext>
                </a:extLst>
              </p:cNvPr>
              <p:cNvSpPr txBox="1"/>
              <p:nvPr/>
            </p:nvSpPr>
            <p:spPr>
              <a:xfrm>
                <a:off x="4837105" y="3954839"/>
                <a:ext cx="2764662" cy="1008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局所場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𝑷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𝜹</m:t>
                            </m:r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𝑽</m:t>
                        </m:r>
                      </m:den>
                    </m:f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04" name="テキスト ボックス 203">
                <a:extLst>
                  <a:ext uri="{FF2B5EF4-FFF2-40B4-BE49-F238E27FC236}">
                    <a16:creationId xmlns:a16="http://schemas.microsoft.com/office/drawing/2014/main" id="{86F94AAE-8FFD-9625-3198-A62C1EE55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105" y="3954839"/>
                <a:ext cx="2764662" cy="1008866"/>
              </a:xfrm>
              <a:prstGeom prst="rect">
                <a:avLst/>
              </a:prstGeom>
              <a:blipFill>
                <a:blip r:embed="rId8"/>
                <a:stretch>
                  <a:fillRect l="-3304" t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7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D5FAC-09AD-DCF0-63E0-E728F8EE8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2588FB7-B589-3C6C-FB93-B098DFC9957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92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TO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フォノンと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LO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フォノンの寄与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 LST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の式</a:t>
            </a:r>
            <a:endParaRPr kumimoji="1" lang="ja-JP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37885AF0-1312-42FD-0AC1-1EADB90FFFA7}"/>
                  </a:ext>
                </a:extLst>
              </p:cNvPr>
              <p:cNvSpPr/>
              <p:nvPr/>
            </p:nvSpPr>
            <p:spPr>
              <a:xfrm>
                <a:off x="479376" y="1052736"/>
                <a:ext cx="11449272" cy="5382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ja-JP" altLang="en-US" dirty="0"/>
                  <a:t>フォノンが形成した分極が空間的に均一であれば、</a:t>
                </a:r>
                <a14:m>
                  <m:oMath xmlns:m="http://schemas.openxmlformats.org/officeDocument/2006/math">
                    <m:r>
                      <a:rPr lang="ja-JP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d>
                      <m:dPr>
                        <m:ctrlP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altLang="ja-JP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ja-JP" b="1" dirty="0">
                  <a:ea typeface="Cambria Math" panose="02040503050406030204" pitchFamily="18" charset="0"/>
                </a:endParaRPr>
              </a:p>
              <a:p>
                <a:pPr>
                  <a:defRPr/>
                </a:pPr>
                <a:r>
                  <a:rPr lang="ja-JP" altLang="en-US" dirty="0"/>
                  <a:t>　</a:t>
                </a:r>
                <a:r>
                  <a:rPr lang="en-US" altLang="ja-JP" dirty="0"/>
                  <a:t>Maxwell</a:t>
                </a:r>
                <a:r>
                  <a:rPr lang="ja-JP" altLang="en-US" dirty="0"/>
                  <a:t>の方程式より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altLang="ja-JP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ja-JP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ja-JP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d>
                      <m:dPr>
                        <m:ctrlP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altLang="ja-JP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ja-JP" dirty="0"/>
              </a:p>
              <a:p>
                <a:pPr lvl="0">
                  <a:defRPr/>
                </a:pPr>
                <a:r>
                  <a:rPr lang="ja-JP" altLang="en-US" dirty="0"/>
                  <a:t>　</a:t>
                </a:r>
                <a14:m>
                  <m:oMath xmlns:m="http://schemas.openxmlformats.org/officeDocument/2006/math">
                    <m:r>
                      <a:rPr lang="en-US" altLang="ja-JP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altLang="ja-JP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/>
                  <a:t>の時、</a:t>
                </a:r>
                <a:r>
                  <a:rPr lang="en-US" altLang="ja-JP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altLang="ja-JP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ja-JP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altLang="ja-JP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ja-JP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altLang="ja-JP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altLang="ja-JP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ja-JP" dirty="0"/>
              </a:p>
              <a:p>
                <a:pPr lvl="0">
                  <a:defRPr/>
                </a:pPr>
                <a:r>
                  <a:rPr lang="ja-JP" altLang="en-US" dirty="0"/>
                  <a:t>　</a:t>
                </a:r>
                <a:r>
                  <a:rPr lang="en-US" altLang="ja-JP" dirty="0"/>
                  <a:t>LO</a:t>
                </a:r>
                <a:r>
                  <a:rPr lang="ja-JP" altLang="en-US" dirty="0"/>
                  <a:t>フォノンでは </a:t>
                </a:r>
                <a14:m>
                  <m:oMath xmlns:m="http://schemas.openxmlformats.org/officeDocument/2006/math">
                    <m:r>
                      <a:rPr lang="en-US" altLang="ja-JP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altLang="ja-JP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ja-JP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ja-JP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/>
                  <a:t>であるから、</a:t>
                </a:r>
                <a14:m>
                  <m:oMath xmlns:m="http://schemas.openxmlformats.org/officeDocument/2006/math">
                    <m:r>
                      <a:rPr lang="ja-JP" alt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d>
                      <m:d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ja-JP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𝝎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𝑳𝑶</m:t>
                            </m:r>
                          </m:sub>
                        </m:sSub>
                      </m:e>
                    </m:d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ja-JP" b="1" dirty="0"/>
              </a:p>
              <a:p>
                <a:pPr>
                  <a:defRPr/>
                </a:pPr>
                <a:r>
                  <a:rPr lang="ja-JP" altLang="en-US" dirty="0"/>
                  <a:t>　</a:t>
                </a:r>
                <a:r>
                  <a:rPr lang="en-US" altLang="ja-JP" dirty="0"/>
                  <a:t>TO</a:t>
                </a:r>
                <a:r>
                  <a:rPr lang="ja-JP" altLang="en-US" dirty="0"/>
                  <a:t>フォノンでは </a:t>
                </a:r>
                <a14:m>
                  <m:oMath xmlns:m="http://schemas.openxmlformats.org/officeDocument/2006/math">
                    <m:r>
                      <a:rPr lang="en-US" altLang="ja-JP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altLang="ja-JP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ja-JP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/>
                  <a:t>であるから、</a:t>
                </a:r>
                <a14:m>
                  <m:oMath xmlns:m="http://schemas.openxmlformats.org/officeDocument/2006/math">
                    <m:r>
                      <a:rPr lang="ja-JP" alt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d>
                      <m:d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ja-JP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𝝎</m:t>
                            </m:r>
                          </m:e>
                          <m:sub>
                            <m: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𝑻</m:t>
                            </m:r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𝑶</m:t>
                            </m:r>
                          </m:sub>
                        </m:sSub>
                      </m:e>
                    </m:d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ja-JP" b="1" dirty="0">
                  <a:solidFill>
                    <a:srgbClr val="FF0000"/>
                  </a:solidFill>
                </a:endParaRPr>
              </a:p>
              <a:p>
                <a:pPr lvl="0">
                  <a:defRPr/>
                </a:pPr>
                <a:endParaRPr lang="en-US" altLang="ja-JP" b="1" dirty="0"/>
              </a:p>
              <a:p>
                <a:pPr lvl="0">
                  <a:defRPr/>
                </a:pPr>
                <a:r>
                  <a:rPr lang="en-US" altLang="ja-JP" b="1" dirty="0"/>
                  <a:t>Clausius-</a:t>
                </a:r>
                <a:r>
                  <a:rPr lang="en-US" altLang="ja-JP" b="1" dirty="0" err="1"/>
                  <a:t>Mossoti</a:t>
                </a:r>
                <a:r>
                  <a:rPr lang="ja-JP" altLang="en-US" b="1" dirty="0"/>
                  <a:t>の式を </a:t>
                </a:r>
                <a:r>
                  <a:rPr lang="en-US" altLang="ja-JP" b="1" dirty="0"/>
                  <a:t>1</a:t>
                </a:r>
                <a:r>
                  <a:rPr lang="ja-JP" altLang="en-US" b="1" dirty="0"/>
                  <a:t>周波数の場合に簡単化する</a:t>
                </a:r>
                <a:endParaRPr lang="en-US" altLang="ja-JP" b="1" dirty="0"/>
              </a:p>
              <a:p>
                <a:pPr lvl="0">
                  <a:defRPr/>
                </a:pPr>
                <a:r>
                  <a:rPr lang="ja-JP" altLang="en-US" b="1" dirty="0"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𝜶</m:t>
                    </m:r>
                    <m:r>
                      <a:rPr lang="en-US" altLang="ja-JP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𝒎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𝒊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𝒋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𝒊𝒋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altLang="ja-JP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ja-JP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  <a:sym typeface="Symbol" panose="05050102010706020507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altLang="ja-JP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  <a:sym typeface="Symbol" panose="05050102010706020507" pitchFamily="18" charset="2"/>
                                      </a:rPr>
                                      <m:t>𝒊𝒋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ja-JP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ja-JP" alt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𝝎</m:t>
                                </m:r>
                              </m:e>
                              <m:sup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altLang="ja-JP" dirty="0"/>
                  <a:t>  =&gt; </a:t>
                </a:r>
                <a14:m>
                  <m:oMath xmlns:m="http://schemas.openxmlformats.org/officeDocument/2006/math">
                    <m:r>
                      <a:rPr lang="ja-JP" alt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𝜺</m:t>
                    </m:r>
                    <m:d>
                      <m:d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ja-JP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𝝎</m:t>
                        </m:r>
                      </m:e>
                    </m:d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ja-JP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𝜺</m:t>
                    </m:r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(∞)+</m:t>
                    </m:r>
                    <m:sSup>
                      <m:sSup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ja-JP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𝝎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𝑻𝑶</m:t>
                            </m:r>
                          </m:sub>
                        </m:sSub>
                      </m:e>
                      <m:sup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sup>
                    </m:sSup>
                    <m:f>
                      <m:f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ja-JP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𝜺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𝟎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)−</m:t>
                        </m:r>
                        <m:r>
                          <a:rPr lang="ja-JP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𝜺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(∞)</m:t>
                        </m:r>
                      </m:num>
                      <m:den>
                        <m:sSup>
                          <m:sSup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ja-JP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𝑻𝑶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p>
                        </m:sSup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ja-JP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𝝎</m:t>
                            </m:r>
                          </m:e>
                          <m:sup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altLang="ja-JP" dirty="0"/>
              </a:p>
              <a:p>
                <a:pPr lvl="0">
                  <a:defRPr/>
                </a:pPr>
                <a:r>
                  <a:rPr lang="en-US" altLang="ja-JP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ja-JP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𝝎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𝑻𝑶</m:t>
                            </m:r>
                          </m:sub>
                        </m:sSub>
                      </m:e>
                      <m:sup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ja-JP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𝜺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𝟎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)−</m:t>
                        </m:r>
                        <m:r>
                          <a:rPr lang="ja-JP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𝜺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(∞)</m:t>
                        </m:r>
                      </m:e>
                    </m:d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ja-JP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𝜺</m:t>
                        </m:r>
                        <m:d>
                          <m:d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ja-JP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𝝎</m:t>
                            </m:r>
                          </m:e>
                        </m:d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ja-JP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𝜺</m:t>
                        </m:r>
                        <m:d>
                          <m:d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∞</m:t>
                            </m:r>
                          </m:e>
                        </m:d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ja-JP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𝑻𝑶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p>
                        </m:sSup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ja-JP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𝝎</m:t>
                            </m:r>
                          </m:e>
                          <m:sup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altLang="ja-JP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>
                  <a:defRPr/>
                </a:pPr>
                <a:endParaRPr lang="en-US" altLang="ja-JP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d>
                      <m:d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ja-JP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𝝎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𝑳𝑶</m:t>
                            </m:r>
                          </m:sub>
                        </m:sSub>
                      </m:e>
                    </m:d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/>
                  <a:t>の条件から 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0</m:t>
                    </m:r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ja-JP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𝜺</m:t>
                    </m:r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(∞)+</m:t>
                    </m:r>
                    <m:sSup>
                      <m:sSup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ja-JP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𝝎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𝑻𝑶</m:t>
                            </m:r>
                          </m:sub>
                        </m:sSub>
                      </m:e>
                      <m:sup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sup>
                    </m:sSup>
                    <m:f>
                      <m:f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ja-JP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𝜺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𝟎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)−</m:t>
                        </m:r>
                        <m:r>
                          <a:rPr lang="ja-JP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𝜺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(∞)</m:t>
                        </m:r>
                      </m:num>
                      <m:den>
                        <m:sSup>
                          <m:sSup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ja-JP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𝑻𝑶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p>
                        </m:sSup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ja-JP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𝑳𝑶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altLang="ja-JP" dirty="0"/>
              </a:p>
              <a:p>
                <a:pPr>
                  <a:defRPr/>
                </a:pPr>
                <a:r>
                  <a:rPr lang="ja-JP" altLang="en-US" b="1" dirty="0"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𝜺</m:t>
                    </m:r>
                    <m:r>
                      <a:rPr lang="en-US" altLang="ja-JP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ja-JP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𝜺</m:t>
                    </m:r>
                    <m:d>
                      <m:dPr>
                        <m:ctrlP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∞</m:t>
                        </m:r>
                      </m:e>
                    </m:d>
                    <m:f>
                      <m:fPr>
                        <m:ctrlP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ja-JP" alt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𝑳𝑶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ja-JP" alt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𝑻𝑶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ja-JP" dirty="0"/>
                  <a:t>: Lyddane-Sachs-Teller (LST) </a:t>
                </a:r>
                <a:r>
                  <a:rPr lang="ja-JP" altLang="en-US" dirty="0"/>
                  <a:t>の式</a:t>
                </a:r>
                <a:endParaRPr lang="en-US" altLang="ja-JP" dirty="0"/>
              </a:p>
            </p:txBody>
          </p:sp>
        </mc:Choice>
        <mc:Fallback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37885AF0-1312-42FD-0AC1-1EADB90FFF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" y="1052736"/>
                <a:ext cx="11449272" cy="5382114"/>
              </a:xfrm>
              <a:prstGeom prst="rect">
                <a:avLst/>
              </a:prstGeom>
              <a:blipFill>
                <a:blip r:embed="rId2"/>
                <a:stretch>
                  <a:fillRect l="-852" t="-12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723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762000"/>
          </a:xfrm>
          <a:noFill/>
        </p:spPr>
        <p:txBody>
          <a:bodyPr/>
          <a:lstStyle/>
          <a:p>
            <a:pPr defTabSz="457200">
              <a:defRPr/>
            </a:pPr>
            <a:r>
              <a:rPr lang="en-US" altLang="ja-JP" sz="3600" b="1" dirty="0" err="1">
                <a:solidFill>
                  <a:srgbClr val="0000FF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Lyddane</a:t>
            </a:r>
            <a:r>
              <a:rPr lang="en-US" altLang="ja-JP" sz="3600" b="1" dirty="0">
                <a:solidFill>
                  <a:srgbClr val="0000FF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–Sachs–Teller relation</a:t>
            </a:r>
            <a:endParaRPr lang="ja-JP" altLang="en-US" sz="3600" b="1" i="1" dirty="0">
              <a:solidFill>
                <a:srgbClr val="0000FF"/>
              </a:solidFill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570222" y="642175"/>
            <a:ext cx="5317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Kittel, Introduction to Solid State Physics, 8</a:t>
            </a:r>
            <a:r>
              <a:rPr kumimoji="1" lang="en-US" altLang="ja-JP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th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ed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(2005) p. 414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中村輝太郎 編著、強誘電体構造相転移 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裳華房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</a:t>
            </a:r>
            <a:r>
              <a:rPr kumimoji="1" lang="ja-JP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1988)</a:t>
            </a:r>
            <a:endParaRPr kumimoji="1" lang="ja-JP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2072510" y="2663018"/>
                <a:ext cx="3081998" cy="871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kumimoji="1" lang="ja-JP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𝜺</m:t>
                          </m:r>
                          <m:d>
                            <m:dPr>
                              <m:ctrlPr>
                                <a:rPr kumimoji="1" lang="en-US" altLang="ja-JP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kumimoji="1" lang="ja-JP" alt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𝝎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kumimoji="1" lang="en-US" altLang="ja-JP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𝜺</m:t>
                              </m:r>
                            </m:e>
                            <m:sub>
                              <m:r>
                                <a:rPr kumimoji="1" lang="en-US" altLang="ja-JP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∞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kumimoji="1" lang="ja-JP" alt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𝝎</m:t>
                              </m:r>
                            </m:e>
                          </m:d>
                        </m:den>
                      </m:f>
                      <m:r>
                        <a:rPr kumimoji="1" lang="en-US" altLang="ja-JP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kumimoji="1" lang="en-US" altLang="ja-JP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1" lang="en-US" altLang="ja-JP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  <m:t>𝑳𝑶</m:t>
                                      </m:r>
                                      <m:r>
                                        <a:rPr kumimoji="1" lang="en-US" altLang="ja-JP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  <m:t>,</m:t>
                                      </m:r>
                                      <m:r>
                                        <a:rPr kumimoji="1" lang="en-US" altLang="ja-JP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1" lang="en-US" altLang="ja-JP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1" lang="en-US" altLang="ja-JP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1" lang="en-US" altLang="ja-JP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kumimoji="1" lang="ja-JP" altLang="en-US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𝝎</m:t>
                                  </m:r>
                                </m:e>
                                <m:sup>
                                  <m:r>
                                    <a:rPr kumimoji="1" lang="en-US" altLang="ja-JP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kumimoji="1" lang="en-US" altLang="ja-JP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1" lang="en-US" altLang="ja-JP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  <m:t>𝑻𝑶</m:t>
                                      </m:r>
                                      <m:r>
                                        <a:rPr kumimoji="1" lang="en-US" altLang="ja-JP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  <m:t>,</m:t>
                                      </m:r>
                                      <m:r>
                                        <a:rPr kumimoji="1" lang="en-US" altLang="ja-JP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1" lang="en-US" altLang="ja-JP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1" lang="en-US" altLang="ja-JP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1" lang="en-US" altLang="ja-JP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kumimoji="1" lang="ja-JP" altLang="en-US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𝝎</m:t>
                                  </m:r>
                                </m:e>
                                <m:sup>
                                  <m:r>
                                    <a:rPr kumimoji="1" lang="en-US" altLang="ja-JP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510" y="2663018"/>
                <a:ext cx="3081998" cy="8711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正方形/長方形 2"/>
          <p:cNvSpPr/>
          <p:nvPr/>
        </p:nvSpPr>
        <p:spPr>
          <a:xfrm>
            <a:off x="1775520" y="2233600"/>
            <a:ext cx="573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Lyddane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–Sachs–Teller–Kurosawa (LSTK) relation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/>
              <p:cNvSpPr/>
              <p:nvPr/>
            </p:nvSpPr>
            <p:spPr>
              <a:xfrm>
                <a:off x="2063552" y="1511310"/>
                <a:ext cx="1492396" cy="769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kumimoji="1" lang="ja-JP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𝜺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𝜺</m:t>
                              </m:r>
                            </m:e>
                            <m:sub>
                              <m:r>
                                <a:rPr kumimoji="1" lang="en-US" altLang="ja-JP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∞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1" lang="en-US" altLang="ja-JP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kumimoji="1" lang="en-US" altLang="ja-JP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𝑳𝑶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1" lang="en-US" altLang="ja-JP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1" lang="en-US" altLang="ja-JP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1" lang="en-US" altLang="ja-JP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kumimoji="1" lang="en-US" altLang="ja-JP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𝑻𝑶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1" lang="en-US" altLang="ja-JP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9" name="正方形/長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2" y="1511310"/>
                <a:ext cx="1492396" cy="7695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正方形/長方形 19"/>
          <p:cNvSpPr/>
          <p:nvPr/>
        </p:nvSpPr>
        <p:spPr>
          <a:xfrm>
            <a:off x="1769855" y="1188300"/>
            <a:ext cx="42814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Lyddane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–Sachs–Teller (LST) relation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5262626" y="2663438"/>
                <a:ext cx="5389039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𝝎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𝑻𝑶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 Resonance frequency of transversal phonon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      Polarization formed by phonon is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     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macroscopically zero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𝝎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𝑳𝑶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 Resonance frequency of longitudinal phonon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      Polarization formed by phonon gives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      recovery force to phonon: Higher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𝝎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𝑻𝑶</m:t>
                        </m:r>
                      </m:sub>
                    </m:sSub>
                  </m:oMath>
                </a14:m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626" y="2663438"/>
                <a:ext cx="5389039" cy="1938992"/>
              </a:xfrm>
              <a:prstGeom prst="rect">
                <a:avLst/>
              </a:prstGeom>
              <a:blipFill>
                <a:blip r:embed="rId5"/>
                <a:stretch>
                  <a:fillRect t="-1887" r="-566" b="-47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1847528" y="4967695"/>
                <a:ext cx="77610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Possible to estimate </a:t>
                </a:r>
                <a14:m>
                  <m:oMath xmlns:m="http://schemas.openxmlformats.org/officeDocument/2006/math"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𝜺</m:t>
                    </m:r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from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infrared / Raman spectrum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4967695"/>
                <a:ext cx="7761018" cy="461665"/>
              </a:xfrm>
              <a:prstGeom prst="rect">
                <a:avLst/>
              </a:prstGeom>
              <a:blipFill>
                <a:blip r:embed="rId6"/>
                <a:stretch>
                  <a:fillRect l="-1178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87613" y="1"/>
            <a:ext cx="6193627" cy="710613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>
            <a:off x="2083487" y="5483944"/>
            <a:ext cx="8025026" cy="1185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/>
              <p:cNvSpPr/>
              <p:nvPr/>
            </p:nvSpPr>
            <p:spPr>
              <a:xfrm>
                <a:off x="2196706" y="3743559"/>
                <a:ext cx="2737096" cy="863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𝝎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𝑳𝑶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:</a:t>
                </a:r>
                <a14:m>
                  <m:oMath xmlns:m="http://schemas.openxmlformats.org/officeDocument/2006/math">
                    <m:r>
                      <a:rPr kumimoji="1" lang="en-US" altLang="ja-JP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𝜺</m:t>
                    </m:r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𝝎</m:t>
                        </m:r>
                      </m:e>
                    </m:d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0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𝝎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𝑻𝑶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𝜺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𝝎</m:t>
                        </m:r>
                      </m:e>
                    </m:d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 0</a:t>
                </a:r>
              </a:p>
            </p:txBody>
          </p:sp>
        </mc:Choice>
        <mc:Fallback xmlns="">
          <p:sp>
            <p:nvSpPr>
              <p:cNvPr id="22" name="正方形/長方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706" y="3743559"/>
                <a:ext cx="2737096" cy="863441"/>
              </a:xfrm>
              <a:prstGeom prst="rect">
                <a:avLst/>
              </a:prstGeom>
              <a:blipFill>
                <a:blip r:embed="rId9"/>
                <a:stretch>
                  <a:fillRect l="-3341" t="-5634" r="-2895" b="-126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986102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-10716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4" name="Rectangle 28"/>
          <p:cNvSpPr txBox="1">
            <a:spLocks noChangeArrowheads="1"/>
          </p:cNvSpPr>
          <p:nvPr/>
        </p:nvSpPr>
        <p:spPr bwMode="auto">
          <a:xfrm>
            <a:off x="0" y="0"/>
            <a:ext cx="12191999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縦／横光学フォノン</a:t>
            </a:r>
            <a:endParaRPr kumimoji="1" lang="ja-JP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602157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762000"/>
          </a:xfrm>
          <a:noFill/>
        </p:spPr>
        <p:txBody>
          <a:bodyPr/>
          <a:lstStyle/>
          <a:p>
            <a:pPr defTabSz="457200">
              <a:defRPr/>
            </a:pPr>
            <a:r>
              <a:rPr lang="en-US" altLang="ja-JP" sz="3600" b="1" dirty="0" err="1">
                <a:solidFill>
                  <a:srgbClr val="0000FF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Lyddane</a:t>
            </a:r>
            <a:r>
              <a:rPr lang="en-US" altLang="ja-JP" sz="3600" b="1" dirty="0">
                <a:solidFill>
                  <a:srgbClr val="0000FF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–Sachs–Teller relation</a:t>
            </a:r>
            <a:endParaRPr lang="ja-JP" altLang="en-US" sz="3600" b="1" i="1" dirty="0">
              <a:solidFill>
                <a:srgbClr val="0000FF"/>
              </a:solidFill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570222" y="642175"/>
            <a:ext cx="5317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Kittel, Introduction to Solid State Physics, 8</a:t>
            </a:r>
            <a:r>
              <a:rPr kumimoji="1" lang="en-US" altLang="ja-JP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th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ed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(2005) p. 414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中村輝太郎 編著、強誘電体構造相転移 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裳華房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</a:t>
            </a:r>
            <a:r>
              <a:rPr kumimoji="1" lang="ja-JP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1988)</a:t>
            </a:r>
            <a:endParaRPr kumimoji="1" lang="ja-JP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2072510" y="2663018"/>
                <a:ext cx="3081998" cy="871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kumimoji="1" lang="ja-JP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𝜺</m:t>
                          </m:r>
                          <m:d>
                            <m:dPr>
                              <m:ctrlPr>
                                <a:rPr kumimoji="1" lang="en-US" altLang="ja-JP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kumimoji="1" lang="ja-JP" alt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𝝎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kumimoji="1" lang="en-US" altLang="ja-JP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𝜺</m:t>
                              </m:r>
                            </m:e>
                            <m:sub>
                              <m:r>
                                <a:rPr kumimoji="1" lang="en-US" altLang="ja-JP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∞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kumimoji="1" lang="ja-JP" alt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𝝎</m:t>
                              </m:r>
                            </m:e>
                          </m:d>
                        </m:den>
                      </m:f>
                      <m:r>
                        <a:rPr kumimoji="1" lang="en-US" altLang="ja-JP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kumimoji="1" lang="en-US" altLang="ja-JP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1" lang="en-US" altLang="ja-JP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  <m:t>𝑳𝑶</m:t>
                                      </m:r>
                                      <m:r>
                                        <a:rPr kumimoji="1" lang="en-US" altLang="ja-JP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  <m:t>,</m:t>
                                      </m:r>
                                      <m:r>
                                        <a:rPr kumimoji="1" lang="en-US" altLang="ja-JP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1" lang="en-US" altLang="ja-JP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1" lang="en-US" altLang="ja-JP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1" lang="en-US" altLang="ja-JP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kumimoji="1" lang="ja-JP" altLang="en-US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𝝎</m:t>
                                  </m:r>
                                </m:e>
                                <m:sup>
                                  <m:r>
                                    <a:rPr kumimoji="1" lang="en-US" altLang="ja-JP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kumimoji="1" lang="en-US" altLang="ja-JP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1" lang="en-US" altLang="ja-JP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  <m:t>𝑻𝑶</m:t>
                                      </m:r>
                                      <m:r>
                                        <a:rPr kumimoji="1" lang="en-US" altLang="ja-JP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  <m:t>,</m:t>
                                      </m:r>
                                      <m:r>
                                        <a:rPr kumimoji="1" lang="en-US" altLang="ja-JP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Symbol" panose="05050102010706020507" pitchFamily="18" charset="2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1" lang="en-US" altLang="ja-JP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1" lang="en-US" altLang="ja-JP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1" lang="en-US" altLang="ja-JP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kumimoji="1" lang="ja-JP" altLang="en-US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𝝎</m:t>
                                  </m:r>
                                </m:e>
                                <m:sup>
                                  <m:r>
                                    <a:rPr kumimoji="1" lang="en-US" altLang="ja-JP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510" y="2663018"/>
                <a:ext cx="3081998" cy="8711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正方形/長方形 2"/>
          <p:cNvSpPr/>
          <p:nvPr/>
        </p:nvSpPr>
        <p:spPr>
          <a:xfrm>
            <a:off x="1775520" y="2233600"/>
            <a:ext cx="573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Lyddane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–Sachs–Teller–Kurosawa (LSTK) relation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/>
              <p:cNvSpPr/>
              <p:nvPr/>
            </p:nvSpPr>
            <p:spPr>
              <a:xfrm>
                <a:off x="2063552" y="1511310"/>
                <a:ext cx="1492396" cy="769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kumimoji="1" lang="ja-JP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𝜺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𝜺</m:t>
                              </m:r>
                            </m:e>
                            <m:sub>
                              <m:r>
                                <a:rPr kumimoji="1" lang="en-US" altLang="ja-JP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∞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1" lang="en-US" altLang="ja-JP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kumimoji="1" lang="en-US" altLang="ja-JP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𝑳𝑶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1" lang="en-US" altLang="ja-JP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1" lang="en-US" altLang="ja-JP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1" lang="en-US" altLang="ja-JP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kumimoji="1" lang="en-US" altLang="ja-JP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𝑻𝑶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1" lang="en-US" altLang="ja-JP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9" name="正方形/長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2" y="1511310"/>
                <a:ext cx="1492396" cy="7695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正方形/長方形 19"/>
          <p:cNvSpPr/>
          <p:nvPr/>
        </p:nvSpPr>
        <p:spPr>
          <a:xfrm>
            <a:off x="1769855" y="1188300"/>
            <a:ext cx="42814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Lyddane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–Sachs–Teller (LST) relation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5262626" y="2663438"/>
                <a:ext cx="5389039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𝝎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𝑻𝑶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 Resonance frequency of transversal phonon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      Polarization formed by phonon is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     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macroscopically zero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𝝎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𝑳𝑶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 Resonance frequency of longitudinal phonon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      Polarization formed by phonon gives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      recovery force to phonon: Higher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𝝎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𝑻𝑶</m:t>
                        </m:r>
                      </m:sub>
                    </m:sSub>
                  </m:oMath>
                </a14:m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626" y="2663438"/>
                <a:ext cx="5389039" cy="1938992"/>
              </a:xfrm>
              <a:prstGeom prst="rect">
                <a:avLst/>
              </a:prstGeom>
              <a:blipFill>
                <a:blip r:embed="rId5"/>
                <a:stretch>
                  <a:fillRect t="-1887" r="-566" b="-47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1847528" y="4967695"/>
                <a:ext cx="77610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Possible to estimate </a:t>
                </a:r>
                <a14:m>
                  <m:oMath xmlns:m="http://schemas.openxmlformats.org/officeDocument/2006/math"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𝜺</m:t>
                    </m:r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from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infrared / Raman spectrum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4967695"/>
                <a:ext cx="7761018" cy="461665"/>
              </a:xfrm>
              <a:prstGeom prst="rect">
                <a:avLst/>
              </a:prstGeom>
              <a:blipFill>
                <a:blip r:embed="rId6"/>
                <a:stretch>
                  <a:fillRect l="-1178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87613" y="1"/>
            <a:ext cx="6193627" cy="710613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>
            <a:off x="2083487" y="5483944"/>
            <a:ext cx="8025026" cy="1185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/>
              <p:cNvSpPr/>
              <p:nvPr/>
            </p:nvSpPr>
            <p:spPr>
              <a:xfrm>
                <a:off x="2196706" y="3743559"/>
                <a:ext cx="2737096" cy="863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𝝎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𝑳𝑶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:</a:t>
                </a:r>
                <a14:m>
                  <m:oMath xmlns:m="http://schemas.openxmlformats.org/officeDocument/2006/math">
                    <m:r>
                      <a:rPr kumimoji="1" lang="en-US" altLang="ja-JP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𝜺</m:t>
                    </m:r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𝝎</m:t>
                        </m:r>
                      </m:e>
                    </m:d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0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𝝎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𝑻𝑶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𝜺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𝝎</m:t>
                        </m:r>
                      </m:e>
                    </m:d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 0</a:t>
                </a:r>
              </a:p>
            </p:txBody>
          </p:sp>
        </mc:Choice>
        <mc:Fallback xmlns="">
          <p:sp>
            <p:nvSpPr>
              <p:cNvPr id="22" name="正方形/長方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706" y="3743559"/>
                <a:ext cx="2737096" cy="863441"/>
              </a:xfrm>
              <a:prstGeom prst="rect">
                <a:avLst/>
              </a:prstGeom>
              <a:blipFill>
                <a:blip r:embed="rId9"/>
                <a:stretch>
                  <a:fillRect l="-3341" t="-5634" r="-2895" b="-126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5376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"/>
            <a:ext cx="12192000" cy="86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縦光学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(LO)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フォノン振動数は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BZ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境界で不連続になる</a:t>
            </a:r>
            <a:endParaRPr kumimoji="1" lang="ja-JP" altLang="en-US" sz="3600" b="1" i="1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BE371CA2-0ECC-38DB-0DC8-1B407613B877}"/>
              </a:ext>
            </a:extLst>
          </p:cNvPr>
          <p:cNvSpPr/>
          <p:nvPr/>
        </p:nvSpPr>
        <p:spPr>
          <a:xfrm>
            <a:off x="1372270" y="2087912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952B1B14-8DB5-0623-229F-9072EA29C404}"/>
              </a:ext>
            </a:extLst>
          </p:cNvPr>
          <p:cNvSpPr/>
          <p:nvPr/>
        </p:nvSpPr>
        <p:spPr>
          <a:xfrm>
            <a:off x="1847528" y="2087912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FB8F2A86-DEC7-6CA5-0E47-4588CBD5368A}"/>
              </a:ext>
            </a:extLst>
          </p:cNvPr>
          <p:cNvSpPr/>
          <p:nvPr/>
        </p:nvSpPr>
        <p:spPr>
          <a:xfrm>
            <a:off x="2326653" y="2087912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1BAACD97-27CE-17E1-4C42-D9F21100D999}"/>
              </a:ext>
            </a:extLst>
          </p:cNvPr>
          <p:cNvSpPr/>
          <p:nvPr/>
        </p:nvSpPr>
        <p:spPr>
          <a:xfrm>
            <a:off x="2927648" y="2087912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4F8AC360-C0E0-7A3F-65DD-640F3D26DE9E}"/>
              </a:ext>
            </a:extLst>
          </p:cNvPr>
          <p:cNvSpPr/>
          <p:nvPr/>
        </p:nvSpPr>
        <p:spPr>
          <a:xfrm>
            <a:off x="3307786" y="2087912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C0143D3F-34FB-5889-EC86-7F6FB779BA58}"/>
              </a:ext>
            </a:extLst>
          </p:cNvPr>
          <p:cNvSpPr/>
          <p:nvPr/>
        </p:nvSpPr>
        <p:spPr>
          <a:xfrm>
            <a:off x="3966333" y="2087912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AFCB17B1-8E45-0758-61B7-447307E18C4C}"/>
              </a:ext>
            </a:extLst>
          </p:cNvPr>
          <p:cNvSpPr/>
          <p:nvPr/>
        </p:nvSpPr>
        <p:spPr>
          <a:xfrm>
            <a:off x="4262169" y="2087912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1AFC1FAB-448B-241F-9DA9-FC96C3E875A1}"/>
              </a:ext>
            </a:extLst>
          </p:cNvPr>
          <p:cNvSpPr/>
          <p:nvPr/>
        </p:nvSpPr>
        <p:spPr>
          <a:xfrm>
            <a:off x="4799856" y="2087912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65004C45-99AF-DE84-C75F-34DD743030E7}"/>
              </a:ext>
            </a:extLst>
          </p:cNvPr>
          <p:cNvSpPr/>
          <p:nvPr/>
        </p:nvSpPr>
        <p:spPr>
          <a:xfrm>
            <a:off x="1372270" y="2539532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4CF626D0-B0B2-C9C1-0E3F-A5C919112626}"/>
              </a:ext>
            </a:extLst>
          </p:cNvPr>
          <p:cNvSpPr/>
          <p:nvPr/>
        </p:nvSpPr>
        <p:spPr>
          <a:xfrm>
            <a:off x="1847528" y="2539532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E1C9AE60-1DD3-9B91-3D18-8D6C6CFC0101}"/>
              </a:ext>
            </a:extLst>
          </p:cNvPr>
          <p:cNvSpPr/>
          <p:nvPr/>
        </p:nvSpPr>
        <p:spPr>
          <a:xfrm>
            <a:off x="2326653" y="2539532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79033FBD-5547-9D8A-E55B-508F73ABACA6}"/>
              </a:ext>
            </a:extLst>
          </p:cNvPr>
          <p:cNvSpPr/>
          <p:nvPr/>
        </p:nvSpPr>
        <p:spPr>
          <a:xfrm>
            <a:off x="2927648" y="2539532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2FDA3D11-EA31-4B1A-CB45-8462583593E7}"/>
              </a:ext>
            </a:extLst>
          </p:cNvPr>
          <p:cNvSpPr/>
          <p:nvPr/>
        </p:nvSpPr>
        <p:spPr>
          <a:xfrm>
            <a:off x="3307786" y="2539532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8E5FB73D-9976-905F-477D-B6D41BF561B7}"/>
              </a:ext>
            </a:extLst>
          </p:cNvPr>
          <p:cNvSpPr/>
          <p:nvPr/>
        </p:nvSpPr>
        <p:spPr>
          <a:xfrm>
            <a:off x="3966333" y="2539532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7803D896-B447-0C70-1735-139858FF2174}"/>
              </a:ext>
            </a:extLst>
          </p:cNvPr>
          <p:cNvSpPr/>
          <p:nvPr/>
        </p:nvSpPr>
        <p:spPr>
          <a:xfrm>
            <a:off x="4262169" y="2539532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C5D88533-08A5-5E2F-5D12-7A28BC483008}"/>
              </a:ext>
            </a:extLst>
          </p:cNvPr>
          <p:cNvSpPr/>
          <p:nvPr/>
        </p:nvSpPr>
        <p:spPr>
          <a:xfrm>
            <a:off x="4799856" y="2539532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FE8A4A30-BC2B-AB76-903F-A1E153A482AD}"/>
              </a:ext>
            </a:extLst>
          </p:cNvPr>
          <p:cNvSpPr/>
          <p:nvPr/>
        </p:nvSpPr>
        <p:spPr>
          <a:xfrm>
            <a:off x="1372270" y="2991152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D6625A4B-3949-1490-CE4E-93B78C5BB410}"/>
              </a:ext>
            </a:extLst>
          </p:cNvPr>
          <p:cNvSpPr/>
          <p:nvPr/>
        </p:nvSpPr>
        <p:spPr>
          <a:xfrm>
            <a:off x="1847528" y="2991152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E597C78C-EB60-3D26-900D-5DC105C3F812}"/>
              </a:ext>
            </a:extLst>
          </p:cNvPr>
          <p:cNvSpPr/>
          <p:nvPr/>
        </p:nvSpPr>
        <p:spPr>
          <a:xfrm>
            <a:off x="2326653" y="2991152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B1D46B2A-9755-DC4C-EC1D-2FF4F6AFB957}"/>
              </a:ext>
            </a:extLst>
          </p:cNvPr>
          <p:cNvSpPr/>
          <p:nvPr/>
        </p:nvSpPr>
        <p:spPr>
          <a:xfrm>
            <a:off x="2927648" y="2991152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9F02AA73-180F-E836-C706-A65071F34351}"/>
              </a:ext>
            </a:extLst>
          </p:cNvPr>
          <p:cNvSpPr/>
          <p:nvPr/>
        </p:nvSpPr>
        <p:spPr>
          <a:xfrm>
            <a:off x="3307786" y="2991152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95557130-A87D-14B8-7A26-FF55E75A1CC9}"/>
              </a:ext>
            </a:extLst>
          </p:cNvPr>
          <p:cNvSpPr/>
          <p:nvPr/>
        </p:nvSpPr>
        <p:spPr>
          <a:xfrm>
            <a:off x="3966333" y="2991152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23D69676-A3DE-BABF-4321-C5DF8AB79FF5}"/>
              </a:ext>
            </a:extLst>
          </p:cNvPr>
          <p:cNvSpPr/>
          <p:nvPr/>
        </p:nvSpPr>
        <p:spPr>
          <a:xfrm>
            <a:off x="4262169" y="2991152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743D284F-507C-B44C-8B48-CAE699DCBD06}"/>
              </a:ext>
            </a:extLst>
          </p:cNvPr>
          <p:cNvSpPr/>
          <p:nvPr/>
        </p:nvSpPr>
        <p:spPr>
          <a:xfrm>
            <a:off x="4799856" y="2991152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B837278-9842-0AC6-B531-EC8C4344C1E6}"/>
              </a:ext>
            </a:extLst>
          </p:cNvPr>
          <p:cNvCxnSpPr/>
          <p:nvPr/>
        </p:nvCxnSpPr>
        <p:spPr>
          <a:xfrm>
            <a:off x="1243236" y="1877696"/>
            <a:ext cx="0" cy="1677447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73526839-8205-038F-04EE-7CD3E1982E56}"/>
              </a:ext>
            </a:extLst>
          </p:cNvPr>
          <p:cNvCxnSpPr/>
          <p:nvPr/>
        </p:nvCxnSpPr>
        <p:spPr>
          <a:xfrm>
            <a:off x="5243302" y="1894360"/>
            <a:ext cx="0" cy="1677447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">
            <a:extLst>
              <a:ext uri="{FF2B5EF4-FFF2-40B4-BE49-F238E27FC236}">
                <a16:creationId xmlns:a16="http://schemas.microsoft.com/office/drawing/2014/main" id="{8290155B-2672-192B-CF7F-318E9E24258D}"/>
              </a:ext>
            </a:extLst>
          </p:cNvPr>
          <p:cNvSpPr txBox="1">
            <a:spLocks noChangeArrowheads="1"/>
          </p:cNvSpPr>
          <p:nvPr/>
        </p:nvSpPr>
        <p:spPr>
          <a:xfrm>
            <a:off x="5301024" y="1765325"/>
            <a:ext cx="458415" cy="178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+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+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+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592FCFC9-939F-BEB1-BB8B-FC332B469DF5}"/>
              </a:ext>
            </a:extLst>
          </p:cNvPr>
          <p:cNvSpPr txBox="1">
            <a:spLocks noChangeArrowheads="1"/>
          </p:cNvSpPr>
          <p:nvPr/>
        </p:nvSpPr>
        <p:spPr>
          <a:xfrm>
            <a:off x="913855" y="1700808"/>
            <a:ext cx="458415" cy="178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ー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ー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ー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ー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ー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34713738-1E53-51F2-D277-68F69ECEBDEE}"/>
              </a:ext>
            </a:extLst>
          </p:cNvPr>
          <p:cNvCxnSpPr/>
          <p:nvPr/>
        </p:nvCxnSpPr>
        <p:spPr>
          <a:xfrm>
            <a:off x="1395617" y="1979142"/>
            <a:ext cx="2196728" cy="0"/>
          </a:xfrm>
          <a:prstGeom prst="straightConnector1">
            <a:avLst/>
          </a:prstGeom>
          <a:ln w="3492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B524577-BF05-A5A2-C0E2-FDAE1AC07F93}"/>
              </a:ext>
            </a:extLst>
          </p:cNvPr>
          <p:cNvSpPr txBox="1"/>
          <p:nvPr/>
        </p:nvSpPr>
        <p:spPr>
          <a:xfrm>
            <a:off x="2231036" y="1599183"/>
            <a:ext cx="892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AAE2C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33102AF9-16FB-05DC-BC29-EC56BFFB95F1}"/>
                  </a:ext>
                </a:extLst>
              </p:cNvPr>
              <p:cNvSpPr txBox="1"/>
              <p:nvPr/>
            </p:nvSpPr>
            <p:spPr>
              <a:xfrm>
                <a:off x="263352" y="908720"/>
                <a:ext cx="548143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k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が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x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方向 </a:t>
                </a:r>
                <a:r>
                  <a:rPr kumimoji="1" lang="en-US" altLang="ja-JP" sz="2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k</a:t>
                </a:r>
                <a:r>
                  <a:rPr kumimoji="1" lang="en-US" altLang="ja-JP" sz="24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x</a:t>
                </a:r>
                <a:endParaRPr kumimoji="1" lang="en-US" altLang="ja-JP" sz="24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変位  </a:t>
                </a:r>
                <a14:m>
                  <m:oMath xmlns:m="http://schemas.openxmlformats.org/officeDocument/2006/math">
                    <m:r>
                      <a:rPr kumimoji="1" lang="ja-JP" alt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𝛅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𝒙</m:t>
                    </m:r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𝑨</m:t>
                    </m:r>
                    <m:r>
                      <a:rPr kumimoji="1" lang="en-US" altLang="ja-JP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𝐞𝐱𝐩</m:t>
                    </m:r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𝒊𝒌</m:t>
                        </m:r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LO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フォノン</a:t>
                </a:r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33102AF9-16FB-05DC-BC29-EC56BFFB9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908720"/>
                <a:ext cx="5481437" cy="830997"/>
              </a:xfrm>
              <a:prstGeom prst="rect">
                <a:avLst/>
              </a:prstGeom>
              <a:blipFill>
                <a:blip r:embed="rId2"/>
                <a:stretch>
                  <a:fillRect l="-1669" t="-8088" r="-1001" b="-169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楕円 52">
            <a:extLst>
              <a:ext uri="{FF2B5EF4-FFF2-40B4-BE49-F238E27FC236}">
                <a16:creationId xmlns:a16="http://schemas.microsoft.com/office/drawing/2014/main" id="{F6D45BD1-35BF-0B46-91AA-2C7B66B3A760}"/>
              </a:ext>
            </a:extLst>
          </p:cNvPr>
          <p:cNvSpPr/>
          <p:nvPr/>
        </p:nvSpPr>
        <p:spPr>
          <a:xfrm>
            <a:off x="1391871" y="4626783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A1027619-81C7-4F7F-3C5B-AE2F7505EB4D}"/>
              </a:ext>
            </a:extLst>
          </p:cNvPr>
          <p:cNvSpPr/>
          <p:nvPr/>
        </p:nvSpPr>
        <p:spPr>
          <a:xfrm>
            <a:off x="1865765" y="4626783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59" name="楕円 58">
            <a:extLst>
              <a:ext uri="{FF2B5EF4-FFF2-40B4-BE49-F238E27FC236}">
                <a16:creationId xmlns:a16="http://schemas.microsoft.com/office/drawing/2014/main" id="{3DC6BC98-7BA9-62A7-5485-DFB87D4BF0DC}"/>
              </a:ext>
            </a:extLst>
          </p:cNvPr>
          <p:cNvSpPr/>
          <p:nvPr/>
        </p:nvSpPr>
        <p:spPr>
          <a:xfrm>
            <a:off x="2346254" y="4626783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2" name="楕円 61">
            <a:extLst>
              <a:ext uri="{FF2B5EF4-FFF2-40B4-BE49-F238E27FC236}">
                <a16:creationId xmlns:a16="http://schemas.microsoft.com/office/drawing/2014/main" id="{5A027123-A853-9C19-0C6C-2CA71C5127C8}"/>
              </a:ext>
            </a:extLst>
          </p:cNvPr>
          <p:cNvSpPr/>
          <p:nvPr/>
        </p:nvSpPr>
        <p:spPr>
          <a:xfrm>
            <a:off x="2820148" y="4626783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67FEFAE9-D586-38C5-A1AF-4AE265359C0C}"/>
              </a:ext>
            </a:extLst>
          </p:cNvPr>
          <p:cNvSpPr/>
          <p:nvPr/>
        </p:nvSpPr>
        <p:spPr>
          <a:xfrm>
            <a:off x="3327387" y="4626783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8" name="楕円 67">
            <a:extLst>
              <a:ext uri="{FF2B5EF4-FFF2-40B4-BE49-F238E27FC236}">
                <a16:creationId xmlns:a16="http://schemas.microsoft.com/office/drawing/2014/main" id="{D36A1192-C845-EF91-068A-E8BC5ACF9650}"/>
              </a:ext>
            </a:extLst>
          </p:cNvPr>
          <p:cNvSpPr/>
          <p:nvPr/>
        </p:nvSpPr>
        <p:spPr>
          <a:xfrm>
            <a:off x="3801281" y="4626783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7" name="楕円 96">
            <a:extLst>
              <a:ext uri="{FF2B5EF4-FFF2-40B4-BE49-F238E27FC236}">
                <a16:creationId xmlns:a16="http://schemas.microsoft.com/office/drawing/2014/main" id="{7D23B10A-9859-7945-39E5-4949B35BE1AB}"/>
              </a:ext>
            </a:extLst>
          </p:cNvPr>
          <p:cNvSpPr/>
          <p:nvPr/>
        </p:nvSpPr>
        <p:spPr>
          <a:xfrm>
            <a:off x="4281770" y="4626783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8" name="楕円 97">
            <a:extLst>
              <a:ext uri="{FF2B5EF4-FFF2-40B4-BE49-F238E27FC236}">
                <a16:creationId xmlns:a16="http://schemas.microsoft.com/office/drawing/2014/main" id="{56F0FF6A-157E-294C-BE1D-A45D199D5296}"/>
              </a:ext>
            </a:extLst>
          </p:cNvPr>
          <p:cNvSpPr/>
          <p:nvPr/>
        </p:nvSpPr>
        <p:spPr>
          <a:xfrm>
            <a:off x="4755664" y="4626783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9" name="楕円 98">
            <a:extLst>
              <a:ext uri="{FF2B5EF4-FFF2-40B4-BE49-F238E27FC236}">
                <a16:creationId xmlns:a16="http://schemas.microsoft.com/office/drawing/2014/main" id="{EF9820EF-CF2E-5CED-A1E6-26193D272F00}"/>
              </a:ext>
            </a:extLst>
          </p:cNvPr>
          <p:cNvSpPr/>
          <p:nvPr/>
        </p:nvSpPr>
        <p:spPr>
          <a:xfrm>
            <a:off x="1391871" y="5078403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05" name="楕円 104">
            <a:extLst>
              <a:ext uri="{FF2B5EF4-FFF2-40B4-BE49-F238E27FC236}">
                <a16:creationId xmlns:a16="http://schemas.microsoft.com/office/drawing/2014/main" id="{D948EB7C-CF44-0E1D-D8DB-02426F24C7FA}"/>
              </a:ext>
            </a:extLst>
          </p:cNvPr>
          <p:cNvSpPr/>
          <p:nvPr/>
        </p:nvSpPr>
        <p:spPr>
          <a:xfrm>
            <a:off x="1984574" y="5078403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07" name="楕円 106">
            <a:extLst>
              <a:ext uri="{FF2B5EF4-FFF2-40B4-BE49-F238E27FC236}">
                <a16:creationId xmlns:a16="http://schemas.microsoft.com/office/drawing/2014/main" id="{111D063F-2123-FE87-DB81-CD9A3DDC5F24}"/>
              </a:ext>
            </a:extLst>
          </p:cNvPr>
          <p:cNvSpPr/>
          <p:nvPr/>
        </p:nvSpPr>
        <p:spPr>
          <a:xfrm>
            <a:off x="2346254" y="5078403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2" name="楕円 111">
            <a:extLst>
              <a:ext uri="{FF2B5EF4-FFF2-40B4-BE49-F238E27FC236}">
                <a16:creationId xmlns:a16="http://schemas.microsoft.com/office/drawing/2014/main" id="{19308675-867E-DBE8-D416-27FC6A675549}"/>
              </a:ext>
            </a:extLst>
          </p:cNvPr>
          <p:cNvSpPr/>
          <p:nvPr/>
        </p:nvSpPr>
        <p:spPr>
          <a:xfrm>
            <a:off x="2938957" y="5078403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4" name="楕円 113">
            <a:extLst>
              <a:ext uri="{FF2B5EF4-FFF2-40B4-BE49-F238E27FC236}">
                <a16:creationId xmlns:a16="http://schemas.microsoft.com/office/drawing/2014/main" id="{B6781C8B-DE03-A280-F5E3-18730FCEE66E}"/>
              </a:ext>
            </a:extLst>
          </p:cNvPr>
          <p:cNvSpPr/>
          <p:nvPr/>
        </p:nvSpPr>
        <p:spPr>
          <a:xfrm>
            <a:off x="3327387" y="5078403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7" name="楕円 116">
            <a:extLst>
              <a:ext uri="{FF2B5EF4-FFF2-40B4-BE49-F238E27FC236}">
                <a16:creationId xmlns:a16="http://schemas.microsoft.com/office/drawing/2014/main" id="{74B0841B-5EAF-EC3D-01BE-CC5CE3B28024}"/>
              </a:ext>
            </a:extLst>
          </p:cNvPr>
          <p:cNvSpPr/>
          <p:nvPr/>
        </p:nvSpPr>
        <p:spPr>
          <a:xfrm>
            <a:off x="3920090" y="5078403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8" name="楕円 117">
            <a:extLst>
              <a:ext uri="{FF2B5EF4-FFF2-40B4-BE49-F238E27FC236}">
                <a16:creationId xmlns:a16="http://schemas.microsoft.com/office/drawing/2014/main" id="{118B76A0-04BF-3DAD-B25B-6A0456425AD2}"/>
              </a:ext>
            </a:extLst>
          </p:cNvPr>
          <p:cNvSpPr/>
          <p:nvPr/>
        </p:nvSpPr>
        <p:spPr>
          <a:xfrm>
            <a:off x="4281770" y="5078403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3" name="楕円 142">
            <a:extLst>
              <a:ext uri="{FF2B5EF4-FFF2-40B4-BE49-F238E27FC236}">
                <a16:creationId xmlns:a16="http://schemas.microsoft.com/office/drawing/2014/main" id="{CCE7B8FA-8F73-B9AF-03D4-27A86A544A93}"/>
              </a:ext>
            </a:extLst>
          </p:cNvPr>
          <p:cNvSpPr/>
          <p:nvPr/>
        </p:nvSpPr>
        <p:spPr>
          <a:xfrm>
            <a:off x="4874473" y="5078403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4" name="楕円 143">
            <a:extLst>
              <a:ext uri="{FF2B5EF4-FFF2-40B4-BE49-F238E27FC236}">
                <a16:creationId xmlns:a16="http://schemas.microsoft.com/office/drawing/2014/main" id="{8B56493E-2232-3E35-254C-27CBAC22EBEB}"/>
              </a:ext>
            </a:extLst>
          </p:cNvPr>
          <p:cNvSpPr/>
          <p:nvPr/>
        </p:nvSpPr>
        <p:spPr>
          <a:xfrm>
            <a:off x="1391871" y="5530023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5" name="楕円 144">
            <a:extLst>
              <a:ext uri="{FF2B5EF4-FFF2-40B4-BE49-F238E27FC236}">
                <a16:creationId xmlns:a16="http://schemas.microsoft.com/office/drawing/2014/main" id="{52080DA3-9204-A15E-1C04-5826A75A88B4}"/>
              </a:ext>
            </a:extLst>
          </p:cNvPr>
          <p:cNvSpPr/>
          <p:nvPr/>
        </p:nvSpPr>
        <p:spPr>
          <a:xfrm>
            <a:off x="2050418" y="5530023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6" name="楕円 145">
            <a:extLst>
              <a:ext uri="{FF2B5EF4-FFF2-40B4-BE49-F238E27FC236}">
                <a16:creationId xmlns:a16="http://schemas.microsoft.com/office/drawing/2014/main" id="{C9AB9A98-2DF1-B5B6-C1BE-4F828CA08D3F}"/>
              </a:ext>
            </a:extLst>
          </p:cNvPr>
          <p:cNvSpPr/>
          <p:nvPr/>
        </p:nvSpPr>
        <p:spPr>
          <a:xfrm>
            <a:off x="2346254" y="5530023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7" name="楕円 146">
            <a:extLst>
              <a:ext uri="{FF2B5EF4-FFF2-40B4-BE49-F238E27FC236}">
                <a16:creationId xmlns:a16="http://schemas.microsoft.com/office/drawing/2014/main" id="{F1C7483C-E01C-AF56-C595-935F84005618}"/>
              </a:ext>
            </a:extLst>
          </p:cNvPr>
          <p:cNvSpPr/>
          <p:nvPr/>
        </p:nvSpPr>
        <p:spPr>
          <a:xfrm>
            <a:off x="3004801" y="5530023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50" name="楕円 149">
            <a:extLst>
              <a:ext uri="{FF2B5EF4-FFF2-40B4-BE49-F238E27FC236}">
                <a16:creationId xmlns:a16="http://schemas.microsoft.com/office/drawing/2014/main" id="{6944A397-1338-2A52-BF06-575B80331A52}"/>
              </a:ext>
            </a:extLst>
          </p:cNvPr>
          <p:cNvSpPr/>
          <p:nvPr/>
        </p:nvSpPr>
        <p:spPr>
          <a:xfrm>
            <a:off x="3327387" y="5530023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51" name="楕円 150">
            <a:extLst>
              <a:ext uri="{FF2B5EF4-FFF2-40B4-BE49-F238E27FC236}">
                <a16:creationId xmlns:a16="http://schemas.microsoft.com/office/drawing/2014/main" id="{815474B8-000F-3AB6-3012-0296CE713C84}"/>
              </a:ext>
            </a:extLst>
          </p:cNvPr>
          <p:cNvSpPr/>
          <p:nvPr/>
        </p:nvSpPr>
        <p:spPr>
          <a:xfrm>
            <a:off x="3985934" y="5530023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53" name="楕円 152">
            <a:extLst>
              <a:ext uri="{FF2B5EF4-FFF2-40B4-BE49-F238E27FC236}">
                <a16:creationId xmlns:a16="http://schemas.microsoft.com/office/drawing/2014/main" id="{06ED6F58-84B4-4ADA-B347-8A0A1E0ECF92}"/>
              </a:ext>
            </a:extLst>
          </p:cNvPr>
          <p:cNvSpPr/>
          <p:nvPr/>
        </p:nvSpPr>
        <p:spPr>
          <a:xfrm>
            <a:off x="4281770" y="5530023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57" name="楕円 156">
            <a:extLst>
              <a:ext uri="{FF2B5EF4-FFF2-40B4-BE49-F238E27FC236}">
                <a16:creationId xmlns:a16="http://schemas.microsoft.com/office/drawing/2014/main" id="{DDE03A78-BA94-E0BC-D64F-C2F527C46A70}"/>
              </a:ext>
            </a:extLst>
          </p:cNvPr>
          <p:cNvSpPr/>
          <p:nvPr/>
        </p:nvSpPr>
        <p:spPr>
          <a:xfrm>
            <a:off x="4940317" y="5530023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160" name="直線コネクタ 159">
            <a:extLst>
              <a:ext uri="{FF2B5EF4-FFF2-40B4-BE49-F238E27FC236}">
                <a16:creationId xmlns:a16="http://schemas.microsoft.com/office/drawing/2014/main" id="{A85A9062-11F0-D6EA-2782-044C9A7139B5}"/>
              </a:ext>
            </a:extLst>
          </p:cNvPr>
          <p:cNvCxnSpPr>
            <a:cxnSpLocks/>
          </p:cNvCxnSpPr>
          <p:nvPr/>
        </p:nvCxnSpPr>
        <p:spPr>
          <a:xfrm>
            <a:off x="1262837" y="4416567"/>
            <a:ext cx="0" cy="2180785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コネクタ 166">
            <a:extLst>
              <a:ext uri="{FF2B5EF4-FFF2-40B4-BE49-F238E27FC236}">
                <a16:creationId xmlns:a16="http://schemas.microsoft.com/office/drawing/2014/main" id="{E7E3CC04-0D29-9C6A-3C31-B7C96AA5755D}"/>
              </a:ext>
            </a:extLst>
          </p:cNvPr>
          <p:cNvCxnSpPr>
            <a:cxnSpLocks/>
          </p:cNvCxnSpPr>
          <p:nvPr/>
        </p:nvCxnSpPr>
        <p:spPr>
          <a:xfrm>
            <a:off x="5262903" y="4433231"/>
            <a:ext cx="0" cy="2164121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矢印コネクタ 172">
            <a:extLst>
              <a:ext uri="{FF2B5EF4-FFF2-40B4-BE49-F238E27FC236}">
                <a16:creationId xmlns:a16="http://schemas.microsoft.com/office/drawing/2014/main" id="{4E3407E1-97B4-9E24-7CCA-4D43BBB5DFE3}"/>
              </a:ext>
            </a:extLst>
          </p:cNvPr>
          <p:cNvCxnSpPr>
            <a:cxnSpLocks/>
          </p:cNvCxnSpPr>
          <p:nvPr/>
        </p:nvCxnSpPr>
        <p:spPr>
          <a:xfrm flipV="1">
            <a:off x="1040787" y="4547630"/>
            <a:ext cx="0" cy="1761690"/>
          </a:xfrm>
          <a:prstGeom prst="straightConnector1">
            <a:avLst/>
          </a:prstGeom>
          <a:ln w="3492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テキスト ボックス 173">
            <a:extLst>
              <a:ext uri="{FF2B5EF4-FFF2-40B4-BE49-F238E27FC236}">
                <a16:creationId xmlns:a16="http://schemas.microsoft.com/office/drawing/2014/main" id="{BD6B7A2E-F3B4-AD73-E5B2-A523F9B1E4A4}"/>
              </a:ext>
            </a:extLst>
          </p:cNvPr>
          <p:cNvSpPr txBox="1"/>
          <p:nvPr/>
        </p:nvSpPr>
        <p:spPr>
          <a:xfrm>
            <a:off x="603529" y="4983559"/>
            <a:ext cx="892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AAE2C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テキスト ボックス 174">
                <a:extLst>
                  <a:ext uri="{FF2B5EF4-FFF2-40B4-BE49-F238E27FC236}">
                    <a16:creationId xmlns:a16="http://schemas.microsoft.com/office/drawing/2014/main" id="{776D0115-D13C-970E-EA13-F9FD2A6FCA30}"/>
                  </a:ext>
                </a:extLst>
              </p:cNvPr>
              <p:cNvSpPr txBox="1"/>
              <p:nvPr/>
            </p:nvSpPr>
            <p:spPr>
              <a:xfrm>
                <a:off x="282953" y="3597889"/>
                <a:ext cx="559852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k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が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z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方向に変わると  </a:t>
                </a:r>
                <a:r>
                  <a:rPr kumimoji="1" lang="en-US" altLang="ja-JP" sz="2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k</a:t>
                </a:r>
                <a:r>
                  <a:rPr kumimoji="1" lang="en-US" altLang="ja-JP" sz="24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z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変位  </a:t>
                </a:r>
                <a14:m>
                  <m:oMath xmlns:m="http://schemas.openxmlformats.org/officeDocument/2006/math">
                    <m:r>
                      <a:rPr kumimoji="1" lang="ja-JP" alt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𝛅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𝒙</m:t>
                    </m:r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𝑨</m:t>
                    </m:r>
                    <m:r>
                      <a:rPr kumimoji="1" lang="en-US" altLang="ja-JP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𝐞𝐱𝐩</m:t>
                    </m:r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𝒊𝒌</m:t>
                        </m:r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TO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フォノン</a:t>
                </a:r>
              </a:p>
            </p:txBody>
          </p:sp>
        </mc:Choice>
        <mc:Fallback xmlns="">
          <p:sp>
            <p:nvSpPr>
              <p:cNvPr id="175" name="テキスト ボックス 174">
                <a:extLst>
                  <a:ext uri="{FF2B5EF4-FFF2-40B4-BE49-F238E27FC236}">
                    <a16:creationId xmlns:a16="http://schemas.microsoft.com/office/drawing/2014/main" id="{776D0115-D13C-970E-EA13-F9FD2A6FC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53" y="3597889"/>
                <a:ext cx="5598520" cy="830997"/>
              </a:xfrm>
              <a:prstGeom prst="rect">
                <a:avLst/>
              </a:prstGeom>
              <a:blipFill>
                <a:blip r:embed="rId3"/>
                <a:stretch>
                  <a:fillRect l="-1632" t="-8029" r="-871" b="-16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楕円 176">
            <a:extLst>
              <a:ext uri="{FF2B5EF4-FFF2-40B4-BE49-F238E27FC236}">
                <a16:creationId xmlns:a16="http://schemas.microsoft.com/office/drawing/2014/main" id="{3321083D-9A3C-CA7A-33AE-873516A85A73}"/>
              </a:ext>
            </a:extLst>
          </p:cNvPr>
          <p:cNvSpPr/>
          <p:nvPr/>
        </p:nvSpPr>
        <p:spPr>
          <a:xfrm>
            <a:off x="1395617" y="5909269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78" name="楕円 177">
            <a:extLst>
              <a:ext uri="{FF2B5EF4-FFF2-40B4-BE49-F238E27FC236}">
                <a16:creationId xmlns:a16="http://schemas.microsoft.com/office/drawing/2014/main" id="{481A7FDD-8AA7-9BBD-E68A-E367523FE41F}"/>
              </a:ext>
            </a:extLst>
          </p:cNvPr>
          <p:cNvSpPr/>
          <p:nvPr/>
        </p:nvSpPr>
        <p:spPr>
          <a:xfrm>
            <a:off x="1988320" y="5909269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79" name="楕円 178">
            <a:extLst>
              <a:ext uri="{FF2B5EF4-FFF2-40B4-BE49-F238E27FC236}">
                <a16:creationId xmlns:a16="http://schemas.microsoft.com/office/drawing/2014/main" id="{B2D8139B-7A31-D0D2-1106-88A1AB322BD3}"/>
              </a:ext>
            </a:extLst>
          </p:cNvPr>
          <p:cNvSpPr/>
          <p:nvPr/>
        </p:nvSpPr>
        <p:spPr>
          <a:xfrm>
            <a:off x="2350000" y="5909269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80" name="楕円 179">
            <a:extLst>
              <a:ext uri="{FF2B5EF4-FFF2-40B4-BE49-F238E27FC236}">
                <a16:creationId xmlns:a16="http://schemas.microsoft.com/office/drawing/2014/main" id="{9D5AC96D-9D21-A24C-EB47-1D62ADC96485}"/>
              </a:ext>
            </a:extLst>
          </p:cNvPr>
          <p:cNvSpPr/>
          <p:nvPr/>
        </p:nvSpPr>
        <p:spPr>
          <a:xfrm>
            <a:off x="2942703" y="5909269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BA9EDE8F-3109-FF86-F529-BE86951D0F24}"/>
              </a:ext>
            </a:extLst>
          </p:cNvPr>
          <p:cNvSpPr/>
          <p:nvPr/>
        </p:nvSpPr>
        <p:spPr>
          <a:xfrm>
            <a:off x="3331133" y="5909269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521EC78-E414-6FA0-D8DD-2AB7C908D030}"/>
              </a:ext>
            </a:extLst>
          </p:cNvPr>
          <p:cNvSpPr/>
          <p:nvPr/>
        </p:nvSpPr>
        <p:spPr>
          <a:xfrm>
            <a:off x="3923836" y="5909269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63FB6A85-35DC-49D8-E38B-0C8B6E481DA5}"/>
              </a:ext>
            </a:extLst>
          </p:cNvPr>
          <p:cNvSpPr/>
          <p:nvPr/>
        </p:nvSpPr>
        <p:spPr>
          <a:xfrm>
            <a:off x="4285516" y="5909269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13040CB7-96E4-55CB-109A-A9F1D241583E}"/>
              </a:ext>
            </a:extLst>
          </p:cNvPr>
          <p:cNvSpPr/>
          <p:nvPr/>
        </p:nvSpPr>
        <p:spPr>
          <a:xfrm>
            <a:off x="4878219" y="5909269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96F25C60-49B0-DE6A-D55C-C17C868B170E}"/>
              </a:ext>
            </a:extLst>
          </p:cNvPr>
          <p:cNvSpPr/>
          <p:nvPr/>
        </p:nvSpPr>
        <p:spPr>
          <a:xfrm>
            <a:off x="1405142" y="6278834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86" name="楕円 185">
            <a:extLst>
              <a:ext uri="{FF2B5EF4-FFF2-40B4-BE49-F238E27FC236}">
                <a16:creationId xmlns:a16="http://schemas.microsoft.com/office/drawing/2014/main" id="{B48D2F23-A664-30D1-7CDF-76845EB44BEC}"/>
              </a:ext>
            </a:extLst>
          </p:cNvPr>
          <p:cNvSpPr/>
          <p:nvPr/>
        </p:nvSpPr>
        <p:spPr>
          <a:xfrm>
            <a:off x="1879036" y="6278834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87" name="楕円 186">
            <a:extLst>
              <a:ext uri="{FF2B5EF4-FFF2-40B4-BE49-F238E27FC236}">
                <a16:creationId xmlns:a16="http://schemas.microsoft.com/office/drawing/2014/main" id="{139858EA-010B-0B3B-2FD6-AE3B77C9C741}"/>
              </a:ext>
            </a:extLst>
          </p:cNvPr>
          <p:cNvSpPr/>
          <p:nvPr/>
        </p:nvSpPr>
        <p:spPr>
          <a:xfrm>
            <a:off x="2359525" y="6278834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88" name="楕円 187">
            <a:extLst>
              <a:ext uri="{FF2B5EF4-FFF2-40B4-BE49-F238E27FC236}">
                <a16:creationId xmlns:a16="http://schemas.microsoft.com/office/drawing/2014/main" id="{57065EA8-CF47-8084-E715-0B11EFB56235}"/>
              </a:ext>
            </a:extLst>
          </p:cNvPr>
          <p:cNvSpPr/>
          <p:nvPr/>
        </p:nvSpPr>
        <p:spPr>
          <a:xfrm>
            <a:off x="2833419" y="6278834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89" name="楕円 188">
            <a:extLst>
              <a:ext uri="{FF2B5EF4-FFF2-40B4-BE49-F238E27FC236}">
                <a16:creationId xmlns:a16="http://schemas.microsoft.com/office/drawing/2014/main" id="{9AA42A24-5343-F7AC-B415-F24421E867C0}"/>
              </a:ext>
            </a:extLst>
          </p:cNvPr>
          <p:cNvSpPr/>
          <p:nvPr/>
        </p:nvSpPr>
        <p:spPr>
          <a:xfrm>
            <a:off x="3340658" y="6278834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90" name="楕円 189">
            <a:extLst>
              <a:ext uri="{FF2B5EF4-FFF2-40B4-BE49-F238E27FC236}">
                <a16:creationId xmlns:a16="http://schemas.microsoft.com/office/drawing/2014/main" id="{9E5BE831-4A21-8E89-7C43-7FCE8E8EF891}"/>
              </a:ext>
            </a:extLst>
          </p:cNvPr>
          <p:cNvSpPr/>
          <p:nvPr/>
        </p:nvSpPr>
        <p:spPr>
          <a:xfrm>
            <a:off x="3814552" y="6278834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91" name="楕円 190">
            <a:extLst>
              <a:ext uri="{FF2B5EF4-FFF2-40B4-BE49-F238E27FC236}">
                <a16:creationId xmlns:a16="http://schemas.microsoft.com/office/drawing/2014/main" id="{C75365DC-A6F2-BEFF-0B0A-185C388183F1}"/>
              </a:ext>
            </a:extLst>
          </p:cNvPr>
          <p:cNvSpPr/>
          <p:nvPr/>
        </p:nvSpPr>
        <p:spPr>
          <a:xfrm>
            <a:off x="4295041" y="6278834"/>
            <a:ext cx="193552" cy="1935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92" name="楕円 191">
            <a:extLst>
              <a:ext uri="{FF2B5EF4-FFF2-40B4-BE49-F238E27FC236}">
                <a16:creationId xmlns:a16="http://schemas.microsoft.com/office/drawing/2014/main" id="{784AB4E3-A1DC-7176-0440-88DF0F59B345}"/>
              </a:ext>
            </a:extLst>
          </p:cNvPr>
          <p:cNvSpPr/>
          <p:nvPr/>
        </p:nvSpPr>
        <p:spPr>
          <a:xfrm>
            <a:off x="4768935" y="6278834"/>
            <a:ext cx="193552" cy="193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198" name="直線コネクタ 197">
            <a:extLst>
              <a:ext uri="{FF2B5EF4-FFF2-40B4-BE49-F238E27FC236}">
                <a16:creationId xmlns:a16="http://schemas.microsoft.com/office/drawing/2014/main" id="{3B6BEE8B-9C66-BAB5-DFBF-6AC010B8725A}"/>
              </a:ext>
            </a:extLst>
          </p:cNvPr>
          <p:cNvCxnSpPr>
            <a:cxnSpLocks/>
          </p:cNvCxnSpPr>
          <p:nvPr/>
        </p:nvCxnSpPr>
        <p:spPr>
          <a:xfrm>
            <a:off x="6168008" y="5271955"/>
            <a:ext cx="444463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コネクタ 198">
            <a:extLst>
              <a:ext uri="{FF2B5EF4-FFF2-40B4-BE49-F238E27FC236}">
                <a16:creationId xmlns:a16="http://schemas.microsoft.com/office/drawing/2014/main" id="{8FE601A2-4A28-7EF7-A484-CBDCD8A6236B}"/>
              </a:ext>
            </a:extLst>
          </p:cNvPr>
          <p:cNvCxnSpPr>
            <a:cxnSpLocks/>
          </p:cNvCxnSpPr>
          <p:nvPr/>
        </p:nvCxnSpPr>
        <p:spPr>
          <a:xfrm flipV="1">
            <a:off x="8668425" y="2387132"/>
            <a:ext cx="0" cy="28848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54C3C6D1-37DE-B3C4-35B0-26CC3986D32D}"/>
              </a:ext>
            </a:extLst>
          </p:cNvPr>
          <p:cNvSpPr/>
          <p:nvPr/>
        </p:nvSpPr>
        <p:spPr>
          <a:xfrm>
            <a:off x="6427719" y="3150855"/>
            <a:ext cx="2238375" cy="1419225"/>
          </a:xfrm>
          <a:custGeom>
            <a:avLst/>
            <a:gdLst>
              <a:gd name="connsiteX0" fmla="*/ 0 w 2162175"/>
              <a:gd name="connsiteY0" fmla="*/ 333375 h 333375"/>
              <a:gd name="connsiteX1" fmla="*/ 828675 w 2162175"/>
              <a:gd name="connsiteY1" fmla="*/ 142875 h 333375"/>
              <a:gd name="connsiteX2" fmla="*/ 1809750 w 2162175"/>
              <a:gd name="connsiteY2" fmla="*/ 314325 h 333375"/>
              <a:gd name="connsiteX3" fmla="*/ 2162175 w 2162175"/>
              <a:gd name="connsiteY3" fmla="*/ 0 h 333375"/>
              <a:gd name="connsiteX0" fmla="*/ 0 w 2238375"/>
              <a:gd name="connsiteY0" fmla="*/ 1419225 h 1419225"/>
              <a:gd name="connsiteX1" fmla="*/ 904875 w 2238375"/>
              <a:gd name="connsiteY1" fmla="*/ 142875 h 1419225"/>
              <a:gd name="connsiteX2" fmla="*/ 1885950 w 2238375"/>
              <a:gd name="connsiteY2" fmla="*/ 314325 h 1419225"/>
              <a:gd name="connsiteX3" fmla="*/ 2238375 w 2238375"/>
              <a:gd name="connsiteY3" fmla="*/ 0 h 1419225"/>
              <a:gd name="connsiteX0" fmla="*/ 0 w 2238375"/>
              <a:gd name="connsiteY0" fmla="*/ 1419225 h 1419225"/>
              <a:gd name="connsiteX1" fmla="*/ 866775 w 2238375"/>
              <a:gd name="connsiteY1" fmla="*/ 666750 h 1419225"/>
              <a:gd name="connsiteX2" fmla="*/ 1885950 w 2238375"/>
              <a:gd name="connsiteY2" fmla="*/ 314325 h 1419225"/>
              <a:gd name="connsiteX3" fmla="*/ 2238375 w 2238375"/>
              <a:gd name="connsiteY3" fmla="*/ 0 h 1419225"/>
              <a:gd name="connsiteX0" fmla="*/ 0 w 2238375"/>
              <a:gd name="connsiteY0" fmla="*/ 1419225 h 1419225"/>
              <a:gd name="connsiteX1" fmla="*/ 866775 w 2238375"/>
              <a:gd name="connsiteY1" fmla="*/ 666750 h 1419225"/>
              <a:gd name="connsiteX2" fmla="*/ 1619250 w 2238375"/>
              <a:gd name="connsiteY2" fmla="*/ 114300 h 1419225"/>
              <a:gd name="connsiteX3" fmla="*/ 2238375 w 2238375"/>
              <a:gd name="connsiteY3" fmla="*/ 0 h 1419225"/>
              <a:gd name="connsiteX0" fmla="*/ 0 w 2238375"/>
              <a:gd name="connsiteY0" fmla="*/ 1419225 h 1419225"/>
              <a:gd name="connsiteX1" fmla="*/ 866775 w 2238375"/>
              <a:gd name="connsiteY1" fmla="*/ 666750 h 1419225"/>
              <a:gd name="connsiteX2" fmla="*/ 2238375 w 2238375"/>
              <a:gd name="connsiteY2" fmla="*/ 0 h 1419225"/>
              <a:gd name="connsiteX0" fmla="*/ 0 w 2238375"/>
              <a:gd name="connsiteY0" fmla="*/ 1419225 h 1419225"/>
              <a:gd name="connsiteX1" fmla="*/ 1209675 w 2238375"/>
              <a:gd name="connsiteY1" fmla="*/ 247650 h 1419225"/>
              <a:gd name="connsiteX2" fmla="*/ 2238375 w 2238375"/>
              <a:gd name="connsiteY2" fmla="*/ 0 h 1419225"/>
              <a:gd name="connsiteX0" fmla="*/ 0 w 2238375"/>
              <a:gd name="connsiteY0" fmla="*/ 1419225 h 1419225"/>
              <a:gd name="connsiteX1" fmla="*/ 1209675 w 2238375"/>
              <a:gd name="connsiteY1" fmla="*/ 247650 h 1419225"/>
              <a:gd name="connsiteX2" fmla="*/ 2238375 w 2238375"/>
              <a:gd name="connsiteY2" fmla="*/ 0 h 1419225"/>
              <a:gd name="connsiteX0" fmla="*/ 0 w 2238375"/>
              <a:gd name="connsiteY0" fmla="*/ 1419225 h 1419225"/>
              <a:gd name="connsiteX1" fmla="*/ 1209675 w 2238375"/>
              <a:gd name="connsiteY1" fmla="*/ 247650 h 1419225"/>
              <a:gd name="connsiteX2" fmla="*/ 2238375 w 2238375"/>
              <a:gd name="connsiteY2" fmla="*/ 0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8375" h="1419225">
                <a:moveTo>
                  <a:pt x="0" y="1419225"/>
                </a:moveTo>
                <a:cubicBezTo>
                  <a:pt x="282575" y="1116012"/>
                  <a:pt x="836613" y="484188"/>
                  <a:pt x="1209675" y="247650"/>
                </a:cubicBezTo>
                <a:cubicBezTo>
                  <a:pt x="1582738" y="11113"/>
                  <a:pt x="1743075" y="119856"/>
                  <a:pt x="2238375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D7F42B4C-33EC-EEDB-9A89-50EBCC6EB3A2}"/>
              </a:ext>
            </a:extLst>
          </p:cNvPr>
          <p:cNvSpPr/>
          <p:nvPr/>
        </p:nvSpPr>
        <p:spPr>
          <a:xfrm>
            <a:off x="6427719" y="3755955"/>
            <a:ext cx="2238375" cy="830998"/>
          </a:xfrm>
          <a:custGeom>
            <a:avLst/>
            <a:gdLst>
              <a:gd name="connsiteX0" fmla="*/ 0 w 2162175"/>
              <a:gd name="connsiteY0" fmla="*/ 333375 h 333375"/>
              <a:gd name="connsiteX1" fmla="*/ 828675 w 2162175"/>
              <a:gd name="connsiteY1" fmla="*/ 142875 h 333375"/>
              <a:gd name="connsiteX2" fmla="*/ 1809750 w 2162175"/>
              <a:gd name="connsiteY2" fmla="*/ 314325 h 333375"/>
              <a:gd name="connsiteX3" fmla="*/ 2162175 w 2162175"/>
              <a:gd name="connsiteY3" fmla="*/ 0 h 333375"/>
              <a:gd name="connsiteX0" fmla="*/ 0 w 2238375"/>
              <a:gd name="connsiteY0" fmla="*/ 1419225 h 1419225"/>
              <a:gd name="connsiteX1" fmla="*/ 904875 w 2238375"/>
              <a:gd name="connsiteY1" fmla="*/ 142875 h 1419225"/>
              <a:gd name="connsiteX2" fmla="*/ 1885950 w 2238375"/>
              <a:gd name="connsiteY2" fmla="*/ 314325 h 1419225"/>
              <a:gd name="connsiteX3" fmla="*/ 2238375 w 2238375"/>
              <a:gd name="connsiteY3" fmla="*/ 0 h 1419225"/>
              <a:gd name="connsiteX0" fmla="*/ 0 w 2238375"/>
              <a:gd name="connsiteY0" fmla="*/ 1419225 h 1419225"/>
              <a:gd name="connsiteX1" fmla="*/ 866775 w 2238375"/>
              <a:gd name="connsiteY1" fmla="*/ 666750 h 1419225"/>
              <a:gd name="connsiteX2" fmla="*/ 1885950 w 2238375"/>
              <a:gd name="connsiteY2" fmla="*/ 314325 h 1419225"/>
              <a:gd name="connsiteX3" fmla="*/ 2238375 w 2238375"/>
              <a:gd name="connsiteY3" fmla="*/ 0 h 1419225"/>
              <a:gd name="connsiteX0" fmla="*/ 0 w 2238375"/>
              <a:gd name="connsiteY0" fmla="*/ 1419225 h 1419225"/>
              <a:gd name="connsiteX1" fmla="*/ 866775 w 2238375"/>
              <a:gd name="connsiteY1" fmla="*/ 666750 h 1419225"/>
              <a:gd name="connsiteX2" fmla="*/ 1619250 w 2238375"/>
              <a:gd name="connsiteY2" fmla="*/ 114300 h 1419225"/>
              <a:gd name="connsiteX3" fmla="*/ 2238375 w 2238375"/>
              <a:gd name="connsiteY3" fmla="*/ 0 h 1419225"/>
              <a:gd name="connsiteX0" fmla="*/ 0 w 2238375"/>
              <a:gd name="connsiteY0" fmla="*/ 1419225 h 1419225"/>
              <a:gd name="connsiteX1" fmla="*/ 866775 w 2238375"/>
              <a:gd name="connsiteY1" fmla="*/ 666750 h 1419225"/>
              <a:gd name="connsiteX2" fmla="*/ 2238375 w 2238375"/>
              <a:gd name="connsiteY2" fmla="*/ 0 h 1419225"/>
              <a:gd name="connsiteX0" fmla="*/ 0 w 2238375"/>
              <a:gd name="connsiteY0" fmla="*/ 1419225 h 1419225"/>
              <a:gd name="connsiteX1" fmla="*/ 1209675 w 2238375"/>
              <a:gd name="connsiteY1" fmla="*/ 247650 h 1419225"/>
              <a:gd name="connsiteX2" fmla="*/ 2238375 w 2238375"/>
              <a:gd name="connsiteY2" fmla="*/ 0 h 1419225"/>
              <a:gd name="connsiteX0" fmla="*/ 0 w 2238375"/>
              <a:gd name="connsiteY0" fmla="*/ 1419225 h 1419225"/>
              <a:gd name="connsiteX1" fmla="*/ 1209675 w 2238375"/>
              <a:gd name="connsiteY1" fmla="*/ 247650 h 1419225"/>
              <a:gd name="connsiteX2" fmla="*/ 2238375 w 2238375"/>
              <a:gd name="connsiteY2" fmla="*/ 0 h 1419225"/>
              <a:gd name="connsiteX0" fmla="*/ 0 w 2238375"/>
              <a:gd name="connsiteY0" fmla="*/ 1419225 h 1419225"/>
              <a:gd name="connsiteX1" fmla="*/ 1209675 w 2238375"/>
              <a:gd name="connsiteY1" fmla="*/ 247650 h 1419225"/>
              <a:gd name="connsiteX2" fmla="*/ 2238375 w 2238375"/>
              <a:gd name="connsiteY2" fmla="*/ 0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8375" h="1419225">
                <a:moveTo>
                  <a:pt x="0" y="1419225"/>
                </a:moveTo>
                <a:cubicBezTo>
                  <a:pt x="282575" y="1116012"/>
                  <a:pt x="836613" y="484188"/>
                  <a:pt x="1209675" y="247650"/>
                </a:cubicBezTo>
                <a:cubicBezTo>
                  <a:pt x="1582738" y="11113"/>
                  <a:pt x="1743075" y="119856"/>
                  <a:pt x="2238375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FFB6BC0C-9E15-84F2-CA08-2B5F24AC8D1E}"/>
              </a:ext>
            </a:extLst>
          </p:cNvPr>
          <p:cNvSpPr/>
          <p:nvPr/>
        </p:nvSpPr>
        <p:spPr>
          <a:xfrm flipH="1">
            <a:off x="8659014" y="3755955"/>
            <a:ext cx="1647800" cy="830998"/>
          </a:xfrm>
          <a:custGeom>
            <a:avLst/>
            <a:gdLst>
              <a:gd name="connsiteX0" fmla="*/ 0 w 2162175"/>
              <a:gd name="connsiteY0" fmla="*/ 333375 h 333375"/>
              <a:gd name="connsiteX1" fmla="*/ 828675 w 2162175"/>
              <a:gd name="connsiteY1" fmla="*/ 142875 h 333375"/>
              <a:gd name="connsiteX2" fmla="*/ 1809750 w 2162175"/>
              <a:gd name="connsiteY2" fmla="*/ 314325 h 333375"/>
              <a:gd name="connsiteX3" fmla="*/ 2162175 w 2162175"/>
              <a:gd name="connsiteY3" fmla="*/ 0 h 333375"/>
              <a:gd name="connsiteX0" fmla="*/ 0 w 2238375"/>
              <a:gd name="connsiteY0" fmla="*/ 1419225 h 1419225"/>
              <a:gd name="connsiteX1" fmla="*/ 904875 w 2238375"/>
              <a:gd name="connsiteY1" fmla="*/ 142875 h 1419225"/>
              <a:gd name="connsiteX2" fmla="*/ 1885950 w 2238375"/>
              <a:gd name="connsiteY2" fmla="*/ 314325 h 1419225"/>
              <a:gd name="connsiteX3" fmla="*/ 2238375 w 2238375"/>
              <a:gd name="connsiteY3" fmla="*/ 0 h 1419225"/>
              <a:gd name="connsiteX0" fmla="*/ 0 w 2238375"/>
              <a:gd name="connsiteY0" fmla="*/ 1419225 h 1419225"/>
              <a:gd name="connsiteX1" fmla="*/ 866775 w 2238375"/>
              <a:gd name="connsiteY1" fmla="*/ 666750 h 1419225"/>
              <a:gd name="connsiteX2" fmla="*/ 1885950 w 2238375"/>
              <a:gd name="connsiteY2" fmla="*/ 314325 h 1419225"/>
              <a:gd name="connsiteX3" fmla="*/ 2238375 w 2238375"/>
              <a:gd name="connsiteY3" fmla="*/ 0 h 1419225"/>
              <a:gd name="connsiteX0" fmla="*/ 0 w 2238375"/>
              <a:gd name="connsiteY0" fmla="*/ 1419225 h 1419225"/>
              <a:gd name="connsiteX1" fmla="*/ 866775 w 2238375"/>
              <a:gd name="connsiteY1" fmla="*/ 666750 h 1419225"/>
              <a:gd name="connsiteX2" fmla="*/ 1619250 w 2238375"/>
              <a:gd name="connsiteY2" fmla="*/ 114300 h 1419225"/>
              <a:gd name="connsiteX3" fmla="*/ 2238375 w 2238375"/>
              <a:gd name="connsiteY3" fmla="*/ 0 h 1419225"/>
              <a:gd name="connsiteX0" fmla="*/ 0 w 2238375"/>
              <a:gd name="connsiteY0" fmla="*/ 1419225 h 1419225"/>
              <a:gd name="connsiteX1" fmla="*/ 866775 w 2238375"/>
              <a:gd name="connsiteY1" fmla="*/ 666750 h 1419225"/>
              <a:gd name="connsiteX2" fmla="*/ 2238375 w 2238375"/>
              <a:gd name="connsiteY2" fmla="*/ 0 h 1419225"/>
              <a:gd name="connsiteX0" fmla="*/ 0 w 2238375"/>
              <a:gd name="connsiteY0" fmla="*/ 1419225 h 1419225"/>
              <a:gd name="connsiteX1" fmla="*/ 1209675 w 2238375"/>
              <a:gd name="connsiteY1" fmla="*/ 247650 h 1419225"/>
              <a:gd name="connsiteX2" fmla="*/ 2238375 w 2238375"/>
              <a:gd name="connsiteY2" fmla="*/ 0 h 1419225"/>
              <a:gd name="connsiteX0" fmla="*/ 0 w 2238375"/>
              <a:gd name="connsiteY0" fmla="*/ 1419225 h 1419225"/>
              <a:gd name="connsiteX1" fmla="*/ 1209675 w 2238375"/>
              <a:gd name="connsiteY1" fmla="*/ 247650 h 1419225"/>
              <a:gd name="connsiteX2" fmla="*/ 2238375 w 2238375"/>
              <a:gd name="connsiteY2" fmla="*/ 0 h 1419225"/>
              <a:gd name="connsiteX0" fmla="*/ 0 w 2238375"/>
              <a:gd name="connsiteY0" fmla="*/ 1419225 h 1419225"/>
              <a:gd name="connsiteX1" fmla="*/ 1209675 w 2238375"/>
              <a:gd name="connsiteY1" fmla="*/ 247650 h 1419225"/>
              <a:gd name="connsiteX2" fmla="*/ 2238375 w 2238375"/>
              <a:gd name="connsiteY2" fmla="*/ 0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8375" h="1419225">
                <a:moveTo>
                  <a:pt x="0" y="1419225"/>
                </a:moveTo>
                <a:cubicBezTo>
                  <a:pt x="282575" y="1116012"/>
                  <a:pt x="836613" y="484188"/>
                  <a:pt x="1209675" y="247650"/>
                </a:cubicBezTo>
                <a:cubicBezTo>
                  <a:pt x="1582738" y="11113"/>
                  <a:pt x="1743075" y="119856"/>
                  <a:pt x="2238375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06" name="テキスト ボックス 205">
            <a:extLst>
              <a:ext uri="{FF2B5EF4-FFF2-40B4-BE49-F238E27FC236}">
                <a16:creationId xmlns:a16="http://schemas.microsoft.com/office/drawing/2014/main" id="{AF035C2B-AB7A-88C8-3FC3-2A6404041F4E}"/>
              </a:ext>
            </a:extLst>
          </p:cNvPr>
          <p:cNvSpPr txBox="1"/>
          <p:nvPr/>
        </p:nvSpPr>
        <p:spPr>
          <a:xfrm>
            <a:off x="6528068" y="2848857"/>
            <a:ext cx="4032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LO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フォノン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7" name="テキスト ボックス 206">
            <a:extLst>
              <a:ext uri="{FF2B5EF4-FFF2-40B4-BE49-F238E27FC236}">
                <a16:creationId xmlns:a16="http://schemas.microsoft.com/office/drawing/2014/main" id="{0E092733-9041-A930-F469-38DF5387C3BE}"/>
              </a:ext>
            </a:extLst>
          </p:cNvPr>
          <p:cNvSpPr txBox="1"/>
          <p:nvPr/>
        </p:nvSpPr>
        <p:spPr>
          <a:xfrm>
            <a:off x="9334374" y="3270718"/>
            <a:ext cx="30064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LO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フォノンだったが、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TO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フォノンに変化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8" name="テキスト ボックス 207">
            <a:extLst>
              <a:ext uri="{FF2B5EF4-FFF2-40B4-BE49-F238E27FC236}">
                <a16:creationId xmlns:a16="http://schemas.microsoft.com/office/drawing/2014/main" id="{8C22EE6B-9358-57B7-4579-281604A85A38}"/>
              </a:ext>
            </a:extLst>
          </p:cNvPr>
          <p:cNvSpPr txBox="1"/>
          <p:nvPr/>
        </p:nvSpPr>
        <p:spPr>
          <a:xfrm>
            <a:off x="6652201" y="4326195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同じ基準モードの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TO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フォノン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0" name="テキスト ボックス 209">
            <a:extLst>
              <a:ext uri="{FF2B5EF4-FFF2-40B4-BE49-F238E27FC236}">
                <a16:creationId xmlns:a16="http://schemas.microsoft.com/office/drawing/2014/main" id="{D1D6EB1A-1E37-DB31-3D29-A7F844729239}"/>
              </a:ext>
            </a:extLst>
          </p:cNvPr>
          <p:cNvSpPr txBox="1"/>
          <p:nvPr/>
        </p:nvSpPr>
        <p:spPr>
          <a:xfrm>
            <a:off x="7469516" y="5229200"/>
            <a:ext cx="32908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en-US" altLang="ja-JP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		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en-US" altLang="ja-JP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z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2" name="テキスト ボックス 211">
            <a:extLst>
              <a:ext uri="{FF2B5EF4-FFF2-40B4-BE49-F238E27FC236}">
                <a16:creationId xmlns:a16="http://schemas.microsoft.com/office/drawing/2014/main" id="{EFE76837-4ADF-A21E-D3CD-25AF56DCF274}"/>
              </a:ext>
            </a:extLst>
          </p:cNvPr>
          <p:cNvSpPr txBox="1"/>
          <p:nvPr/>
        </p:nvSpPr>
        <p:spPr>
          <a:xfrm>
            <a:off x="8326753" y="1795345"/>
            <a:ext cx="22858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フォノン振動数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13" name="直線コネクタ 212">
            <a:extLst>
              <a:ext uri="{FF2B5EF4-FFF2-40B4-BE49-F238E27FC236}">
                <a16:creationId xmlns:a16="http://schemas.microsoft.com/office/drawing/2014/main" id="{ABE80C22-B95B-EC53-DDC8-5FD0FA20983E}"/>
              </a:ext>
            </a:extLst>
          </p:cNvPr>
          <p:cNvCxnSpPr>
            <a:cxnSpLocks/>
          </p:cNvCxnSpPr>
          <p:nvPr/>
        </p:nvCxnSpPr>
        <p:spPr>
          <a:xfrm flipV="1">
            <a:off x="6440800" y="2398028"/>
            <a:ext cx="0" cy="28848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テキスト ボックス 214">
            <a:extLst>
              <a:ext uri="{FF2B5EF4-FFF2-40B4-BE49-F238E27FC236}">
                <a16:creationId xmlns:a16="http://schemas.microsoft.com/office/drawing/2014/main" id="{91F9F010-3FFC-CC0B-908B-6A48BDE04C46}"/>
              </a:ext>
            </a:extLst>
          </p:cNvPr>
          <p:cNvSpPr txBox="1"/>
          <p:nvPr/>
        </p:nvSpPr>
        <p:spPr>
          <a:xfrm>
            <a:off x="6264180" y="5225008"/>
            <a:ext cx="6346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Γ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6" name="テキスト ボックス 215">
            <a:extLst>
              <a:ext uri="{FF2B5EF4-FFF2-40B4-BE49-F238E27FC236}">
                <a16:creationId xmlns:a16="http://schemas.microsoft.com/office/drawing/2014/main" id="{6B612D49-92E7-CD07-EAB7-0EC2029B79BB}"/>
              </a:ext>
            </a:extLst>
          </p:cNvPr>
          <p:cNvSpPr txBox="1"/>
          <p:nvPr/>
        </p:nvSpPr>
        <p:spPr>
          <a:xfrm>
            <a:off x="8474582" y="5229200"/>
            <a:ext cx="6346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7" name="テキスト ボックス 216">
            <a:extLst>
              <a:ext uri="{FF2B5EF4-FFF2-40B4-BE49-F238E27FC236}">
                <a16:creationId xmlns:a16="http://schemas.microsoft.com/office/drawing/2014/main" id="{A1BECF7C-F942-990F-5E86-CE39EE22DDAE}"/>
              </a:ext>
            </a:extLst>
          </p:cNvPr>
          <p:cNvSpPr txBox="1"/>
          <p:nvPr/>
        </p:nvSpPr>
        <p:spPr>
          <a:xfrm>
            <a:off x="10429894" y="5229200"/>
            <a:ext cx="6346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Z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2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-10716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4" name="Rectangle 28"/>
          <p:cNvSpPr txBox="1">
            <a:spLocks noChangeArrowheads="1"/>
          </p:cNvSpPr>
          <p:nvPr/>
        </p:nvSpPr>
        <p:spPr bwMode="auto">
          <a:xfrm>
            <a:off x="0" y="0"/>
            <a:ext cx="12191999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構造不安定性と強誘電性</a:t>
            </a:r>
            <a:endParaRPr kumimoji="1" lang="ja-JP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9727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Dielectric permittivity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643778" y="736849"/>
            <a:ext cx="82504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rgbClr val="000000"/>
                </a:solidFill>
              </a:rPr>
              <a:t>No electric polarization without external field </a:t>
            </a:r>
            <a:r>
              <a:rPr lang="en-US" altLang="ja-JP" sz="2000" b="1" i="1" dirty="0">
                <a:solidFill>
                  <a:srgbClr val="FF0000"/>
                </a:solidFill>
              </a:rPr>
              <a:t>E</a:t>
            </a:r>
            <a:endParaRPr lang="ja-JP" altLang="en-US" sz="2000" b="1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EB1DFA1-193D-40EF-B549-3C7C7DFE062D}"/>
                  </a:ext>
                </a:extLst>
              </p:cNvPr>
              <p:cNvSpPr txBox="1"/>
              <p:nvPr/>
            </p:nvSpPr>
            <p:spPr>
              <a:xfrm>
                <a:off x="1775521" y="2564904"/>
                <a:ext cx="840966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sz="2000" dirty="0">
                    <a:solidFill>
                      <a:srgbClr val="000000"/>
                    </a:solidFill>
                  </a:rPr>
                  <a:t>Macroscopic polarization </a:t>
                </a:r>
                <a14:m>
                  <m:oMath xmlns:m="http://schemas.openxmlformats.org/officeDocument/2006/math"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ja-JP" sz="2000" dirty="0">
                    <a:solidFill>
                      <a:srgbClr val="000000"/>
                    </a:solidFill>
                  </a:rPr>
                  <a:t> is induced by external field</a:t>
                </a:r>
              </a:p>
              <a:p>
                <a:pPr>
                  <a:defRPr/>
                </a:pPr>
                <a:r>
                  <a:rPr lang="en-US" altLang="ja-JP" sz="2000" dirty="0">
                    <a:solidFill>
                      <a:srgbClr val="000000"/>
                    </a:solidFill>
                  </a:rPr>
                  <a:t>Uniform </a:t>
                </a:r>
                <a:r>
                  <a:rPr lang="en-US" altLang="ja-JP" sz="2000" b="1" i="1" dirty="0">
                    <a:solidFill>
                      <a:srgbClr val="FF0000"/>
                    </a:solidFill>
                  </a:rPr>
                  <a:t>P</a:t>
                </a:r>
                <a:r>
                  <a:rPr lang="en-US" altLang="ja-JP" sz="2000" dirty="0">
                    <a:solidFill>
                      <a:srgbClr val="000000"/>
                    </a:solidFill>
                  </a:rPr>
                  <a:t> in the bulk region produces the surface charge 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Q = |P|</a:t>
                </a:r>
                <a:endParaRPr lang="ja-JP" alt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EB1DFA1-193D-40EF-B549-3C7C7DFE0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1" y="2564904"/>
                <a:ext cx="8409669" cy="707886"/>
              </a:xfrm>
              <a:prstGeom prst="rect">
                <a:avLst/>
              </a:prstGeom>
              <a:blipFill>
                <a:blip r:embed="rId3"/>
                <a:stretch>
                  <a:fillRect l="-725" t="-5172" b="-14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8" name="正方形/長方形 307">
            <a:extLst>
              <a:ext uri="{FF2B5EF4-FFF2-40B4-BE49-F238E27FC236}">
                <a16:creationId xmlns:a16="http://schemas.microsoft.com/office/drawing/2014/main" id="{E0845D49-2DF7-4C41-98A9-9877F19FE2AE}"/>
              </a:ext>
            </a:extLst>
          </p:cNvPr>
          <p:cNvSpPr/>
          <p:nvPr/>
        </p:nvSpPr>
        <p:spPr bwMode="auto">
          <a:xfrm>
            <a:off x="4745727" y="1112769"/>
            <a:ext cx="2268671" cy="14262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 dirty="0">
              <a:solidFill>
                <a:srgbClr val="000000"/>
              </a:solidFill>
            </a:endParaRPr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26AF4418-6711-42F2-BFC1-C0BCB526554B}"/>
              </a:ext>
            </a:extLst>
          </p:cNvPr>
          <p:cNvSpPr/>
          <p:nvPr/>
        </p:nvSpPr>
        <p:spPr bwMode="auto">
          <a:xfrm>
            <a:off x="4872439" y="1167799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5C034C3-B159-4D5E-B3F4-191BF9C96546}"/>
              </a:ext>
            </a:extLst>
          </p:cNvPr>
          <p:cNvSpPr/>
          <p:nvPr/>
        </p:nvSpPr>
        <p:spPr bwMode="auto">
          <a:xfrm>
            <a:off x="4938784" y="1234144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636B21C1-F41F-461B-8FE7-B16ECA115CFA}"/>
              </a:ext>
            </a:extLst>
          </p:cNvPr>
          <p:cNvSpPr/>
          <p:nvPr/>
        </p:nvSpPr>
        <p:spPr bwMode="auto">
          <a:xfrm>
            <a:off x="5228996" y="1167799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12" name="楕円 311">
            <a:extLst>
              <a:ext uri="{FF2B5EF4-FFF2-40B4-BE49-F238E27FC236}">
                <a16:creationId xmlns:a16="http://schemas.microsoft.com/office/drawing/2014/main" id="{6D1BD26F-E4EB-4C2C-87AB-751FBE0D4BE0}"/>
              </a:ext>
            </a:extLst>
          </p:cNvPr>
          <p:cNvSpPr/>
          <p:nvPr/>
        </p:nvSpPr>
        <p:spPr bwMode="auto">
          <a:xfrm>
            <a:off x="5295341" y="1234144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13" name="楕円 312">
            <a:extLst>
              <a:ext uri="{FF2B5EF4-FFF2-40B4-BE49-F238E27FC236}">
                <a16:creationId xmlns:a16="http://schemas.microsoft.com/office/drawing/2014/main" id="{1932A69F-140F-47F4-887E-26D854896A4C}"/>
              </a:ext>
            </a:extLst>
          </p:cNvPr>
          <p:cNvSpPr/>
          <p:nvPr/>
        </p:nvSpPr>
        <p:spPr bwMode="auto">
          <a:xfrm>
            <a:off x="5585552" y="1167799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14" name="楕円 313">
            <a:extLst>
              <a:ext uri="{FF2B5EF4-FFF2-40B4-BE49-F238E27FC236}">
                <a16:creationId xmlns:a16="http://schemas.microsoft.com/office/drawing/2014/main" id="{7CA6966B-BAD1-4DFD-830A-1B548A27A4FF}"/>
              </a:ext>
            </a:extLst>
          </p:cNvPr>
          <p:cNvSpPr/>
          <p:nvPr/>
        </p:nvSpPr>
        <p:spPr bwMode="auto">
          <a:xfrm>
            <a:off x="5651897" y="1234144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15" name="楕円 314">
            <a:extLst>
              <a:ext uri="{FF2B5EF4-FFF2-40B4-BE49-F238E27FC236}">
                <a16:creationId xmlns:a16="http://schemas.microsoft.com/office/drawing/2014/main" id="{6DE07187-64F6-4B85-8C1A-6D7909A61342}"/>
              </a:ext>
            </a:extLst>
          </p:cNvPr>
          <p:cNvSpPr/>
          <p:nvPr/>
        </p:nvSpPr>
        <p:spPr bwMode="auto">
          <a:xfrm>
            <a:off x="5942108" y="1167799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16" name="楕円 315">
            <a:extLst>
              <a:ext uri="{FF2B5EF4-FFF2-40B4-BE49-F238E27FC236}">
                <a16:creationId xmlns:a16="http://schemas.microsoft.com/office/drawing/2014/main" id="{2FAD53D4-DD2D-41A3-872A-FE570A28D492}"/>
              </a:ext>
            </a:extLst>
          </p:cNvPr>
          <p:cNvSpPr/>
          <p:nvPr/>
        </p:nvSpPr>
        <p:spPr bwMode="auto">
          <a:xfrm>
            <a:off x="6008453" y="1234144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17" name="楕円 316">
            <a:extLst>
              <a:ext uri="{FF2B5EF4-FFF2-40B4-BE49-F238E27FC236}">
                <a16:creationId xmlns:a16="http://schemas.microsoft.com/office/drawing/2014/main" id="{6C6618EF-3543-4F7C-AEF9-7BACCC986116}"/>
              </a:ext>
            </a:extLst>
          </p:cNvPr>
          <p:cNvSpPr/>
          <p:nvPr/>
        </p:nvSpPr>
        <p:spPr bwMode="auto">
          <a:xfrm>
            <a:off x="6298664" y="1167799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18" name="楕円 317">
            <a:extLst>
              <a:ext uri="{FF2B5EF4-FFF2-40B4-BE49-F238E27FC236}">
                <a16:creationId xmlns:a16="http://schemas.microsoft.com/office/drawing/2014/main" id="{30D2FB74-1B23-4294-ADC1-02ED0071C5F0}"/>
              </a:ext>
            </a:extLst>
          </p:cNvPr>
          <p:cNvSpPr/>
          <p:nvPr/>
        </p:nvSpPr>
        <p:spPr bwMode="auto">
          <a:xfrm>
            <a:off x="6365010" y="1234144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19" name="楕円 318">
            <a:extLst>
              <a:ext uri="{FF2B5EF4-FFF2-40B4-BE49-F238E27FC236}">
                <a16:creationId xmlns:a16="http://schemas.microsoft.com/office/drawing/2014/main" id="{6E83A826-F8F2-4706-B55F-8838ADDB3571}"/>
              </a:ext>
            </a:extLst>
          </p:cNvPr>
          <p:cNvSpPr/>
          <p:nvPr/>
        </p:nvSpPr>
        <p:spPr bwMode="auto">
          <a:xfrm>
            <a:off x="6655221" y="1167799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20" name="楕円 319">
            <a:extLst>
              <a:ext uri="{FF2B5EF4-FFF2-40B4-BE49-F238E27FC236}">
                <a16:creationId xmlns:a16="http://schemas.microsoft.com/office/drawing/2014/main" id="{DF63E6A8-02CC-49C1-8310-65EBDD84726B}"/>
              </a:ext>
            </a:extLst>
          </p:cNvPr>
          <p:cNvSpPr/>
          <p:nvPr/>
        </p:nvSpPr>
        <p:spPr bwMode="auto">
          <a:xfrm>
            <a:off x="6721566" y="1234144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21" name="楕円 320">
            <a:extLst>
              <a:ext uri="{FF2B5EF4-FFF2-40B4-BE49-F238E27FC236}">
                <a16:creationId xmlns:a16="http://schemas.microsoft.com/office/drawing/2014/main" id="{578C6321-EB6A-4748-8E56-D05DAA26D3D9}"/>
              </a:ext>
            </a:extLst>
          </p:cNvPr>
          <p:cNvSpPr/>
          <p:nvPr/>
        </p:nvSpPr>
        <p:spPr bwMode="auto">
          <a:xfrm>
            <a:off x="4872439" y="1524355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22" name="楕円 321">
            <a:extLst>
              <a:ext uri="{FF2B5EF4-FFF2-40B4-BE49-F238E27FC236}">
                <a16:creationId xmlns:a16="http://schemas.microsoft.com/office/drawing/2014/main" id="{BF726F4C-55D1-44C8-B0EF-27A1B87B270E}"/>
              </a:ext>
            </a:extLst>
          </p:cNvPr>
          <p:cNvSpPr/>
          <p:nvPr/>
        </p:nvSpPr>
        <p:spPr bwMode="auto">
          <a:xfrm>
            <a:off x="4938784" y="1590700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23" name="楕円 322">
            <a:extLst>
              <a:ext uri="{FF2B5EF4-FFF2-40B4-BE49-F238E27FC236}">
                <a16:creationId xmlns:a16="http://schemas.microsoft.com/office/drawing/2014/main" id="{B52EC33F-C6CB-48CC-9CD6-32C0B6C576BC}"/>
              </a:ext>
            </a:extLst>
          </p:cNvPr>
          <p:cNvSpPr/>
          <p:nvPr/>
        </p:nvSpPr>
        <p:spPr bwMode="auto">
          <a:xfrm>
            <a:off x="5228996" y="1524355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24" name="楕円 323">
            <a:extLst>
              <a:ext uri="{FF2B5EF4-FFF2-40B4-BE49-F238E27FC236}">
                <a16:creationId xmlns:a16="http://schemas.microsoft.com/office/drawing/2014/main" id="{C9A22AE6-788F-43F5-AF2B-16559F91C201}"/>
              </a:ext>
            </a:extLst>
          </p:cNvPr>
          <p:cNvSpPr/>
          <p:nvPr/>
        </p:nvSpPr>
        <p:spPr bwMode="auto">
          <a:xfrm>
            <a:off x="5295341" y="1590700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25" name="楕円 324">
            <a:extLst>
              <a:ext uri="{FF2B5EF4-FFF2-40B4-BE49-F238E27FC236}">
                <a16:creationId xmlns:a16="http://schemas.microsoft.com/office/drawing/2014/main" id="{A28238E5-0FBE-4DB9-AF4A-689D2A5E6D0A}"/>
              </a:ext>
            </a:extLst>
          </p:cNvPr>
          <p:cNvSpPr/>
          <p:nvPr/>
        </p:nvSpPr>
        <p:spPr bwMode="auto">
          <a:xfrm>
            <a:off x="5585552" y="1524355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26" name="楕円 325">
            <a:extLst>
              <a:ext uri="{FF2B5EF4-FFF2-40B4-BE49-F238E27FC236}">
                <a16:creationId xmlns:a16="http://schemas.microsoft.com/office/drawing/2014/main" id="{09F58E08-60C4-4D3C-9F0E-CF7193F59C2F}"/>
              </a:ext>
            </a:extLst>
          </p:cNvPr>
          <p:cNvSpPr/>
          <p:nvPr/>
        </p:nvSpPr>
        <p:spPr bwMode="auto">
          <a:xfrm>
            <a:off x="5651897" y="1590700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27" name="楕円 326">
            <a:extLst>
              <a:ext uri="{FF2B5EF4-FFF2-40B4-BE49-F238E27FC236}">
                <a16:creationId xmlns:a16="http://schemas.microsoft.com/office/drawing/2014/main" id="{4DBDF0DC-CAD0-4E3A-A380-5F41C75AF3D3}"/>
              </a:ext>
            </a:extLst>
          </p:cNvPr>
          <p:cNvSpPr/>
          <p:nvPr/>
        </p:nvSpPr>
        <p:spPr bwMode="auto">
          <a:xfrm>
            <a:off x="5942108" y="1524355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28" name="楕円 327">
            <a:extLst>
              <a:ext uri="{FF2B5EF4-FFF2-40B4-BE49-F238E27FC236}">
                <a16:creationId xmlns:a16="http://schemas.microsoft.com/office/drawing/2014/main" id="{A257A41B-861F-4127-BBE4-25421D69D246}"/>
              </a:ext>
            </a:extLst>
          </p:cNvPr>
          <p:cNvSpPr/>
          <p:nvPr/>
        </p:nvSpPr>
        <p:spPr bwMode="auto">
          <a:xfrm>
            <a:off x="6008453" y="1590700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29" name="楕円 328">
            <a:extLst>
              <a:ext uri="{FF2B5EF4-FFF2-40B4-BE49-F238E27FC236}">
                <a16:creationId xmlns:a16="http://schemas.microsoft.com/office/drawing/2014/main" id="{B769C2D9-7AD7-4FAD-B588-9177BEFAA80E}"/>
              </a:ext>
            </a:extLst>
          </p:cNvPr>
          <p:cNvSpPr/>
          <p:nvPr/>
        </p:nvSpPr>
        <p:spPr bwMode="auto">
          <a:xfrm>
            <a:off x="6298664" y="1524355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30" name="楕円 329">
            <a:extLst>
              <a:ext uri="{FF2B5EF4-FFF2-40B4-BE49-F238E27FC236}">
                <a16:creationId xmlns:a16="http://schemas.microsoft.com/office/drawing/2014/main" id="{8E230FAF-A51B-45A1-96AE-42FD0FF9AD13}"/>
              </a:ext>
            </a:extLst>
          </p:cNvPr>
          <p:cNvSpPr/>
          <p:nvPr/>
        </p:nvSpPr>
        <p:spPr bwMode="auto">
          <a:xfrm>
            <a:off x="6365010" y="1590700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31" name="楕円 330">
            <a:extLst>
              <a:ext uri="{FF2B5EF4-FFF2-40B4-BE49-F238E27FC236}">
                <a16:creationId xmlns:a16="http://schemas.microsoft.com/office/drawing/2014/main" id="{FC3E9D76-5845-45A4-A6D6-8CC2A99D3658}"/>
              </a:ext>
            </a:extLst>
          </p:cNvPr>
          <p:cNvSpPr/>
          <p:nvPr/>
        </p:nvSpPr>
        <p:spPr bwMode="auto">
          <a:xfrm>
            <a:off x="6655221" y="1524355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32" name="楕円 331">
            <a:extLst>
              <a:ext uri="{FF2B5EF4-FFF2-40B4-BE49-F238E27FC236}">
                <a16:creationId xmlns:a16="http://schemas.microsoft.com/office/drawing/2014/main" id="{9E28A784-B427-401B-8BFC-ED983AC28D19}"/>
              </a:ext>
            </a:extLst>
          </p:cNvPr>
          <p:cNvSpPr/>
          <p:nvPr/>
        </p:nvSpPr>
        <p:spPr bwMode="auto">
          <a:xfrm>
            <a:off x="6721566" y="1590700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33" name="楕円 332">
            <a:extLst>
              <a:ext uri="{FF2B5EF4-FFF2-40B4-BE49-F238E27FC236}">
                <a16:creationId xmlns:a16="http://schemas.microsoft.com/office/drawing/2014/main" id="{E8D8EC39-87F4-4390-BD31-837257F2F49B}"/>
              </a:ext>
            </a:extLst>
          </p:cNvPr>
          <p:cNvSpPr/>
          <p:nvPr/>
        </p:nvSpPr>
        <p:spPr bwMode="auto">
          <a:xfrm>
            <a:off x="4872439" y="1880911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34" name="楕円 333">
            <a:extLst>
              <a:ext uri="{FF2B5EF4-FFF2-40B4-BE49-F238E27FC236}">
                <a16:creationId xmlns:a16="http://schemas.microsoft.com/office/drawing/2014/main" id="{CEE1B379-652E-4E9A-BA0A-25559062D279}"/>
              </a:ext>
            </a:extLst>
          </p:cNvPr>
          <p:cNvSpPr/>
          <p:nvPr/>
        </p:nvSpPr>
        <p:spPr bwMode="auto">
          <a:xfrm>
            <a:off x="4938784" y="1947256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35" name="楕円 334">
            <a:extLst>
              <a:ext uri="{FF2B5EF4-FFF2-40B4-BE49-F238E27FC236}">
                <a16:creationId xmlns:a16="http://schemas.microsoft.com/office/drawing/2014/main" id="{C6E30F28-7C30-462B-8BA8-3054B7E1A6B4}"/>
              </a:ext>
            </a:extLst>
          </p:cNvPr>
          <p:cNvSpPr/>
          <p:nvPr/>
        </p:nvSpPr>
        <p:spPr bwMode="auto">
          <a:xfrm>
            <a:off x="5228996" y="1880911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36" name="楕円 335">
            <a:extLst>
              <a:ext uri="{FF2B5EF4-FFF2-40B4-BE49-F238E27FC236}">
                <a16:creationId xmlns:a16="http://schemas.microsoft.com/office/drawing/2014/main" id="{61594E1E-0D9B-4706-BC19-D1BFD3AD06E7}"/>
              </a:ext>
            </a:extLst>
          </p:cNvPr>
          <p:cNvSpPr/>
          <p:nvPr/>
        </p:nvSpPr>
        <p:spPr bwMode="auto">
          <a:xfrm>
            <a:off x="5295341" y="1947256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37" name="楕円 336">
            <a:extLst>
              <a:ext uri="{FF2B5EF4-FFF2-40B4-BE49-F238E27FC236}">
                <a16:creationId xmlns:a16="http://schemas.microsoft.com/office/drawing/2014/main" id="{D0C58881-9E56-47B5-A226-383CE02A77CE}"/>
              </a:ext>
            </a:extLst>
          </p:cNvPr>
          <p:cNvSpPr/>
          <p:nvPr/>
        </p:nvSpPr>
        <p:spPr bwMode="auto">
          <a:xfrm>
            <a:off x="5585552" y="1880911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38" name="楕円 337">
            <a:extLst>
              <a:ext uri="{FF2B5EF4-FFF2-40B4-BE49-F238E27FC236}">
                <a16:creationId xmlns:a16="http://schemas.microsoft.com/office/drawing/2014/main" id="{363A5F1E-9E69-4EE6-A763-054126B9E1AA}"/>
              </a:ext>
            </a:extLst>
          </p:cNvPr>
          <p:cNvSpPr/>
          <p:nvPr/>
        </p:nvSpPr>
        <p:spPr bwMode="auto">
          <a:xfrm>
            <a:off x="5651897" y="1947256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39" name="楕円 338">
            <a:extLst>
              <a:ext uri="{FF2B5EF4-FFF2-40B4-BE49-F238E27FC236}">
                <a16:creationId xmlns:a16="http://schemas.microsoft.com/office/drawing/2014/main" id="{57A1448A-D911-4A84-88FE-5A8CD7EA49CA}"/>
              </a:ext>
            </a:extLst>
          </p:cNvPr>
          <p:cNvSpPr/>
          <p:nvPr/>
        </p:nvSpPr>
        <p:spPr bwMode="auto">
          <a:xfrm>
            <a:off x="5942108" y="1880911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40" name="楕円 339">
            <a:extLst>
              <a:ext uri="{FF2B5EF4-FFF2-40B4-BE49-F238E27FC236}">
                <a16:creationId xmlns:a16="http://schemas.microsoft.com/office/drawing/2014/main" id="{1DE7ED86-E4AB-440C-9C56-D4550279AE7F}"/>
              </a:ext>
            </a:extLst>
          </p:cNvPr>
          <p:cNvSpPr/>
          <p:nvPr/>
        </p:nvSpPr>
        <p:spPr bwMode="auto">
          <a:xfrm>
            <a:off x="6008453" y="1947256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41" name="楕円 340">
            <a:extLst>
              <a:ext uri="{FF2B5EF4-FFF2-40B4-BE49-F238E27FC236}">
                <a16:creationId xmlns:a16="http://schemas.microsoft.com/office/drawing/2014/main" id="{8B51E589-0F85-4DEF-87AF-BB62FBD33D40}"/>
              </a:ext>
            </a:extLst>
          </p:cNvPr>
          <p:cNvSpPr/>
          <p:nvPr/>
        </p:nvSpPr>
        <p:spPr bwMode="auto">
          <a:xfrm>
            <a:off x="6298664" y="1880911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42" name="楕円 341">
            <a:extLst>
              <a:ext uri="{FF2B5EF4-FFF2-40B4-BE49-F238E27FC236}">
                <a16:creationId xmlns:a16="http://schemas.microsoft.com/office/drawing/2014/main" id="{C3CE6D7E-0761-4DDD-92ED-E74C3ECA454E}"/>
              </a:ext>
            </a:extLst>
          </p:cNvPr>
          <p:cNvSpPr/>
          <p:nvPr/>
        </p:nvSpPr>
        <p:spPr bwMode="auto">
          <a:xfrm>
            <a:off x="6365010" y="1947256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43" name="楕円 342">
            <a:extLst>
              <a:ext uri="{FF2B5EF4-FFF2-40B4-BE49-F238E27FC236}">
                <a16:creationId xmlns:a16="http://schemas.microsoft.com/office/drawing/2014/main" id="{A40AA99C-19E6-4223-83FF-EC3E19FFBF0B}"/>
              </a:ext>
            </a:extLst>
          </p:cNvPr>
          <p:cNvSpPr/>
          <p:nvPr/>
        </p:nvSpPr>
        <p:spPr bwMode="auto">
          <a:xfrm>
            <a:off x="6655221" y="1880911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44" name="楕円 343">
            <a:extLst>
              <a:ext uri="{FF2B5EF4-FFF2-40B4-BE49-F238E27FC236}">
                <a16:creationId xmlns:a16="http://schemas.microsoft.com/office/drawing/2014/main" id="{AF5D14AD-9E8E-4B98-BD7C-DB241AF70968}"/>
              </a:ext>
            </a:extLst>
          </p:cNvPr>
          <p:cNvSpPr/>
          <p:nvPr/>
        </p:nvSpPr>
        <p:spPr bwMode="auto">
          <a:xfrm>
            <a:off x="6721566" y="1947256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45" name="楕円 344">
            <a:extLst>
              <a:ext uri="{FF2B5EF4-FFF2-40B4-BE49-F238E27FC236}">
                <a16:creationId xmlns:a16="http://schemas.microsoft.com/office/drawing/2014/main" id="{BE9111CB-1451-44DD-92F0-86839BC85B95}"/>
              </a:ext>
            </a:extLst>
          </p:cNvPr>
          <p:cNvSpPr/>
          <p:nvPr/>
        </p:nvSpPr>
        <p:spPr bwMode="auto">
          <a:xfrm>
            <a:off x="4872439" y="2237468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46" name="楕円 345">
            <a:extLst>
              <a:ext uri="{FF2B5EF4-FFF2-40B4-BE49-F238E27FC236}">
                <a16:creationId xmlns:a16="http://schemas.microsoft.com/office/drawing/2014/main" id="{D0607F36-ED67-44ED-864F-995650C5DDC2}"/>
              </a:ext>
            </a:extLst>
          </p:cNvPr>
          <p:cNvSpPr/>
          <p:nvPr/>
        </p:nvSpPr>
        <p:spPr bwMode="auto">
          <a:xfrm>
            <a:off x="4938784" y="2303813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47" name="楕円 346">
            <a:extLst>
              <a:ext uri="{FF2B5EF4-FFF2-40B4-BE49-F238E27FC236}">
                <a16:creationId xmlns:a16="http://schemas.microsoft.com/office/drawing/2014/main" id="{DC978106-E0A2-466B-8BFD-EBF4730A5162}"/>
              </a:ext>
            </a:extLst>
          </p:cNvPr>
          <p:cNvSpPr/>
          <p:nvPr/>
        </p:nvSpPr>
        <p:spPr bwMode="auto">
          <a:xfrm>
            <a:off x="5228996" y="2237468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48" name="楕円 347">
            <a:extLst>
              <a:ext uri="{FF2B5EF4-FFF2-40B4-BE49-F238E27FC236}">
                <a16:creationId xmlns:a16="http://schemas.microsoft.com/office/drawing/2014/main" id="{E0BAD673-B940-4633-83FA-D71DE621825A}"/>
              </a:ext>
            </a:extLst>
          </p:cNvPr>
          <p:cNvSpPr/>
          <p:nvPr/>
        </p:nvSpPr>
        <p:spPr bwMode="auto">
          <a:xfrm>
            <a:off x="5295341" y="2303813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49" name="楕円 348">
            <a:extLst>
              <a:ext uri="{FF2B5EF4-FFF2-40B4-BE49-F238E27FC236}">
                <a16:creationId xmlns:a16="http://schemas.microsoft.com/office/drawing/2014/main" id="{52C6AE0C-5E1D-4FFF-B1AA-9B0667266E2D}"/>
              </a:ext>
            </a:extLst>
          </p:cNvPr>
          <p:cNvSpPr/>
          <p:nvPr/>
        </p:nvSpPr>
        <p:spPr bwMode="auto">
          <a:xfrm>
            <a:off x="5585552" y="2237468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50" name="楕円 349">
            <a:extLst>
              <a:ext uri="{FF2B5EF4-FFF2-40B4-BE49-F238E27FC236}">
                <a16:creationId xmlns:a16="http://schemas.microsoft.com/office/drawing/2014/main" id="{0D7BF2B3-CDDB-4AF8-93C4-7AE12A24DFCD}"/>
              </a:ext>
            </a:extLst>
          </p:cNvPr>
          <p:cNvSpPr/>
          <p:nvPr/>
        </p:nvSpPr>
        <p:spPr bwMode="auto">
          <a:xfrm>
            <a:off x="5651897" y="2303813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51" name="楕円 350">
            <a:extLst>
              <a:ext uri="{FF2B5EF4-FFF2-40B4-BE49-F238E27FC236}">
                <a16:creationId xmlns:a16="http://schemas.microsoft.com/office/drawing/2014/main" id="{732E1235-7A1B-459F-88D3-594D81CCBBB1}"/>
              </a:ext>
            </a:extLst>
          </p:cNvPr>
          <p:cNvSpPr/>
          <p:nvPr/>
        </p:nvSpPr>
        <p:spPr bwMode="auto">
          <a:xfrm>
            <a:off x="5942108" y="2237468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52" name="楕円 351">
            <a:extLst>
              <a:ext uri="{FF2B5EF4-FFF2-40B4-BE49-F238E27FC236}">
                <a16:creationId xmlns:a16="http://schemas.microsoft.com/office/drawing/2014/main" id="{ECF212F1-BB1E-4263-9EAB-4465B99B550D}"/>
              </a:ext>
            </a:extLst>
          </p:cNvPr>
          <p:cNvSpPr/>
          <p:nvPr/>
        </p:nvSpPr>
        <p:spPr bwMode="auto">
          <a:xfrm>
            <a:off x="6008453" y="2303813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53" name="楕円 352">
            <a:extLst>
              <a:ext uri="{FF2B5EF4-FFF2-40B4-BE49-F238E27FC236}">
                <a16:creationId xmlns:a16="http://schemas.microsoft.com/office/drawing/2014/main" id="{F1327E05-AB08-4BF1-A617-D20DECF6CA09}"/>
              </a:ext>
            </a:extLst>
          </p:cNvPr>
          <p:cNvSpPr/>
          <p:nvPr/>
        </p:nvSpPr>
        <p:spPr bwMode="auto">
          <a:xfrm>
            <a:off x="6298664" y="2237468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54" name="楕円 353">
            <a:extLst>
              <a:ext uri="{FF2B5EF4-FFF2-40B4-BE49-F238E27FC236}">
                <a16:creationId xmlns:a16="http://schemas.microsoft.com/office/drawing/2014/main" id="{FA398F9A-7DA4-4CA3-8466-A599BCF14622}"/>
              </a:ext>
            </a:extLst>
          </p:cNvPr>
          <p:cNvSpPr/>
          <p:nvPr/>
        </p:nvSpPr>
        <p:spPr bwMode="auto">
          <a:xfrm>
            <a:off x="6365010" y="2303813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55" name="楕円 354">
            <a:extLst>
              <a:ext uri="{FF2B5EF4-FFF2-40B4-BE49-F238E27FC236}">
                <a16:creationId xmlns:a16="http://schemas.microsoft.com/office/drawing/2014/main" id="{5D5FBC82-45D1-453B-92BB-C1A18B93C235}"/>
              </a:ext>
            </a:extLst>
          </p:cNvPr>
          <p:cNvSpPr/>
          <p:nvPr/>
        </p:nvSpPr>
        <p:spPr bwMode="auto">
          <a:xfrm>
            <a:off x="6655221" y="2237468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56" name="楕円 355">
            <a:extLst>
              <a:ext uri="{FF2B5EF4-FFF2-40B4-BE49-F238E27FC236}">
                <a16:creationId xmlns:a16="http://schemas.microsoft.com/office/drawing/2014/main" id="{335864A6-0F18-43A6-96DD-3C2CDBA31D50}"/>
              </a:ext>
            </a:extLst>
          </p:cNvPr>
          <p:cNvSpPr/>
          <p:nvPr/>
        </p:nvSpPr>
        <p:spPr bwMode="auto">
          <a:xfrm>
            <a:off x="6721566" y="2303813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42" name="正方形/長方形 441">
            <a:extLst>
              <a:ext uri="{FF2B5EF4-FFF2-40B4-BE49-F238E27FC236}">
                <a16:creationId xmlns:a16="http://schemas.microsoft.com/office/drawing/2014/main" id="{E47369F0-4140-4BEE-951C-A61BC1EB0786}"/>
              </a:ext>
            </a:extLst>
          </p:cNvPr>
          <p:cNvSpPr/>
          <p:nvPr/>
        </p:nvSpPr>
        <p:spPr bwMode="auto">
          <a:xfrm>
            <a:off x="4730462" y="3684123"/>
            <a:ext cx="2268671" cy="14262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 dirty="0">
              <a:solidFill>
                <a:srgbClr val="000000"/>
              </a:solidFill>
            </a:endParaRPr>
          </a:p>
        </p:txBody>
      </p:sp>
      <p:sp>
        <p:nvSpPr>
          <p:cNvPr id="443" name="楕円 442">
            <a:extLst>
              <a:ext uri="{FF2B5EF4-FFF2-40B4-BE49-F238E27FC236}">
                <a16:creationId xmlns:a16="http://schemas.microsoft.com/office/drawing/2014/main" id="{BBC3ED46-98E7-429D-B2D1-C02EB82A69B2}"/>
              </a:ext>
            </a:extLst>
          </p:cNvPr>
          <p:cNvSpPr/>
          <p:nvPr/>
        </p:nvSpPr>
        <p:spPr bwMode="auto">
          <a:xfrm>
            <a:off x="4857174" y="3723429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44" name="楕円 443">
            <a:extLst>
              <a:ext uri="{FF2B5EF4-FFF2-40B4-BE49-F238E27FC236}">
                <a16:creationId xmlns:a16="http://schemas.microsoft.com/office/drawing/2014/main" id="{F09E5494-52F4-41E3-9E0C-882DDB5B17C3}"/>
              </a:ext>
            </a:extLst>
          </p:cNvPr>
          <p:cNvSpPr/>
          <p:nvPr/>
        </p:nvSpPr>
        <p:spPr bwMode="auto">
          <a:xfrm>
            <a:off x="4923519" y="3826558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45" name="楕円 444">
            <a:extLst>
              <a:ext uri="{FF2B5EF4-FFF2-40B4-BE49-F238E27FC236}">
                <a16:creationId xmlns:a16="http://schemas.microsoft.com/office/drawing/2014/main" id="{B9AB2946-0805-4016-A108-1DDE0CD67450}"/>
              </a:ext>
            </a:extLst>
          </p:cNvPr>
          <p:cNvSpPr/>
          <p:nvPr/>
        </p:nvSpPr>
        <p:spPr bwMode="auto">
          <a:xfrm>
            <a:off x="5213731" y="3723429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46" name="楕円 445">
            <a:extLst>
              <a:ext uri="{FF2B5EF4-FFF2-40B4-BE49-F238E27FC236}">
                <a16:creationId xmlns:a16="http://schemas.microsoft.com/office/drawing/2014/main" id="{A2D2FCCE-0FCD-4C58-9817-7B8D4DB721AF}"/>
              </a:ext>
            </a:extLst>
          </p:cNvPr>
          <p:cNvSpPr/>
          <p:nvPr/>
        </p:nvSpPr>
        <p:spPr bwMode="auto">
          <a:xfrm>
            <a:off x="5280076" y="3826558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47" name="楕円 446">
            <a:extLst>
              <a:ext uri="{FF2B5EF4-FFF2-40B4-BE49-F238E27FC236}">
                <a16:creationId xmlns:a16="http://schemas.microsoft.com/office/drawing/2014/main" id="{07493642-6DEE-4340-B901-FE57B2588783}"/>
              </a:ext>
            </a:extLst>
          </p:cNvPr>
          <p:cNvSpPr/>
          <p:nvPr/>
        </p:nvSpPr>
        <p:spPr bwMode="auto">
          <a:xfrm>
            <a:off x="5570287" y="3723429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48" name="楕円 447">
            <a:extLst>
              <a:ext uri="{FF2B5EF4-FFF2-40B4-BE49-F238E27FC236}">
                <a16:creationId xmlns:a16="http://schemas.microsoft.com/office/drawing/2014/main" id="{28391871-02A6-43BF-B130-716D06B81DEC}"/>
              </a:ext>
            </a:extLst>
          </p:cNvPr>
          <p:cNvSpPr/>
          <p:nvPr/>
        </p:nvSpPr>
        <p:spPr bwMode="auto">
          <a:xfrm>
            <a:off x="5636632" y="3826558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49" name="楕円 448">
            <a:extLst>
              <a:ext uri="{FF2B5EF4-FFF2-40B4-BE49-F238E27FC236}">
                <a16:creationId xmlns:a16="http://schemas.microsoft.com/office/drawing/2014/main" id="{F5646F6E-AEE0-4DED-A0E7-F0BA3E1604C6}"/>
              </a:ext>
            </a:extLst>
          </p:cNvPr>
          <p:cNvSpPr/>
          <p:nvPr/>
        </p:nvSpPr>
        <p:spPr bwMode="auto">
          <a:xfrm>
            <a:off x="5926843" y="3723429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50" name="楕円 449">
            <a:extLst>
              <a:ext uri="{FF2B5EF4-FFF2-40B4-BE49-F238E27FC236}">
                <a16:creationId xmlns:a16="http://schemas.microsoft.com/office/drawing/2014/main" id="{7EB14C90-B6EF-415C-A39D-1E8AB3721AB8}"/>
              </a:ext>
            </a:extLst>
          </p:cNvPr>
          <p:cNvSpPr/>
          <p:nvPr/>
        </p:nvSpPr>
        <p:spPr bwMode="auto">
          <a:xfrm>
            <a:off x="5993188" y="3826558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51" name="楕円 450">
            <a:extLst>
              <a:ext uri="{FF2B5EF4-FFF2-40B4-BE49-F238E27FC236}">
                <a16:creationId xmlns:a16="http://schemas.microsoft.com/office/drawing/2014/main" id="{FB570935-97AE-4B07-970E-93AE61394201}"/>
              </a:ext>
            </a:extLst>
          </p:cNvPr>
          <p:cNvSpPr/>
          <p:nvPr/>
        </p:nvSpPr>
        <p:spPr bwMode="auto">
          <a:xfrm>
            <a:off x="6283399" y="3723429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52" name="楕円 451">
            <a:extLst>
              <a:ext uri="{FF2B5EF4-FFF2-40B4-BE49-F238E27FC236}">
                <a16:creationId xmlns:a16="http://schemas.microsoft.com/office/drawing/2014/main" id="{08F28732-7AD2-41A0-BCCD-B27404F067F5}"/>
              </a:ext>
            </a:extLst>
          </p:cNvPr>
          <p:cNvSpPr/>
          <p:nvPr/>
        </p:nvSpPr>
        <p:spPr bwMode="auto">
          <a:xfrm>
            <a:off x="6349745" y="3826558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53" name="楕円 452">
            <a:extLst>
              <a:ext uri="{FF2B5EF4-FFF2-40B4-BE49-F238E27FC236}">
                <a16:creationId xmlns:a16="http://schemas.microsoft.com/office/drawing/2014/main" id="{D36BD592-E1B0-4222-8D6D-69BCA4D5A44A}"/>
              </a:ext>
            </a:extLst>
          </p:cNvPr>
          <p:cNvSpPr/>
          <p:nvPr/>
        </p:nvSpPr>
        <p:spPr bwMode="auto">
          <a:xfrm>
            <a:off x="6639956" y="3723429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54" name="楕円 453">
            <a:extLst>
              <a:ext uri="{FF2B5EF4-FFF2-40B4-BE49-F238E27FC236}">
                <a16:creationId xmlns:a16="http://schemas.microsoft.com/office/drawing/2014/main" id="{B6A2A698-D939-4934-8AA0-2EDC13ABB198}"/>
              </a:ext>
            </a:extLst>
          </p:cNvPr>
          <p:cNvSpPr/>
          <p:nvPr/>
        </p:nvSpPr>
        <p:spPr bwMode="auto">
          <a:xfrm>
            <a:off x="6706301" y="3826558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55" name="楕円 454">
            <a:extLst>
              <a:ext uri="{FF2B5EF4-FFF2-40B4-BE49-F238E27FC236}">
                <a16:creationId xmlns:a16="http://schemas.microsoft.com/office/drawing/2014/main" id="{6CDDCD53-3FA2-41B8-9D4B-7CB08DEB986F}"/>
              </a:ext>
            </a:extLst>
          </p:cNvPr>
          <p:cNvSpPr/>
          <p:nvPr/>
        </p:nvSpPr>
        <p:spPr bwMode="auto">
          <a:xfrm>
            <a:off x="4849313" y="4079986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56" name="楕円 455">
            <a:extLst>
              <a:ext uri="{FF2B5EF4-FFF2-40B4-BE49-F238E27FC236}">
                <a16:creationId xmlns:a16="http://schemas.microsoft.com/office/drawing/2014/main" id="{6DC3EA31-688C-4418-9B17-E21A5482F3FC}"/>
              </a:ext>
            </a:extLst>
          </p:cNvPr>
          <p:cNvSpPr/>
          <p:nvPr/>
        </p:nvSpPr>
        <p:spPr bwMode="auto">
          <a:xfrm>
            <a:off x="4915658" y="4183115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57" name="楕円 456">
            <a:extLst>
              <a:ext uri="{FF2B5EF4-FFF2-40B4-BE49-F238E27FC236}">
                <a16:creationId xmlns:a16="http://schemas.microsoft.com/office/drawing/2014/main" id="{1F4A1FD8-3D96-432C-8666-C7F693B8AB43}"/>
              </a:ext>
            </a:extLst>
          </p:cNvPr>
          <p:cNvSpPr/>
          <p:nvPr/>
        </p:nvSpPr>
        <p:spPr bwMode="auto">
          <a:xfrm>
            <a:off x="5205869" y="4079986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58" name="楕円 457">
            <a:extLst>
              <a:ext uri="{FF2B5EF4-FFF2-40B4-BE49-F238E27FC236}">
                <a16:creationId xmlns:a16="http://schemas.microsoft.com/office/drawing/2014/main" id="{702D7947-A9F3-4841-8241-266F4CFEE6FE}"/>
              </a:ext>
            </a:extLst>
          </p:cNvPr>
          <p:cNvSpPr/>
          <p:nvPr/>
        </p:nvSpPr>
        <p:spPr bwMode="auto">
          <a:xfrm>
            <a:off x="5272214" y="4183115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59" name="楕円 458">
            <a:extLst>
              <a:ext uri="{FF2B5EF4-FFF2-40B4-BE49-F238E27FC236}">
                <a16:creationId xmlns:a16="http://schemas.microsoft.com/office/drawing/2014/main" id="{8C0DA5AB-C979-4C34-A6F7-66304700FB74}"/>
              </a:ext>
            </a:extLst>
          </p:cNvPr>
          <p:cNvSpPr/>
          <p:nvPr/>
        </p:nvSpPr>
        <p:spPr bwMode="auto">
          <a:xfrm>
            <a:off x="5562425" y="4079986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60" name="楕円 459">
            <a:extLst>
              <a:ext uri="{FF2B5EF4-FFF2-40B4-BE49-F238E27FC236}">
                <a16:creationId xmlns:a16="http://schemas.microsoft.com/office/drawing/2014/main" id="{82258886-D88F-4084-ABB2-407CEEF4D0D3}"/>
              </a:ext>
            </a:extLst>
          </p:cNvPr>
          <p:cNvSpPr/>
          <p:nvPr/>
        </p:nvSpPr>
        <p:spPr bwMode="auto">
          <a:xfrm>
            <a:off x="5628770" y="4183115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61" name="楕円 460">
            <a:extLst>
              <a:ext uri="{FF2B5EF4-FFF2-40B4-BE49-F238E27FC236}">
                <a16:creationId xmlns:a16="http://schemas.microsoft.com/office/drawing/2014/main" id="{B960543D-0945-4DC3-851C-B70298440B78}"/>
              </a:ext>
            </a:extLst>
          </p:cNvPr>
          <p:cNvSpPr/>
          <p:nvPr/>
        </p:nvSpPr>
        <p:spPr bwMode="auto">
          <a:xfrm>
            <a:off x="5918982" y="4079986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62" name="楕円 461">
            <a:extLst>
              <a:ext uri="{FF2B5EF4-FFF2-40B4-BE49-F238E27FC236}">
                <a16:creationId xmlns:a16="http://schemas.microsoft.com/office/drawing/2014/main" id="{2CCC3B0F-40D2-4E2B-A304-D1DD64A7D9EE}"/>
              </a:ext>
            </a:extLst>
          </p:cNvPr>
          <p:cNvSpPr/>
          <p:nvPr/>
        </p:nvSpPr>
        <p:spPr bwMode="auto">
          <a:xfrm>
            <a:off x="5985327" y="4183115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63" name="楕円 462">
            <a:extLst>
              <a:ext uri="{FF2B5EF4-FFF2-40B4-BE49-F238E27FC236}">
                <a16:creationId xmlns:a16="http://schemas.microsoft.com/office/drawing/2014/main" id="{F2BC3C09-6CC7-4F1D-83FD-5680078051FD}"/>
              </a:ext>
            </a:extLst>
          </p:cNvPr>
          <p:cNvSpPr/>
          <p:nvPr/>
        </p:nvSpPr>
        <p:spPr bwMode="auto">
          <a:xfrm>
            <a:off x="6275538" y="4079986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64" name="楕円 463">
            <a:extLst>
              <a:ext uri="{FF2B5EF4-FFF2-40B4-BE49-F238E27FC236}">
                <a16:creationId xmlns:a16="http://schemas.microsoft.com/office/drawing/2014/main" id="{872241F4-7087-419E-AD8B-8403287BBA9B}"/>
              </a:ext>
            </a:extLst>
          </p:cNvPr>
          <p:cNvSpPr/>
          <p:nvPr/>
        </p:nvSpPr>
        <p:spPr bwMode="auto">
          <a:xfrm>
            <a:off x="6341883" y="4183115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65" name="楕円 464">
            <a:extLst>
              <a:ext uri="{FF2B5EF4-FFF2-40B4-BE49-F238E27FC236}">
                <a16:creationId xmlns:a16="http://schemas.microsoft.com/office/drawing/2014/main" id="{EE5E9F35-9CB9-40F6-BEE0-9A78A1F02B6E}"/>
              </a:ext>
            </a:extLst>
          </p:cNvPr>
          <p:cNvSpPr/>
          <p:nvPr/>
        </p:nvSpPr>
        <p:spPr bwMode="auto">
          <a:xfrm>
            <a:off x="6632094" y="4079986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66" name="楕円 465">
            <a:extLst>
              <a:ext uri="{FF2B5EF4-FFF2-40B4-BE49-F238E27FC236}">
                <a16:creationId xmlns:a16="http://schemas.microsoft.com/office/drawing/2014/main" id="{9DEDDD74-B833-4FAD-978E-E0889E4AA3AC}"/>
              </a:ext>
            </a:extLst>
          </p:cNvPr>
          <p:cNvSpPr/>
          <p:nvPr/>
        </p:nvSpPr>
        <p:spPr bwMode="auto">
          <a:xfrm>
            <a:off x="6698439" y="4183115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67" name="楕円 466">
            <a:extLst>
              <a:ext uri="{FF2B5EF4-FFF2-40B4-BE49-F238E27FC236}">
                <a16:creationId xmlns:a16="http://schemas.microsoft.com/office/drawing/2014/main" id="{68BCC98E-3618-4C8B-A16D-ACA6697A9255}"/>
              </a:ext>
            </a:extLst>
          </p:cNvPr>
          <p:cNvSpPr/>
          <p:nvPr/>
        </p:nvSpPr>
        <p:spPr bwMode="auto">
          <a:xfrm>
            <a:off x="4849313" y="4436542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68" name="楕円 467">
            <a:extLst>
              <a:ext uri="{FF2B5EF4-FFF2-40B4-BE49-F238E27FC236}">
                <a16:creationId xmlns:a16="http://schemas.microsoft.com/office/drawing/2014/main" id="{1F57A7E5-8316-41E2-B9FE-725077BF2DEB}"/>
              </a:ext>
            </a:extLst>
          </p:cNvPr>
          <p:cNvSpPr/>
          <p:nvPr/>
        </p:nvSpPr>
        <p:spPr bwMode="auto">
          <a:xfrm>
            <a:off x="4915658" y="4539671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69" name="楕円 468">
            <a:extLst>
              <a:ext uri="{FF2B5EF4-FFF2-40B4-BE49-F238E27FC236}">
                <a16:creationId xmlns:a16="http://schemas.microsoft.com/office/drawing/2014/main" id="{794132F4-2B4D-4708-9880-F85C7F47AA25}"/>
              </a:ext>
            </a:extLst>
          </p:cNvPr>
          <p:cNvSpPr/>
          <p:nvPr/>
        </p:nvSpPr>
        <p:spPr bwMode="auto">
          <a:xfrm>
            <a:off x="5205869" y="4436542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70" name="楕円 469">
            <a:extLst>
              <a:ext uri="{FF2B5EF4-FFF2-40B4-BE49-F238E27FC236}">
                <a16:creationId xmlns:a16="http://schemas.microsoft.com/office/drawing/2014/main" id="{02F46AF0-EC7F-405B-9398-227D02DD879D}"/>
              </a:ext>
            </a:extLst>
          </p:cNvPr>
          <p:cNvSpPr/>
          <p:nvPr/>
        </p:nvSpPr>
        <p:spPr bwMode="auto">
          <a:xfrm>
            <a:off x="5272214" y="4539671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71" name="楕円 470">
            <a:extLst>
              <a:ext uri="{FF2B5EF4-FFF2-40B4-BE49-F238E27FC236}">
                <a16:creationId xmlns:a16="http://schemas.microsoft.com/office/drawing/2014/main" id="{80990285-1114-44B3-BDE3-17B203B8978C}"/>
              </a:ext>
            </a:extLst>
          </p:cNvPr>
          <p:cNvSpPr/>
          <p:nvPr/>
        </p:nvSpPr>
        <p:spPr bwMode="auto">
          <a:xfrm>
            <a:off x="5562425" y="4436542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72" name="楕円 471">
            <a:extLst>
              <a:ext uri="{FF2B5EF4-FFF2-40B4-BE49-F238E27FC236}">
                <a16:creationId xmlns:a16="http://schemas.microsoft.com/office/drawing/2014/main" id="{0100AD7C-6D6B-40F3-9602-7D1072C0A3E2}"/>
              </a:ext>
            </a:extLst>
          </p:cNvPr>
          <p:cNvSpPr/>
          <p:nvPr/>
        </p:nvSpPr>
        <p:spPr bwMode="auto">
          <a:xfrm>
            <a:off x="5628770" y="4539671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73" name="楕円 472">
            <a:extLst>
              <a:ext uri="{FF2B5EF4-FFF2-40B4-BE49-F238E27FC236}">
                <a16:creationId xmlns:a16="http://schemas.microsoft.com/office/drawing/2014/main" id="{D8ECC811-FD3D-481B-9E7B-82CA4A32BC98}"/>
              </a:ext>
            </a:extLst>
          </p:cNvPr>
          <p:cNvSpPr/>
          <p:nvPr/>
        </p:nvSpPr>
        <p:spPr bwMode="auto">
          <a:xfrm>
            <a:off x="5918982" y="4436542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74" name="楕円 473">
            <a:extLst>
              <a:ext uri="{FF2B5EF4-FFF2-40B4-BE49-F238E27FC236}">
                <a16:creationId xmlns:a16="http://schemas.microsoft.com/office/drawing/2014/main" id="{055B5E1F-BFE6-4C9D-AE65-AD13573A8E72}"/>
              </a:ext>
            </a:extLst>
          </p:cNvPr>
          <p:cNvSpPr/>
          <p:nvPr/>
        </p:nvSpPr>
        <p:spPr bwMode="auto">
          <a:xfrm>
            <a:off x="5985327" y="4539671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75" name="楕円 474">
            <a:extLst>
              <a:ext uri="{FF2B5EF4-FFF2-40B4-BE49-F238E27FC236}">
                <a16:creationId xmlns:a16="http://schemas.microsoft.com/office/drawing/2014/main" id="{EE08D404-88F0-479A-B4BD-CE0663516285}"/>
              </a:ext>
            </a:extLst>
          </p:cNvPr>
          <p:cNvSpPr/>
          <p:nvPr/>
        </p:nvSpPr>
        <p:spPr bwMode="auto">
          <a:xfrm>
            <a:off x="6275538" y="4436542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76" name="楕円 475">
            <a:extLst>
              <a:ext uri="{FF2B5EF4-FFF2-40B4-BE49-F238E27FC236}">
                <a16:creationId xmlns:a16="http://schemas.microsoft.com/office/drawing/2014/main" id="{CF840A3D-FD42-4114-882B-B0B69802E766}"/>
              </a:ext>
            </a:extLst>
          </p:cNvPr>
          <p:cNvSpPr/>
          <p:nvPr/>
        </p:nvSpPr>
        <p:spPr bwMode="auto">
          <a:xfrm>
            <a:off x="6341883" y="4539671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77" name="楕円 476">
            <a:extLst>
              <a:ext uri="{FF2B5EF4-FFF2-40B4-BE49-F238E27FC236}">
                <a16:creationId xmlns:a16="http://schemas.microsoft.com/office/drawing/2014/main" id="{4F12FCEE-F81C-4DB1-8172-E21A15C06D58}"/>
              </a:ext>
            </a:extLst>
          </p:cNvPr>
          <p:cNvSpPr/>
          <p:nvPr/>
        </p:nvSpPr>
        <p:spPr bwMode="auto">
          <a:xfrm>
            <a:off x="6632094" y="4436542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78" name="楕円 477">
            <a:extLst>
              <a:ext uri="{FF2B5EF4-FFF2-40B4-BE49-F238E27FC236}">
                <a16:creationId xmlns:a16="http://schemas.microsoft.com/office/drawing/2014/main" id="{3D917B6E-6B81-433B-BCD5-9F4A295D5045}"/>
              </a:ext>
            </a:extLst>
          </p:cNvPr>
          <p:cNvSpPr/>
          <p:nvPr/>
        </p:nvSpPr>
        <p:spPr bwMode="auto">
          <a:xfrm>
            <a:off x="6698439" y="4539671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79" name="楕円 478">
            <a:extLst>
              <a:ext uri="{FF2B5EF4-FFF2-40B4-BE49-F238E27FC236}">
                <a16:creationId xmlns:a16="http://schemas.microsoft.com/office/drawing/2014/main" id="{1DAE6723-BF8A-4FC8-9F28-84F8C728B778}"/>
              </a:ext>
            </a:extLst>
          </p:cNvPr>
          <p:cNvSpPr/>
          <p:nvPr/>
        </p:nvSpPr>
        <p:spPr bwMode="auto">
          <a:xfrm>
            <a:off x="4849313" y="4793098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80" name="楕円 479">
            <a:extLst>
              <a:ext uri="{FF2B5EF4-FFF2-40B4-BE49-F238E27FC236}">
                <a16:creationId xmlns:a16="http://schemas.microsoft.com/office/drawing/2014/main" id="{58D8C56F-DC5D-4E2C-AEF5-ABC2B1FC6BBC}"/>
              </a:ext>
            </a:extLst>
          </p:cNvPr>
          <p:cNvSpPr/>
          <p:nvPr/>
        </p:nvSpPr>
        <p:spPr bwMode="auto">
          <a:xfrm>
            <a:off x="4915658" y="4896227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81" name="楕円 480">
            <a:extLst>
              <a:ext uri="{FF2B5EF4-FFF2-40B4-BE49-F238E27FC236}">
                <a16:creationId xmlns:a16="http://schemas.microsoft.com/office/drawing/2014/main" id="{CF874132-D413-436E-AAC9-53659E711B4B}"/>
              </a:ext>
            </a:extLst>
          </p:cNvPr>
          <p:cNvSpPr/>
          <p:nvPr/>
        </p:nvSpPr>
        <p:spPr bwMode="auto">
          <a:xfrm>
            <a:off x="5205869" y="4793098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82" name="楕円 481">
            <a:extLst>
              <a:ext uri="{FF2B5EF4-FFF2-40B4-BE49-F238E27FC236}">
                <a16:creationId xmlns:a16="http://schemas.microsoft.com/office/drawing/2014/main" id="{71CDBB81-0EF5-4039-BA03-B99353B3972B}"/>
              </a:ext>
            </a:extLst>
          </p:cNvPr>
          <p:cNvSpPr/>
          <p:nvPr/>
        </p:nvSpPr>
        <p:spPr bwMode="auto">
          <a:xfrm>
            <a:off x="5272214" y="4896227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83" name="楕円 482">
            <a:extLst>
              <a:ext uri="{FF2B5EF4-FFF2-40B4-BE49-F238E27FC236}">
                <a16:creationId xmlns:a16="http://schemas.microsoft.com/office/drawing/2014/main" id="{4BDB9181-7985-4223-A745-D63F5ABA5292}"/>
              </a:ext>
            </a:extLst>
          </p:cNvPr>
          <p:cNvSpPr/>
          <p:nvPr/>
        </p:nvSpPr>
        <p:spPr bwMode="auto">
          <a:xfrm>
            <a:off x="5562425" y="4793098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84" name="楕円 483">
            <a:extLst>
              <a:ext uri="{FF2B5EF4-FFF2-40B4-BE49-F238E27FC236}">
                <a16:creationId xmlns:a16="http://schemas.microsoft.com/office/drawing/2014/main" id="{32A32D28-98B5-4623-AA0C-8CF50D074000}"/>
              </a:ext>
            </a:extLst>
          </p:cNvPr>
          <p:cNvSpPr/>
          <p:nvPr/>
        </p:nvSpPr>
        <p:spPr bwMode="auto">
          <a:xfrm>
            <a:off x="5628770" y="4896227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85" name="楕円 484">
            <a:extLst>
              <a:ext uri="{FF2B5EF4-FFF2-40B4-BE49-F238E27FC236}">
                <a16:creationId xmlns:a16="http://schemas.microsoft.com/office/drawing/2014/main" id="{DA8B55C1-1143-4659-8B5E-BAD91C38ADEC}"/>
              </a:ext>
            </a:extLst>
          </p:cNvPr>
          <p:cNvSpPr/>
          <p:nvPr/>
        </p:nvSpPr>
        <p:spPr bwMode="auto">
          <a:xfrm>
            <a:off x="5918982" y="4793098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86" name="楕円 485">
            <a:extLst>
              <a:ext uri="{FF2B5EF4-FFF2-40B4-BE49-F238E27FC236}">
                <a16:creationId xmlns:a16="http://schemas.microsoft.com/office/drawing/2014/main" id="{DB68277E-9FA9-4DE1-A18F-C9B554AEF5D9}"/>
              </a:ext>
            </a:extLst>
          </p:cNvPr>
          <p:cNvSpPr/>
          <p:nvPr/>
        </p:nvSpPr>
        <p:spPr bwMode="auto">
          <a:xfrm>
            <a:off x="5985327" y="4896227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87" name="楕円 486">
            <a:extLst>
              <a:ext uri="{FF2B5EF4-FFF2-40B4-BE49-F238E27FC236}">
                <a16:creationId xmlns:a16="http://schemas.microsoft.com/office/drawing/2014/main" id="{FE50E6F4-79CB-497C-BE91-93C58660F4DA}"/>
              </a:ext>
            </a:extLst>
          </p:cNvPr>
          <p:cNvSpPr/>
          <p:nvPr/>
        </p:nvSpPr>
        <p:spPr bwMode="auto">
          <a:xfrm>
            <a:off x="6275538" y="4793098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88" name="楕円 487">
            <a:extLst>
              <a:ext uri="{FF2B5EF4-FFF2-40B4-BE49-F238E27FC236}">
                <a16:creationId xmlns:a16="http://schemas.microsoft.com/office/drawing/2014/main" id="{FA329CD3-2171-4B5E-A1F5-2CDC3C87180C}"/>
              </a:ext>
            </a:extLst>
          </p:cNvPr>
          <p:cNvSpPr/>
          <p:nvPr/>
        </p:nvSpPr>
        <p:spPr bwMode="auto">
          <a:xfrm>
            <a:off x="6341883" y="4896227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89" name="楕円 488">
            <a:extLst>
              <a:ext uri="{FF2B5EF4-FFF2-40B4-BE49-F238E27FC236}">
                <a16:creationId xmlns:a16="http://schemas.microsoft.com/office/drawing/2014/main" id="{0DFD0B91-42F6-408E-B239-8B41FFC41F81}"/>
              </a:ext>
            </a:extLst>
          </p:cNvPr>
          <p:cNvSpPr/>
          <p:nvPr/>
        </p:nvSpPr>
        <p:spPr bwMode="auto">
          <a:xfrm>
            <a:off x="6632094" y="4793098"/>
            <a:ext cx="237704" cy="237704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90" name="楕円 489">
            <a:extLst>
              <a:ext uri="{FF2B5EF4-FFF2-40B4-BE49-F238E27FC236}">
                <a16:creationId xmlns:a16="http://schemas.microsoft.com/office/drawing/2014/main" id="{F6991016-E3B1-455E-8329-60B01549891F}"/>
              </a:ext>
            </a:extLst>
          </p:cNvPr>
          <p:cNvSpPr/>
          <p:nvPr/>
        </p:nvSpPr>
        <p:spPr bwMode="auto">
          <a:xfrm>
            <a:off x="6698439" y="4896227"/>
            <a:ext cx="105014" cy="1050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0EFB25E5-5B72-42C9-83D0-1DCBDD50BF47}"/>
              </a:ext>
            </a:extLst>
          </p:cNvPr>
          <p:cNvCxnSpPr/>
          <p:nvPr/>
        </p:nvCxnSpPr>
        <p:spPr bwMode="auto">
          <a:xfrm flipV="1">
            <a:off x="4229640" y="3890665"/>
            <a:ext cx="0" cy="11334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1" name="テキスト ボックス 490">
            <a:extLst>
              <a:ext uri="{FF2B5EF4-FFF2-40B4-BE49-F238E27FC236}">
                <a16:creationId xmlns:a16="http://schemas.microsoft.com/office/drawing/2014/main" id="{60E573EA-ACD1-4A75-BC80-B4E893CF58E4}"/>
              </a:ext>
            </a:extLst>
          </p:cNvPr>
          <p:cNvSpPr txBox="1"/>
          <p:nvPr/>
        </p:nvSpPr>
        <p:spPr>
          <a:xfrm flipH="1">
            <a:off x="4158577" y="4072635"/>
            <a:ext cx="6260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b="1" i="1" dirty="0">
                <a:solidFill>
                  <a:srgbClr val="FF0000"/>
                </a:solidFill>
              </a:rPr>
              <a:t>E</a:t>
            </a:r>
            <a:endParaRPr lang="ja-JP" altLang="en-US" sz="2000" b="1" i="1" dirty="0">
              <a:solidFill>
                <a:srgbClr val="FF0000"/>
              </a:solidFill>
            </a:endParaRPr>
          </a:p>
        </p:txBody>
      </p:sp>
      <p:cxnSp>
        <p:nvCxnSpPr>
          <p:cNvPr id="492" name="直線矢印コネクタ 491">
            <a:extLst>
              <a:ext uri="{FF2B5EF4-FFF2-40B4-BE49-F238E27FC236}">
                <a16:creationId xmlns:a16="http://schemas.microsoft.com/office/drawing/2014/main" id="{3936358C-ABDC-46DB-8417-0F060F36568C}"/>
              </a:ext>
            </a:extLst>
          </p:cNvPr>
          <p:cNvCxnSpPr/>
          <p:nvPr/>
        </p:nvCxnSpPr>
        <p:spPr bwMode="auto">
          <a:xfrm flipV="1">
            <a:off x="4771455" y="4736509"/>
            <a:ext cx="0" cy="3442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3" name="テキスト ボックス 492">
            <a:extLst>
              <a:ext uri="{FF2B5EF4-FFF2-40B4-BE49-F238E27FC236}">
                <a16:creationId xmlns:a16="http://schemas.microsoft.com/office/drawing/2014/main" id="{AB65BCD3-E1AA-4B07-9A31-9F4EAD6DD8DB}"/>
              </a:ext>
            </a:extLst>
          </p:cNvPr>
          <p:cNvSpPr txBox="1"/>
          <p:nvPr/>
        </p:nvSpPr>
        <p:spPr>
          <a:xfrm flipH="1">
            <a:off x="4446609" y="4670427"/>
            <a:ext cx="6260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b="1" i="1" dirty="0">
                <a:solidFill>
                  <a:srgbClr val="FF0000"/>
                </a:solidFill>
              </a:rPr>
              <a:t>P</a:t>
            </a:r>
            <a:endParaRPr lang="ja-JP" altLang="en-US" sz="2000" b="1" i="1" dirty="0">
              <a:solidFill>
                <a:srgbClr val="FF0000"/>
              </a:solidFill>
            </a:endParaRPr>
          </a:p>
        </p:txBody>
      </p:sp>
      <p:sp>
        <p:nvSpPr>
          <p:cNvPr id="357" name="テキスト ボックス 356">
            <a:extLst>
              <a:ext uri="{FF2B5EF4-FFF2-40B4-BE49-F238E27FC236}">
                <a16:creationId xmlns:a16="http://schemas.microsoft.com/office/drawing/2014/main" id="{DD35CB21-368D-49DA-95FD-100BFBECDEE6}"/>
              </a:ext>
            </a:extLst>
          </p:cNvPr>
          <p:cNvSpPr txBox="1"/>
          <p:nvPr/>
        </p:nvSpPr>
        <p:spPr>
          <a:xfrm>
            <a:off x="4824850" y="3316735"/>
            <a:ext cx="21367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+</a:t>
            </a:r>
            <a:r>
              <a:rPr lang="ja-JP" altLang="en-US" dirty="0">
                <a:solidFill>
                  <a:srgbClr val="000000"/>
                </a:solidFill>
              </a:rPr>
              <a:t>  </a:t>
            </a:r>
            <a:r>
              <a:rPr lang="en-US" altLang="ja-JP" dirty="0">
                <a:solidFill>
                  <a:srgbClr val="000000"/>
                </a:solidFill>
              </a:rPr>
              <a:t>+</a:t>
            </a:r>
            <a:r>
              <a:rPr lang="ja-JP" altLang="en-US" dirty="0">
                <a:solidFill>
                  <a:srgbClr val="000000"/>
                </a:solidFill>
              </a:rPr>
              <a:t>   </a:t>
            </a:r>
            <a:r>
              <a:rPr lang="en-US" altLang="ja-JP" dirty="0">
                <a:solidFill>
                  <a:srgbClr val="000000"/>
                </a:solidFill>
              </a:rPr>
              <a:t>+</a:t>
            </a:r>
            <a:r>
              <a:rPr lang="ja-JP" altLang="en-US" dirty="0">
                <a:solidFill>
                  <a:srgbClr val="000000"/>
                </a:solidFill>
              </a:rPr>
              <a:t>  </a:t>
            </a:r>
            <a:r>
              <a:rPr lang="en-US" altLang="ja-JP" dirty="0">
                <a:solidFill>
                  <a:srgbClr val="000000"/>
                </a:solidFill>
              </a:rPr>
              <a:t>+</a:t>
            </a:r>
            <a:r>
              <a:rPr lang="ja-JP" altLang="en-US" dirty="0">
                <a:solidFill>
                  <a:srgbClr val="000000"/>
                </a:solidFill>
              </a:rPr>
              <a:t>  </a:t>
            </a:r>
            <a:r>
              <a:rPr lang="en-US" altLang="ja-JP" dirty="0">
                <a:solidFill>
                  <a:srgbClr val="000000"/>
                </a:solidFill>
              </a:rPr>
              <a:t>+</a:t>
            </a:r>
            <a:r>
              <a:rPr lang="ja-JP" altLang="en-US" dirty="0">
                <a:solidFill>
                  <a:srgbClr val="000000"/>
                </a:solidFill>
              </a:rPr>
              <a:t>   </a:t>
            </a:r>
            <a:r>
              <a:rPr lang="en-US" altLang="ja-JP" dirty="0">
                <a:solidFill>
                  <a:srgbClr val="000000"/>
                </a:solidFill>
              </a:rPr>
              <a:t>+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358" name="テキスト ボックス 357">
            <a:extLst>
              <a:ext uri="{FF2B5EF4-FFF2-40B4-BE49-F238E27FC236}">
                <a16:creationId xmlns:a16="http://schemas.microsoft.com/office/drawing/2014/main" id="{176C3743-E51A-49EC-AC5D-546A13D909D5}"/>
              </a:ext>
            </a:extLst>
          </p:cNvPr>
          <p:cNvSpPr txBox="1"/>
          <p:nvPr/>
        </p:nvSpPr>
        <p:spPr>
          <a:xfrm>
            <a:off x="4808101" y="4941169"/>
            <a:ext cx="21367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–</a:t>
            </a:r>
            <a:r>
              <a:rPr lang="ja-JP" altLang="en-US" dirty="0">
                <a:solidFill>
                  <a:srgbClr val="000000"/>
                </a:solidFill>
              </a:rPr>
              <a:t>   </a:t>
            </a:r>
            <a:r>
              <a:rPr lang="en-US" altLang="ja-JP" dirty="0">
                <a:solidFill>
                  <a:srgbClr val="000000"/>
                </a:solidFill>
              </a:rPr>
              <a:t>–  –   –   –  –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360" name="テキスト ボックス 359">
            <a:extLst>
              <a:ext uri="{FF2B5EF4-FFF2-40B4-BE49-F238E27FC236}">
                <a16:creationId xmlns:a16="http://schemas.microsoft.com/office/drawing/2014/main" id="{5E2807E5-905F-4285-ADEF-6A2D47EADC2E}"/>
              </a:ext>
            </a:extLst>
          </p:cNvPr>
          <p:cNvSpPr txBox="1"/>
          <p:nvPr/>
        </p:nvSpPr>
        <p:spPr>
          <a:xfrm>
            <a:off x="7002445" y="3370967"/>
            <a:ext cx="950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800" b="1" dirty="0">
                <a:solidFill>
                  <a:srgbClr val="FF0000"/>
                </a:solidFill>
              </a:rPr>
              <a:t>Q = |P|</a:t>
            </a:r>
            <a:endParaRPr lang="ja-JP" altLang="en-US" sz="1800" dirty="0">
              <a:solidFill>
                <a:srgbClr val="000000"/>
              </a:solidFill>
            </a:endParaRPr>
          </a:p>
        </p:txBody>
      </p:sp>
      <p:sp>
        <p:nvSpPr>
          <p:cNvPr id="361" name="テキスト ボックス 360">
            <a:extLst>
              <a:ext uri="{FF2B5EF4-FFF2-40B4-BE49-F238E27FC236}">
                <a16:creationId xmlns:a16="http://schemas.microsoft.com/office/drawing/2014/main" id="{283FFB3F-BEBD-4D3C-9D31-FC7509BC29C2}"/>
              </a:ext>
            </a:extLst>
          </p:cNvPr>
          <p:cNvSpPr txBox="1"/>
          <p:nvPr/>
        </p:nvSpPr>
        <p:spPr>
          <a:xfrm>
            <a:off x="7016839" y="4961493"/>
            <a:ext cx="1728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800" b="1" dirty="0">
                <a:solidFill>
                  <a:srgbClr val="FF0000"/>
                </a:solidFill>
              </a:rPr>
              <a:t>–Q = –|P|</a:t>
            </a:r>
            <a:endParaRPr lang="ja-JP" altLang="en-US" sz="18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2" name="テキスト ボックス 361">
                <a:extLst>
                  <a:ext uri="{FF2B5EF4-FFF2-40B4-BE49-F238E27FC236}">
                    <a16:creationId xmlns:a16="http://schemas.microsoft.com/office/drawing/2014/main" id="{19708A7E-AFD3-4CA8-A778-B7621AB25034}"/>
                  </a:ext>
                </a:extLst>
              </p:cNvPr>
              <p:cNvSpPr txBox="1"/>
              <p:nvPr/>
            </p:nvSpPr>
            <p:spPr>
              <a:xfrm>
                <a:off x="2257328" y="5417930"/>
                <a:ext cx="7151041" cy="1323439"/>
              </a:xfrm>
              <a:prstGeom prst="rect">
                <a:avLst/>
              </a:prstGeom>
              <a:solidFill>
                <a:srgbClr val="0000FF"/>
              </a:solidFill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ja-JP" altLang="en-US" sz="20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ja-JP" alt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ja-JP" alt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ja-JP" alt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ja-JP" altLang="en-US" sz="20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altLang="ja-JP" sz="2000" dirty="0">
                    <a:solidFill>
                      <a:srgbClr val="FFFF00"/>
                    </a:solidFill>
                  </a:rPr>
                  <a:t>: </a:t>
                </a:r>
                <a:r>
                  <a:rPr lang="en-US" altLang="ja-JP" sz="2000" dirty="0" err="1">
                    <a:solidFill>
                      <a:srgbClr val="FFFF00"/>
                    </a:solidFill>
                  </a:rPr>
                  <a:t>Polization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 density</a:t>
                </a: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ja-JP" altLang="en-US" sz="20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ja-JP" altLang="en-US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ja-JP" altLang="en-US" sz="2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altLang="ja-JP" sz="2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altLang="ja-JP" sz="20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ja-JP" altLang="en-US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ja-JP" altLang="en-US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ja-JP" altLang="en-US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US" altLang="ja-JP" sz="2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altLang="ja-JP" sz="20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sz="20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ja-JP" altLang="en-US" sz="2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n-US" altLang="ja-JP" sz="2000" dirty="0">
                  <a:solidFill>
                    <a:srgbClr val="FFFF00"/>
                  </a:solidFill>
                </a:endParaRPr>
              </a:p>
              <a:p>
                <a:pPr>
                  <a:defRPr/>
                </a:pPr>
                <a:r>
                  <a:rPr lang="en-US" altLang="ja-JP" sz="2000" dirty="0">
                    <a:solidFill>
                      <a:srgbClr val="FFFF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ja-JP" alt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ja-JP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ja-JP" alt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ja-JP" alt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ja-JP" alt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rgbClr val="FFFF00"/>
                    </a:solidFill>
                  </a:rPr>
                  <a:t>: Dielectric permittivity (Dielectric constant)</a:t>
                </a:r>
              </a:p>
              <a:p>
                <a:pPr>
                  <a:defRPr/>
                </a:pPr>
                <a:r>
                  <a:rPr lang="en-US" altLang="ja-JP" sz="2000" dirty="0">
                    <a:solidFill>
                      <a:srgbClr val="FFFF0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ja-JP" alt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rgbClr val="FFFF00"/>
                    </a:solidFill>
                  </a:rPr>
                  <a:t>	      : Dielectric susceptivity</a:t>
                </a:r>
                <a:endParaRPr lang="ja-JP" altLang="en-US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62" name="テキスト ボックス 361">
                <a:extLst>
                  <a:ext uri="{FF2B5EF4-FFF2-40B4-BE49-F238E27FC236}">
                    <a16:creationId xmlns:a16="http://schemas.microsoft.com/office/drawing/2014/main" id="{19708A7E-AFD3-4CA8-A778-B7621AB25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328" y="5417930"/>
                <a:ext cx="7151041" cy="1323439"/>
              </a:xfrm>
              <a:prstGeom prst="rect">
                <a:avLst/>
              </a:prstGeom>
              <a:blipFill>
                <a:blip r:embed="rId4"/>
                <a:stretch>
                  <a:fillRect t="-2765" b="-73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89632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D1B48-55CB-94D4-2CD3-9A320844A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6068D532-56CD-E610-6D77-2A59E354E71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77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lvl="0" defTabSz="457200">
              <a:defRPr/>
            </a:pPr>
            <a:r>
              <a:rPr lang="en-US" altLang="ja-JP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4</a:t>
            </a:r>
            <a:r>
              <a:rPr lang="en-US" altLang="ja-JP" dirty="0">
                <a:ea typeface="ＭＳ ゴシック" panose="020B06090702050802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/3 catastrophe:</a:t>
            </a:r>
            <a:r>
              <a:rPr lang="ja-JP" altLang="en-US" dirty="0">
                <a:ea typeface="ＭＳ ゴシック" panose="020B06090702050802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ja-JP" dirty="0">
                <a:ea typeface="ＭＳ ゴシック" panose="020B06090702050802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Slater theory of ferroelectricity</a:t>
            </a:r>
            <a:endParaRPr lang="ja-JP" altLang="en-US" i="1" dirty="0"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9DE7E347-F5F4-A455-B4F0-00EC2A82C4B9}"/>
                  </a:ext>
                </a:extLst>
              </p:cNvPr>
              <p:cNvSpPr/>
              <p:nvPr/>
            </p:nvSpPr>
            <p:spPr>
              <a:xfrm>
                <a:off x="176998" y="1297437"/>
                <a:ext cx="7359162" cy="4814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altLang="ja-JP" b="1" dirty="0">
                    <a:solidFill>
                      <a:schemeClr val="tx1"/>
                    </a:solidFill>
                    <a:latin typeface="Times New Roman"/>
                    <a:cs typeface="Times New Roman" panose="02020603050405020304" pitchFamily="18" charset="0"/>
                    <a:sym typeface="Symbol" panose="05050102010706020507" pitchFamily="18" charset="2"/>
                  </a:rPr>
                  <a:t>With local field correction</a:t>
                </a:r>
              </a:p>
              <a:p>
                <a:pPr>
                  <a:defRPr/>
                </a:pPr>
                <a:r>
                  <a:rPr lang="en-US" altLang="ja-JP" b="1" dirty="0">
                    <a:solidFill>
                      <a:srgbClr val="FF0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ja-JP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𝜺</m:t>
                        </m:r>
                      </m:e>
                      <m:sub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𝒓</m:t>
                        </m:r>
                      </m:sub>
                    </m:sSub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𝟏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f>
                          <m:f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𝟑</m:t>
                            </m:r>
                            <m:sSub>
                              <m:sSubPr>
                                <m:ctrlP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ja-JP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𝒊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ja-JP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𝜶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𝟏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𝟑</m:t>
                            </m:r>
                            <m:sSub>
                              <m:sSubPr>
                                <m:ctrlP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ja-JP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𝒊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ja-JP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𝜶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altLang="ja-JP" b="1" dirty="0">
                  <a:solidFill>
                    <a:schemeClr val="tx1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lvl="0">
                  <a:defRPr/>
                </a:pPr>
                <a:endParaRPr lang="en-US" altLang="ja-JP" b="1" dirty="0">
                  <a:solidFill>
                    <a:schemeClr val="tx1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lvl="0">
                  <a:defRPr/>
                </a:pPr>
                <a:r>
                  <a:rPr lang="en-US" altLang="ja-JP" b="1" dirty="0">
                    <a:latin typeface="Times New Roman"/>
                    <a:cs typeface="Times New Roman" panose="02020603050405020304" pitchFamily="18" charset="0"/>
                    <a:sym typeface="Symbol" panose="05050102010706020507" pitchFamily="18" charset="2"/>
                  </a:rPr>
                  <a:t>Diverges 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𝟑</m:t>
                        </m:r>
                        <m:sSub>
                          <m:sSub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ja-JP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𝜺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𝟎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𝑵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ja-JP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𝜶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𝟑</m:t>
                    </m:r>
                  </m:oMath>
                </a14:m>
                <a:endParaRPr lang="en-US" altLang="ja-JP" b="1" dirty="0">
                  <a:solidFill>
                    <a:schemeClr val="tx1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  =&gt;</a:t>
                </a:r>
                <a:r>
                  <a:rPr kumimoji="1" lang="ja-JP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Spontaneous polarization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dirty="0">
                    <a:latin typeface="Times New Roman"/>
                  </a:rPr>
                  <a:t>　　</a:t>
                </a:r>
                <a:r>
                  <a:rPr kumimoji="1" lang="en-US" altLang="ja-JP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 Slater‘s 4</a:t>
                </a:r>
                <a:r>
                  <a:rPr kumimoji="1" lang="el-GR" altLang="ja-JP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π/3 </a:t>
                </a:r>
                <a:r>
                  <a:rPr kumimoji="1" lang="en-US" altLang="ja-JP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instability</a:t>
                </a:r>
                <a:r>
                  <a:rPr kumimoji="1" lang="ja-JP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(</a:t>
                </a:r>
                <a:r>
                  <a:rPr lang="en-US" altLang="ja-JP" dirty="0">
                    <a:latin typeface="Times New Roman"/>
                  </a:rPr>
                  <a:t>in</a:t>
                </a:r>
                <a:r>
                  <a:rPr lang="ja-JP" altLang="en-US" dirty="0">
                    <a:latin typeface="Times New Roman"/>
                  </a:rPr>
                  <a:t> </a:t>
                </a:r>
                <a:r>
                  <a:rPr lang="en-US" altLang="ja-JP" dirty="0">
                    <a:latin typeface="Times New Roman"/>
                  </a:rPr>
                  <a:t>CGS</a:t>
                </a:r>
                <a:r>
                  <a:rPr lang="ja-JP" altLang="en-US" dirty="0">
                    <a:latin typeface="Times New Roman"/>
                  </a:rPr>
                  <a:t> </a:t>
                </a:r>
                <a:r>
                  <a:rPr lang="en-US" altLang="ja-JP" dirty="0">
                    <a:latin typeface="Times New Roman"/>
                  </a:rPr>
                  <a:t>unit)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  <a:p>
                <a:pPr lvl="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ja-JP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𝜺</m:t>
                        </m:r>
                      </m:e>
                      <m:sub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𝟎</m:t>
                        </m:r>
                      </m:sub>
                    </m:sSub>
                    <m:r>
                      <a:rPr lang="ja-JP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𝝌</m:t>
                    </m:r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𝒊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ja-JP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𝜶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𝟏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𝟑</m:t>
                            </m:r>
                            <m:sSub>
                              <m:sSubPr>
                                <m:ctrlP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ja-JP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𝒊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ja-JP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𝜶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n-US" altLang="ja-JP" dirty="0">
                    <a:solidFill>
                      <a:srgbClr val="0000FF"/>
                    </a:solidFill>
                    <a:latin typeface="Times New Roman"/>
                  </a:rPr>
                  <a:t> </a:t>
                </a:r>
                <a:br>
                  <a:rPr lang="en-US" altLang="ja-JP" dirty="0">
                    <a:solidFill>
                      <a:srgbClr val="0000FF"/>
                    </a:solidFill>
                    <a:latin typeface="Times New Roman"/>
                  </a:rPr>
                </a:br>
                <a:r>
                  <a:rPr lang="en-US" altLang="ja-JP" b="1" dirty="0">
                    <a:solidFill>
                      <a:srgbClr val="000000"/>
                    </a:solidFill>
                    <a:latin typeface="Times New Roman"/>
                    <a:cs typeface="Times New Roman" panose="02020603050405020304" pitchFamily="18" charset="0"/>
                    <a:sym typeface="Symbol" panose="05050102010706020507" pitchFamily="18" charset="2"/>
                  </a:rPr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𝟑</m:t>
                        </m:r>
                        <m:sSub>
                          <m:sSub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ja-JP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𝜺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𝟎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𝑵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ja-JP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𝜶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ja-JP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𝒂𝑻</m:t>
                    </m:r>
                  </m:oMath>
                </a14:m>
                <a:r>
                  <a:rPr lang="en-US" altLang="ja-JP" b="1" dirty="0">
                    <a:solidFill>
                      <a:srgbClr val="000000"/>
                    </a:solidFill>
                    <a:latin typeface="Times New Roman"/>
                    <a:cs typeface="Times New Roman" panose="02020603050405020304" pitchFamily="18" charset="0"/>
                    <a:sym typeface="Symbol" panose="05050102010706020507" pitchFamily="18" charset="2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ja-JP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𝜺</m:t>
                        </m:r>
                      </m:e>
                      <m:sub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𝟎</m:t>
                        </m:r>
                      </m:sub>
                    </m:sSub>
                    <m:r>
                      <a:rPr lang="ja-JP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𝝌</m:t>
                    </m:r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𝒊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ja-JP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𝜶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𝟏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𝒂𝑻</m:t>
                        </m:r>
                      </m:den>
                    </m:f>
                  </m:oMath>
                </a14:m>
                <a:r>
                  <a:rPr lang="en-US" altLang="ja-JP" b="1" dirty="0">
                    <a:solidFill>
                      <a:srgbClr val="0000FF"/>
                    </a:solidFill>
                    <a:latin typeface="Times New Roman"/>
                    <a:cs typeface="Times New Roman" panose="02020603050405020304" pitchFamily="18" charset="0"/>
                    <a:sym typeface="Symbol" panose="05050102010706020507" pitchFamily="18" charset="2"/>
                  </a:rPr>
                  <a:t>  Curie-Weiss law</a:t>
                </a:r>
              </a:p>
            </p:txBody>
          </p:sp>
        </mc:Choice>
        <mc:Fallback xmlns="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9DE7E347-F5F4-A455-B4F0-00EC2A82C4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98" y="1297437"/>
                <a:ext cx="7359162" cy="4814844"/>
              </a:xfrm>
              <a:prstGeom prst="rect">
                <a:avLst/>
              </a:prstGeom>
              <a:blipFill>
                <a:blip r:embed="rId2"/>
                <a:stretch>
                  <a:fillRect l="-124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997E8814-7813-B766-BF6A-CC35AA0A35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285493"/>
              </p:ext>
            </p:extLst>
          </p:nvPr>
        </p:nvGraphicFramePr>
        <p:xfrm>
          <a:off x="5523574" y="881148"/>
          <a:ext cx="6498686" cy="4564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3640FE2-2EBB-6DFE-BAE6-D3A0DF89BFC5}"/>
                  </a:ext>
                </a:extLst>
              </p:cNvPr>
              <p:cNvSpPr txBox="1"/>
              <p:nvPr/>
            </p:nvSpPr>
            <p:spPr>
              <a:xfrm>
                <a:off x="7827794" y="5160260"/>
                <a:ext cx="2659264" cy="1137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ja-JP" alt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ja-JP" alt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ja-JP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3640FE2-2EBB-6DFE-BAE6-D3A0DF89B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794" y="5160260"/>
                <a:ext cx="2659264" cy="11376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9379FB2-1A3E-0A74-66CA-CA5223C70DBF}"/>
                  </a:ext>
                </a:extLst>
              </p:cNvPr>
              <p:cNvSpPr txBox="1"/>
              <p:nvPr/>
            </p:nvSpPr>
            <p:spPr>
              <a:xfrm rot="16200000">
                <a:off x="4326961" y="2586587"/>
                <a:ext cx="171871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ja-JP" alt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𝜺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ja-JP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9379FB2-1A3E-0A74-66CA-CA5223C70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326961" y="2586587"/>
                <a:ext cx="171871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オブジェクト 9">
            <a:extLst>
              <a:ext uri="{FF2B5EF4-FFF2-40B4-BE49-F238E27FC236}">
                <a16:creationId xmlns:a16="http://schemas.microsoft.com/office/drawing/2014/main" id="{76C40271-5F09-DC1F-3862-F077F6F479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789668" y="1916832"/>
          <a:ext cx="2019300" cy="389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2019174" imgH="3893870" progId="Excel.Sheet.12">
                  <p:embed/>
                </p:oleObj>
              </mc:Choice>
              <mc:Fallback>
                <p:oleObj name="Worksheet" r:id="rId6" imgW="2019174" imgH="3893870" progId="Excel.Sheet.12">
                  <p:embed/>
                  <p:pic>
                    <p:nvPicPr>
                      <p:cNvPr id="10" name="オブジェクト 9">
                        <a:extLst>
                          <a:ext uri="{FF2B5EF4-FFF2-40B4-BE49-F238E27FC236}">
                            <a16:creationId xmlns:a16="http://schemas.microsoft.com/office/drawing/2014/main" id="{B3B122B7-AA2D-D5A6-AD84-CCFB207442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789668" y="1916832"/>
                        <a:ext cx="2019300" cy="3894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29246F0-B01E-4296-0A78-F90B48586119}"/>
              </a:ext>
            </a:extLst>
          </p:cNvPr>
          <p:cNvSpPr/>
          <p:nvPr/>
        </p:nvSpPr>
        <p:spPr>
          <a:xfrm>
            <a:off x="0" y="609720"/>
            <a:ext cx="5317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Kittel, Introduction to Solid State Physics, 8</a:t>
            </a:r>
            <a:r>
              <a:rPr kumimoji="1" lang="en-US" altLang="ja-JP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th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ed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(2005) p. 471</a:t>
            </a:r>
            <a:endParaRPr kumimoji="1" lang="ja-JP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中村輝太郎 編著、強誘電体と構造相転移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裳華房、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1988)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45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5056268" y="4191756"/>
            <a:ext cx="5507295" cy="247760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1775521" y="1285214"/>
            <a:ext cx="3404231" cy="5572787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0"/>
            <a:ext cx="9144000" cy="82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Ferroelectrics</a:t>
            </a:r>
            <a:endParaRPr kumimoji="1" lang="ja-JP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533443" y="823549"/>
            <a:ext cx="5247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Temperature dependences for PbTiO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endParaRPr kumimoji="1" lang="ja-JP" alt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3862232" y="2704132"/>
                <a:ext cx="53732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3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𝜺</m:t>
                      </m:r>
                    </m:oMath>
                  </m:oMathPara>
                </a14:m>
                <a:endParaRPr kumimoji="1" lang="ja-JP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232" y="2704132"/>
                <a:ext cx="53732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2843875" y="3962093"/>
                <a:ext cx="172515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𝒅𝑷</m:t>
                      </m:r>
                      <m:r>
                        <a:rPr kumimoji="1" lang="en-US" altLang="ja-JP" sz="3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/</m:t>
                      </m:r>
                      <m:r>
                        <a:rPr kumimoji="1" lang="en-US" altLang="ja-JP" sz="3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𝒅𝑻</m:t>
                      </m:r>
                    </m:oMath>
                  </m:oMathPara>
                </a14:m>
                <a:endParaRPr kumimoji="1" lang="ja-JP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75" y="3962093"/>
                <a:ext cx="1725151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3477635" y="5385231"/>
                <a:ext cx="760080" cy="695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kumimoji="1" lang="en-US" altLang="ja-JP" sz="3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𝒄</m:t>
                          </m:r>
                        </m:e>
                        <m:sub>
                          <m:r>
                            <a:rPr kumimoji="1" lang="en-US" altLang="ja-JP" sz="3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kumimoji="1" lang="ja-JP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635" y="5385231"/>
                <a:ext cx="760080" cy="6959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5591945" y="1590779"/>
                <a:ext cx="5027723" cy="16312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𝜺</m:t>
                    </m:r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diverges and discontinuously changes</a:t>
                </a:r>
                <a:b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</a:b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at the transition temperature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(Curie temperature)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T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C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, like  </a:t>
                </a:r>
                <a14:m>
                  <m:oMath xmlns:m="http://schemas.openxmlformats.org/officeDocument/2006/math"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𝝀</m:t>
                    </m:r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 </a:t>
                </a:r>
                <a14:m>
                  <m:oMath xmlns:m="http://schemas.openxmlformats.org/officeDocument/2006/math"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𝝀</m:t>
                    </m:r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transition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 Feature of first order phase transition</a:t>
                </a:r>
                <a:endPara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945" y="1590779"/>
                <a:ext cx="5027723" cy="1631216"/>
              </a:xfrm>
              <a:prstGeom prst="rect">
                <a:avLst/>
              </a:prstGeom>
              <a:blipFill>
                <a:blip r:embed="rId7"/>
                <a:stretch>
                  <a:fillRect l="-1212" t="-2239" r="-485" b="-55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正方形/長方形 12"/>
          <p:cNvSpPr/>
          <p:nvPr/>
        </p:nvSpPr>
        <p:spPr>
          <a:xfrm>
            <a:off x="1570222" y="548680"/>
            <a:ext cx="53178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Kittel, Introduction to Solid State Physics, 8</a:t>
            </a:r>
            <a:r>
              <a:rPr kumimoji="1" lang="en-US" altLang="ja-JP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th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ed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(2005) p. 467</a:t>
            </a:r>
            <a:endParaRPr kumimoji="1" lang="ja-JP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236492" y="1105580"/>
            <a:ext cx="577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</a:t>
            </a:r>
            <a:r>
              <a:rPr kumimoji="1" lang="en-US" altLang="ja-JP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</a:t>
            </a:r>
            <a:endParaRPr kumimoji="1" lang="ja-JP" altLang="en-US" sz="28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303913" y="3284985"/>
            <a:ext cx="198002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 &gt; T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Cubic structure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No spontaneous 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    polarization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7392144" y="3284985"/>
            <a:ext cx="37802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 &lt; T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stabilizes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ions displaced 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lattice distorted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=&gt; Spontaneous polarization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49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0"/>
            <a:ext cx="9144000" cy="117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Spontaneous polarization </a:t>
            </a:r>
            <a:b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and double-well potential</a:t>
            </a:r>
            <a:endParaRPr kumimoji="1" lang="ja-JP" altLang="en-US" sz="3600" b="1" i="1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628800"/>
            <a:ext cx="6763794" cy="4802818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199178" y="1008509"/>
            <a:ext cx="70361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疋田朋幸 訳 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(B.A. </a:t>
            </a:r>
            <a:r>
              <a:rPr kumimoji="1" lang="en-US" altLang="ja-JP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Strykob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A.P. </a:t>
            </a:r>
            <a:r>
              <a:rPr kumimoji="1" lang="en-US" altLang="ja-JP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Rebaniok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、</a:t>
            </a:r>
            <a:r>
              <a:rPr kumimoji="1" lang="ja-JP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強誘電体物理入門 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吉岡書店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</a:t>
            </a:r>
            <a:r>
              <a:rPr kumimoji="1" lang="ja-JP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1993)</a:t>
            </a:r>
            <a:endParaRPr kumimoji="1" lang="ja-JP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C635B72-6B9F-AA3E-B896-D88CC929B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168" y="1760171"/>
            <a:ext cx="4334247" cy="4028749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EF5A7FE-2124-389B-50F1-D5AF65993156}"/>
              </a:ext>
            </a:extLst>
          </p:cNvPr>
          <p:cNvSpPr/>
          <p:nvPr/>
        </p:nvSpPr>
        <p:spPr bwMode="auto">
          <a:xfrm>
            <a:off x="10878588" y="2840290"/>
            <a:ext cx="936104" cy="64807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右矢印 8">
            <a:extLst>
              <a:ext uri="{FF2B5EF4-FFF2-40B4-BE49-F238E27FC236}">
                <a16:creationId xmlns:a16="http://schemas.microsoft.com/office/drawing/2014/main" id="{D34F93D0-E7C5-DFBF-F38C-79EB63A7B7A4}"/>
              </a:ext>
            </a:extLst>
          </p:cNvPr>
          <p:cNvSpPr/>
          <p:nvPr/>
        </p:nvSpPr>
        <p:spPr bwMode="auto">
          <a:xfrm>
            <a:off x="10979063" y="3041800"/>
            <a:ext cx="581499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8653A9D-2CE9-8552-3B50-9FDDCAED4B2A}"/>
              </a:ext>
            </a:extLst>
          </p:cNvPr>
          <p:cNvSpPr/>
          <p:nvPr/>
        </p:nvSpPr>
        <p:spPr>
          <a:xfrm>
            <a:off x="11514482" y="2954690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</a:t>
            </a:r>
            <a:endParaRPr kumimoji="1" lang="ja-JP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957C05EB-E803-35BA-4E9A-CB48B4DB642F}"/>
              </a:ext>
            </a:extLst>
          </p:cNvPr>
          <p:cNvCxnSpPr/>
          <p:nvPr/>
        </p:nvCxnSpPr>
        <p:spPr bwMode="auto">
          <a:xfrm>
            <a:off x="10704512" y="2696274"/>
            <a:ext cx="1398213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232A191-745D-F8E9-D4C5-C6A294A4FE57}"/>
              </a:ext>
            </a:extLst>
          </p:cNvPr>
          <p:cNvSpPr/>
          <p:nvPr/>
        </p:nvSpPr>
        <p:spPr>
          <a:xfrm>
            <a:off x="11238628" y="2264227"/>
            <a:ext cx="564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+E</a:t>
            </a:r>
            <a:endParaRPr kumimoji="1" lang="ja-JP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F6D8D2E-97CA-9BB1-3903-F560408DF528}"/>
              </a:ext>
            </a:extLst>
          </p:cNvPr>
          <p:cNvSpPr/>
          <p:nvPr/>
        </p:nvSpPr>
        <p:spPr bwMode="auto">
          <a:xfrm>
            <a:off x="7392143" y="4640490"/>
            <a:ext cx="936104" cy="64807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右矢印 22">
            <a:extLst>
              <a:ext uri="{FF2B5EF4-FFF2-40B4-BE49-F238E27FC236}">
                <a16:creationId xmlns:a16="http://schemas.microsoft.com/office/drawing/2014/main" id="{2733B81C-9B84-D946-1638-5805F3053770}"/>
              </a:ext>
            </a:extLst>
          </p:cNvPr>
          <p:cNvSpPr/>
          <p:nvPr/>
        </p:nvSpPr>
        <p:spPr bwMode="auto">
          <a:xfrm rot="10800000">
            <a:off x="7492618" y="4842000"/>
            <a:ext cx="581499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6BADD10-080B-3344-C3FF-05C8338CAD1C}"/>
              </a:ext>
            </a:extLst>
          </p:cNvPr>
          <p:cNvSpPr/>
          <p:nvPr/>
        </p:nvSpPr>
        <p:spPr>
          <a:xfrm>
            <a:off x="8028037" y="4754890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</a:t>
            </a:r>
            <a:endParaRPr kumimoji="1" lang="ja-JP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F21A8969-FCC1-217C-B052-18157D48AA25}"/>
              </a:ext>
            </a:extLst>
          </p:cNvPr>
          <p:cNvCxnSpPr/>
          <p:nvPr/>
        </p:nvCxnSpPr>
        <p:spPr bwMode="auto">
          <a:xfrm>
            <a:off x="7218067" y="4496474"/>
            <a:ext cx="1398213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stealth" w="med" len="med"/>
            <a:tailEnd type="none"/>
          </a:ln>
          <a:effectLst/>
        </p:spPr>
      </p:cxn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2D2455B-2822-FCE6-1AF5-1E4B92BB9870}"/>
              </a:ext>
            </a:extLst>
          </p:cNvPr>
          <p:cNvSpPr/>
          <p:nvPr/>
        </p:nvSpPr>
        <p:spPr>
          <a:xfrm>
            <a:off x="7752184" y="4064427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–E</a:t>
            </a:r>
            <a:endParaRPr kumimoji="1" lang="ja-JP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D963E64-5000-B78A-8872-CF8C94392D33}"/>
              </a:ext>
            </a:extLst>
          </p:cNvPr>
          <p:cNvSpPr/>
          <p:nvPr/>
        </p:nvSpPr>
        <p:spPr>
          <a:xfrm>
            <a:off x="7845663" y="5817513"/>
            <a:ext cx="41809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</a:t>
            </a:r>
            <a:r>
              <a:rPr kumimoji="1" lang="en-US" altLang="ja-JP" sz="2400" b="1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  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 Spontaneous polarization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E</a:t>
            </a:r>
            <a:r>
              <a:rPr kumimoji="1" lang="en-US" altLang="ja-JP" sz="2400" b="1" i="1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cor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 Coercive electric field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4695AA6-7A74-7051-98E0-FDD76F445BC2}"/>
              </a:ext>
            </a:extLst>
          </p:cNvPr>
          <p:cNvSpPr/>
          <p:nvPr/>
        </p:nvSpPr>
        <p:spPr bwMode="auto">
          <a:xfrm>
            <a:off x="9523355" y="1646038"/>
            <a:ext cx="360040" cy="3452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18612AF-F60F-7DCD-5FF4-C31C2DEDF38A}"/>
              </a:ext>
            </a:extLst>
          </p:cNvPr>
          <p:cNvSpPr/>
          <p:nvPr/>
        </p:nvSpPr>
        <p:spPr bwMode="auto">
          <a:xfrm>
            <a:off x="9821547" y="1832178"/>
            <a:ext cx="360040" cy="3452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2463AA-1294-9912-F00B-54DF1CB9731C}"/>
              </a:ext>
            </a:extLst>
          </p:cNvPr>
          <p:cNvSpPr/>
          <p:nvPr/>
        </p:nvSpPr>
        <p:spPr>
          <a:xfrm>
            <a:off x="9753893" y="1865919"/>
            <a:ext cx="452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</a:t>
            </a:r>
            <a:r>
              <a:rPr kumimoji="1" lang="en-US" altLang="ja-JP" sz="2400" b="1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58D1B60-369E-E8B6-0902-B21132697C74}"/>
              </a:ext>
            </a:extLst>
          </p:cNvPr>
          <p:cNvSpPr/>
          <p:nvPr/>
        </p:nvSpPr>
        <p:spPr>
          <a:xfrm>
            <a:off x="9480375" y="1659108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72004A5-C441-17C9-A15B-6412730334AD}"/>
              </a:ext>
            </a:extLst>
          </p:cNvPr>
          <p:cNvSpPr/>
          <p:nvPr/>
        </p:nvSpPr>
        <p:spPr bwMode="auto">
          <a:xfrm>
            <a:off x="11510551" y="3891944"/>
            <a:ext cx="360040" cy="3452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B406599-6DCE-2884-41F0-3399DE3B9E23}"/>
              </a:ext>
            </a:extLst>
          </p:cNvPr>
          <p:cNvSpPr/>
          <p:nvPr/>
        </p:nvSpPr>
        <p:spPr>
          <a:xfrm>
            <a:off x="11467571" y="380341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56AA6C2-3891-6022-89BF-58D939045762}"/>
              </a:ext>
            </a:extLst>
          </p:cNvPr>
          <p:cNvSpPr/>
          <p:nvPr/>
        </p:nvSpPr>
        <p:spPr bwMode="auto">
          <a:xfrm>
            <a:off x="10103773" y="3344346"/>
            <a:ext cx="360040" cy="3452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22467BA-D5E7-DD3A-71E7-AE7ADABB01A8}"/>
              </a:ext>
            </a:extLst>
          </p:cNvPr>
          <p:cNvSpPr/>
          <p:nvPr/>
        </p:nvSpPr>
        <p:spPr>
          <a:xfrm>
            <a:off x="10036119" y="3378087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E</a:t>
            </a:r>
            <a:r>
              <a:rPr kumimoji="1" lang="en-US" altLang="ja-JP" sz="2400" b="1" i="1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cor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89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627119" y="2250053"/>
            <a:ext cx="9049572" cy="59959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1773516" y="3293321"/>
            <a:ext cx="7669521" cy="707368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551384" y="2831656"/>
            <a:ext cx="7094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Equilibrium polarization is obtained by 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575417" y="4057908"/>
                <a:ext cx="1207331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To explain ferroelectric transition (Curie-Weiss law),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𝒈</m:t>
                        </m:r>
                      </m:e>
                      <m:sub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sub>
                    </m:sSub>
                    <m:r>
                      <a:rPr kumimoji="1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kumimoji="1" lang="ja-JP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𝜸</m:t>
                    </m:r>
                    <m:d>
                      <m:dPr>
                        <m:ctrlP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𝑻</m:t>
                        </m:r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𝑻</m:t>
                            </m:r>
                          </m:e>
                          <m:sub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endPara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17" y="4057908"/>
                <a:ext cx="12073311" cy="523220"/>
              </a:xfrm>
              <a:prstGeom prst="rect">
                <a:avLst/>
              </a:prstGeom>
              <a:blipFill>
                <a:blip r:embed="rId4"/>
                <a:stretch>
                  <a:fillRect l="-1010" t="-12941" b="-329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Landau Theory of Phase Transition</a:t>
            </a:r>
            <a:endParaRPr kumimoji="1" lang="ja-JP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631504" y="548680"/>
            <a:ext cx="53178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Kittel, Introduction to Solid State Physics, 8</a:t>
            </a:r>
            <a:r>
              <a:rPr kumimoji="1" lang="en-US" altLang="ja-JP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th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ed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(2005) p. 474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51385" y="908721"/>
            <a:ext cx="101821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Perovskite-type ferroelectrics takes cubic crystal structure</a:t>
            </a:r>
            <a:b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in the paraelectric phase (high temperature)</a:t>
            </a:r>
            <a:b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    =&gt; Free energy is expanded by 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76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Landau Theory of Phase Transition</a:t>
            </a:r>
            <a:endParaRPr kumimoji="1" lang="ja-JP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631504" y="548680"/>
            <a:ext cx="53178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Kittel, Introduction to Solid State Physics, 8</a:t>
            </a:r>
            <a:r>
              <a:rPr kumimoji="1" lang="en-US" altLang="ja-JP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th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ed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(2005) p. 476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613372" y="887235"/>
            <a:ext cx="694933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Consider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 = 0 for spontaneous polarization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Second-order transition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If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g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4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 is positive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, the g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6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 term has no effect and can be neglected.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2009257" y="1844824"/>
            <a:ext cx="6058148" cy="4747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2423593" y="2289005"/>
                <a:ext cx="4188647" cy="7343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𝑻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≥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𝑻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𝟎</m:t>
                        </m:r>
                      </m:sub>
                    </m:sSub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𝑷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𝒔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𝟎</m:t>
                    </m:r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𝑻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≤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𝑻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𝟎</m:t>
                        </m:r>
                      </m:sub>
                    </m:sSub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𝑷</m:t>
                            </m:r>
                          </m:e>
                          <m:sub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𝒔</m:t>
                            </m:r>
                          </m:sub>
                        </m:sSub>
                      </m:e>
                      <m:sup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sup>
                    </m:sSup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d>
                      <m:d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𝜸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/</m:t>
                        </m:r>
                        <m:sSub>
                          <m:sSub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𝒈</m:t>
                            </m:r>
                          </m:e>
                          <m:sub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𝟒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𝑻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𝑻</m:t>
                            </m:r>
                          </m:e>
                          <m:sub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endPara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593" y="2289005"/>
                <a:ext cx="4188647" cy="734304"/>
              </a:xfrm>
              <a:prstGeom prst="rect">
                <a:avLst/>
              </a:prstGeom>
              <a:blipFill>
                <a:blip r:embed="rId4"/>
                <a:stretch>
                  <a:fillRect l="-1601" t="-4132" b="-140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4217" y="3134594"/>
            <a:ext cx="5073276" cy="3678782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5362467" y="3498334"/>
            <a:ext cx="1147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LiTaO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endParaRPr kumimoji="1" lang="ja-JP" alt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75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2135561" y="1553023"/>
            <a:ext cx="6278463" cy="506313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Landau Theory of Phase Transition</a:t>
            </a:r>
            <a:endParaRPr kumimoji="1" lang="ja-JP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631504" y="548680"/>
            <a:ext cx="53178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Kittel, Introduction to Solid State Physics, 8</a:t>
            </a:r>
            <a:r>
              <a:rPr kumimoji="1" lang="en-US" altLang="ja-JP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th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ed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(2005) p. 477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613372" y="887235"/>
            <a:ext cx="51509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First-order transition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If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g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4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 is negative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, the g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6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 term must be retained.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2965749" y="2073548"/>
            <a:ext cx="6264383" cy="43294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858392" y="2568686"/>
            <a:ext cx="3852415" cy="28544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1657028" y="2031232"/>
                <a:ext cx="14991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=0</m:t>
                    </m:r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or  </a:t>
                </a: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028" y="2031232"/>
                <a:ext cx="1499128" cy="461665"/>
              </a:xfrm>
              <a:prstGeom prst="rect">
                <a:avLst/>
              </a:prstGeom>
              <a:blipFill>
                <a:blip r:embed="rId5"/>
                <a:stretch>
                  <a:fillRect l="-1220" t="-10526" r="-5285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図 9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5807968" y="2919663"/>
            <a:ext cx="4983525" cy="2409734"/>
          </a:xfrm>
          <a:prstGeom prst="rect">
            <a:avLst/>
          </a:prstGeom>
        </p:spPr>
      </p:pic>
      <p:cxnSp>
        <p:nvCxnSpPr>
          <p:cNvPr id="12" name="直線矢印コネクタ 11"/>
          <p:cNvCxnSpPr/>
          <p:nvPr/>
        </p:nvCxnSpPr>
        <p:spPr bwMode="auto">
          <a:xfrm flipH="1">
            <a:off x="2268343" y="4478640"/>
            <a:ext cx="173990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7" name="正方形/長方形 16"/>
          <p:cNvSpPr/>
          <p:nvPr/>
        </p:nvSpPr>
        <p:spPr>
          <a:xfrm>
            <a:off x="2480103" y="4493082"/>
            <a:ext cx="20393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 discontinuously 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changed to zero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9935452-EFF9-A44E-16E1-65D5D65BDAA6}"/>
              </a:ext>
            </a:extLst>
          </p:cNvPr>
          <p:cNvSpPr/>
          <p:nvPr/>
        </p:nvSpPr>
        <p:spPr>
          <a:xfrm>
            <a:off x="1492285" y="5469031"/>
            <a:ext cx="8924195" cy="1200329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温度の上昇とともに</a:t>
            </a:r>
            <a:b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　原点でのポテンシャル曲率が負から正へ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31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ソフトモード理論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9935452-EFF9-A44E-16E1-65D5D65BDAA6}"/>
              </a:ext>
            </a:extLst>
          </p:cNvPr>
          <p:cNvSpPr/>
          <p:nvPr/>
        </p:nvSpPr>
        <p:spPr>
          <a:xfrm>
            <a:off x="119337" y="663870"/>
            <a:ext cx="7056784" cy="954107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温度の上昇とともに</a:t>
            </a:r>
            <a:b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　原点でのポテンシャル曲率が負から正へ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8774764-3123-30AA-7AC9-A9E43524A801}"/>
              </a:ext>
            </a:extLst>
          </p:cNvPr>
          <p:cNvSpPr/>
          <p:nvPr/>
        </p:nvSpPr>
        <p:spPr>
          <a:xfrm>
            <a:off x="551385" y="2615252"/>
            <a:ext cx="6480720" cy="1384995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温度の低下とともに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・ ある 光学フォノン周波数が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 に近づく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・ 原子の変位は大きくなる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id="{DE44D294-74F4-A016-647D-492FDEBE776F}"/>
              </a:ext>
            </a:extLst>
          </p:cNvPr>
          <p:cNvSpPr/>
          <p:nvPr/>
        </p:nvSpPr>
        <p:spPr>
          <a:xfrm>
            <a:off x="2351584" y="1795056"/>
            <a:ext cx="1512168" cy="7200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5CC965C-F976-BED1-7B42-D383820EA5F4}"/>
              </a:ext>
            </a:extLst>
          </p:cNvPr>
          <p:cNvSpPr txBox="1"/>
          <p:nvPr/>
        </p:nvSpPr>
        <p:spPr>
          <a:xfrm>
            <a:off x="767408" y="173110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高温の高対称相から見ると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7361370-5B7B-F894-F634-237DEAD11CE2}"/>
              </a:ext>
            </a:extLst>
          </p:cNvPr>
          <p:cNvSpPr/>
          <p:nvPr/>
        </p:nvSpPr>
        <p:spPr>
          <a:xfrm>
            <a:off x="551385" y="4845217"/>
            <a:ext cx="5976663" cy="1384995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温度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kumimoji="1" lang="en-US" altLang="ja-JP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 で 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・ 光学フォノンの振動数が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 になる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・ 原子の変位が凍結される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8" name="矢印: 下 17">
            <a:extLst>
              <a:ext uri="{FF2B5EF4-FFF2-40B4-BE49-F238E27FC236}">
                <a16:creationId xmlns:a16="http://schemas.microsoft.com/office/drawing/2014/main" id="{8FAF3BD7-8C0A-1754-47D9-2DBD96CA4314}"/>
              </a:ext>
            </a:extLst>
          </p:cNvPr>
          <p:cNvSpPr/>
          <p:nvPr/>
        </p:nvSpPr>
        <p:spPr>
          <a:xfrm>
            <a:off x="2423592" y="4062692"/>
            <a:ext cx="1512168" cy="7200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55C7EA5-E595-F118-9E4B-F46F34BC623C}"/>
              </a:ext>
            </a:extLst>
          </p:cNvPr>
          <p:cNvSpPr txBox="1"/>
          <p:nvPr/>
        </p:nvSpPr>
        <p:spPr>
          <a:xfrm>
            <a:off x="7104112" y="2923028"/>
            <a:ext cx="28803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ソフトモード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8ED3AF9-9326-5873-0B44-E021D8C27232}"/>
              </a:ext>
            </a:extLst>
          </p:cNvPr>
          <p:cNvSpPr txBox="1"/>
          <p:nvPr/>
        </p:nvSpPr>
        <p:spPr>
          <a:xfrm>
            <a:off x="6555080" y="4845217"/>
            <a:ext cx="64087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点ソフトモード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強誘電転移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点ソフトモード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&lt;100&gt;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反強誘電転移</a:t>
            </a: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点ソフトモード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&lt;111&gt;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反強誘電転移</a:t>
            </a:r>
          </a:p>
        </p:txBody>
      </p:sp>
    </p:spTree>
    <p:extLst>
      <p:ext uri="{BB962C8B-B14F-4D97-AF65-F5344CB8AC3E}">
        <p14:creationId xmlns:p14="http://schemas.microsoft.com/office/powerpoint/2010/main" val="123697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43C9D-D7F2-95F5-3FF9-2A788212B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987F149-5245-74AE-7B68-1516F365247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44672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大きな誘電率を持つ物質と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TO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フォノン、相転移</a:t>
            </a:r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id="{614615EC-36A9-F8E8-1DBE-DE10DE448BB6}"/>
              </a:ext>
            </a:extLst>
          </p:cNvPr>
          <p:cNvSpPr/>
          <p:nvPr/>
        </p:nvSpPr>
        <p:spPr>
          <a:xfrm>
            <a:off x="4583832" y="2785411"/>
            <a:ext cx="1512168" cy="7200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EEF2323-A264-4727-FF36-251F9CF9D9C2}"/>
              </a:ext>
            </a:extLst>
          </p:cNvPr>
          <p:cNvSpPr txBox="1"/>
          <p:nvPr/>
        </p:nvSpPr>
        <p:spPr>
          <a:xfrm>
            <a:off x="933379" y="948976"/>
            <a:ext cx="104164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イオンを束縛しているポテンシャルが緩やか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lvl="0">
              <a:defRPr/>
            </a:pPr>
            <a:r>
              <a:rPr lang="ja-JP" altLang="en-US" sz="3600" dirty="0">
                <a:solidFill>
                  <a:srgbClr val="000000"/>
                </a:solidFill>
              </a:rPr>
              <a:t>　　　ポテンシャルの曲率 ∝ </a:t>
            </a:r>
            <a:r>
              <a:rPr lang="en-US" altLang="ja-JP" sz="3600" dirty="0">
                <a:solidFill>
                  <a:srgbClr val="000000"/>
                </a:solidFill>
              </a:rPr>
              <a:t>ω</a:t>
            </a:r>
            <a:r>
              <a:rPr lang="en-US" altLang="ja-JP" sz="3600" baseline="-25000" dirty="0">
                <a:solidFill>
                  <a:srgbClr val="000000"/>
                </a:solidFill>
              </a:rPr>
              <a:t>TO</a:t>
            </a:r>
            <a:r>
              <a:rPr lang="en-US" altLang="ja-JP" sz="3600" baseline="30000" dirty="0">
                <a:solidFill>
                  <a:srgbClr val="000000"/>
                </a:solidFill>
              </a:rPr>
              <a:t>2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lvl="0">
              <a:defRPr/>
            </a:pPr>
            <a:r>
              <a:rPr lang="ja-JP" altLang="en-US" sz="3600" dirty="0">
                <a:solidFill>
                  <a:srgbClr val="000000"/>
                </a:solidFill>
              </a:rPr>
              <a:t>　　　</a:t>
            </a:r>
            <a:r>
              <a:rPr lang="en-US" altLang="ja-JP" sz="3600" dirty="0" err="1">
                <a:solidFill>
                  <a:srgbClr val="000000"/>
                </a:solidFill>
              </a:rPr>
              <a:t>ω</a:t>
            </a:r>
            <a:r>
              <a:rPr lang="en-US" altLang="ja-JP" sz="3600" baseline="-25000" dirty="0" err="1">
                <a:solidFill>
                  <a:srgbClr val="000000"/>
                </a:solidFill>
              </a:rPr>
              <a:t>TO</a:t>
            </a:r>
            <a:r>
              <a:rPr lang="ja-JP" altLang="en-US" sz="3600" dirty="0">
                <a:solidFill>
                  <a:srgbClr val="000000"/>
                </a:solidFill>
              </a:rPr>
              <a:t>周波数が低い </a:t>
            </a:r>
            <a:r>
              <a:rPr lang="en-US" altLang="ja-JP" sz="3600" dirty="0">
                <a:solidFill>
                  <a:srgbClr val="000000"/>
                </a:solidFill>
                <a:sym typeface="Wingdings" panose="05000000000000000000" pitchFamily="2" charset="2"/>
              </a:rPr>
              <a:t></a:t>
            </a:r>
            <a:r>
              <a:rPr lang="ja-JP" altLang="en-US" sz="36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altLang="ja-JP" sz="3600" dirty="0">
                <a:solidFill>
                  <a:srgbClr val="000000"/>
                </a:solidFill>
                <a:sym typeface="Wingdings" panose="05000000000000000000" pitchFamily="2" charset="2"/>
              </a:rPr>
              <a:t>LST</a:t>
            </a:r>
            <a:r>
              <a:rPr lang="ja-JP" altLang="en-US" sz="3600" dirty="0">
                <a:solidFill>
                  <a:srgbClr val="000000"/>
                </a:solidFill>
                <a:sym typeface="Wingdings" panose="05000000000000000000" pitchFamily="2" charset="2"/>
              </a:rPr>
              <a:t>の関係</a:t>
            </a:r>
            <a:r>
              <a:rPr lang="en-US" altLang="ja-JP" sz="3600" dirty="0">
                <a:solidFill>
                  <a:srgbClr val="000000"/>
                </a:solidFill>
              </a:rPr>
              <a:t>)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2DBDE91-DC78-4118-8B25-BCD8A89C7C54}"/>
              </a:ext>
            </a:extLst>
          </p:cNvPr>
          <p:cNvSpPr txBox="1"/>
          <p:nvPr/>
        </p:nvSpPr>
        <p:spPr>
          <a:xfrm>
            <a:off x="887760" y="3624917"/>
            <a:ext cx="104164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3600" dirty="0">
                <a:solidFill>
                  <a:srgbClr val="000000"/>
                </a:solidFill>
              </a:rPr>
              <a:t>・ 温度、圧力で </a:t>
            </a:r>
            <a:r>
              <a:rPr lang="en-US" altLang="ja-JP" sz="3600" dirty="0" err="1">
                <a:solidFill>
                  <a:srgbClr val="000000"/>
                </a:solidFill>
              </a:rPr>
              <a:t>ω</a:t>
            </a:r>
            <a:r>
              <a:rPr lang="en-US" altLang="ja-JP" sz="3600" baseline="-25000" dirty="0" err="1">
                <a:solidFill>
                  <a:srgbClr val="000000"/>
                </a:solidFill>
              </a:rPr>
              <a:t>TO</a:t>
            </a:r>
            <a:r>
              <a:rPr lang="ja-JP" altLang="en-US" sz="3600" baseline="-25000" dirty="0">
                <a:solidFill>
                  <a:srgbClr val="000000"/>
                </a:solidFill>
              </a:rPr>
              <a:t> </a:t>
            </a:r>
            <a:r>
              <a:rPr lang="ja-JP" altLang="en-US" sz="3600" dirty="0">
                <a:solidFill>
                  <a:srgbClr val="000000"/>
                </a:solidFill>
              </a:rPr>
              <a:t>が減少</a:t>
            </a:r>
            <a:r>
              <a:rPr lang="en-US" altLang="ja-JP" sz="3600" dirty="0">
                <a:solidFill>
                  <a:srgbClr val="000000"/>
                </a:solidFill>
              </a:rPr>
              <a:t>:</a:t>
            </a:r>
            <a:r>
              <a:rPr lang="ja-JP" altLang="en-US" sz="3600" dirty="0">
                <a:solidFill>
                  <a:srgbClr val="000000"/>
                </a:solidFill>
              </a:rPr>
              <a:t> ソフトモード</a:t>
            </a:r>
            <a:endParaRPr lang="en-US" altLang="ja-JP" sz="3600" dirty="0">
              <a:solidFill>
                <a:srgbClr val="000000"/>
              </a:solidFill>
            </a:endParaRPr>
          </a:p>
          <a:p>
            <a:pPr lvl="0">
              <a:defRPr/>
            </a:pP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lvl="0"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構造不安定性を誘起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 </a:t>
            </a:r>
            <a:r>
              <a:rPr lang="en-US" altLang="ja-JP" sz="3600" dirty="0">
                <a:solidFill>
                  <a:srgbClr val="000000"/>
                </a:solidFill>
              </a:rPr>
              <a:t>ω</a:t>
            </a:r>
            <a:r>
              <a:rPr lang="en-US" altLang="ja-JP" sz="3600" baseline="-25000" dirty="0">
                <a:solidFill>
                  <a:srgbClr val="000000"/>
                </a:solidFill>
              </a:rPr>
              <a:t>TO</a:t>
            </a:r>
            <a:r>
              <a:rPr lang="en-US" altLang="ja-JP" sz="3600" baseline="30000" dirty="0">
                <a:solidFill>
                  <a:srgbClr val="000000"/>
                </a:solidFill>
              </a:rPr>
              <a:t>2</a:t>
            </a:r>
            <a:r>
              <a:rPr lang="en-US" altLang="ja-JP" sz="3600" dirty="0">
                <a:solidFill>
                  <a:srgbClr val="000000"/>
                </a:solidFill>
              </a:rPr>
              <a:t> &lt; 0</a:t>
            </a:r>
            <a:r>
              <a:rPr lang="ja-JP" altLang="en-US" sz="3600" dirty="0">
                <a:solidFill>
                  <a:srgbClr val="000000"/>
                </a:solidFill>
              </a:rPr>
              <a:t> </a:t>
            </a:r>
            <a:r>
              <a:rPr lang="en-US" altLang="ja-JP" sz="3600" dirty="0">
                <a:solidFill>
                  <a:srgbClr val="000000"/>
                </a:solidFill>
              </a:rPr>
              <a:t>(</a:t>
            </a:r>
            <a:r>
              <a:rPr lang="ja-JP" altLang="en-US" sz="3600" dirty="0">
                <a:solidFill>
                  <a:srgbClr val="000000"/>
                </a:solidFill>
              </a:rPr>
              <a:t>虚数モード</a:t>
            </a:r>
            <a:r>
              <a:rPr lang="en-US" altLang="ja-JP" sz="3600" dirty="0">
                <a:solidFill>
                  <a:srgbClr val="000000"/>
                </a:solidFill>
              </a:rPr>
              <a:t>)</a:t>
            </a:r>
          </a:p>
          <a:p>
            <a:pPr lvl="0">
              <a:defRPr/>
            </a:pPr>
            <a:r>
              <a:rPr kumimoji="1" lang="ja-JP" alt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ソフトモードが</a:t>
            </a:r>
            <a:r>
              <a:rPr kumimoji="1" lang="en-US" altLang="ja-JP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Γ</a:t>
            </a:r>
            <a:r>
              <a:rPr kumimoji="1" lang="ja-JP" alt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点　　 </a:t>
            </a:r>
            <a:r>
              <a:rPr kumimoji="1" lang="en-US" altLang="ja-JP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</a:t>
            </a:r>
            <a:r>
              <a:rPr kumimoji="1" lang="ja-JP" alt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強誘電体転移</a:t>
            </a:r>
            <a:endParaRPr kumimoji="1" lang="en-US" altLang="ja-JP" sz="36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>
              <a:defRPr/>
            </a:pPr>
            <a:r>
              <a:rPr lang="ja-JP" altLang="en-US" sz="3600" dirty="0">
                <a:solidFill>
                  <a:srgbClr val="000000"/>
                </a:solidFill>
              </a:rPr>
              <a:t>　　ソフトモードが</a:t>
            </a:r>
            <a:r>
              <a:rPr lang="en-US" altLang="ja-JP" sz="3600" dirty="0">
                <a:solidFill>
                  <a:srgbClr val="000000"/>
                </a:solidFill>
              </a:rPr>
              <a:t>BZ</a:t>
            </a:r>
            <a:r>
              <a:rPr lang="ja-JP" altLang="en-US" sz="3600" dirty="0">
                <a:solidFill>
                  <a:srgbClr val="000000"/>
                </a:solidFill>
              </a:rPr>
              <a:t>境界</a:t>
            </a:r>
            <a:r>
              <a:rPr lang="en-US" altLang="ja-JP" sz="3600" dirty="0">
                <a:solidFill>
                  <a:srgbClr val="000000"/>
                </a:solidFill>
              </a:rPr>
              <a:t>:</a:t>
            </a:r>
            <a:r>
              <a:rPr lang="ja-JP" altLang="en-US" sz="3600" dirty="0">
                <a:solidFill>
                  <a:srgbClr val="000000"/>
                </a:solidFill>
              </a:rPr>
              <a:t> 反強誘電体転移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36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Ferroelectricity and Anti-ferroelectricity</a:t>
            </a:r>
            <a:endParaRPr kumimoji="1" lang="ja-JP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631504" y="548680"/>
            <a:ext cx="53178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Kittel, Introduction to Solid State Physics, 8</a:t>
            </a:r>
            <a:r>
              <a:rPr kumimoji="1" lang="en-US" altLang="ja-JP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th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ed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(2005) p. 478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333338" y="887234"/>
            <a:ext cx="4959439" cy="5638110"/>
          </a:xfrm>
          <a:prstGeom prst="rect">
            <a:avLst/>
          </a:prstGeom>
        </p:spPr>
      </p:pic>
      <p:cxnSp>
        <p:nvCxnSpPr>
          <p:cNvPr id="4" name="直線矢印コネクタ 3"/>
          <p:cNvCxnSpPr/>
          <p:nvPr/>
        </p:nvCxnSpPr>
        <p:spPr bwMode="auto">
          <a:xfrm flipH="1">
            <a:off x="4898191" y="4077072"/>
            <a:ext cx="288032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直線矢印コネクタ 6"/>
          <p:cNvCxnSpPr/>
          <p:nvPr/>
        </p:nvCxnSpPr>
        <p:spPr bwMode="auto">
          <a:xfrm flipH="1">
            <a:off x="5402247" y="4077072"/>
            <a:ext cx="288032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テキスト ボックス 7"/>
          <p:cNvSpPr txBox="1"/>
          <p:nvPr/>
        </p:nvSpPr>
        <p:spPr>
          <a:xfrm>
            <a:off x="5466053" y="368741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</a:t>
            </a:r>
            <a:endParaRPr kumimoji="1" lang="ja-JP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02055" y="368494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</a:t>
            </a:r>
            <a:endParaRPr kumimoji="1" lang="ja-JP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0" name="直線矢印コネクタ 9"/>
          <p:cNvCxnSpPr/>
          <p:nvPr/>
        </p:nvCxnSpPr>
        <p:spPr bwMode="auto">
          <a:xfrm flipH="1">
            <a:off x="4842225" y="3317068"/>
            <a:ext cx="288032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直線矢印コネクタ 10"/>
          <p:cNvCxnSpPr/>
          <p:nvPr/>
        </p:nvCxnSpPr>
        <p:spPr bwMode="auto">
          <a:xfrm flipH="1">
            <a:off x="5346281" y="3317068"/>
            <a:ext cx="288032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テキスト ボックス 11"/>
          <p:cNvSpPr txBox="1"/>
          <p:nvPr/>
        </p:nvSpPr>
        <p:spPr>
          <a:xfrm>
            <a:off x="5410087" y="292741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</a:t>
            </a:r>
            <a:endParaRPr kumimoji="1" lang="ja-JP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46089" y="292494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</a:t>
            </a:r>
            <a:endParaRPr kumimoji="1" lang="ja-JP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4" name="直線矢印コネクタ 13"/>
          <p:cNvCxnSpPr/>
          <p:nvPr/>
        </p:nvCxnSpPr>
        <p:spPr bwMode="auto">
          <a:xfrm flipH="1">
            <a:off x="6194335" y="3317068"/>
            <a:ext cx="288032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直線矢印コネクタ 14"/>
          <p:cNvCxnSpPr/>
          <p:nvPr/>
        </p:nvCxnSpPr>
        <p:spPr bwMode="auto">
          <a:xfrm flipH="1">
            <a:off x="6698391" y="3317068"/>
            <a:ext cx="288032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テキスト ボックス 15"/>
          <p:cNvSpPr txBox="1"/>
          <p:nvPr/>
        </p:nvSpPr>
        <p:spPr>
          <a:xfrm>
            <a:off x="6762197" y="292741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</a:t>
            </a:r>
            <a:endParaRPr kumimoji="1" lang="ja-JP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98199" y="292494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</a:t>
            </a:r>
            <a:endParaRPr kumimoji="1" lang="ja-JP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8" name="直線矢印コネクタ 17"/>
          <p:cNvCxnSpPr/>
          <p:nvPr/>
        </p:nvCxnSpPr>
        <p:spPr bwMode="auto">
          <a:xfrm flipH="1">
            <a:off x="4854291" y="5717214"/>
            <a:ext cx="288032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直線矢印コネクタ 18"/>
          <p:cNvCxnSpPr/>
          <p:nvPr/>
        </p:nvCxnSpPr>
        <p:spPr bwMode="auto">
          <a:xfrm flipH="1">
            <a:off x="5358347" y="5717214"/>
            <a:ext cx="288032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0" name="テキスト ボックス 19"/>
          <p:cNvSpPr txBox="1"/>
          <p:nvPr/>
        </p:nvSpPr>
        <p:spPr>
          <a:xfrm>
            <a:off x="5246053" y="532755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</a:t>
            </a:r>
            <a:endParaRPr kumimoji="1" lang="ja-JP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858155" y="532509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</a:t>
            </a:r>
            <a:endParaRPr kumimoji="1" lang="ja-JP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6" name="直線矢印コネクタ 25"/>
          <p:cNvCxnSpPr/>
          <p:nvPr/>
        </p:nvCxnSpPr>
        <p:spPr bwMode="auto">
          <a:xfrm flipH="1">
            <a:off x="6194335" y="5719440"/>
            <a:ext cx="288032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7" name="テキスト ボックス 26"/>
          <p:cNvSpPr txBox="1"/>
          <p:nvPr/>
        </p:nvSpPr>
        <p:spPr>
          <a:xfrm>
            <a:off x="6082041" y="532978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</a:t>
            </a:r>
            <a:endParaRPr kumimoji="1" lang="ja-JP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8" name="直線矢印コネクタ 27"/>
          <p:cNvCxnSpPr/>
          <p:nvPr/>
        </p:nvCxnSpPr>
        <p:spPr bwMode="auto">
          <a:xfrm flipH="1">
            <a:off x="6698391" y="5714206"/>
            <a:ext cx="288032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9" name="テキスト ボックス 28"/>
          <p:cNvSpPr txBox="1"/>
          <p:nvPr/>
        </p:nvSpPr>
        <p:spPr>
          <a:xfrm>
            <a:off x="6586097" y="532455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</a:t>
            </a:r>
            <a:endParaRPr kumimoji="1" lang="ja-JP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 bwMode="auto">
          <a:xfrm>
            <a:off x="2547074" y="2996952"/>
            <a:ext cx="792088" cy="3201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正方形/長方形 31"/>
          <p:cNvSpPr/>
          <p:nvPr/>
        </p:nvSpPr>
        <p:spPr bwMode="auto">
          <a:xfrm>
            <a:off x="2547074" y="3828964"/>
            <a:ext cx="792088" cy="3201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988252" y="2924944"/>
            <a:ext cx="14881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pyroelectric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983432" y="3706289"/>
            <a:ext cx="2466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Γ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point: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ferroelectric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正方形/長方形 33"/>
          <p:cNvSpPr/>
          <p:nvPr/>
        </p:nvSpPr>
        <p:spPr bwMode="auto">
          <a:xfrm>
            <a:off x="2403058" y="5369368"/>
            <a:ext cx="984734" cy="3979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551384" y="5301208"/>
            <a:ext cx="2956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ja-JP" sz="2000" b="1" dirty="0">
                <a:solidFill>
                  <a:srgbClr val="0000FF"/>
                </a:solidFill>
              </a:rPr>
              <a:t>X</a:t>
            </a:r>
            <a:r>
              <a:rPr lang="ja-JP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ja-JP" sz="2000" b="1" dirty="0">
                <a:solidFill>
                  <a:srgbClr val="0000FF"/>
                </a:solidFill>
              </a:rPr>
              <a:t>point:</a:t>
            </a:r>
            <a:r>
              <a:rPr lang="ja-JP" altLang="en-US" sz="2000" b="1" dirty="0">
                <a:solidFill>
                  <a:srgbClr val="0000FF"/>
                </a:solidFill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antiferroelectric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正方形/長方形 35"/>
          <p:cNvSpPr/>
          <p:nvPr/>
        </p:nvSpPr>
        <p:spPr bwMode="auto">
          <a:xfrm>
            <a:off x="3630486" y="912873"/>
            <a:ext cx="792088" cy="3201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3424494" y="840866"/>
            <a:ext cx="1059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&gt;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</a:t>
            </a:r>
            <a:endParaRPr kumimoji="1" lang="ja-JP" alt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" name="正方形/長方形 37"/>
          <p:cNvSpPr/>
          <p:nvPr/>
        </p:nvSpPr>
        <p:spPr bwMode="auto">
          <a:xfrm>
            <a:off x="4926630" y="908720"/>
            <a:ext cx="792088" cy="3201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4720638" y="836713"/>
            <a:ext cx="1059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&lt;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</a:t>
            </a:r>
            <a:endParaRPr kumimoji="1" lang="ja-JP" alt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正方形/長方形 39"/>
          <p:cNvSpPr/>
          <p:nvPr/>
        </p:nvSpPr>
        <p:spPr bwMode="auto">
          <a:xfrm>
            <a:off x="6150766" y="908720"/>
            <a:ext cx="792088" cy="3201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5944774" y="836713"/>
            <a:ext cx="1059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&lt;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</a:t>
            </a:r>
            <a:endParaRPr kumimoji="1" lang="ja-JP" alt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6106208" y="1700809"/>
            <a:ext cx="3562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Apply large reverse field</a:t>
            </a:r>
            <a:endParaRPr kumimoji="1" lang="ja-JP" alt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7147092" y="2852937"/>
            <a:ext cx="3562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Finite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not necessary reversed by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endParaRPr kumimoji="1" lang="ja-JP" altLang="en-US" sz="1800" b="0" i="1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7176120" y="3646766"/>
            <a:ext cx="3562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Finite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must be reversed by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endParaRPr kumimoji="1" lang="ja-JP" altLang="en-US" sz="1800" b="0" i="1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7213688" y="5157192"/>
            <a:ext cx="3562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Finite local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 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macroscopic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is cancelled</a:t>
            </a:r>
            <a:b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Local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can  be reversed 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by large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b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and may exhibit ferroelectric behavior</a:t>
            </a:r>
            <a:endParaRPr kumimoji="1" lang="ja-JP" alt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16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1"/>
            <a:ext cx="9144000" cy="61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Sequential phase transition of BaTiO</a:t>
            </a:r>
            <a:r>
              <a:rPr kumimoji="1" lang="en-US" altLang="ja-JP" sz="36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3</a:t>
            </a:r>
            <a:endParaRPr kumimoji="1" lang="ja-JP" altLang="en-US" sz="3600" b="1" i="1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72ECAF3-C4B1-7009-79A9-E9F22A548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99"/>
          <a:stretch/>
        </p:blipFill>
        <p:spPr>
          <a:xfrm>
            <a:off x="257942" y="764704"/>
            <a:ext cx="7565428" cy="5242379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0" y="617002"/>
            <a:ext cx="5317866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Kittel, Introduction to Solid State Physics, 8</a:t>
            </a:r>
            <a:r>
              <a:rPr kumimoji="1" lang="en-US" altLang="ja-JP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th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ed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(2005) p. 471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三井利夫 編著、強誘電体 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槇書店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1969)</a:t>
            </a:r>
            <a:endParaRPr kumimoji="1" lang="ja-JP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8633CD4-3581-3A87-1B68-38DC96432A4F}"/>
              </a:ext>
            </a:extLst>
          </p:cNvPr>
          <p:cNvSpPr/>
          <p:nvPr/>
        </p:nvSpPr>
        <p:spPr>
          <a:xfrm>
            <a:off x="7610832" y="1196752"/>
            <a:ext cx="4519186" cy="6124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BaTiO</a:t>
            </a:r>
            <a:r>
              <a:rPr kumimoji="1" lang="en-US" altLang="ja-JP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の逐次相転移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立方晶、常誘電体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正方晶、強誘電体</a:t>
            </a:r>
            <a:b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</a:b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&lt;100&gt;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ソフトモードの凍結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直方晶、強誘電体</a:t>
            </a:r>
            <a:b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</a:b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&lt;110&gt;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ソフトモードの凍結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菱面晶、強誘電体</a:t>
            </a:r>
            <a:b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</a:b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&lt;111&gt;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ソフトモードの凍結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13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-1"/>
            <a:ext cx="9144000" cy="893017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Dielectric </a:t>
            </a:r>
            <a:r>
              <a:rPr lang="en-US" altLang="ja-JP" sz="36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permittivity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graphicFrame>
        <p:nvGraphicFramePr>
          <p:cNvPr id="21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683466"/>
              </p:ext>
            </p:extLst>
          </p:nvPr>
        </p:nvGraphicFramePr>
        <p:xfrm>
          <a:off x="1725564" y="1459683"/>
          <a:ext cx="8309461" cy="766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1663560" imgH="228600" progId="Equation.3">
                  <p:embed/>
                </p:oleObj>
              </mc:Choice>
              <mc:Fallback>
                <p:oleObj name="数式" r:id="rId3" imgW="1663560" imgH="228600" progId="Equation.3">
                  <p:embed/>
                  <p:pic>
                    <p:nvPicPr>
                      <p:cNvPr id="21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564" y="1459683"/>
                        <a:ext cx="8309461" cy="766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正方形/長方形 57"/>
          <p:cNvSpPr/>
          <p:nvPr/>
        </p:nvSpPr>
        <p:spPr>
          <a:xfrm>
            <a:off x="839417" y="2134597"/>
            <a:ext cx="5265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Electric susceptibility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59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212892"/>
              </p:ext>
            </p:extLst>
          </p:nvPr>
        </p:nvGraphicFramePr>
        <p:xfrm>
          <a:off x="5226614" y="2215080"/>
          <a:ext cx="4815820" cy="646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1143000" imgH="228600" progId="Equation.3">
                  <p:embed/>
                </p:oleObj>
              </mc:Choice>
              <mc:Fallback>
                <p:oleObj name="数式" r:id="rId5" imgW="1143000" imgH="228600" progId="Equation.3">
                  <p:embed/>
                  <p:pic>
                    <p:nvPicPr>
                      <p:cNvPr id="59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614" y="2215080"/>
                        <a:ext cx="4815820" cy="6463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正方形/長方形 59"/>
          <p:cNvSpPr/>
          <p:nvPr/>
        </p:nvSpPr>
        <p:spPr>
          <a:xfrm>
            <a:off x="775796" y="971280"/>
            <a:ext cx="10820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Definition of electric flux density </a:t>
            </a:r>
            <a:r>
              <a:rPr kumimoji="1" lang="en-US" altLang="ja-JP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</a:t>
            </a:r>
            <a:endParaRPr kumimoji="1" lang="ja-JP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61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154355"/>
              </p:ext>
            </p:extLst>
          </p:nvPr>
        </p:nvGraphicFramePr>
        <p:xfrm>
          <a:off x="551384" y="3570496"/>
          <a:ext cx="9893481" cy="719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7" imgW="2108160" imgH="228600" progId="Equation.3">
                  <p:embed/>
                </p:oleObj>
              </mc:Choice>
              <mc:Fallback>
                <p:oleObj name="数式" r:id="rId7" imgW="2108160" imgH="228600" progId="Equation.3">
                  <p:embed/>
                  <p:pic>
                    <p:nvPicPr>
                      <p:cNvPr id="61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84" y="3570496"/>
                        <a:ext cx="9893481" cy="7198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下矢印 6"/>
          <p:cNvSpPr/>
          <p:nvPr/>
        </p:nvSpPr>
        <p:spPr bwMode="auto">
          <a:xfrm>
            <a:off x="2904558" y="2816932"/>
            <a:ext cx="2291513" cy="576064"/>
          </a:xfrm>
          <a:prstGeom prst="downArrow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1539259" y="4257968"/>
            <a:ext cx="9417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          : Dielectric constant (permittivity)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正方形/長方形 8"/>
              <p:cNvSpPr/>
              <p:nvPr/>
            </p:nvSpPr>
            <p:spPr>
              <a:xfrm>
                <a:off x="1524000" y="4869160"/>
                <a:ext cx="8442172" cy="899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ja-JP" alt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  <a:sym typeface="Symbol" panose="05050102010706020507" pitchFamily="18" charset="2"/>
                          </a:rPr>
                          <m:t>𝜺</m:t>
                        </m:r>
                      </m:e>
                      <m:sub>
                        <m:r>
                          <a:rPr kumimoji="1" lang="en-US" altLang="ja-JP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  <a:sym typeface="Symbol" panose="05050102010706020507" pitchFamily="18" charset="2"/>
                          </a:rPr>
                          <m:t>𝒓</m:t>
                        </m:r>
                      </m:sub>
                    </m:sSub>
                    <m:r>
                      <a:rPr kumimoji="1" lang="en-US" altLang="ja-JP" sz="3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kumimoji="1" lang="en-US" altLang="ja-JP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kumimoji="1" lang="ja-JP" alt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  <a:sym typeface="Symbol" panose="05050102010706020507" pitchFamily="18" charset="2"/>
                          </a:rPr>
                          <m:t>𝜺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ja-JP" sz="3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kumimoji="1" lang="ja-JP" altLang="en-US" sz="3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  <a:sym typeface="Symbol" panose="05050102010706020507" pitchFamily="18" charset="2"/>
                              </a:rPr>
                              <m:t>𝜺</m:t>
                            </m:r>
                          </m:e>
                          <m:sub>
                            <m:r>
                              <a:rPr kumimoji="1" lang="en-US" altLang="ja-JP" sz="3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  <a:sym typeface="Symbol" panose="05050102010706020507" pitchFamily="18" charset="2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en-US" altLang="ja-JP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cs typeface="+mn-cs"/>
                  </a:rPr>
                  <a:t>: Relative dielectric constant</a:t>
                </a:r>
                <a:endParaRPr kumimoji="1" lang="ja-JP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cs"/>
                </a:endParaRPr>
              </a:p>
            </p:txBody>
          </p:sp>
        </mc:Choice>
        <mc:Fallback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869160"/>
                <a:ext cx="8442172" cy="899477"/>
              </a:xfrm>
              <a:prstGeom prst="rect">
                <a:avLst/>
              </a:prstGeom>
              <a:blipFill>
                <a:blip r:embed="rId9"/>
                <a:stretch>
                  <a:fillRect t="-4762" b="-34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図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00520" y="5449849"/>
            <a:ext cx="5845815" cy="176712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20600" y="-3107699"/>
            <a:ext cx="6179861" cy="829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41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0"/>
            <a:ext cx="9144000" cy="82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Ferroelectrics: BaTiO</a:t>
            </a:r>
            <a:r>
              <a:rPr kumimoji="1" lang="en-US" altLang="ja-JP" sz="36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3</a:t>
            </a:r>
            <a:endParaRPr kumimoji="1" lang="ja-JP" altLang="en-US" sz="3600" b="1" i="1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2137313" y="1518507"/>
            <a:ext cx="7917374" cy="4913415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 bwMode="auto">
          <a:xfrm>
            <a:off x="2294798" y="2676982"/>
            <a:ext cx="267016" cy="11840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 rot="16200000">
            <a:off x="2061275" y="3212440"/>
            <a:ext cx="5068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kumimoji="1" lang="ja-JP" altLang="en-US" sz="36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ｒ</a:t>
            </a:r>
            <a:endParaRPr kumimoji="1" lang="ja-JP" altLang="en-US" sz="36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正方形/長方形 31"/>
          <p:cNvSpPr/>
          <p:nvPr/>
        </p:nvSpPr>
        <p:spPr bwMode="auto">
          <a:xfrm rot="5400000">
            <a:off x="6336089" y="5532022"/>
            <a:ext cx="519852" cy="13042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5807968" y="5877273"/>
            <a:ext cx="12426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 (</a:t>
            </a:r>
            <a:r>
              <a:rPr kumimoji="1" lang="en-US" altLang="ja-JP" sz="3200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o</a:t>
            </a:r>
            <a:r>
              <a:rPr kumimoji="1" lang="en-US" altLang="ja-JP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kumimoji="1" lang="ja-JP" altLang="en-US" sz="32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正方形/長方形 33"/>
          <p:cNvSpPr/>
          <p:nvPr/>
        </p:nvSpPr>
        <p:spPr bwMode="auto">
          <a:xfrm rot="5400000">
            <a:off x="7977759" y="2867726"/>
            <a:ext cx="519852" cy="13042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7530014" y="3068960"/>
            <a:ext cx="5822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kumimoji="1" lang="en-US" altLang="ja-JP" sz="4000" b="1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endParaRPr kumimoji="1" lang="ja-JP" altLang="en-US" sz="4000" b="0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正方形/長方形 35"/>
          <p:cNvSpPr/>
          <p:nvPr/>
        </p:nvSpPr>
        <p:spPr bwMode="auto">
          <a:xfrm rot="5400000">
            <a:off x="7436589" y="4927211"/>
            <a:ext cx="519852" cy="52665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7377631" y="4739658"/>
            <a:ext cx="5822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kumimoji="1" lang="en-US" altLang="ja-JP" sz="4000" b="1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endParaRPr kumimoji="1" lang="ja-JP" altLang="en-US" sz="4000" b="0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1570222" y="620689"/>
            <a:ext cx="5317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Kittel, Introduction to Solid State Physics, 8</a:t>
            </a:r>
            <a:r>
              <a:rPr kumimoji="1" lang="en-US" altLang="ja-JP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th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ed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(2005) p. 471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三井利夫 編著、強誘電体 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槇書店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1969)</a:t>
            </a:r>
            <a:endParaRPr kumimoji="1" lang="ja-JP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11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Anti-ferroelectricity</a:t>
            </a:r>
            <a:endParaRPr kumimoji="1" lang="ja-JP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631504" y="548680"/>
            <a:ext cx="53178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Kittel, Introduction to Solid State Physics, 8</a:t>
            </a:r>
            <a:r>
              <a:rPr kumimoji="1" lang="en-US" altLang="ja-JP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th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ed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(2005) p. 479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7" y="1205955"/>
            <a:ext cx="6511025" cy="5056884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696132" y="3861048"/>
            <a:ext cx="1488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Ferroelectic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(tetragonal)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12308" y="921494"/>
            <a:ext cx="305955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PZT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 PbTiO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– PbZrO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  PbTiO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 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Ferroelctrics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  PbZrO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 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Antiferroelectrics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791745" y="3717032"/>
            <a:ext cx="21275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Ferroelectic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(rhombohedral 1)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665795" y="4808582"/>
            <a:ext cx="1303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Anti-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ferro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右矢印 13"/>
          <p:cNvSpPr/>
          <p:nvPr/>
        </p:nvSpPr>
        <p:spPr bwMode="auto">
          <a:xfrm rot="10800000">
            <a:off x="2927648" y="4944284"/>
            <a:ext cx="547024" cy="23576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3944144" y="5085184"/>
            <a:ext cx="927720" cy="3478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944144" y="4953362"/>
            <a:ext cx="1287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Ferro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(rhomb 2)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57875" y="4665330"/>
            <a:ext cx="385413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MPB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Morphotoropic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phase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bounary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61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016" y="4457493"/>
            <a:ext cx="4334772" cy="2335015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1"/>
            <a:ext cx="9144000" cy="61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Two types of ferroelectricity</a:t>
            </a:r>
            <a:endParaRPr kumimoji="1" lang="ja-JP" altLang="en-US" sz="3600" b="1" i="1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6014246" y="1713312"/>
            <a:ext cx="4546250" cy="2045252"/>
          </a:xfrm>
          <a:prstGeom prst="rect">
            <a:avLst/>
          </a:prstGeom>
        </p:spPr>
      </p:pic>
      <p:sp>
        <p:nvSpPr>
          <p:cNvPr id="32" name="正方形/長方形 31"/>
          <p:cNvSpPr/>
          <p:nvPr/>
        </p:nvSpPr>
        <p:spPr>
          <a:xfrm>
            <a:off x="1775520" y="781697"/>
            <a:ext cx="4979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Displacement type ferroelectric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135560" y="1327683"/>
            <a:ext cx="69192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Small displacement of ions form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endParaRPr kumimoji="1" lang="en-US" altLang="ja-JP" sz="2000" b="0" i="1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(Ions are bound by recovery force to the high-symmetric position)</a:t>
            </a:r>
            <a:endParaRPr kumimoji="1" lang="ja-JP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1781186" y="3585520"/>
            <a:ext cx="5255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Order-disorder type ferroelectric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351585" y="2064642"/>
            <a:ext cx="2514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Perovskite type crystals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BaTiO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Pb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Zr,Ti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)O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endParaRPr kumimoji="1" lang="ja-JP" alt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2126713" y="4133943"/>
            <a:ext cx="70443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Ions find different stable positions in high-symmetry structure,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hop to another site in a long distance</a:t>
            </a:r>
            <a:endParaRPr kumimoji="1" lang="ja-JP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2342736" y="4870902"/>
            <a:ext cx="2899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NaNO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2                    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: NO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 group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KDP (KH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PO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4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): H</a:t>
            </a:r>
            <a:r>
              <a:rPr kumimoji="1" lang="en-US" altLang="ja-JP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+</a:t>
            </a:r>
            <a:endParaRPr kumimoji="1" lang="ja-JP" altLang="en-US" sz="1800" b="0" i="0" u="none" strike="noStrike" kern="120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1570223" y="476672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強誘電体物理入門</a:t>
            </a:r>
          </a:p>
        </p:txBody>
      </p:sp>
    </p:spTree>
    <p:extLst>
      <p:ext uri="{BB962C8B-B14F-4D97-AF65-F5344CB8AC3E}">
        <p14:creationId xmlns:p14="http://schemas.microsoft.com/office/powerpoint/2010/main" val="258546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-1"/>
            <a:ext cx="9144000" cy="764705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Representative dielectric crystals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正方形/長方形 63"/>
              <p:cNvSpPr/>
              <p:nvPr/>
            </p:nvSpPr>
            <p:spPr>
              <a:xfrm>
                <a:off x="1559496" y="617782"/>
                <a:ext cx="6552728" cy="2739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  <a:sym typeface="Symbol" panose="05050102010706020507" pitchFamily="18" charset="2"/>
                          </a:rPr>
                          <m:t>𝜺</m:t>
                        </m:r>
                      </m:e>
                      <m:sub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  <a:sym typeface="Symbol" panose="05050102010706020507" pitchFamily="18" charset="2"/>
                          </a:rPr>
                          <m:t>𝒓</m:t>
                        </m:r>
                      </m:sub>
                    </m:sSub>
                  </m:oMath>
                </a14:m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of representative crystals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  </a:t>
                </a:r>
                <a:r>
                  <a:rPr kumimoji="1" lang="en-US" altLang="ja-JP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CaO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11.8			MgO	9.8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  </a:t>
                </a:r>
                <a:r>
                  <a:rPr kumimoji="1" lang="en-US" altLang="ja-JP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SrO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13.3			KBr	4.78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  </a:t>
                </a:r>
                <a:r>
                  <a:rPr kumimoji="1" lang="en-US" altLang="ja-JP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KCl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4.68			KF	6.05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  KI	4.94			</a:t>
                </a:r>
                <a:r>
                  <a:rPr kumimoji="1" lang="en-US" altLang="ja-JP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LiI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11.03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  LiCl	11.05			NaCl	5.62 </a:t>
                </a:r>
                <a:b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TiO</a:t>
                </a:r>
                <a:r>
                  <a:rPr kumimoji="1" lang="en-US" altLang="ja-JP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2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(rutile)		//</a:t>
                </a:r>
                <a:r>
                  <a:rPr kumimoji="1" lang="en-US" altLang="ja-JP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c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 173, in </a:t>
                </a:r>
                <a:r>
                  <a:rPr kumimoji="1" lang="en-US" altLang="ja-JP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a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-</a:t>
                </a:r>
                <a:r>
                  <a:rPr kumimoji="1" lang="en-US" altLang="ja-JP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b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 89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  SnO</a:t>
                </a:r>
                <a:r>
                  <a:rPr kumimoji="1" lang="en-US" altLang="ja-JP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2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(rutile)		//</a:t>
                </a:r>
                <a:r>
                  <a:rPr kumimoji="1" lang="en-US" altLang="ja-JP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c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  9.9, in </a:t>
                </a:r>
                <a:r>
                  <a:rPr kumimoji="1" lang="en-US" altLang="ja-JP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a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-</a:t>
                </a:r>
                <a:r>
                  <a:rPr kumimoji="1" lang="en-US" altLang="ja-JP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b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 14     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  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9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Pb(Zr</a:t>
                </a:r>
                <a:r>
                  <a:rPr kumimoji="1" lang="en-US" altLang="ja-JP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99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0.52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9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Ti</a:t>
                </a:r>
                <a:r>
                  <a:rPr kumimoji="1" lang="en-US" altLang="ja-JP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99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0.48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9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)O</a:t>
                </a:r>
                <a:r>
                  <a:rPr kumimoji="1" lang="en-US" altLang="ja-JP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99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3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9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(25</a:t>
                </a:r>
                <a:r>
                  <a:rPr kumimoji="1" lang="en-US" altLang="ja-JP" sz="1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99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o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9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C)	up to 1600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64" name="正方形/長方形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496" y="617782"/>
                <a:ext cx="6552728" cy="2739211"/>
              </a:xfrm>
              <a:prstGeom prst="rect">
                <a:avLst/>
              </a:prstGeom>
              <a:blipFill>
                <a:blip r:embed="rId3"/>
                <a:stretch>
                  <a:fillRect t="-2222" b="-24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グループ化 14"/>
          <p:cNvGrpSpPr/>
          <p:nvPr/>
        </p:nvGrpSpPr>
        <p:grpSpPr>
          <a:xfrm>
            <a:off x="1487488" y="4365104"/>
            <a:ext cx="2480756" cy="2085578"/>
            <a:chOff x="188684" y="641350"/>
            <a:chExt cx="4426179" cy="3721100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914400"/>
              <a:ext cx="3852863" cy="344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188684" y="1279525"/>
              <a:ext cx="924381" cy="658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ＨＧ丸ゴシックB" charset="-128"/>
                  <a:cs typeface="+mn-cs"/>
                </a:rPr>
                <a:t>Mg</a:t>
              </a:r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1087968" y="641350"/>
              <a:ext cx="649811" cy="658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ＨＧ丸ゴシックB" charset="-128"/>
                  <a:cs typeface="+mn-cs"/>
                </a:rPr>
                <a:t>O</a:t>
              </a:r>
              <a:endParaRPr kumimoji="1" lang="en-US" altLang="ja-JP" sz="1800" b="1" i="0" u="none" strike="noStrike" kern="1200" cap="none" spc="0" normalizeH="0" baseline="3000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endParaRPr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1487488" y="3429001"/>
            <a:ext cx="658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General trend (there should be many exceptions)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1825279" y="3830343"/>
                <a:ext cx="237270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Rock-salt structure </a:t>
                </a:r>
                <a:b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      (usually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ja-JP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  <a:sym typeface="Symbol" panose="05050102010706020507" pitchFamily="18" charset="2"/>
                          </a:rPr>
                          <m:t>𝜺</m:t>
                        </m:r>
                      </m:e>
                      <m:sub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  <a:sym typeface="Symbol" panose="05050102010706020507" pitchFamily="18" charset="2"/>
                          </a:rPr>
                          <m:t>𝒓</m:t>
                        </m:r>
                      </m:sub>
                    </m:sSub>
                  </m:oMath>
                </a14:m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&lt; 10)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279" y="3830343"/>
                <a:ext cx="2372701" cy="646331"/>
              </a:xfrm>
              <a:prstGeom prst="rect">
                <a:avLst/>
              </a:prstGeom>
              <a:blipFill>
                <a:blip r:embed="rId5"/>
                <a:stretch>
                  <a:fillRect l="-2051" t="-4717" r="-1282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/>
          <p:cNvGrpSpPr/>
          <p:nvPr/>
        </p:nvGrpSpPr>
        <p:grpSpPr>
          <a:xfrm>
            <a:off x="4207902" y="4636581"/>
            <a:ext cx="2727295" cy="1990131"/>
            <a:chOff x="609600" y="1219200"/>
            <a:chExt cx="4146550" cy="3025775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219200"/>
              <a:ext cx="4146550" cy="302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2260128" y="1328908"/>
              <a:ext cx="742950" cy="608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ＨＧ丸ゴシックB" charset="-128"/>
                  <a:cs typeface="+mn-cs"/>
                </a:rPr>
                <a:t>O</a:t>
              </a: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2425495" y="1828799"/>
              <a:ext cx="641761" cy="608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>
                  <a:ln>
                    <a:noFill/>
                  </a:ln>
                  <a:solidFill>
                    <a:srgbClr val="0099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ＨＧ丸ゴシックB" charset="-128"/>
                  <a:cs typeface="+mn-cs"/>
                </a:rPr>
                <a:t>Ti</a:t>
              </a:r>
              <a:endParaRPr kumimoji="1" lang="en-US" altLang="ja-JP" sz="2000" b="1" i="0" u="none" strike="noStrike" kern="1200" cap="none" spc="0" normalizeH="0" baseline="30000" noProof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/>
              <p:cNvSpPr/>
              <p:nvPr/>
            </p:nvSpPr>
            <p:spPr>
              <a:xfrm>
                <a:off x="4269987" y="3828602"/>
                <a:ext cx="2919004" cy="6712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Rutile structure </a:t>
                </a:r>
                <a:b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TiO</a:t>
                </a:r>
                <a:r>
                  <a:rPr kumimoji="1" lang="en-US" altLang="ja-JP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2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have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ja-JP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  <a:sym typeface="Symbol" panose="05050102010706020507" pitchFamily="18" charset="2"/>
                          </a:rPr>
                          <m:t>𝜺</m:t>
                        </m:r>
                      </m:e>
                      <m:sub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  <a:sym typeface="Symbol" panose="05050102010706020507" pitchFamily="18" charset="2"/>
                          </a:rPr>
                          <m:t>𝒓</m:t>
                        </m:r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  <a:sym typeface="Symbol" panose="05050102010706020507" pitchFamily="18" charset="2"/>
                          </a:rPr>
                          <m:t>//</m:t>
                        </m:r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  <a:sym typeface="Symbol" panose="05050102010706020507" pitchFamily="18" charset="2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~180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5" name="正方形/長方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987" y="3828602"/>
                <a:ext cx="2919004" cy="671209"/>
              </a:xfrm>
              <a:prstGeom prst="rect">
                <a:avLst/>
              </a:prstGeom>
              <a:blipFill>
                <a:blip r:embed="rId7"/>
                <a:stretch>
                  <a:fillRect l="-1670" t="-4545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グループ化 4"/>
          <p:cNvGrpSpPr/>
          <p:nvPr/>
        </p:nvGrpSpPr>
        <p:grpSpPr>
          <a:xfrm>
            <a:off x="7462707" y="4676801"/>
            <a:ext cx="2351897" cy="1732213"/>
            <a:chOff x="532628" y="1460500"/>
            <a:chExt cx="3810772" cy="2806700"/>
          </a:xfrm>
        </p:grpSpPr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3963" y="1460500"/>
              <a:ext cx="3119437" cy="280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1071563" y="2527300"/>
              <a:ext cx="742950" cy="748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ＨＧ丸ゴシックB" charset="-128"/>
                  <a:cs typeface="+mn-cs"/>
                </a:rPr>
                <a:t>O</a:t>
              </a:r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2136040" y="2146301"/>
              <a:ext cx="760294" cy="748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99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ＨＧ丸ゴシックB" charset="-128"/>
                  <a:cs typeface="+mn-cs"/>
                </a:rPr>
                <a:t>Ti</a:t>
              </a:r>
              <a:endParaRPr kumimoji="1" lang="en-US" altLang="ja-JP" sz="2400" b="1" i="0" u="none" strike="noStrike" kern="1200" cap="none" spc="0" normalizeH="0" baseline="30000" noProof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endParaRPr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532628" y="1689100"/>
              <a:ext cx="881019" cy="748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66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ＨＧ丸ゴシックB" charset="-128"/>
                  <a:cs typeface="+mn-cs"/>
                </a:rPr>
                <a:t>Ba</a:t>
              </a:r>
              <a:endParaRPr kumimoji="1" lang="en-US" altLang="ja-JP" sz="2400" b="1" i="0" u="none" strike="noStrike" kern="1200" cap="none" spc="0" normalizeH="0" baseline="30000" noProof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/>
              <p:cNvSpPr/>
              <p:nvPr/>
            </p:nvSpPr>
            <p:spPr>
              <a:xfrm>
                <a:off x="7148439" y="3789040"/>
                <a:ext cx="3602268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9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Perovskite structure </a:t>
                </a:r>
                <a:b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9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9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Many extraordinary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99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ja-JP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99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  <a:sym typeface="Symbol" panose="05050102010706020507" pitchFamily="18" charset="2"/>
                          </a:rPr>
                          <m:t>𝜺</m:t>
                        </m:r>
                      </m:e>
                      <m:sub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99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  <a:sym typeface="Symbol" panose="05050102010706020507" pitchFamily="18" charset="2"/>
                          </a:rPr>
                          <m:t>𝒓</m:t>
                        </m:r>
                      </m:sub>
                    </m:sSub>
                  </m:oMath>
                </a14:m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9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9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&gt; 10</a:t>
                </a:r>
                <a:r>
                  <a:rPr kumimoji="1" lang="en-US" altLang="ja-JP" sz="1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99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3</a:t>
                </a:r>
                <a:br>
                  <a:rPr kumimoji="1" lang="en-US" altLang="ja-JP" sz="1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99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9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(anti-)ferroelectrics, </a:t>
                </a:r>
                <a:r>
                  <a:rPr kumimoji="1" lang="en-US" altLang="ja-JP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99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piezoelectrics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1" name="正方形/長方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439" y="3789040"/>
                <a:ext cx="3602268" cy="923330"/>
              </a:xfrm>
              <a:prstGeom prst="rect">
                <a:avLst/>
              </a:prstGeom>
              <a:blipFill>
                <a:blip r:embed="rId9"/>
                <a:stretch>
                  <a:fillRect l="-1523" t="-3974" b="-99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4609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14400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  <a:ea typeface="ＨＧ丸ゴシックB" charset="-128"/>
              </a:rPr>
              <a:t>Why perovskite-type crystals exhibit high </a:t>
            </a:r>
            <a:r>
              <a:rPr lang="en-US" altLang="ja-JP" sz="3600" b="1" dirty="0">
                <a:solidFill>
                  <a:srgbClr val="0000FF"/>
                </a:solidFill>
                <a:ea typeface="ＨＧ丸ゴシックB" charset="-128"/>
                <a:sym typeface="Symbol" panose="05050102010706020507" pitchFamily="18" charset="2"/>
              </a:rPr>
              <a:t></a:t>
            </a:r>
            <a:r>
              <a:rPr lang="en-US" altLang="ja-JP" sz="3600" b="1" dirty="0">
                <a:solidFill>
                  <a:srgbClr val="0000FF"/>
                </a:solidFill>
                <a:ea typeface="ＨＧ丸ゴシックB" charset="-128"/>
              </a:rPr>
              <a:t>?</a:t>
            </a:r>
            <a:endParaRPr lang="en-US" altLang="ja-JP" sz="3200" b="1" baseline="-25000" dirty="0">
              <a:solidFill>
                <a:srgbClr val="0000FF"/>
              </a:solidFill>
              <a:ea typeface="ＨＧ丸ゴシックB" charset="-128"/>
            </a:endParaRPr>
          </a:p>
        </p:txBody>
      </p:sp>
      <p:pic>
        <p:nvPicPr>
          <p:cNvPr id="2150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87" y="914400"/>
            <a:ext cx="3119438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44" name="Rectangle 7"/>
          <p:cNvSpPr>
            <a:spLocks noChangeArrowheads="1"/>
          </p:cNvSpPr>
          <p:nvPr/>
        </p:nvSpPr>
        <p:spPr bwMode="auto">
          <a:xfrm>
            <a:off x="268387" y="1981200"/>
            <a:ext cx="74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O</a:t>
            </a:r>
          </a:p>
        </p:txBody>
      </p:sp>
      <p:sp>
        <p:nvSpPr>
          <p:cNvPr id="215045" name="Rectangle 8"/>
          <p:cNvSpPr>
            <a:spLocks noChangeArrowheads="1"/>
          </p:cNvSpPr>
          <p:nvPr/>
        </p:nvSpPr>
        <p:spPr bwMode="auto">
          <a:xfrm>
            <a:off x="1530450" y="1646238"/>
            <a:ext cx="49371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B</a:t>
            </a:r>
            <a:endParaRPr kumimoji="1" lang="en-US" altLang="ja-JP" sz="3600" b="1" i="0" u="none" strike="noStrike" kern="1200" cap="none" spc="0" normalizeH="0" baseline="30000" noProof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Times New Roman" panose="02020603050405020304" pitchFamily="18" charset="0"/>
              <a:ea typeface="ＨＧ丸ゴシックB" charset="-128"/>
              <a:cs typeface="+mn-cs"/>
            </a:endParaRPr>
          </a:p>
        </p:txBody>
      </p:sp>
      <p:sp>
        <p:nvSpPr>
          <p:cNvPr id="215046" name="Rectangle 9"/>
          <p:cNvSpPr>
            <a:spLocks noChangeArrowheads="1"/>
          </p:cNvSpPr>
          <p:nvPr/>
        </p:nvSpPr>
        <p:spPr bwMode="auto">
          <a:xfrm>
            <a:off x="46138" y="1143001"/>
            <a:ext cx="519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A</a:t>
            </a:r>
            <a:endParaRPr kumimoji="1" lang="en-US" altLang="ja-JP" sz="3600" b="1" i="0" u="none" strike="noStrike" kern="1200" cap="none" spc="0" normalizeH="0" baseline="30000" noProof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Times New Roman" panose="02020603050405020304" pitchFamily="18" charset="0"/>
              <a:ea typeface="ＨＧ丸ゴシックB" charset="-128"/>
              <a:cs typeface="+mn-cs"/>
            </a:endParaRPr>
          </a:p>
        </p:txBody>
      </p:sp>
      <p:sp>
        <p:nvSpPr>
          <p:cNvPr id="215047" name="Rectangle 10"/>
          <p:cNvSpPr>
            <a:spLocks noChangeArrowheads="1"/>
          </p:cNvSpPr>
          <p:nvPr/>
        </p:nvSpPr>
        <p:spPr bwMode="auto">
          <a:xfrm>
            <a:off x="8904312" y="2361654"/>
            <a:ext cx="328327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A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サイトイオン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: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 イオン半径 </a:t>
            </a:r>
            <a:r>
              <a:rPr kumimoji="1" lang="en-US" altLang="ja-JP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r</a:t>
            </a:r>
            <a:r>
              <a:rPr kumimoji="1" lang="en-US" altLang="ja-JP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A</a:t>
            </a:r>
            <a:endParaRPr kumimoji="1" lang="ja-JP" alt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ＨＧ丸ゴシックB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B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サイトイオン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: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 イオン半径 </a:t>
            </a:r>
            <a:r>
              <a:rPr kumimoji="1" lang="en-US" altLang="ja-JP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r</a:t>
            </a:r>
            <a:r>
              <a:rPr kumimoji="1" lang="en-US" altLang="ja-JP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B</a:t>
            </a:r>
            <a:endParaRPr kumimoji="1" lang="en-US" altLang="ja-JP" sz="18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ＨＧ丸ゴシックB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酸化物イオン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: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 イオン半径 </a:t>
            </a:r>
            <a:r>
              <a:rPr kumimoji="1" lang="en-US" altLang="ja-JP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r</a:t>
            </a:r>
            <a:r>
              <a:rPr kumimoji="1" lang="en-US" altLang="ja-JP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O</a:t>
            </a:r>
            <a:endParaRPr kumimoji="1" lang="en-US" altLang="ja-JP" sz="18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ＨＧ丸ゴシックB" charset="-128"/>
              <a:cs typeface="+mn-cs"/>
            </a:endParaRPr>
          </a:p>
        </p:txBody>
      </p:sp>
      <p:graphicFrame>
        <p:nvGraphicFramePr>
          <p:cNvPr id="215048" name="オブジェクト 9"/>
          <p:cNvGraphicFramePr>
            <a:graphicFrameLocks noChangeAspect="1"/>
          </p:cNvGraphicFramePr>
          <p:nvPr/>
        </p:nvGraphicFramePr>
        <p:xfrm>
          <a:off x="4444036" y="1795091"/>
          <a:ext cx="2605505" cy="398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1663700" imgH="254000" progId="Equation.3">
                  <p:embed/>
                </p:oleObj>
              </mc:Choice>
              <mc:Fallback>
                <p:oleObj name="数式" r:id="rId3" imgW="1663700" imgH="254000" progId="Equation.3">
                  <p:embed/>
                  <p:pic>
                    <p:nvPicPr>
                      <p:cNvPr id="215048" name="オブジェクト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4036" y="1795091"/>
                        <a:ext cx="2605505" cy="3987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49" name="Rectangle 10"/>
          <p:cNvSpPr>
            <a:spLocks noChangeArrowheads="1"/>
          </p:cNvSpPr>
          <p:nvPr/>
        </p:nvSpPr>
        <p:spPr bwMode="auto">
          <a:xfrm>
            <a:off x="3896453" y="890071"/>
            <a:ext cx="506004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For ideal cubic perovskite structure: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    Each ion makes just contact with neighbor ions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    if their ion radii satisfy</a:t>
            </a:r>
          </a:p>
        </p:txBody>
      </p:sp>
      <p:graphicFrame>
        <p:nvGraphicFramePr>
          <p:cNvPr id="215051" name="オブジェクト 13"/>
          <p:cNvGraphicFramePr>
            <a:graphicFrameLocks noChangeAspect="1"/>
          </p:cNvGraphicFramePr>
          <p:nvPr/>
        </p:nvGraphicFramePr>
        <p:xfrm>
          <a:off x="4460008" y="2155132"/>
          <a:ext cx="1989633" cy="697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1269720" imgH="444240" progId="Equation.3">
                  <p:embed/>
                </p:oleObj>
              </mc:Choice>
              <mc:Fallback>
                <p:oleObj name="数式" r:id="rId5" imgW="1269720" imgH="444240" progId="Equation.3">
                  <p:embed/>
                  <p:pic>
                    <p:nvPicPr>
                      <p:cNvPr id="215051" name="オブジェクト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008" y="2155132"/>
                        <a:ext cx="1989633" cy="6978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52" name="Rectangle 10"/>
          <p:cNvSpPr>
            <a:spLocks noChangeArrowheads="1"/>
          </p:cNvSpPr>
          <p:nvPr/>
        </p:nvSpPr>
        <p:spPr bwMode="auto">
          <a:xfrm>
            <a:off x="3921721" y="2782670"/>
            <a:ext cx="41155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For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t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apart from 1.0, the cubic structure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would be distorted: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3692625" y="3380830"/>
          <a:ext cx="5263868" cy="3112627"/>
        </p:xfrm>
        <a:graphic>
          <a:graphicData uri="http://schemas.openxmlformats.org/drawingml/2006/table">
            <a:tbl>
              <a:tblPr/>
              <a:tblGrid>
                <a:gridCol w="93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2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4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5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371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/>
                        <a:t>t</a:t>
                      </a:r>
                    </a:p>
                  </a:txBody>
                  <a:tcPr marL="69756" marR="69756" marT="34857" marB="348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Lattice</a:t>
                      </a:r>
                    </a:p>
                  </a:txBody>
                  <a:tcPr marL="69756" marR="69756" marT="34857" marB="348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Explanation</a:t>
                      </a:r>
                    </a:p>
                  </a:txBody>
                  <a:tcPr marL="69756" marR="69756" marT="34857" marB="348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Example</a:t>
                      </a:r>
                    </a:p>
                  </a:txBody>
                  <a:tcPr marL="69756" marR="69756" marT="34857" marB="348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42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b="1" dirty="0"/>
                        <a:t>&gt;1</a:t>
                      </a:r>
                      <a:endParaRPr lang="ja-JP" altLang="en-US" sz="1600" b="1" dirty="0"/>
                    </a:p>
                  </a:txBody>
                  <a:tcPr marL="69756" marR="69756" marT="34857" marB="348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Hexagonal</a:t>
                      </a:r>
                    </a:p>
                  </a:txBody>
                  <a:tcPr marL="69756" marR="69756" marT="34857" marB="348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u="none" dirty="0"/>
                        <a:t>Large </a:t>
                      </a:r>
                      <a:r>
                        <a:rPr lang="en-US" sz="1600" i="1" dirty="0" err="1"/>
                        <a:t>r</a:t>
                      </a:r>
                      <a:r>
                        <a:rPr lang="en-US" sz="1600" baseline="-25000" dirty="0" err="1"/>
                        <a:t>A</a:t>
                      </a:r>
                      <a:br>
                        <a:rPr lang="en-US" sz="1600" baseline="-25000" dirty="0"/>
                      </a:br>
                      <a:r>
                        <a:rPr lang="en-US" sz="1600" baseline="0" dirty="0"/>
                        <a:t>Small </a:t>
                      </a:r>
                      <a:r>
                        <a:rPr lang="en-US" sz="1600" i="1" dirty="0" err="1"/>
                        <a:t>r</a:t>
                      </a:r>
                      <a:r>
                        <a:rPr lang="en-US" sz="1600" baseline="-25000" dirty="0" err="1"/>
                        <a:t>B</a:t>
                      </a:r>
                      <a:endParaRPr lang="en-US" sz="1600" dirty="0"/>
                    </a:p>
                  </a:txBody>
                  <a:tcPr marL="69756" marR="69756" marT="34857" marB="348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effectLst/>
                        </a:rPr>
                        <a:t>BaNiO</a:t>
                      </a:r>
                      <a:r>
                        <a:rPr lang="en-US" sz="1600" baseline="-250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</a:endParaRPr>
                    </a:p>
                  </a:txBody>
                  <a:tcPr marL="69756" marR="69756" marT="34857" marB="348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399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b="1" dirty="0"/>
                        <a:t>0.9-1</a:t>
                      </a:r>
                      <a:endParaRPr lang="ja-JP" altLang="en-US" sz="1600" b="1" dirty="0"/>
                    </a:p>
                  </a:txBody>
                  <a:tcPr marL="69756" marR="69756" marT="34857" marB="348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Cubic</a:t>
                      </a:r>
                    </a:p>
                  </a:txBody>
                  <a:tcPr marL="69756" marR="69756" marT="34857" marB="348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Ideal contact</a:t>
                      </a:r>
                    </a:p>
                  </a:txBody>
                  <a:tcPr marL="69756" marR="69756" marT="34857" marB="348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effectLst/>
                        </a:rPr>
                        <a:t>SrTiO</a:t>
                      </a:r>
                      <a:r>
                        <a:rPr lang="en-US" sz="1600" baseline="-25000" dirty="0">
                          <a:effectLst/>
                        </a:rPr>
                        <a:t>3</a:t>
                      </a:r>
                      <a:r>
                        <a:rPr lang="en-US" sz="1600" baseline="0" dirty="0">
                          <a:effectLst/>
                        </a:rPr>
                        <a:t>, </a:t>
                      </a:r>
                      <a:r>
                        <a:rPr lang="en-US" sz="1600" dirty="0">
                          <a:effectLst/>
                        </a:rPr>
                        <a:t>BaTiO</a:t>
                      </a:r>
                      <a:r>
                        <a:rPr lang="en-US" sz="1600" baseline="-250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</a:endParaRPr>
                    </a:p>
                  </a:txBody>
                  <a:tcPr marL="69756" marR="69756" marT="34857" marB="348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264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b="1" dirty="0"/>
                        <a:t>0.71 - 0.9</a:t>
                      </a:r>
                      <a:endParaRPr lang="ja-JP" altLang="en-US" sz="1600" b="1" dirty="0"/>
                    </a:p>
                  </a:txBody>
                  <a:tcPr marL="69756" marR="69756" marT="34857" marB="348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Orthorhombic</a:t>
                      </a:r>
                      <a:br>
                        <a:rPr lang="en-US" sz="1600" dirty="0"/>
                      </a:br>
                      <a:r>
                        <a:rPr lang="en-US" sz="1600" dirty="0" err="1"/>
                        <a:t>Rhombohedral</a:t>
                      </a:r>
                      <a:endParaRPr lang="en-US" sz="1600" dirty="0"/>
                    </a:p>
                  </a:txBody>
                  <a:tcPr marL="69756" marR="69756" marT="34857" marB="348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Small </a:t>
                      </a:r>
                      <a:r>
                        <a:rPr lang="en-US" sz="1600" i="1" dirty="0" err="1"/>
                        <a:t>r</a:t>
                      </a:r>
                      <a:r>
                        <a:rPr lang="en-US" sz="1600" baseline="-25000" dirty="0" err="1"/>
                        <a:t>A</a:t>
                      </a:r>
                      <a:r>
                        <a:rPr lang="en-US" sz="1600" dirty="0"/>
                        <a:t> in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B ion interstitial</a:t>
                      </a:r>
                    </a:p>
                  </a:txBody>
                  <a:tcPr marL="69756" marR="69756" marT="34857" marB="348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effectLst/>
                        </a:rPr>
                        <a:t>GdFeO</a:t>
                      </a:r>
                      <a:r>
                        <a:rPr lang="en-US" sz="1600" baseline="-25000" dirty="0">
                          <a:effectLst/>
                        </a:rPr>
                        <a:t>3</a:t>
                      </a:r>
                      <a:r>
                        <a:rPr lang="en-US" sz="1600" dirty="0">
                          <a:effectLst/>
                        </a:rPr>
                        <a:t> (Orth.)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effectLst/>
                        </a:rPr>
                        <a:t>CaTiO</a:t>
                      </a:r>
                      <a:r>
                        <a:rPr lang="en-US" sz="1600" baseline="-25000" dirty="0">
                          <a:effectLst/>
                        </a:rPr>
                        <a:t>3 </a:t>
                      </a:r>
                      <a:r>
                        <a:rPr lang="en-US" sz="1600" dirty="0">
                          <a:effectLst/>
                        </a:rPr>
                        <a:t>(Orth.)</a:t>
                      </a:r>
                    </a:p>
                  </a:txBody>
                  <a:tcPr marL="69756" marR="69756" marT="34857" marB="348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42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b="1"/>
                        <a:t>&lt;0.71</a:t>
                      </a:r>
                      <a:endParaRPr lang="ja-JP" altLang="en-US" sz="1600" b="1"/>
                    </a:p>
                  </a:txBody>
                  <a:tcPr marL="69756" marR="69756" marT="34857" marB="348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Different structures</a:t>
                      </a:r>
                    </a:p>
                  </a:txBody>
                  <a:tcPr marL="69756" marR="69756" marT="34857" marB="348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Samll</a:t>
                      </a:r>
                      <a:r>
                        <a:rPr lang="en-US" sz="1600" dirty="0"/>
                        <a:t> </a:t>
                      </a:r>
                      <a:r>
                        <a:rPr lang="en-US" sz="1600" i="1" dirty="0" err="1"/>
                        <a:t>r</a:t>
                      </a:r>
                      <a:r>
                        <a:rPr lang="en-US" sz="1600" baseline="-25000" dirty="0" err="1"/>
                        <a:t>A</a:t>
                      </a:r>
                      <a:r>
                        <a:rPr lang="en-US" sz="1600" dirty="0"/>
                        <a:t>, </a:t>
                      </a:r>
                      <a:r>
                        <a:rPr lang="en-US" sz="1600" i="1" baseline="0" dirty="0" err="1"/>
                        <a:t>r</a:t>
                      </a:r>
                      <a:r>
                        <a:rPr lang="en-US" sz="1600" baseline="-25000" dirty="0" err="1"/>
                        <a:t>B</a:t>
                      </a:r>
                      <a:endParaRPr lang="en-US" sz="1600" dirty="0"/>
                    </a:p>
                  </a:txBody>
                  <a:tcPr marL="69756" marR="69756" marT="34857" marB="348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effectLst/>
                        </a:rPr>
                        <a:t>FeTiO</a:t>
                      </a:r>
                      <a:r>
                        <a:rPr lang="en-US" sz="1600" baseline="-25000" dirty="0">
                          <a:effectLst/>
                        </a:rPr>
                        <a:t>3</a:t>
                      </a:r>
                      <a:r>
                        <a:rPr lang="en-US" sz="1600" dirty="0">
                          <a:effectLst/>
                        </a:rPr>
                        <a:t> (Tri.)</a:t>
                      </a:r>
                    </a:p>
                  </a:txBody>
                  <a:tcPr marL="69756" marR="69756" marT="34857" marB="348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49312" y="4054476"/>
            <a:ext cx="310219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Structural instability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    by the sub-lattice structure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Case 1: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  Unit cell is stabilized by B-O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</a:b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  A ion is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loosely embedded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Case 2: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  Unit cell is stabilized by A-O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</a:b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  B ion is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loosely embedded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6665665" y="2204865"/>
            <a:ext cx="2333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Tolerance factor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414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Types of Dielectrics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/>
              <p:cNvSpPr/>
              <p:nvPr/>
            </p:nvSpPr>
            <p:spPr>
              <a:xfrm>
                <a:off x="1548196" y="1487681"/>
                <a:ext cx="8250482" cy="5406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sz="2000" b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Paraelectics (dielectrics)</a:t>
                </a:r>
              </a:p>
              <a:p>
                <a:pPr>
                  <a:defRPr/>
                </a:pPr>
                <a:r>
                  <a:rPr lang="en-US" altLang="ja-JP" sz="2000" dirty="0">
                    <a:solidFill>
                      <a:srgbClr val="000000"/>
                    </a:solidFill>
                  </a:rPr>
                  <a:t>No electric polarization</a:t>
                </a:r>
                <a:br>
                  <a:rPr lang="en-US" altLang="ja-JP" sz="2000" dirty="0">
                    <a:solidFill>
                      <a:srgbClr val="000000"/>
                    </a:solidFill>
                  </a:rPr>
                </a:br>
                <a:r>
                  <a:rPr lang="en-US" altLang="ja-JP" sz="2000" dirty="0">
                    <a:solidFill>
                      <a:srgbClr val="000000"/>
                    </a:solidFill>
                  </a:rPr>
                  <a:t>without external field </a:t>
                </a:r>
                <a:r>
                  <a:rPr lang="en-US" altLang="ja-JP" sz="2000" b="1" i="1" dirty="0">
                    <a:solidFill>
                      <a:srgbClr val="FF0000"/>
                    </a:solidFill>
                  </a:rPr>
                  <a:t>E</a:t>
                </a:r>
                <a:br>
                  <a:rPr lang="en-US" altLang="ja-JP" sz="2000" b="1" i="1" dirty="0">
                    <a:solidFill>
                      <a:srgbClr val="000000"/>
                    </a:solidFill>
                  </a:rPr>
                </a:br>
                <a:r>
                  <a:rPr lang="en-US" altLang="ja-JP" sz="2000" b="1" i="1" dirty="0">
                    <a:solidFill>
                      <a:srgbClr val="000000"/>
                    </a:solidFill>
                  </a:rPr>
                  <a:t>  </a:t>
                </a:r>
                <a:r>
                  <a:rPr lang="en-US" altLang="ja-JP" sz="2000" dirty="0">
                    <a:solidFill>
                      <a:srgbClr val="000000"/>
                    </a:solidFill>
                  </a:rPr>
                  <a:t>Spontaneous polarization</a:t>
                </a:r>
                <a:br>
                  <a:rPr lang="en-US" altLang="ja-JP" sz="2000" dirty="0">
                    <a:solidFill>
                      <a:srgbClr val="000000"/>
                    </a:solidFill>
                  </a:rPr>
                </a:br>
                <a:r>
                  <a:rPr lang="en-US" altLang="ja-JP" sz="20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2000" b="1" i="1" dirty="0">
                    <a:solidFill>
                      <a:srgbClr val="000000"/>
                    </a:solidFill>
                  </a:rPr>
                  <a:t>		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altLang="ja-JP" sz="2000" b="1" dirty="0">
                    <a:solidFill>
                      <a:srgbClr val="FF0000"/>
                    </a:solidFill>
                  </a:rPr>
                  <a:t> = 0</a:t>
                </a:r>
                <a:endParaRPr lang="ja-JP" altLang="en-US" sz="2000" b="1" i="1" dirty="0">
                  <a:solidFill>
                    <a:srgbClr val="000000"/>
                  </a:solidFill>
                </a:endParaRPr>
              </a:p>
              <a:p>
                <a:pPr>
                  <a:defRPr/>
                </a:pPr>
                <a:endParaRPr lang="en-US" altLang="ja-JP" sz="2000" b="1" dirty="0">
                  <a:solidFill>
                    <a:srgbClr val="FF0000"/>
                  </a:solidFill>
                  <a:sym typeface="Symbol" panose="05050102010706020507" pitchFamily="18" charset="2"/>
                </a:endParaRPr>
              </a:p>
              <a:p>
                <a:pPr>
                  <a:defRPr/>
                </a:pPr>
                <a:endParaRPr lang="en-US" altLang="ja-JP" sz="2000" b="1" dirty="0">
                  <a:solidFill>
                    <a:srgbClr val="FF0000"/>
                  </a:solidFill>
                  <a:sym typeface="Symbol" panose="05050102010706020507" pitchFamily="18" charset="2"/>
                </a:endParaRPr>
              </a:p>
              <a:p>
                <a:pPr>
                  <a:defRPr/>
                </a:pPr>
                <a:endParaRPr lang="en-US" altLang="ja-JP" sz="2000" b="1" baseline="30000" dirty="0">
                  <a:solidFill>
                    <a:srgbClr val="FF0000"/>
                  </a:solidFill>
                  <a:sym typeface="Symbol" panose="05050102010706020507" pitchFamily="18" charset="2"/>
                </a:endParaRPr>
              </a:p>
              <a:p>
                <a:pPr>
                  <a:defRPr/>
                </a:pPr>
                <a:r>
                  <a:rPr lang="en-US" altLang="ja-JP" sz="2000" b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Ferroelectrics</a:t>
                </a:r>
              </a:p>
              <a:p>
                <a:pPr>
                  <a:defRPr/>
                </a:pPr>
                <a:r>
                  <a:rPr lang="en-US" altLang="ja-JP" sz="2000" dirty="0">
                    <a:solidFill>
                      <a:srgbClr val="000000"/>
                    </a:solidFill>
                  </a:rPr>
                  <a:t>Finite polarization </a:t>
                </a:r>
                <a:br>
                  <a:rPr lang="en-US" altLang="ja-JP" sz="2000" dirty="0">
                    <a:solidFill>
                      <a:srgbClr val="000000"/>
                    </a:solidFill>
                  </a:rPr>
                </a:br>
                <a:r>
                  <a:rPr lang="en-US" altLang="ja-JP" sz="2000" dirty="0">
                    <a:solidFill>
                      <a:srgbClr val="000000"/>
                    </a:solidFill>
                  </a:rPr>
                  <a:t>exists without external field</a:t>
                </a:r>
              </a:p>
              <a:p>
                <a:pPr>
                  <a:defRPr/>
                </a:pPr>
                <a:r>
                  <a:rPr lang="en-US" altLang="ja-JP" sz="2000" b="1" i="1" dirty="0">
                    <a:solidFill>
                      <a:srgbClr val="000000"/>
                    </a:solidFill>
                  </a:rPr>
                  <a:t>		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ja-JP" altLang="en-US" sz="1200" b="1" i="1" dirty="0">
                  <a:solidFill>
                    <a:srgbClr val="000000"/>
                  </a:solidFill>
                </a:endParaRPr>
              </a:p>
              <a:p>
                <a:pPr>
                  <a:defRPr/>
                </a:pPr>
                <a:endParaRPr lang="en-US" altLang="ja-JP" sz="1200" b="1" baseline="30000" dirty="0">
                  <a:solidFill>
                    <a:srgbClr val="FF0000"/>
                  </a:solidFill>
                  <a:sym typeface="Symbol" panose="05050102010706020507" pitchFamily="18" charset="2"/>
                </a:endParaRPr>
              </a:p>
              <a:p>
                <a:pPr>
                  <a:defRPr/>
                </a:pPr>
                <a:endParaRPr lang="en-US" altLang="ja-JP" sz="2000" b="1" baseline="30000" dirty="0">
                  <a:solidFill>
                    <a:srgbClr val="FF0000"/>
                  </a:solidFill>
                  <a:sym typeface="Symbol" panose="05050102010706020507" pitchFamily="18" charset="2"/>
                </a:endParaRPr>
              </a:p>
              <a:p>
                <a:pPr>
                  <a:defRPr/>
                </a:pPr>
                <a:r>
                  <a:rPr lang="en-US" altLang="ja-JP" sz="2000" b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Anti-ferroelectrics</a:t>
                </a:r>
                <a:br>
                  <a:rPr lang="en-US" altLang="ja-JP" sz="2000" b="1" dirty="0">
                    <a:solidFill>
                      <a:srgbClr val="000000"/>
                    </a:solidFill>
                    <a:sym typeface="Symbol" panose="05050102010706020507" pitchFamily="18" charset="2"/>
                  </a:rPr>
                </a:br>
                <a:r>
                  <a:rPr lang="en-US" altLang="ja-JP" sz="20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Local polarizations are</a:t>
                </a:r>
                <a:br>
                  <a:rPr lang="en-US" altLang="ja-JP" sz="20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</a:br>
                <a:r>
                  <a:rPr lang="en-US" altLang="ja-JP" sz="20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ordered in anti-parallel </a:t>
                </a:r>
                <a:br>
                  <a:rPr lang="en-US" altLang="ja-JP" sz="20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</a:br>
                <a:r>
                  <a:rPr lang="en-US" altLang="ja-JP" sz="20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ja-JP" sz="2000" b="1" dirty="0">
                  <a:solidFill>
                    <a:srgbClr val="00000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196" y="1487681"/>
                <a:ext cx="8250482" cy="5406608"/>
              </a:xfrm>
              <a:prstGeom prst="rect">
                <a:avLst/>
              </a:prstGeom>
              <a:blipFill>
                <a:blip r:embed="rId3"/>
                <a:stretch>
                  <a:fillRect l="-813" t="-5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EB1DFA1-193D-40EF-B549-3C7C7DFE062D}"/>
                  </a:ext>
                </a:extLst>
              </p:cNvPr>
              <p:cNvSpPr txBox="1"/>
              <p:nvPr/>
            </p:nvSpPr>
            <p:spPr>
              <a:xfrm>
                <a:off x="6084700" y="1772817"/>
                <a:ext cx="2952328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sz="2000" dirty="0">
                    <a:solidFill>
                      <a:srgbClr val="000000"/>
                    </a:solidFill>
                  </a:rPr>
                  <a:t>Macroscopic polarization</a:t>
                </a:r>
                <a:br>
                  <a:rPr lang="en-US" altLang="ja-JP" sz="2000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ja-JP" sz="2000" dirty="0">
                    <a:solidFill>
                      <a:srgbClr val="000000"/>
                    </a:solidFill>
                  </a:rPr>
                  <a:t> is induced by</a:t>
                </a:r>
                <a:br>
                  <a:rPr lang="en-US" altLang="ja-JP" sz="2000" dirty="0">
                    <a:solidFill>
                      <a:srgbClr val="000000"/>
                    </a:solidFill>
                  </a:rPr>
                </a:br>
                <a:r>
                  <a:rPr lang="en-US" altLang="ja-JP" sz="2000" dirty="0">
                    <a:solidFill>
                      <a:srgbClr val="000000"/>
                    </a:solidFill>
                  </a:rPr>
                  <a:t>external field</a:t>
                </a:r>
                <a:endParaRPr lang="ja-JP" alt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EB1DFA1-193D-40EF-B549-3C7C7DFE0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700" y="1772817"/>
                <a:ext cx="2952328" cy="1015663"/>
              </a:xfrm>
              <a:prstGeom prst="rect">
                <a:avLst/>
              </a:prstGeom>
              <a:blipFill>
                <a:blip r:embed="rId4"/>
                <a:stretch>
                  <a:fillRect l="-2066" t="-3614" b="-10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楕円 179">
            <a:extLst>
              <a:ext uri="{FF2B5EF4-FFF2-40B4-BE49-F238E27FC236}">
                <a16:creationId xmlns:a16="http://schemas.microsoft.com/office/drawing/2014/main" id="{9C81ED5F-0BA7-4FAB-924C-08AB5B54BC12}"/>
              </a:ext>
            </a:extLst>
          </p:cNvPr>
          <p:cNvSpPr/>
          <p:nvPr/>
        </p:nvSpPr>
        <p:spPr bwMode="auto">
          <a:xfrm>
            <a:off x="2796692" y="921816"/>
            <a:ext cx="418952" cy="418952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04196F33-4FD0-4462-87CF-B3BAAE8BC493}"/>
              </a:ext>
            </a:extLst>
          </p:cNvPr>
          <p:cNvSpPr/>
          <p:nvPr/>
        </p:nvSpPr>
        <p:spPr bwMode="auto">
          <a:xfrm>
            <a:off x="2913625" y="1038749"/>
            <a:ext cx="185086" cy="185086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67365C9-67E8-4709-9D29-29ABAEE3904E}"/>
              </a:ext>
            </a:extLst>
          </p:cNvPr>
          <p:cNvSpPr txBox="1"/>
          <p:nvPr/>
        </p:nvSpPr>
        <p:spPr>
          <a:xfrm>
            <a:off x="2262199" y="548680"/>
            <a:ext cx="2048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rgbClr val="0000FF"/>
                </a:solidFill>
              </a:rPr>
              <a:t>Electron cloud </a:t>
            </a:r>
            <a:r>
              <a:rPr lang="en-US" altLang="ja-JP" sz="2000" i="1" dirty="0">
                <a:solidFill>
                  <a:srgbClr val="0000FF"/>
                </a:solidFill>
              </a:rPr>
              <a:t>ne</a:t>
            </a:r>
            <a:r>
              <a:rPr lang="en-US" altLang="ja-JP" sz="2000" baseline="30000" dirty="0">
                <a:solidFill>
                  <a:srgbClr val="0000FF"/>
                </a:solidFill>
              </a:rPr>
              <a:t>-</a:t>
            </a:r>
            <a:endParaRPr lang="ja-JP" altLang="en-US" sz="2000" baseline="30000" dirty="0">
              <a:solidFill>
                <a:srgbClr val="0000FF"/>
              </a:solidFill>
            </a:endParaRPr>
          </a:p>
        </p:txBody>
      </p:sp>
      <p:sp>
        <p:nvSpPr>
          <p:cNvPr id="188" name="テキスト ボックス 187">
            <a:extLst>
              <a:ext uri="{FF2B5EF4-FFF2-40B4-BE49-F238E27FC236}">
                <a16:creationId xmlns:a16="http://schemas.microsoft.com/office/drawing/2014/main" id="{339F122D-91AB-410C-92F5-F33AB3A1E9C2}"/>
              </a:ext>
            </a:extLst>
          </p:cNvPr>
          <p:cNvSpPr txBox="1"/>
          <p:nvPr/>
        </p:nvSpPr>
        <p:spPr>
          <a:xfrm>
            <a:off x="3152870" y="849016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rgbClr val="FF0000"/>
                </a:solidFill>
              </a:rPr>
              <a:t>Nuclear (</a:t>
            </a:r>
            <a:r>
              <a:rPr lang="en-US" altLang="ja-JP" i="1" dirty="0">
                <a:solidFill>
                  <a:srgbClr val="FF0000"/>
                </a:solidFill>
              </a:rPr>
              <a:t>ne</a:t>
            </a:r>
            <a:r>
              <a:rPr lang="en-US" altLang="ja-JP" baseline="30000" dirty="0">
                <a:solidFill>
                  <a:srgbClr val="FF0000"/>
                </a:solidFill>
              </a:rPr>
              <a:t>+</a:t>
            </a:r>
            <a:r>
              <a:rPr lang="en-US" altLang="ja-JP" dirty="0">
                <a:solidFill>
                  <a:srgbClr val="FF0000"/>
                </a:solidFill>
              </a:rPr>
              <a:t>)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308" name="正方形/長方形 307">
            <a:extLst>
              <a:ext uri="{FF2B5EF4-FFF2-40B4-BE49-F238E27FC236}">
                <a16:creationId xmlns:a16="http://schemas.microsoft.com/office/drawing/2014/main" id="{E0845D49-2DF7-4C41-98A9-9877F19FE2AE}"/>
              </a:ext>
            </a:extLst>
          </p:cNvPr>
          <p:cNvSpPr/>
          <p:nvPr/>
        </p:nvSpPr>
        <p:spPr bwMode="auto">
          <a:xfrm>
            <a:off x="4494174" y="1896519"/>
            <a:ext cx="1374502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 dirty="0">
              <a:solidFill>
                <a:srgbClr val="000000"/>
              </a:solidFill>
            </a:endParaRPr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26AF4418-6711-42F2-BFC1-C0BCB526554B}"/>
              </a:ext>
            </a:extLst>
          </p:cNvPr>
          <p:cNvSpPr/>
          <p:nvPr/>
        </p:nvSpPr>
        <p:spPr bwMode="auto">
          <a:xfrm>
            <a:off x="4570945" y="1929860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5C034C3-B159-4D5E-B3F4-191BF9C96546}"/>
              </a:ext>
            </a:extLst>
          </p:cNvPr>
          <p:cNvSpPr/>
          <p:nvPr/>
        </p:nvSpPr>
        <p:spPr bwMode="auto">
          <a:xfrm>
            <a:off x="4611141" y="1970056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636B21C1-F41F-461B-8FE7-B16ECA115CFA}"/>
              </a:ext>
            </a:extLst>
          </p:cNvPr>
          <p:cNvSpPr/>
          <p:nvPr/>
        </p:nvSpPr>
        <p:spPr bwMode="auto">
          <a:xfrm>
            <a:off x="4786969" y="1929860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12" name="楕円 311">
            <a:extLst>
              <a:ext uri="{FF2B5EF4-FFF2-40B4-BE49-F238E27FC236}">
                <a16:creationId xmlns:a16="http://schemas.microsoft.com/office/drawing/2014/main" id="{6D1BD26F-E4EB-4C2C-87AB-751FBE0D4BE0}"/>
              </a:ext>
            </a:extLst>
          </p:cNvPr>
          <p:cNvSpPr/>
          <p:nvPr/>
        </p:nvSpPr>
        <p:spPr bwMode="auto">
          <a:xfrm>
            <a:off x="4827165" y="1970056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13" name="楕円 312">
            <a:extLst>
              <a:ext uri="{FF2B5EF4-FFF2-40B4-BE49-F238E27FC236}">
                <a16:creationId xmlns:a16="http://schemas.microsoft.com/office/drawing/2014/main" id="{1932A69F-140F-47F4-887E-26D854896A4C}"/>
              </a:ext>
            </a:extLst>
          </p:cNvPr>
          <p:cNvSpPr/>
          <p:nvPr/>
        </p:nvSpPr>
        <p:spPr bwMode="auto">
          <a:xfrm>
            <a:off x="5002993" y="1929860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14" name="楕円 313">
            <a:extLst>
              <a:ext uri="{FF2B5EF4-FFF2-40B4-BE49-F238E27FC236}">
                <a16:creationId xmlns:a16="http://schemas.microsoft.com/office/drawing/2014/main" id="{7CA6966B-BAD1-4DFD-830A-1B548A27A4FF}"/>
              </a:ext>
            </a:extLst>
          </p:cNvPr>
          <p:cNvSpPr/>
          <p:nvPr/>
        </p:nvSpPr>
        <p:spPr bwMode="auto">
          <a:xfrm>
            <a:off x="5043189" y="1970056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15" name="楕円 314">
            <a:extLst>
              <a:ext uri="{FF2B5EF4-FFF2-40B4-BE49-F238E27FC236}">
                <a16:creationId xmlns:a16="http://schemas.microsoft.com/office/drawing/2014/main" id="{6DE07187-64F6-4B85-8C1A-6D7909A61342}"/>
              </a:ext>
            </a:extLst>
          </p:cNvPr>
          <p:cNvSpPr/>
          <p:nvPr/>
        </p:nvSpPr>
        <p:spPr bwMode="auto">
          <a:xfrm>
            <a:off x="5219017" y="1929860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16" name="楕円 315">
            <a:extLst>
              <a:ext uri="{FF2B5EF4-FFF2-40B4-BE49-F238E27FC236}">
                <a16:creationId xmlns:a16="http://schemas.microsoft.com/office/drawing/2014/main" id="{2FAD53D4-DD2D-41A3-872A-FE570A28D492}"/>
              </a:ext>
            </a:extLst>
          </p:cNvPr>
          <p:cNvSpPr/>
          <p:nvPr/>
        </p:nvSpPr>
        <p:spPr bwMode="auto">
          <a:xfrm>
            <a:off x="5259213" y="1970056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17" name="楕円 316">
            <a:extLst>
              <a:ext uri="{FF2B5EF4-FFF2-40B4-BE49-F238E27FC236}">
                <a16:creationId xmlns:a16="http://schemas.microsoft.com/office/drawing/2014/main" id="{6C6618EF-3543-4F7C-AEF9-7BACCC986116}"/>
              </a:ext>
            </a:extLst>
          </p:cNvPr>
          <p:cNvSpPr/>
          <p:nvPr/>
        </p:nvSpPr>
        <p:spPr bwMode="auto">
          <a:xfrm>
            <a:off x="5435041" y="1929860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18" name="楕円 317">
            <a:extLst>
              <a:ext uri="{FF2B5EF4-FFF2-40B4-BE49-F238E27FC236}">
                <a16:creationId xmlns:a16="http://schemas.microsoft.com/office/drawing/2014/main" id="{30D2FB74-1B23-4294-ADC1-02ED0071C5F0}"/>
              </a:ext>
            </a:extLst>
          </p:cNvPr>
          <p:cNvSpPr/>
          <p:nvPr/>
        </p:nvSpPr>
        <p:spPr bwMode="auto">
          <a:xfrm>
            <a:off x="5475237" y="1970056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19" name="楕円 318">
            <a:extLst>
              <a:ext uri="{FF2B5EF4-FFF2-40B4-BE49-F238E27FC236}">
                <a16:creationId xmlns:a16="http://schemas.microsoft.com/office/drawing/2014/main" id="{6E83A826-F8F2-4706-B55F-8838ADDB3571}"/>
              </a:ext>
            </a:extLst>
          </p:cNvPr>
          <p:cNvSpPr/>
          <p:nvPr/>
        </p:nvSpPr>
        <p:spPr bwMode="auto">
          <a:xfrm>
            <a:off x="5651065" y="1929860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20" name="楕円 319">
            <a:extLst>
              <a:ext uri="{FF2B5EF4-FFF2-40B4-BE49-F238E27FC236}">
                <a16:creationId xmlns:a16="http://schemas.microsoft.com/office/drawing/2014/main" id="{DF63E6A8-02CC-49C1-8310-65EBDD84726B}"/>
              </a:ext>
            </a:extLst>
          </p:cNvPr>
          <p:cNvSpPr/>
          <p:nvPr/>
        </p:nvSpPr>
        <p:spPr bwMode="auto">
          <a:xfrm>
            <a:off x="5691261" y="1970056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21" name="楕円 320">
            <a:extLst>
              <a:ext uri="{FF2B5EF4-FFF2-40B4-BE49-F238E27FC236}">
                <a16:creationId xmlns:a16="http://schemas.microsoft.com/office/drawing/2014/main" id="{578C6321-EB6A-4748-8E56-D05DAA26D3D9}"/>
              </a:ext>
            </a:extLst>
          </p:cNvPr>
          <p:cNvSpPr/>
          <p:nvPr/>
        </p:nvSpPr>
        <p:spPr bwMode="auto">
          <a:xfrm>
            <a:off x="4570945" y="2145884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22" name="楕円 321">
            <a:extLst>
              <a:ext uri="{FF2B5EF4-FFF2-40B4-BE49-F238E27FC236}">
                <a16:creationId xmlns:a16="http://schemas.microsoft.com/office/drawing/2014/main" id="{BF726F4C-55D1-44C8-B0EF-27A1B87B270E}"/>
              </a:ext>
            </a:extLst>
          </p:cNvPr>
          <p:cNvSpPr/>
          <p:nvPr/>
        </p:nvSpPr>
        <p:spPr bwMode="auto">
          <a:xfrm>
            <a:off x="4611141" y="2186080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23" name="楕円 322">
            <a:extLst>
              <a:ext uri="{FF2B5EF4-FFF2-40B4-BE49-F238E27FC236}">
                <a16:creationId xmlns:a16="http://schemas.microsoft.com/office/drawing/2014/main" id="{B52EC33F-C6CB-48CC-9CD6-32C0B6C576BC}"/>
              </a:ext>
            </a:extLst>
          </p:cNvPr>
          <p:cNvSpPr/>
          <p:nvPr/>
        </p:nvSpPr>
        <p:spPr bwMode="auto">
          <a:xfrm>
            <a:off x="4786969" y="2145884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24" name="楕円 323">
            <a:extLst>
              <a:ext uri="{FF2B5EF4-FFF2-40B4-BE49-F238E27FC236}">
                <a16:creationId xmlns:a16="http://schemas.microsoft.com/office/drawing/2014/main" id="{C9A22AE6-788F-43F5-AF2B-16559F91C201}"/>
              </a:ext>
            </a:extLst>
          </p:cNvPr>
          <p:cNvSpPr/>
          <p:nvPr/>
        </p:nvSpPr>
        <p:spPr bwMode="auto">
          <a:xfrm>
            <a:off x="4827165" y="2186080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25" name="楕円 324">
            <a:extLst>
              <a:ext uri="{FF2B5EF4-FFF2-40B4-BE49-F238E27FC236}">
                <a16:creationId xmlns:a16="http://schemas.microsoft.com/office/drawing/2014/main" id="{A28238E5-0FBE-4DB9-AF4A-689D2A5E6D0A}"/>
              </a:ext>
            </a:extLst>
          </p:cNvPr>
          <p:cNvSpPr/>
          <p:nvPr/>
        </p:nvSpPr>
        <p:spPr bwMode="auto">
          <a:xfrm>
            <a:off x="5002993" y="2145884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26" name="楕円 325">
            <a:extLst>
              <a:ext uri="{FF2B5EF4-FFF2-40B4-BE49-F238E27FC236}">
                <a16:creationId xmlns:a16="http://schemas.microsoft.com/office/drawing/2014/main" id="{09F58E08-60C4-4D3C-9F0E-CF7193F59C2F}"/>
              </a:ext>
            </a:extLst>
          </p:cNvPr>
          <p:cNvSpPr/>
          <p:nvPr/>
        </p:nvSpPr>
        <p:spPr bwMode="auto">
          <a:xfrm>
            <a:off x="5043189" y="2186080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27" name="楕円 326">
            <a:extLst>
              <a:ext uri="{FF2B5EF4-FFF2-40B4-BE49-F238E27FC236}">
                <a16:creationId xmlns:a16="http://schemas.microsoft.com/office/drawing/2014/main" id="{4DBDF0DC-CAD0-4E3A-A380-5F41C75AF3D3}"/>
              </a:ext>
            </a:extLst>
          </p:cNvPr>
          <p:cNvSpPr/>
          <p:nvPr/>
        </p:nvSpPr>
        <p:spPr bwMode="auto">
          <a:xfrm>
            <a:off x="5219017" y="2145884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28" name="楕円 327">
            <a:extLst>
              <a:ext uri="{FF2B5EF4-FFF2-40B4-BE49-F238E27FC236}">
                <a16:creationId xmlns:a16="http://schemas.microsoft.com/office/drawing/2014/main" id="{A257A41B-861F-4127-BBE4-25421D69D246}"/>
              </a:ext>
            </a:extLst>
          </p:cNvPr>
          <p:cNvSpPr/>
          <p:nvPr/>
        </p:nvSpPr>
        <p:spPr bwMode="auto">
          <a:xfrm>
            <a:off x="5259213" y="2186080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29" name="楕円 328">
            <a:extLst>
              <a:ext uri="{FF2B5EF4-FFF2-40B4-BE49-F238E27FC236}">
                <a16:creationId xmlns:a16="http://schemas.microsoft.com/office/drawing/2014/main" id="{B769C2D9-7AD7-4FAD-B588-9177BEFAA80E}"/>
              </a:ext>
            </a:extLst>
          </p:cNvPr>
          <p:cNvSpPr/>
          <p:nvPr/>
        </p:nvSpPr>
        <p:spPr bwMode="auto">
          <a:xfrm>
            <a:off x="5435041" y="2145884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30" name="楕円 329">
            <a:extLst>
              <a:ext uri="{FF2B5EF4-FFF2-40B4-BE49-F238E27FC236}">
                <a16:creationId xmlns:a16="http://schemas.microsoft.com/office/drawing/2014/main" id="{8E230FAF-A51B-45A1-96AE-42FD0FF9AD13}"/>
              </a:ext>
            </a:extLst>
          </p:cNvPr>
          <p:cNvSpPr/>
          <p:nvPr/>
        </p:nvSpPr>
        <p:spPr bwMode="auto">
          <a:xfrm>
            <a:off x="5475237" y="2186080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31" name="楕円 330">
            <a:extLst>
              <a:ext uri="{FF2B5EF4-FFF2-40B4-BE49-F238E27FC236}">
                <a16:creationId xmlns:a16="http://schemas.microsoft.com/office/drawing/2014/main" id="{FC3E9D76-5845-45A4-A6D6-8CC2A99D3658}"/>
              </a:ext>
            </a:extLst>
          </p:cNvPr>
          <p:cNvSpPr/>
          <p:nvPr/>
        </p:nvSpPr>
        <p:spPr bwMode="auto">
          <a:xfrm>
            <a:off x="5651065" y="2145884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32" name="楕円 331">
            <a:extLst>
              <a:ext uri="{FF2B5EF4-FFF2-40B4-BE49-F238E27FC236}">
                <a16:creationId xmlns:a16="http://schemas.microsoft.com/office/drawing/2014/main" id="{9E28A784-B427-401B-8BFC-ED983AC28D19}"/>
              </a:ext>
            </a:extLst>
          </p:cNvPr>
          <p:cNvSpPr/>
          <p:nvPr/>
        </p:nvSpPr>
        <p:spPr bwMode="auto">
          <a:xfrm>
            <a:off x="5691261" y="2186080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33" name="楕円 332">
            <a:extLst>
              <a:ext uri="{FF2B5EF4-FFF2-40B4-BE49-F238E27FC236}">
                <a16:creationId xmlns:a16="http://schemas.microsoft.com/office/drawing/2014/main" id="{E8D8EC39-87F4-4390-BD31-837257F2F49B}"/>
              </a:ext>
            </a:extLst>
          </p:cNvPr>
          <p:cNvSpPr/>
          <p:nvPr/>
        </p:nvSpPr>
        <p:spPr bwMode="auto">
          <a:xfrm>
            <a:off x="4570945" y="2361908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34" name="楕円 333">
            <a:extLst>
              <a:ext uri="{FF2B5EF4-FFF2-40B4-BE49-F238E27FC236}">
                <a16:creationId xmlns:a16="http://schemas.microsoft.com/office/drawing/2014/main" id="{CEE1B379-652E-4E9A-BA0A-25559062D279}"/>
              </a:ext>
            </a:extLst>
          </p:cNvPr>
          <p:cNvSpPr/>
          <p:nvPr/>
        </p:nvSpPr>
        <p:spPr bwMode="auto">
          <a:xfrm>
            <a:off x="4611141" y="2402104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35" name="楕円 334">
            <a:extLst>
              <a:ext uri="{FF2B5EF4-FFF2-40B4-BE49-F238E27FC236}">
                <a16:creationId xmlns:a16="http://schemas.microsoft.com/office/drawing/2014/main" id="{C6E30F28-7C30-462B-8BA8-3054B7E1A6B4}"/>
              </a:ext>
            </a:extLst>
          </p:cNvPr>
          <p:cNvSpPr/>
          <p:nvPr/>
        </p:nvSpPr>
        <p:spPr bwMode="auto">
          <a:xfrm>
            <a:off x="4786969" y="2361908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36" name="楕円 335">
            <a:extLst>
              <a:ext uri="{FF2B5EF4-FFF2-40B4-BE49-F238E27FC236}">
                <a16:creationId xmlns:a16="http://schemas.microsoft.com/office/drawing/2014/main" id="{61594E1E-0D9B-4706-BC19-D1BFD3AD06E7}"/>
              </a:ext>
            </a:extLst>
          </p:cNvPr>
          <p:cNvSpPr/>
          <p:nvPr/>
        </p:nvSpPr>
        <p:spPr bwMode="auto">
          <a:xfrm>
            <a:off x="4827165" y="2402104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37" name="楕円 336">
            <a:extLst>
              <a:ext uri="{FF2B5EF4-FFF2-40B4-BE49-F238E27FC236}">
                <a16:creationId xmlns:a16="http://schemas.microsoft.com/office/drawing/2014/main" id="{D0C58881-9E56-47B5-A226-383CE02A77CE}"/>
              </a:ext>
            </a:extLst>
          </p:cNvPr>
          <p:cNvSpPr/>
          <p:nvPr/>
        </p:nvSpPr>
        <p:spPr bwMode="auto">
          <a:xfrm>
            <a:off x="5002993" y="2361908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38" name="楕円 337">
            <a:extLst>
              <a:ext uri="{FF2B5EF4-FFF2-40B4-BE49-F238E27FC236}">
                <a16:creationId xmlns:a16="http://schemas.microsoft.com/office/drawing/2014/main" id="{363A5F1E-9E69-4EE6-A763-054126B9E1AA}"/>
              </a:ext>
            </a:extLst>
          </p:cNvPr>
          <p:cNvSpPr/>
          <p:nvPr/>
        </p:nvSpPr>
        <p:spPr bwMode="auto">
          <a:xfrm>
            <a:off x="5043189" y="2402104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39" name="楕円 338">
            <a:extLst>
              <a:ext uri="{FF2B5EF4-FFF2-40B4-BE49-F238E27FC236}">
                <a16:creationId xmlns:a16="http://schemas.microsoft.com/office/drawing/2014/main" id="{57A1448A-D911-4A84-88FE-5A8CD7EA49CA}"/>
              </a:ext>
            </a:extLst>
          </p:cNvPr>
          <p:cNvSpPr/>
          <p:nvPr/>
        </p:nvSpPr>
        <p:spPr bwMode="auto">
          <a:xfrm>
            <a:off x="5219017" y="2361908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40" name="楕円 339">
            <a:extLst>
              <a:ext uri="{FF2B5EF4-FFF2-40B4-BE49-F238E27FC236}">
                <a16:creationId xmlns:a16="http://schemas.microsoft.com/office/drawing/2014/main" id="{1DE7ED86-E4AB-440C-9C56-D4550279AE7F}"/>
              </a:ext>
            </a:extLst>
          </p:cNvPr>
          <p:cNvSpPr/>
          <p:nvPr/>
        </p:nvSpPr>
        <p:spPr bwMode="auto">
          <a:xfrm>
            <a:off x="5259213" y="2402104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41" name="楕円 340">
            <a:extLst>
              <a:ext uri="{FF2B5EF4-FFF2-40B4-BE49-F238E27FC236}">
                <a16:creationId xmlns:a16="http://schemas.microsoft.com/office/drawing/2014/main" id="{8B51E589-0F85-4DEF-87AF-BB62FBD33D40}"/>
              </a:ext>
            </a:extLst>
          </p:cNvPr>
          <p:cNvSpPr/>
          <p:nvPr/>
        </p:nvSpPr>
        <p:spPr bwMode="auto">
          <a:xfrm>
            <a:off x="5435041" y="2361908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42" name="楕円 341">
            <a:extLst>
              <a:ext uri="{FF2B5EF4-FFF2-40B4-BE49-F238E27FC236}">
                <a16:creationId xmlns:a16="http://schemas.microsoft.com/office/drawing/2014/main" id="{C3CE6D7E-0761-4DDD-92ED-E74C3ECA454E}"/>
              </a:ext>
            </a:extLst>
          </p:cNvPr>
          <p:cNvSpPr/>
          <p:nvPr/>
        </p:nvSpPr>
        <p:spPr bwMode="auto">
          <a:xfrm>
            <a:off x="5475237" y="2402104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43" name="楕円 342">
            <a:extLst>
              <a:ext uri="{FF2B5EF4-FFF2-40B4-BE49-F238E27FC236}">
                <a16:creationId xmlns:a16="http://schemas.microsoft.com/office/drawing/2014/main" id="{A40AA99C-19E6-4223-83FF-EC3E19FFBF0B}"/>
              </a:ext>
            </a:extLst>
          </p:cNvPr>
          <p:cNvSpPr/>
          <p:nvPr/>
        </p:nvSpPr>
        <p:spPr bwMode="auto">
          <a:xfrm>
            <a:off x="5651065" y="2361908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44" name="楕円 343">
            <a:extLst>
              <a:ext uri="{FF2B5EF4-FFF2-40B4-BE49-F238E27FC236}">
                <a16:creationId xmlns:a16="http://schemas.microsoft.com/office/drawing/2014/main" id="{AF5D14AD-9E8E-4B98-BD7C-DB241AF70968}"/>
              </a:ext>
            </a:extLst>
          </p:cNvPr>
          <p:cNvSpPr/>
          <p:nvPr/>
        </p:nvSpPr>
        <p:spPr bwMode="auto">
          <a:xfrm>
            <a:off x="5691261" y="2402104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45" name="楕円 344">
            <a:extLst>
              <a:ext uri="{FF2B5EF4-FFF2-40B4-BE49-F238E27FC236}">
                <a16:creationId xmlns:a16="http://schemas.microsoft.com/office/drawing/2014/main" id="{BE9111CB-1451-44DD-92F0-86839BC85B95}"/>
              </a:ext>
            </a:extLst>
          </p:cNvPr>
          <p:cNvSpPr/>
          <p:nvPr/>
        </p:nvSpPr>
        <p:spPr bwMode="auto">
          <a:xfrm>
            <a:off x="4570945" y="2577932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46" name="楕円 345">
            <a:extLst>
              <a:ext uri="{FF2B5EF4-FFF2-40B4-BE49-F238E27FC236}">
                <a16:creationId xmlns:a16="http://schemas.microsoft.com/office/drawing/2014/main" id="{D0607F36-ED67-44ED-864F-995650C5DDC2}"/>
              </a:ext>
            </a:extLst>
          </p:cNvPr>
          <p:cNvSpPr/>
          <p:nvPr/>
        </p:nvSpPr>
        <p:spPr bwMode="auto">
          <a:xfrm>
            <a:off x="4611141" y="2618128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47" name="楕円 346">
            <a:extLst>
              <a:ext uri="{FF2B5EF4-FFF2-40B4-BE49-F238E27FC236}">
                <a16:creationId xmlns:a16="http://schemas.microsoft.com/office/drawing/2014/main" id="{DC978106-E0A2-466B-8BFD-EBF4730A5162}"/>
              </a:ext>
            </a:extLst>
          </p:cNvPr>
          <p:cNvSpPr/>
          <p:nvPr/>
        </p:nvSpPr>
        <p:spPr bwMode="auto">
          <a:xfrm>
            <a:off x="4786969" y="2577932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48" name="楕円 347">
            <a:extLst>
              <a:ext uri="{FF2B5EF4-FFF2-40B4-BE49-F238E27FC236}">
                <a16:creationId xmlns:a16="http://schemas.microsoft.com/office/drawing/2014/main" id="{E0BAD673-B940-4633-83FA-D71DE621825A}"/>
              </a:ext>
            </a:extLst>
          </p:cNvPr>
          <p:cNvSpPr/>
          <p:nvPr/>
        </p:nvSpPr>
        <p:spPr bwMode="auto">
          <a:xfrm>
            <a:off x="4827165" y="2618128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49" name="楕円 348">
            <a:extLst>
              <a:ext uri="{FF2B5EF4-FFF2-40B4-BE49-F238E27FC236}">
                <a16:creationId xmlns:a16="http://schemas.microsoft.com/office/drawing/2014/main" id="{52C6AE0C-5E1D-4FFF-B1AA-9B0667266E2D}"/>
              </a:ext>
            </a:extLst>
          </p:cNvPr>
          <p:cNvSpPr/>
          <p:nvPr/>
        </p:nvSpPr>
        <p:spPr bwMode="auto">
          <a:xfrm>
            <a:off x="5002993" y="2577932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50" name="楕円 349">
            <a:extLst>
              <a:ext uri="{FF2B5EF4-FFF2-40B4-BE49-F238E27FC236}">
                <a16:creationId xmlns:a16="http://schemas.microsoft.com/office/drawing/2014/main" id="{0D7BF2B3-CDDB-4AF8-93C4-7AE12A24DFCD}"/>
              </a:ext>
            </a:extLst>
          </p:cNvPr>
          <p:cNvSpPr/>
          <p:nvPr/>
        </p:nvSpPr>
        <p:spPr bwMode="auto">
          <a:xfrm>
            <a:off x="5043189" y="2618128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51" name="楕円 350">
            <a:extLst>
              <a:ext uri="{FF2B5EF4-FFF2-40B4-BE49-F238E27FC236}">
                <a16:creationId xmlns:a16="http://schemas.microsoft.com/office/drawing/2014/main" id="{732E1235-7A1B-459F-88D3-594D81CCBBB1}"/>
              </a:ext>
            </a:extLst>
          </p:cNvPr>
          <p:cNvSpPr/>
          <p:nvPr/>
        </p:nvSpPr>
        <p:spPr bwMode="auto">
          <a:xfrm>
            <a:off x="5219017" y="2577932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52" name="楕円 351">
            <a:extLst>
              <a:ext uri="{FF2B5EF4-FFF2-40B4-BE49-F238E27FC236}">
                <a16:creationId xmlns:a16="http://schemas.microsoft.com/office/drawing/2014/main" id="{ECF212F1-BB1E-4263-9EAB-4465B99B550D}"/>
              </a:ext>
            </a:extLst>
          </p:cNvPr>
          <p:cNvSpPr/>
          <p:nvPr/>
        </p:nvSpPr>
        <p:spPr bwMode="auto">
          <a:xfrm>
            <a:off x="5259213" y="2618128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53" name="楕円 352">
            <a:extLst>
              <a:ext uri="{FF2B5EF4-FFF2-40B4-BE49-F238E27FC236}">
                <a16:creationId xmlns:a16="http://schemas.microsoft.com/office/drawing/2014/main" id="{F1327E05-AB08-4BF1-A617-D20DECF6CA09}"/>
              </a:ext>
            </a:extLst>
          </p:cNvPr>
          <p:cNvSpPr/>
          <p:nvPr/>
        </p:nvSpPr>
        <p:spPr bwMode="auto">
          <a:xfrm>
            <a:off x="5435041" y="2577932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54" name="楕円 353">
            <a:extLst>
              <a:ext uri="{FF2B5EF4-FFF2-40B4-BE49-F238E27FC236}">
                <a16:creationId xmlns:a16="http://schemas.microsoft.com/office/drawing/2014/main" id="{FA398F9A-7DA4-4CA3-8466-A599BCF14622}"/>
              </a:ext>
            </a:extLst>
          </p:cNvPr>
          <p:cNvSpPr/>
          <p:nvPr/>
        </p:nvSpPr>
        <p:spPr bwMode="auto">
          <a:xfrm>
            <a:off x="5475237" y="2618128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55" name="楕円 354">
            <a:extLst>
              <a:ext uri="{FF2B5EF4-FFF2-40B4-BE49-F238E27FC236}">
                <a16:creationId xmlns:a16="http://schemas.microsoft.com/office/drawing/2014/main" id="{5D5FBC82-45D1-453B-92BB-C1A18B93C235}"/>
              </a:ext>
            </a:extLst>
          </p:cNvPr>
          <p:cNvSpPr/>
          <p:nvPr/>
        </p:nvSpPr>
        <p:spPr bwMode="auto">
          <a:xfrm>
            <a:off x="5651065" y="2577932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56" name="楕円 355">
            <a:extLst>
              <a:ext uri="{FF2B5EF4-FFF2-40B4-BE49-F238E27FC236}">
                <a16:creationId xmlns:a16="http://schemas.microsoft.com/office/drawing/2014/main" id="{335864A6-0F18-43A6-96DD-3C2CDBA31D50}"/>
              </a:ext>
            </a:extLst>
          </p:cNvPr>
          <p:cNvSpPr/>
          <p:nvPr/>
        </p:nvSpPr>
        <p:spPr bwMode="auto">
          <a:xfrm>
            <a:off x="5691261" y="2618128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42" name="正方形/長方形 441">
            <a:extLst>
              <a:ext uri="{FF2B5EF4-FFF2-40B4-BE49-F238E27FC236}">
                <a16:creationId xmlns:a16="http://schemas.microsoft.com/office/drawing/2014/main" id="{E47369F0-4140-4BEE-951C-A61BC1EB0786}"/>
              </a:ext>
            </a:extLst>
          </p:cNvPr>
          <p:cNvSpPr/>
          <p:nvPr/>
        </p:nvSpPr>
        <p:spPr bwMode="auto">
          <a:xfrm>
            <a:off x="8819604" y="1896519"/>
            <a:ext cx="1374502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 dirty="0">
              <a:solidFill>
                <a:srgbClr val="000000"/>
              </a:solidFill>
            </a:endParaRPr>
          </a:p>
        </p:txBody>
      </p:sp>
      <p:sp>
        <p:nvSpPr>
          <p:cNvPr id="443" name="楕円 442">
            <a:extLst>
              <a:ext uri="{FF2B5EF4-FFF2-40B4-BE49-F238E27FC236}">
                <a16:creationId xmlns:a16="http://schemas.microsoft.com/office/drawing/2014/main" id="{BBC3ED46-98E7-429D-B2D1-C02EB82A69B2}"/>
              </a:ext>
            </a:extLst>
          </p:cNvPr>
          <p:cNvSpPr/>
          <p:nvPr/>
        </p:nvSpPr>
        <p:spPr bwMode="auto">
          <a:xfrm>
            <a:off x="8896375" y="1920334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44" name="楕円 443">
            <a:extLst>
              <a:ext uri="{FF2B5EF4-FFF2-40B4-BE49-F238E27FC236}">
                <a16:creationId xmlns:a16="http://schemas.microsoft.com/office/drawing/2014/main" id="{F09E5494-52F4-41E3-9E0C-882DDB5B17C3}"/>
              </a:ext>
            </a:extLst>
          </p:cNvPr>
          <p:cNvSpPr/>
          <p:nvPr/>
        </p:nvSpPr>
        <p:spPr bwMode="auto">
          <a:xfrm>
            <a:off x="8936571" y="1982816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45" name="楕円 444">
            <a:extLst>
              <a:ext uri="{FF2B5EF4-FFF2-40B4-BE49-F238E27FC236}">
                <a16:creationId xmlns:a16="http://schemas.microsoft.com/office/drawing/2014/main" id="{B9AB2946-0805-4016-A108-1DDE0CD67450}"/>
              </a:ext>
            </a:extLst>
          </p:cNvPr>
          <p:cNvSpPr/>
          <p:nvPr/>
        </p:nvSpPr>
        <p:spPr bwMode="auto">
          <a:xfrm>
            <a:off x="9112399" y="1920334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46" name="楕円 445">
            <a:extLst>
              <a:ext uri="{FF2B5EF4-FFF2-40B4-BE49-F238E27FC236}">
                <a16:creationId xmlns:a16="http://schemas.microsoft.com/office/drawing/2014/main" id="{A2D2FCCE-0FCD-4C58-9817-7B8D4DB721AF}"/>
              </a:ext>
            </a:extLst>
          </p:cNvPr>
          <p:cNvSpPr/>
          <p:nvPr/>
        </p:nvSpPr>
        <p:spPr bwMode="auto">
          <a:xfrm>
            <a:off x="9152595" y="1982816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47" name="楕円 446">
            <a:extLst>
              <a:ext uri="{FF2B5EF4-FFF2-40B4-BE49-F238E27FC236}">
                <a16:creationId xmlns:a16="http://schemas.microsoft.com/office/drawing/2014/main" id="{07493642-6DEE-4340-B901-FE57B2588783}"/>
              </a:ext>
            </a:extLst>
          </p:cNvPr>
          <p:cNvSpPr/>
          <p:nvPr/>
        </p:nvSpPr>
        <p:spPr bwMode="auto">
          <a:xfrm>
            <a:off x="9328423" y="1920334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48" name="楕円 447">
            <a:extLst>
              <a:ext uri="{FF2B5EF4-FFF2-40B4-BE49-F238E27FC236}">
                <a16:creationId xmlns:a16="http://schemas.microsoft.com/office/drawing/2014/main" id="{28391871-02A6-43BF-B130-716D06B81DEC}"/>
              </a:ext>
            </a:extLst>
          </p:cNvPr>
          <p:cNvSpPr/>
          <p:nvPr/>
        </p:nvSpPr>
        <p:spPr bwMode="auto">
          <a:xfrm>
            <a:off x="9368619" y="1982816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49" name="楕円 448">
            <a:extLst>
              <a:ext uri="{FF2B5EF4-FFF2-40B4-BE49-F238E27FC236}">
                <a16:creationId xmlns:a16="http://schemas.microsoft.com/office/drawing/2014/main" id="{F5646F6E-AEE0-4DED-A0E7-F0BA3E1604C6}"/>
              </a:ext>
            </a:extLst>
          </p:cNvPr>
          <p:cNvSpPr/>
          <p:nvPr/>
        </p:nvSpPr>
        <p:spPr bwMode="auto">
          <a:xfrm>
            <a:off x="9544447" y="1920334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50" name="楕円 449">
            <a:extLst>
              <a:ext uri="{FF2B5EF4-FFF2-40B4-BE49-F238E27FC236}">
                <a16:creationId xmlns:a16="http://schemas.microsoft.com/office/drawing/2014/main" id="{7EB14C90-B6EF-415C-A39D-1E8AB3721AB8}"/>
              </a:ext>
            </a:extLst>
          </p:cNvPr>
          <p:cNvSpPr/>
          <p:nvPr/>
        </p:nvSpPr>
        <p:spPr bwMode="auto">
          <a:xfrm>
            <a:off x="9584643" y="1982816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51" name="楕円 450">
            <a:extLst>
              <a:ext uri="{FF2B5EF4-FFF2-40B4-BE49-F238E27FC236}">
                <a16:creationId xmlns:a16="http://schemas.microsoft.com/office/drawing/2014/main" id="{FB570935-97AE-4B07-970E-93AE61394201}"/>
              </a:ext>
            </a:extLst>
          </p:cNvPr>
          <p:cNvSpPr/>
          <p:nvPr/>
        </p:nvSpPr>
        <p:spPr bwMode="auto">
          <a:xfrm>
            <a:off x="9760471" y="1920334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52" name="楕円 451">
            <a:extLst>
              <a:ext uri="{FF2B5EF4-FFF2-40B4-BE49-F238E27FC236}">
                <a16:creationId xmlns:a16="http://schemas.microsoft.com/office/drawing/2014/main" id="{08F28732-7AD2-41A0-BCCD-B27404F067F5}"/>
              </a:ext>
            </a:extLst>
          </p:cNvPr>
          <p:cNvSpPr/>
          <p:nvPr/>
        </p:nvSpPr>
        <p:spPr bwMode="auto">
          <a:xfrm>
            <a:off x="9800667" y="1982816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53" name="楕円 452">
            <a:extLst>
              <a:ext uri="{FF2B5EF4-FFF2-40B4-BE49-F238E27FC236}">
                <a16:creationId xmlns:a16="http://schemas.microsoft.com/office/drawing/2014/main" id="{D36BD592-E1B0-4222-8D6D-69BCA4D5A44A}"/>
              </a:ext>
            </a:extLst>
          </p:cNvPr>
          <p:cNvSpPr/>
          <p:nvPr/>
        </p:nvSpPr>
        <p:spPr bwMode="auto">
          <a:xfrm>
            <a:off x="9976495" y="1920334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54" name="楕円 453">
            <a:extLst>
              <a:ext uri="{FF2B5EF4-FFF2-40B4-BE49-F238E27FC236}">
                <a16:creationId xmlns:a16="http://schemas.microsoft.com/office/drawing/2014/main" id="{B6A2A698-D939-4934-8AA0-2EDC13ABB198}"/>
              </a:ext>
            </a:extLst>
          </p:cNvPr>
          <p:cNvSpPr/>
          <p:nvPr/>
        </p:nvSpPr>
        <p:spPr bwMode="auto">
          <a:xfrm>
            <a:off x="10016691" y="1982816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55" name="楕円 454">
            <a:extLst>
              <a:ext uri="{FF2B5EF4-FFF2-40B4-BE49-F238E27FC236}">
                <a16:creationId xmlns:a16="http://schemas.microsoft.com/office/drawing/2014/main" id="{6CDDCD53-3FA2-41B8-9D4B-7CB08DEB986F}"/>
              </a:ext>
            </a:extLst>
          </p:cNvPr>
          <p:cNvSpPr/>
          <p:nvPr/>
        </p:nvSpPr>
        <p:spPr bwMode="auto">
          <a:xfrm>
            <a:off x="8891612" y="2136358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56" name="楕円 455">
            <a:extLst>
              <a:ext uri="{FF2B5EF4-FFF2-40B4-BE49-F238E27FC236}">
                <a16:creationId xmlns:a16="http://schemas.microsoft.com/office/drawing/2014/main" id="{6DC3EA31-688C-4418-9B17-E21A5482F3FC}"/>
              </a:ext>
            </a:extLst>
          </p:cNvPr>
          <p:cNvSpPr/>
          <p:nvPr/>
        </p:nvSpPr>
        <p:spPr bwMode="auto">
          <a:xfrm>
            <a:off x="8931808" y="2198840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57" name="楕円 456">
            <a:extLst>
              <a:ext uri="{FF2B5EF4-FFF2-40B4-BE49-F238E27FC236}">
                <a16:creationId xmlns:a16="http://schemas.microsoft.com/office/drawing/2014/main" id="{1F4A1FD8-3D96-432C-8666-C7F693B8AB43}"/>
              </a:ext>
            </a:extLst>
          </p:cNvPr>
          <p:cNvSpPr/>
          <p:nvPr/>
        </p:nvSpPr>
        <p:spPr bwMode="auto">
          <a:xfrm>
            <a:off x="9107636" y="2136358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58" name="楕円 457">
            <a:extLst>
              <a:ext uri="{FF2B5EF4-FFF2-40B4-BE49-F238E27FC236}">
                <a16:creationId xmlns:a16="http://schemas.microsoft.com/office/drawing/2014/main" id="{702D7947-A9F3-4841-8241-266F4CFEE6FE}"/>
              </a:ext>
            </a:extLst>
          </p:cNvPr>
          <p:cNvSpPr/>
          <p:nvPr/>
        </p:nvSpPr>
        <p:spPr bwMode="auto">
          <a:xfrm>
            <a:off x="9147832" y="2198840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59" name="楕円 458">
            <a:extLst>
              <a:ext uri="{FF2B5EF4-FFF2-40B4-BE49-F238E27FC236}">
                <a16:creationId xmlns:a16="http://schemas.microsoft.com/office/drawing/2014/main" id="{8C0DA5AB-C979-4C34-A6F7-66304700FB74}"/>
              </a:ext>
            </a:extLst>
          </p:cNvPr>
          <p:cNvSpPr/>
          <p:nvPr/>
        </p:nvSpPr>
        <p:spPr bwMode="auto">
          <a:xfrm>
            <a:off x="9323660" y="2136358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60" name="楕円 459">
            <a:extLst>
              <a:ext uri="{FF2B5EF4-FFF2-40B4-BE49-F238E27FC236}">
                <a16:creationId xmlns:a16="http://schemas.microsoft.com/office/drawing/2014/main" id="{82258886-D88F-4084-ABB2-407CEEF4D0D3}"/>
              </a:ext>
            </a:extLst>
          </p:cNvPr>
          <p:cNvSpPr/>
          <p:nvPr/>
        </p:nvSpPr>
        <p:spPr bwMode="auto">
          <a:xfrm>
            <a:off x="9363856" y="2198840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61" name="楕円 460">
            <a:extLst>
              <a:ext uri="{FF2B5EF4-FFF2-40B4-BE49-F238E27FC236}">
                <a16:creationId xmlns:a16="http://schemas.microsoft.com/office/drawing/2014/main" id="{B960543D-0945-4DC3-851C-B70298440B78}"/>
              </a:ext>
            </a:extLst>
          </p:cNvPr>
          <p:cNvSpPr/>
          <p:nvPr/>
        </p:nvSpPr>
        <p:spPr bwMode="auto">
          <a:xfrm>
            <a:off x="9539684" y="2136358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62" name="楕円 461">
            <a:extLst>
              <a:ext uri="{FF2B5EF4-FFF2-40B4-BE49-F238E27FC236}">
                <a16:creationId xmlns:a16="http://schemas.microsoft.com/office/drawing/2014/main" id="{2CCC3B0F-40D2-4E2B-A304-D1DD64A7D9EE}"/>
              </a:ext>
            </a:extLst>
          </p:cNvPr>
          <p:cNvSpPr/>
          <p:nvPr/>
        </p:nvSpPr>
        <p:spPr bwMode="auto">
          <a:xfrm>
            <a:off x="9579880" y="2198840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63" name="楕円 462">
            <a:extLst>
              <a:ext uri="{FF2B5EF4-FFF2-40B4-BE49-F238E27FC236}">
                <a16:creationId xmlns:a16="http://schemas.microsoft.com/office/drawing/2014/main" id="{F2BC3C09-6CC7-4F1D-83FD-5680078051FD}"/>
              </a:ext>
            </a:extLst>
          </p:cNvPr>
          <p:cNvSpPr/>
          <p:nvPr/>
        </p:nvSpPr>
        <p:spPr bwMode="auto">
          <a:xfrm>
            <a:off x="9755708" y="2136358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64" name="楕円 463">
            <a:extLst>
              <a:ext uri="{FF2B5EF4-FFF2-40B4-BE49-F238E27FC236}">
                <a16:creationId xmlns:a16="http://schemas.microsoft.com/office/drawing/2014/main" id="{872241F4-7087-419E-AD8B-8403287BBA9B}"/>
              </a:ext>
            </a:extLst>
          </p:cNvPr>
          <p:cNvSpPr/>
          <p:nvPr/>
        </p:nvSpPr>
        <p:spPr bwMode="auto">
          <a:xfrm>
            <a:off x="9795904" y="2198840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65" name="楕円 464">
            <a:extLst>
              <a:ext uri="{FF2B5EF4-FFF2-40B4-BE49-F238E27FC236}">
                <a16:creationId xmlns:a16="http://schemas.microsoft.com/office/drawing/2014/main" id="{EE5E9F35-9CB9-40F6-BEE0-9A78A1F02B6E}"/>
              </a:ext>
            </a:extLst>
          </p:cNvPr>
          <p:cNvSpPr/>
          <p:nvPr/>
        </p:nvSpPr>
        <p:spPr bwMode="auto">
          <a:xfrm>
            <a:off x="9971732" y="2136358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66" name="楕円 465">
            <a:extLst>
              <a:ext uri="{FF2B5EF4-FFF2-40B4-BE49-F238E27FC236}">
                <a16:creationId xmlns:a16="http://schemas.microsoft.com/office/drawing/2014/main" id="{9DEDDD74-B833-4FAD-978E-E0889E4AA3AC}"/>
              </a:ext>
            </a:extLst>
          </p:cNvPr>
          <p:cNvSpPr/>
          <p:nvPr/>
        </p:nvSpPr>
        <p:spPr bwMode="auto">
          <a:xfrm>
            <a:off x="10011928" y="2198840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67" name="楕円 466">
            <a:extLst>
              <a:ext uri="{FF2B5EF4-FFF2-40B4-BE49-F238E27FC236}">
                <a16:creationId xmlns:a16="http://schemas.microsoft.com/office/drawing/2014/main" id="{68BCC98E-3618-4C8B-A16D-ACA6697A9255}"/>
              </a:ext>
            </a:extLst>
          </p:cNvPr>
          <p:cNvSpPr/>
          <p:nvPr/>
        </p:nvSpPr>
        <p:spPr bwMode="auto">
          <a:xfrm>
            <a:off x="8891612" y="2352382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68" name="楕円 467">
            <a:extLst>
              <a:ext uri="{FF2B5EF4-FFF2-40B4-BE49-F238E27FC236}">
                <a16:creationId xmlns:a16="http://schemas.microsoft.com/office/drawing/2014/main" id="{1F57A7E5-8316-41E2-B9FE-725077BF2DEB}"/>
              </a:ext>
            </a:extLst>
          </p:cNvPr>
          <p:cNvSpPr/>
          <p:nvPr/>
        </p:nvSpPr>
        <p:spPr bwMode="auto">
          <a:xfrm>
            <a:off x="8931808" y="2414864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69" name="楕円 468">
            <a:extLst>
              <a:ext uri="{FF2B5EF4-FFF2-40B4-BE49-F238E27FC236}">
                <a16:creationId xmlns:a16="http://schemas.microsoft.com/office/drawing/2014/main" id="{794132F4-2B4D-4708-9880-F85C7F47AA25}"/>
              </a:ext>
            </a:extLst>
          </p:cNvPr>
          <p:cNvSpPr/>
          <p:nvPr/>
        </p:nvSpPr>
        <p:spPr bwMode="auto">
          <a:xfrm>
            <a:off x="9107636" y="2352382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70" name="楕円 469">
            <a:extLst>
              <a:ext uri="{FF2B5EF4-FFF2-40B4-BE49-F238E27FC236}">
                <a16:creationId xmlns:a16="http://schemas.microsoft.com/office/drawing/2014/main" id="{02F46AF0-EC7F-405B-9398-227D02DD879D}"/>
              </a:ext>
            </a:extLst>
          </p:cNvPr>
          <p:cNvSpPr/>
          <p:nvPr/>
        </p:nvSpPr>
        <p:spPr bwMode="auto">
          <a:xfrm>
            <a:off x="9147832" y="2414864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71" name="楕円 470">
            <a:extLst>
              <a:ext uri="{FF2B5EF4-FFF2-40B4-BE49-F238E27FC236}">
                <a16:creationId xmlns:a16="http://schemas.microsoft.com/office/drawing/2014/main" id="{80990285-1114-44B3-BDE3-17B203B8978C}"/>
              </a:ext>
            </a:extLst>
          </p:cNvPr>
          <p:cNvSpPr/>
          <p:nvPr/>
        </p:nvSpPr>
        <p:spPr bwMode="auto">
          <a:xfrm>
            <a:off x="9323660" y="2352382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72" name="楕円 471">
            <a:extLst>
              <a:ext uri="{FF2B5EF4-FFF2-40B4-BE49-F238E27FC236}">
                <a16:creationId xmlns:a16="http://schemas.microsoft.com/office/drawing/2014/main" id="{0100AD7C-6D6B-40F3-9602-7D1072C0A3E2}"/>
              </a:ext>
            </a:extLst>
          </p:cNvPr>
          <p:cNvSpPr/>
          <p:nvPr/>
        </p:nvSpPr>
        <p:spPr bwMode="auto">
          <a:xfrm>
            <a:off x="9363856" y="2414864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73" name="楕円 472">
            <a:extLst>
              <a:ext uri="{FF2B5EF4-FFF2-40B4-BE49-F238E27FC236}">
                <a16:creationId xmlns:a16="http://schemas.microsoft.com/office/drawing/2014/main" id="{D8ECC811-FD3D-481B-9E7B-82CA4A32BC98}"/>
              </a:ext>
            </a:extLst>
          </p:cNvPr>
          <p:cNvSpPr/>
          <p:nvPr/>
        </p:nvSpPr>
        <p:spPr bwMode="auto">
          <a:xfrm>
            <a:off x="9539684" y="2352382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74" name="楕円 473">
            <a:extLst>
              <a:ext uri="{FF2B5EF4-FFF2-40B4-BE49-F238E27FC236}">
                <a16:creationId xmlns:a16="http://schemas.microsoft.com/office/drawing/2014/main" id="{055B5E1F-BFE6-4C9D-AE65-AD13573A8E72}"/>
              </a:ext>
            </a:extLst>
          </p:cNvPr>
          <p:cNvSpPr/>
          <p:nvPr/>
        </p:nvSpPr>
        <p:spPr bwMode="auto">
          <a:xfrm>
            <a:off x="9579880" y="2414864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75" name="楕円 474">
            <a:extLst>
              <a:ext uri="{FF2B5EF4-FFF2-40B4-BE49-F238E27FC236}">
                <a16:creationId xmlns:a16="http://schemas.microsoft.com/office/drawing/2014/main" id="{EE08D404-88F0-479A-B4BD-CE0663516285}"/>
              </a:ext>
            </a:extLst>
          </p:cNvPr>
          <p:cNvSpPr/>
          <p:nvPr/>
        </p:nvSpPr>
        <p:spPr bwMode="auto">
          <a:xfrm>
            <a:off x="9755708" y="2352382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76" name="楕円 475">
            <a:extLst>
              <a:ext uri="{FF2B5EF4-FFF2-40B4-BE49-F238E27FC236}">
                <a16:creationId xmlns:a16="http://schemas.microsoft.com/office/drawing/2014/main" id="{CF840A3D-FD42-4114-882B-B0B69802E766}"/>
              </a:ext>
            </a:extLst>
          </p:cNvPr>
          <p:cNvSpPr/>
          <p:nvPr/>
        </p:nvSpPr>
        <p:spPr bwMode="auto">
          <a:xfrm>
            <a:off x="9795904" y="2414864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77" name="楕円 476">
            <a:extLst>
              <a:ext uri="{FF2B5EF4-FFF2-40B4-BE49-F238E27FC236}">
                <a16:creationId xmlns:a16="http://schemas.microsoft.com/office/drawing/2014/main" id="{4F12FCEE-F81C-4DB1-8172-E21A15C06D58}"/>
              </a:ext>
            </a:extLst>
          </p:cNvPr>
          <p:cNvSpPr/>
          <p:nvPr/>
        </p:nvSpPr>
        <p:spPr bwMode="auto">
          <a:xfrm>
            <a:off x="9971732" y="2352382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78" name="楕円 477">
            <a:extLst>
              <a:ext uri="{FF2B5EF4-FFF2-40B4-BE49-F238E27FC236}">
                <a16:creationId xmlns:a16="http://schemas.microsoft.com/office/drawing/2014/main" id="{3D917B6E-6B81-433B-BCD5-9F4A295D5045}"/>
              </a:ext>
            </a:extLst>
          </p:cNvPr>
          <p:cNvSpPr/>
          <p:nvPr/>
        </p:nvSpPr>
        <p:spPr bwMode="auto">
          <a:xfrm>
            <a:off x="10011928" y="2414864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79" name="楕円 478">
            <a:extLst>
              <a:ext uri="{FF2B5EF4-FFF2-40B4-BE49-F238E27FC236}">
                <a16:creationId xmlns:a16="http://schemas.microsoft.com/office/drawing/2014/main" id="{1DAE6723-BF8A-4FC8-9F28-84F8C728B778}"/>
              </a:ext>
            </a:extLst>
          </p:cNvPr>
          <p:cNvSpPr/>
          <p:nvPr/>
        </p:nvSpPr>
        <p:spPr bwMode="auto">
          <a:xfrm>
            <a:off x="8891612" y="2568406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80" name="楕円 479">
            <a:extLst>
              <a:ext uri="{FF2B5EF4-FFF2-40B4-BE49-F238E27FC236}">
                <a16:creationId xmlns:a16="http://schemas.microsoft.com/office/drawing/2014/main" id="{58D8C56F-DC5D-4E2C-AEF5-ABC2B1FC6BBC}"/>
              </a:ext>
            </a:extLst>
          </p:cNvPr>
          <p:cNvSpPr/>
          <p:nvPr/>
        </p:nvSpPr>
        <p:spPr bwMode="auto">
          <a:xfrm>
            <a:off x="8931808" y="2630888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81" name="楕円 480">
            <a:extLst>
              <a:ext uri="{FF2B5EF4-FFF2-40B4-BE49-F238E27FC236}">
                <a16:creationId xmlns:a16="http://schemas.microsoft.com/office/drawing/2014/main" id="{CF874132-D413-436E-AAC9-53659E711B4B}"/>
              </a:ext>
            </a:extLst>
          </p:cNvPr>
          <p:cNvSpPr/>
          <p:nvPr/>
        </p:nvSpPr>
        <p:spPr bwMode="auto">
          <a:xfrm>
            <a:off x="9107636" y="2568406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82" name="楕円 481">
            <a:extLst>
              <a:ext uri="{FF2B5EF4-FFF2-40B4-BE49-F238E27FC236}">
                <a16:creationId xmlns:a16="http://schemas.microsoft.com/office/drawing/2014/main" id="{71CDBB81-0EF5-4039-BA03-B99353B3972B}"/>
              </a:ext>
            </a:extLst>
          </p:cNvPr>
          <p:cNvSpPr/>
          <p:nvPr/>
        </p:nvSpPr>
        <p:spPr bwMode="auto">
          <a:xfrm>
            <a:off x="9147832" y="2630888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83" name="楕円 482">
            <a:extLst>
              <a:ext uri="{FF2B5EF4-FFF2-40B4-BE49-F238E27FC236}">
                <a16:creationId xmlns:a16="http://schemas.microsoft.com/office/drawing/2014/main" id="{4BDB9181-7985-4223-A745-D63F5ABA5292}"/>
              </a:ext>
            </a:extLst>
          </p:cNvPr>
          <p:cNvSpPr/>
          <p:nvPr/>
        </p:nvSpPr>
        <p:spPr bwMode="auto">
          <a:xfrm>
            <a:off x="9323660" y="2568406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84" name="楕円 483">
            <a:extLst>
              <a:ext uri="{FF2B5EF4-FFF2-40B4-BE49-F238E27FC236}">
                <a16:creationId xmlns:a16="http://schemas.microsoft.com/office/drawing/2014/main" id="{32A32D28-98B5-4623-AA0C-8CF50D074000}"/>
              </a:ext>
            </a:extLst>
          </p:cNvPr>
          <p:cNvSpPr/>
          <p:nvPr/>
        </p:nvSpPr>
        <p:spPr bwMode="auto">
          <a:xfrm>
            <a:off x="9363856" y="2630888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85" name="楕円 484">
            <a:extLst>
              <a:ext uri="{FF2B5EF4-FFF2-40B4-BE49-F238E27FC236}">
                <a16:creationId xmlns:a16="http://schemas.microsoft.com/office/drawing/2014/main" id="{DA8B55C1-1143-4659-8B5E-BAD91C38ADEC}"/>
              </a:ext>
            </a:extLst>
          </p:cNvPr>
          <p:cNvSpPr/>
          <p:nvPr/>
        </p:nvSpPr>
        <p:spPr bwMode="auto">
          <a:xfrm>
            <a:off x="9539684" y="2568406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86" name="楕円 485">
            <a:extLst>
              <a:ext uri="{FF2B5EF4-FFF2-40B4-BE49-F238E27FC236}">
                <a16:creationId xmlns:a16="http://schemas.microsoft.com/office/drawing/2014/main" id="{DB68277E-9FA9-4DE1-A18F-C9B554AEF5D9}"/>
              </a:ext>
            </a:extLst>
          </p:cNvPr>
          <p:cNvSpPr/>
          <p:nvPr/>
        </p:nvSpPr>
        <p:spPr bwMode="auto">
          <a:xfrm>
            <a:off x="9579880" y="2630888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87" name="楕円 486">
            <a:extLst>
              <a:ext uri="{FF2B5EF4-FFF2-40B4-BE49-F238E27FC236}">
                <a16:creationId xmlns:a16="http://schemas.microsoft.com/office/drawing/2014/main" id="{FE50E6F4-79CB-497C-BE91-93C58660F4DA}"/>
              </a:ext>
            </a:extLst>
          </p:cNvPr>
          <p:cNvSpPr/>
          <p:nvPr/>
        </p:nvSpPr>
        <p:spPr bwMode="auto">
          <a:xfrm>
            <a:off x="9755708" y="2568406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88" name="楕円 487">
            <a:extLst>
              <a:ext uri="{FF2B5EF4-FFF2-40B4-BE49-F238E27FC236}">
                <a16:creationId xmlns:a16="http://schemas.microsoft.com/office/drawing/2014/main" id="{FA329CD3-2171-4B5E-A1F5-2CDC3C87180C}"/>
              </a:ext>
            </a:extLst>
          </p:cNvPr>
          <p:cNvSpPr/>
          <p:nvPr/>
        </p:nvSpPr>
        <p:spPr bwMode="auto">
          <a:xfrm>
            <a:off x="9795904" y="2630888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89" name="楕円 488">
            <a:extLst>
              <a:ext uri="{FF2B5EF4-FFF2-40B4-BE49-F238E27FC236}">
                <a16:creationId xmlns:a16="http://schemas.microsoft.com/office/drawing/2014/main" id="{0DFD0B91-42F6-408E-B239-8B41FFC41F81}"/>
              </a:ext>
            </a:extLst>
          </p:cNvPr>
          <p:cNvSpPr/>
          <p:nvPr/>
        </p:nvSpPr>
        <p:spPr bwMode="auto">
          <a:xfrm>
            <a:off x="9971732" y="2568406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90" name="楕円 489">
            <a:extLst>
              <a:ext uri="{FF2B5EF4-FFF2-40B4-BE49-F238E27FC236}">
                <a16:creationId xmlns:a16="http://schemas.microsoft.com/office/drawing/2014/main" id="{F6991016-E3B1-455E-8329-60B01549891F}"/>
              </a:ext>
            </a:extLst>
          </p:cNvPr>
          <p:cNvSpPr/>
          <p:nvPr/>
        </p:nvSpPr>
        <p:spPr bwMode="auto">
          <a:xfrm>
            <a:off x="10011928" y="2630888"/>
            <a:ext cx="63624" cy="636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0EFB25E5-5B72-42C9-83D0-1DCBDD50BF47}"/>
              </a:ext>
            </a:extLst>
          </p:cNvPr>
          <p:cNvCxnSpPr/>
          <p:nvPr/>
        </p:nvCxnSpPr>
        <p:spPr bwMode="auto">
          <a:xfrm flipV="1">
            <a:off x="10289930" y="1968528"/>
            <a:ext cx="0" cy="68673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1" name="テキスト ボックス 490">
            <a:extLst>
              <a:ext uri="{FF2B5EF4-FFF2-40B4-BE49-F238E27FC236}">
                <a16:creationId xmlns:a16="http://schemas.microsoft.com/office/drawing/2014/main" id="{60E573EA-ACD1-4A75-BC80-B4E893CF58E4}"/>
              </a:ext>
            </a:extLst>
          </p:cNvPr>
          <p:cNvSpPr txBox="1"/>
          <p:nvPr/>
        </p:nvSpPr>
        <p:spPr>
          <a:xfrm flipH="1">
            <a:off x="10246876" y="2078776"/>
            <a:ext cx="3792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b="1" i="1" dirty="0">
                <a:solidFill>
                  <a:srgbClr val="FF0000"/>
                </a:solidFill>
              </a:rPr>
              <a:t>E</a:t>
            </a:r>
            <a:endParaRPr lang="ja-JP" altLang="en-US" sz="2000" b="1" i="1" dirty="0">
              <a:solidFill>
                <a:srgbClr val="FF0000"/>
              </a:solidFill>
            </a:endParaRPr>
          </a:p>
        </p:txBody>
      </p:sp>
      <p:cxnSp>
        <p:nvCxnSpPr>
          <p:cNvPr id="492" name="直線矢印コネクタ 491">
            <a:extLst>
              <a:ext uri="{FF2B5EF4-FFF2-40B4-BE49-F238E27FC236}">
                <a16:creationId xmlns:a16="http://schemas.microsoft.com/office/drawing/2014/main" id="{3936358C-ABDC-46DB-8417-0F060F36568C}"/>
              </a:ext>
            </a:extLst>
          </p:cNvPr>
          <p:cNvCxnSpPr/>
          <p:nvPr/>
        </p:nvCxnSpPr>
        <p:spPr bwMode="auto">
          <a:xfrm flipV="1">
            <a:off x="8844441" y="2534121"/>
            <a:ext cx="0" cy="2085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3" name="テキスト ボックス 492">
            <a:extLst>
              <a:ext uri="{FF2B5EF4-FFF2-40B4-BE49-F238E27FC236}">
                <a16:creationId xmlns:a16="http://schemas.microsoft.com/office/drawing/2014/main" id="{AB65BCD3-E1AA-4B07-9A31-9F4EAD6DD8DB}"/>
              </a:ext>
            </a:extLst>
          </p:cNvPr>
          <p:cNvSpPr txBox="1"/>
          <p:nvPr/>
        </p:nvSpPr>
        <p:spPr>
          <a:xfrm flipH="1">
            <a:off x="8532973" y="2432513"/>
            <a:ext cx="3792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b="1" i="1" dirty="0">
                <a:solidFill>
                  <a:srgbClr val="FF0000"/>
                </a:solidFill>
              </a:rPr>
              <a:t>P</a:t>
            </a:r>
            <a:endParaRPr lang="ja-JP" altLang="en-US" sz="2000" b="1" i="1" dirty="0">
              <a:solidFill>
                <a:srgbClr val="FF0000"/>
              </a:solidFill>
            </a:endParaRPr>
          </a:p>
        </p:txBody>
      </p:sp>
      <p:sp>
        <p:nvSpPr>
          <p:cNvPr id="536" name="正方形/長方形 535">
            <a:extLst>
              <a:ext uri="{FF2B5EF4-FFF2-40B4-BE49-F238E27FC236}">
                <a16:creationId xmlns:a16="http://schemas.microsoft.com/office/drawing/2014/main" id="{B21DB3C4-6FAE-43B4-87CC-8094420283EF}"/>
              </a:ext>
            </a:extLst>
          </p:cNvPr>
          <p:cNvSpPr/>
          <p:nvPr/>
        </p:nvSpPr>
        <p:spPr bwMode="auto">
          <a:xfrm>
            <a:off x="4500524" y="3984751"/>
            <a:ext cx="1374502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 dirty="0">
              <a:solidFill>
                <a:srgbClr val="000000"/>
              </a:solidFill>
            </a:endParaRPr>
          </a:p>
        </p:txBody>
      </p:sp>
      <p:cxnSp>
        <p:nvCxnSpPr>
          <p:cNvPr id="537" name="直線矢印コネクタ 536">
            <a:extLst>
              <a:ext uri="{FF2B5EF4-FFF2-40B4-BE49-F238E27FC236}">
                <a16:creationId xmlns:a16="http://schemas.microsoft.com/office/drawing/2014/main" id="{B05AF1CD-9C04-475C-B907-C56B024BFA29}"/>
              </a:ext>
            </a:extLst>
          </p:cNvPr>
          <p:cNvCxnSpPr/>
          <p:nvPr/>
        </p:nvCxnSpPr>
        <p:spPr bwMode="auto">
          <a:xfrm flipV="1">
            <a:off x="4617354" y="4018092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8" name="直線矢印コネクタ 537">
            <a:extLst>
              <a:ext uri="{FF2B5EF4-FFF2-40B4-BE49-F238E27FC236}">
                <a16:creationId xmlns:a16="http://schemas.microsoft.com/office/drawing/2014/main" id="{4E6B5466-69D1-4D8C-9811-857C53EB8FAC}"/>
              </a:ext>
            </a:extLst>
          </p:cNvPr>
          <p:cNvCxnSpPr/>
          <p:nvPr/>
        </p:nvCxnSpPr>
        <p:spPr bwMode="auto">
          <a:xfrm flipV="1">
            <a:off x="4761370" y="4018092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9" name="直線矢印コネクタ 538">
            <a:extLst>
              <a:ext uri="{FF2B5EF4-FFF2-40B4-BE49-F238E27FC236}">
                <a16:creationId xmlns:a16="http://schemas.microsoft.com/office/drawing/2014/main" id="{6CF98376-DFF0-4749-8DC4-E8341ECB18A1}"/>
              </a:ext>
            </a:extLst>
          </p:cNvPr>
          <p:cNvCxnSpPr/>
          <p:nvPr/>
        </p:nvCxnSpPr>
        <p:spPr bwMode="auto">
          <a:xfrm flipV="1">
            <a:off x="4905386" y="4018092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0" name="直線矢印コネクタ 539">
            <a:extLst>
              <a:ext uri="{FF2B5EF4-FFF2-40B4-BE49-F238E27FC236}">
                <a16:creationId xmlns:a16="http://schemas.microsoft.com/office/drawing/2014/main" id="{4B73C546-D9CC-4DA1-AFEB-680D44403D3B}"/>
              </a:ext>
            </a:extLst>
          </p:cNvPr>
          <p:cNvCxnSpPr/>
          <p:nvPr/>
        </p:nvCxnSpPr>
        <p:spPr bwMode="auto">
          <a:xfrm flipV="1">
            <a:off x="5057786" y="4018092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1" name="直線矢印コネクタ 540">
            <a:extLst>
              <a:ext uri="{FF2B5EF4-FFF2-40B4-BE49-F238E27FC236}">
                <a16:creationId xmlns:a16="http://schemas.microsoft.com/office/drawing/2014/main" id="{C048DCD6-4A42-47D3-B3A5-D9A5A0C83C87}"/>
              </a:ext>
            </a:extLst>
          </p:cNvPr>
          <p:cNvCxnSpPr/>
          <p:nvPr/>
        </p:nvCxnSpPr>
        <p:spPr bwMode="auto">
          <a:xfrm flipV="1">
            <a:off x="5210186" y="4018092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" name="直線矢印コネクタ 541">
            <a:extLst>
              <a:ext uri="{FF2B5EF4-FFF2-40B4-BE49-F238E27FC236}">
                <a16:creationId xmlns:a16="http://schemas.microsoft.com/office/drawing/2014/main" id="{7868C8E0-C26A-45AF-8DF3-3D64BA7FBA06}"/>
              </a:ext>
            </a:extLst>
          </p:cNvPr>
          <p:cNvCxnSpPr/>
          <p:nvPr/>
        </p:nvCxnSpPr>
        <p:spPr bwMode="auto">
          <a:xfrm flipV="1">
            <a:off x="5362586" y="4018092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3" name="直線矢印コネクタ 542">
            <a:extLst>
              <a:ext uri="{FF2B5EF4-FFF2-40B4-BE49-F238E27FC236}">
                <a16:creationId xmlns:a16="http://schemas.microsoft.com/office/drawing/2014/main" id="{77E65AC0-85D1-4FF5-96E8-903C21D9B4B6}"/>
              </a:ext>
            </a:extLst>
          </p:cNvPr>
          <p:cNvCxnSpPr/>
          <p:nvPr/>
        </p:nvCxnSpPr>
        <p:spPr bwMode="auto">
          <a:xfrm flipV="1">
            <a:off x="5514986" y="4018092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4" name="直線矢印コネクタ 543">
            <a:extLst>
              <a:ext uri="{FF2B5EF4-FFF2-40B4-BE49-F238E27FC236}">
                <a16:creationId xmlns:a16="http://schemas.microsoft.com/office/drawing/2014/main" id="{0607F59F-7A21-438E-99CE-A2095A2B9B64}"/>
              </a:ext>
            </a:extLst>
          </p:cNvPr>
          <p:cNvCxnSpPr/>
          <p:nvPr/>
        </p:nvCxnSpPr>
        <p:spPr bwMode="auto">
          <a:xfrm flipV="1">
            <a:off x="5667386" y="4018092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5" name="直線矢印コネクタ 544">
            <a:extLst>
              <a:ext uri="{FF2B5EF4-FFF2-40B4-BE49-F238E27FC236}">
                <a16:creationId xmlns:a16="http://schemas.microsoft.com/office/drawing/2014/main" id="{77EA0F27-5878-441E-A7EB-DA9707B1F1A4}"/>
              </a:ext>
            </a:extLst>
          </p:cNvPr>
          <p:cNvCxnSpPr/>
          <p:nvPr/>
        </p:nvCxnSpPr>
        <p:spPr bwMode="auto">
          <a:xfrm flipV="1">
            <a:off x="4617354" y="4223216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6" name="直線矢印コネクタ 545">
            <a:extLst>
              <a:ext uri="{FF2B5EF4-FFF2-40B4-BE49-F238E27FC236}">
                <a16:creationId xmlns:a16="http://schemas.microsoft.com/office/drawing/2014/main" id="{157EDF37-3880-4D0B-B466-0E33477C59EB}"/>
              </a:ext>
            </a:extLst>
          </p:cNvPr>
          <p:cNvCxnSpPr/>
          <p:nvPr/>
        </p:nvCxnSpPr>
        <p:spPr bwMode="auto">
          <a:xfrm flipV="1">
            <a:off x="4761370" y="4223216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7" name="直線矢印コネクタ 546">
            <a:extLst>
              <a:ext uri="{FF2B5EF4-FFF2-40B4-BE49-F238E27FC236}">
                <a16:creationId xmlns:a16="http://schemas.microsoft.com/office/drawing/2014/main" id="{422A8023-2CFF-42DF-9CFC-773E83557A28}"/>
              </a:ext>
            </a:extLst>
          </p:cNvPr>
          <p:cNvCxnSpPr/>
          <p:nvPr/>
        </p:nvCxnSpPr>
        <p:spPr bwMode="auto">
          <a:xfrm flipV="1">
            <a:off x="4905386" y="4223216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8" name="直線矢印コネクタ 547">
            <a:extLst>
              <a:ext uri="{FF2B5EF4-FFF2-40B4-BE49-F238E27FC236}">
                <a16:creationId xmlns:a16="http://schemas.microsoft.com/office/drawing/2014/main" id="{E839AAF3-763C-4FC4-8272-B9CE37979CBC}"/>
              </a:ext>
            </a:extLst>
          </p:cNvPr>
          <p:cNvCxnSpPr/>
          <p:nvPr/>
        </p:nvCxnSpPr>
        <p:spPr bwMode="auto">
          <a:xfrm flipV="1">
            <a:off x="5057786" y="4223216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9" name="直線矢印コネクタ 548">
            <a:extLst>
              <a:ext uri="{FF2B5EF4-FFF2-40B4-BE49-F238E27FC236}">
                <a16:creationId xmlns:a16="http://schemas.microsoft.com/office/drawing/2014/main" id="{B3915C22-276D-4AB9-A3DE-1FE786BA1F49}"/>
              </a:ext>
            </a:extLst>
          </p:cNvPr>
          <p:cNvCxnSpPr/>
          <p:nvPr/>
        </p:nvCxnSpPr>
        <p:spPr bwMode="auto">
          <a:xfrm flipV="1">
            <a:off x="5210186" y="4223216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0" name="直線矢印コネクタ 549">
            <a:extLst>
              <a:ext uri="{FF2B5EF4-FFF2-40B4-BE49-F238E27FC236}">
                <a16:creationId xmlns:a16="http://schemas.microsoft.com/office/drawing/2014/main" id="{60B547E8-64D5-412E-9245-DB2DA2C24CC5}"/>
              </a:ext>
            </a:extLst>
          </p:cNvPr>
          <p:cNvCxnSpPr/>
          <p:nvPr/>
        </p:nvCxnSpPr>
        <p:spPr bwMode="auto">
          <a:xfrm flipV="1">
            <a:off x="5362586" y="4223216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1" name="直線矢印コネクタ 550">
            <a:extLst>
              <a:ext uri="{FF2B5EF4-FFF2-40B4-BE49-F238E27FC236}">
                <a16:creationId xmlns:a16="http://schemas.microsoft.com/office/drawing/2014/main" id="{8D685655-0626-4CE1-854D-C193D0E2D22A}"/>
              </a:ext>
            </a:extLst>
          </p:cNvPr>
          <p:cNvCxnSpPr/>
          <p:nvPr/>
        </p:nvCxnSpPr>
        <p:spPr bwMode="auto">
          <a:xfrm flipV="1">
            <a:off x="5514986" y="4223216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2" name="直線矢印コネクタ 551">
            <a:extLst>
              <a:ext uri="{FF2B5EF4-FFF2-40B4-BE49-F238E27FC236}">
                <a16:creationId xmlns:a16="http://schemas.microsoft.com/office/drawing/2014/main" id="{5DD48934-E7F6-4452-8EEA-3B9906317097}"/>
              </a:ext>
            </a:extLst>
          </p:cNvPr>
          <p:cNvCxnSpPr/>
          <p:nvPr/>
        </p:nvCxnSpPr>
        <p:spPr bwMode="auto">
          <a:xfrm flipV="1">
            <a:off x="5667386" y="4223216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3" name="直線矢印コネクタ 552">
            <a:extLst>
              <a:ext uri="{FF2B5EF4-FFF2-40B4-BE49-F238E27FC236}">
                <a16:creationId xmlns:a16="http://schemas.microsoft.com/office/drawing/2014/main" id="{925FB556-5377-4AE5-B9E0-B105AF5B276F}"/>
              </a:ext>
            </a:extLst>
          </p:cNvPr>
          <p:cNvCxnSpPr/>
          <p:nvPr/>
        </p:nvCxnSpPr>
        <p:spPr bwMode="auto">
          <a:xfrm flipV="1">
            <a:off x="4619078" y="4439240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4" name="直線矢印コネクタ 553">
            <a:extLst>
              <a:ext uri="{FF2B5EF4-FFF2-40B4-BE49-F238E27FC236}">
                <a16:creationId xmlns:a16="http://schemas.microsoft.com/office/drawing/2014/main" id="{63A14450-44E4-4BD2-B413-8BEA721362C3}"/>
              </a:ext>
            </a:extLst>
          </p:cNvPr>
          <p:cNvCxnSpPr/>
          <p:nvPr/>
        </p:nvCxnSpPr>
        <p:spPr bwMode="auto">
          <a:xfrm flipV="1">
            <a:off x="4763094" y="4439240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5" name="直線矢印コネクタ 554">
            <a:extLst>
              <a:ext uri="{FF2B5EF4-FFF2-40B4-BE49-F238E27FC236}">
                <a16:creationId xmlns:a16="http://schemas.microsoft.com/office/drawing/2014/main" id="{F11A9E08-0D77-44C3-901F-19E330BC4B3B}"/>
              </a:ext>
            </a:extLst>
          </p:cNvPr>
          <p:cNvCxnSpPr/>
          <p:nvPr/>
        </p:nvCxnSpPr>
        <p:spPr bwMode="auto">
          <a:xfrm flipV="1">
            <a:off x="4907110" y="4439240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6" name="直線矢印コネクタ 555">
            <a:extLst>
              <a:ext uri="{FF2B5EF4-FFF2-40B4-BE49-F238E27FC236}">
                <a16:creationId xmlns:a16="http://schemas.microsoft.com/office/drawing/2014/main" id="{132699B3-3FA0-498D-A289-703045E00BEB}"/>
              </a:ext>
            </a:extLst>
          </p:cNvPr>
          <p:cNvCxnSpPr/>
          <p:nvPr/>
        </p:nvCxnSpPr>
        <p:spPr bwMode="auto">
          <a:xfrm flipV="1">
            <a:off x="5059510" y="4439240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7" name="直線矢印コネクタ 556">
            <a:extLst>
              <a:ext uri="{FF2B5EF4-FFF2-40B4-BE49-F238E27FC236}">
                <a16:creationId xmlns:a16="http://schemas.microsoft.com/office/drawing/2014/main" id="{957AAD5B-BE9C-44B5-8797-111668FBCB3E}"/>
              </a:ext>
            </a:extLst>
          </p:cNvPr>
          <p:cNvCxnSpPr/>
          <p:nvPr/>
        </p:nvCxnSpPr>
        <p:spPr bwMode="auto">
          <a:xfrm flipV="1">
            <a:off x="5211910" y="4439240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8" name="直線矢印コネクタ 557">
            <a:extLst>
              <a:ext uri="{FF2B5EF4-FFF2-40B4-BE49-F238E27FC236}">
                <a16:creationId xmlns:a16="http://schemas.microsoft.com/office/drawing/2014/main" id="{33B5A6BA-FA95-4781-A22F-0E75CD9CCFD3}"/>
              </a:ext>
            </a:extLst>
          </p:cNvPr>
          <p:cNvCxnSpPr/>
          <p:nvPr/>
        </p:nvCxnSpPr>
        <p:spPr bwMode="auto">
          <a:xfrm flipV="1">
            <a:off x="5364310" y="4439240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9" name="直線矢印コネクタ 558">
            <a:extLst>
              <a:ext uri="{FF2B5EF4-FFF2-40B4-BE49-F238E27FC236}">
                <a16:creationId xmlns:a16="http://schemas.microsoft.com/office/drawing/2014/main" id="{9FFB63F9-5DFD-49E3-BDC6-BDAF0B05F2A0}"/>
              </a:ext>
            </a:extLst>
          </p:cNvPr>
          <p:cNvCxnSpPr/>
          <p:nvPr/>
        </p:nvCxnSpPr>
        <p:spPr bwMode="auto">
          <a:xfrm flipV="1">
            <a:off x="5516710" y="4439240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0" name="直線矢印コネクタ 559">
            <a:extLst>
              <a:ext uri="{FF2B5EF4-FFF2-40B4-BE49-F238E27FC236}">
                <a16:creationId xmlns:a16="http://schemas.microsoft.com/office/drawing/2014/main" id="{02037BA2-D9EF-48C0-B6A4-2840ABCB6C38}"/>
              </a:ext>
            </a:extLst>
          </p:cNvPr>
          <p:cNvCxnSpPr/>
          <p:nvPr/>
        </p:nvCxnSpPr>
        <p:spPr bwMode="auto">
          <a:xfrm flipV="1">
            <a:off x="5669110" y="4439240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1" name="直線矢印コネクタ 560">
            <a:extLst>
              <a:ext uri="{FF2B5EF4-FFF2-40B4-BE49-F238E27FC236}">
                <a16:creationId xmlns:a16="http://schemas.microsoft.com/office/drawing/2014/main" id="{D27B8B71-8CF4-4077-ABBF-C27C72DD9CA2}"/>
              </a:ext>
            </a:extLst>
          </p:cNvPr>
          <p:cNvCxnSpPr/>
          <p:nvPr/>
        </p:nvCxnSpPr>
        <p:spPr bwMode="auto">
          <a:xfrm flipV="1">
            <a:off x="4617354" y="4655264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2" name="直線矢印コネクタ 561">
            <a:extLst>
              <a:ext uri="{FF2B5EF4-FFF2-40B4-BE49-F238E27FC236}">
                <a16:creationId xmlns:a16="http://schemas.microsoft.com/office/drawing/2014/main" id="{3D5E3F3C-7BA9-4B74-9A99-6C9EAC6D064E}"/>
              </a:ext>
            </a:extLst>
          </p:cNvPr>
          <p:cNvCxnSpPr/>
          <p:nvPr/>
        </p:nvCxnSpPr>
        <p:spPr bwMode="auto">
          <a:xfrm flipV="1">
            <a:off x="4761370" y="4655264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3" name="直線矢印コネクタ 562">
            <a:extLst>
              <a:ext uri="{FF2B5EF4-FFF2-40B4-BE49-F238E27FC236}">
                <a16:creationId xmlns:a16="http://schemas.microsoft.com/office/drawing/2014/main" id="{3510CCA3-84BA-4B39-9A51-6460D97A191C}"/>
              </a:ext>
            </a:extLst>
          </p:cNvPr>
          <p:cNvCxnSpPr/>
          <p:nvPr/>
        </p:nvCxnSpPr>
        <p:spPr bwMode="auto">
          <a:xfrm flipV="1">
            <a:off x="4905386" y="4655264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4" name="直線矢印コネクタ 563">
            <a:extLst>
              <a:ext uri="{FF2B5EF4-FFF2-40B4-BE49-F238E27FC236}">
                <a16:creationId xmlns:a16="http://schemas.microsoft.com/office/drawing/2014/main" id="{C6A9D9FC-2C0C-4245-A4DA-CE9D164A39D3}"/>
              </a:ext>
            </a:extLst>
          </p:cNvPr>
          <p:cNvCxnSpPr/>
          <p:nvPr/>
        </p:nvCxnSpPr>
        <p:spPr bwMode="auto">
          <a:xfrm flipV="1">
            <a:off x="5057786" y="4655264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5" name="直線矢印コネクタ 564">
            <a:extLst>
              <a:ext uri="{FF2B5EF4-FFF2-40B4-BE49-F238E27FC236}">
                <a16:creationId xmlns:a16="http://schemas.microsoft.com/office/drawing/2014/main" id="{75114854-755B-49FC-8F0E-E6D7DE4C9681}"/>
              </a:ext>
            </a:extLst>
          </p:cNvPr>
          <p:cNvCxnSpPr/>
          <p:nvPr/>
        </p:nvCxnSpPr>
        <p:spPr bwMode="auto">
          <a:xfrm flipV="1">
            <a:off x="5210186" y="4655264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6" name="直線矢印コネクタ 565">
            <a:extLst>
              <a:ext uri="{FF2B5EF4-FFF2-40B4-BE49-F238E27FC236}">
                <a16:creationId xmlns:a16="http://schemas.microsoft.com/office/drawing/2014/main" id="{27FE2B9D-1DAF-4702-969A-1F49715FB46B}"/>
              </a:ext>
            </a:extLst>
          </p:cNvPr>
          <p:cNvCxnSpPr/>
          <p:nvPr/>
        </p:nvCxnSpPr>
        <p:spPr bwMode="auto">
          <a:xfrm flipV="1">
            <a:off x="5362586" y="4655264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7" name="直線矢印コネクタ 566">
            <a:extLst>
              <a:ext uri="{FF2B5EF4-FFF2-40B4-BE49-F238E27FC236}">
                <a16:creationId xmlns:a16="http://schemas.microsoft.com/office/drawing/2014/main" id="{8CAD9690-1E6C-4B02-A9EC-019CA7DEC2AA}"/>
              </a:ext>
            </a:extLst>
          </p:cNvPr>
          <p:cNvCxnSpPr/>
          <p:nvPr/>
        </p:nvCxnSpPr>
        <p:spPr bwMode="auto">
          <a:xfrm flipV="1">
            <a:off x="5514986" y="4655264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8" name="直線矢印コネクタ 567">
            <a:extLst>
              <a:ext uri="{FF2B5EF4-FFF2-40B4-BE49-F238E27FC236}">
                <a16:creationId xmlns:a16="http://schemas.microsoft.com/office/drawing/2014/main" id="{32739D72-5078-474E-9356-F980769AF0CC}"/>
              </a:ext>
            </a:extLst>
          </p:cNvPr>
          <p:cNvCxnSpPr/>
          <p:nvPr/>
        </p:nvCxnSpPr>
        <p:spPr bwMode="auto">
          <a:xfrm flipV="1">
            <a:off x="5667386" y="4655264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2" name="正方形/長方形 601">
            <a:extLst>
              <a:ext uri="{FF2B5EF4-FFF2-40B4-BE49-F238E27FC236}">
                <a16:creationId xmlns:a16="http://schemas.microsoft.com/office/drawing/2014/main" id="{9BA4DF41-86FF-43D5-8029-CD6DB42D9B2D}"/>
              </a:ext>
            </a:extLst>
          </p:cNvPr>
          <p:cNvSpPr/>
          <p:nvPr/>
        </p:nvSpPr>
        <p:spPr bwMode="auto">
          <a:xfrm>
            <a:off x="8825954" y="3984751"/>
            <a:ext cx="1374502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 dirty="0">
              <a:solidFill>
                <a:srgbClr val="000000"/>
              </a:solidFill>
            </a:endParaRPr>
          </a:p>
        </p:txBody>
      </p:sp>
      <p:cxnSp>
        <p:nvCxnSpPr>
          <p:cNvPr id="603" name="直線矢印コネクタ 602">
            <a:extLst>
              <a:ext uri="{FF2B5EF4-FFF2-40B4-BE49-F238E27FC236}">
                <a16:creationId xmlns:a16="http://schemas.microsoft.com/office/drawing/2014/main" id="{51B63B5C-9132-4EB8-87EF-08740283F9A7}"/>
              </a:ext>
            </a:extLst>
          </p:cNvPr>
          <p:cNvCxnSpPr/>
          <p:nvPr/>
        </p:nvCxnSpPr>
        <p:spPr bwMode="auto">
          <a:xfrm rot="19680000" flipV="1">
            <a:off x="8942784" y="4018092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4" name="直線矢印コネクタ 603">
            <a:extLst>
              <a:ext uri="{FF2B5EF4-FFF2-40B4-BE49-F238E27FC236}">
                <a16:creationId xmlns:a16="http://schemas.microsoft.com/office/drawing/2014/main" id="{CDD3D213-F9DD-453A-9C88-7F151A5C6401}"/>
              </a:ext>
            </a:extLst>
          </p:cNvPr>
          <p:cNvCxnSpPr/>
          <p:nvPr/>
        </p:nvCxnSpPr>
        <p:spPr bwMode="auto">
          <a:xfrm rot="19680000" flipV="1">
            <a:off x="9086800" y="4018092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5" name="直線矢印コネクタ 604">
            <a:extLst>
              <a:ext uri="{FF2B5EF4-FFF2-40B4-BE49-F238E27FC236}">
                <a16:creationId xmlns:a16="http://schemas.microsoft.com/office/drawing/2014/main" id="{2ED59A71-A841-430E-9DD4-8A61C3698AA0}"/>
              </a:ext>
            </a:extLst>
          </p:cNvPr>
          <p:cNvCxnSpPr/>
          <p:nvPr/>
        </p:nvCxnSpPr>
        <p:spPr bwMode="auto">
          <a:xfrm rot="19680000" flipV="1">
            <a:off x="9230816" y="4018092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6" name="直線矢印コネクタ 605">
            <a:extLst>
              <a:ext uri="{FF2B5EF4-FFF2-40B4-BE49-F238E27FC236}">
                <a16:creationId xmlns:a16="http://schemas.microsoft.com/office/drawing/2014/main" id="{38C1BE12-2C62-42E9-AEAD-E21538BF7483}"/>
              </a:ext>
            </a:extLst>
          </p:cNvPr>
          <p:cNvCxnSpPr/>
          <p:nvPr/>
        </p:nvCxnSpPr>
        <p:spPr bwMode="auto">
          <a:xfrm rot="19680000" flipV="1">
            <a:off x="9383216" y="4018092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7" name="直線矢印コネクタ 606">
            <a:extLst>
              <a:ext uri="{FF2B5EF4-FFF2-40B4-BE49-F238E27FC236}">
                <a16:creationId xmlns:a16="http://schemas.microsoft.com/office/drawing/2014/main" id="{651CCDD8-C5A3-40E1-98CC-0C7283C680B2}"/>
              </a:ext>
            </a:extLst>
          </p:cNvPr>
          <p:cNvCxnSpPr/>
          <p:nvPr/>
        </p:nvCxnSpPr>
        <p:spPr bwMode="auto">
          <a:xfrm rot="19680000" flipV="1">
            <a:off x="9535616" y="4018092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8" name="直線矢印コネクタ 607">
            <a:extLst>
              <a:ext uri="{FF2B5EF4-FFF2-40B4-BE49-F238E27FC236}">
                <a16:creationId xmlns:a16="http://schemas.microsoft.com/office/drawing/2014/main" id="{63372D3D-2683-4830-B78B-D7FF588572D4}"/>
              </a:ext>
            </a:extLst>
          </p:cNvPr>
          <p:cNvCxnSpPr/>
          <p:nvPr/>
        </p:nvCxnSpPr>
        <p:spPr bwMode="auto">
          <a:xfrm rot="19680000" flipV="1">
            <a:off x="9688016" y="4018092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9" name="直線矢印コネクタ 608">
            <a:extLst>
              <a:ext uri="{FF2B5EF4-FFF2-40B4-BE49-F238E27FC236}">
                <a16:creationId xmlns:a16="http://schemas.microsoft.com/office/drawing/2014/main" id="{87F6E21E-EFFA-4333-A744-AB067C067AB1}"/>
              </a:ext>
            </a:extLst>
          </p:cNvPr>
          <p:cNvCxnSpPr/>
          <p:nvPr/>
        </p:nvCxnSpPr>
        <p:spPr bwMode="auto">
          <a:xfrm rot="19680000" flipV="1">
            <a:off x="9840416" y="4018092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0" name="直線矢印コネクタ 609">
            <a:extLst>
              <a:ext uri="{FF2B5EF4-FFF2-40B4-BE49-F238E27FC236}">
                <a16:creationId xmlns:a16="http://schemas.microsoft.com/office/drawing/2014/main" id="{8700091C-8270-4731-9392-6C23417EABB5}"/>
              </a:ext>
            </a:extLst>
          </p:cNvPr>
          <p:cNvCxnSpPr/>
          <p:nvPr/>
        </p:nvCxnSpPr>
        <p:spPr bwMode="auto">
          <a:xfrm rot="19680000" flipV="1">
            <a:off x="9992816" y="4018092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1" name="直線矢印コネクタ 610">
            <a:extLst>
              <a:ext uri="{FF2B5EF4-FFF2-40B4-BE49-F238E27FC236}">
                <a16:creationId xmlns:a16="http://schemas.microsoft.com/office/drawing/2014/main" id="{F22DE3B7-7222-48C7-B257-F6B4C540713B}"/>
              </a:ext>
            </a:extLst>
          </p:cNvPr>
          <p:cNvCxnSpPr/>
          <p:nvPr/>
        </p:nvCxnSpPr>
        <p:spPr bwMode="auto">
          <a:xfrm rot="19680000" flipV="1">
            <a:off x="8942784" y="4223216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2" name="直線矢印コネクタ 611">
            <a:extLst>
              <a:ext uri="{FF2B5EF4-FFF2-40B4-BE49-F238E27FC236}">
                <a16:creationId xmlns:a16="http://schemas.microsoft.com/office/drawing/2014/main" id="{2C34B5D5-A479-445B-ABBA-417A2EA9C24F}"/>
              </a:ext>
            </a:extLst>
          </p:cNvPr>
          <p:cNvCxnSpPr/>
          <p:nvPr/>
        </p:nvCxnSpPr>
        <p:spPr bwMode="auto">
          <a:xfrm rot="19680000" flipV="1">
            <a:off x="9086800" y="4223216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3" name="直線矢印コネクタ 612">
            <a:extLst>
              <a:ext uri="{FF2B5EF4-FFF2-40B4-BE49-F238E27FC236}">
                <a16:creationId xmlns:a16="http://schemas.microsoft.com/office/drawing/2014/main" id="{91840DB9-FC0C-4E91-9521-2028E218CC81}"/>
              </a:ext>
            </a:extLst>
          </p:cNvPr>
          <p:cNvCxnSpPr/>
          <p:nvPr/>
        </p:nvCxnSpPr>
        <p:spPr bwMode="auto">
          <a:xfrm rot="19680000" flipV="1">
            <a:off x="9230816" y="4223216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" name="直線矢印コネクタ 613">
            <a:extLst>
              <a:ext uri="{FF2B5EF4-FFF2-40B4-BE49-F238E27FC236}">
                <a16:creationId xmlns:a16="http://schemas.microsoft.com/office/drawing/2014/main" id="{78BD1749-CB79-40BF-95AC-57CEF7642B12}"/>
              </a:ext>
            </a:extLst>
          </p:cNvPr>
          <p:cNvCxnSpPr/>
          <p:nvPr/>
        </p:nvCxnSpPr>
        <p:spPr bwMode="auto">
          <a:xfrm rot="19680000" flipV="1">
            <a:off x="9383216" y="4223216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" name="直線矢印コネクタ 614">
            <a:extLst>
              <a:ext uri="{FF2B5EF4-FFF2-40B4-BE49-F238E27FC236}">
                <a16:creationId xmlns:a16="http://schemas.microsoft.com/office/drawing/2014/main" id="{D8E86CE3-0A43-48D5-9753-0CA81E85169E}"/>
              </a:ext>
            </a:extLst>
          </p:cNvPr>
          <p:cNvCxnSpPr/>
          <p:nvPr/>
        </p:nvCxnSpPr>
        <p:spPr bwMode="auto">
          <a:xfrm rot="19680000" flipV="1">
            <a:off x="9535616" y="4223216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" name="直線矢印コネクタ 615">
            <a:extLst>
              <a:ext uri="{FF2B5EF4-FFF2-40B4-BE49-F238E27FC236}">
                <a16:creationId xmlns:a16="http://schemas.microsoft.com/office/drawing/2014/main" id="{E561A4D7-3856-4260-BBCF-D3469551FBA5}"/>
              </a:ext>
            </a:extLst>
          </p:cNvPr>
          <p:cNvCxnSpPr/>
          <p:nvPr/>
        </p:nvCxnSpPr>
        <p:spPr bwMode="auto">
          <a:xfrm rot="19680000" flipV="1">
            <a:off x="9688016" y="4223216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7" name="直線矢印コネクタ 616">
            <a:extLst>
              <a:ext uri="{FF2B5EF4-FFF2-40B4-BE49-F238E27FC236}">
                <a16:creationId xmlns:a16="http://schemas.microsoft.com/office/drawing/2014/main" id="{02890D44-1059-430B-B2B2-13DC232A812A}"/>
              </a:ext>
            </a:extLst>
          </p:cNvPr>
          <p:cNvCxnSpPr/>
          <p:nvPr/>
        </p:nvCxnSpPr>
        <p:spPr bwMode="auto">
          <a:xfrm rot="19680000" flipV="1">
            <a:off x="9840416" y="4223216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8" name="直線矢印コネクタ 617">
            <a:extLst>
              <a:ext uri="{FF2B5EF4-FFF2-40B4-BE49-F238E27FC236}">
                <a16:creationId xmlns:a16="http://schemas.microsoft.com/office/drawing/2014/main" id="{32C79635-6CFD-4F76-8B1B-9A39E7B48AF4}"/>
              </a:ext>
            </a:extLst>
          </p:cNvPr>
          <p:cNvCxnSpPr/>
          <p:nvPr/>
        </p:nvCxnSpPr>
        <p:spPr bwMode="auto">
          <a:xfrm rot="19680000" flipV="1">
            <a:off x="9992816" y="4223216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9" name="直線矢印コネクタ 618">
            <a:extLst>
              <a:ext uri="{FF2B5EF4-FFF2-40B4-BE49-F238E27FC236}">
                <a16:creationId xmlns:a16="http://schemas.microsoft.com/office/drawing/2014/main" id="{21D1B17C-2BFE-41EF-9B7F-1C53EF2C8C6B}"/>
              </a:ext>
            </a:extLst>
          </p:cNvPr>
          <p:cNvCxnSpPr/>
          <p:nvPr/>
        </p:nvCxnSpPr>
        <p:spPr bwMode="auto">
          <a:xfrm rot="19680000" flipV="1">
            <a:off x="8944508" y="4439240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0" name="直線矢印コネクタ 619">
            <a:extLst>
              <a:ext uri="{FF2B5EF4-FFF2-40B4-BE49-F238E27FC236}">
                <a16:creationId xmlns:a16="http://schemas.microsoft.com/office/drawing/2014/main" id="{97D2D287-7108-42B4-A3E9-8F4BE997502C}"/>
              </a:ext>
            </a:extLst>
          </p:cNvPr>
          <p:cNvCxnSpPr/>
          <p:nvPr/>
        </p:nvCxnSpPr>
        <p:spPr bwMode="auto">
          <a:xfrm rot="19680000" flipV="1">
            <a:off x="9088524" y="4439240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1" name="直線矢印コネクタ 620">
            <a:extLst>
              <a:ext uri="{FF2B5EF4-FFF2-40B4-BE49-F238E27FC236}">
                <a16:creationId xmlns:a16="http://schemas.microsoft.com/office/drawing/2014/main" id="{A813B2B9-9562-4AB0-B3A2-654AE41F2E06}"/>
              </a:ext>
            </a:extLst>
          </p:cNvPr>
          <p:cNvCxnSpPr/>
          <p:nvPr/>
        </p:nvCxnSpPr>
        <p:spPr bwMode="auto">
          <a:xfrm rot="19680000" flipV="1">
            <a:off x="9232540" y="4439240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2" name="直線矢印コネクタ 621">
            <a:extLst>
              <a:ext uri="{FF2B5EF4-FFF2-40B4-BE49-F238E27FC236}">
                <a16:creationId xmlns:a16="http://schemas.microsoft.com/office/drawing/2014/main" id="{D4D0FEF3-72B8-412C-9AFF-5BE0B756D55C}"/>
              </a:ext>
            </a:extLst>
          </p:cNvPr>
          <p:cNvCxnSpPr/>
          <p:nvPr/>
        </p:nvCxnSpPr>
        <p:spPr bwMode="auto">
          <a:xfrm rot="19680000" flipV="1">
            <a:off x="9384940" y="4439240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3" name="直線矢印コネクタ 622">
            <a:extLst>
              <a:ext uri="{FF2B5EF4-FFF2-40B4-BE49-F238E27FC236}">
                <a16:creationId xmlns:a16="http://schemas.microsoft.com/office/drawing/2014/main" id="{57FABC03-9C3A-4639-814F-5A2C042B629C}"/>
              </a:ext>
            </a:extLst>
          </p:cNvPr>
          <p:cNvCxnSpPr/>
          <p:nvPr/>
        </p:nvCxnSpPr>
        <p:spPr bwMode="auto">
          <a:xfrm rot="19680000" flipV="1">
            <a:off x="9537340" y="4439240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" name="直線矢印コネクタ 623">
            <a:extLst>
              <a:ext uri="{FF2B5EF4-FFF2-40B4-BE49-F238E27FC236}">
                <a16:creationId xmlns:a16="http://schemas.microsoft.com/office/drawing/2014/main" id="{59D8D034-EA24-4DFC-81C2-2DB63169E9EC}"/>
              </a:ext>
            </a:extLst>
          </p:cNvPr>
          <p:cNvCxnSpPr/>
          <p:nvPr/>
        </p:nvCxnSpPr>
        <p:spPr bwMode="auto">
          <a:xfrm rot="19680000" flipV="1">
            <a:off x="9689740" y="4439240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5" name="直線矢印コネクタ 624">
            <a:extLst>
              <a:ext uri="{FF2B5EF4-FFF2-40B4-BE49-F238E27FC236}">
                <a16:creationId xmlns:a16="http://schemas.microsoft.com/office/drawing/2014/main" id="{34837934-0AE8-4F1D-AAA6-2909E4C9CD0D}"/>
              </a:ext>
            </a:extLst>
          </p:cNvPr>
          <p:cNvCxnSpPr/>
          <p:nvPr/>
        </p:nvCxnSpPr>
        <p:spPr bwMode="auto">
          <a:xfrm rot="19680000" flipV="1">
            <a:off x="9842140" y="4439240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6" name="直線矢印コネクタ 625">
            <a:extLst>
              <a:ext uri="{FF2B5EF4-FFF2-40B4-BE49-F238E27FC236}">
                <a16:creationId xmlns:a16="http://schemas.microsoft.com/office/drawing/2014/main" id="{37C63689-83A3-4183-87F2-DFFC726BAF82}"/>
              </a:ext>
            </a:extLst>
          </p:cNvPr>
          <p:cNvCxnSpPr/>
          <p:nvPr/>
        </p:nvCxnSpPr>
        <p:spPr bwMode="auto">
          <a:xfrm rot="19680000" flipV="1">
            <a:off x="9994540" y="4439240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7" name="直線矢印コネクタ 626">
            <a:extLst>
              <a:ext uri="{FF2B5EF4-FFF2-40B4-BE49-F238E27FC236}">
                <a16:creationId xmlns:a16="http://schemas.microsoft.com/office/drawing/2014/main" id="{26E66A88-D247-4D70-8A86-450C4851013B}"/>
              </a:ext>
            </a:extLst>
          </p:cNvPr>
          <p:cNvCxnSpPr/>
          <p:nvPr/>
        </p:nvCxnSpPr>
        <p:spPr bwMode="auto">
          <a:xfrm rot="19680000" flipV="1">
            <a:off x="8942784" y="4655264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8" name="直線矢印コネクタ 627">
            <a:extLst>
              <a:ext uri="{FF2B5EF4-FFF2-40B4-BE49-F238E27FC236}">
                <a16:creationId xmlns:a16="http://schemas.microsoft.com/office/drawing/2014/main" id="{74D6468E-999A-4F69-8C69-7741F9462B43}"/>
              </a:ext>
            </a:extLst>
          </p:cNvPr>
          <p:cNvCxnSpPr/>
          <p:nvPr/>
        </p:nvCxnSpPr>
        <p:spPr bwMode="auto">
          <a:xfrm rot="19680000" flipV="1">
            <a:off x="9086800" y="4655264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9" name="直線矢印コネクタ 628">
            <a:extLst>
              <a:ext uri="{FF2B5EF4-FFF2-40B4-BE49-F238E27FC236}">
                <a16:creationId xmlns:a16="http://schemas.microsoft.com/office/drawing/2014/main" id="{451CEBC1-97D8-4D8E-AA00-10E89D9403A6}"/>
              </a:ext>
            </a:extLst>
          </p:cNvPr>
          <p:cNvCxnSpPr/>
          <p:nvPr/>
        </p:nvCxnSpPr>
        <p:spPr bwMode="auto">
          <a:xfrm rot="19680000" flipV="1">
            <a:off x="9230816" y="4655264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0" name="直線矢印コネクタ 629">
            <a:extLst>
              <a:ext uri="{FF2B5EF4-FFF2-40B4-BE49-F238E27FC236}">
                <a16:creationId xmlns:a16="http://schemas.microsoft.com/office/drawing/2014/main" id="{1950EC90-39A9-48CF-AAED-A8DC14FBC39A}"/>
              </a:ext>
            </a:extLst>
          </p:cNvPr>
          <p:cNvCxnSpPr/>
          <p:nvPr/>
        </p:nvCxnSpPr>
        <p:spPr bwMode="auto">
          <a:xfrm rot="19680000" flipV="1">
            <a:off x="9383216" y="4655264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1" name="直線矢印コネクタ 630">
            <a:extLst>
              <a:ext uri="{FF2B5EF4-FFF2-40B4-BE49-F238E27FC236}">
                <a16:creationId xmlns:a16="http://schemas.microsoft.com/office/drawing/2014/main" id="{CC25DF60-8AE3-4FB5-8F51-5EEBC330E526}"/>
              </a:ext>
            </a:extLst>
          </p:cNvPr>
          <p:cNvCxnSpPr/>
          <p:nvPr/>
        </p:nvCxnSpPr>
        <p:spPr bwMode="auto">
          <a:xfrm rot="19680000" flipV="1">
            <a:off x="9535616" y="4655264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2" name="直線矢印コネクタ 631">
            <a:extLst>
              <a:ext uri="{FF2B5EF4-FFF2-40B4-BE49-F238E27FC236}">
                <a16:creationId xmlns:a16="http://schemas.microsoft.com/office/drawing/2014/main" id="{F64F9391-AC81-4341-9F78-F68332EAE8C9}"/>
              </a:ext>
            </a:extLst>
          </p:cNvPr>
          <p:cNvCxnSpPr/>
          <p:nvPr/>
        </p:nvCxnSpPr>
        <p:spPr bwMode="auto">
          <a:xfrm rot="19680000" flipV="1">
            <a:off x="9688016" y="4655264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3" name="直線矢印コネクタ 632">
            <a:extLst>
              <a:ext uri="{FF2B5EF4-FFF2-40B4-BE49-F238E27FC236}">
                <a16:creationId xmlns:a16="http://schemas.microsoft.com/office/drawing/2014/main" id="{2C00E0BF-C15E-42EF-ABDD-39F437E85610}"/>
              </a:ext>
            </a:extLst>
          </p:cNvPr>
          <p:cNvCxnSpPr/>
          <p:nvPr/>
        </p:nvCxnSpPr>
        <p:spPr bwMode="auto">
          <a:xfrm rot="19680000" flipV="1">
            <a:off x="9840416" y="4655264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4" name="直線矢印コネクタ 633">
            <a:extLst>
              <a:ext uri="{FF2B5EF4-FFF2-40B4-BE49-F238E27FC236}">
                <a16:creationId xmlns:a16="http://schemas.microsoft.com/office/drawing/2014/main" id="{2912C3DD-E0D9-4E42-972A-444CC44366C6}"/>
              </a:ext>
            </a:extLst>
          </p:cNvPr>
          <p:cNvCxnSpPr/>
          <p:nvPr/>
        </p:nvCxnSpPr>
        <p:spPr bwMode="auto">
          <a:xfrm rot="19680000" flipV="1">
            <a:off x="9992816" y="4655264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5" name="直線矢印コネクタ 634">
            <a:extLst>
              <a:ext uri="{FF2B5EF4-FFF2-40B4-BE49-F238E27FC236}">
                <a16:creationId xmlns:a16="http://schemas.microsoft.com/office/drawing/2014/main" id="{6DE8AA21-9A4A-481C-A429-B7C4D2251DBA}"/>
              </a:ext>
            </a:extLst>
          </p:cNvPr>
          <p:cNvCxnSpPr/>
          <p:nvPr/>
        </p:nvCxnSpPr>
        <p:spPr bwMode="auto">
          <a:xfrm flipV="1">
            <a:off x="10296280" y="4046382"/>
            <a:ext cx="0" cy="68673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6" name="テキスト ボックス 635">
            <a:extLst>
              <a:ext uri="{FF2B5EF4-FFF2-40B4-BE49-F238E27FC236}">
                <a16:creationId xmlns:a16="http://schemas.microsoft.com/office/drawing/2014/main" id="{F909E111-2A90-41E5-B60D-2CA32709553A}"/>
              </a:ext>
            </a:extLst>
          </p:cNvPr>
          <p:cNvSpPr txBox="1"/>
          <p:nvPr/>
        </p:nvSpPr>
        <p:spPr>
          <a:xfrm flipH="1">
            <a:off x="10253226" y="4156630"/>
            <a:ext cx="3792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b="1" i="1" dirty="0">
                <a:solidFill>
                  <a:srgbClr val="FF0000"/>
                </a:solidFill>
              </a:rPr>
              <a:t>E</a:t>
            </a:r>
            <a:endParaRPr lang="ja-JP" altLang="en-US" sz="2000" b="1" i="1" dirty="0">
              <a:solidFill>
                <a:srgbClr val="FF0000"/>
              </a:solidFill>
            </a:endParaRPr>
          </a:p>
        </p:txBody>
      </p:sp>
      <p:sp>
        <p:nvSpPr>
          <p:cNvPr id="637" name="テキスト ボックス 636">
            <a:extLst>
              <a:ext uri="{FF2B5EF4-FFF2-40B4-BE49-F238E27FC236}">
                <a16:creationId xmlns:a16="http://schemas.microsoft.com/office/drawing/2014/main" id="{58D9B354-15A5-4853-9B8E-B9718FBFC4DD}"/>
              </a:ext>
            </a:extLst>
          </p:cNvPr>
          <p:cNvSpPr txBox="1"/>
          <p:nvPr/>
        </p:nvSpPr>
        <p:spPr>
          <a:xfrm>
            <a:off x="6156708" y="3912744"/>
            <a:ext cx="29523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rgbClr val="000000"/>
                </a:solidFill>
              </a:rPr>
              <a:t>Local polarizations</a:t>
            </a:r>
            <a:br>
              <a:rPr lang="en-US" altLang="ja-JP" sz="2000" dirty="0">
                <a:solidFill>
                  <a:srgbClr val="000000"/>
                </a:solidFill>
              </a:rPr>
            </a:br>
            <a:r>
              <a:rPr lang="en-US" altLang="ja-JP" sz="2000" dirty="0">
                <a:solidFill>
                  <a:srgbClr val="000000"/>
                </a:solidFill>
              </a:rPr>
              <a:t>are aligned</a:t>
            </a:r>
            <a:br>
              <a:rPr lang="en-US" altLang="ja-JP" sz="2000" dirty="0">
                <a:solidFill>
                  <a:srgbClr val="000000"/>
                </a:solidFill>
              </a:rPr>
            </a:br>
            <a:r>
              <a:rPr lang="en-US" altLang="ja-JP" sz="2000" dirty="0">
                <a:solidFill>
                  <a:srgbClr val="000000"/>
                </a:solidFill>
              </a:rPr>
              <a:t>by external field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638" name="正方形/長方形 637">
            <a:extLst>
              <a:ext uri="{FF2B5EF4-FFF2-40B4-BE49-F238E27FC236}">
                <a16:creationId xmlns:a16="http://schemas.microsoft.com/office/drawing/2014/main" id="{EF1787FD-B36F-472C-A3C7-F90B0A13F1C5}"/>
              </a:ext>
            </a:extLst>
          </p:cNvPr>
          <p:cNvSpPr/>
          <p:nvPr/>
        </p:nvSpPr>
        <p:spPr bwMode="auto">
          <a:xfrm>
            <a:off x="4500524" y="2904631"/>
            <a:ext cx="1374502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 dirty="0">
              <a:solidFill>
                <a:srgbClr val="000000"/>
              </a:solidFill>
            </a:endParaRPr>
          </a:p>
        </p:txBody>
      </p:sp>
      <p:cxnSp>
        <p:nvCxnSpPr>
          <p:cNvPr id="639" name="直線矢印コネクタ 638">
            <a:extLst>
              <a:ext uri="{FF2B5EF4-FFF2-40B4-BE49-F238E27FC236}">
                <a16:creationId xmlns:a16="http://schemas.microsoft.com/office/drawing/2014/main" id="{CA61A305-21F1-404F-AD47-E49085845CFB}"/>
              </a:ext>
            </a:extLst>
          </p:cNvPr>
          <p:cNvCxnSpPr/>
          <p:nvPr/>
        </p:nvCxnSpPr>
        <p:spPr bwMode="auto">
          <a:xfrm rot="-1920000" flipV="1">
            <a:off x="4617354" y="2937972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0" name="直線矢印コネクタ 639">
            <a:extLst>
              <a:ext uri="{FF2B5EF4-FFF2-40B4-BE49-F238E27FC236}">
                <a16:creationId xmlns:a16="http://schemas.microsoft.com/office/drawing/2014/main" id="{AADFE2CA-5CEE-4C47-8A70-13AD7C75800D}"/>
              </a:ext>
            </a:extLst>
          </p:cNvPr>
          <p:cNvCxnSpPr/>
          <p:nvPr/>
        </p:nvCxnSpPr>
        <p:spPr bwMode="auto">
          <a:xfrm rot="600000" flipV="1">
            <a:off x="4761370" y="2937972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1" name="直線矢印コネクタ 640">
            <a:extLst>
              <a:ext uri="{FF2B5EF4-FFF2-40B4-BE49-F238E27FC236}">
                <a16:creationId xmlns:a16="http://schemas.microsoft.com/office/drawing/2014/main" id="{AE0B162C-3BDE-4E49-B8BF-87797CFBBBFA}"/>
              </a:ext>
            </a:extLst>
          </p:cNvPr>
          <p:cNvCxnSpPr/>
          <p:nvPr/>
        </p:nvCxnSpPr>
        <p:spPr bwMode="auto">
          <a:xfrm rot="2700000" flipV="1">
            <a:off x="4905386" y="2937972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2" name="直線矢印コネクタ 641">
            <a:extLst>
              <a:ext uri="{FF2B5EF4-FFF2-40B4-BE49-F238E27FC236}">
                <a16:creationId xmlns:a16="http://schemas.microsoft.com/office/drawing/2014/main" id="{55C84AB8-0358-435C-94FE-290E22A1C8FA}"/>
              </a:ext>
            </a:extLst>
          </p:cNvPr>
          <p:cNvCxnSpPr/>
          <p:nvPr/>
        </p:nvCxnSpPr>
        <p:spPr bwMode="auto">
          <a:xfrm rot="1500000" flipV="1">
            <a:off x="5057786" y="2937972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3" name="直線矢印コネクタ 642">
            <a:extLst>
              <a:ext uri="{FF2B5EF4-FFF2-40B4-BE49-F238E27FC236}">
                <a16:creationId xmlns:a16="http://schemas.microsoft.com/office/drawing/2014/main" id="{5BF25B67-51AE-422C-91FC-41B5329F7939}"/>
              </a:ext>
            </a:extLst>
          </p:cNvPr>
          <p:cNvCxnSpPr/>
          <p:nvPr/>
        </p:nvCxnSpPr>
        <p:spPr bwMode="auto">
          <a:xfrm rot="-1920000" flipV="1">
            <a:off x="5210186" y="2937972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4" name="直線矢印コネクタ 643">
            <a:extLst>
              <a:ext uri="{FF2B5EF4-FFF2-40B4-BE49-F238E27FC236}">
                <a16:creationId xmlns:a16="http://schemas.microsoft.com/office/drawing/2014/main" id="{081D6154-AB97-40B0-9690-D47A7C108956}"/>
              </a:ext>
            </a:extLst>
          </p:cNvPr>
          <p:cNvCxnSpPr/>
          <p:nvPr/>
        </p:nvCxnSpPr>
        <p:spPr bwMode="auto">
          <a:xfrm rot="-3600000" flipV="1">
            <a:off x="5362586" y="2937972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" name="直線矢印コネクタ 644">
            <a:extLst>
              <a:ext uri="{FF2B5EF4-FFF2-40B4-BE49-F238E27FC236}">
                <a16:creationId xmlns:a16="http://schemas.microsoft.com/office/drawing/2014/main" id="{4936CA90-70D2-4AD4-B2D6-5B3C3980A84F}"/>
              </a:ext>
            </a:extLst>
          </p:cNvPr>
          <p:cNvCxnSpPr/>
          <p:nvPr/>
        </p:nvCxnSpPr>
        <p:spPr bwMode="auto">
          <a:xfrm rot="-6000000" flipV="1">
            <a:off x="5514986" y="2937972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6" name="直線矢印コネクタ 645">
            <a:extLst>
              <a:ext uri="{FF2B5EF4-FFF2-40B4-BE49-F238E27FC236}">
                <a16:creationId xmlns:a16="http://schemas.microsoft.com/office/drawing/2014/main" id="{9A784A09-13C6-4B1F-AFCD-751EB3C5029A}"/>
              </a:ext>
            </a:extLst>
          </p:cNvPr>
          <p:cNvCxnSpPr/>
          <p:nvPr/>
        </p:nvCxnSpPr>
        <p:spPr bwMode="auto">
          <a:xfrm rot="2700000" flipV="1">
            <a:off x="5667386" y="2937972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7" name="直線矢印コネクタ 646">
            <a:extLst>
              <a:ext uri="{FF2B5EF4-FFF2-40B4-BE49-F238E27FC236}">
                <a16:creationId xmlns:a16="http://schemas.microsoft.com/office/drawing/2014/main" id="{E624CED4-0955-4676-B8D5-DC69061430AC}"/>
              </a:ext>
            </a:extLst>
          </p:cNvPr>
          <p:cNvCxnSpPr/>
          <p:nvPr/>
        </p:nvCxnSpPr>
        <p:spPr bwMode="auto">
          <a:xfrm rot="-6000000" flipV="1">
            <a:off x="4617354" y="3143096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8" name="直線矢印コネクタ 647">
            <a:extLst>
              <a:ext uri="{FF2B5EF4-FFF2-40B4-BE49-F238E27FC236}">
                <a16:creationId xmlns:a16="http://schemas.microsoft.com/office/drawing/2014/main" id="{8837E487-79D7-4103-94CF-45BDCC395769}"/>
              </a:ext>
            </a:extLst>
          </p:cNvPr>
          <p:cNvCxnSpPr/>
          <p:nvPr/>
        </p:nvCxnSpPr>
        <p:spPr bwMode="auto">
          <a:xfrm rot="7200000" flipV="1">
            <a:off x="4761370" y="3143096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9" name="直線矢印コネクタ 648">
            <a:extLst>
              <a:ext uri="{FF2B5EF4-FFF2-40B4-BE49-F238E27FC236}">
                <a16:creationId xmlns:a16="http://schemas.microsoft.com/office/drawing/2014/main" id="{0B29D482-5AF5-4DB8-BF0E-E2C1C8408B19}"/>
              </a:ext>
            </a:extLst>
          </p:cNvPr>
          <p:cNvCxnSpPr/>
          <p:nvPr/>
        </p:nvCxnSpPr>
        <p:spPr bwMode="auto">
          <a:xfrm rot="-3000000" flipV="1">
            <a:off x="4905386" y="3143096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0" name="直線矢印コネクタ 649">
            <a:extLst>
              <a:ext uri="{FF2B5EF4-FFF2-40B4-BE49-F238E27FC236}">
                <a16:creationId xmlns:a16="http://schemas.microsoft.com/office/drawing/2014/main" id="{5494F567-39BD-411D-877B-9FF41B20BE68}"/>
              </a:ext>
            </a:extLst>
          </p:cNvPr>
          <p:cNvCxnSpPr/>
          <p:nvPr/>
        </p:nvCxnSpPr>
        <p:spPr bwMode="auto">
          <a:xfrm rot="9000000" flipV="1">
            <a:off x="5057786" y="3143096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1" name="直線矢印コネクタ 650">
            <a:extLst>
              <a:ext uri="{FF2B5EF4-FFF2-40B4-BE49-F238E27FC236}">
                <a16:creationId xmlns:a16="http://schemas.microsoft.com/office/drawing/2014/main" id="{E93AAAAA-C1E2-4780-A700-470673BEE0E3}"/>
              </a:ext>
            </a:extLst>
          </p:cNvPr>
          <p:cNvCxnSpPr/>
          <p:nvPr/>
        </p:nvCxnSpPr>
        <p:spPr bwMode="auto">
          <a:xfrm rot="2400000" flipV="1">
            <a:off x="5210186" y="3143096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2" name="直線矢印コネクタ 651">
            <a:extLst>
              <a:ext uri="{FF2B5EF4-FFF2-40B4-BE49-F238E27FC236}">
                <a16:creationId xmlns:a16="http://schemas.microsoft.com/office/drawing/2014/main" id="{CFE6F14C-47A7-451B-BF1C-F3C8D8FBA77D}"/>
              </a:ext>
            </a:extLst>
          </p:cNvPr>
          <p:cNvCxnSpPr/>
          <p:nvPr/>
        </p:nvCxnSpPr>
        <p:spPr bwMode="auto">
          <a:xfrm rot="-1920000" flipV="1">
            <a:off x="5362586" y="3143096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3" name="直線矢印コネクタ 652">
            <a:extLst>
              <a:ext uri="{FF2B5EF4-FFF2-40B4-BE49-F238E27FC236}">
                <a16:creationId xmlns:a16="http://schemas.microsoft.com/office/drawing/2014/main" id="{DA46EB9C-B66D-4D38-9C5D-63B1486CF242}"/>
              </a:ext>
            </a:extLst>
          </p:cNvPr>
          <p:cNvCxnSpPr/>
          <p:nvPr/>
        </p:nvCxnSpPr>
        <p:spPr bwMode="auto">
          <a:xfrm rot="6000000" flipV="1">
            <a:off x="5514986" y="3143096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4" name="直線矢印コネクタ 653">
            <a:extLst>
              <a:ext uri="{FF2B5EF4-FFF2-40B4-BE49-F238E27FC236}">
                <a16:creationId xmlns:a16="http://schemas.microsoft.com/office/drawing/2014/main" id="{AF0912BF-12C3-4A15-8F72-25FB74D7660F}"/>
              </a:ext>
            </a:extLst>
          </p:cNvPr>
          <p:cNvCxnSpPr/>
          <p:nvPr/>
        </p:nvCxnSpPr>
        <p:spPr bwMode="auto">
          <a:xfrm rot="10800000" flipV="1">
            <a:off x="5667386" y="3143096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" name="直線矢印コネクタ 654">
            <a:extLst>
              <a:ext uri="{FF2B5EF4-FFF2-40B4-BE49-F238E27FC236}">
                <a16:creationId xmlns:a16="http://schemas.microsoft.com/office/drawing/2014/main" id="{494B48B5-A4BD-4F81-A77D-4BFF381D4C3C}"/>
              </a:ext>
            </a:extLst>
          </p:cNvPr>
          <p:cNvCxnSpPr/>
          <p:nvPr/>
        </p:nvCxnSpPr>
        <p:spPr bwMode="auto">
          <a:xfrm rot="2400000" flipV="1">
            <a:off x="4619078" y="3359120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" name="直線矢印コネクタ 655">
            <a:extLst>
              <a:ext uri="{FF2B5EF4-FFF2-40B4-BE49-F238E27FC236}">
                <a16:creationId xmlns:a16="http://schemas.microsoft.com/office/drawing/2014/main" id="{F0C20C56-94C9-4937-B62C-5B808BE062B4}"/>
              </a:ext>
            </a:extLst>
          </p:cNvPr>
          <p:cNvCxnSpPr/>
          <p:nvPr/>
        </p:nvCxnSpPr>
        <p:spPr bwMode="auto">
          <a:xfrm rot="10800000" flipV="1">
            <a:off x="4763094" y="3359120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7" name="直線矢印コネクタ 656">
            <a:extLst>
              <a:ext uri="{FF2B5EF4-FFF2-40B4-BE49-F238E27FC236}">
                <a16:creationId xmlns:a16="http://schemas.microsoft.com/office/drawing/2014/main" id="{E35F5D77-303D-45FF-B3DB-48A898DE4366}"/>
              </a:ext>
            </a:extLst>
          </p:cNvPr>
          <p:cNvCxnSpPr/>
          <p:nvPr/>
        </p:nvCxnSpPr>
        <p:spPr bwMode="auto">
          <a:xfrm rot="-1200000" flipV="1">
            <a:off x="4907110" y="3359120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8" name="直線矢印コネクタ 657">
            <a:extLst>
              <a:ext uri="{FF2B5EF4-FFF2-40B4-BE49-F238E27FC236}">
                <a16:creationId xmlns:a16="http://schemas.microsoft.com/office/drawing/2014/main" id="{6D085126-2B91-43BF-9DCB-C40E6C6ECB96}"/>
              </a:ext>
            </a:extLst>
          </p:cNvPr>
          <p:cNvCxnSpPr/>
          <p:nvPr/>
        </p:nvCxnSpPr>
        <p:spPr bwMode="auto">
          <a:xfrm rot="12600000" flipV="1">
            <a:off x="5059510" y="3359120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9" name="直線矢印コネクタ 658">
            <a:extLst>
              <a:ext uri="{FF2B5EF4-FFF2-40B4-BE49-F238E27FC236}">
                <a16:creationId xmlns:a16="http://schemas.microsoft.com/office/drawing/2014/main" id="{A5EF4070-B7FA-40E0-8322-963304D3623E}"/>
              </a:ext>
            </a:extLst>
          </p:cNvPr>
          <p:cNvCxnSpPr/>
          <p:nvPr/>
        </p:nvCxnSpPr>
        <p:spPr bwMode="auto">
          <a:xfrm rot="1500000" flipV="1">
            <a:off x="5211910" y="3359120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0" name="直線矢印コネクタ 659">
            <a:extLst>
              <a:ext uri="{FF2B5EF4-FFF2-40B4-BE49-F238E27FC236}">
                <a16:creationId xmlns:a16="http://schemas.microsoft.com/office/drawing/2014/main" id="{7ED7E9ED-092C-46FB-8488-B456396BEB57}"/>
              </a:ext>
            </a:extLst>
          </p:cNvPr>
          <p:cNvCxnSpPr/>
          <p:nvPr/>
        </p:nvCxnSpPr>
        <p:spPr bwMode="auto">
          <a:xfrm rot="600000" flipV="1">
            <a:off x="5364310" y="3359120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1" name="直線矢印コネクタ 660">
            <a:extLst>
              <a:ext uri="{FF2B5EF4-FFF2-40B4-BE49-F238E27FC236}">
                <a16:creationId xmlns:a16="http://schemas.microsoft.com/office/drawing/2014/main" id="{1EA8A42C-41BB-47F4-8B62-31F12081BD8B}"/>
              </a:ext>
            </a:extLst>
          </p:cNvPr>
          <p:cNvCxnSpPr/>
          <p:nvPr/>
        </p:nvCxnSpPr>
        <p:spPr bwMode="auto">
          <a:xfrm rot="2700000" flipV="1">
            <a:off x="5516710" y="3359120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2" name="直線矢印コネクタ 661">
            <a:extLst>
              <a:ext uri="{FF2B5EF4-FFF2-40B4-BE49-F238E27FC236}">
                <a16:creationId xmlns:a16="http://schemas.microsoft.com/office/drawing/2014/main" id="{9FFD44CC-56DD-4DF3-A5A0-AA601C375C1E}"/>
              </a:ext>
            </a:extLst>
          </p:cNvPr>
          <p:cNvCxnSpPr/>
          <p:nvPr/>
        </p:nvCxnSpPr>
        <p:spPr bwMode="auto">
          <a:xfrm rot="7200000" flipV="1">
            <a:off x="5669110" y="3359120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3" name="直線矢印コネクタ 662">
            <a:extLst>
              <a:ext uri="{FF2B5EF4-FFF2-40B4-BE49-F238E27FC236}">
                <a16:creationId xmlns:a16="http://schemas.microsoft.com/office/drawing/2014/main" id="{0993207D-13F8-4AF6-8A3B-9D26F10EB34F}"/>
              </a:ext>
            </a:extLst>
          </p:cNvPr>
          <p:cNvCxnSpPr/>
          <p:nvPr/>
        </p:nvCxnSpPr>
        <p:spPr bwMode="auto">
          <a:xfrm rot="6000000" flipV="1">
            <a:off x="4617354" y="3575144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4" name="直線矢印コネクタ 663">
            <a:extLst>
              <a:ext uri="{FF2B5EF4-FFF2-40B4-BE49-F238E27FC236}">
                <a16:creationId xmlns:a16="http://schemas.microsoft.com/office/drawing/2014/main" id="{C3F71AAC-38B8-4110-9E2D-087711B46F6A}"/>
              </a:ext>
            </a:extLst>
          </p:cNvPr>
          <p:cNvCxnSpPr/>
          <p:nvPr/>
        </p:nvCxnSpPr>
        <p:spPr bwMode="auto">
          <a:xfrm rot="12600000" flipV="1">
            <a:off x="4761370" y="3575144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5" name="直線矢印コネクタ 664">
            <a:extLst>
              <a:ext uri="{FF2B5EF4-FFF2-40B4-BE49-F238E27FC236}">
                <a16:creationId xmlns:a16="http://schemas.microsoft.com/office/drawing/2014/main" id="{FD70B496-7723-4C68-95AE-47487895D952}"/>
              </a:ext>
            </a:extLst>
          </p:cNvPr>
          <p:cNvCxnSpPr/>
          <p:nvPr/>
        </p:nvCxnSpPr>
        <p:spPr bwMode="auto">
          <a:xfrm rot="-3600000" flipV="1">
            <a:off x="4905386" y="3575144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6" name="直線矢印コネクタ 665">
            <a:extLst>
              <a:ext uri="{FF2B5EF4-FFF2-40B4-BE49-F238E27FC236}">
                <a16:creationId xmlns:a16="http://schemas.microsoft.com/office/drawing/2014/main" id="{B4E5E803-F46E-4C51-B845-3D371435BDBB}"/>
              </a:ext>
            </a:extLst>
          </p:cNvPr>
          <p:cNvCxnSpPr/>
          <p:nvPr/>
        </p:nvCxnSpPr>
        <p:spPr bwMode="auto">
          <a:xfrm rot="-6000000" flipV="1">
            <a:off x="5057786" y="3575144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7" name="直線矢印コネクタ 666">
            <a:extLst>
              <a:ext uri="{FF2B5EF4-FFF2-40B4-BE49-F238E27FC236}">
                <a16:creationId xmlns:a16="http://schemas.microsoft.com/office/drawing/2014/main" id="{F058CD5C-6308-4ABF-893F-050FF250C94A}"/>
              </a:ext>
            </a:extLst>
          </p:cNvPr>
          <p:cNvCxnSpPr/>
          <p:nvPr/>
        </p:nvCxnSpPr>
        <p:spPr bwMode="auto">
          <a:xfrm rot="-3000000" flipV="1">
            <a:off x="5210186" y="3575144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8" name="直線矢印コネクタ 667">
            <a:extLst>
              <a:ext uri="{FF2B5EF4-FFF2-40B4-BE49-F238E27FC236}">
                <a16:creationId xmlns:a16="http://schemas.microsoft.com/office/drawing/2014/main" id="{2F112CC5-3AF7-4074-90A8-6C6A0480C137}"/>
              </a:ext>
            </a:extLst>
          </p:cNvPr>
          <p:cNvCxnSpPr/>
          <p:nvPr/>
        </p:nvCxnSpPr>
        <p:spPr bwMode="auto">
          <a:xfrm rot="2700000" flipV="1">
            <a:off x="5362586" y="3575144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9" name="直線矢印コネクタ 668">
            <a:extLst>
              <a:ext uri="{FF2B5EF4-FFF2-40B4-BE49-F238E27FC236}">
                <a16:creationId xmlns:a16="http://schemas.microsoft.com/office/drawing/2014/main" id="{5C3986E2-2A09-4256-BE23-DC2B00BA4DA9}"/>
              </a:ext>
            </a:extLst>
          </p:cNvPr>
          <p:cNvCxnSpPr/>
          <p:nvPr/>
        </p:nvCxnSpPr>
        <p:spPr bwMode="auto">
          <a:xfrm rot="9000000" flipV="1">
            <a:off x="5514986" y="3575144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0" name="直線矢印コネクタ 669">
            <a:extLst>
              <a:ext uri="{FF2B5EF4-FFF2-40B4-BE49-F238E27FC236}">
                <a16:creationId xmlns:a16="http://schemas.microsoft.com/office/drawing/2014/main" id="{8E2DACE0-D40E-45E9-B4AD-FF4BF15A9FB4}"/>
              </a:ext>
            </a:extLst>
          </p:cNvPr>
          <p:cNvCxnSpPr/>
          <p:nvPr/>
        </p:nvCxnSpPr>
        <p:spPr bwMode="auto">
          <a:xfrm rot="-1200000" flipV="1">
            <a:off x="5667386" y="3575144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1" name="正方形/長方形 670">
            <a:extLst>
              <a:ext uri="{FF2B5EF4-FFF2-40B4-BE49-F238E27FC236}">
                <a16:creationId xmlns:a16="http://schemas.microsoft.com/office/drawing/2014/main" id="{5FB824AD-CC76-4F37-99EB-7415753AFA98}"/>
              </a:ext>
            </a:extLst>
          </p:cNvPr>
          <p:cNvSpPr/>
          <p:nvPr/>
        </p:nvSpPr>
        <p:spPr bwMode="auto">
          <a:xfrm>
            <a:off x="8825954" y="2904631"/>
            <a:ext cx="1374502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 dirty="0">
              <a:solidFill>
                <a:srgbClr val="000000"/>
              </a:solidFill>
            </a:endParaRPr>
          </a:p>
        </p:txBody>
      </p:sp>
      <p:cxnSp>
        <p:nvCxnSpPr>
          <p:cNvPr id="672" name="直線矢印コネクタ 671">
            <a:extLst>
              <a:ext uri="{FF2B5EF4-FFF2-40B4-BE49-F238E27FC236}">
                <a16:creationId xmlns:a16="http://schemas.microsoft.com/office/drawing/2014/main" id="{3A16EC6F-C086-438C-AEB8-18006F616465}"/>
              </a:ext>
            </a:extLst>
          </p:cNvPr>
          <p:cNvCxnSpPr/>
          <p:nvPr/>
        </p:nvCxnSpPr>
        <p:spPr bwMode="auto">
          <a:xfrm rot="19680000" flipV="1">
            <a:off x="8942784" y="2937972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3" name="直線矢印コネクタ 672">
            <a:extLst>
              <a:ext uri="{FF2B5EF4-FFF2-40B4-BE49-F238E27FC236}">
                <a16:creationId xmlns:a16="http://schemas.microsoft.com/office/drawing/2014/main" id="{6B35718E-E1B3-4AF0-8FC4-AC2528E8BC87}"/>
              </a:ext>
            </a:extLst>
          </p:cNvPr>
          <p:cNvCxnSpPr/>
          <p:nvPr/>
        </p:nvCxnSpPr>
        <p:spPr bwMode="auto">
          <a:xfrm rot="19680000" flipV="1">
            <a:off x="9086800" y="2937972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4" name="直線矢印コネクタ 673">
            <a:extLst>
              <a:ext uri="{FF2B5EF4-FFF2-40B4-BE49-F238E27FC236}">
                <a16:creationId xmlns:a16="http://schemas.microsoft.com/office/drawing/2014/main" id="{2F32EE80-74AC-405E-A384-486E17F8C524}"/>
              </a:ext>
            </a:extLst>
          </p:cNvPr>
          <p:cNvCxnSpPr/>
          <p:nvPr/>
        </p:nvCxnSpPr>
        <p:spPr bwMode="auto">
          <a:xfrm rot="19680000" flipV="1">
            <a:off x="9230816" y="2937972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5" name="直線矢印コネクタ 674">
            <a:extLst>
              <a:ext uri="{FF2B5EF4-FFF2-40B4-BE49-F238E27FC236}">
                <a16:creationId xmlns:a16="http://schemas.microsoft.com/office/drawing/2014/main" id="{EA7480F7-76D3-48A6-9EEA-D96CD2F04D66}"/>
              </a:ext>
            </a:extLst>
          </p:cNvPr>
          <p:cNvCxnSpPr/>
          <p:nvPr/>
        </p:nvCxnSpPr>
        <p:spPr bwMode="auto">
          <a:xfrm rot="19680000" flipV="1">
            <a:off x="9383216" y="2937972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6" name="直線矢印コネクタ 675">
            <a:extLst>
              <a:ext uri="{FF2B5EF4-FFF2-40B4-BE49-F238E27FC236}">
                <a16:creationId xmlns:a16="http://schemas.microsoft.com/office/drawing/2014/main" id="{83BDA1AE-36E7-43A6-A52A-52186BE48A60}"/>
              </a:ext>
            </a:extLst>
          </p:cNvPr>
          <p:cNvCxnSpPr/>
          <p:nvPr/>
        </p:nvCxnSpPr>
        <p:spPr bwMode="auto">
          <a:xfrm rot="19680000" flipV="1">
            <a:off x="9535616" y="2937972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7" name="直線矢印コネクタ 676">
            <a:extLst>
              <a:ext uri="{FF2B5EF4-FFF2-40B4-BE49-F238E27FC236}">
                <a16:creationId xmlns:a16="http://schemas.microsoft.com/office/drawing/2014/main" id="{AD559703-AEB0-41E1-9EA0-525EF0A5DCCC}"/>
              </a:ext>
            </a:extLst>
          </p:cNvPr>
          <p:cNvCxnSpPr/>
          <p:nvPr/>
        </p:nvCxnSpPr>
        <p:spPr bwMode="auto">
          <a:xfrm rot="19680000" flipV="1">
            <a:off x="9688016" y="2937972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8" name="直線矢印コネクタ 677">
            <a:extLst>
              <a:ext uri="{FF2B5EF4-FFF2-40B4-BE49-F238E27FC236}">
                <a16:creationId xmlns:a16="http://schemas.microsoft.com/office/drawing/2014/main" id="{8FB3522F-8164-4332-A36C-C0B3E2C80C5F}"/>
              </a:ext>
            </a:extLst>
          </p:cNvPr>
          <p:cNvCxnSpPr/>
          <p:nvPr/>
        </p:nvCxnSpPr>
        <p:spPr bwMode="auto">
          <a:xfrm rot="19680000" flipV="1">
            <a:off x="9840416" y="2937972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9" name="直線矢印コネクタ 678">
            <a:extLst>
              <a:ext uri="{FF2B5EF4-FFF2-40B4-BE49-F238E27FC236}">
                <a16:creationId xmlns:a16="http://schemas.microsoft.com/office/drawing/2014/main" id="{B25EC6C7-5FAC-4146-9C35-0BE2D8F7774A}"/>
              </a:ext>
            </a:extLst>
          </p:cNvPr>
          <p:cNvCxnSpPr/>
          <p:nvPr/>
        </p:nvCxnSpPr>
        <p:spPr bwMode="auto">
          <a:xfrm rot="19680000" flipV="1">
            <a:off x="9992816" y="2937972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0" name="直線矢印コネクタ 679">
            <a:extLst>
              <a:ext uri="{FF2B5EF4-FFF2-40B4-BE49-F238E27FC236}">
                <a16:creationId xmlns:a16="http://schemas.microsoft.com/office/drawing/2014/main" id="{C76FF9E3-6A8C-469A-AD1D-F57665F892C3}"/>
              </a:ext>
            </a:extLst>
          </p:cNvPr>
          <p:cNvCxnSpPr/>
          <p:nvPr/>
        </p:nvCxnSpPr>
        <p:spPr bwMode="auto">
          <a:xfrm rot="19680000" flipV="1">
            <a:off x="8942784" y="3143096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1" name="直線矢印コネクタ 680">
            <a:extLst>
              <a:ext uri="{FF2B5EF4-FFF2-40B4-BE49-F238E27FC236}">
                <a16:creationId xmlns:a16="http://schemas.microsoft.com/office/drawing/2014/main" id="{14576EAE-0E32-4787-BD17-970EA362525A}"/>
              </a:ext>
            </a:extLst>
          </p:cNvPr>
          <p:cNvCxnSpPr/>
          <p:nvPr/>
        </p:nvCxnSpPr>
        <p:spPr bwMode="auto">
          <a:xfrm rot="19680000" flipV="1">
            <a:off x="9086800" y="3143096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2" name="直線矢印コネクタ 681">
            <a:extLst>
              <a:ext uri="{FF2B5EF4-FFF2-40B4-BE49-F238E27FC236}">
                <a16:creationId xmlns:a16="http://schemas.microsoft.com/office/drawing/2014/main" id="{EBF6F8CF-8F91-4BDE-BED9-6321B38ABC09}"/>
              </a:ext>
            </a:extLst>
          </p:cNvPr>
          <p:cNvCxnSpPr/>
          <p:nvPr/>
        </p:nvCxnSpPr>
        <p:spPr bwMode="auto">
          <a:xfrm rot="19680000" flipV="1">
            <a:off x="9230816" y="3143096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3" name="直線矢印コネクタ 682">
            <a:extLst>
              <a:ext uri="{FF2B5EF4-FFF2-40B4-BE49-F238E27FC236}">
                <a16:creationId xmlns:a16="http://schemas.microsoft.com/office/drawing/2014/main" id="{60A00323-2ED0-468D-8304-C87327337836}"/>
              </a:ext>
            </a:extLst>
          </p:cNvPr>
          <p:cNvCxnSpPr/>
          <p:nvPr/>
        </p:nvCxnSpPr>
        <p:spPr bwMode="auto">
          <a:xfrm rot="19680000" flipV="1">
            <a:off x="9383216" y="3143096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4" name="直線矢印コネクタ 683">
            <a:extLst>
              <a:ext uri="{FF2B5EF4-FFF2-40B4-BE49-F238E27FC236}">
                <a16:creationId xmlns:a16="http://schemas.microsoft.com/office/drawing/2014/main" id="{86BCE958-5FEF-4A54-8B61-270A99D8A1EE}"/>
              </a:ext>
            </a:extLst>
          </p:cNvPr>
          <p:cNvCxnSpPr/>
          <p:nvPr/>
        </p:nvCxnSpPr>
        <p:spPr bwMode="auto">
          <a:xfrm rot="19680000" flipV="1">
            <a:off x="9535616" y="3143096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5" name="直線矢印コネクタ 684">
            <a:extLst>
              <a:ext uri="{FF2B5EF4-FFF2-40B4-BE49-F238E27FC236}">
                <a16:creationId xmlns:a16="http://schemas.microsoft.com/office/drawing/2014/main" id="{BA04DB58-C29D-4518-B96F-C164E5F4C98E}"/>
              </a:ext>
            </a:extLst>
          </p:cNvPr>
          <p:cNvCxnSpPr/>
          <p:nvPr/>
        </p:nvCxnSpPr>
        <p:spPr bwMode="auto">
          <a:xfrm rot="19680000" flipV="1">
            <a:off x="9688016" y="3143096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6" name="直線矢印コネクタ 685">
            <a:extLst>
              <a:ext uri="{FF2B5EF4-FFF2-40B4-BE49-F238E27FC236}">
                <a16:creationId xmlns:a16="http://schemas.microsoft.com/office/drawing/2014/main" id="{AEF35C40-9BA3-4D05-AF11-F3B32FACA320}"/>
              </a:ext>
            </a:extLst>
          </p:cNvPr>
          <p:cNvCxnSpPr/>
          <p:nvPr/>
        </p:nvCxnSpPr>
        <p:spPr bwMode="auto">
          <a:xfrm rot="19680000" flipV="1">
            <a:off x="9840416" y="3143096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7" name="直線矢印コネクタ 686">
            <a:extLst>
              <a:ext uri="{FF2B5EF4-FFF2-40B4-BE49-F238E27FC236}">
                <a16:creationId xmlns:a16="http://schemas.microsoft.com/office/drawing/2014/main" id="{678046DD-1626-47DD-BD8D-D7F3767F5C9F}"/>
              </a:ext>
            </a:extLst>
          </p:cNvPr>
          <p:cNvCxnSpPr/>
          <p:nvPr/>
        </p:nvCxnSpPr>
        <p:spPr bwMode="auto">
          <a:xfrm rot="19680000" flipV="1">
            <a:off x="9992816" y="3143096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8" name="直線矢印コネクタ 687">
            <a:extLst>
              <a:ext uri="{FF2B5EF4-FFF2-40B4-BE49-F238E27FC236}">
                <a16:creationId xmlns:a16="http://schemas.microsoft.com/office/drawing/2014/main" id="{75CFA2B6-A29F-465F-A155-0CCD2801DEA8}"/>
              </a:ext>
            </a:extLst>
          </p:cNvPr>
          <p:cNvCxnSpPr/>
          <p:nvPr/>
        </p:nvCxnSpPr>
        <p:spPr bwMode="auto">
          <a:xfrm rot="19680000" flipV="1">
            <a:off x="8944508" y="3359120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9" name="直線矢印コネクタ 688">
            <a:extLst>
              <a:ext uri="{FF2B5EF4-FFF2-40B4-BE49-F238E27FC236}">
                <a16:creationId xmlns:a16="http://schemas.microsoft.com/office/drawing/2014/main" id="{5AC49DEB-D388-4609-BBB9-5A15D87E2890}"/>
              </a:ext>
            </a:extLst>
          </p:cNvPr>
          <p:cNvCxnSpPr/>
          <p:nvPr/>
        </p:nvCxnSpPr>
        <p:spPr bwMode="auto">
          <a:xfrm rot="19680000" flipV="1">
            <a:off x="9088524" y="3359120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0" name="直線矢印コネクタ 689">
            <a:extLst>
              <a:ext uri="{FF2B5EF4-FFF2-40B4-BE49-F238E27FC236}">
                <a16:creationId xmlns:a16="http://schemas.microsoft.com/office/drawing/2014/main" id="{8DCED135-9D95-487B-A84C-B20BA0BD40BC}"/>
              </a:ext>
            </a:extLst>
          </p:cNvPr>
          <p:cNvCxnSpPr/>
          <p:nvPr/>
        </p:nvCxnSpPr>
        <p:spPr bwMode="auto">
          <a:xfrm rot="19680000" flipV="1">
            <a:off x="9232540" y="3359120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1" name="直線矢印コネクタ 690">
            <a:extLst>
              <a:ext uri="{FF2B5EF4-FFF2-40B4-BE49-F238E27FC236}">
                <a16:creationId xmlns:a16="http://schemas.microsoft.com/office/drawing/2014/main" id="{E89F5822-4786-4F07-89E2-E6567176C9EF}"/>
              </a:ext>
            </a:extLst>
          </p:cNvPr>
          <p:cNvCxnSpPr/>
          <p:nvPr/>
        </p:nvCxnSpPr>
        <p:spPr bwMode="auto">
          <a:xfrm rot="19680000" flipV="1">
            <a:off x="9384940" y="3359120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2" name="直線矢印コネクタ 691">
            <a:extLst>
              <a:ext uri="{FF2B5EF4-FFF2-40B4-BE49-F238E27FC236}">
                <a16:creationId xmlns:a16="http://schemas.microsoft.com/office/drawing/2014/main" id="{AC2819CE-50E2-4DEE-8449-4AB0CF7B283E}"/>
              </a:ext>
            </a:extLst>
          </p:cNvPr>
          <p:cNvCxnSpPr/>
          <p:nvPr/>
        </p:nvCxnSpPr>
        <p:spPr bwMode="auto">
          <a:xfrm rot="19680000" flipV="1">
            <a:off x="9537340" y="3359120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3" name="直線矢印コネクタ 692">
            <a:extLst>
              <a:ext uri="{FF2B5EF4-FFF2-40B4-BE49-F238E27FC236}">
                <a16:creationId xmlns:a16="http://schemas.microsoft.com/office/drawing/2014/main" id="{DCD37C09-7056-487A-8F23-3906B0798F9A}"/>
              </a:ext>
            </a:extLst>
          </p:cNvPr>
          <p:cNvCxnSpPr/>
          <p:nvPr/>
        </p:nvCxnSpPr>
        <p:spPr bwMode="auto">
          <a:xfrm rot="19680000" flipV="1">
            <a:off x="9689740" y="3359120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4" name="直線矢印コネクタ 693">
            <a:extLst>
              <a:ext uri="{FF2B5EF4-FFF2-40B4-BE49-F238E27FC236}">
                <a16:creationId xmlns:a16="http://schemas.microsoft.com/office/drawing/2014/main" id="{CC7B8F5D-A5BC-47EE-B544-F3689F1A8146}"/>
              </a:ext>
            </a:extLst>
          </p:cNvPr>
          <p:cNvCxnSpPr/>
          <p:nvPr/>
        </p:nvCxnSpPr>
        <p:spPr bwMode="auto">
          <a:xfrm rot="19680000" flipV="1">
            <a:off x="9842140" y="3359120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5" name="直線矢印コネクタ 694">
            <a:extLst>
              <a:ext uri="{FF2B5EF4-FFF2-40B4-BE49-F238E27FC236}">
                <a16:creationId xmlns:a16="http://schemas.microsoft.com/office/drawing/2014/main" id="{4A9913CC-446D-40C6-AA8D-A6167A8323A9}"/>
              </a:ext>
            </a:extLst>
          </p:cNvPr>
          <p:cNvCxnSpPr/>
          <p:nvPr/>
        </p:nvCxnSpPr>
        <p:spPr bwMode="auto">
          <a:xfrm rot="19680000" flipV="1">
            <a:off x="9994540" y="3359120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" name="直線矢印コネクタ 695">
            <a:extLst>
              <a:ext uri="{FF2B5EF4-FFF2-40B4-BE49-F238E27FC236}">
                <a16:creationId xmlns:a16="http://schemas.microsoft.com/office/drawing/2014/main" id="{EBD0B684-F431-4B6C-8DC6-53FFBF3A6501}"/>
              </a:ext>
            </a:extLst>
          </p:cNvPr>
          <p:cNvCxnSpPr/>
          <p:nvPr/>
        </p:nvCxnSpPr>
        <p:spPr bwMode="auto">
          <a:xfrm rot="19680000" flipV="1">
            <a:off x="8942784" y="3575144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7" name="直線矢印コネクタ 696">
            <a:extLst>
              <a:ext uri="{FF2B5EF4-FFF2-40B4-BE49-F238E27FC236}">
                <a16:creationId xmlns:a16="http://schemas.microsoft.com/office/drawing/2014/main" id="{B846C312-9A23-42B6-A9C3-7F8E52FCE219}"/>
              </a:ext>
            </a:extLst>
          </p:cNvPr>
          <p:cNvCxnSpPr/>
          <p:nvPr/>
        </p:nvCxnSpPr>
        <p:spPr bwMode="auto">
          <a:xfrm rot="19680000" flipV="1">
            <a:off x="9086800" y="3575144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" name="直線矢印コネクタ 697">
            <a:extLst>
              <a:ext uri="{FF2B5EF4-FFF2-40B4-BE49-F238E27FC236}">
                <a16:creationId xmlns:a16="http://schemas.microsoft.com/office/drawing/2014/main" id="{E47E1E4D-49DD-4E5D-8AE7-17E57C23DD90}"/>
              </a:ext>
            </a:extLst>
          </p:cNvPr>
          <p:cNvCxnSpPr/>
          <p:nvPr/>
        </p:nvCxnSpPr>
        <p:spPr bwMode="auto">
          <a:xfrm rot="19680000" flipV="1">
            <a:off x="9230816" y="3575144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" name="直線矢印コネクタ 698">
            <a:extLst>
              <a:ext uri="{FF2B5EF4-FFF2-40B4-BE49-F238E27FC236}">
                <a16:creationId xmlns:a16="http://schemas.microsoft.com/office/drawing/2014/main" id="{3AD585DA-012A-4EE1-AE15-8126192E2685}"/>
              </a:ext>
            </a:extLst>
          </p:cNvPr>
          <p:cNvCxnSpPr/>
          <p:nvPr/>
        </p:nvCxnSpPr>
        <p:spPr bwMode="auto">
          <a:xfrm rot="19680000" flipV="1">
            <a:off x="9383216" y="3575144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0" name="直線矢印コネクタ 699">
            <a:extLst>
              <a:ext uri="{FF2B5EF4-FFF2-40B4-BE49-F238E27FC236}">
                <a16:creationId xmlns:a16="http://schemas.microsoft.com/office/drawing/2014/main" id="{BD297C05-71DC-4B44-9862-76E89A3273F3}"/>
              </a:ext>
            </a:extLst>
          </p:cNvPr>
          <p:cNvCxnSpPr/>
          <p:nvPr/>
        </p:nvCxnSpPr>
        <p:spPr bwMode="auto">
          <a:xfrm rot="19680000" flipV="1">
            <a:off x="9535616" y="3575144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1" name="直線矢印コネクタ 700">
            <a:extLst>
              <a:ext uri="{FF2B5EF4-FFF2-40B4-BE49-F238E27FC236}">
                <a16:creationId xmlns:a16="http://schemas.microsoft.com/office/drawing/2014/main" id="{3F5FAE5D-D166-4A80-9263-6B1323236EA3}"/>
              </a:ext>
            </a:extLst>
          </p:cNvPr>
          <p:cNvCxnSpPr/>
          <p:nvPr/>
        </p:nvCxnSpPr>
        <p:spPr bwMode="auto">
          <a:xfrm rot="19680000" flipV="1">
            <a:off x="9688016" y="3575144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2" name="直線矢印コネクタ 701">
            <a:extLst>
              <a:ext uri="{FF2B5EF4-FFF2-40B4-BE49-F238E27FC236}">
                <a16:creationId xmlns:a16="http://schemas.microsoft.com/office/drawing/2014/main" id="{8A3F4122-1507-4349-9249-01E02B8FC0DC}"/>
              </a:ext>
            </a:extLst>
          </p:cNvPr>
          <p:cNvCxnSpPr/>
          <p:nvPr/>
        </p:nvCxnSpPr>
        <p:spPr bwMode="auto">
          <a:xfrm rot="19680000" flipV="1">
            <a:off x="9840416" y="3575144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3" name="直線矢印コネクタ 702">
            <a:extLst>
              <a:ext uri="{FF2B5EF4-FFF2-40B4-BE49-F238E27FC236}">
                <a16:creationId xmlns:a16="http://schemas.microsoft.com/office/drawing/2014/main" id="{F48A1C1C-5CFB-4BFF-9B00-B78A604930E5}"/>
              </a:ext>
            </a:extLst>
          </p:cNvPr>
          <p:cNvCxnSpPr/>
          <p:nvPr/>
        </p:nvCxnSpPr>
        <p:spPr bwMode="auto">
          <a:xfrm rot="19680000" flipV="1">
            <a:off x="9992816" y="3575144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4" name="直線矢印コネクタ 703">
            <a:extLst>
              <a:ext uri="{FF2B5EF4-FFF2-40B4-BE49-F238E27FC236}">
                <a16:creationId xmlns:a16="http://schemas.microsoft.com/office/drawing/2014/main" id="{1F031A47-6F7D-4FFB-BA2A-0F8BC2220CFC}"/>
              </a:ext>
            </a:extLst>
          </p:cNvPr>
          <p:cNvCxnSpPr/>
          <p:nvPr/>
        </p:nvCxnSpPr>
        <p:spPr bwMode="auto">
          <a:xfrm flipV="1">
            <a:off x="10296280" y="2966262"/>
            <a:ext cx="0" cy="68673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5" name="テキスト ボックス 704">
            <a:extLst>
              <a:ext uri="{FF2B5EF4-FFF2-40B4-BE49-F238E27FC236}">
                <a16:creationId xmlns:a16="http://schemas.microsoft.com/office/drawing/2014/main" id="{778BAAF7-D0F7-434F-8ACE-B7616087B552}"/>
              </a:ext>
            </a:extLst>
          </p:cNvPr>
          <p:cNvSpPr txBox="1"/>
          <p:nvPr/>
        </p:nvSpPr>
        <p:spPr>
          <a:xfrm flipH="1">
            <a:off x="10253226" y="3076510"/>
            <a:ext cx="3792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b="1" i="1" dirty="0">
                <a:solidFill>
                  <a:srgbClr val="FF0000"/>
                </a:solidFill>
              </a:rPr>
              <a:t>E</a:t>
            </a:r>
            <a:endParaRPr lang="ja-JP" altLang="en-US" sz="2000" b="1" i="1" dirty="0">
              <a:solidFill>
                <a:srgbClr val="FF0000"/>
              </a:solidFill>
            </a:endParaRPr>
          </a:p>
        </p:txBody>
      </p:sp>
      <p:sp>
        <p:nvSpPr>
          <p:cNvPr id="706" name="テキスト ボックス 705">
            <a:extLst>
              <a:ext uri="{FF2B5EF4-FFF2-40B4-BE49-F238E27FC236}">
                <a16:creationId xmlns:a16="http://schemas.microsoft.com/office/drawing/2014/main" id="{CCE4E6F7-5CAE-4D1A-B303-7E3B1C1240AC}"/>
              </a:ext>
            </a:extLst>
          </p:cNvPr>
          <p:cNvSpPr txBox="1"/>
          <p:nvPr/>
        </p:nvSpPr>
        <p:spPr>
          <a:xfrm>
            <a:off x="6156708" y="2855484"/>
            <a:ext cx="29523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rgbClr val="000000"/>
                </a:solidFill>
              </a:rPr>
              <a:t>Local polarizations</a:t>
            </a:r>
            <a:br>
              <a:rPr lang="en-US" altLang="ja-JP" sz="2000" dirty="0">
                <a:solidFill>
                  <a:srgbClr val="000000"/>
                </a:solidFill>
              </a:rPr>
            </a:br>
            <a:r>
              <a:rPr lang="en-US" altLang="ja-JP" sz="2000" dirty="0">
                <a:solidFill>
                  <a:srgbClr val="000000"/>
                </a:solidFill>
              </a:rPr>
              <a:t>are aligned by</a:t>
            </a:r>
            <a:br>
              <a:rPr lang="en-US" altLang="ja-JP" sz="2000" dirty="0">
                <a:solidFill>
                  <a:srgbClr val="000000"/>
                </a:solidFill>
              </a:rPr>
            </a:br>
            <a:r>
              <a:rPr lang="en-US" altLang="ja-JP" sz="2000" dirty="0" err="1">
                <a:solidFill>
                  <a:srgbClr val="000000"/>
                </a:solidFill>
              </a:rPr>
              <a:t>by</a:t>
            </a:r>
            <a:r>
              <a:rPr lang="en-US" altLang="ja-JP" sz="2000" dirty="0">
                <a:solidFill>
                  <a:srgbClr val="000000"/>
                </a:solidFill>
              </a:rPr>
              <a:t> external field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707" name="正方形/長方形 706">
            <a:extLst>
              <a:ext uri="{FF2B5EF4-FFF2-40B4-BE49-F238E27FC236}">
                <a16:creationId xmlns:a16="http://schemas.microsoft.com/office/drawing/2014/main" id="{CB95BD81-1598-499D-AB5F-7E26E18810A7}"/>
              </a:ext>
            </a:extLst>
          </p:cNvPr>
          <p:cNvSpPr/>
          <p:nvPr/>
        </p:nvSpPr>
        <p:spPr bwMode="auto">
          <a:xfrm>
            <a:off x="4500524" y="5517232"/>
            <a:ext cx="1374502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 dirty="0">
              <a:solidFill>
                <a:srgbClr val="000000"/>
              </a:solidFill>
            </a:endParaRPr>
          </a:p>
        </p:txBody>
      </p:sp>
      <p:cxnSp>
        <p:nvCxnSpPr>
          <p:cNvPr id="708" name="直線矢印コネクタ 707">
            <a:extLst>
              <a:ext uri="{FF2B5EF4-FFF2-40B4-BE49-F238E27FC236}">
                <a16:creationId xmlns:a16="http://schemas.microsoft.com/office/drawing/2014/main" id="{601B6B02-5FF7-4190-9989-E9F6120DD331}"/>
              </a:ext>
            </a:extLst>
          </p:cNvPr>
          <p:cNvCxnSpPr/>
          <p:nvPr/>
        </p:nvCxnSpPr>
        <p:spPr bwMode="auto">
          <a:xfrm flipV="1">
            <a:off x="4617354" y="5550573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9" name="直線矢印コネクタ 708">
            <a:extLst>
              <a:ext uri="{FF2B5EF4-FFF2-40B4-BE49-F238E27FC236}">
                <a16:creationId xmlns:a16="http://schemas.microsoft.com/office/drawing/2014/main" id="{711130B1-5779-4AFC-8C24-03B564AE9885}"/>
              </a:ext>
            </a:extLst>
          </p:cNvPr>
          <p:cNvCxnSpPr/>
          <p:nvPr/>
        </p:nvCxnSpPr>
        <p:spPr bwMode="auto">
          <a:xfrm rot="10800000" flipV="1">
            <a:off x="4761370" y="5550573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0" name="直線矢印コネクタ 709">
            <a:extLst>
              <a:ext uri="{FF2B5EF4-FFF2-40B4-BE49-F238E27FC236}">
                <a16:creationId xmlns:a16="http://schemas.microsoft.com/office/drawing/2014/main" id="{E9A3C038-CCDD-40B7-9429-C2AF4246764B}"/>
              </a:ext>
            </a:extLst>
          </p:cNvPr>
          <p:cNvCxnSpPr/>
          <p:nvPr/>
        </p:nvCxnSpPr>
        <p:spPr bwMode="auto">
          <a:xfrm flipV="1">
            <a:off x="4905386" y="5550573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1" name="直線矢印コネクタ 710">
            <a:extLst>
              <a:ext uri="{FF2B5EF4-FFF2-40B4-BE49-F238E27FC236}">
                <a16:creationId xmlns:a16="http://schemas.microsoft.com/office/drawing/2014/main" id="{823AFAD9-9C00-4A13-AA03-6F714A624A25}"/>
              </a:ext>
            </a:extLst>
          </p:cNvPr>
          <p:cNvCxnSpPr/>
          <p:nvPr/>
        </p:nvCxnSpPr>
        <p:spPr bwMode="auto">
          <a:xfrm rot="10800000" flipV="1">
            <a:off x="5057786" y="5550573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2" name="直線矢印コネクタ 711">
            <a:extLst>
              <a:ext uri="{FF2B5EF4-FFF2-40B4-BE49-F238E27FC236}">
                <a16:creationId xmlns:a16="http://schemas.microsoft.com/office/drawing/2014/main" id="{B0A580C5-0BD6-483B-852A-2CC626E8830F}"/>
              </a:ext>
            </a:extLst>
          </p:cNvPr>
          <p:cNvCxnSpPr/>
          <p:nvPr/>
        </p:nvCxnSpPr>
        <p:spPr bwMode="auto">
          <a:xfrm flipV="1">
            <a:off x="5210186" y="5550573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3" name="直線矢印コネクタ 712">
            <a:extLst>
              <a:ext uri="{FF2B5EF4-FFF2-40B4-BE49-F238E27FC236}">
                <a16:creationId xmlns:a16="http://schemas.microsoft.com/office/drawing/2014/main" id="{EB7BCDEC-367D-4626-95CA-8096BAF4C9F9}"/>
              </a:ext>
            </a:extLst>
          </p:cNvPr>
          <p:cNvCxnSpPr/>
          <p:nvPr/>
        </p:nvCxnSpPr>
        <p:spPr bwMode="auto">
          <a:xfrm rot="10800000" flipV="1">
            <a:off x="5362586" y="5550573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4" name="直線矢印コネクタ 713">
            <a:extLst>
              <a:ext uri="{FF2B5EF4-FFF2-40B4-BE49-F238E27FC236}">
                <a16:creationId xmlns:a16="http://schemas.microsoft.com/office/drawing/2014/main" id="{E635DA97-7181-41B2-902E-537A8227D807}"/>
              </a:ext>
            </a:extLst>
          </p:cNvPr>
          <p:cNvCxnSpPr/>
          <p:nvPr/>
        </p:nvCxnSpPr>
        <p:spPr bwMode="auto">
          <a:xfrm flipV="1">
            <a:off x="5514986" y="5550573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5" name="直線矢印コネクタ 714">
            <a:extLst>
              <a:ext uri="{FF2B5EF4-FFF2-40B4-BE49-F238E27FC236}">
                <a16:creationId xmlns:a16="http://schemas.microsoft.com/office/drawing/2014/main" id="{B91D3146-4E09-4A11-B761-E5766B73B0F1}"/>
              </a:ext>
            </a:extLst>
          </p:cNvPr>
          <p:cNvCxnSpPr/>
          <p:nvPr/>
        </p:nvCxnSpPr>
        <p:spPr bwMode="auto">
          <a:xfrm rot="10800000" flipV="1">
            <a:off x="5667386" y="5550573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" name="直線矢印コネクタ 715">
            <a:extLst>
              <a:ext uri="{FF2B5EF4-FFF2-40B4-BE49-F238E27FC236}">
                <a16:creationId xmlns:a16="http://schemas.microsoft.com/office/drawing/2014/main" id="{03F8CFE1-E06C-4E0D-91DB-C849A83ECF47}"/>
              </a:ext>
            </a:extLst>
          </p:cNvPr>
          <p:cNvCxnSpPr/>
          <p:nvPr/>
        </p:nvCxnSpPr>
        <p:spPr bwMode="auto">
          <a:xfrm rot="10800000" flipV="1">
            <a:off x="4617354" y="5755697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" name="直線矢印コネクタ 716">
            <a:extLst>
              <a:ext uri="{FF2B5EF4-FFF2-40B4-BE49-F238E27FC236}">
                <a16:creationId xmlns:a16="http://schemas.microsoft.com/office/drawing/2014/main" id="{30CA7079-CEBE-44B8-83AF-7E5F8E6010E2}"/>
              </a:ext>
            </a:extLst>
          </p:cNvPr>
          <p:cNvCxnSpPr/>
          <p:nvPr/>
        </p:nvCxnSpPr>
        <p:spPr bwMode="auto">
          <a:xfrm flipV="1">
            <a:off x="4761370" y="5755697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" name="直線矢印コネクタ 717">
            <a:extLst>
              <a:ext uri="{FF2B5EF4-FFF2-40B4-BE49-F238E27FC236}">
                <a16:creationId xmlns:a16="http://schemas.microsoft.com/office/drawing/2014/main" id="{7757F6CE-A0C0-4B22-BCA6-44F0901AD0AA}"/>
              </a:ext>
            </a:extLst>
          </p:cNvPr>
          <p:cNvCxnSpPr/>
          <p:nvPr/>
        </p:nvCxnSpPr>
        <p:spPr bwMode="auto">
          <a:xfrm rot="10800000" flipV="1">
            <a:off x="4905386" y="5755697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9" name="直線矢印コネクタ 718">
            <a:extLst>
              <a:ext uri="{FF2B5EF4-FFF2-40B4-BE49-F238E27FC236}">
                <a16:creationId xmlns:a16="http://schemas.microsoft.com/office/drawing/2014/main" id="{9378E617-5650-4BC5-8478-BDDBA5D8B17C}"/>
              </a:ext>
            </a:extLst>
          </p:cNvPr>
          <p:cNvCxnSpPr/>
          <p:nvPr/>
        </p:nvCxnSpPr>
        <p:spPr bwMode="auto">
          <a:xfrm flipV="1">
            <a:off x="5057786" y="5755697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0" name="直線矢印コネクタ 719">
            <a:extLst>
              <a:ext uri="{FF2B5EF4-FFF2-40B4-BE49-F238E27FC236}">
                <a16:creationId xmlns:a16="http://schemas.microsoft.com/office/drawing/2014/main" id="{342EAC1D-D86E-4A7E-B919-6D1F2F6D6272}"/>
              </a:ext>
            </a:extLst>
          </p:cNvPr>
          <p:cNvCxnSpPr/>
          <p:nvPr/>
        </p:nvCxnSpPr>
        <p:spPr bwMode="auto">
          <a:xfrm rot="10800000" flipV="1">
            <a:off x="5210186" y="5755697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1" name="直線矢印コネクタ 720">
            <a:extLst>
              <a:ext uri="{FF2B5EF4-FFF2-40B4-BE49-F238E27FC236}">
                <a16:creationId xmlns:a16="http://schemas.microsoft.com/office/drawing/2014/main" id="{F6E760DC-AF3C-43A9-AC5A-D44A506D3FCC}"/>
              </a:ext>
            </a:extLst>
          </p:cNvPr>
          <p:cNvCxnSpPr/>
          <p:nvPr/>
        </p:nvCxnSpPr>
        <p:spPr bwMode="auto">
          <a:xfrm flipV="1">
            <a:off x="5362586" y="5755697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2" name="直線矢印コネクタ 721">
            <a:extLst>
              <a:ext uri="{FF2B5EF4-FFF2-40B4-BE49-F238E27FC236}">
                <a16:creationId xmlns:a16="http://schemas.microsoft.com/office/drawing/2014/main" id="{D1696648-A961-4A73-ADFF-4FA8E564FCD4}"/>
              </a:ext>
            </a:extLst>
          </p:cNvPr>
          <p:cNvCxnSpPr/>
          <p:nvPr/>
        </p:nvCxnSpPr>
        <p:spPr bwMode="auto">
          <a:xfrm rot="10800000" flipV="1">
            <a:off x="5514986" y="5755697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3" name="直線矢印コネクタ 722">
            <a:extLst>
              <a:ext uri="{FF2B5EF4-FFF2-40B4-BE49-F238E27FC236}">
                <a16:creationId xmlns:a16="http://schemas.microsoft.com/office/drawing/2014/main" id="{85C644F7-ADA3-4D92-A082-DE7AC947B3B3}"/>
              </a:ext>
            </a:extLst>
          </p:cNvPr>
          <p:cNvCxnSpPr/>
          <p:nvPr/>
        </p:nvCxnSpPr>
        <p:spPr bwMode="auto">
          <a:xfrm flipV="1">
            <a:off x="5667386" y="5755697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4" name="直線矢印コネクタ 723">
            <a:extLst>
              <a:ext uri="{FF2B5EF4-FFF2-40B4-BE49-F238E27FC236}">
                <a16:creationId xmlns:a16="http://schemas.microsoft.com/office/drawing/2014/main" id="{C06844AB-F453-495E-A3DF-4ECF3DDFBC5A}"/>
              </a:ext>
            </a:extLst>
          </p:cNvPr>
          <p:cNvCxnSpPr/>
          <p:nvPr/>
        </p:nvCxnSpPr>
        <p:spPr bwMode="auto">
          <a:xfrm flipV="1">
            <a:off x="4619078" y="5971721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5" name="直線矢印コネクタ 724">
            <a:extLst>
              <a:ext uri="{FF2B5EF4-FFF2-40B4-BE49-F238E27FC236}">
                <a16:creationId xmlns:a16="http://schemas.microsoft.com/office/drawing/2014/main" id="{C94C742E-0E0D-42A0-9A63-333CB66E1520}"/>
              </a:ext>
            </a:extLst>
          </p:cNvPr>
          <p:cNvCxnSpPr/>
          <p:nvPr/>
        </p:nvCxnSpPr>
        <p:spPr bwMode="auto">
          <a:xfrm rot="10800000" flipV="1">
            <a:off x="4763094" y="5971721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6" name="直線矢印コネクタ 725">
            <a:extLst>
              <a:ext uri="{FF2B5EF4-FFF2-40B4-BE49-F238E27FC236}">
                <a16:creationId xmlns:a16="http://schemas.microsoft.com/office/drawing/2014/main" id="{619DE06F-2C92-4208-96FC-B89659A4B592}"/>
              </a:ext>
            </a:extLst>
          </p:cNvPr>
          <p:cNvCxnSpPr/>
          <p:nvPr/>
        </p:nvCxnSpPr>
        <p:spPr bwMode="auto">
          <a:xfrm flipV="1">
            <a:off x="4907110" y="5971721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7" name="直線矢印コネクタ 726">
            <a:extLst>
              <a:ext uri="{FF2B5EF4-FFF2-40B4-BE49-F238E27FC236}">
                <a16:creationId xmlns:a16="http://schemas.microsoft.com/office/drawing/2014/main" id="{3C2DD9B3-059F-4259-8097-87F3BDE2883D}"/>
              </a:ext>
            </a:extLst>
          </p:cNvPr>
          <p:cNvCxnSpPr/>
          <p:nvPr/>
        </p:nvCxnSpPr>
        <p:spPr bwMode="auto">
          <a:xfrm rot="10800000" flipV="1">
            <a:off x="5059510" y="5971721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8" name="直線矢印コネクタ 727">
            <a:extLst>
              <a:ext uri="{FF2B5EF4-FFF2-40B4-BE49-F238E27FC236}">
                <a16:creationId xmlns:a16="http://schemas.microsoft.com/office/drawing/2014/main" id="{982F7D1A-55A9-45F8-979C-3983008125DF}"/>
              </a:ext>
            </a:extLst>
          </p:cNvPr>
          <p:cNvCxnSpPr/>
          <p:nvPr/>
        </p:nvCxnSpPr>
        <p:spPr bwMode="auto">
          <a:xfrm flipV="1">
            <a:off x="5211910" y="5971721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9" name="直線矢印コネクタ 728">
            <a:extLst>
              <a:ext uri="{FF2B5EF4-FFF2-40B4-BE49-F238E27FC236}">
                <a16:creationId xmlns:a16="http://schemas.microsoft.com/office/drawing/2014/main" id="{A3DDD40D-89D0-49BB-AC5E-A4FC3E1C6398}"/>
              </a:ext>
            </a:extLst>
          </p:cNvPr>
          <p:cNvCxnSpPr/>
          <p:nvPr/>
        </p:nvCxnSpPr>
        <p:spPr bwMode="auto">
          <a:xfrm rot="10800000" flipV="1">
            <a:off x="5364310" y="5971721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0" name="直線矢印コネクタ 729">
            <a:extLst>
              <a:ext uri="{FF2B5EF4-FFF2-40B4-BE49-F238E27FC236}">
                <a16:creationId xmlns:a16="http://schemas.microsoft.com/office/drawing/2014/main" id="{B401DF16-570C-4F63-B418-A38D5098A8D8}"/>
              </a:ext>
            </a:extLst>
          </p:cNvPr>
          <p:cNvCxnSpPr/>
          <p:nvPr/>
        </p:nvCxnSpPr>
        <p:spPr bwMode="auto">
          <a:xfrm flipV="1">
            <a:off x="5516710" y="5971721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1" name="直線矢印コネクタ 730">
            <a:extLst>
              <a:ext uri="{FF2B5EF4-FFF2-40B4-BE49-F238E27FC236}">
                <a16:creationId xmlns:a16="http://schemas.microsoft.com/office/drawing/2014/main" id="{5ED28BC1-7CFD-4CE8-BE8B-83D9C95366DE}"/>
              </a:ext>
            </a:extLst>
          </p:cNvPr>
          <p:cNvCxnSpPr/>
          <p:nvPr/>
        </p:nvCxnSpPr>
        <p:spPr bwMode="auto">
          <a:xfrm rot="10800000" flipV="1">
            <a:off x="5669110" y="5971721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2" name="直線矢印コネクタ 731">
            <a:extLst>
              <a:ext uri="{FF2B5EF4-FFF2-40B4-BE49-F238E27FC236}">
                <a16:creationId xmlns:a16="http://schemas.microsoft.com/office/drawing/2014/main" id="{C8C3797F-ED63-4B4F-9C13-2943732048EA}"/>
              </a:ext>
            </a:extLst>
          </p:cNvPr>
          <p:cNvCxnSpPr/>
          <p:nvPr/>
        </p:nvCxnSpPr>
        <p:spPr bwMode="auto">
          <a:xfrm rot="10800000" flipV="1">
            <a:off x="4617354" y="6187745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3" name="直線矢印コネクタ 732">
            <a:extLst>
              <a:ext uri="{FF2B5EF4-FFF2-40B4-BE49-F238E27FC236}">
                <a16:creationId xmlns:a16="http://schemas.microsoft.com/office/drawing/2014/main" id="{DBFBD716-6ED1-4FFF-BCDB-D7E2D534A4A3}"/>
              </a:ext>
            </a:extLst>
          </p:cNvPr>
          <p:cNvCxnSpPr/>
          <p:nvPr/>
        </p:nvCxnSpPr>
        <p:spPr bwMode="auto">
          <a:xfrm flipV="1">
            <a:off x="4761370" y="6187745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4" name="直線矢印コネクタ 733">
            <a:extLst>
              <a:ext uri="{FF2B5EF4-FFF2-40B4-BE49-F238E27FC236}">
                <a16:creationId xmlns:a16="http://schemas.microsoft.com/office/drawing/2014/main" id="{839F41C4-E4E8-46A0-BC24-E67EBEB8C6DC}"/>
              </a:ext>
            </a:extLst>
          </p:cNvPr>
          <p:cNvCxnSpPr/>
          <p:nvPr/>
        </p:nvCxnSpPr>
        <p:spPr bwMode="auto">
          <a:xfrm rot="10800000" flipV="1">
            <a:off x="4905386" y="6187745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5" name="直線矢印コネクタ 734">
            <a:extLst>
              <a:ext uri="{FF2B5EF4-FFF2-40B4-BE49-F238E27FC236}">
                <a16:creationId xmlns:a16="http://schemas.microsoft.com/office/drawing/2014/main" id="{C260655A-A78B-4995-B0C7-EA263C1D50BD}"/>
              </a:ext>
            </a:extLst>
          </p:cNvPr>
          <p:cNvCxnSpPr/>
          <p:nvPr/>
        </p:nvCxnSpPr>
        <p:spPr bwMode="auto">
          <a:xfrm flipV="1">
            <a:off x="5057786" y="6187745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6" name="直線矢印コネクタ 735">
            <a:extLst>
              <a:ext uri="{FF2B5EF4-FFF2-40B4-BE49-F238E27FC236}">
                <a16:creationId xmlns:a16="http://schemas.microsoft.com/office/drawing/2014/main" id="{FB89422C-4E23-4DA8-90BB-0B9C9DA15082}"/>
              </a:ext>
            </a:extLst>
          </p:cNvPr>
          <p:cNvCxnSpPr/>
          <p:nvPr/>
        </p:nvCxnSpPr>
        <p:spPr bwMode="auto">
          <a:xfrm rot="10800000" flipV="1">
            <a:off x="5210186" y="6187745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" name="直線矢印コネクタ 736">
            <a:extLst>
              <a:ext uri="{FF2B5EF4-FFF2-40B4-BE49-F238E27FC236}">
                <a16:creationId xmlns:a16="http://schemas.microsoft.com/office/drawing/2014/main" id="{0903D3A4-DC27-4DDB-8008-7C0C61BDC5E1}"/>
              </a:ext>
            </a:extLst>
          </p:cNvPr>
          <p:cNvCxnSpPr/>
          <p:nvPr/>
        </p:nvCxnSpPr>
        <p:spPr bwMode="auto">
          <a:xfrm flipV="1">
            <a:off x="5362586" y="6187745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8" name="直線矢印コネクタ 737">
            <a:extLst>
              <a:ext uri="{FF2B5EF4-FFF2-40B4-BE49-F238E27FC236}">
                <a16:creationId xmlns:a16="http://schemas.microsoft.com/office/drawing/2014/main" id="{CE57673B-B1B5-4334-94AE-52DBC4BFF535}"/>
              </a:ext>
            </a:extLst>
          </p:cNvPr>
          <p:cNvCxnSpPr/>
          <p:nvPr/>
        </p:nvCxnSpPr>
        <p:spPr bwMode="auto">
          <a:xfrm rot="10800000" flipV="1">
            <a:off x="5514986" y="6187745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9" name="直線矢印コネクタ 738">
            <a:extLst>
              <a:ext uri="{FF2B5EF4-FFF2-40B4-BE49-F238E27FC236}">
                <a16:creationId xmlns:a16="http://schemas.microsoft.com/office/drawing/2014/main" id="{3B177D4A-D694-4424-9BBE-249DE95C9C73}"/>
              </a:ext>
            </a:extLst>
          </p:cNvPr>
          <p:cNvCxnSpPr/>
          <p:nvPr/>
        </p:nvCxnSpPr>
        <p:spPr bwMode="auto">
          <a:xfrm flipV="1">
            <a:off x="5667386" y="6187745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0" name="正方形/長方形 739">
            <a:extLst>
              <a:ext uri="{FF2B5EF4-FFF2-40B4-BE49-F238E27FC236}">
                <a16:creationId xmlns:a16="http://schemas.microsoft.com/office/drawing/2014/main" id="{D72EEBA7-D9A6-481F-B13F-286E040B88C5}"/>
              </a:ext>
            </a:extLst>
          </p:cNvPr>
          <p:cNvSpPr/>
          <p:nvPr/>
        </p:nvSpPr>
        <p:spPr bwMode="auto">
          <a:xfrm>
            <a:off x="8825954" y="5452775"/>
            <a:ext cx="1374502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 dirty="0">
              <a:solidFill>
                <a:srgbClr val="000000"/>
              </a:solidFill>
            </a:endParaRPr>
          </a:p>
        </p:txBody>
      </p:sp>
      <p:cxnSp>
        <p:nvCxnSpPr>
          <p:cNvPr id="741" name="直線矢印コネクタ 740">
            <a:extLst>
              <a:ext uri="{FF2B5EF4-FFF2-40B4-BE49-F238E27FC236}">
                <a16:creationId xmlns:a16="http://schemas.microsoft.com/office/drawing/2014/main" id="{F9DFE919-3BD6-4FC1-9A1C-9EF95E833F7F}"/>
              </a:ext>
            </a:extLst>
          </p:cNvPr>
          <p:cNvCxnSpPr/>
          <p:nvPr/>
        </p:nvCxnSpPr>
        <p:spPr bwMode="auto">
          <a:xfrm rot="19680000" flipV="1">
            <a:off x="8942784" y="5486116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2" name="直線矢印コネクタ 741">
            <a:extLst>
              <a:ext uri="{FF2B5EF4-FFF2-40B4-BE49-F238E27FC236}">
                <a16:creationId xmlns:a16="http://schemas.microsoft.com/office/drawing/2014/main" id="{E13AD026-1EC1-4C14-A6A3-7DCFEC3AA6BF}"/>
              </a:ext>
            </a:extLst>
          </p:cNvPr>
          <p:cNvCxnSpPr/>
          <p:nvPr/>
        </p:nvCxnSpPr>
        <p:spPr bwMode="auto">
          <a:xfrm rot="19680000" flipV="1">
            <a:off x="9086800" y="5486116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3" name="直線矢印コネクタ 742">
            <a:extLst>
              <a:ext uri="{FF2B5EF4-FFF2-40B4-BE49-F238E27FC236}">
                <a16:creationId xmlns:a16="http://schemas.microsoft.com/office/drawing/2014/main" id="{F56C3D21-83D6-4C96-8EB8-C65C00AC6A43}"/>
              </a:ext>
            </a:extLst>
          </p:cNvPr>
          <p:cNvCxnSpPr/>
          <p:nvPr/>
        </p:nvCxnSpPr>
        <p:spPr bwMode="auto">
          <a:xfrm rot="19680000" flipV="1">
            <a:off x="9230816" y="5486116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4" name="直線矢印コネクタ 743">
            <a:extLst>
              <a:ext uri="{FF2B5EF4-FFF2-40B4-BE49-F238E27FC236}">
                <a16:creationId xmlns:a16="http://schemas.microsoft.com/office/drawing/2014/main" id="{CBDB471A-0BA4-4F6C-ACEB-CBE4B5691195}"/>
              </a:ext>
            </a:extLst>
          </p:cNvPr>
          <p:cNvCxnSpPr/>
          <p:nvPr/>
        </p:nvCxnSpPr>
        <p:spPr bwMode="auto">
          <a:xfrm rot="19680000" flipV="1">
            <a:off x="9383216" y="5486116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5" name="直線矢印コネクタ 744">
            <a:extLst>
              <a:ext uri="{FF2B5EF4-FFF2-40B4-BE49-F238E27FC236}">
                <a16:creationId xmlns:a16="http://schemas.microsoft.com/office/drawing/2014/main" id="{D1813B85-A0AB-47C4-94C6-A0AF05DBE9FF}"/>
              </a:ext>
            </a:extLst>
          </p:cNvPr>
          <p:cNvCxnSpPr/>
          <p:nvPr/>
        </p:nvCxnSpPr>
        <p:spPr bwMode="auto">
          <a:xfrm rot="19680000" flipV="1">
            <a:off x="9535616" y="5486116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6" name="直線矢印コネクタ 745">
            <a:extLst>
              <a:ext uri="{FF2B5EF4-FFF2-40B4-BE49-F238E27FC236}">
                <a16:creationId xmlns:a16="http://schemas.microsoft.com/office/drawing/2014/main" id="{216D96CA-EF6C-4C4F-98AC-6B957C1B194C}"/>
              </a:ext>
            </a:extLst>
          </p:cNvPr>
          <p:cNvCxnSpPr/>
          <p:nvPr/>
        </p:nvCxnSpPr>
        <p:spPr bwMode="auto">
          <a:xfrm rot="19680000" flipV="1">
            <a:off x="9688016" y="5486116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" name="直線矢印コネクタ 746">
            <a:extLst>
              <a:ext uri="{FF2B5EF4-FFF2-40B4-BE49-F238E27FC236}">
                <a16:creationId xmlns:a16="http://schemas.microsoft.com/office/drawing/2014/main" id="{8D057F1A-D86B-4EBC-B07C-3915EB14271A}"/>
              </a:ext>
            </a:extLst>
          </p:cNvPr>
          <p:cNvCxnSpPr/>
          <p:nvPr/>
        </p:nvCxnSpPr>
        <p:spPr bwMode="auto">
          <a:xfrm rot="19680000" flipV="1">
            <a:off x="9840416" y="5486116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8" name="直線矢印コネクタ 747">
            <a:extLst>
              <a:ext uri="{FF2B5EF4-FFF2-40B4-BE49-F238E27FC236}">
                <a16:creationId xmlns:a16="http://schemas.microsoft.com/office/drawing/2014/main" id="{2AC2D1FD-07BB-437D-9428-60DF8024DF9A}"/>
              </a:ext>
            </a:extLst>
          </p:cNvPr>
          <p:cNvCxnSpPr/>
          <p:nvPr/>
        </p:nvCxnSpPr>
        <p:spPr bwMode="auto">
          <a:xfrm rot="19680000" flipV="1">
            <a:off x="9992816" y="5486116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9" name="直線矢印コネクタ 748">
            <a:extLst>
              <a:ext uri="{FF2B5EF4-FFF2-40B4-BE49-F238E27FC236}">
                <a16:creationId xmlns:a16="http://schemas.microsoft.com/office/drawing/2014/main" id="{3F02394D-E86F-4573-AB42-FAB101B1C764}"/>
              </a:ext>
            </a:extLst>
          </p:cNvPr>
          <p:cNvCxnSpPr/>
          <p:nvPr/>
        </p:nvCxnSpPr>
        <p:spPr bwMode="auto">
          <a:xfrm rot="19680000" flipV="1">
            <a:off x="8942784" y="5691240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0" name="直線矢印コネクタ 749">
            <a:extLst>
              <a:ext uri="{FF2B5EF4-FFF2-40B4-BE49-F238E27FC236}">
                <a16:creationId xmlns:a16="http://schemas.microsoft.com/office/drawing/2014/main" id="{73DE2878-F29F-4473-A266-AE83CBA65C5A}"/>
              </a:ext>
            </a:extLst>
          </p:cNvPr>
          <p:cNvCxnSpPr/>
          <p:nvPr/>
        </p:nvCxnSpPr>
        <p:spPr bwMode="auto">
          <a:xfrm rot="19680000" flipV="1">
            <a:off x="9086800" y="5691240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1" name="直線矢印コネクタ 750">
            <a:extLst>
              <a:ext uri="{FF2B5EF4-FFF2-40B4-BE49-F238E27FC236}">
                <a16:creationId xmlns:a16="http://schemas.microsoft.com/office/drawing/2014/main" id="{3C70C19D-E391-4468-94EA-358CCAF6EE05}"/>
              </a:ext>
            </a:extLst>
          </p:cNvPr>
          <p:cNvCxnSpPr/>
          <p:nvPr/>
        </p:nvCxnSpPr>
        <p:spPr bwMode="auto">
          <a:xfrm rot="19680000" flipV="1">
            <a:off x="9230816" y="5691240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2" name="直線矢印コネクタ 751">
            <a:extLst>
              <a:ext uri="{FF2B5EF4-FFF2-40B4-BE49-F238E27FC236}">
                <a16:creationId xmlns:a16="http://schemas.microsoft.com/office/drawing/2014/main" id="{0C03159D-8B21-49E6-B3BC-3238E4021BA8}"/>
              </a:ext>
            </a:extLst>
          </p:cNvPr>
          <p:cNvCxnSpPr/>
          <p:nvPr/>
        </p:nvCxnSpPr>
        <p:spPr bwMode="auto">
          <a:xfrm rot="19680000" flipV="1">
            <a:off x="9383216" y="5691240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3" name="直線矢印コネクタ 752">
            <a:extLst>
              <a:ext uri="{FF2B5EF4-FFF2-40B4-BE49-F238E27FC236}">
                <a16:creationId xmlns:a16="http://schemas.microsoft.com/office/drawing/2014/main" id="{585CE338-6902-485B-A7D3-24229FBB5CF2}"/>
              </a:ext>
            </a:extLst>
          </p:cNvPr>
          <p:cNvCxnSpPr/>
          <p:nvPr/>
        </p:nvCxnSpPr>
        <p:spPr bwMode="auto">
          <a:xfrm rot="19680000" flipV="1">
            <a:off x="9535616" y="5691240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4" name="直線矢印コネクタ 753">
            <a:extLst>
              <a:ext uri="{FF2B5EF4-FFF2-40B4-BE49-F238E27FC236}">
                <a16:creationId xmlns:a16="http://schemas.microsoft.com/office/drawing/2014/main" id="{FBA8AB47-EAC5-49E2-9C61-6D67BD958E21}"/>
              </a:ext>
            </a:extLst>
          </p:cNvPr>
          <p:cNvCxnSpPr/>
          <p:nvPr/>
        </p:nvCxnSpPr>
        <p:spPr bwMode="auto">
          <a:xfrm rot="19680000" flipV="1">
            <a:off x="9688016" y="5691240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5" name="直線矢印コネクタ 754">
            <a:extLst>
              <a:ext uri="{FF2B5EF4-FFF2-40B4-BE49-F238E27FC236}">
                <a16:creationId xmlns:a16="http://schemas.microsoft.com/office/drawing/2014/main" id="{164092A2-E8B9-4561-B035-7A3006DB4A25}"/>
              </a:ext>
            </a:extLst>
          </p:cNvPr>
          <p:cNvCxnSpPr/>
          <p:nvPr/>
        </p:nvCxnSpPr>
        <p:spPr bwMode="auto">
          <a:xfrm rot="19680000" flipV="1">
            <a:off x="9840416" y="5691240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6" name="直線矢印コネクタ 755">
            <a:extLst>
              <a:ext uri="{FF2B5EF4-FFF2-40B4-BE49-F238E27FC236}">
                <a16:creationId xmlns:a16="http://schemas.microsoft.com/office/drawing/2014/main" id="{62F286CC-748C-4A19-9E0E-D4E29D30BDFC}"/>
              </a:ext>
            </a:extLst>
          </p:cNvPr>
          <p:cNvCxnSpPr/>
          <p:nvPr/>
        </p:nvCxnSpPr>
        <p:spPr bwMode="auto">
          <a:xfrm rot="19680000" flipV="1">
            <a:off x="9992816" y="5691240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" name="直線矢印コネクタ 756">
            <a:extLst>
              <a:ext uri="{FF2B5EF4-FFF2-40B4-BE49-F238E27FC236}">
                <a16:creationId xmlns:a16="http://schemas.microsoft.com/office/drawing/2014/main" id="{17B84F4C-2A6F-44A7-BF0D-427F9E3CC79B}"/>
              </a:ext>
            </a:extLst>
          </p:cNvPr>
          <p:cNvCxnSpPr/>
          <p:nvPr/>
        </p:nvCxnSpPr>
        <p:spPr bwMode="auto">
          <a:xfrm rot="19680000" flipV="1">
            <a:off x="8944508" y="5907264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" name="直線矢印コネクタ 757">
            <a:extLst>
              <a:ext uri="{FF2B5EF4-FFF2-40B4-BE49-F238E27FC236}">
                <a16:creationId xmlns:a16="http://schemas.microsoft.com/office/drawing/2014/main" id="{73FC5696-D374-4FB7-88DC-6E1C1B6BFD5C}"/>
              </a:ext>
            </a:extLst>
          </p:cNvPr>
          <p:cNvCxnSpPr/>
          <p:nvPr/>
        </p:nvCxnSpPr>
        <p:spPr bwMode="auto">
          <a:xfrm rot="19680000" flipV="1">
            <a:off x="9088524" y="5907264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9" name="直線矢印コネクタ 758">
            <a:extLst>
              <a:ext uri="{FF2B5EF4-FFF2-40B4-BE49-F238E27FC236}">
                <a16:creationId xmlns:a16="http://schemas.microsoft.com/office/drawing/2014/main" id="{4359F696-92F2-4512-B550-A49440175F29}"/>
              </a:ext>
            </a:extLst>
          </p:cNvPr>
          <p:cNvCxnSpPr/>
          <p:nvPr/>
        </p:nvCxnSpPr>
        <p:spPr bwMode="auto">
          <a:xfrm rot="19680000" flipV="1">
            <a:off x="9232540" y="5907264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0" name="直線矢印コネクタ 759">
            <a:extLst>
              <a:ext uri="{FF2B5EF4-FFF2-40B4-BE49-F238E27FC236}">
                <a16:creationId xmlns:a16="http://schemas.microsoft.com/office/drawing/2014/main" id="{1C821FC0-D3EB-4331-954C-0A722C388236}"/>
              </a:ext>
            </a:extLst>
          </p:cNvPr>
          <p:cNvCxnSpPr/>
          <p:nvPr/>
        </p:nvCxnSpPr>
        <p:spPr bwMode="auto">
          <a:xfrm rot="19680000" flipV="1">
            <a:off x="9384940" y="5907264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1" name="直線矢印コネクタ 760">
            <a:extLst>
              <a:ext uri="{FF2B5EF4-FFF2-40B4-BE49-F238E27FC236}">
                <a16:creationId xmlns:a16="http://schemas.microsoft.com/office/drawing/2014/main" id="{BCA0AE4A-CB94-43B3-A675-3EBBABF41248}"/>
              </a:ext>
            </a:extLst>
          </p:cNvPr>
          <p:cNvCxnSpPr/>
          <p:nvPr/>
        </p:nvCxnSpPr>
        <p:spPr bwMode="auto">
          <a:xfrm rot="19680000" flipV="1">
            <a:off x="9537340" y="5907264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2" name="直線矢印コネクタ 761">
            <a:extLst>
              <a:ext uri="{FF2B5EF4-FFF2-40B4-BE49-F238E27FC236}">
                <a16:creationId xmlns:a16="http://schemas.microsoft.com/office/drawing/2014/main" id="{AF7F4C1A-6CAD-4B26-A333-91EFEDA722C1}"/>
              </a:ext>
            </a:extLst>
          </p:cNvPr>
          <p:cNvCxnSpPr/>
          <p:nvPr/>
        </p:nvCxnSpPr>
        <p:spPr bwMode="auto">
          <a:xfrm rot="19680000" flipV="1">
            <a:off x="9689740" y="5907264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3" name="直線矢印コネクタ 762">
            <a:extLst>
              <a:ext uri="{FF2B5EF4-FFF2-40B4-BE49-F238E27FC236}">
                <a16:creationId xmlns:a16="http://schemas.microsoft.com/office/drawing/2014/main" id="{5B6B8C65-A419-48D6-9AE1-8E44DA5B0549}"/>
              </a:ext>
            </a:extLst>
          </p:cNvPr>
          <p:cNvCxnSpPr/>
          <p:nvPr/>
        </p:nvCxnSpPr>
        <p:spPr bwMode="auto">
          <a:xfrm rot="19680000" flipV="1">
            <a:off x="9842140" y="5907264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4" name="直線矢印コネクタ 763">
            <a:extLst>
              <a:ext uri="{FF2B5EF4-FFF2-40B4-BE49-F238E27FC236}">
                <a16:creationId xmlns:a16="http://schemas.microsoft.com/office/drawing/2014/main" id="{44780C1A-2678-4B6F-819E-8BD3D7BBD5A4}"/>
              </a:ext>
            </a:extLst>
          </p:cNvPr>
          <p:cNvCxnSpPr/>
          <p:nvPr/>
        </p:nvCxnSpPr>
        <p:spPr bwMode="auto">
          <a:xfrm rot="19680000" flipV="1">
            <a:off x="9994540" y="5907264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5" name="直線矢印コネクタ 764">
            <a:extLst>
              <a:ext uri="{FF2B5EF4-FFF2-40B4-BE49-F238E27FC236}">
                <a16:creationId xmlns:a16="http://schemas.microsoft.com/office/drawing/2014/main" id="{27611DAD-537C-4102-9CA9-042526841680}"/>
              </a:ext>
            </a:extLst>
          </p:cNvPr>
          <p:cNvCxnSpPr/>
          <p:nvPr/>
        </p:nvCxnSpPr>
        <p:spPr bwMode="auto">
          <a:xfrm rot="19680000" flipV="1">
            <a:off x="8942784" y="6123288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6" name="直線矢印コネクタ 765">
            <a:extLst>
              <a:ext uri="{FF2B5EF4-FFF2-40B4-BE49-F238E27FC236}">
                <a16:creationId xmlns:a16="http://schemas.microsoft.com/office/drawing/2014/main" id="{4B12D249-A0FC-4963-8843-B4436C451569}"/>
              </a:ext>
            </a:extLst>
          </p:cNvPr>
          <p:cNvCxnSpPr/>
          <p:nvPr/>
        </p:nvCxnSpPr>
        <p:spPr bwMode="auto">
          <a:xfrm rot="19680000" flipV="1">
            <a:off x="9086800" y="6123288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7" name="直線矢印コネクタ 766">
            <a:extLst>
              <a:ext uri="{FF2B5EF4-FFF2-40B4-BE49-F238E27FC236}">
                <a16:creationId xmlns:a16="http://schemas.microsoft.com/office/drawing/2014/main" id="{92123FA2-3251-469F-90E4-087735C1CAF1}"/>
              </a:ext>
            </a:extLst>
          </p:cNvPr>
          <p:cNvCxnSpPr/>
          <p:nvPr/>
        </p:nvCxnSpPr>
        <p:spPr bwMode="auto">
          <a:xfrm rot="19680000" flipV="1">
            <a:off x="9230816" y="6123288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" name="直線矢印コネクタ 767">
            <a:extLst>
              <a:ext uri="{FF2B5EF4-FFF2-40B4-BE49-F238E27FC236}">
                <a16:creationId xmlns:a16="http://schemas.microsoft.com/office/drawing/2014/main" id="{C75DF02E-0AE6-4724-93A0-BE2D625EE193}"/>
              </a:ext>
            </a:extLst>
          </p:cNvPr>
          <p:cNvCxnSpPr/>
          <p:nvPr/>
        </p:nvCxnSpPr>
        <p:spPr bwMode="auto">
          <a:xfrm rot="19680000" flipV="1">
            <a:off x="9383216" y="6123288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9" name="直線矢印コネクタ 768">
            <a:extLst>
              <a:ext uri="{FF2B5EF4-FFF2-40B4-BE49-F238E27FC236}">
                <a16:creationId xmlns:a16="http://schemas.microsoft.com/office/drawing/2014/main" id="{E3E18611-BA3E-47A0-8D3E-86E597F57C5A}"/>
              </a:ext>
            </a:extLst>
          </p:cNvPr>
          <p:cNvCxnSpPr/>
          <p:nvPr/>
        </p:nvCxnSpPr>
        <p:spPr bwMode="auto">
          <a:xfrm rot="19680000" flipV="1">
            <a:off x="9535616" y="6123288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0" name="直線矢印コネクタ 769">
            <a:extLst>
              <a:ext uri="{FF2B5EF4-FFF2-40B4-BE49-F238E27FC236}">
                <a16:creationId xmlns:a16="http://schemas.microsoft.com/office/drawing/2014/main" id="{00A4B5ED-187C-4A89-88E6-04F5C0158360}"/>
              </a:ext>
            </a:extLst>
          </p:cNvPr>
          <p:cNvCxnSpPr/>
          <p:nvPr/>
        </p:nvCxnSpPr>
        <p:spPr bwMode="auto">
          <a:xfrm rot="19680000" flipV="1">
            <a:off x="9688016" y="6123288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1" name="直線矢印コネクタ 770">
            <a:extLst>
              <a:ext uri="{FF2B5EF4-FFF2-40B4-BE49-F238E27FC236}">
                <a16:creationId xmlns:a16="http://schemas.microsoft.com/office/drawing/2014/main" id="{A4747B40-60D4-401B-B8D2-8A2C7733AE34}"/>
              </a:ext>
            </a:extLst>
          </p:cNvPr>
          <p:cNvCxnSpPr/>
          <p:nvPr/>
        </p:nvCxnSpPr>
        <p:spPr bwMode="auto">
          <a:xfrm rot="19680000" flipV="1">
            <a:off x="9840416" y="6123288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2" name="直線矢印コネクタ 771">
            <a:extLst>
              <a:ext uri="{FF2B5EF4-FFF2-40B4-BE49-F238E27FC236}">
                <a16:creationId xmlns:a16="http://schemas.microsoft.com/office/drawing/2014/main" id="{7DB42D7B-18A2-4122-8FC0-ECA7EE27F879}"/>
              </a:ext>
            </a:extLst>
          </p:cNvPr>
          <p:cNvCxnSpPr/>
          <p:nvPr/>
        </p:nvCxnSpPr>
        <p:spPr bwMode="auto">
          <a:xfrm rot="19680000" flipV="1">
            <a:off x="9992816" y="6123288"/>
            <a:ext cx="103820" cy="154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3" name="直線矢印コネクタ 772">
            <a:extLst>
              <a:ext uri="{FF2B5EF4-FFF2-40B4-BE49-F238E27FC236}">
                <a16:creationId xmlns:a16="http://schemas.microsoft.com/office/drawing/2014/main" id="{DC7E78DD-9F55-47C8-8F22-EE5AB01C67DD}"/>
              </a:ext>
            </a:extLst>
          </p:cNvPr>
          <p:cNvCxnSpPr/>
          <p:nvPr/>
        </p:nvCxnSpPr>
        <p:spPr bwMode="auto">
          <a:xfrm flipV="1">
            <a:off x="10296280" y="5514406"/>
            <a:ext cx="0" cy="68673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4" name="テキスト ボックス 773">
            <a:extLst>
              <a:ext uri="{FF2B5EF4-FFF2-40B4-BE49-F238E27FC236}">
                <a16:creationId xmlns:a16="http://schemas.microsoft.com/office/drawing/2014/main" id="{C0EEC643-2CDD-4CDB-969E-B91C8C784C80}"/>
              </a:ext>
            </a:extLst>
          </p:cNvPr>
          <p:cNvSpPr txBox="1"/>
          <p:nvPr/>
        </p:nvSpPr>
        <p:spPr>
          <a:xfrm flipH="1">
            <a:off x="10253226" y="5624654"/>
            <a:ext cx="3792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b="1" i="1" dirty="0">
                <a:solidFill>
                  <a:srgbClr val="FF0000"/>
                </a:solidFill>
              </a:rPr>
              <a:t>E</a:t>
            </a:r>
            <a:endParaRPr lang="ja-JP" altLang="en-US" sz="2000" b="1" i="1" dirty="0">
              <a:solidFill>
                <a:srgbClr val="FF0000"/>
              </a:solidFill>
            </a:endParaRPr>
          </a:p>
        </p:txBody>
      </p:sp>
      <p:sp>
        <p:nvSpPr>
          <p:cNvPr id="775" name="テキスト ボックス 774">
            <a:extLst>
              <a:ext uri="{FF2B5EF4-FFF2-40B4-BE49-F238E27FC236}">
                <a16:creationId xmlns:a16="http://schemas.microsoft.com/office/drawing/2014/main" id="{17133558-9B08-4ECB-BB9D-81264D60789D}"/>
              </a:ext>
            </a:extLst>
          </p:cNvPr>
          <p:cNvSpPr txBox="1"/>
          <p:nvPr/>
        </p:nvSpPr>
        <p:spPr>
          <a:xfrm>
            <a:off x="6228716" y="5373217"/>
            <a:ext cx="29523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rgbClr val="000000"/>
                </a:solidFill>
              </a:rPr>
              <a:t>Local polarizations</a:t>
            </a:r>
            <a:br>
              <a:rPr lang="en-US" altLang="ja-JP" sz="2000" dirty="0">
                <a:solidFill>
                  <a:srgbClr val="000000"/>
                </a:solidFill>
              </a:rPr>
            </a:br>
            <a:r>
              <a:rPr lang="en-US" altLang="ja-JP" sz="2000" dirty="0">
                <a:solidFill>
                  <a:srgbClr val="000000"/>
                </a:solidFill>
              </a:rPr>
              <a:t>are aligned by</a:t>
            </a:r>
            <a:br>
              <a:rPr lang="en-US" altLang="ja-JP" sz="2000" dirty="0">
                <a:solidFill>
                  <a:srgbClr val="000000"/>
                </a:solidFill>
              </a:rPr>
            </a:br>
            <a:r>
              <a:rPr lang="en-US" altLang="ja-JP" sz="2000" dirty="0">
                <a:solidFill>
                  <a:srgbClr val="000000"/>
                </a:solidFill>
              </a:rPr>
              <a:t>strong external field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cxnSp>
        <p:nvCxnSpPr>
          <p:cNvPr id="776" name="直線矢印コネクタ 775">
            <a:extLst>
              <a:ext uri="{FF2B5EF4-FFF2-40B4-BE49-F238E27FC236}">
                <a16:creationId xmlns:a16="http://schemas.microsoft.com/office/drawing/2014/main" id="{46C8A840-6DCE-4093-80B8-5B829BFB7426}"/>
              </a:ext>
            </a:extLst>
          </p:cNvPr>
          <p:cNvCxnSpPr/>
          <p:nvPr/>
        </p:nvCxnSpPr>
        <p:spPr bwMode="auto">
          <a:xfrm flipH="1" flipV="1">
            <a:off x="5604791" y="969482"/>
            <a:ext cx="129583" cy="2907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9" name="テキスト ボックス 778">
            <a:extLst>
              <a:ext uri="{FF2B5EF4-FFF2-40B4-BE49-F238E27FC236}">
                <a16:creationId xmlns:a16="http://schemas.microsoft.com/office/drawing/2014/main" id="{D452E4E6-A007-4287-B77E-D0973A7ED58F}"/>
              </a:ext>
            </a:extLst>
          </p:cNvPr>
          <p:cNvSpPr txBox="1"/>
          <p:nvPr/>
        </p:nvSpPr>
        <p:spPr>
          <a:xfrm>
            <a:off x="5758820" y="692696"/>
            <a:ext cx="35942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rgbClr val="0000FF"/>
                </a:solidFill>
              </a:rPr>
              <a:t>(Ionic) polarization </a:t>
            </a:r>
            <a:br>
              <a:rPr lang="en-US" altLang="ja-JP" sz="2000" dirty="0">
                <a:solidFill>
                  <a:srgbClr val="0000FF"/>
                </a:solidFill>
              </a:rPr>
            </a:br>
            <a:r>
              <a:rPr lang="en-US" altLang="ja-JP" sz="2000" dirty="0">
                <a:solidFill>
                  <a:srgbClr val="0000FF"/>
                </a:solidFill>
              </a:rPr>
              <a:t>due to asymmetric local structure</a:t>
            </a:r>
            <a:endParaRPr lang="ja-JP" altLang="en-US" sz="2000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91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Classification of ferroelectrics related phases</a:t>
            </a:r>
            <a:endParaRPr kumimoji="1" lang="ja-JP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84652" y="769922"/>
            <a:ext cx="8371788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Dielectrics: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 Symmetry: any</a:t>
            </a:r>
            <a:b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</a:b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 Spontaneous polarization: not necessary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Piezoelectircs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: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Part of </a:t>
            </a:r>
            <a:r>
              <a:rPr kumimoji="0" lang="en-US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dielectirics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,</a:t>
            </a:r>
            <a:b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</a:b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                         Stress induces surface charges (voltage) / Voltage induces strain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 Symmetry: non-centrosymmetric</a:t>
            </a:r>
            <a:b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</a:b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 Spontaneous polarization: not necessary (e.g., </a:t>
            </a:r>
            <a:r>
              <a:rPr kumimoji="0" lang="en-US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Wurtzite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-type GaAs)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21 Space groups: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1, 2, m, 222, mm2, 4, -4, 422, 4mm, -42m, 3, 32, 3m, </a:t>
            </a:r>
            <a:b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</a:b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                                6, -6, 622, 6mm, -62m, 23, -43m, 432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Pyroelectircs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: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Part of </a:t>
            </a:r>
            <a:r>
              <a:rPr kumimoji="0" lang="en-US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piezoelectrics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,</a:t>
            </a:r>
            <a:b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</a:b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                       Temperature change induces spontaneous polarization change </a:t>
            </a:r>
            <a:b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</a:b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                       and surface charge change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 Symmetry: non-centrosymmetric &amp; polar</a:t>
            </a:r>
            <a:b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</a:b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 Spontaneous polarization: necessary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10 Space groups: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1, 2, m, mm2, 4, 4mm, </a:t>
            </a:r>
            <a:b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</a:b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                               3, 3m, 6, 6mm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Ferroelectrics: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Part of pyroelectrics, </a:t>
            </a:r>
            <a:b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</a:b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                          polarization is flipped by </a:t>
            </a:r>
            <a:b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</a:b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                          external electric field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 Symmetry: non-centrosymmetric &amp; polar</a:t>
            </a:r>
            <a:b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</a:b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 Spontaneous polarization: necessary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10 Space groups: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1, 2, m, mm2, 4, 4mm, </a:t>
            </a:r>
            <a:b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</a:b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rPr>
              <a:t>                                 3, 3m, 6, 6mm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5609596" y="4049688"/>
            <a:ext cx="5022908" cy="2664296"/>
            <a:chOff x="4085596" y="4049688"/>
            <a:chExt cx="5022908" cy="2664296"/>
          </a:xfrm>
        </p:grpSpPr>
        <p:sp>
          <p:nvSpPr>
            <p:cNvPr id="2" name="楕円 1"/>
            <p:cNvSpPr/>
            <p:nvPr/>
          </p:nvSpPr>
          <p:spPr bwMode="auto">
            <a:xfrm>
              <a:off x="4085596" y="4049688"/>
              <a:ext cx="5022908" cy="2664296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" name="楕円 10"/>
            <p:cNvSpPr/>
            <p:nvPr/>
          </p:nvSpPr>
          <p:spPr bwMode="auto">
            <a:xfrm>
              <a:off x="4715191" y="4453981"/>
              <a:ext cx="3763718" cy="1996385"/>
            </a:xfrm>
            <a:prstGeom prst="ellipse">
              <a:avLst/>
            </a:prstGeom>
            <a:solidFill>
              <a:srgbClr val="00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" name="楕円 11"/>
            <p:cNvSpPr/>
            <p:nvPr/>
          </p:nvSpPr>
          <p:spPr bwMode="auto">
            <a:xfrm>
              <a:off x="5233090" y="4897521"/>
              <a:ext cx="2727920" cy="1446968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" name="楕円 13"/>
            <p:cNvSpPr/>
            <p:nvPr/>
          </p:nvSpPr>
          <p:spPr bwMode="auto">
            <a:xfrm>
              <a:off x="5723322" y="5324415"/>
              <a:ext cx="1747457" cy="926902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5921224" y="4067780"/>
              <a:ext cx="12234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rPr>
                <a:t>Dielectrics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5741688" y="4451266"/>
              <a:ext cx="15055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rPr>
                <a:t>piezoelectrics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5786572" y="4953643"/>
              <a:ext cx="14500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rPr>
                <a:t>pyroelectrics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5773748" y="5507940"/>
              <a:ext cx="14885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rPr>
                <a:t>ferroelectrics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523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2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0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4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6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4423</Words>
  <Application>Microsoft Office PowerPoint</Application>
  <PresentationFormat>ワイド画面</PresentationFormat>
  <Paragraphs>693</Paragraphs>
  <Slides>52</Slides>
  <Notes>21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7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52</vt:i4>
      </vt:variant>
    </vt:vector>
  </HeadingPairs>
  <TitlesOfParts>
    <vt:vector size="68" baseType="lpstr">
      <vt:lpstr>ＨＧ丸ゴシックB</vt:lpstr>
      <vt:lpstr>ＭＳ ゴシック</vt:lpstr>
      <vt:lpstr>Arial</vt:lpstr>
      <vt:lpstr>Cambria Math</vt:lpstr>
      <vt:lpstr>Symbol</vt:lpstr>
      <vt:lpstr>Times New Roman</vt:lpstr>
      <vt:lpstr>Wingdings</vt:lpstr>
      <vt:lpstr>12_標準デザイン</vt:lpstr>
      <vt:lpstr>100_標準デザイン</vt:lpstr>
      <vt:lpstr>2_標準デザイン</vt:lpstr>
      <vt:lpstr>54_標準デザイン</vt:lpstr>
      <vt:lpstr>101_標準デザイン</vt:lpstr>
      <vt:lpstr>6_標準デザイン</vt:lpstr>
      <vt:lpstr>66_標準デザイン</vt:lpstr>
      <vt:lpstr>Worksheet</vt:lpstr>
      <vt:lpstr>数式</vt:lpstr>
      <vt:lpstr>チュートリアル： 誘電物性</vt:lpstr>
      <vt:lpstr>PowerPoint プレゼンテーション</vt:lpstr>
      <vt:lpstr>What is dielectrics?</vt:lpstr>
      <vt:lpstr>Dielectric permittivity</vt:lpstr>
      <vt:lpstr>Dielectric permittivity</vt:lpstr>
      <vt:lpstr>Representative dielectric crystals</vt:lpstr>
      <vt:lpstr>Why perovskite-type crystals exhibit high ?</vt:lpstr>
      <vt:lpstr>Types of Dielectrics</vt:lpstr>
      <vt:lpstr>PowerPoint プレゼンテーション</vt:lpstr>
      <vt:lpstr>PowerPoint プレゼンテーション</vt:lpstr>
      <vt:lpstr>1. 強誘電体メモリー (FeRAM)      1999: 富士通のFeRAM混載LSI 　　2006: ソニーの FeliCaに採用  2. 抵抗変化メモリー (ReRAM)      2013: パナソニック 8bit ｺﾝﾋﾟｭｰﾀ (Ta2O5)             　 サンプル出荷  3. エレクトロクロミック      一部の自動車用防眩ルームミラー  4. 圧電セラミックス 　　加速度センサー、圧電ジャイロ  5. ディスプレイ用薄膜トランジスタ      2012~: スマートフォン, 80” LCD, 88” OLED TV</vt:lpstr>
      <vt:lpstr>Application of dielectrics: Capacitor</vt:lpstr>
      <vt:lpstr>Application of dielectrics: DRAM</vt:lpstr>
      <vt:lpstr>Application of dielectrics: FET</vt:lpstr>
      <vt:lpstr>強誘電体の応用例</vt:lpstr>
      <vt:lpstr>圧電体の応用例</vt:lpstr>
      <vt:lpstr>圧電体の応用例</vt:lpstr>
      <vt:lpstr>Electromagnetism equations</vt:lpstr>
      <vt:lpstr>Electromagnetism equations</vt:lpstr>
      <vt:lpstr>Electric polarization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Lorentz model and Drude model</vt:lpstr>
      <vt:lpstr>PowerPoint プレゼンテーション</vt:lpstr>
      <vt:lpstr>PowerPoint プレゼンテーション</vt:lpstr>
      <vt:lpstr>Lyddane–Sachs–Teller relation</vt:lpstr>
      <vt:lpstr>PowerPoint プレゼンテーション</vt:lpstr>
      <vt:lpstr>Lyddane–Sachs–Teller relation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パウリ常磁性の温度依存性</dc:title>
  <dc:creator>Toshio Kamiya</dc:creator>
  <cp:lastModifiedBy>利夫 神谷</cp:lastModifiedBy>
  <cp:revision>35</cp:revision>
  <dcterms:created xsi:type="dcterms:W3CDTF">2010-04-29T01:36:37Z</dcterms:created>
  <dcterms:modified xsi:type="dcterms:W3CDTF">2025-06-16T08:55:51Z</dcterms:modified>
</cp:coreProperties>
</file>