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779" r:id="rId2"/>
    <p:sldMasterId id="2147484815" r:id="rId3"/>
    <p:sldMasterId id="2147484971" r:id="rId4"/>
    <p:sldMasterId id="2147484983" r:id="rId5"/>
  </p:sldMasterIdLst>
  <p:notesMasterIdLst>
    <p:notesMasterId r:id="rId32"/>
  </p:notesMasterIdLst>
  <p:handoutMasterIdLst>
    <p:handoutMasterId r:id="rId33"/>
  </p:handoutMasterIdLst>
  <p:sldIdLst>
    <p:sldId id="5073" r:id="rId6"/>
    <p:sldId id="5088" r:id="rId7"/>
    <p:sldId id="5086" r:id="rId8"/>
    <p:sldId id="722" r:id="rId9"/>
    <p:sldId id="723" r:id="rId10"/>
    <p:sldId id="5105" r:id="rId11"/>
    <p:sldId id="5106" r:id="rId12"/>
    <p:sldId id="5077" r:id="rId13"/>
    <p:sldId id="724" r:id="rId14"/>
    <p:sldId id="5092" r:id="rId15"/>
    <p:sldId id="5087" r:id="rId16"/>
    <p:sldId id="893" r:id="rId17"/>
    <p:sldId id="5096" r:id="rId18"/>
    <p:sldId id="5095" r:id="rId19"/>
    <p:sldId id="5091" r:id="rId20"/>
    <p:sldId id="5098" r:id="rId21"/>
    <p:sldId id="5097" r:id="rId22"/>
    <p:sldId id="5099" r:id="rId23"/>
    <p:sldId id="3960" r:id="rId24"/>
    <p:sldId id="5100" r:id="rId25"/>
    <p:sldId id="5104" r:id="rId26"/>
    <p:sldId id="5103" r:id="rId27"/>
    <p:sldId id="5102" r:id="rId28"/>
    <p:sldId id="3963" r:id="rId29"/>
    <p:sldId id="5083" r:id="rId30"/>
    <p:sldId id="880" r:id="rId31"/>
  </p:sldIdLst>
  <p:sldSz cx="12192000" cy="6858000"/>
  <p:notesSz cx="7099300" cy="10234613"/>
  <p:defaultTextStyle>
    <a:defPPr>
      <a:defRPr lang="ja-JP"/>
    </a:defPPr>
    <a:lvl1pPr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9900"/>
    <a:srgbClr val="669900"/>
    <a:srgbClr val="0099FF"/>
    <a:srgbClr val="FFFF00"/>
    <a:srgbClr val="0000CC"/>
    <a:srgbClr val="FF99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7" autoAdjust="0"/>
    <p:restoredTop sz="90929"/>
  </p:normalViewPr>
  <p:slideViewPr>
    <p:cSldViewPr>
      <p:cViewPr varScale="1">
        <p:scale>
          <a:sx n="93" d="100"/>
          <a:sy n="93" d="100"/>
        </p:scale>
        <p:origin x="787" y="29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A7FB541-614C-46D4-B94A-F2CF7146FB84}"/>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eaLnBrk="1" hangingPunct="1">
              <a:defRPr sz="1300"/>
            </a:lvl1pPr>
          </a:lstStyle>
          <a:p>
            <a:pPr>
              <a:defRPr/>
            </a:pPr>
            <a:endParaRPr lang="en-US" altLang="ja-JP"/>
          </a:p>
        </p:txBody>
      </p:sp>
      <p:sp>
        <p:nvSpPr>
          <p:cNvPr id="23555" name="Rectangle 3">
            <a:extLst>
              <a:ext uri="{FF2B5EF4-FFF2-40B4-BE49-F238E27FC236}">
                <a16:creationId xmlns:a16="http://schemas.microsoft.com/office/drawing/2014/main" id="{FAB72274-F825-4593-9064-E4585B1873C6}"/>
              </a:ext>
            </a:extLst>
          </p:cNvPr>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US" altLang="ja-JP"/>
          </a:p>
        </p:txBody>
      </p:sp>
      <p:sp>
        <p:nvSpPr>
          <p:cNvPr id="23556" name="Rectangle 4">
            <a:extLst>
              <a:ext uri="{FF2B5EF4-FFF2-40B4-BE49-F238E27FC236}">
                <a16:creationId xmlns:a16="http://schemas.microsoft.com/office/drawing/2014/main" id="{6928BA6E-DB41-4DF6-8A31-AACB9A67DC25}"/>
              </a:ext>
            </a:extLst>
          </p:cNvPr>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eaLnBrk="1" hangingPunct="1">
              <a:defRPr sz="1300"/>
            </a:lvl1pPr>
          </a:lstStyle>
          <a:p>
            <a:pPr>
              <a:defRPr/>
            </a:pPr>
            <a:endParaRPr lang="en-US" altLang="ja-JP"/>
          </a:p>
        </p:txBody>
      </p:sp>
      <p:sp>
        <p:nvSpPr>
          <p:cNvPr id="23557" name="Rectangle 5">
            <a:extLst>
              <a:ext uri="{FF2B5EF4-FFF2-40B4-BE49-F238E27FC236}">
                <a16:creationId xmlns:a16="http://schemas.microsoft.com/office/drawing/2014/main" id="{CB85098A-1DE7-4684-9927-C37D04FF70D8}"/>
              </a:ext>
            </a:extLst>
          </p:cNvPr>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fld id="{B5A1D746-95EA-4F82-9936-BE948B163666}" type="slidenum">
              <a:rPr lang="en-US" altLang="ja-JP"/>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C7FFA0DB-3ACB-4C6C-85C9-1E46598D0889}"/>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eaLnBrk="1" hangingPunct="1">
              <a:defRPr sz="1300"/>
            </a:lvl1pPr>
          </a:lstStyle>
          <a:p>
            <a:pPr>
              <a:defRPr/>
            </a:pPr>
            <a:endParaRPr lang="en-US" altLang="ja-JP"/>
          </a:p>
        </p:txBody>
      </p:sp>
      <p:sp>
        <p:nvSpPr>
          <p:cNvPr id="290819" name="Rectangle 3">
            <a:extLst>
              <a:ext uri="{FF2B5EF4-FFF2-40B4-BE49-F238E27FC236}">
                <a16:creationId xmlns:a16="http://schemas.microsoft.com/office/drawing/2014/main" id="{83EF1354-3709-4F9F-9E3B-B6AB41C72830}"/>
              </a:ext>
            </a:extLst>
          </p:cNvPr>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US" altLang="ja-JP"/>
          </a:p>
        </p:txBody>
      </p:sp>
      <p:sp>
        <p:nvSpPr>
          <p:cNvPr id="83972" name="Rectangle 4">
            <a:extLst>
              <a:ext uri="{FF2B5EF4-FFF2-40B4-BE49-F238E27FC236}">
                <a16:creationId xmlns:a16="http://schemas.microsoft.com/office/drawing/2014/main" id="{98BAE0DB-C094-49A3-B915-1F38A7CF198B}"/>
              </a:ext>
            </a:extLst>
          </p:cNvPr>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0821" name="Rectangle 5">
            <a:extLst>
              <a:ext uri="{FF2B5EF4-FFF2-40B4-BE49-F238E27FC236}">
                <a16:creationId xmlns:a16="http://schemas.microsoft.com/office/drawing/2014/main" id="{ABFE1EB2-AB96-41F2-8803-8890921AD308}"/>
              </a:ext>
            </a:extLst>
          </p:cNvPr>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90822" name="Rectangle 6">
            <a:extLst>
              <a:ext uri="{FF2B5EF4-FFF2-40B4-BE49-F238E27FC236}">
                <a16:creationId xmlns:a16="http://schemas.microsoft.com/office/drawing/2014/main" id="{C33FC45C-B6BB-4A9F-8ACF-5BEF912F830A}"/>
              </a:ext>
            </a:extLst>
          </p:cNvPr>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eaLnBrk="1" hangingPunct="1">
              <a:defRPr sz="1300"/>
            </a:lvl1pPr>
          </a:lstStyle>
          <a:p>
            <a:pPr>
              <a:defRPr/>
            </a:pPr>
            <a:endParaRPr lang="en-US" altLang="ja-JP"/>
          </a:p>
        </p:txBody>
      </p:sp>
      <p:sp>
        <p:nvSpPr>
          <p:cNvPr id="290823" name="Rectangle 7">
            <a:extLst>
              <a:ext uri="{FF2B5EF4-FFF2-40B4-BE49-F238E27FC236}">
                <a16:creationId xmlns:a16="http://schemas.microsoft.com/office/drawing/2014/main" id="{4E29ABD1-B4A7-4135-ADF0-09DABBBEF1BF}"/>
              </a:ext>
            </a:extLst>
          </p:cNvPr>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fld id="{88C896DC-0EA2-4D9D-8512-A6C6C8009F90}"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23363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1596-D976-600D-96F5-B967E88EB7FE}"/>
            </a:ext>
          </a:extLst>
        </p:cNvPr>
        <p:cNvGrpSpPr/>
        <p:nvPr/>
      </p:nvGrpSpPr>
      <p:grpSpPr>
        <a:xfrm>
          <a:off x="0" y="0"/>
          <a:ext cx="0" cy="0"/>
          <a:chOff x="0" y="0"/>
          <a:chExt cx="0" cy="0"/>
        </a:xfrm>
      </p:grpSpPr>
      <p:sp>
        <p:nvSpPr>
          <p:cNvPr id="293890" name="Rectangle 7">
            <a:extLst>
              <a:ext uri="{FF2B5EF4-FFF2-40B4-BE49-F238E27FC236}">
                <a16:creationId xmlns:a16="http://schemas.microsoft.com/office/drawing/2014/main" id="{117EE5B8-121E-B29F-A25A-3C5907A35C2D}"/>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856527-644D-42EB-A647-EDB6DCDEFFC2}"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3891" name="Rectangle 2">
            <a:extLst>
              <a:ext uri="{FF2B5EF4-FFF2-40B4-BE49-F238E27FC236}">
                <a16:creationId xmlns:a16="http://schemas.microsoft.com/office/drawing/2014/main" id="{E03B2179-99CC-CEB9-D909-9256DB958EDC}"/>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3892" name="Rectangle 3">
            <a:extLst>
              <a:ext uri="{FF2B5EF4-FFF2-40B4-BE49-F238E27FC236}">
                <a16:creationId xmlns:a16="http://schemas.microsoft.com/office/drawing/2014/main" id="{66561B5B-1488-D9E0-33D1-E111DE826BD6}"/>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8093" tIns="44047" rIns="88093" bIns="44047"/>
          <a:lstStyle/>
          <a:p>
            <a:pPr eaLnBrk="1" hangingPunct="1"/>
            <a:endParaRPr lang="ja-JP" altLang="ja-JP" dirty="0"/>
          </a:p>
        </p:txBody>
      </p:sp>
    </p:spTree>
    <p:extLst>
      <p:ext uri="{BB962C8B-B14F-4D97-AF65-F5344CB8AC3E}">
        <p14:creationId xmlns:p14="http://schemas.microsoft.com/office/powerpoint/2010/main" val="235773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69223-1291-F7A0-3ADA-197547B154B5}"/>
            </a:ext>
          </a:extLst>
        </p:cNvPr>
        <p:cNvGrpSpPr/>
        <p:nvPr/>
      </p:nvGrpSpPr>
      <p:grpSpPr>
        <a:xfrm>
          <a:off x="0" y="0"/>
          <a:ext cx="0" cy="0"/>
          <a:chOff x="0" y="0"/>
          <a:chExt cx="0" cy="0"/>
        </a:xfrm>
      </p:grpSpPr>
      <p:sp>
        <p:nvSpPr>
          <p:cNvPr id="293890" name="Rectangle 7">
            <a:extLst>
              <a:ext uri="{FF2B5EF4-FFF2-40B4-BE49-F238E27FC236}">
                <a16:creationId xmlns:a16="http://schemas.microsoft.com/office/drawing/2014/main" id="{43902C69-8CE5-E2FF-BA7A-3E085100FCC3}"/>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856527-644D-42EB-A647-EDB6DCDEFFC2}"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3891" name="Rectangle 2">
            <a:extLst>
              <a:ext uri="{FF2B5EF4-FFF2-40B4-BE49-F238E27FC236}">
                <a16:creationId xmlns:a16="http://schemas.microsoft.com/office/drawing/2014/main" id="{4AEF401E-77B8-3DAA-F5E8-886D6AEA7624}"/>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3892" name="Rectangle 3">
            <a:extLst>
              <a:ext uri="{FF2B5EF4-FFF2-40B4-BE49-F238E27FC236}">
                <a16:creationId xmlns:a16="http://schemas.microsoft.com/office/drawing/2014/main" id="{A4EC8591-7AE1-9C6A-552C-A517E9A7C120}"/>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8093" tIns="44047" rIns="88093" bIns="44047"/>
          <a:lstStyle/>
          <a:p>
            <a:pPr eaLnBrk="1" hangingPunct="1"/>
            <a:endParaRPr lang="ja-JP" altLang="ja-JP" dirty="0"/>
          </a:p>
        </p:txBody>
      </p:sp>
    </p:spTree>
    <p:extLst>
      <p:ext uri="{BB962C8B-B14F-4D97-AF65-F5344CB8AC3E}">
        <p14:creationId xmlns:p14="http://schemas.microsoft.com/office/powerpoint/2010/main" val="1034576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76B2171F-B8E5-4197-A804-7057F1AD8AB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D83263A-AA92-423B-A3C7-DF6A51E5C38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9BEB526-F478-45F9-B52A-022F9FDFF043}"/>
              </a:ext>
            </a:extLst>
          </p:cNvPr>
          <p:cNvSpPr>
            <a:spLocks noGrp="1" noChangeArrowheads="1"/>
          </p:cNvSpPr>
          <p:nvPr>
            <p:ph type="sldNum" sz="quarter" idx="12"/>
          </p:nvPr>
        </p:nvSpPr>
        <p:spPr>
          <a:ln/>
        </p:spPr>
        <p:txBody>
          <a:bodyPr/>
          <a:lstStyle>
            <a:lvl1pPr>
              <a:defRPr/>
            </a:lvl1pPr>
          </a:lstStyle>
          <a:p>
            <a:fld id="{2CAB7C3A-ADE9-435C-8958-BCC17B053955}" type="slidenum">
              <a:rPr lang="en-US" altLang="ja-JP"/>
              <a:pPr/>
              <a:t>‹#›</a:t>
            </a:fld>
            <a:endParaRPr lang="en-US" altLang="ja-JP"/>
          </a:p>
        </p:txBody>
      </p:sp>
    </p:spTree>
    <p:extLst>
      <p:ext uri="{BB962C8B-B14F-4D97-AF65-F5344CB8AC3E}">
        <p14:creationId xmlns:p14="http://schemas.microsoft.com/office/powerpoint/2010/main" val="26080150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C797955-4DC1-4EC2-AE29-5B762C8253B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C65B543D-763F-4FFE-A3EE-DD87FF3C93B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73A7866-1056-420E-BD87-668A1C1628DF}"/>
              </a:ext>
            </a:extLst>
          </p:cNvPr>
          <p:cNvSpPr>
            <a:spLocks noGrp="1" noChangeArrowheads="1"/>
          </p:cNvSpPr>
          <p:nvPr>
            <p:ph type="sldNum" sz="quarter" idx="12"/>
          </p:nvPr>
        </p:nvSpPr>
        <p:spPr>
          <a:ln/>
        </p:spPr>
        <p:txBody>
          <a:bodyPr/>
          <a:lstStyle>
            <a:lvl1pPr>
              <a:defRPr/>
            </a:lvl1pPr>
          </a:lstStyle>
          <a:p>
            <a:fld id="{ACF7C1FC-9357-4116-9AA1-56B6CA7072FE}" type="slidenum">
              <a:rPr lang="en-US" altLang="ja-JP"/>
              <a:pPr/>
              <a:t>‹#›</a:t>
            </a:fld>
            <a:endParaRPr lang="en-US" altLang="ja-JP"/>
          </a:p>
        </p:txBody>
      </p:sp>
    </p:spTree>
    <p:extLst>
      <p:ext uri="{BB962C8B-B14F-4D97-AF65-F5344CB8AC3E}">
        <p14:creationId xmlns:p14="http://schemas.microsoft.com/office/powerpoint/2010/main" val="20824507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A9C371C-DAD6-4ADF-A846-BE766FF08B2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8698393-D274-4525-87B5-C3A886DD2C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AADB500-033D-4842-8D26-3C795991321D}"/>
              </a:ext>
            </a:extLst>
          </p:cNvPr>
          <p:cNvSpPr>
            <a:spLocks noGrp="1" noChangeArrowheads="1"/>
          </p:cNvSpPr>
          <p:nvPr>
            <p:ph type="sldNum" sz="quarter" idx="12"/>
          </p:nvPr>
        </p:nvSpPr>
        <p:spPr>
          <a:ln/>
        </p:spPr>
        <p:txBody>
          <a:bodyPr/>
          <a:lstStyle>
            <a:lvl1pPr>
              <a:defRPr/>
            </a:lvl1pPr>
          </a:lstStyle>
          <a:p>
            <a:fld id="{63EB3237-D84A-44D8-93E5-DC5084B6E9AC}" type="slidenum">
              <a:rPr lang="en-US" altLang="ja-JP"/>
              <a:pPr/>
              <a:t>‹#›</a:t>
            </a:fld>
            <a:endParaRPr lang="en-US" altLang="ja-JP"/>
          </a:p>
        </p:txBody>
      </p:sp>
    </p:spTree>
    <p:extLst>
      <p:ext uri="{BB962C8B-B14F-4D97-AF65-F5344CB8AC3E}">
        <p14:creationId xmlns:p14="http://schemas.microsoft.com/office/powerpoint/2010/main" val="37995132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DA40905-4628-4E0D-BB30-188B43B86E2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874286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4A6C198-10A3-49B4-BD5F-27387B70767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845059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C0F5AC-3309-4BC4-B158-A994769481D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6647570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9CBC180-78D8-4D39-BDDA-63DEF63D53D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723042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167CF15-6E12-49D0-BEE3-86E7F99CAAD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1945302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8721BE0-07B9-48DD-8C96-98229446797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324539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AD171C1-6BBE-41C8-A358-3FC1E17F915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0920191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6E17BB-8021-4549-B7CF-EAC4A037AE7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871064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F1AD0C0-3ED8-4FC4-A3EA-F8F55C72EB9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D7722FA-48BD-4373-9B4E-0091FAB84C7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6717B75-31D8-4B0C-9DAA-84D9E769A68F}"/>
              </a:ext>
            </a:extLst>
          </p:cNvPr>
          <p:cNvSpPr>
            <a:spLocks noGrp="1" noChangeArrowheads="1"/>
          </p:cNvSpPr>
          <p:nvPr>
            <p:ph type="sldNum" sz="quarter" idx="12"/>
          </p:nvPr>
        </p:nvSpPr>
        <p:spPr>
          <a:ln/>
        </p:spPr>
        <p:txBody>
          <a:bodyPr/>
          <a:lstStyle>
            <a:lvl1pPr>
              <a:defRPr/>
            </a:lvl1pPr>
          </a:lstStyle>
          <a:p>
            <a:fld id="{CB4179BE-A107-43C1-84B3-B395F2C8763D}" type="slidenum">
              <a:rPr lang="en-US" altLang="ja-JP"/>
              <a:pPr/>
              <a:t>‹#›</a:t>
            </a:fld>
            <a:endParaRPr lang="en-US" altLang="ja-JP"/>
          </a:p>
        </p:txBody>
      </p:sp>
    </p:spTree>
    <p:extLst>
      <p:ext uri="{BB962C8B-B14F-4D97-AF65-F5344CB8AC3E}">
        <p14:creationId xmlns:p14="http://schemas.microsoft.com/office/powerpoint/2010/main" val="139404899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98DFEFE-02BD-40F4-B66F-DA6FE633A1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1182389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DD85B67-B469-4361-B0D7-A52FF216F3F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1846211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96FF82-4B8E-472E-A29E-50C01818E5D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9120012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1CFB31-8E33-4084-B469-8ED758FBDC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39460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E96642-62ED-4863-95D2-3541593CF83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8840158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EE3AB8-CD09-4BFC-93C9-15D352F689C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240134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F9E1752-3220-46E0-814B-B21BF31097A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3322207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808D30D-18D9-49F2-A76F-ED9F601922E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882424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1F2BC82-9EDA-4AF9-BDA8-50277383DF4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38467976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388BEA2-85C4-4128-934A-4769C26E030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898398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63F0DD62-59D4-4802-AF6F-1B16C68A2D7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FC2183D-65F6-43FC-8190-5DFB107E94B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2AA597A-17B9-4524-AA0A-D1CE989091DA}"/>
              </a:ext>
            </a:extLst>
          </p:cNvPr>
          <p:cNvSpPr>
            <a:spLocks noGrp="1" noChangeArrowheads="1"/>
          </p:cNvSpPr>
          <p:nvPr>
            <p:ph type="sldNum" sz="quarter" idx="12"/>
          </p:nvPr>
        </p:nvSpPr>
        <p:spPr>
          <a:ln/>
        </p:spPr>
        <p:txBody>
          <a:bodyPr/>
          <a:lstStyle>
            <a:lvl1pPr>
              <a:defRPr/>
            </a:lvl1pPr>
          </a:lstStyle>
          <a:p>
            <a:fld id="{95B6CDBD-A495-4103-B5A1-2CACD97C9C7F}" type="slidenum">
              <a:rPr lang="en-US" altLang="ja-JP"/>
              <a:pPr/>
              <a:t>‹#›</a:t>
            </a:fld>
            <a:endParaRPr lang="en-US" altLang="ja-JP"/>
          </a:p>
        </p:txBody>
      </p:sp>
    </p:spTree>
    <p:extLst>
      <p:ext uri="{BB962C8B-B14F-4D97-AF65-F5344CB8AC3E}">
        <p14:creationId xmlns:p14="http://schemas.microsoft.com/office/powerpoint/2010/main" val="888017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653551A-3B33-4158-943F-E1AC0C478CC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2216633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F8DE816-1ADD-41A1-B70F-479C27B7BA0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926989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AE6EC97-0D94-40D0-B730-5BD769C0D80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2661906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90235AD-1D23-4634-895D-886F0FAA032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6887426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B9BF0D6-B2A8-471A-AB4F-783C1D132EAE}" type="slidenum">
              <a:rPr lang="en-US" altLang="ja-JP"/>
              <a:pPr>
                <a:defRPr/>
              </a:pPr>
              <a:t>‹#›</a:t>
            </a:fld>
            <a:endParaRPr lang="en-US" altLang="ja-JP"/>
          </a:p>
        </p:txBody>
      </p:sp>
    </p:spTree>
    <p:extLst>
      <p:ext uri="{BB962C8B-B14F-4D97-AF65-F5344CB8AC3E}">
        <p14:creationId xmlns:p14="http://schemas.microsoft.com/office/powerpoint/2010/main" val="92882881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306A7CB-3B84-4F1D-B69A-3589AF95F4F6}" type="slidenum">
              <a:rPr lang="en-US" altLang="ja-JP"/>
              <a:pPr>
                <a:defRPr/>
              </a:pPr>
              <a:t>‹#›</a:t>
            </a:fld>
            <a:endParaRPr lang="en-US" altLang="ja-JP"/>
          </a:p>
        </p:txBody>
      </p:sp>
    </p:spTree>
    <p:extLst>
      <p:ext uri="{BB962C8B-B14F-4D97-AF65-F5344CB8AC3E}">
        <p14:creationId xmlns:p14="http://schemas.microsoft.com/office/powerpoint/2010/main" val="47775184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C49DD59-491F-4ADF-B090-5C8E6319B649}" type="slidenum">
              <a:rPr lang="en-US" altLang="ja-JP"/>
              <a:pPr>
                <a:defRPr/>
              </a:pPr>
              <a:t>‹#›</a:t>
            </a:fld>
            <a:endParaRPr lang="en-US" altLang="ja-JP"/>
          </a:p>
        </p:txBody>
      </p:sp>
    </p:spTree>
    <p:extLst>
      <p:ext uri="{BB962C8B-B14F-4D97-AF65-F5344CB8AC3E}">
        <p14:creationId xmlns:p14="http://schemas.microsoft.com/office/powerpoint/2010/main" val="335780815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38E7369-E578-47F7-A3DA-E845BE56B1BC}" type="slidenum">
              <a:rPr lang="en-US" altLang="ja-JP"/>
              <a:pPr>
                <a:defRPr/>
              </a:pPr>
              <a:t>‹#›</a:t>
            </a:fld>
            <a:endParaRPr lang="en-US" altLang="ja-JP"/>
          </a:p>
        </p:txBody>
      </p:sp>
    </p:spTree>
    <p:extLst>
      <p:ext uri="{BB962C8B-B14F-4D97-AF65-F5344CB8AC3E}">
        <p14:creationId xmlns:p14="http://schemas.microsoft.com/office/powerpoint/2010/main" val="11050204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38356286-DA11-41DD-BAFD-60BBE809FF1C}" type="slidenum">
              <a:rPr lang="en-US" altLang="ja-JP"/>
              <a:pPr>
                <a:defRPr/>
              </a:pPr>
              <a:t>‹#›</a:t>
            </a:fld>
            <a:endParaRPr lang="en-US" altLang="ja-JP"/>
          </a:p>
        </p:txBody>
      </p:sp>
    </p:spTree>
    <p:extLst>
      <p:ext uri="{BB962C8B-B14F-4D97-AF65-F5344CB8AC3E}">
        <p14:creationId xmlns:p14="http://schemas.microsoft.com/office/powerpoint/2010/main" val="320365035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1E301CE6-02BA-4376-95E9-8133AC9719E6}" type="slidenum">
              <a:rPr lang="en-US" altLang="ja-JP"/>
              <a:pPr>
                <a:defRPr/>
              </a:pPr>
              <a:t>‹#›</a:t>
            </a:fld>
            <a:endParaRPr lang="en-US" altLang="ja-JP"/>
          </a:p>
        </p:txBody>
      </p:sp>
    </p:spTree>
    <p:extLst>
      <p:ext uri="{BB962C8B-B14F-4D97-AF65-F5344CB8AC3E}">
        <p14:creationId xmlns:p14="http://schemas.microsoft.com/office/powerpoint/2010/main" val="24329898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7555F775-1720-4BD2-8D20-7CF2E040BAA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9D8C7AE-82D2-4B40-96E0-DE29F8A9E8B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EAC69D8-7399-404C-B503-95AD208F4C21}"/>
              </a:ext>
            </a:extLst>
          </p:cNvPr>
          <p:cNvSpPr>
            <a:spLocks noGrp="1" noChangeArrowheads="1"/>
          </p:cNvSpPr>
          <p:nvPr>
            <p:ph type="sldNum" sz="quarter" idx="12"/>
          </p:nvPr>
        </p:nvSpPr>
        <p:spPr>
          <a:ln/>
        </p:spPr>
        <p:txBody>
          <a:bodyPr/>
          <a:lstStyle>
            <a:lvl1pPr>
              <a:defRPr/>
            </a:lvl1pPr>
          </a:lstStyle>
          <a:p>
            <a:fld id="{47269CCD-E1CB-47E2-BE60-804C9EDCAB9B}" type="slidenum">
              <a:rPr lang="en-US" altLang="ja-JP"/>
              <a:pPr/>
              <a:t>‹#›</a:t>
            </a:fld>
            <a:endParaRPr lang="en-US" altLang="ja-JP"/>
          </a:p>
        </p:txBody>
      </p:sp>
    </p:spTree>
    <p:extLst>
      <p:ext uri="{BB962C8B-B14F-4D97-AF65-F5344CB8AC3E}">
        <p14:creationId xmlns:p14="http://schemas.microsoft.com/office/powerpoint/2010/main" val="72891511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E3E08EB5-E5CE-49E8-ADF7-5BA016DF0BCC}" type="slidenum">
              <a:rPr lang="en-US" altLang="ja-JP"/>
              <a:pPr>
                <a:defRPr/>
              </a:pPr>
              <a:t>‹#›</a:t>
            </a:fld>
            <a:endParaRPr lang="en-US" altLang="ja-JP"/>
          </a:p>
        </p:txBody>
      </p:sp>
    </p:spTree>
    <p:extLst>
      <p:ext uri="{BB962C8B-B14F-4D97-AF65-F5344CB8AC3E}">
        <p14:creationId xmlns:p14="http://schemas.microsoft.com/office/powerpoint/2010/main" val="198229591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41E3D18-64E4-4EDB-A936-16814FEC9E7A}" type="slidenum">
              <a:rPr lang="en-US" altLang="ja-JP"/>
              <a:pPr>
                <a:defRPr/>
              </a:pPr>
              <a:t>‹#›</a:t>
            </a:fld>
            <a:endParaRPr lang="en-US" altLang="ja-JP"/>
          </a:p>
        </p:txBody>
      </p:sp>
    </p:spTree>
    <p:extLst>
      <p:ext uri="{BB962C8B-B14F-4D97-AF65-F5344CB8AC3E}">
        <p14:creationId xmlns:p14="http://schemas.microsoft.com/office/powerpoint/2010/main" val="340470850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72496C5-D8A8-4E2F-88E7-4A9B7218CDC1}" type="slidenum">
              <a:rPr lang="en-US" altLang="ja-JP"/>
              <a:pPr>
                <a:defRPr/>
              </a:pPr>
              <a:t>‹#›</a:t>
            </a:fld>
            <a:endParaRPr lang="en-US" altLang="ja-JP"/>
          </a:p>
        </p:txBody>
      </p:sp>
    </p:spTree>
    <p:extLst>
      <p:ext uri="{BB962C8B-B14F-4D97-AF65-F5344CB8AC3E}">
        <p14:creationId xmlns:p14="http://schemas.microsoft.com/office/powerpoint/2010/main" val="167969788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CD43A8C-76D9-42CC-9C76-4E991EB6C2A9}" type="slidenum">
              <a:rPr lang="en-US" altLang="ja-JP"/>
              <a:pPr>
                <a:defRPr/>
              </a:pPr>
              <a:t>‹#›</a:t>
            </a:fld>
            <a:endParaRPr lang="en-US" altLang="ja-JP"/>
          </a:p>
        </p:txBody>
      </p:sp>
    </p:spTree>
    <p:extLst>
      <p:ext uri="{BB962C8B-B14F-4D97-AF65-F5344CB8AC3E}">
        <p14:creationId xmlns:p14="http://schemas.microsoft.com/office/powerpoint/2010/main" val="324613144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B21DD9E-76E6-42A6-9F78-F7E5CCF5B4D4}" type="slidenum">
              <a:rPr lang="en-US" altLang="ja-JP"/>
              <a:pPr>
                <a:defRPr/>
              </a:pPr>
              <a:t>‹#›</a:t>
            </a:fld>
            <a:endParaRPr lang="en-US" altLang="ja-JP"/>
          </a:p>
        </p:txBody>
      </p:sp>
    </p:spTree>
    <p:extLst>
      <p:ext uri="{BB962C8B-B14F-4D97-AF65-F5344CB8AC3E}">
        <p14:creationId xmlns:p14="http://schemas.microsoft.com/office/powerpoint/2010/main" val="331317263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BD6E26EA-6D56-42E6-A867-133AC7F84C26}" type="slidenum">
              <a:rPr lang="en-US" altLang="ja-JP"/>
              <a:pPr/>
              <a:t>‹#›</a:t>
            </a:fld>
            <a:endParaRPr lang="en-US" altLang="ja-JP"/>
          </a:p>
        </p:txBody>
      </p:sp>
    </p:spTree>
    <p:extLst>
      <p:ext uri="{BB962C8B-B14F-4D97-AF65-F5344CB8AC3E}">
        <p14:creationId xmlns:p14="http://schemas.microsoft.com/office/powerpoint/2010/main" val="5444161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E0AD3D2F-A905-4B5A-B6C2-13BCAEC9A10F}" type="slidenum">
              <a:rPr lang="en-US" altLang="ja-JP"/>
              <a:pPr/>
              <a:t>‹#›</a:t>
            </a:fld>
            <a:endParaRPr lang="en-US" altLang="ja-JP"/>
          </a:p>
        </p:txBody>
      </p:sp>
    </p:spTree>
    <p:extLst>
      <p:ext uri="{BB962C8B-B14F-4D97-AF65-F5344CB8AC3E}">
        <p14:creationId xmlns:p14="http://schemas.microsoft.com/office/powerpoint/2010/main" val="830214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A161887F-815F-469F-86CF-EF07684A8C67}" type="slidenum">
              <a:rPr lang="en-US" altLang="ja-JP"/>
              <a:pPr/>
              <a:t>‹#›</a:t>
            </a:fld>
            <a:endParaRPr lang="en-US" altLang="ja-JP"/>
          </a:p>
        </p:txBody>
      </p:sp>
    </p:spTree>
    <p:extLst>
      <p:ext uri="{BB962C8B-B14F-4D97-AF65-F5344CB8AC3E}">
        <p14:creationId xmlns:p14="http://schemas.microsoft.com/office/powerpoint/2010/main" val="2097550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D2BEF935-F9EE-454D-9738-2D0D4CB04995}" type="slidenum">
              <a:rPr lang="en-US" altLang="ja-JP"/>
              <a:pPr/>
              <a:t>‹#›</a:t>
            </a:fld>
            <a:endParaRPr lang="en-US" altLang="ja-JP"/>
          </a:p>
        </p:txBody>
      </p:sp>
    </p:spTree>
    <p:extLst>
      <p:ext uri="{BB962C8B-B14F-4D97-AF65-F5344CB8AC3E}">
        <p14:creationId xmlns:p14="http://schemas.microsoft.com/office/powerpoint/2010/main" val="3402543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C08BA054-D7DE-4B3E-B5F0-D7840E19D526}" type="slidenum">
              <a:rPr lang="en-US" altLang="ja-JP"/>
              <a:pPr/>
              <a:t>‹#›</a:t>
            </a:fld>
            <a:endParaRPr lang="en-US" altLang="ja-JP"/>
          </a:p>
        </p:txBody>
      </p:sp>
    </p:spTree>
    <p:extLst>
      <p:ext uri="{BB962C8B-B14F-4D97-AF65-F5344CB8AC3E}">
        <p14:creationId xmlns:p14="http://schemas.microsoft.com/office/powerpoint/2010/main" val="335437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4D51A4AB-6967-42C1-A016-36FDF69F43A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B65BF0AE-7A61-4772-B6F2-0C7CD63B637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9CBCAC44-C7AB-42EF-911B-3928BCB1DF63}"/>
              </a:ext>
            </a:extLst>
          </p:cNvPr>
          <p:cNvSpPr>
            <a:spLocks noGrp="1" noChangeArrowheads="1"/>
          </p:cNvSpPr>
          <p:nvPr>
            <p:ph type="sldNum" sz="quarter" idx="12"/>
          </p:nvPr>
        </p:nvSpPr>
        <p:spPr>
          <a:ln/>
        </p:spPr>
        <p:txBody>
          <a:bodyPr/>
          <a:lstStyle>
            <a:lvl1pPr>
              <a:defRPr/>
            </a:lvl1pPr>
          </a:lstStyle>
          <a:p>
            <a:fld id="{9BB7CC1E-C85C-43C4-92D4-43941EB22F86}" type="slidenum">
              <a:rPr lang="en-US" altLang="ja-JP"/>
              <a:pPr/>
              <a:t>‹#›</a:t>
            </a:fld>
            <a:endParaRPr lang="en-US" altLang="ja-JP"/>
          </a:p>
        </p:txBody>
      </p:sp>
    </p:spTree>
    <p:extLst>
      <p:ext uri="{BB962C8B-B14F-4D97-AF65-F5344CB8AC3E}">
        <p14:creationId xmlns:p14="http://schemas.microsoft.com/office/powerpoint/2010/main" val="226048082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6CE97F88-B868-47BA-9645-BAEBDA1A0A08}" type="slidenum">
              <a:rPr lang="en-US" altLang="ja-JP"/>
              <a:pPr/>
              <a:t>‹#›</a:t>
            </a:fld>
            <a:endParaRPr lang="en-US" altLang="ja-JP"/>
          </a:p>
        </p:txBody>
      </p:sp>
    </p:spTree>
    <p:extLst>
      <p:ext uri="{BB962C8B-B14F-4D97-AF65-F5344CB8AC3E}">
        <p14:creationId xmlns:p14="http://schemas.microsoft.com/office/powerpoint/2010/main" val="3616687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D98CCD2B-2B8A-4948-8963-BC6F55EB8A27}" type="slidenum">
              <a:rPr lang="en-US" altLang="ja-JP"/>
              <a:pPr/>
              <a:t>‹#›</a:t>
            </a:fld>
            <a:endParaRPr lang="en-US" altLang="ja-JP"/>
          </a:p>
        </p:txBody>
      </p:sp>
    </p:spTree>
    <p:extLst>
      <p:ext uri="{BB962C8B-B14F-4D97-AF65-F5344CB8AC3E}">
        <p14:creationId xmlns:p14="http://schemas.microsoft.com/office/powerpoint/2010/main" val="24273298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EBAA5FE3-FDE2-41EE-85B6-0B32F666CFD2}" type="slidenum">
              <a:rPr lang="en-US" altLang="ja-JP"/>
              <a:pPr/>
              <a:t>‹#›</a:t>
            </a:fld>
            <a:endParaRPr lang="en-US" altLang="ja-JP"/>
          </a:p>
        </p:txBody>
      </p:sp>
    </p:spTree>
    <p:extLst>
      <p:ext uri="{BB962C8B-B14F-4D97-AF65-F5344CB8AC3E}">
        <p14:creationId xmlns:p14="http://schemas.microsoft.com/office/powerpoint/2010/main" val="38262116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028AFB01-FDFC-4554-ADA0-530CA50CE5C3}" type="slidenum">
              <a:rPr lang="en-US" altLang="ja-JP"/>
              <a:pPr/>
              <a:t>‹#›</a:t>
            </a:fld>
            <a:endParaRPr lang="en-US" altLang="ja-JP"/>
          </a:p>
        </p:txBody>
      </p:sp>
    </p:spTree>
    <p:extLst>
      <p:ext uri="{BB962C8B-B14F-4D97-AF65-F5344CB8AC3E}">
        <p14:creationId xmlns:p14="http://schemas.microsoft.com/office/powerpoint/2010/main" val="30102443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5CD87D9F-A886-435F-8A73-E769559A31DA}" type="slidenum">
              <a:rPr lang="en-US" altLang="ja-JP"/>
              <a:pPr/>
              <a:t>‹#›</a:t>
            </a:fld>
            <a:endParaRPr lang="en-US" altLang="ja-JP"/>
          </a:p>
        </p:txBody>
      </p:sp>
    </p:spTree>
    <p:extLst>
      <p:ext uri="{BB962C8B-B14F-4D97-AF65-F5344CB8AC3E}">
        <p14:creationId xmlns:p14="http://schemas.microsoft.com/office/powerpoint/2010/main" val="925976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05D1FCF8-D62D-45E5-970B-B20953FAB02A}" type="slidenum">
              <a:rPr lang="en-US" altLang="ja-JP"/>
              <a:pPr/>
              <a:t>‹#›</a:t>
            </a:fld>
            <a:endParaRPr lang="en-US" altLang="ja-JP"/>
          </a:p>
        </p:txBody>
      </p:sp>
    </p:spTree>
    <p:extLst>
      <p:ext uri="{BB962C8B-B14F-4D97-AF65-F5344CB8AC3E}">
        <p14:creationId xmlns:p14="http://schemas.microsoft.com/office/powerpoint/2010/main" val="2950564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197600" y="1981200"/>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6197600" y="4114800"/>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fld id="{EF37FAFD-44CC-4E43-A023-77508AD7A642}" type="slidenum">
              <a:rPr lang="en-US" altLang="ja-JP"/>
              <a:pPr/>
              <a:t>‹#›</a:t>
            </a:fld>
            <a:endParaRPr lang="en-US" altLang="ja-JP"/>
          </a:p>
        </p:txBody>
      </p:sp>
    </p:spTree>
    <p:extLst>
      <p:ext uri="{BB962C8B-B14F-4D97-AF65-F5344CB8AC3E}">
        <p14:creationId xmlns:p14="http://schemas.microsoft.com/office/powerpoint/2010/main" val="85484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3F243EFD-E614-477F-BF12-EB1C0FA4ED3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CADD9431-922F-40E5-AAF8-BF8267F6F15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B441E17B-2465-40C7-BBEB-9B697E721891}"/>
              </a:ext>
            </a:extLst>
          </p:cNvPr>
          <p:cNvSpPr>
            <a:spLocks noGrp="1" noChangeArrowheads="1"/>
          </p:cNvSpPr>
          <p:nvPr>
            <p:ph type="sldNum" sz="quarter" idx="12"/>
          </p:nvPr>
        </p:nvSpPr>
        <p:spPr>
          <a:ln/>
        </p:spPr>
        <p:txBody>
          <a:bodyPr/>
          <a:lstStyle>
            <a:lvl1pPr>
              <a:defRPr/>
            </a:lvl1pPr>
          </a:lstStyle>
          <a:p>
            <a:fld id="{D4D103DD-2692-408B-BC6D-C87E8514291C}" type="slidenum">
              <a:rPr lang="en-US" altLang="ja-JP"/>
              <a:pPr/>
              <a:t>‹#›</a:t>
            </a:fld>
            <a:endParaRPr lang="en-US" altLang="ja-JP"/>
          </a:p>
        </p:txBody>
      </p:sp>
    </p:spTree>
    <p:extLst>
      <p:ext uri="{BB962C8B-B14F-4D97-AF65-F5344CB8AC3E}">
        <p14:creationId xmlns:p14="http://schemas.microsoft.com/office/powerpoint/2010/main" val="369213140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3E4F8C-68C6-4368-B753-0D5C00DFF70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36069F8E-4784-4CE0-8A6F-55E9B410CF1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FA2975B4-B5FD-480E-9DCC-C9B8BA099678}"/>
              </a:ext>
            </a:extLst>
          </p:cNvPr>
          <p:cNvSpPr>
            <a:spLocks noGrp="1" noChangeArrowheads="1"/>
          </p:cNvSpPr>
          <p:nvPr>
            <p:ph type="sldNum" sz="quarter" idx="12"/>
          </p:nvPr>
        </p:nvSpPr>
        <p:spPr>
          <a:ln/>
        </p:spPr>
        <p:txBody>
          <a:bodyPr/>
          <a:lstStyle>
            <a:lvl1pPr>
              <a:defRPr/>
            </a:lvl1pPr>
          </a:lstStyle>
          <a:p>
            <a:fld id="{08839908-D0EC-478E-BC09-1D0804D94179}" type="slidenum">
              <a:rPr lang="en-US" altLang="ja-JP"/>
              <a:pPr/>
              <a:t>‹#›</a:t>
            </a:fld>
            <a:endParaRPr lang="en-US" altLang="ja-JP"/>
          </a:p>
        </p:txBody>
      </p:sp>
    </p:spTree>
    <p:extLst>
      <p:ext uri="{BB962C8B-B14F-4D97-AF65-F5344CB8AC3E}">
        <p14:creationId xmlns:p14="http://schemas.microsoft.com/office/powerpoint/2010/main" val="249276605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77B2B7C9-127B-4D4A-B00C-A64F0A4BD42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0A82C98F-907F-4595-91D0-9BD774FAA39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1E5C377-D902-4305-AAB3-71AFB07AD208}"/>
              </a:ext>
            </a:extLst>
          </p:cNvPr>
          <p:cNvSpPr>
            <a:spLocks noGrp="1" noChangeArrowheads="1"/>
          </p:cNvSpPr>
          <p:nvPr>
            <p:ph type="sldNum" sz="quarter" idx="12"/>
          </p:nvPr>
        </p:nvSpPr>
        <p:spPr>
          <a:ln/>
        </p:spPr>
        <p:txBody>
          <a:bodyPr/>
          <a:lstStyle>
            <a:lvl1pPr>
              <a:defRPr/>
            </a:lvl1pPr>
          </a:lstStyle>
          <a:p>
            <a:fld id="{EDBA13AD-78AE-4C09-AD95-4BCD43F02AC9}" type="slidenum">
              <a:rPr lang="en-US" altLang="ja-JP"/>
              <a:pPr/>
              <a:t>‹#›</a:t>
            </a:fld>
            <a:endParaRPr lang="en-US" altLang="ja-JP"/>
          </a:p>
        </p:txBody>
      </p:sp>
    </p:spTree>
    <p:extLst>
      <p:ext uri="{BB962C8B-B14F-4D97-AF65-F5344CB8AC3E}">
        <p14:creationId xmlns:p14="http://schemas.microsoft.com/office/powerpoint/2010/main" val="320704547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3A597651-56E1-4D6C-ABB5-C495E093EF6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FE44588E-3056-4200-8AA2-A4463739E3F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2B0B809D-1D9C-4CE3-9C48-1CE03AB27D1A}"/>
              </a:ext>
            </a:extLst>
          </p:cNvPr>
          <p:cNvSpPr>
            <a:spLocks noGrp="1" noChangeArrowheads="1"/>
          </p:cNvSpPr>
          <p:nvPr>
            <p:ph type="sldNum" sz="quarter" idx="12"/>
          </p:nvPr>
        </p:nvSpPr>
        <p:spPr>
          <a:ln/>
        </p:spPr>
        <p:txBody>
          <a:bodyPr/>
          <a:lstStyle>
            <a:lvl1pPr>
              <a:defRPr/>
            </a:lvl1pPr>
          </a:lstStyle>
          <a:p>
            <a:fld id="{F8517197-74E3-4FC8-BD68-BBDBFECAE946}" type="slidenum">
              <a:rPr lang="en-US" altLang="ja-JP"/>
              <a:pPr/>
              <a:t>‹#›</a:t>
            </a:fld>
            <a:endParaRPr lang="en-US" altLang="ja-JP"/>
          </a:p>
        </p:txBody>
      </p:sp>
    </p:spTree>
    <p:extLst>
      <p:ext uri="{BB962C8B-B14F-4D97-AF65-F5344CB8AC3E}">
        <p14:creationId xmlns:p14="http://schemas.microsoft.com/office/powerpoint/2010/main" val="15773362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CABE2E7-F847-42CA-9E27-88BB09699615}"/>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B177816C-E031-44B2-9BA4-14325411531B}"/>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91F07D43-A82E-4292-A525-894968F4331D}"/>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ja-JP"/>
          </a:p>
        </p:txBody>
      </p:sp>
      <p:sp>
        <p:nvSpPr>
          <p:cNvPr id="1029" name="Rectangle 5">
            <a:extLst>
              <a:ext uri="{FF2B5EF4-FFF2-40B4-BE49-F238E27FC236}">
                <a16:creationId xmlns:a16="http://schemas.microsoft.com/office/drawing/2014/main" id="{2F05371F-F933-4477-B1A9-283B5720A7A5}"/>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a:p>
        </p:txBody>
      </p:sp>
      <p:sp>
        <p:nvSpPr>
          <p:cNvPr id="1030" name="Rectangle 6">
            <a:extLst>
              <a:ext uri="{FF2B5EF4-FFF2-40B4-BE49-F238E27FC236}">
                <a16:creationId xmlns:a16="http://schemas.microsoft.com/office/drawing/2014/main" id="{6E246567-F2BA-4973-B21D-FDE2E9E0983C}"/>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A4201F9-82C3-46F2-93E1-4824570D4FBD}"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541DD05-60B8-48A1-99ED-CD227F09E13E}" type="slidenum">
              <a:rPr lang="en-US" altLang="ja-JP">
                <a:solidFill>
                  <a:srgbClr val="000000"/>
                </a:solidFill>
              </a:rPr>
              <a:pPr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3748805713"/>
      </p:ext>
    </p:extLst>
  </p:cSld>
  <p:clrMap bg1="lt1" tx1="dk1" bg2="lt2" tx2="dk2" accent1="accent1" accent2="accent2" accent3="accent3" accent4="accent4" accent5="accent5" accent6="accent6" hlink="hlink" folHlink="folHlink"/>
  <p:sldLayoutIdLst>
    <p:sldLayoutId id="2147484780" r:id="rId1"/>
    <p:sldLayoutId id="2147484781" r:id="rId2"/>
    <p:sldLayoutId id="2147484782" r:id="rId3"/>
    <p:sldLayoutId id="2147484783" r:id="rId4"/>
    <p:sldLayoutId id="2147484784" r:id="rId5"/>
    <p:sldLayoutId id="2147484785" r:id="rId6"/>
    <p:sldLayoutId id="2147484786" r:id="rId7"/>
    <p:sldLayoutId id="2147484787" r:id="rId8"/>
    <p:sldLayoutId id="2147484788" r:id="rId9"/>
    <p:sldLayoutId id="2147484789" r:id="rId10"/>
    <p:sldLayoutId id="2147484790"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73296292-76FC-487C-902E-F321B73074F1}" type="slidenum">
              <a:rPr lang="en-US" altLang="ja-JP">
                <a:solidFill>
                  <a:srgbClr val="000000"/>
                </a:solidFill>
              </a:rPr>
              <a:pPr eaLnBrk="1" hangingPunct="1"/>
              <a:t>‹#›</a:t>
            </a:fld>
            <a:endParaRPr lang="en-US" altLang="ja-JP">
              <a:solidFill>
                <a:srgbClr val="000000"/>
              </a:solidFill>
            </a:endParaRPr>
          </a:p>
        </p:txBody>
      </p:sp>
    </p:spTree>
    <p:extLst>
      <p:ext uri="{BB962C8B-B14F-4D97-AF65-F5344CB8AC3E}">
        <p14:creationId xmlns:p14="http://schemas.microsoft.com/office/powerpoint/2010/main" val="6897270"/>
      </p:ext>
    </p:extLst>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 id="2147484824" r:id="rId9"/>
    <p:sldLayoutId id="2147484825" r:id="rId10"/>
    <p:sldLayoutId id="2147484826"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4AC22B4-CEAF-474E-9D6B-E6256655F7C1}" type="slidenum">
              <a:rPr lang="en-US" altLang="ja-JP"/>
              <a:pPr>
                <a:defRPr/>
              </a:pPr>
              <a:t>‹#›</a:t>
            </a:fld>
            <a:endParaRPr lang="en-US" altLang="ja-JP"/>
          </a:p>
        </p:txBody>
      </p:sp>
    </p:spTree>
    <p:extLst>
      <p:ext uri="{BB962C8B-B14F-4D97-AF65-F5344CB8AC3E}">
        <p14:creationId xmlns:p14="http://schemas.microsoft.com/office/powerpoint/2010/main" val="2255199203"/>
      </p:ext>
    </p:extLst>
  </p:cSld>
  <p:clrMap bg1="lt1" tx1="dk1" bg2="lt2" tx2="dk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fld id="{53E0FD8D-EBAB-46DE-AE9A-7DAB253BA500}" type="slidenum">
              <a:rPr lang="en-US" altLang="ja-JP"/>
              <a:pPr/>
              <a:t>‹#›</a:t>
            </a:fld>
            <a:endParaRPr lang="en-US" altLang="ja-JP"/>
          </a:p>
        </p:txBody>
      </p:sp>
    </p:spTree>
    <p:extLst>
      <p:ext uri="{BB962C8B-B14F-4D97-AF65-F5344CB8AC3E}">
        <p14:creationId xmlns:p14="http://schemas.microsoft.com/office/powerpoint/2010/main" val="2376137471"/>
      </p:ext>
    </p:extLst>
  </p:cSld>
  <p:clrMap bg1="lt1" tx1="dk1" bg2="lt2" tx2="dk2" accent1="accent1" accent2="accent2" accent3="accent3" accent4="accent4" accent5="accent5" accent6="accent6" hlink="hlink" folHlink="folHlink"/>
  <p:sldLayoutIdLst>
    <p:sldLayoutId id="2147484984" r:id="rId1"/>
    <p:sldLayoutId id="2147484985" r:id="rId2"/>
    <p:sldLayoutId id="2147484986" r:id="rId3"/>
    <p:sldLayoutId id="2147484987" r:id="rId4"/>
    <p:sldLayoutId id="2147484988" r:id="rId5"/>
    <p:sldLayoutId id="2147484989" r:id="rId6"/>
    <p:sldLayoutId id="2147484990" r:id="rId7"/>
    <p:sldLayoutId id="2147484991" r:id="rId8"/>
    <p:sldLayoutId id="2147484992" r:id="rId9"/>
    <p:sldLayoutId id="2147484993" r:id="rId10"/>
    <p:sldLayoutId id="2147484994" r:id="rId11"/>
    <p:sldLayoutId id="2147484995"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8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50.png"/><Relationship Id="rId1" Type="http://schemas.openxmlformats.org/officeDocument/2006/relationships/slideLayout" Target="../slideLayouts/slideLayout46.xm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7" name="Text Box 3"/>
          <p:cNvSpPr txBox="1">
            <a:spLocks noChangeArrowheads="1"/>
          </p:cNvSpPr>
          <p:nvPr/>
        </p:nvSpPr>
        <p:spPr bwMode="auto">
          <a:xfrm>
            <a:off x="6096000" y="3403629"/>
            <a:ext cx="4572001"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東京科学大学</a:t>
            </a:r>
            <a:endPar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総合研究院</a:t>
            </a:r>
            <a:endPar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元素戦略</a:t>
            </a:r>
            <a:r>
              <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rPr>
              <a:t>MDX</a:t>
            </a: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研究センター</a:t>
            </a:r>
            <a:endPar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フロンティア材料研究所</a:t>
            </a:r>
          </a:p>
        </p:txBody>
      </p:sp>
      <p:sp>
        <p:nvSpPr>
          <p:cNvPr id="26628" name="Text Box 4"/>
          <p:cNvSpPr txBox="1">
            <a:spLocks noChangeArrowheads="1"/>
          </p:cNvSpPr>
          <p:nvPr/>
        </p:nvSpPr>
        <p:spPr bwMode="auto">
          <a:xfrm>
            <a:off x="0" y="2763263"/>
            <a:ext cx="12192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神谷利夫</a:t>
            </a:r>
          </a:p>
        </p:txBody>
      </p:sp>
      <p:sp>
        <p:nvSpPr>
          <p:cNvPr id="26629" name="Rectangle 5"/>
          <p:cNvSpPr>
            <a:spLocks noGrp="1" noChangeArrowheads="1"/>
          </p:cNvSpPr>
          <p:nvPr>
            <p:ph type="ctrTitle"/>
          </p:nvPr>
        </p:nvSpPr>
        <p:spPr>
          <a:xfrm>
            <a:off x="0" y="1159023"/>
            <a:ext cx="12192000" cy="1676400"/>
          </a:xfrm>
        </p:spPr>
        <p:txBody>
          <a:bodyPr/>
          <a:lstStyle/>
          <a:p>
            <a:pPr eaLnBrk="1" hangingPunct="1"/>
            <a:r>
              <a:rPr lang="ja-JP" altLang="en-US" sz="4800" b="1" dirty="0">
                <a:solidFill>
                  <a:srgbClr val="0000FF"/>
                </a:solidFill>
                <a:latin typeface="+mn-lt"/>
                <a:ea typeface="+mn-ea"/>
              </a:rPr>
              <a:t>チュートリアル</a:t>
            </a:r>
            <a:r>
              <a:rPr lang="en-US" altLang="ja-JP" sz="4800" b="1" dirty="0">
                <a:solidFill>
                  <a:srgbClr val="0000FF"/>
                </a:solidFill>
                <a:latin typeface="+mn-lt"/>
                <a:ea typeface="+mn-ea"/>
              </a:rPr>
              <a:t>:</a:t>
            </a:r>
            <a:r>
              <a:rPr lang="ja-JP" altLang="en-US" sz="4800" b="1" dirty="0">
                <a:solidFill>
                  <a:srgbClr val="0000FF"/>
                </a:solidFill>
                <a:latin typeface="+mn-lt"/>
                <a:ea typeface="+mn-ea"/>
              </a:rPr>
              <a:t> 逆格子と共変・反変テンソル</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09D94-C555-A5B9-F323-83F2D3D33483}"/>
            </a:ext>
          </a:extLst>
        </p:cNvPr>
        <p:cNvGrpSpPr/>
        <p:nvPr/>
      </p:nvGrpSpPr>
      <p:grpSpPr>
        <a:xfrm>
          <a:off x="0" y="0"/>
          <a:ext cx="0" cy="0"/>
          <a:chOff x="0" y="0"/>
          <a:chExt cx="0" cy="0"/>
        </a:xfrm>
      </p:grpSpPr>
      <p:sp>
        <p:nvSpPr>
          <p:cNvPr id="196610" name="Rectangle 2">
            <a:extLst>
              <a:ext uri="{FF2B5EF4-FFF2-40B4-BE49-F238E27FC236}">
                <a16:creationId xmlns:a16="http://schemas.microsoft.com/office/drawing/2014/main" id="{8E14CC2D-2545-1291-CB6E-5D25F189FC3B}"/>
              </a:ext>
            </a:extLst>
          </p:cNvPr>
          <p:cNvSpPr>
            <a:spLocks noGrp="1" noChangeArrowheads="1"/>
          </p:cNvSpPr>
          <p:nvPr>
            <p:ph type="title"/>
          </p:nvPr>
        </p:nvSpPr>
        <p:spPr>
          <a:xfrm>
            <a:off x="0" y="1"/>
            <a:ext cx="12192000" cy="830997"/>
          </a:xfrm>
        </p:spPr>
        <p:txBody>
          <a:bodyPr/>
          <a:lstStyle/>
          <a:p>
            <a:pPr eaLnBrk="1" hangingPunct="1"/>
            <a:r>
              <a:rPr lang="ja-JP" altLang="en-US" sz="3600" b="1" dirty="0">
                <a:solidFill>
                  <a:srgbClr val="0000FF"/>
                </a:solidFill>
              </a:rPr>
              <a:t>実格子と逆格子</a:t>
            </a:r>
            <a:endParaRPr lang="ja-JP" altLang="en-US" sz="2800" dirty="0">
              <a:solidFill>
                <a:schemeClr val="tx1"/>
              </a:solidFill>
              <a:latin typeface="+mn-lt"/>
              <a:ea typeface="+mn-ea"/>
            </a:endParaRPr>
          </a:p>
        </p:txBody>
      </p:sp>
      <p:sp>
        <p:nvSpPr>
          <p:cNvPr id="5" name="テキスト ボックス 4">
            <a:extLst>
              <a:ext uri="{FF2B5EF4-FFF2-40B4-BE49-F238E27FC236}">
                <a16:creationId xmlns:a16="http://schemas.microsoft.com/office/drawing/2014/main" id="{ACA5D3C4-63DD-5E00-2EAF-004710F5753C}"/>
              </a:ext>
            </a:extLst>
          </p:cNvPr>
          <p:cNvSpPr txBox="1"/>
          <p:nvPr/>
        </p:nvSpPr>
        <p:spPr>
          <a:xfrm>
            <a:off x="1559496" y="692697"/>
            <a:ext cx="705678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python </a:t>
            </a:r>
            <a:r>
              <a:rPr kumimoji="1" lang="en-US" altLang="ja-JP"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[data-COE]\crystal\</a:t>
            </a:r>
            <a:r>
              <a:rPr kumimoji="1" lang="ja-JP" altLang="en-US" sz="2400" b="1" i="0" u="none" strike="noStrike" kern="1200" cap="none" spc="0" normalizeH="0" baseline="0" noProof="0" dirty="0">
                <a:ln>
                  <a:noFill/>
                </a:ln>
                <a:solidFill>
                  <a:srgbClr val="009900"/>
                </a:solidFill>
                <a:effectLst/>
                <a:uLnTx/>
                <a:uFillTx/>
                <a:latin typeface="Times New Roman" panose="02020603050405020304" pitchFamily="18" charset="0"/>
                <a:ea typeface="ＭＳ Ｐゴシック" panose="020B0600070205080204" pitchFamily="50" charset="-128"/>
                <a:cs typeface="+mn-cs"/>
              </a:rPr>
              <a:t>crystal_draw_cell.py</a:t>
            </a:r>
          </a:p>
        </p:txBody>
      </p:sp>
      <p:pic>
        <p:nvPicPr>
          <p:cNvPr id="4" name="図 3">
            <a:extLst>
              <a:ext uri="{FF2B5EF4-FFF2-40B4-BE49-F238E27FC236}">
                <a16:creationId xmlns:a16="http://schemas.microsoft.com/office/drawing/2014/main" id="{ADF0D950-2646-EE53-CD89-DFA5F56C7838}"/>
              </a:ext>
            </a:extLst>
          </p:cNvPr>
          <p:cNvPicPr>
            <a:picLocks noChangeAspect="1"/>
          </p:cNvPicPr>
          <p:nvPr/>
        </p:nvPicPr>
        <p:blipFill rotWithShape="1">
          <a:blip r:embed="rId2"/>
          <a:srcRect l="15985" t="19551" b="13250"/>
          <a:stretch/>
        </p:blipFill>
        <p:spPr>
          <a:xfrm>
            <a:off x="2999657" y="1412776"/>
            <a:ext cx="5335631" cy="4608512"/>
          </a:xfrm>
          <a:prstGeom prst="rect">
            <a:avLst/>
          </a:prstGeom>
        </p:spPr>
      </p:pic>
      <p:sp>
        <p:nvSpPr>
          <p:cNvPr id="6" name="Rectangle 4">
            <a:extLst>
              <a:ext uri="{FF2B5EF4-FFF2-40B4-BE49-F238E27FC236}">
                <a16:creationId xmlns:a16="http://schemas.microsoft.com/office/drawing/2014/main" id="{A4DEF705-3243-1299-110C-E17F12B41E25}"/>
              </a:ext>
            </a:extLst>
          </p:cNvPr>
          <p:cNvSpPr>
            <a:spLocks noChangeArrowheads="1"/>
          </p:cNvSpPr>
          <p:nvPr/>
        </p:nvSpPr>
        <p:spPr bwMode="auto">
          <a:xfrm>
            <a:off x="6760854" y="1229852"/>
            <a:ext cx="30075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Rhombohedral cell</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and reciprocal unit cell</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9839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4D125-82BF-15E6-9BF3-54474DA95A7D}"/>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0BE92299-B165-9C01-3C75-F55B23856A88}"/>
              </a:ext>
            </a:extLst>
          </p:cNvPr>
          <p:cNvSpPr/>
          <p:nvPr/>
        </p:nvSpPr>
        <p:spPr>
          <a:xfrm>
            <a:off x="0" y="-10716"/>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4" name="Rectangle 28">
            <a:extLst>
              <a:ext uri="{FF2B5EF4-FFF2-40B4-BE49-F238E27FC236}">
                <a16:creationId xmlns:a16="http://schemas.microsoft.com/office/drawing/2014/main" id="{F2ACA03A-C5EC-E8C1-0FFE-FC885C20070C}"/>
              </a:ext>
            </a:extLst>
          </p:cNvPr>
          <p:cNvSpPr txBox="1">
            <a:spLocks noChangeArrowheads="1"/>
          </p:cNvSpPr>
          <p:nvPr/>
        </p:nvSpPr>
        <p:spPr bwMode="auto">
          <a:xfrm>
            <a:off x="0" y="0"/>
            <a:ext cx="12191999" cy="6858000"/>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6000" b="1" i="0" u="none" strike="noStrike" kern="1200" cap="none" spc="0" normalizeH="0" baseline="0" noProof="0" dirty="0">
                <a:ln>
                  <a:noFill/>
                </a:ln>
                <a:solidFill>
                  <a:srgbClr val="0000FF"/>
                </a:solidFill>
                <a:effectLst/>
                <a:uLnTx/>
                <a:uFillTx/>
                <a:latin typeface="Times New Roman"/>
                <a:ea typeface="ＨＧ丸ゴシックB" charset="-128"/>
                <a:cs typeface="+mj-cs"/>
              </a:rPr>
              <a:t>共変ベクトルと反変ベクトル</a:t>
            </a:r>
            <a:endParaRPr kumimoji="1" lang="ja-JP" altLang="en-US" sz="2400" b="1" i="0" u="none" strike="noStrike" kern="0" cap="none" spc="0" normalizeH="0" baseline="0" noProof="0" dirty="0">
              <a:ln>
                <a:noFill/>
              </a:ln>
              <a:solidFill>
                <a:srgbClr val="000000"/>
              </a:solidFill>
              <a:effectLst/>
              <a:uLnTx/>
              <a:uFillTx/>
              <a:latin typeface="Times New Roman"/>
              <a:ea typeface="ＭＳ Ｐゴシック"/>
              <a:cs typeface="+mj-cs"/>
            </a:endParaRPr>
          </a:p>
        </p:txBody>
      </p:sp>
    </p:spTree>
    <p:extLst>
      <p:ext uri="{BB962C8B-B14F-4D97-AF65-F5344CB8AC3E}">
        <p14:creationId xmlns:p14="http://schemas.microsoft.com/office/powerpoint/2010/main" val="1119954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12192000" cy="685800"/>
          </a:xfrm>
        </p:spPr>
        <p:txBody>
          <a:bodyPr/>
          <a:lstStyle/>
          <a:p>
            <a:pPr eaLnBrk="1" hangingPunct="1"/>
            <a:r>
              <a:rPr lang="ja-JP" altLang="en-US" sz="3600" b="1" dirty="0">
                <a:solidFill>
                  <a:srgbClr val="0000FF"/>
                </a:solidFill>
              </a:rPr>
              <a:t>格子変換のまとめ</a:t>
            </a:r>
            <a:r>
              <a:rPr lang="en-US" altLang="ja-JP" sz="3600" b="1" dirty="0">
                <a:solidFill>
                  <a:srgbClr val="0000FF"/>
                </a:solidFill>
              </a:rPr>
              <a:t>:</a:t>
            </a:r>
            <a:r>
              <a:rPr lang="ja-JP" altLang="en-US" sz="3600" b="1" dirty="0">
                <a:solidFill>
                  <a:srgbClr val="0000FF"/>
                </a:solidFill>
              </a:rPr>
              <a:t> 共変ベクトルと反変ベクトルの定義</a:t>
            </a:r>
          </a:p>
        </p:txBody>
      </p:sp>
      <mc:AlternateContent xmlns:mc="http://schemas.openxmlformats.org/markup-compatibility/2006" xmlns:a14="http://schemas.microsoft.com/office/drawing/2010/main">
        <mc:Choice Requires="a14">
          <p:sp>
            <p:nvSpPr>
              <p:cNvPr id="4" name="正方形/長方形 3"/>
              <p:cNvSpPr/>
              <p:nvPr/>
            </p:nvSpPr>
            <p:spPr>
              <a:xfrm>
                <a:off x="1754110" y="2060848"/>
                <a:ext cx="9022410" cy="46752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実格子ベクトルの変換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14:m>
                  <m:oMath xmlns:m="http://schemas.openxmlformats.org/officeDocument/2006/math">
                    <m:r>
                      <a:rPr kumimoji="1" lang="en-US" altLang="ja-JP" sz="2400" b="1" i="1" u="none" strike="noStrike" kern="1200" cap="none" spc="0" normalizeH="0" baseline="0" noProof="0" smtClean="0">
                        <a:ln>
                          <a:noFill/>
                        </a:ln>
                        <a:solidFill>
                          <a:srgbClr val="0000FF"/>
                        </a:solidFill>
                        <a:effectLst/>
                        <a:uLnTx/>
                        <a:uFillTx/>
                        <a:latin typeface="Cambria Math" panose="02040503050406030204" pitchFamily="18" charset="0"/>
                        <a:cs typeface="+mn-cs"/>
                      </a:rPr>
                      <m:t>𝑻</m:t>
                    </m:r>
                  </m:oMath>
                </a14:m>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b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ja-JP" altLang="ja-JP" sz="24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ｊ</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(t</a:t>
                </a:r>
                <a:r>
                  <a:rPr kumimoji="1" lang="en-US" altLang="ja-JP"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ja-JP" altLang="ja-JP" sz="24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ｊ</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実格子</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座標の変換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14:m>
                  <m:oMath xmlns:m="http://schemas.openxmlformats.org/officeDocument/2006/math">
                    <m:sSup>
                      <m:sSupPr>
                        <m:ctrlP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ctrlPr>
                      </m:sSupPr>
                      <m:e>
                        <m:sSup>
                          <m:sSupPr>
                            <m:ctrlP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𝑻</m:t>
                            </m:r>
                          </m:e>
                          <m:sup>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𝒕</m:t>
                            </m:r>
                          </m:sup>
                        </m:sSup>
                      </m:e>
                      <m:sup>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𝟏</m:t>
                        </m:r>
                      </m:sup>
                    </m:sSup>
                  </m:oMath>
                </a14:m>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b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(t</a:t>
                </a:r>
                <a:r>
                  <a:rPr kumimoji="1" lang="en-US" altLang="ja-JP"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x‘</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逆格子ベクトルの変換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14:m>
                  <m:oMath xmlns:m="http://schemas.openxmlformats.org/officeDocument/2006/math">
                    <m:sSup>
                      <m:sSupPr>
                        <m:ctrlP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ctrlPr>
                      </m:sSupPr>
                      <m:e>
                        <m:sSup>
                          <m:sSupPr>
                            <m:ctrlP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𝑻</m:t>
                            </m:r>
                          </m:e>
                          <m:sup>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𝒕</m:t>
                            </m:r>
                          </m:sup>
                        </m:sSup>
                      </m:e>
                      <m:sup>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𝟏</m:t>
                        </m:r>
                      </m:sup>
                    </m:sSup>
                  </m:oMath>
                </a14:m>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24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ja-JP"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(t</a:t>
                </a:r>
                <a:r>
                  <a:rPr kumimoji="1" lang="en-US" altLang="ja-JP"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1"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ja-JP"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ji</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1"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b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指数</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逆格子座標</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の変換</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14:m>
                  <m:oMath xmlns:m="http://schemas.openxmlformats.org/officeDocument/2006/math">
                    <m:r>
                      <a:rPr kumimoji="1" lang="en-US" altLang="ja-JP" sz="2400" b="1" i="1" u="none" strike="noStrike" kern="1200" cap="none" spc="0" normalizeH="0" baseline="0" noProof="0" smtClean="0">
                        <a:ln>
                          <a:noFill/>
                        </a:ln>
                        <a:solidFill>
                          <a:srgbClr val="0000FF"/>
                        </a:solidFill>
                        <a:effectLst/>
                        <a:uLnTx/>
                        <a:uFillTx/>
                        <a:latin typeface="Cambria Math" panose="02040503050406030204" pitchFamily="18" charset="0"/>
                        <a:cs typeface="+mn-cs"/>
                      </a:rPr>
                      <m:t>𝑻</m:t>
                    </m:r>
                  </m:oMath>
                </a14:m>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b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t</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Σ</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(t</a:t>
                </a:r>
                <a:r>
                  <a:rPr kumimoji="1" lang="en-US" altLang="ja-JP" sz="24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a:t>
                </a:r>
                <a:r>
                  <a:rPr kumimoji="1" lang="en-US" altLang="ja-JP" sz="2400" b="0"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ij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h’</a:t>
                </a:r>
                <a:r>
                  <a:rPr kumimoji="1" lang="en-US" altLang="ja-JP" sz="24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j</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ja-JP"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754110" y="2060848"/>
                <a:ext cx="9022410" cy="4675254"/>
              </a:xfrm>
              <a:prstGeom prst="rect">
                <a:avLst/>
              </a:prstGeom>
              <a:blipFill>
                <a:blip r:embed="rId2"/>
                <a:stretch>
                  <a:fillRect l="-1081" t="-1434" b="-2086"/>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00DDF329-04B5-E5FF-2245-90CEC2FD7D2D}"/>
                  </a:ext>
                </a:extLst>
              </p:cNvPr>
              <p:cNvSpPr txBox="1"/>
              <p:nvPr/>
            </p:nvSpPr>
            <p:spPr>
              <a:xfrm>
                <a:off x="335360" y="693975"/>
                <a:ext cx="10729192" cy="127579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cs typeface="+mn-cs"/>
                  </a:rPr>
                  <a:t>基底ベクトルと座標の</a:t>
                </a:r>
                <a:r>
                  <a:rPr kumimoji="1" lang="ja-JP" altLang="en-US" sz="2400" b="1" i="0" u="none" strike="noStrike" kern="1200" cap="none" spc="0" normalizeH="0" baseline="0" noProof="0" dirty="0">
                    <a:ln>
                      <a:noFill/>
                    </a:ln>
                    <a:solidFill>
                      <a:srgbClr val="FF0000"/>
                    </a:solidFill>
                    <a:effectLst/>
                    <a:uLnTx/>
                    <a:uFillTx/>
                    <a:cs typeface="+mn-cs"/>
                  </a:rPr>
                  <a:t>変換則は２種類に分類</a:t>
                </a:r>
                <a:r>
                  <a:rPr kumimoji="1" lang="ja-JP" altLang="en-US" sz="2400" b="0" i="0" u="none" strike="noStrike" kern="1200" cap="none" spc="0" normalizeH="0" baseline="0" noProof="0" dirty="0">
                    <a:ln>
                      <a:noFill/>
                    </a:ln>
                    <a:solidFill>
                      <a:srgbClr val="000000"/>
                    </a:solidFill>
                    <a:effectLst/>
                    <a:uLnTx/>
                    <a:uFillTx/>
                    <a:cs typeface="+mn-cs"/>
                  </a:rPr>
                  <a:t>できる：</a:t>
                </a:r>
                <a:endParaRPr kumimoji="1" lang="en-US" altLang="ja-JP" sz="2400" b="0" i="0" u="none" strike="noStrike" kern="1200" cap="none" spc="0" normalizeH="0" baseline="0" noProof="0" dirty="0">
                  <a:ln>
                    <a:noFill/>
                  </a:ln>
                  <a:solidFill>
                    <a:srgbClr val="000000"/>
                  </a:solidFill>
                  <a:effectLst/>
                  <a:uLnTx/>
                  <a:uFillTx/>
                  <a:cs typeface="+mn-cs"/>
                </a:endParaRPr>
              </a:p>
              <a:p>
                <a:pPr marL="342900" lvl="0" indent="-342900">
                  <a:buFont typeface="Arial" panose="020B0604020202020204" pitchFamily="34" charset="0"/>
                  <a:buChar char="•"/>
                  <a:defRPr/>
                </a:pPr>
                <a:r>
                  <a:rPr kumimoji="1" lang="ja-JP" altLang="ja-JP" sz="2400" b="0" i="0" u="none" strike="noStrike" kern="1200" cap="none" spc="0" normalizeH="0" baseline="0" noProof="0" dirty="0">
                    <a:ln>
                      <a:noFill/>
                    </a:ln>
                    <a:solidFill>
                      <a:srgbClr val="000000"/>
                    </a:solidFill>
                    <a:effectLst/>
                    <a:uLnTx/>
                    <a:uFillTx/>
                    <a:cs typeface="+mn-cs"/>
                  </a:rPr>
                  <a:t>変換</a:t>
                </a:r>
                <a:r>
                  <a:rPr kumimoji="1" lang="ja-JP" altLang="en-US" sz="2400" b="0" i="0" u="none" strike="noStrike" kern="1200" cap="none" spc="0" normalizeH="0" baseline="0" noProof="0" dirty="0">
                    <a:ln>
                      <a:noFill/>
                    </a:ln>
                    <a:solidFill>
                      <a:srgbClr val="000000"/>
                    </a:solidFill>
                    <a:effectLst/>
                    <a:uLnTx/>
                    <a:uFillTx/>
                    <a:cs typeface="+mn-cs"/>
                  </a:rPr>
                  <a:t>行列は </a:t>
                </a:r>
                <a14:m>
                  <m:oMath xmlns:m="http://schemas.openxmlformats.org/officeDocument/2006/math">
                    <m:r>
                      <a:rPr kumimoji="1" lang="en-US" altLang="ja-JP" sz="2400" b="1" i="1" u="none" strike="noStrike" kern="1200" cap="none" spc="0" normalizeH="0" baseline="0" noProof="0" smtClean="0">
                        <a:ln>
                          <a:noFill/>
                        </a:ln>
                        <a:solidFill>
                          <a:srgbClr val="0000FF"/>
                        </a:solidFill>
                        <a:effectLst/>
                        <a:uLnTx/>
                        <a:uFillTx/>
                        <a:latin typeface="Cambria Math" panose="02040503050406030204" pitchFamily="18" charset="0"/>
                        <a:cs typeface="+mn-cs"/>
                      </a:rPr>
                      <m:t>𝑻</m:t>
                    </m:r>
                  </m:oMath>
                </a14:m>
                <a:r>
                  <a:rPr kumimoji="1" lang="ja-JP" altLang="en-US" sz="2400" b="0" i="0" u="none" strike="noStrike" kern="1200" cap="none" spc="0" normalizeH="0" baseline="0" noProof="0" dirty="0">
                    <a:ln>
                      <a:noFill/>
                    </a:ln>
                    <a:solidFill>
                      <a:srgbClr val="000000"/>
                    </a:solidFill>
                    <a:effectLst/>
                    <a:uLnTx/>
                    <a:uFillTx/>
                    <a:cs typeface="+mn-cs"/>
                  </a:rPr>
                  <a:t>    ：</a:t>
                </a:r>
                <a:r>
                  <a:rPr lang="ja-JP" altLang="ja-JP" sz="2400" dirty="0">
                    <a:solidFill>
                      <a:srgbClr val="000000"/>
                    </a:solidFill>
                  </a:rPr>
                  <a:t>実格子ベクトル</a:t>
                </a:r>
                <a:r>
                  <a:rPr lang="ja-JP" altLang="en-US" sz="2400" dirty="0">
                    <a:solidFill>
                      <a:srgbClr val="000000"/>
                    </a:solidFill>
                  </a:rPr>
                  <a:t>、</a:t>
                </a:r>
                <a:r>
                  <a:rPr lang="ja-JP" altLang="ja-JP" sz="2400" dirty="0">
                    <a:solidFill>
                      <a:srgbClr val="000000"/>
                    </a:solidFill>
                  </a:rPr>
                  <a:t>逆格子座標 </a:t>
                </a:r>
                <a:r>
                  <a:rPr kumimoji="1" lang="en-US" altLang="ja-JP" sz="2400" b="0" i="0" u="none" strike="noStrike" kern="1200" cap="none" spc="0" normalizeH="0" baseline="0" noProof="0" dirty="0">
                    <a:ln>
                      <a:noFill/>
                    </a:ln>
                    <a:solidFill>
                      <a:srgbClr val="000000"/>
                    </a:solidFill>
                    <a:effectLst/>
                    <a:uLnTx/>
                    <a:uFillTx/>
                    <a:cs typeface="+mn-cs"/>
                  </a:rPr>
                  <a:t>(</a:t>
                </a:r>
                <a:r>
                  <a:rPr kumimoji="1" lang="ja-JP" altLang="ja-JP" sz="2400" b="1" i="0" u="none" strike="noStrike" kern="1200" cap="none" spc="0" normalizeH="0" baseline="0" noProof="0" dirty="0">
                    <a:ln>
                      <a:noFill/>
                    </a:ln>
                    <a:solidFill>
                      <a:srgbClr val="FF0000"/>
                    </a:solidFill>
                    <a:effectLst/>
                    <a:uLnTx/>
                    <a:uFillTx/>
                    <a:cs typeface="+mn-cs"/>
                  </a:rPr>
                  <a:t>共変ベクトル</a:t>
                </a:r>
                <a:r>
                  <a:rPr kumimoji="1" lang="en-US" altLang="ja-JP" sz="2400" b="0" i="0" u="none" strike="noStrike" kern="1200" cap="none" spc="0" normalizeH="0" baseline="0" noProof="0" dirty="0">
                    <a:ln>
                      <a:noFill/>
                    </a:ln>
                    <a:solidFill>
                      <a:srgbClr val="000000"/>
                    </a:solidFill>
                    <a:effectLst/>
                    <a:uLnTx/>
                    <a:uFillTx/>
                    <a:cs typeface="+mn-cs"/>
                  </a:rPr>
                  <a:t>)</a:t>
                </a:r>
              </a:p>
              <a:p>
                <a:pPr marL="342900" lvl="0" indent="-342900">
                  <a:buFont typeface="Arial" panose="020B0604020202020204" pitchFamily="34" charset="0"/>
                  <a:buChar char="•"/>
                  <a:defRPr/>
                </a:pPr>
                <a:r>
                  <a:rPr kumimoji="1" lang="ja-JP" altLang="ja-JP" sz="2400" b="0" i="0" u="none" strike="noStrike" kern="1200" cap="none" spc="0" normalizeH="0" baseline="0" noProof="0" dirty="0">
                    <a:ln>
                      <a:noFill/>
                    </a:ln>
                    <a:solidFill>
                      <a:srgbClr val="000000"/>
                    </a:solidFill>
                    <a:effectLst/>
                    <a:uLnTx/>
                    <a:uFillTx/>
                    <a:cs typeface="+mn-cs"/>
                  </a:rPr>
                  <a:t>変換</a:t>
                </a:r>
                <a:r>
                  <a:rPr kumimoji="1" lang="ja-JP" altLang="en-US" sz="2400" b="0" i="0" u="none" strike="noStrike" kern="1200" cap="none" spc="0" normalizeH="0" baseline="0" noProof="0" dirty="0">
                    <a:ln>
                      <a:noFill/>
                    </a:ln>
                    <a:solidFill>
                      <a:srgbClr val="000000"/>
                    </a:solidFill>
                    <a:effectLst/>
                    <a:uLnTx/>
                    <a:uFillTx/>
                    <a:cs typeface="+mn-cs"/>
                  </a:rPr>
                  <a:t>行列</a:t>
                </a:r>
                <a:r>
                  <a:rPr lang="ja-JP" altLang="en-US" sz="2400" dirty="0">
                    <a:solidFill>
                      <a:srgbClr val="000000"/>
                    </a:solidFill>
                  </a:rPr>
                  <a:t>は</a:t>
                </a:r>
                <a14:m>
                  <m:oMath xmlns:m="http://schemas.openxmlformats.org/officeDocument/2006/math">
                    <m:sSup>
                      <m:sSupPr>
                        <m:ctrlP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ctrlPr>
                      </m:sSupPr>
                      <m:e>
                        <m:sSup>
                          <m:sSupPr>
                            <m:ctrlP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ctrlPr>
                          </m:sSupPr>
                          <m:e>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𝑻</m:t>
                            </m:r>
                          </m:e>
                          <m:sup>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𝒕</m:t>
                            </m:r>
                          </m:sup>
                        </m:sSup>
                      </m:e>
                      <m:sup>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𝟏</m:t>
                        </m:r>
                      </m:sup>
                    </m:sSup>
                  </m:oMath>
                </a14:m>
                <a:r>
                  <a:rPr kumimoji="1" lang="en-US" altLang="ja-JP" sz="2400" b="0" i="0" u="none" strike="noStrike" kern="1200" cap="none" spc="0" normalizeH="0" baseline="0" noProof="0" dirty="0">
                    <a:ln>
                      <a:noFill/>
                    </a:ln>
                    <a:solidFill>
                      <a:srgbClr val="000000"/>
                    </a:solidFill>
                    <a:effectLst/>
                    <a:uLnTx/>
                    <a:uFillTx/>
                    <a:cs typeface="+mn-cs"/>
                  </a:rPr>
                  <a:t>:</a:t>
                </a:r>
                <a:r>
                  <a:rPr lang="ja-JP" altLang="ja-JP" sz="2400" dirty="0">
                    <a:solidFill>
                      <a:srgbClr val="000000"/>
                    </a:solidFill>
                  </a:rPr>
                  <a:t>実格子座標</a:t>
                </a:r>
                <a:r>
                  <a:rPr lang="ja-JP" altLang="en-US" sz="2400" dirty="0">
                    <a:solidFill>
                      <a:srgbClr val="000000"/>
                    </a:solidFill>
                  </a:rPr>
                  <a:t>、</a:t>
                </a:r>
                <a:r>
                  <a:rPr lang="ja-JP" altLang="ja-JP" sz="2400" dirty="0">
                    <a:solidFill>
                      <a:srgbClr val="000000"/>
                    </a:solidFill>
                  </a:rPr>
                  <a:t>逆格子ベクトル</a:t>
                </a:r>
                <a:r>
                  <a:rPr kumimoji="1" lang="en-US" altLang="ja-JP" sz="2400" b="0" i="0" u="none" strike="noStrike" kern="1200" cap="none" spc="0" normalizeH="0" baseline="0" noProof="0" dirty="0">
                    <a:ln>
                      <a:noFill/>
                    </a:ln>
                    <a:solidFill>
                      <a:srgbClr val="000000"/>
                    </a:solidFill>
                    <a:effectLst/>
                    <a:uLnTx/>
                    <a:uFillTx/>
                    <a:cs typeface="+mn-cs"/>
                  </a:rPr>
                  <a:t> (</a:t>
                </a:r>
                <a:r>
                  <a:rPr kumimoji="1" lang="ja-JP" altLang="ja-JP" sz="2400" b="1" i="0" u="none" strike="noStrike" kern="1200" cap="none" spc="0" normalizeH="0" baseline="0" noProof="0" dirty="0">
                    <a:ln>
                      <a:noFill/>
                    </a:ln>
                    <a:solidFill>
                      <a:srgbClr val="FF0000"/>
                    </a:solidFill>
                    <a:effectLst/>
                    <a:uLnTx/>
                    <a:uFillTx/>
                    <a:cs typeface="+mn-cs"/>
                  </a:rPr>
                  <a:t>反変ベクトル</a:t>
                </a:r>
                <a:r>
                  <a:rPr kumimoji="1" lang="en-US" altLang="ja-JP" sz="2400" b="0" i="0" u="none" strike="noStrike" kern="1200" cap="none" spc="0" normalizeH="0" baseline="0" noProof="0" dirty="0">
                    <a:ln>
                      <a:noFill/>
                    </a:ln>
                    <a:solidFill>
                      <a:srgbClr val="000000"/>
                    </a:solidFill>
                    <a:effectLst/>
                    <a:uLnTx/>
                    <a:uFillTx/>
                    <a:cs typeface="+mn-cs"/>
                  </a:rPr>
                  <a:t>)</a:t>
                </a:r>
                <a:endParaRPr kumimoji="1" lang="ja-JP" altLang="ja-JP" sz="2400" b="0" i="0" u="none" strike="noStrike" kern="1200" cap="none" spc="0" normalizeH="0" baseline="0" noProof="0" dirty="0">
                  <a:ln>
                    <a:noFill/>
                  </a:ln>
                  <a:solidFill>
                    <a:srgbClr val="000000"/>
                  </a:solidFill>
                  <a:effectLst/>
                  <a:uLnTx/>
                  <a:uFillTx/>
                  <a:cs typeface="+mn-cs"/>
                </a:endParaRPr>
              </a:p>
            </p:txBody>
          </p:sp>
        </mc:Choice>
        <mc:Fallback>
          <p:sp>
            <p:nvSpPr>
              <p:cNvPr id="3" name="テキスト ボックス 2">
                <a:extLst>
                  <a:ext uri="{FF2B5EF4-FFF2-40B4-BE49-F238E27FC236}">
                    <a16:creationId xmlns:a16="http://schemas.microsoft.com/office/drawing/2014/main" id="{00DDF329-04B5-E5FF-2245-90CEC2FD7D2D}"/>
                  </a:ext>
                </a:extLst>
              </p:cNvPr>
              <p:cNvSpPr txBox="1">
                <a:spLocks noRot="1" noChangeAspect="1" noMove="1" noResize="1" noEditPoints="1" noAdjustHandles="1" noChangeArrowheads="1" noChangeShapeType="1" noTextEdit="1"/>
              </p:cNvSpPr>
              <p:nvPr/>
            </p:nvSpPr>
            <p:spPr>
              <a:xfrm>
                <a:off x="335360" y="693975"/>
                <a:ext cx="10729192" cy="1275798"/>
              </a:xfrm>
              <a:prstGeom prst="rect">
                <a:avLst/>
              </a:prstGeom>
              <a:blipFill>
                <a:blip r:embed="rId3"/>
                <a:stretch>
                  <a:fillRect l="-852" t="-5263" b="-1052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449112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DE46D-E618-19B6-DD27-BE5FB67B91E0}"/>
            </a:ext>
          </a:extLst>
        </p:cNvPr>
        <p:cNvGrpSpPr/>
        <p:nvPr/>
      </p:nvGrpSpPr>
      <p:grpSpPr>
        <a:xfrm>
          <a:off x="0" y="0"/>
          <a:ext cx="0" cy="0"/>
          <a:chOff x="0" y="0"/>
          <a:chExt cx="0" cy="0"/>
        </a:xfrm>
      </p:grpSpPr>
      <p:sp>
        <p:nvSpPr>
          <p:cNvPr id="196610" name="Rectangle 2">
            <a:extLst>
              <a:ext uri="{FF2B5EF4-FFF2-40B4-BE49-F238E27FC236}">
                <a16:creationId xmlns:a16="http://schemas.microsoft.com/office/drawing/2014/main" id="{FA1AD9FB-956D-9BA3-3931-25B7AFC425BD}"/>
              </a:ext>
            </a:extLst>
          </p:cNvPr>
          <p:cNvSpPr>
            <a:spLocks noGrp="1" noChangeArrowheads="1"/>
          </p:cNvSpPr>
          <p:nvPr>
            <p:ph type="title"/>
          </p:nvPr>
        </p:nvSpPr>
        <p:spPr>
          <a:xfrm>
            <a:off x="0" y="0"/>
            <a:ext cx="12192000" cy="685800"/>
          </a:xfrm>
        </p:spPr>
        <p:txBody>
          <a:bodyPr/>
          <a:lstStyle/>
          <a:p>
            <a:pPr eaLnBrk="1" hangingPunct="1"/>
            <a:r>
              <a:rPr lang="ja-JP" altLang="en-US" sz="3600" b="1" dirty="0">
                <a:solidFill>
                  <a:srgbClr val="0000FF"/>
                </a:solidFill>
              </a:rPr>
              <a:t>計量テンソル</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C605FE4-CD66-A10A-350E-8B88F4B29C56}"/>
                  </a:ext>
                </a:extLst>
              </p:cNvPr>
              <p:cNvSpPr txBox="1"/>
              <p:nvPr/>
            </p:nvSpPr>
            <p:spPr>
              <a:xfrm>
                <a:off x="335360" y="693975"/>
                <a:ext cx="11737304" cy="7559057"/>
              </a:xfrm>
              <a:prstGeom prst="rect">
                <a:avLst/>
              </a:prstGeom>
              <a:noFill/>
            </p:spPr>
            <p:txBody>
              <a:bodyPr wrap="square">
                <a:spAutoFit/>
              </a:bodyPr>
              <a:lstStyle/>
              <a:p>
                <a:pPr>
                  <a:spcAft>
                    <a:spcPts val="600"/>
                  </a:spcAft>
                  <a:defRPr/>
                </a:pPr>
                <a14:m>
                  <m:oMath xmlns:m="http://schemas.openxmlformats.org/officeDocument/2006/math">
                    <m:sSub>
                      <m:sSubPr>
                        <m:ctrlPr>
                          <a:rPr lang="pt-BR" altLang="ja-JP" sz="2800" i="1" smtClean="0">
                            <a:latin typeface="Cambria Math" panose="02040503050406030204" pitchFamily="18" charset="0"/>
                          </a:rPr>
                        </m:ctrlPr>
                      </m:sSubPr>
                      <m:e>
                        <m:r>
                          <a:rPr lang="en-US" altLang="ja-JP" sz="2800" i="1">
                            <a:latin typeface="Cambria Math" panose="02040503050406030204" pitchFamily="18" charset="0"/>
                          </a:rPr>
                          <m:t>𝑔</m:t>
                        </m:r>
                      </m:e>
                      <m:sub>
                        <m:r>
                          <a:rPr lang="en-US" altLang="ja-JP" sz="2800" i="1">
                            <a:latin typeface="Cambria Math" panose="02040503050406030204" pitchFamily="18" charset="0"/>
                          </a:rPr>
                          <m:t>𝑖𝑗</m:t>
                        </m:r>
                      </m:sub>
                    </m:sSub>
                    <m:r>
                      <a:rPr lang="en-US" altLang="ja-JP" sz="2800" i="1">
                        <a:latin typeface="Cambria Math" panose="02040503050406030204" pitchFamily="18" charset="0"/>
                      </a:rPr>
                      <m:t>=</m:t>
                    </m:r>
                    <m:sSub>
                      <m:sSubPr>
                        <m:ctrlPr>
                          <a:rPr lang="pt-BR" altLang="ja-JP" sz="2800" b="1" i="1">
                            <a:latin typeface="Cambria Math" panose="02040503050406030204" pitchFamily="18" charset="0"/>
                          </a:rPr>
                        </m:ctrlPr>
                      </m:sSubPr>
                      <m:e>
                        <m:r>
                          <a:rPr lang="en-US" altLang="ja-JP" sz="2800" b="1" i="1">
                            <a:latin typeface="Cambria Math" panose="02040503050406030204" pitchFamily="18" charset="0"/>
                          </a:rPr>
                          <m:t>𝒂</m:t>
                        </m:r>
                      </m:e>
                      <m:sub>
                        <m:r>
                          <a:rPr lang="en-US" altLang="ja-JP" sz="2800" b="1" i="1">
                            <a:latin typeface="Cambria Math" panose="02040503050406030204" pitchFamily="18" charset="0"/>
                          </a:rPr>
                          <m:t>𝒊</m:t>
                        </m:r>
                      </m:sub>
                    </m:sSub>
                    <m:r>
                      <a:rPr lang="en-US" altLang="ja-JP" sz="2800" b="1" i="1">
                        <a:latin typeface="Cambria Math" panose="02040503050406030204" pitchFamily="18" charset="0"/>
                        <a:ea typeface="Cambria Math" panose="02040503050406030204" pitchFamily="18" charset="0"/>
                      </a:rPr>
                      <m:t>∙</m:t>
                    </m:r>
                    <m:sSub>
                      <m:sSubPr>
                        <m:ctrlPr>
                          <a:rPr lang="pt-BR" altLang="ja-JP" sz="2800" b="1" i="1">
                            <a:latin typeface="Cambria Math" panose="02040503050406030204" pitchFamily="18" charset="0"/>
                          </a:rPr>
                        </m:ctrlPr>
                      </m:sSubPr>
                      <m:e>
                        <m:r>
                          <a:rPr lang="en-US" altLang="ja-JP" sz="2800" b="1" i="1">
                            <a:latin typeface="Cambria Math" panose="02040503050406030204" pitchFamily="18" charset="0"/>
                          </a:rPr>
                          <m:t>𝒂</m:t>
                        </m:r>
                      </m:e>
                      <m:sub>
                        <m:r>
                          <a:rPr lang="en-US" altLang="ja-JP" sz="2800" b="1" i="1">
                            <a:latin typeface="Cambria Math" panose="02040503050406030204" pitchFamily="18" charset="0"/>
                          </a:rPr>
                          <m:t>𝒋</m:t>
                        </m:r>
                      </m:sub>
                    </m:sSub>
                  </m:oMath>
                </a14:m>
                <a:r>
                  <a:rPr lang="ja-JP" altLang="en-US" sz="2800" dirty="0">
                    <a:latin typeface="Cambria Math" panose="02040503050406030204" pitchFamily="18" charset="0"/>
                  </a:rPr>
                  <a:t>  を 座標変換</a:t>
                </a:r>
                <a:r>
                  <a:rPr lang="en-US" altLang="ja-JP" sz="2800" dirty="0">
                    <a:latin typeface="Cambria Math" panose="02040503050406030204" pitchFamily="18" charset="0"/>
                  </a:rPr>
                  <a:t>:</a:t>
                </a:r>
                <a:endParaRPr lang="pt-BR" altLang="ja-JP" sz="2800" dirty="0">
                  <a:latin typeface="Cambria Math" panose="02040503050406030204" pitchFamily="18" charset="0"/>
                </a:endParaRPr>
              </a:p>
              <a:p>
                <a:pPr>
                  <a:spcAft>
                    <a:spcPts val="600"/>
                  </a:spcAft>
                  <a:defRPr/>
                </a:pPr>
                <a:r>
                  <a:rPr lang="ja-JP" altLang="en-US" sz="2800" dirty="0"/>
                  <a:t>　</a:t>
                </a:r>
                <a14:m>
                  <m:oMath xmlns:m="http://schemas.openxmlformats.org/officeDocument/2006/math">
                    <m:sSub>
                      <m:sSubPr>
                        <m:ctrlPr>
                          <a:rPr lang="pt-BR" altLang="ja-JP" sz="2800" i="1">
                            <a:latin typeface="Cambria Math" panose="02040503050406030204" pitchFamily="18" charset="0"/>
                          </a:rPr>
                        </m:ctrlPr>
                      </m:sSubPr>
                      <m:e>
                        <m:r>
                          <a:rPr lang="en-US" altLang="ja-JP" sz="2800" i="1">
                            <a:latin typeface="Cambria Math" panose="02040503050406030204" pitchFamily="18" charset="0"/>
                          </a:rPr>
                          <m:t>𝑔</m:t>
                        </m:r>
                        <m:r>
                          <a:rPr lang="en-US" altLang="ja-JP" sz="2800" b="0" i="1" smtClean="0">
                            <a:latin typeface="Cambria Math" panose="02040503050406030204" pitchFamily="18" charset="0"/>
                          </a:rPr>
                          <m:t>′</m:t>
                        </m:r>
                      </m:e>
                      <m:sub>
                        <m:r>
                          <a:rPr lang="en-US" altLang="ja-JP" sz="2800" i="1">
                            <a:latin typeface="Cambria Math" panose="02040503050406030204" pitchFamily="18" charset="0"/>
                          </a:rPr>
                          <m:t>𝑖𝑗</m:t>
                        </m:r>
                      </m:sub>
                    </m:sSub>
                    <m:r>
                      <a:rPr lang="en-US" altLang="ja-JP" sz="2800" i="1">
                        <a:latin typeface="Cambria Math" panose="02040503050406030204" pitchFamily="18" charset="0"/>
                      </a:rPr>
                      <m:t>=</m:t>
                    </m:r>
                    <m:sSub>
                      <m:sSubPr>
                        <m:ctrlPr>
                          <a:rPr lang="pt-BR" altLang="ja-JP" sz="2800" b="1" i="1">
                            <a:latin typeface="Cambria Math" panose="02040503050406030204" pitchFamily="18" charset="0"/>
                          </a:rPr>
                        </m:ctrlPr>
                      </m:sSubPr>
                      <m:e>
                        <m:r>
                          <a:rPr lang="en-US" altLang="ja-JP" sz="2800" b="1" i="1">
                            <a:latin typeface="Cambria Math" panose="02040503050406030204" pitchFamily="18" charset="0"/>
                          </a:rPr>
                          <m:t>𝒂</m:t>
                        </m:r>
                        <m:r>
                          <a:rPr lang="en-US" altLang="ja-JP" sz="2800" b="1" i="1" smtClean="0">
                            <a:latin typeface="Cambria Math" panose="02040503050406030204" pitchFamily="18" charset="0"/>
                          </a:rPr>
                          <m:t>′</m:t>
                        </m:r>
                      </m:e>
                      <m:sub>
                        <m:r>
                          <a:rPr lang="en-US" altLang="ja-JP" sz="2800" b="1" i="1">
                            <a:latin typeface="Cambria Math" panose="02040503050406030204" pitchFamily="18" charset="0"/>
                          </a:rPr>
                          <m:t>𝒊</m:t>
                        </m:r>
                      </m:sub>
                    </m:sSub>
                    <m:r>
                      <a:rPr lang="en-US" altLang="ja-JP" sz="2800" b="1" i="1">
                        <a:latin typeface="Cambria Math" panose="02040503050406030204" pitchFamily="18" charset="0"/>
                        <a:ea typeface="Cambria Math" panose="02040503050406030204" pitchFamily="18" charset="0"/>
                      </a:rPr>
                      <m:t>∙</m:t>
                    </m:r>
                    <m:sSub>
                      <m:sSubPr>
                        <m:ctrlPr>
                          <a:rPr lang="pt-BR" altLang="ja-JP" sz="2800" b="1" i="1">
                            <a:latin typeface="Cambria Math" panose="02040503050406030204" pitchFamily="18" charset="0"/>
                          </a:rPr>
                        </m:ctrlPr>
                      </m:sSubPr>
                      <m:e>
                        <m:sSup>
                          <m:sSupPr>
                            <m:ctrlPr>
                              <a:rPr lang="en-US" altLang="ja-JP" sz="2800" b="1" i="1" smtClean="0">
                                <a:latin typeface="Cambria Math" panose="02040503050406030204" pitchFamily="18" charset="0"/>
                              </a:rPr>
                            </m:ctrlPr>
                          </m:sSupPr>
                          <m:e>
                            <m:r>
                              <a:rPr lang="en-US" altLang="ja-JP" sz="2800" b="1" i="1">
                                <a:latin typeface="Cambria Math" panose="02040503050406030204" pitchFamily="18" charset="0"/>
                              </a:rPr>
                              <m:t>𝒂</m:t>
                            </m:r>
                          </m:e>
                          <m:sup>
                            <m:r>
                              <a:rPr lang="en-US" altLang="ja-JP" sz="2800" b="1" i="1" smtClean="0">
                                <a:latin typeface="Cambria Math" panose="02040503050406030204" pitchFamily="18" charset="0"/>
                              </a:rPr>
                              <m:t>′</m:t>
                            </m:r>
                          </m:sup>
                        </m:sSup>
                      </m:e>
                      <m:sub>
                        <m:r>
                          <a:rPr lang="en-US" altLang="ja-JP" sz="2800" b="1" i="1">
                            <a:latin typeface="Cambria Math" panose="02040503050406030204" pitchFamily="18" charset="0"/>
                          </a:rPr>
                          <m:t>𝒋</m:t>
                        </m:r>
                      </m:sub>
                    </m:sSub>
                    <m:r>
                      <a:rPr lang="en-US" altLang="ja-JP" sz="2800" b="1" i="1" smtClean="0">
                        <a:latin typeface="Cambria Math" panose="02040503050406030204" pitchFamily="18" charset="0"/>
                      </a:rPr>
                      <m:t>=</m:t>
                    </m:r>
                    <m:nary>
                      <m:naryPr>
                        <m:chr m:val="∑"/>
                        <m:limLoc m:val="subSup"/>
                        <m:supHide m:val="on"/>
                        <m:ctrlPr>
                          <a:rPr lang="en-US" altLang="ja-JP" sz="2800" b="1" i="1" smtClean="0">
                            <a:latin typeface="Cambria Math" panose="02040503050406030204" pitchFamily="18" charset="0"/>
                          </a:rPr>
                        </m:ctrlPr>
                      </m:naryPr>
                      <m:sub>
                        <m:r>
                          <a:rPr lang="en-US" altLang="ja-JP" sz="2800" b="1" i="1" smtClean="0">
                            <a:latin typeface="Cambria Math" panose="02040503050406030204" pitchFamily="18" charset="0"/>
                          </a:rPr>
                          <m:t>𝒌</m:t>
                        </m:r>
                      </m:sub>
                      <m:sup/>
                      <m:e>
                        <m:sSub>
                          <m:sSubPr>
                            <m:ctrlPr>
                              <a:rPr lang="pt-BR" altLang="ja-JP" sz="2800" i="1">
                                <a:latin typeface="Cambria Math" panose="02040503050406030204" pitchFamily="18" charset="0"/>
                              </a:rPr>
                            </m:ctrlPr>
                          </m:sSubPr>
                          <m:e>
                            <m:r>
                              <a:rPr lang="en-US" altLang="ja-JP" sz="2800" b="0" i="1" smtClean="0">
                                <a:latin typeface="Cambria Math" panose="02040503050406030204" pitchFamily="18" charset="0"/>
                              </a:rPr>
                              <m:t>𝑡</m:t>
                            </m:r>
                          </m:e>
                          <m:sub>
                            <m:r>
                              <a:rPr lang="en-US" altLang="ja-JP" sz="2800" b="0" i="1" smtClean="0">
                                <a:latin typeface="Cambria Math" panose="02040503050406030204" pitchFamily="18" charset="0"/>
                              </a:rPr>
                              <m:t>𝑖𝑘</m:t>
                            </m:r>
                          </m:sub>
                        </m:sSub>
                        <m:sSub>
                          <m:sSubPr>
                            <m:ctrlPr>
                              <a:rPr lang="pt-BR" altLang="ja-JP" sz="2800" b="1" i="1">
                                <a:latin typeface="Cambria Math" panose="02040503050406030204" pitchFamily="18" charset="0"/>
                              </a:rPr>
                            </m:ctrlPr>
                          </m:sSubPr>
                          <m:e>
                            <m:r>
                              <a:rPr lang="en-US" altLang="ja-JP" sz="2800" b="1" i="1" smtClean="0">
                                <a:latin typeface="Cambria Math" panose="02040503050406030204" pitchFamily="18" charset="0"/>
                              </a:rPr>
                              <m:t>𝒂</m:t>
                            </m:r>
                          </m:e>
                          <m:sub>
                            <m:r>
                              <a:rPr lang="en-US" altLang="ja-JP" sz="2800" b="1" i="1" smtClean="0">
                                <a:latin typeface="Cambria Math" panose="02040503050406030204" pitchFamily="18" charset="0"/>
                              </a:rPr>
                              <m:t>𝒌</m:t>
                            </m:r>
                          </m:sub>
                        </m:sSub>
                      </m:e>
                    </m:nary>
                    <m:r>
                      <a:rPr lang="en-US" altLang="ja-JP" sz="2800" b="1" i="1">
                        <a:latin typeface="Cambria Math" panose="02040503050406030204" pitchFamily="18" charset="0"/>
                        <a:ea typeface="Cambria Math" panose="02040503050406030204" pitchFamily="18" charset="0"/>
                      </a:rPr>
                      <m:t>∙</m:t>
                    </m:r>
                    <m:nary>
                      <m:naryPr>
                        <m:chr m:val="∑"/>
                        <m:limLoc m:val="subSup"/>
                        <m:supHide m:val="on"/>
                        <m:ctrlPr>
                          <a:rPr lang="en-US" altLang="ja-JP" sz="2800" b="1" i="1">
                            <a:latin typeface="Cambria Math" panose="02040503050406030204" pitchFamily="18" charset="0"/>
                          </a:rPr>
                        </m:ctrlPr>
                      </m:naryPr>
                      <m:sub>
                        <m:r>
                          <a:rPr lang="en-US" altLang="ja-JP" sz="2800" b="1" i="1" smtClean="0">
                            <a:latin typeface="Cambria Math" panose="02040503050406030204" pitchFamily="18" charset="0"/>
                          </a:rPr>
                          <m:t>𝒍</m:t>
                        </m:r>
                      </m:sub>
                      <m:sup/>
                      <m:e>
                        <m:sSub>
                          <m:sSubPr>
                            <m:ctrlPr>
                              <a:rPr lang="pt-BR" altLang="ja-JP" sz="2800" i="1">
                                <a:latin typeface="Cambria Math" panose="02040503050406030204" pitchFamily="18" charset="0"/>
                              </a:rPr>
                            </m:ctrlPr>
                          </m:sSubPr>
                          <m:e>
                            <m:r>
                              <a:rPr lang="en-US" altLang="ja-JP" sz="2800" i="1">
                                <a:latin typeface="Cambria Math" panose="02040503050406030204" pitchFamily="18" charset="0"/>
                              </a:rPr>
                              <m:t>𝑡</m:t>
                            </m:r>
                          </m:e>
                          <m:sub>
                            <m:r>
                              <a:rPr lang="en-US" altLang="ja-JP" sz="2800" i="1">
                                <a:latin typeface="Cambria Math" panose="02040503050406030204" pitchFamily="18" charset="0"/>
                              </a:rPr>
                              <m:t>𝑖</m:t>
                            </m:r>
                            <m:r>
                              <a:rPr lang="en-US" altLang="ja-JP" sz="2800" b="0" i="1" smtClean="0">
                                <a:latin typeface="Cambria Math" panose="02040503050406030204" pitchFamily="18" charset="0"/>
                              </a:rPr>
                              <m:t>𝑙</m:t>
                            </m:r>
                          </m:sub>
                        </m:sSub>
                        <m:sSub>
                          <m:sSubPr>
                            <m:ctrlPr>
                              <a:rPr lang="pt-BR" altLang="ja-JP" sz="2800" b="1" i="1">
                                <a:latin typeface="Cambria Math" panose="02040503050406030204" pitchFamily="18" charset="0"/>
                              </a:rPr>
                            </m:ctrlPr>
                          </m:sSubPr>
                          <m:e>
                            <m:r>
                              <a:rPr lang="en-US" altLang="ja-JP" sz="2800" b="1" i="1">
                                <a:latin typeface="Cambria Math" panose="02040503050406030204" pitchFamily="18" charset="0"/>
                              </a:rPr>
                              <m:t>𝒂</m:t>
                            </m:r>
                          </m:e>
                          <m:sub>
                            <m:r>
                              <a:rPr lang="en-US" altLang="ja-JP" sz="2800" b="1" i="1" smtClean="0">
                                <a:latin typeface="Cambria Math" panose="02040503050406030204" pitchFamily="18" charset="0"/>
                              </a:rPr>
                              <m:t>𝒍</m:t>
                            </m:r>
                          </m:sub>
                        </m:sSub>
                      </m:e>
                    </m:nary>
                    <m:r>
                      <a:rPr lang="en-US" altLang="ja-JP" sz="2800" b="1" i="1" smtClean="0">
                        <a:latin typeface="Cambria Math" panose="02040503050406030204" pitchFamily="18" charset="0"/>
                      </a:rPr>
                      <m:t>=</m:t>
                    </m:r>
                    <m:nary>
                      <m:naryPr>
                        <m:chr m:val="∑"/>
                        <m:limLoc m:val="subSup"/>
                        <m:supHide m:val="on"/>
                        <m:ctrlPr>
                          <a:rPr lang="en-US" altLang="ja-JP" sz="2800" b="1" i="1">
                            <a:latin typeface="Cambria Math" panose="02040503050406030204" pitchFamily="18" charset="0"/>
                          </a:rPr>
                        </m:ctrlPr>
                      </m:naryPr>
                      <m:sub>
                        <m:r>
                          <a:rPr lang="en-US" altLang="ja-JP" sz="2800" b="1" i="1" smtClean="0">
                            <a:latin typeface="Cambria Math" panose="02040503050406030204" pitchFamily="18" charset="0"/>
                          </a:rPr>
                          <m:t>𝒌</m:t>
                        </m:r>
                        <m:r>
                          <a:rPr lang="en-US" altLang="ja-JP" sz="2800" b="1" i="1" smtClean="0">
                            <a:latin typeface="Cambria Math" panose="02040503050406030204" pitchFamily="18" charset="0"/>
                          </a:rPr>
                          <m:t>,</m:t>
                        </m:r>
                        <m:r>
                          <a:rPr lang="en-US" altLang="ja-JP" sz="2800" b="1" i="1" smtClean="0">
                            <a:latin typeface="Cambria Math" panose="02040503050406030204" pitchFamily="18" charset="0"/>
                          </a:rPr>
                          <m:t>𝒍</m:t>
                        </m:r>
                      </m:sub>
                      <m:sup/>
                      <m:e>
                        <m:sSub>
                          <m:sSubPr>
                            <m:ctrlPr>
                              <a:rPr lang="pt-BR" altLang="ja-JP" sz="2800" i="1">
                                <a:latin typeface="Cambria Math" panose="02040503050406030204" pitchFamily="18" charset="0"/>
                              </a:rPr>
                            </m:ctrlPr>
                          </m:sSubPr>
                          <m:e>
                            <m:r>
                              <a:rPr lang="en-US" altLang="ja-JP" sz="2800" i="1">
                                <a:latin typeface="Cambria Math" panose="02040503050406030204" pitchFamily="18" charset="0"/>
                              </a:rPr>
                              <m:t>𝑡</m:t>
                            </m:r>
                          </m:e>
                          <m:sub>
                            <m:r>
                              <a:rPr lang="en-US" altLang="ja-JP" sz="2800" i="1">
                                <a:latin typeface="Cambria Math" panose="02040503050406030204" pitchFamily="18" charset="0"/>
                              </a:rPr>
                              <m:t>𝑖</m:t>
                            </m:r>
                            <m:r>
                              <a:rPr lang="en-US" altLang="ja-JP" sz="2800" b="0" i="1" smtClean="0">
                                <a:latin typeface="Cambria Math" panose="02040503050406030204" pitchFamily="18" charset="0"/>
                              </a:rPr>
                              <m:t>𝑘</m:t>
                            </m:r>
                          </m:sub>
                        </m:sSub>
                        <m:sSub>
                          <m:sSubPr>
                            <m:ctrlPr>
                              <a:rPr lang="pt-BR" altLang="ja-JP" sz="2800" i="1">
                                <a:latin typeface="Cambria Math" panose="02040503050406030204" pitchFamily="18" charset="0"/>
                              </a:rPr>
                            </m:ctrlPr>
                          </m:sSubPr>
                          <m:e>
                            <m:r>
                              <a:rPr lang="en-US" altLang="ja-JP" sz="2800" i="1">
                                <a:latin typeface="Cambria Math" panose="02040503050406030204" pitchFamily="18" charset="0"/>
                              </a:rPr>
                              <m:t>𝑡</m:t>
                            </m:r>
                          </m:e>
                          <m:sub>
                            <m:r>
                              <a:rPr lang="en-US" altLang="ja-JP" sz="2800" b="0" i="1" smtClean="0">
                                <a:latin typeface="Cambria Math" panose="02040503050406030204" pitchFamily="18" charset="0"/>
                              </a:rPr>
                              <m:t>𝑗𝑙</m:t>
                            </m:r>
                          </m:sub>
                        </m:sSub>
                        <m:sSub>
                          <m:sSubPr>
                            <m:ctrlPr>
                              <a:rPr lang="pt-BR" altLang="ja-JP" sz="2800" b="1" i="1">
                                <a:latin typeface="Cambria Math" panose="02040503050406030204" pitchFamily="18" charset="0"/>
                              </a:rPr>
                            </m:ctrlPr>
                          </m:sSubPr>
                          <m:e>
                            <m:r>
                              <a:rPr lang="en-US" altLang="ja-JP" sz="2800" b="1" i="1">
                                <a:latin typeface="Cambria Math" panose="02040503050406030204" pitchFamily="18" charset="0"/>
                              </a:rPr>
                              <m:t>𝒂</m:t>
                            </m:r>
                          </m:e>
                          <m:sub>
                            <m:r>
                              <a:rPr lang="en-US" altLang="ja-JP" sz="2800" b="1" i="1" smtClean="0">
                                <a:latin typeface="Cambria Math" panose="02040503050406030204" pitchFamily="18" charset="0"/>
                              </a:rPr>
                              <m:t>𝒌</m:t>
                            </m:r>
                          </m:sub>
                        </m:sSub>
                      </m:e>
                    </m:nary>
                    <m:r>
                      <a:rPr lang="en-US" altLang="ja-JP" sz="2800" b="1" i="1">
                        <a:latin typeface="Cambria Math" panose="02040503050406030204" pitchFamily="18" charset="0"/>
                        <a:ea typeface="Cambria Math" panose="02040503050406030204" pitchFamily="18" charset="0"/>
                      </a:rPr>
                      <m:t>∙</m:t>
                    </m:r>
                    <m:sSub>
                      <m:sSubPr>
                        <m:ctrlPr>
                          <a:rPr lang="pt-BR" altLang="ja-JP" sz="2800" b="1" i="1">
                            <a:latin typeface="Cambria Math" panose="02040503050406030204" pitchFamily="18" charset="0"/>
                          </a:rPr>
                        </m:ctrlPr>
                      </m:sSubPr>
                      <m:e>
                        <m:r>
                          <a:rPr lang="en-US" altLang="ja-JP" sz="2800" b="1" i="1">
                            <a:latin typeface="Cambria Math" panose="02040503050406030204" pitchFamily="18" charset="0"/>
                          </a:rPr>
                          <m:t>𝒂</m:t>
                        </m:r>
                      </m:e>
                      <m:sub>
                        <m:r>
                          <a:rPr lang="en-US" altLang="ja-JP" sz="2800" b="1" i="1" smtClean="0">
                            <a:latin typeface="Cambria Math" panose="02040503050406030204" pitchFamily="18" charset="0"/>
                          </a:rPr>
                          <m:t>𝒍</m:t>
                        </m:r>
                      </m:sub>
                    </m:sSub>
                    <m:r>
                      <a:rPr lang="en-US" altLang="ja-JP" sz="2800" b="1" i="1" smtClean="0">
                        <a:latin typeface="Cambria Math" panose="02040503050406030204" pitchFamily="18" charset="0"/>
                      </a:rPr>
                      <m:t>=</m:t>
                    </m:r>
                    <m:nary>
                      <m:naryPr>
                        <m:chr m:val="∑"/>
                        <m:limLoc m:val="subSup"/>
                        <m:supHide m:val="on"/>
                        <m:ctrlPr>
                          <a:rPr lang="en-US" altLang="ja-JP" sz="2800" b="1" i="1">
                            <a:latin typeface="Cambria Math" panose="02040503050406030204" pitchFamily="18" charset="0"/>
                          </a:rPr>
                        </m:ctrlPr>
                      </m:naryPr>
                      <m:sub>
                        <m:r>
                          <a:rPr lang="en-US" altLang="ja-JP" sz="2800" b="1" i="1" smtClean="0">
                            <a:latin typeface="Cambria Math" panose="02040503050406030204" pitchFamily="18" charset="0"/>
                          </a:rPr>
                          <m:t>𝒌</m:t>
                        </m:r>
                        <m:r>
                          <a:rPr lang="en-US" altLang="ja-JP" sz="2800" b="1" i="1" smtClean="0">
                            <a:latin typeface="Cambria Math" panose="02040503050406030204" pitchFamily="18" charset="0"/>
                          </a:rPr>
                          <m:t>,</m:t>
                        </m:r>
                        <m:r>
                          <a:rPr lang="en-US" altLang="ja-JP" sz="2800" b="1" i="1" smtClean="0">
                            <a:latin typeface="Cambria Math" panose="02040503050406030204" pitchFamily="18" charset="0"/>
                          </a:rPr>
                          <m:t>𝒍</m:t>
                        </m:r>
                      </m:sub>
                      <m:sup/>
                      <m:e>
                        <m:sSub>
                          <m:sSubPr>
                            <m:ctrlPr>
                              <a:rPr lang="pt-BR" altLang="ja-JP" sz="2800" i="1" smtClean="0">
                                <a:solidFill>
                                  <a:srgbClr val="0000FF"/>
                                </a:solidFill>
                                <a:latin typeface="Cambria Math" panose="02040503050406030204" pitchFamily="18" charset="0"/>
                              </a:rPr>
                            </m:ctrlPr>
                          </m:sSubPr>
                          <m:e>
                            <m:r>
                              <a:rPr lang="en-US" altLang="ja-JP" sz="2800" i="1">
                                <a:solidFill>
                                  <a:srgbClr val="0000FF"/>
                                </a:solidFill>
                                <a:latin typeface="Cambria Math" panose="02040503050406030204" pitchFamily="18" charset="0"/>
                              </a:rPr>
                              <m:t>𝑡</m:t>
                            </m:r>
                          </m:e>
                          <m:sub>
                            <m:r>
                              <a:rPr lang="en-US" altLang="ja-JP" sz="2800" i="1">
                                <a:solidFill>
                                  <a:srgbClr val="0000FF"/>
                                </a:solidFill>
                                <a:latin typeface="Cambria Math" panose="02040503050406030204" pitchFamily="18" charset="0"/>
                              </a:rPr>
                              <m:t>𝑖</m:t>
                            </m:r>
                            <m:r>
                              <a:rPr lang="en-US" altLang="ja-JP" sz="2800" b="0" i="1" smtClean="0">
                                <a:solidFill>
                                  <a:srgbClr val="0000FF"/>
                                </a:solidFill>
                                <a:latin typeface="Cambria Math" panose="02040503050406030204" pitchFamily="18" charset="0"/>
                              </a:rPr>
                              <m:t>𝑘</m:t>
                            </m:r>
                          </m:sub>
                        </m:sSub>
                        <m:sSub>
                          <m:sSubPr>
                            <m:ctrlPr>
                              <a:rPr lang="pt-BR" altLang="ja-JP" sz="2800" i="1">
                                <a:solidFill>
                                  <a:srgbClr val="0000FF"/>
                                </a:solidFill>
                                <a:latin typeface="Cambria Math" panose="02040503050406030204" pitchFamily="18" charset="0"/>
                              </a:rPr>
                            </m:ctrlPr>
                          </m:sSubPr>
                          <m:e>
                            <m:r>
                              <a:rPr lang="en-US" altLang="ja-JP" sz="2800" i="1">
                                <a:solidFill>
                                  <a:srgbClr val="0000FF"/>
                                </a:solidFill>
                                <a:latin typeface="Cambria Math" panose="02040503050406030204" pitchFamily="18" charset="0"/>
                              </a:rPr>
                              <m:t>𝑡</m:t>
                            </m:r>
                          </m:e>
                          <m:sub>
                            <m:r>
                              <a:rPr lang="en-US" altLang="ja-JP" sz="2800" b="0" i="1" smtClean="0">
                                <a:solidFill>
                                  <a:srgbClr val="0000FF"/>
                                </a:solidFill>
                                <a:latin typeface="Cambria Math" panose="02040503050406030204" pitchFamily="18" charset="0"/>
                              </a:rPr>
                              <m:t>𝑗𝑙</m:t>
                            </m:r>
                          </m:sub>
                        </m:sSub>
                      </m:e>
                    </m:nary>
                    <m:sSub>
                      <m:sSubPr>
                        <m:ctrlPr>
                          <a:rPr lang="pt-BR" altLang="ja-JP" sz="2800" i="1">
                            <a:latin typeface="Cambria Math" panose="02040503050406030204" pitchFamily="18" charset="0"/>
                          </a:rPr>
                        </m:ctrlPr>
                      </m:sSubPr>
                      <m:e>
                        <m:r>
                          <a:rPr lang="en-US" altLang="ja-JP" sz="2800" b="0" i="1" smtClean="0">
                            <a:latin typeface="Cambria Math" panose="02040503050406030204" pitchFamily="18" charset="0"/>
                          </a:rPr>
                          <m:t>𝑔</m:t>
                        </m:r>
                      </m:e>
                      <m:sub>
                        <m:r>
                          <a:rPr lang="en-US" altLang="ja-JP" sz="2800" b="0" i="1" smtClean="0">
                            <a:latin typeface="Cambria Math" panose="02040503050406030204" pitchFamily="18" charset="0"/>
                          </a:rPr>
                          <m:t>𝑘𝑙</m:t>
                        </m:r>
                      </m:sub>
                    </m:sSub>
                  </m:oMath>
                </a14:m>
                <a:endParaRPr lang="en-US" altLang="ja-JP" sz="2800" b="1" i="1" dirty="0">
                  <a:latin typeface="Cambria Math" panose="02040503050406030204" pitchFamily="18" charset="0"/>
                </a:endParaRPr>
              </a:p>
              <a:p>
                <a:pPr>
                  <a:spcAft>
                    <a:spcPts val="600"/>
                  </a:spcAft>
                  <a:defRPr/>
                </a:pPr>
                <a:r>
                  <a:rPr lang="ja-JP" altLang="en-US" sz="2800" b="1" dirty="0"/>
                  <a:t>　</a:t>
                </a:r>
                <a14:m>
                  <m:oMath xmlns:m="http://schemas.openxmlformats.org/officeDocument/2006/math">
                    <m:sSub>
                      <m:sSubPr>
                        <m:ctrlPr>
                          <a:rPr lang="pt-BR" altLang="ja-JP" sz="2800" b="1" i="1">
                            <a:latin typeface="Cambria Math" panose="02040503050406030204" pitchFamily="18" charset="0"/>
                          </a:rPr>
                        </m:ctrlPr>
                      </m:sSubPr>
                      <m:e>
                        <m:r>
                          <a:rPr lang="en-US" altLang="ja-JP" sz="2800" b="1" i="1">
                            <a:latin typeface="Cambria Math" panose="02040503050406030204" pitchFamily="18" charset="0"/>
                          </a:rPr>
                          <m:t>𝒈</m:t>
                        </m:r>
                        <m:r>
                          <a:rPr lang="en-US" altLang="ja-JP" sz="2800" b="1" i="1">
                            <a:latin typeface="Cambria Math" panose="02040503050406030204" pitchFamily="18" charset="0"/>
                          </a:rPr>
                          <m:t>′</m:t>
                        </m:r>
                      </m:e>
                      <m:sub>
                        <m:r>
                          <a:rPr lang="en-US" altLang="ja-JP" sz="2800" b="1" i="1">
                            <a:latin typeface="Cambria Math" panose="02040503050406030204" pitchFamily="18" charset="0"/>
                          </a:rPr>
                          <m:t>𝒊𝒋</m:t>
                        </m:r>
                      </m:sub>
                    </m:sSub>
                    <m:r>
                      <a:rPr lang="en-US" altLang="ja-JP" sz="2800" b="1" i="1">
                        <a:latin typeface="Cambria Math" panose="02040503050406030204" pitchFamily="18" charset="0"/>
                      </a:rPr>
                      <m:t>=</m:t>
                    </m:r>
                    <m:nary>
                      <m:naryPr>
                        <m:chr m:val="∑"/>
                        <m:limLoc m:val="subSup"/>
                        <m:supHide m:val="on"/>
                        <m:ctrlPr>
                          <a:rPr lang="en-US" altLang="ja-JP" sz="2800" b="1" i="1">
                            <a:latin typeface="Cambria Math" panose="02040503050406030204" pitchFamily="18" charset="0"/>
                          </a:rPr>
                        </m:ctrlPr>
                      </m:naryPr>
                      <m:sub>
                        <m:r>
                          <a:rPr lang="en-US" altLang="ja-JP" sz="2800" b="1" i="1" smtClean="0">
                            <a:latin typeface="Cambria Math" panose="02040503050406030204" pitchFamily="18" charset="0"/>
                          </a:rPr>
                          <m:t>𝒌</m:t>
                        </m:r>
                        <m:r>
                          <a:rPr lang="en-US" altLang="ja-JP" sz="2800" b="1" i="1" smtClean="0">
                            <a:latin typeface="Cambria Math" panose="02040503050406030204" pitchFamily="18" charset="0"/>
                          </a:rPr>
                          <m:t>,</m:t>
                        </m:r>
                        <m:r>
                          <a:rPr lang="en-US" altLang="ja-JP" sz="2800" b="1" i="1" smtClean="0">
                            <a:latin typeface="Cambria Math" panose="02040503050406030204" pitchFamily="18" charset="0"/>
                          </a:rPr>
                          <m:t>𝒍</m:t>
                        </m:r>
                      </m:sub>
                      <m:sup/>
                      <m:e>
                        <m:sSub>
                          <m:sSubPr>
                            <m:ctrlPr>
                              <a:rPr lang="pt-BR" altLang="ja-JP" sz="2800" b="1" i="1">
                                <a:solidFill>
                                  <a:srgbClr val="0000FF"/>
                                </a:solidFill>
                                <a:latin typeface="Cambria Math" panose="02040503050406030204" pitchFamily="18" charset="0"/>
                              </a:rPr>
                            </m:ctrlPr>
                          </m:sSubPr>
                          <m:e>
                            <m:r>
                              <a:rPr lang="en-US" altLang="ja-JP" sz="2800" b="1" i="1">
                                <a:solidFill>
                                  <a:srgbClr val="0000FF"/>
                                </a:solidFill>
                                <a:latin typeface="Cambria Math" panose="02040503050406030204" pitchFamily="18" charset="0"/>
                              </a:rPr>
                              <m:t>𝒕</m:t>
                            </m:r>
                          </m:e>
                          <m:sub>
                            <m:r>
                              <a:rPr lang="en-US" altLang="ja-JP" sz="2800" b="1" i="1">
                                <a:solidFill>
                                  <a:srgbClr val="0000FF"/>
                                </a:solidFill>
                                <a:latin typeface="Cambria Math" panose="02040503050406030204" pitchFamily="18" charset="0"/>
                              </a:rPr>
                              <m:t>𝒊𝒋</m:t>
                            </m:r>
                          </m:sub>
                        </m:sSub>
                        <m:sSub>
                          <m:sSubPr>
                            <m:ctrlPr>
                              <a:rPr lang="pt-BR" altLang="ja-JP" sz="2800" b="1" i="1">
                                <a:solidFill>
                                  <a:srgbClr val="0000FF"/>
                                </a:solidFill>
                                <a:latin typeface="Cambria Math" panose="02040503050406030204" pitchFamily="18" charset="0"/>
                              </a:rPr>
                            </m:ctrlPr>
                          </m:sSubPr>
                          <m:e>
                            <m:r>
                              <a:rPr lang="en-US" altLang="ja-JP" sz="2800" b="1" i="1">
                                <a:solidFill>
                                  <a:srgbClr val="0000FF"/>
                                </a:solidFill>
                                <a:latin typeface="Cambria Math" panose="02040503050406030204" pitchFamily="18" charset="0"/>
                              </a:rPr>
                              <m:t>𝒕</m:t>
                            </m:r>
                          </m:e>
                          <m:sub>
                            <m:r>
                              <a:rPr lang="en-US" altLang="ja-JP" sz="2800" b="1" i="1">
                                <a:solidFill>
                                  <a:srgbClr val="0000FF"/>
                                </a:solidFill>
                                <a:latin typeface="Cambria Math" panose="02040503050406030204" pitchFamily="18" charset="0"/>
                              </a:rPr>
                              <m:t>𝒊𝒌</m:t>
                            </m:r>
                          </m:sub>
                        </m:sSub>
                      </m:e>
                    </m:nary>
                    <m:sSub>
                      <m:sSubPr>
                        <m:ctrlPr>
                          <a:rPr lang="pt-BR" altLang="ja-JP" sz="2800" b="1" i="1">
                            <a:latin typeface="Cambria Math" panose="02040503050406030204" pitchFamily="18" charset="0"/>
                          </a:rPr>
                        </m:ctrlPr>
                      </m:sSubPr>
                      <m:e>
                        <m:r>
                          <a:rPr lang="en-US" altLang="ja-JP" sz="2800" b="1" i="1">
                            <a:latin typeface="Cambria Math" panose="02040503050406030204" pitchFamily="18" charset="0"/>
                          </a:rPr>
                          <m:t>𝒈</m:t>
                        </m:r>
                      </m:e>
                      <m:sub>
                        <m:r>
                          <a:rPr lang="en-US" altLang="ja-JP" sz="2800" b="1" i="1">
                            <a:latin typeface="Cambria Math" panose="02040503050406030204" pitchFamily="18" charset="0"/>
                          </a:rPr>
                          <m:t>𝒊𝒋</m:t>
                        </m:r>
                      </m:sub>
                    </m:sSub>
                  </m:oMath>
                </a14:m>
                <a:endParaRPr lang="en-US" altLang="ja-JP" sz="2800" b="1" i="1" dirty="0">
                  <a:latin typeface="Cambria Math" panose="02040503050406030204" pitchFamily="18" charset="0"/>
                </a:endParaRPr>
              </a:p>
              <a:p>
                <a:pPr>
                  <a:spcAft>
                    <a:spcPts val="600"/>
                  </a:spcAft>
                  <a:defRPr/>
                </a:pPr>
                <a:r>
                  <a:rPr lang="ja-JP" altLang="en-US" sz="2800" b="1" i="1" dirty="0">
                    <a:solidFill>
                      <a:srgbClr val="FF0000"/>
                    </a:solidFill>
                    <a:latin typeface="Cambria Math" panose="02040503050406030204" pitchFamily="18" charset="0"/>
                  </a:rPr>
                  <a:t>　</a:t>
                </a:r>
                <a:r>
                  <a:rPr lang="en-US" altLang="ja-JP" sz="2800" b="1" dirty="0">
                    <a:solidFill>
                      <a:srgbClr val="FF0000"/>
                    </a:solidFill>
                    <a:latin typeface="Cambria Math" panose="02040503050406030204" pitchFamily="18" charset="0"/>
                  </a:rPr>
                  <a:t>※</a:t>
                </a:r>
                <a:r>
                  <a:rPr lang="ja-JP" altLang="en-US" sz="2800" b="1" dirty="0">
                    <a:solidFill>
                      <a:srgbClr val="FF0000"/>
                    </a:solidFill>
                    <a:latin typeface="Cambria Math" panose="02040503050406030204" pitchFamily="18" charset="0"/>
                  </a:rPr>
                  <a:t> </a:t>
                </a:r>
                <a14:m>
                  <m:oMath xmlns:m="http://schemas.openxmlformats.org/officeDocument/2006/math">
                    <m:sSub>
                      <m:sSubPr>
                        <m:ctrlPr>
                          <a:rPr lang="pt-BR"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𝒈</m:t>
                        </m:r>
                      </m:e>
                      <m:sub>
                        <m:r>
                          <a:rPr lang="en-US" altLang="ja-JP" sz="2800" b="1" i="1">
                            <a:solidFill>
                              <a:srgbClr val="FF0000"/>
                            </a:solidFill>
                            <a:latin typeface="Cambria Math" panose="02040503050406030204" pitchFamily="18" charset="0"/>
                          </a:rPr>
                          <m:t>𝒊𝒋</m:t>
                        </m:r>
                      </m:sub>
                    </m:sSub>
                    <m:r>
                      <a:rPr lang="ja-JP" altLang="en-US" sz="2800" b="1" i="1">
                        <a:solidFill>
                          <a:srgbClr val="FF0000"/>
                        </a:solidFill>
                        <a:latin typeface="Cambria Math" panose="02040503050406030204" pitchFamily="18" charset="0"/>
                      </a:rPr>
                      <m:t> </m:t>
                    </m:r>
                  </m:oMath>
                </a14:m>
                <a:r>
                  <a:rPr lang="ja-JP" altLang="en-US" sz="2800" b="1" dirty="0">
                    <a:solidFill>
                      <a:srgbClr val="FF0000"/>
                    </a:solidFill>
                    <a:latin typeface="Cambria Math" panose="02040503050406030204" pitchFamily="18" charset="0"/>
                  </a:rPr>
                  <a:t>は共変ベクトルの変換則 </a:t>
                </a:r>
                <a14:m>
                  <m:oMath xmlns:m="http://schemas.openxmlformats.org/officeDocument/2006/math">
                    <m:r>
                      <a:rPr lang="en-US" altLang="ja-JP" sz="2800" b="1" i="1" smtClean="0">
                        <a:solidFill>
                          <a:srgbClr val="0000FF"/>
                        </a:solidFill>
                        <a:latin typeface="Cambria Math" panose="02040503050406030204" pitchFamily="18" charset="0"/>
                      </a:rPr>
                      <m:t>𝑻</m:t>
                    </m:r>
                    <m:r>
                      <a:rPr lang="ja-JP" altLang="en-US" sz="2800" b="1" i="1" smtClean="0">
                        <a:solidFill>
                          <a:srgbClr val="FF0000"/>
                        </a:solidFill>
                        <a:latin typeface="Cambria Math" panose="02040503050406030204" pitchFamily="18" charset="0"/>
                      </a:rPr>
                      <m:t> </m:t>
                    </m:r>
                  </m:oMath>
                </a14:m>
                <a:r>
                  <a:rPr lang="ja-JP" altLang="en-US" sz="2800" b="1" dirty="0">
                    <a:solidFill>
                      <a:srgbClr val="FF0000"/>
                    </a:solidFill>
                    <a:latin typeface="Cambria Math" panose="02040503050406030204" pitchFamily="18" charset="0"/>
                  </a:rPr>
                  <a:t>によって変換される</a:t>
                </a:r>
                <a:r>
                  <a:rPr lang="en-US" altLang="ja-JP" sz="2800" b="1" dirty="0">
                    <a:solidFill>
                      <a:srgbClr val="FF0000"/>
                    </a:solidFill>
                    <a:latin typeface="Cambria Math" panose="02040503050406030204" pitchFamily="18" charset="0"/>
                  </a:rPr>
                  <a:t>:</a:t>
                </a:r>
                <a:r>
                  <a:rPr lang="ja-JP" altLang="en-US" sz="2800" b="1" dirty="0">
                    <a:solidFill>
                      <a:srgbClr val="FF0000"/>
                    </a:solidFill>
                    <a:latin typeface="Cambria Math" panose="02040503050406030204" pitchFamily="18" charset="0"/>
                  </a:rPr>
                  <a:t> </a:t>
                </a:r>
                <a:r>
                  <a:rPr lang="en-US" altLang="ja-JP" sz="2800" b="1" dirty="0">
                    <a:solidFill>
                      <a:srgbClr val="FF0000"/>
                    </a:solidFill>
                    <a:latin typeface="Cambria Math" panose="02040503050406030204" pitchFamily="18" charset="0"/>
                  </a:rPr>
                  <a:t>2</a:t>
                </a:r>
                <a:r>
                  <a:rPr lang="ja-JP" altLang="en-US" sz="2800" b="1" dirty="0">
                    <a:solidFill>
                      <a:srgbClr val="FF0000"/>
                    </a:solidFill>
                    <a:latin typeface="Cambria Math" panose="02040503050406030204" pitchFamily="18" charset="0"/>
                  </a:rPr>
                  <a:t>階共変テンソル</a:t>
                </a:r>
                <a:endParaRPr lang="en-US" altLang="ja-JP" sz="2800" b="1" dirty="0">
                  <a:solidFill>
                    <a:srgbClr val="FF0000"/>
                  </a:solidFill>
                  <a:latin typeface="Cambria Math" panose="02040503050406030204" pitchFamily="18" charset="0"/>
                </a:endParaRPr>
              </a:p>
              <a:p>
                <a:pPr>
                  <a:spcAft>
                    <a:spcPts val="600"/>
                  </a:spcAft>
                  <a:defRPr/>
                </a:pPr>
                <a:endParaRPr lang="en-US" altLang="ja-JP" sz="2800" b="1" i="1" dirty="0">
                  <a:latin typeface="Cambria Math" panose="02040503050406030204" pitchFamily="18" charset="0"/>
                </a:endParaRPr>
              </a:p>
              <a:p>
                <a:pPr>
                  <a:spcAft>
                    <a:spcPts val="600"/>
                  </a:spcAft>
                  <a:defRPr/>
                </a:pPr>
                <a14:m>
                  <m:oMath xmlns:m="http://schemas.openxmlformats.org/officeDocument/2006/math">
                    <m:r>
                      <a:rPr lang="en-US" altLang="ja-JP" sz="2800" b="0" i="1" smtClean="0">
                        <a:latin typeface="Cambria Math" panose="02040503050406030204" pitchFamily="18" charset="0"/>
                      </a:rPr>
                      <m:t>𝑅</m:t>
                    </m:r>
                    <m:sSub>
                      <m:sSubPr>
                        <m:ctrlPr>
                          <a:rPr lang="pt-BR" altLang="ja-JP" sz="2800" i="1">
                            <a:latin typeface="Cambria Math" panose="02040503050406030204" pitchFamily="18" charset="0"/>
                          </a:rPr>
                        </m:ctrlPr>
                      </m:sSubPr>
                      <m:e>
                        <m:r>
                          <a:rPr lang="en-US" altLang="ja-JP" sz="2800" i="1">
                            <a:latin typeface="Cambria Math" panose="02040503050406030204" pitchFamily="18" charset="0"/>
                          </a:rPr>
                          <m:t>𝑔</m:t>
                        </m:r>
                      </m:e>
                      <m:sub>
                        <m:r>
                          <a:rPr lang="en-US" altLang="ja-JP" sz="2800" i="1">
                            <a:latin typeface="Cambria Math" panose="02040503050406030204" pitchFamily="18" charset="0"/>
                          </a:rPr>
                          <m:t>𝑖𝑗</m:t>
                        </m:r>
                      </m:sub>
                    </m:sSub>
                    <m:r>
                      <a:rPr lang="en-US" altLang="ja-JP" sz="2800" i="1">
                        <a:latin typeface="Cambria Math" panose="02040503050406030204" pitchFamily="18" charset="0"/>
                      </a:rPr>
                      <m:t>=</m:t>
                    </m:r>
                    <m:sSub>
                      <m:sSubPr>
                        <m:ctrlPr>
                          <a:rPr lang="pt-BR" altLang="ja-JP" sz="2800" b="1" i="1">
                            <a:latin typeface="Cambria Math" panose="02040503050406030204" pitchFamily="18" charset="0"/>
                          </a:rPr>
                        </m:ctrlPr>
                      </m:sSubPr>
                      <m:e>
                        <m:sSup>
                          <m:sSupPr>
                            <m:ctrlPr>
                              <a:rPr lang="pt-BR" altLang="ja-JP" sz="2800" b="1" i="1">
                                <a:latin typeface="Cambria Math" panose="02040503050406030204" pitchFamily="18" charset="0"/>
                              </a:rPr>
                            </m:ctrlPr>
                          </m:sSupPr>
                          <m:e>
                            <m:r>
                              <a:rPr lang="en-US" altLang="ja-JP" sz="2800" b="1" i="1">
                                <a:latin typeface="Cambria Math" panose="02040503050406030204" pitchFamily="18" charset="0"/>
                              </a:rPr>
                              <m:t>𝒂</m:t>
                            </m:r>
                          </m:e>
                          <m:sup>
                            <m:r>
                              <a:rPr lang="en-US" altLang="ja-JP" sz="2800" b="1" i="1">
                                <a:latin typeface="Cambria Math" panose="02040503050406030204" pitchFamily="18" charset="0"/>
                              </a:rPr>
                              <m:t>∗</m:t>
                            </m:r>
                          </m:sup>
                        </m:sSup>
                      </m:e>
                      <m:sub>
                        <m:r>
                          <a:rPr lang="en-US" altLang="ja-JP" sz="2800" b="1" i="1">
                            <a:latin typeface="Cambria Math" panose="02040503050406030204" pitchFamily="18" charset="0"/>
                          </a:rPr>
                          <m:t>𝒊</m:t>
                        </m:r>
                      </m:sub>
                    </m:sSub>
                    <m:r>
                      <a:rPr lang="en-US" altLang="ja-JP" sz="2800" b="1" i="1">
                        <a:latin typeface="Cambria Math" panose="02040503050406030204" pitchFamily="18" charset="0"/>
                        <a:ea typeface="Cambria Math" panose="02040503050406030204" pitchFamily="18" charset="0"/>
                      </a:rPr>
                      <m:t>∙</m:t>
                    </m:r>
                    <m:sSub>
                      <m:sSubPr>
                        <m:ctrlPr>
                          <a:rPr lang="pt-BR" altLang="ja-JP" sz="2800" b="1" i="1">
                            <a:latin typeface="Cambria Math" panose="02040503050406030204" pitchFamily="18" charset="0"/>
                          </a:rPr>
                        </m:ctrlPr>
                      </m:sSubPr>
                      <m:e>
                        <m:sSup>
                          <m:sSupPr>
                            <m:ctrlPr>
                              <a:rPr lang="pt-BR" altLang="ja-JP" sz="2800" b="1" i="1">
                                <a:latin typeface="Cambria Math" panose="02040503050406030204" pitchFamily="18" charset="0"/>
                              </a:rPr>
                            </m:ctrlPr>
                          </m:sSupPr>
                          <m:e>
                            <m:r>
                              <a:rPr lang="en-US" altLang="ja-JP" sz="2800" b="1" i="1">
                                <a:latin typeface="Cambria Math" panose="02040503050406030204" pitchFamily="18" charset="0"/>
                              </a:rPr>
                              <m:t>𝒂</m:t>
                            </m:r>
                          </m:e>
                          <m:sup>
                            <m:r>
                              <a:rPr lang="en-US" altLang="ja-JP" sz="2800" b="1" i="1">
                                <a:latin typeface="Cambria Math" panose="02040503050406030204" pitchFamily="18" charset="0"/>
                              </a:rPr>
                              <m:t>∗</m:t>
                            </m:r>
                          </m:sup>
                        </m:sSup>
                      </m:e>
                      <m:sub>
                        <m:r>
                          <a:rPr lang="en-US" altLang="ja-JP" sz="2800" b="1" i="1">
                            <a:latin typeface="Cambria Math" panose="02040503050406030204" pitchFamily="18" charset="0"/>
                          </a:rPr>
                          <m:t>𝒋</m:t>
                        </m:r>
                      </m:sub>
                    </m:sSub>
                  </m:oMath>
                </a14:m>
                <a:r>
                  <a:rPr lang="ja-JP" altLang="en-US" sz="2800" dirty="0">
                    <a:latin typeface="Cambria Math" panose="02040503050406030204" pitchFamily="18" charset="0"/>
                  </a:rPr>
                  <a:t>  を 座標変換</a:t>
                </a:r>
                <a:r>
                  <a:rPr lang="en-US" altLang="ja-JP" sz="2800" dirty="0">
                    <a:latin typeface="Cambria Math" panose="02040503050406030204" pitchFamily="18" charset="0"/>
                  </a:rPr>
                  <a:t>: </a:t>
                </a:r>
                <a:r>
                  <a:rPr lang="ja-JP" altLang="en-US" sz="2800" dirty="0">
                    <a:latin typeface="Cambria Math" panose="02040503050406030204" pitchFamily="18" charset="0"/>
                  </a:rPr>
                  <a:t>同様に、</a:t>
                </a:r>
                <a:endParaRPr lang="pt-BR" altLang="ja-JP" sz="2800" dirty="0">
                  <a:latin typeface="Cambria Math" panose="02040503050406030204" pitchFamily="18" charset="0"/>
                </a:endParaRPr>
              </a:p>
              <a:p>
                <a:pPr>
                  <a:spcAft>
                    <a:spcPts val="600"/>
                  </a:spcAft>
                  <a:defRPr/>
                </a:pPr>
                <a:r>
                  <a:rPr lang="ja-JP" altLang="en-US" sz="2800" dirty="0"/>
                  <a:t>　</a:t>
                </a:r>
                <a14:m>
                  <m:oMath xmlns:m="http://schemas.openxmlformats.org/officeDocument/2006/math">
                    <m:sSub>
                      <m:sSubPr>
                        <m:ctrlPr>
                          <a:rPr lang="pt-BR" altLang="ja-JP" sz="2800" i="1">
                            <a:latin typeface="Cambria Math" panose="02040503050406030204" pitchFamily="18" charset="0"/>
                          </a:rPr>
                        </m:ctrlPr>
                      </m:sSubPr>
                      <m:e>
                        <m:r>
                          <a:rPr lang="en-US" altLang="ja-JP" sz="2800" b="0" i="1" smtClean="0">
                            <a:latin typeface="Cambria Math" panose="02040503050406030204" pitchFamily="18" charset="0"/>
                          </a:rPr>
                          <m:t>𝑅𝑔</m:t>
                        </m:r>
                        <m:r>
                          <a:rPr lang="en-US" altLang="ja-JP" sz="2800" b="0" i="1" smtClean="0">
                            <a:latin typeface="Cambria Math" panose="02040503050406030204" pitchFamily="18" charset="0"/>
                          </a:rPr>
                          <m:t>′</m:t>
                        </m:r>
                      </m:e>
                      <m:sub>
                        <m:r>
                          <a:rPr lang="en-US" altLang="ja-JP" sz="2800" i="1">
                            <a:latin typeface="Cambria Math" panose="02040503050406030204" pitchFamily="18" charset="0"/>
                          </a:rPr>
                          <m:t>𝑖𝑗</m:t>
                        </m:r>
                      </m:sub>
                    </m:sSub>
                    <m:r>
                      <a:rPr lang="en-US" altLang="ja-JP" sz="2800" i="1">
                        <a:latin typeface="Cambria Math" panose="02040503050406030204" pitchFamily="18" charset="0"/>
                      </a:rPr>
                      <m:t>=</m:t>
                    </m:r>
                    <m:sSub>
                      <m:sSubPr>
                        <m:ctrlPr>
                          <a:rPr lang="pt-BR" altLang="ja-JP" sz="2800" b="1" i="1">
                            <a:latin typeface="Cambria Math" panose="02040503050406030204" pitchFamily="18" charset="0"/>
                          </a:rPr>
                        </m:ctrlPr>
                      </m:sSubPr>
                      <m:e>
                        <m:sSup>
                          <m:sSupPr>
                            <m:ctrlPr>
                              <a:rPr lang="pt-BR" altLang="ja-JP" sz="2800" b="1" i="1">
                                <a:latin typeface="Cambria Math" panose="02040503050406030204" pitchFamily="18" charset="0"/>
                              </a:rPr>
                            </m:ctrlPr>
                          </m:sSupPr>
                          <m:e>
                            <m:r>
                              <a:rPr lang="en-US" altLang="ja-JP" sz="2800" b="1" i="1">
                                <a:latin typeface="Cambria Math" panose="02040503050406030204" pitchFamily="18" charset="0"/>
                              </a:rPr>
                              <m:t>𝒂</m:t>
                            </m:r>
                          </m:e>
                          <m:sup>
                            <m:r>
                              <a:rPr lang="en-US" altLang="ja-JP" sz="2800" b="1" i="1" smtClean="0">
                                <a:latin typeface="Cambria Math" panose="02040503050406030204" pitchFamily="18" charset="0"/>
                              </a:rPr>
                              <m:t>′</m:t>
                            </m:r>
                            <m:r>
                              <a:rPr lang="en-US" altLang="ja-JP" sz="2800" b="1" i="1">
                                <a:latin typeface="Cambria Math" panose="02040503050406030204" pitchFamily="18" charset="0"/>
                              </a:rPr>
                              <m:t>∗</m:t>
                            </m:r>
                          </m:sup>
                        </m:sSup>
                      </m:e>
                      <m:sub>
                        <m:r>
                          <a:rPr lang="en-US" altLang="ja-JP" sz="2800" b="1" i="1">
                            <a:latin typeface="Cambria Math" panose="02040503050406030204" pitchFamily="18" charset="0"/>
                          </a:rPr>
                          <m:t>𝒊</m:t>
                        </m:r>
                      </m:sub>
                    </m:sSub>
                    <m:r>
                      <a:rPr lang="en-US" altLang="ja-JP" sz="2800" b="1" i="1">
                        <a:latin typeface="Cambria Math" panose="02040503050406030204" pitchFamily="18" charset="0"/>
                        <a:ea typeface="Cambria Math" panose="02040503050406030204" pitchFamily="18" charset="0"/>
                      </a:rPr>
                      <m:t>∙</m:t>
                    </m:r>
                    <m:sSub>
                      <m:sSubPr>
                        <m:ctrlPr>
                          <a:rPr lang="pt-BR" altLang="ja-JP" sz="2800" b="1" i="1">
                            <a:latin typeface="Cambria Math" panose="02040503050406030204" pitchFamily="18" charset="0"/>
                          </a:rPr>
                        </m:ctrlPr>
                      </m:sSubPr>
                      <m:e>
                        <m:sSup>
                          <m:sSupPr>
                            <m:ctrlPr>
                              <a:rPr lang="pt-BR" altLang="ja-JP" sz="2800" b="1" i="1">
                                <a:latin typeface="Cambria Math" panose="02040503050406030204" pitchFamily="18" charset="0"/>
                              </a:rPr>
                            </m:ctrlPr>
                          </m:sSupPr>
                          <m:e>
                            <m:r>
                              <a:rPr lang="en-US" altLang="ja-JP" sz="2800" b="1" i="1">
                                <a:latin typeface="Cambria Math" panose="02040503050406030204" pitchFamily="18" charset="0"/>
                              </a:rPr>
                              <m:t>𝒂</m:t>
                            </m:r>
                            <m:r>
                              <a:rPr lang="en-US" altLang="ja-JP" sz="2800" b="1" i="1" smtClean="0">
                                <a:latin typeface="Cambria Math" panose="02040503050406030204" pitchFamily="18" charset="0"/>
                              </a:rPr>
                              <m:t>′</m:t>
                            </m:r>
                          </m:e>
                          <m:sup>
                            <m:r>
                              <a:rPr lang="en-US" altLang="ja-JP" sz="2800" b="1" i="1">
                                <a:latin typeface="Cambria Math" panose="02040503050406030204" pitchFamily="18" charset="0"/>
                              </a:rPr>
                              <m:t>∗</m:t>
                            </m:r>
                          </m:sup>
                        </m:sSup>
                      </m:e>
                      <m:sub>
                        <m:r>
                          <a:rPr lang="en-US" altLang="ja-JP" sz="2800" b="1" i="1">
                            <a:latin typeface="Cambria Math" panose="02040503050406030204" pitchFamily="18" charset="0"/>
                          </a:rPr>
                          <m:t>𝒋</m:t>
                        </m:r>
                      </m:sub>
                    </m:sSub>
                    <m:r>
                      <a:rPr lang="en-US" altLang="ja-JP" sz="2800" b="1" i="1">
                        <a:latin typeface="Cambria Math" panose="02040503050406030204" pitchFamily="18" charset="0"/>
                      </a:rPr>
                      <m:t>=</m:t>
                    </m:r>
                    <m:nary>
                      <m:naryPr>
                        <m:chr m:val="∑"/>
                        <m:limLoc m:val="subSup"/>
                        <m:supHide m:val="on"/>
                        <m:ctrlPr>
                          <a:rPr lang="en-US" altLang="ja-JP" sz="2800" b="1" i="1">
                            <a:latin typeface="Cambria Math" panose="02040503050406030204" pitchFamily="18" charset="0"/>
                          </a:rPr>
                        </m:ctrlPr>
                      </m:naryPr>
                      <m:sub>
                        <m:r>
                          <m:rPr>
                            <m:brk m:alnAt="9"/>
                          </m:rPr>
                          <a:rPr lang="en-US" altLang="ja-JP" sz="2800" b="1" i="1">
                            <a:latin typeface="Cambria Math" panose="02040503050406030204" pitchFamily="18" charset="0"/>
                          </a:rPr>
                          <m:t>𝒋</m:t>
                        </m:r>
                        <m:r>
                          <a:rPr lang="en-US" altLang="ja-JP" sz="2800" b="1" i="1">
                            <a:latin typeface="Cambria Math" panose="02040503050406030204" pitchFamily="18" charset="0"/>
                          </a:rPr>
                          <m:t>,</m:t>
                        </m:r>
                        <m:r>
                          <a:rPr lang="en-US" altLang="ja-JP" sz="2800" b="1" i="1">
                            <a:latin typeface="Cambria Math" panose="02040503050406030204" pitchFamily="18" charset="0"/>
                          </a:rPr>
                          <m:t>𝒌</m:t>
                        </m:r>
                      </m:sub>
                      <m:sup/>
                      <m:e>
                        <m:nary>
                          <m:naryPr>
                            <m:chr m:val="∑"/>
                            <m:limLoc m:val="subSup"/>
                            <m:supHide m:val="on"/>
                            <m:ctrlPr>
                              <a:rPr lang="en-US" altLang="ja-JP" sz="2800" b="1" i="1">
                                <a:latin typeface="Cambria Math" panose="02040503050406030204" pitchFamily="18" charset="0"/>
                              </a:rPr>
                            </m:ctrlPr>
                          </m:naryPr>
                          <m:sub>
                            <m:r>
                              <a:rPr lang="en-US" altLang="ja-JP" sz="2800" b="1" i="1">
                                <a:latin typeface="Cambria Math" panose="02040503050406030204" pitchFamily="18" charset="0"/>
                              </a:rPr>
                              <m:t>𝒌</m:t>
                            </m:r>
                            <m:r>
                              <a:rPr lang="en-US" altLang="ja-JP" sz="2800" b="1" i="1">
                                <a:latin typeface="Cambria Math" panose="02040503050406030204" pitchFamily="18" charset="0"/>
                              </a:rPr>
                              <m:t>,</m:t>
                            </m:r>
                            <m:r>
                              <a:rPr lang="en-US" altLang="ja-JP" sz="2800" b="1" i="1">
                                <a:latin typeface="Cambria Math" panose="02040503050406030204" pitchFamily="18" charset="0"/>
                              </a:rPr>
                              <m:t>𝒍</m:t>
                            </m:r>
                          </m:sub>
                          <m:sup/>
                          <m:e>
                            <m:sSup>
                              <m:sSupPr>
                                <m:ctrlPr>
                                  <a:rPr lang="en-US" altLang="ja-JP" sz="2800" b="1" i="1">
                                    <a:solidFill>
                                      <a:srgbClr val="0000FF"/>
                                    </a:solidFill>
                                    <a:latin typeface="Cambria Math" panose="02040503050406030204" pitchFamily="18" charset="0"/>
                                  </a:rPr>
                                </m:ctrlPr>
                              </m:sSupPr>
                              <m:e>
                                <m:sSub>
                                  <m:sSubPr>
                                    <m:ctrlPr>
                                      <a:rPr lang="pt-BR" altLang="ja-JP" sz="2800" i="1">
                                        <a:solidFill>
                                          <a:srgbClr val="0000FF"/>
                                        </a:solidFill>
                                        <a:latin typeface="Cambria Math" panose="02040503050406030204" pitchFamily="18" charset="0"/>
                                      </a:rPr>
                                    </m:ctrlPr>
                                  </m:sSubPr>
                                  <m:e>
                                    <m:r>
                                      <a:rPr lang="en-US" altLang="ja-JP" sz="2800" i="1">
                                        <a:solidFill>
                                          <a:srgbClr val="0000FF"/>
                                        </a:solidFill>
                                        <a:latin typeface="Cambria Math" panose="02040503050406030204" pitchFamily="18" charset="0"/>
                                      </a:rPr>
                                      <m:t>𝑡</m:t>
                                    </m:r>
                                  </m:e>
                                  <m:sub>
                                    <m:r>
                                      <a:rPr lang="en-US" altLang="ja-JP" sz="2800" b="0" i="1" smtClean="0">
                                        <a:solidFill>
                                          <a:srgbClr val="0000FF"/>
                                        </a:solidFill>
                                        <a:latin typeface="Cambria Math" panose="02040503050406030204" pitchFamily="18" charset="0"/>
                                      </a:rPr>
                                      <m:t>𝑘𝑖</m:t>
                                    </m:r>
                                  </m:sub>
                                </m:sSub>
                              </m:e>
                              <m:sup>
                                <m:r>
                                  <a:rPr lang="en-US" altLang="ja-JP" sz="2800" b="1" i="1">
                                    <a:solidFill>
                                      <a:srgbClr val="0000FF"/>
                                    </a:solidFill>
                                    <a:latin typeface="Cambria Math" panose="02040503050406030204" pitchFamily="18" charset="0"/>
                                  </a:rPr>
                                  <m:t>−</m:t>
                                </m:r>
                                <m:r>
                                  <a:rPr lang="en-US" altLang="ja-JP" sz="2800" b="1" i="1">
                                    <a:solidFill>
                                      <a:srgbClr val="0000FF"/>
                                    </a:solidFill>
                                    <a:latin typeface="Cambria Math" panose="02040503050406030204" pitchFamily="18" charset="0"/>
                                  </a:rPr>
                                  <m:t>𝟏</m:t>
                                </m:r>
                              </m:sup>
                            </m:sSup>
                            <m:sSup>
                              <m:sSupPr>
                                <m:ctrlPr>
                                  <a:rPr lang="en-US" altLang="ja-JP" sz="2800" b="1" i="1">
                                    <a:solidFill>
                                      <a:srgbClr val="0000FF"/>
                                    </a:solidFill>
                                    <a:latin typeface="Cambria Math" panose="02040503050406030204" pitchFamily="18" charset="0"/>
                                  </a:rPr>
                                </m:ctrlPr>
                              </m:sSupPr>
                              <m:e>
                                <m:sSub>
                                  <m:sSubPr>
                                    <m:ctrlPr>
                                      <a:rPr lang="pt-BR" altLang="ja-JP" sz="2800" i="1">
                                        <a:solidFill>
                                          <a:srgbClr val="0000FF"/>
                                        </a:solidFill>
                                        <a:latin typeface="Cambria Math" panose="02040503050406030204" pitchFamily="18" charset="0"/>
                                      </a:rPr>
                                    </m:ctrlPr>
                                  </m:sSubPr>
                                  <m:e>
                                    <m:r>
                                      <a:rPr lang="en-US" altLang="ja-JP" sz="2800" i="1">
                                        <a:solidFill>
                                          <a:srgbClr val="0000FF"/>
                                        </a:solidFill>
                                        <a:latin typeface="Cambria Math" panose="02040503050406030204" pitchFamily="18" charset="0"/>
                                      </a:rPr>
                                      <m:t>𝑡</m:t>
                                    </m:r>
                                  </m:e>
                                  <m:sub>
                                    <m:r>
                                      <a:rPr lang="en-US" altLang="ja-JP" sz="2800" i="1">
                                        <a:solidFill>
                                          <a:srgbClr val="0000FF"/>
                                        </a:solidFill>
                                        <a:latin typeface="Cambria Math" panose="02040503050406030204" pitchFamily="18" charset="0"/>
                                      </a:rPr>
                                      <m:t>𝑙𝑗</m:t>
                                    </m:r>
                                  </m:sub>
                                </m:sSub>
                              </m:e>
                              <m:sup>
                                <m:r>
                                  <a:rPr lang="en-US" altLang="ja-JP" sz="2800" b="1" i="1">
                                    <a:solidFill>
                                      <a:srgbClr val="0000FF"/>
                                    </a:solidFill>
                                    <a:latin typeface="Cambria Math" panose="02040503050406030204" pitchFamily="18" charset="0"/>
                                  </a:rPr>
                                  <m:t>−</m:t>
                                </m:r>
                                <m:r>
                                  <a:rPr lang="en-US" altLang="ja-JP" sz="2800" b="1" i="1">
                                    <a:solidFill>
                                      <a:srgbClr val="0000FF"/>
                                    </a:solidFill>
                                    <a:latin typeface="Cambria Math" panose="02040503050406030204" pitchFamily="18" charset="0"/>
                                  </a:rPr>
                                  <m:t>𝟏</m:t>
                                </m:r>
                              </m:sup>
                            </m:sSup>
                            <m:sSub>
                              <m:sSubPr>
                                <m:ctrlPr>
                                  <a:rPr lang="pt-BR" altLang="ja-JP" sz="2800" i="1">
                                    <a:latin typeface="Cambria Math" panose="02040503050406030204" pitchFamily="18" charset="0"/>
                                  </a:rPr>
                                </m:ctrlPr>
                              </m:sSubPr>
                              <m:e>
                                <m:r>
                                  <a:rPr lang="en-US" altLang="ja-JP" sz="2800" i="1">
                                    <a:latin typeface="Cambria Math" panose="02040503050406030204" pitchFamily="18" charset="0"/>
                                  </a:rPr>
                                  <m:t>𝑅𝑔</m:t>
                                </m:r>
                              </m:e>
                              <m:sub>
                                <m:r>
                                  <a:rPr lang="en-US" altLang="ja-JP" sz="2800" i="1">
                                    <a:latin typeface="Cambria Math" panose="02040503050406030204" pitchFamily="18" charset="0"/>
                                  </a:rPr>
                                  <m:t>𝑖𝑗</m:t>
                                </m:r>
                              </m:sub>
                            </m:sSub>
                          </m:e>
                        </m:nary>
                      </m:e>
                    </m:nary>
                  </m:oMath>
                </a14:m>
                <a:endParaRPr lang="en-US" altLang="ja-JP" sz="2800" b="1" i="1" dirty="0">
                  <a:latin typeface="Cambria Math" panose="02040503050406030204" pitchFamily="18" charset="0"/>
                </a:endParaRPr>
              </a:p>
              <a:p>
                <a:pPr>
                  <a:spcAft>
                    <a:spcPts val="600"/>
                  </a:spcAft>
                  <a:defRPr/>
                </a:pPr>
                <a:r>
                  <a:rPr lang="ja-JP" altLang="en-US" sz="2800" b="1" dirty="0"/>
                  <a:t>　</a:t>
                </a:r>
                <a14:m>
                  <m:oMath xmlns:m="http://schemas.openxmlformats.org/officeDocument/2006/math">
                    <m:sSub>
                      <m:sSubPr>
                        <m:ctrlPr>
                          <a:rPr lang="pt-BR" altLang="ja-JP" sz="2800" b="1" i="1">
                            <a:latin typeface="Cambria Math" panose="02040503050406030204" pitchFamily="18" charset="0"/>
                          </a:rPr>
                        </m:ctrlPr>
                      </m:sSubPr>
                      <m:e>
                        <m:r>
                          <a:rPr lang="en-US" altLang="ja-JP" sz="2800" b="1" i="1">
                            <a:latin typeface="Cambria Math" panose="02040503050406030204" pitchFamily="18" charset="0"/>
                          </a:rPr>
                          <m:t>𝒈</m:t>
                        </m:r>
                        <m:r>
                          <a:rPr lang="en-US" altLang="ja-JP" sz="2800" b="1" i="1">
                            <a:latin typeface="Cambria Math" panose="02040503050406030204" pitchFamily="18" charset="0"/>
                          </a:rPr>
                          <m:t>′</m:t>
                        </m:r>
                      </m:e>
                      <m:sub>
                        <m:r>
                          <a:rPr lang="en-US" altLang="ja-JP" sz="2800" b="1" i="1">
                            <a:latin typeface="Cambria Math" panose="02040503050406030204" pitchFamily="18" charset="0"/>
                          </a:rPr>
                          <m:t>𝒊𝒋</m:t>
                        </m:r>
                      </m:sub>
                    </m:sSub>
                    <m:r>
                      <a:rPr lang="en-US" altLang="ja-JP" sz="2800" b="1" i="1">
                        <a:latin typeface="Cambria Math" panose="02040503050406030204" pitchFamily="18" charset="0"/>
                      </a:rPr>
                      <m:t>=</m:t>
                    </m:r>
                    <m:nary>
                      <m:naryPr>
                        <m:chr m:val="∑"/>
                        <m:limLoc m:val="subSup"/>
                        <m:supHide m:val="on"/>
                        <m:ctrlPr>
                          <a:rPr lang="en-US" altLang="ja-JP" sz="2800" b="1" i="1">
                            <a:latin typeface="Cambria Math" panose="02040503050406030204" pitchFamily="18" charset="0"/>
                          </a:rPr>
                        </m:ctrlPr>
                      </m:naryPr>
                      <m:sub>
                        <m:r>
                          <m:rPr>
                            <m:brk m:alnAt="1"/>
                          </m:rPr>
                          <a:rPr lang="en-US" altLang="ja-JP" sz="2800" b="1" i="1" smtClean="0">
                            <a:latin typeface="Cambria Math" panose="02040503050406030204" pitchFamily="18" charset="0"/>
                          </a:rPr>
                          <m:t>𝒌</m:t>
                        </m:r>
                        <m:r>
                          <a:rPr lang="en-US" altLang="ja-JP" sz="2800" b="1" i="1" smtClean="0">
                            <a:latin typeface="Cambria Math" panose="02040503050406030204" pitchFamily="18" charset="0"/>
                          </a:rPr>
                          <m:t>,</m:t>
                        </m:r>
                        <m:r>
                          <a:rPr lang="en-US" altLang="ja-JP" sz="2800" b="1" i="1" smtClean="0">
                            <a:latin typeface="Cambria Math" panose="02040503050406030204" pitchFamily="18" charset="0"/>
                          </a:rPr>
                          <m:t>𝒍</m:t>
                        </m:r>
                      </m:sub>
                      <m:sup/>
                      <m:e>
                        <m:sSup>
                          <m:sSupPr>
                            <m:ctrlPr>
                              <a:rPr lang="en-US" altLang="ja-JP" sz="2800" b="1" i="1">
                                <a:solidFill>
                                  <a:srgbClr val="0000FF"/>
                                </a:solidFill>
                                <a:latin typeface="Cambria Math" panose="02040503050406030204" pitchFamily="18" charset="0"/>
                              </a:rPr>
                            </m:ctrlPr>
                          </m:sSupPr>
                          <m:e>
                            <m:sSub>
                              <m:sSubPr>
                                <m:ctrlPr>
                                  <a:rPr lang="pt-BR" altLang="ja-JP" sz="2800" b="1" i="1">
                                    <a:solidFill>
                                      <a:srgbClr val="0000FF"/>
                                    </a:solidFill>
                                    <a:latin typeface="Cambria Math" panose="02040503050406030204" pitchFamily="18" charset="0"/>
                                  </a:rPr>
                                </m:ctrlPr>
                              </m:sSubPr>
                              <m:e>
                                <m:r>
                                  <a:rPr lang="en-US" altLang="ja-JP" sz="2800" b="1" i="1">
                                    <a:solidFill>
                                      <a:srgbClr val="0000FF"/>
                                    </a:solidFill>
                                    <a:latin typeface="Cambria Math" panose="02040503050406030204" pitchFamily="18" charset="0"/>
                                  </a:rPr>
                                  <m:t>𝒕</m:t>
                                </m:r>
                              </m:e>
                              <m:sub>
                                <m:r>
                                  <a:rPr lang="en-US" altLang="ja-JP" sz="2800" b="1" i="1">
                                    <a:solidFill>
                                      <a:srgbClr val="0000FF"/>
                                    </a:solidFill>
                                    <a:latin typeface="Cambria Math" panose="02040503050406030204" pitchFamily="18" charset="0"/>
                                  </a:rPr>
                                  <m:t>𝒌𝒊</m:t>
                                </m:r>
                              </m:sub>
                            </m:sSub>
                          </m:e>
                          <m:sup>
                            <m:r>
                              <a:rPr lang="en-US" altLang="ja-JP" sz="2800" b="1" i="1">
                                <a:solidFill>
                                  <a:srgbClr val="0000FF"/>
                                </a:solidFill>
                                <a:latin typeface="Cambria Math" panose="02040503050406030204" pitchFamily="18" charset="0"/>
                              </a:rPr>
                              <m:t>−</m:t>
                            </m:r>
                            <m:r>
                              <a:rPr lang="en-US" altLang="ja-JP" sz="2800" b="1" i="1">
                                <a:solidFill>
                                  <a:srgbClr val="0000FF"/>
                                </a:solidFill>
                                <a:latin typeface="Cambria Math" panose="02040503050406030204" pitchFamily="18" charset="0"/>
                              </a:rPr>
                              <m:t>𝟏</m:t>
                            </m:r>
                          </m:sup>
                        </m:sSup>
                        <m:sSup>
                          <m:sSupPr>
                            <m:ctrlPr>
                              <a:rPr lang="en-US" altLang="ja-JP" sz="2800" b="1" i="1">
                                <a:solidFill>
                                  <a:srgbClr val="0000FF"/>
                                </a:solidFill>
                                <a:latin typeface="Cambria Math" panose="02040503050406030204" pitchFamily="18" charset="0"/>
                              </a:rPr>
                            </m:ctrlPr>
                          </m:sSupPr>
                          <m:e>
                            <m:sSub>
                              <m:sSubPr>
                                <m:ctrlPr>
                                  <a:rPr lang="pt-BR" altLang="ja-JP" sz="2800" b="1" i="1">
                                    <a:solidFill>
                                      <a:srgbClr val="0000FF"/>
                                    </a:solidFill>
                                    <a:latin typeface="Cambria Math" panose="02040503050406030204" pitchFamily="18" charset="0"/>
                                  </a:rPr>
                                </m:ctrlPr>
                              </m:sSubPr>
                              <m:e>
                                <m:r>
                                  <a:rPr lang="en-US" altLang="ja-JP" sz="2800" b="1" i="1">
                                    <a:solidFill>
                                      <a:srgbClr val="0000FF"/>
                                    </a:solidFill>
                                    <a:latin typeface="Cambria Math" panose="02040503050406030204" pitchFamily="18" charset="0"/>
                                  </a:rPr>
                                  <m:t>𝒕</m:t>
                                </m:r>
                              </m:e>
                              <m:sub>
                                <m:r>
                                  <a:rPr lang="en-US" altLang="ja-JP" sz="2800" b="1" i="1">
                                    <a:solidFill>
                                      <a:srgbClr val="0000FF"/>
                                    </a:solidFill>
                                    <a:latin typeface="Cambria Math" panose="02040503050406030204" pitchFamily="18" charset="0"/>
                                  </a:rPr>
                                  <m:t>𝒍𝒋</m:t>
                                </m:r>
                              </m:sub>
                            </m:sSub>
                          </m:e>
                          <m:sup>
                            <m:r>
                              <a:rPr lang="en-US" altLang="ja-JP" sz="2800" b="1" i="1">
                                <a:solidFill>
                                  <a:srgbClr val="0000FF"/>
                                </a:solidFill>
                                <a:latin typeface="Cambria Math" panose="02040503050406030204" pitchFamily="18" charset="0"/>
                              </a:rPr>
                              <m:t>−</m:t>
                            </m:r>
                            <m:r>
                              <a:rPr lang="en-US" altLang="ja-JP" sz="2800" b="1" i="1">
                                <a:solidFill>
                                  <a:srgbClr val="0000FF"/>
                                </a:solidFill>
                                <a:latin typeface="Cambria Math" panose="02040503050406030204" pitchFamily="18" charset="0"/>
                              </a:rPr>
                              <m:t>𝟏</m:t>
                            </m:r>
                          </m:sup>
                        </m:sSup>
                      </m:e>
                    </m:nary>
                    <m:sSub>
                      <m:sSubPr>
                        <m:ctrlPr>
                          <a:rPr lang="pt-BR" altLang="ja-JP" sz="2800" b="1" i="1">
                            <a:latin typeface="Cambria Math" panose="02040503050406030204" pitchFamily="18" charset="0"/>
                          </a:rPr>
                        </m:ctrlPr>
                      </m:sSubPr>
                      <m:e>
                        <m:r>
                          <a:rPr lang="en-US" altLang="ja-JP" sz="2800" b="1" i="1" smtClean="0">
                            <a:latin typeface="Cambria Math" panose="02040503050406030204" pitchFamily="18" charset="0"/>
                          </a:rPr>
                          <m:t>𝑹</m:t>
                        </m:r>
                        <m:r>
                          <a:rPr lang="en-US" altLang="ja-JP" sz="2800" b="1" i="1">
                            <a:latin typeface="Cambria Math" panose="02040503050406030204" pitchFamily="18" charset="0"/>
                          </a:rPr>
                          <m:t>𝒈</m:t>
                        </m:r>
                      </m:e>
                      <m:sub>
                        <m:r>
                          <a:rPr lang="en-US" altLang="ja-JP" sz="2800" b="1" i="1">
                            <a:latin typeface="Cambria Math" panose="02040503050406030204" pitchFamily="18" charset="0"/>
                          </a:rPr>
                          <m:t>𝒊𝒋</m:t>
                        </m:r>
                      </m:sub>
                    </m:sSub>
                  </m:oMath>
                </a14:m>
                <a:endParaRPr lang="en-US" altLang="ja-JP" sz="2800" b="1" i="1" dirty="0">
                  <a:latin typeface="Cambria Math" panose="02040503050406030204" pitchFamily="18" charset="0"/>
                </a:endParaRPr>
              </a:p>
              <a:p>
                <a:pPr>
                  <a:spcAft>
                    <a:spcPts val="600"/>
                  </a:spcAft>
                  <a:defRPr/>
                </a:pPr>
                <a:r>
                  <a:rPr lang="ja-JP" altLang="en-US" sz="2800" b="1" i="1" dirty="0">
                    <a:solidFill>
                      <a:srgbClr val="FF0000"/>
                    </a:solidFill>
                    <a:latin typeface="Cambria Math" panose="02040503050406030204" pitchFamily="18" charset="0"/>
                  </a:rPr>
                  <a:t>　</a:t>
                </a:r>
                <a:r>
                  <a:rPr lang="en-US" altLang="ja-JP" sz="2800" b="1" dirty="0">
                    <a:solidFill>
                      <a:srgbClr val="FF0000"/>
                    </a:solidFill>
                    <a:latin typeface="Cambria Math" panose="02040503050406030204" pitchFamily="18" charset="0"/>
                  </a:rPr>
                  <a:t>※</a:t>
                </a:r>
                <a:r>
                  <a:rPr lang="ja-JP" altLang="en-US" sz="2800" b="1" dirty="0">
                    <a:solidFill>
                      <a:srgbClr val="FF0000"/>
                    </a:solidFill>
                    <a:latin typeface="Cambria Math" panose="02040503050406030204" pitchFamily="18" charset="0"/>
                  </a:rPr>
                  <a:t> </a:t>
                </a:r>
                <a14:m>
                  <m:oMath xmlns:m="http://schemas.openxmlformats.org/officeDocument/2006/math">
                    <m:sSub>
                      <m:sSubPr>
                        <m:ctrlPr>
                          <a:rPr lang="pt-BR" altLang="ja-JP" sz="2800" b="1" i="1">
                            <a:solidFill>
                              <a:srgbClr val="FF0000"/>
                            </a:solidFill>
                            <a:latin typeface="Cambria Math" panose="02040503050406030204" pitchFamily="18" charset="0"/>
                          </a:rPr>
                        </m:ctrlPr>
                      </m:sSubPr>
                      <m:e>
                        <m:r>
                          <a:rPr lang="en-US" altLang="ja-JP" sz="2800" b="1" i="1" smtClean="0">
                            <a:solidFill>
                              <a:srgbClr val="FF0000"/>
                            </a:solidFill>
                            <a:latin typeface="Cambria Math" panose="02040503050406030204" pitchFamily="18" charset="0"/>
                          </a:rPr>
                          <m:t>𝑹</m:t>
                        </m:r>
                        <m:r>
                          <a:rPr lang="en-US" altLang="ja-JP" sz="2800" b="1" i="1">
                            <a:solidFill>
                              <a:srgbClr val="FF0000"/>
                            </a:solidFill>
                            <a:latin typeface="Cambria Math" panose="02040503050406030204" pitchFamily="18" charset="0"/>
                          </a:rPr>
                          <m:t>𝒈</m:t>
                        </m:r>
                      </m:e>
                      <m:sub>
                        <m:r>
                          <a:rPr lang="en-US" altLang="ja-JP" sz="2800" b="1" i="1">
                            <a:solidFill>
                              <a:srgbClr val="FF0000"/>
                            </a:solidFill>
                            <a:latin typeface="Cambria Math" panose="02040503050406030204" pitchFamily="18" charset="0"/>
                          </a:rPr>
                          <m:t>𝒊𝒋</m:t>
                        </m:r>
                      </m:sub>
                    </m:sSub>
                    <m:r>
                      <a:rPr lang="ja-JP" altLang="en-US" sz="2800" b="1" i="1">
                        <a:solidFill>
                          <a:srgbClr val="FF0000"/>
                        </a:solidFill>
                        <a:latin typeface="Cambria Math" panose="02040503050406030204" pitchFamily="18" charset="0"/>
                      </a:rPr>
                      <m:t> </m:t>
                    </m:r>
                  </m:oMath>
                </a14:m>
                <a:r>
                  <a:rPr lang="ja-JP" altLang="en-US" sz="2800" b="1" dirty="0">
                    <a:solidFill>
                      <a:srgbClr val="FF0000"/>
                    </a:solidFill>
                    <a:latin typeface="Cambria Math" panose="02040503050406030204" pitchFamily="18" charset="0"/>
                  </a:rPr>
                  <a:t>は反変ベクトルの変換則</a:t>
                </a:r>
                <a14:m>
                  <m:oMath xmlns:m="http://schemas.openxmlformats.org/officeDocument/2006/math">
                    <m:sSup>
                      <m:sSupPr>
                        <m:ctrlPr>
                          <a:rPr lang="en-US" altLang="ja-JP" sz="2800" b="1" i="1">
                            <a:solidFill>
                              <a:srgbClr val="0000FF"/>
                            </a:solidFill>
                            <a:latin typeface="Cambria Math" panose="02040503050406030204" pitchFamily="18" charset="0"/>
                          </a:rPr>
                        </m:ctrlPr>
                      </m:sSupPr>
                      <m:e>
                        <m:sSup>
                          <m:sSupPr>
                            <m:ctrlPr>
                              <a:rPr lang="en-US" altLang="ja-JP" sz="2800" b="1" i="1">
                                <a:solidFill>
                                  <a:srgbClr val="0000FF"/>
                                </a:solidFill>
                                <a:latin typeface="Cambria Math" panose="02040503050406030204" pitchFamily="18" charset="0"/>
                              </a:rPr>
                            </m:ctrlPr>
                          </m:sSupPr>
                          <m:e>
                            <m:r>
                              <a:rPr lang="en-US" altLang="ja-JP" sz="2800" b="1" i="1">
                                <a:solidFill>
                                  <a:srgbClr val="0000FF"/>
                                </a:solidFill>
                                <a:latin typeface="Cambria Math" panose="02040503050406030204" pitchFamily="18" charset="0"/>
                              </a:rPr>
                              <m:t>𝑻</m:t>
                            </m:r>
                          </m:e>
                          <m:sup>
                            <m:r>
                              <a:rPr lang="en-US" altLang="ja-JP" sz="2800" b="1" i="1">
                                <a:solidFill>
                                  <a:srgbClr val="0000FF"/>
                                </a:solidFill>
                                <a:latin typeface="Cambria Math" panose="02040503050406030204" pitchFamily="18" charset="0"/>
                              </a:rPr>
                              <m:t>𝒕</m:t>
                            </m:r>
                          </m:sup>
                        </m:sSup>
                      </m:e>
                      <m:sup>
                        <m:r>
                          <a:rPr lang="en-US" altLang="ja-JP" sz="2800" b="1" i="1">
                            <a:solidFill>
                              <a:srgbClr val="0000FF"/>
                            </a:solidFill>
                            <a:latin typeface="Cambria Math" panose="02040503050406030204" pitchFamily="18" charset="0"/>
                          </a:rPr>
                          <m:t>−</m:t>
                        </m:r>
                        <m:r>
                          <a:rPr lang="en-US" altLang="ja-JP" sz="2800" b="1" i="1">
                            <a:solidFill>
                              <a:srgbClr val="0000FF"/>
                            </a:solidFill>
                            <a:latin typeface="Cambria Math" panose="02040503050406030204" pitchFamily="18" charset="0"/>
                          </a:rPr>
                          <m:t>𝟏</m:t>
                        </m:r>
                      </m:sup>
                    </m:sSup>
                  </m:oMath>
                </a14:m>
                <a:r>
                  <a:rPr lang="ja-JP" altLang="en-US" sz="2800" b="1" dirty="0">
                    <a:solidFill>
                      <a:srgbClr val="FF0000"/>
                    </a:solidFill>
                    <a:latin typeface="Cambria Math" panose="02040503050406030204" pitchFamily="18" charset="0"/>
                  </a:rPr>
                  <a:t>によって変換される</a:t>
                </a:r>
                <a:r>
                  <a:rPr lang="en-US" altLang="ja-JP" sz="2800" b="1" dirty="0">
                    <a:solidFill>
                      <a:srgbClr val="FF0000"/>
                    </a:solidFill>
                    <a:latin typeface="Cambria Math" panose="02040503050406030204" pitchFamily="18" charset="0"/>
                  </a:rPr>
                  <a:t>:</a:t>
                </a:r>
                <a:r>
                  <a:rPr lang="ja-JP" altLang="en-US" sz="2800" b="1" dirty="0">
                    <a:solidFill>
                      <a:srgbClr val="FF0000"/>
                    </a:solidFill>
                    <a:latin typeface="Cambria Math" panose="02040503050406030204" pitchFamily="18" charset="0"/>
                  </a:rPr>
                  <a:t> </a:t>
                </a:r>
                <a:r>
                  <a:rPr lang="en-US" altLang="ja-JP" sz="2800" b="1" dirty="0">
                    <a:solidFill>
                      <a:srgbClr val="FF0000"/>
                    </a:solidFill>
                    <a:latin typeface="Cambria Math" panose="02040503050406030204" pitchFamily="18" charset="0"/>
                  </a:rPr>
                  <a:t>2</a:t>
                </a:r>
                <a:r>
                  <a:rPr lang="ja-JP" altLang="en-US" sz="2800" b="1" dirty="0">
                    <a:solidFill>
                      <a:srgbClr val="FF0000"/>
                    </a:solidFill>
                    <a:latin typeface="Cambria Math" panose="02040503050406030204" pitchFamily="18" charset="0"/>
                  </a:rPr>
                  <a:t>階反変テンソル</a:t>
                </a:r>
                <a:endParaRPr lang="en-US" altLang="ja-JP" sz="2800" b="1" dirty="0">
                  <a:solidFill>
                    <a:srgbClr val="FF0000"/>
                  </a:solidFill>
                  <a:latin typeface="Cambria Math" panose="02040503050406030204" pitchFamily="18" charset="0"/>
                </a:endParaRPr>
              </a:p>
              <a:p>
                <a:pPr>
                  <a:spcAft>
                    <a:spcPts val="600"/>
                  </a:spcAft>
                  <a:defRPr/>
                </a:pPr>
                <a:endParaRPr lang="en-US" altLang="ja-JP" sz="2800" b="1" i="1" dirty="0">
                  <a:latin typeface="Cambria Math" panose="02040503050406030204" pitchFamily="18" charset="0"/>
                </a:endParaRPr>
              </a:p>
              <a:p>
                <a:pPr>
                  <a:spcAft>
                    <a:spcPts val="600"/>
                  </a:spcAft>
                  <a:defRPr/>
                </a:pPr>
                <a:r>
                  <a:rPr lang="en-US" altLang="ja-JP" sz="2800" b="1" i="1" dirty="0">
                    <a:latin typeface="Cambria Math" panose="02040503050406030204" pitchFamily="18" charset="0"/>
                  </a:rPr>
                  <a:t>		</a:t>
                </a:r>
              </a:p>
              <a:p>
                <a:pPr lvl="0">
                  <a:spcAft>
                    <a:spcPts val="600"/>
                  </a:spcAft>
                  <a:defRPr/>
                </a:pPr>
                <a:endParaRPr lang="en-US" altLang="ja-JP" sz="2800" b="1" i="1" dirty="0">
                  <a:latin typeface="Cambria Math" panose="02040503050406030204" pitchFamily="18" charset="0"/>
                </a:endParaRPr>
              </a:p>
              <a:p>
                <a:pPr lvl="0">
                  <a:spcAft>
                    <a:spcPts val="600"/>
                  </a:spcAft>
                  <a:defRPr/>
                </a:pPr>
                <a:endParaRPr lang="en-US" altLang="ja-JP" sz="2800" i="1" dirty="0">
                  <a:latin typeface="Cambria Math" panose="02040503050406030204" pitchFamily="18" charset="0"/>
                </a:endParaRPr>
              </a:p>
              <a:p>
                <a:pPr lvl="0">
                  <a:spcAft>
                    <a:spcPts val="600"/>
                  </a:spcAft>
                  <a:defRPr/>
                </a:pPr>
                <a14:m>
                  <m:oMath xmlns:m="http://schemas.openxmlformats.org/officeDocument/2006/math">
                    <m:r>
                      <a:rPr lang="en-US" altLang="ja-JP" sz="2800" i="1">
                        <a:latin typeface="Cambria Math" panose="02040503050406030204" pitchFamily="18" charset="0"/>
                      </a:rPr>
                      <m:t>=</m:t>
                    </m:r>
                    <m:sSub>
                      <m:sSubPr>
                        <m:ctrlPr>
                          <a:rPr lang="pt-BR" altLang="ja-JP" sz="2800" i="1">
                            <a:latin typeface="Cambria Math" panose="02040503050406030204" pitchFamily="18" charset="0"/>
                          </a:rPr>
                        </m:ctrlPr>
                      </m:sSubPr>
                      <m:e>
                        <m:r>
                          <a:rPr lang="en-US" altLang="ja-JP" sz="2800" i="1">
                            <a:latin typeface="Cambria Math" panose="02040503050406030204" pitchFamily="18" charset="0"/>
                          </a:rPr>
                          <m:t>𝑡</m:t>
                        </m:r>
                      </m:e>
                      <m:sub>
                        <m:r>
                          <a:rPr lang="en-US" altLang="ja-JP" sz="2800" i="1">
                            <a:latin typeface="Cambria Math" panose="02040503050406030204" pitchFamily="18" charset="0"/>
                          </a:rPr>
                          <m:t>11</m:t>
                        </m:r>
                      </m:sub>
                    </m:sSub>
                  </m:oMath>
                </a14:m>
                <a:r>
                  <a:rPr kumimoji="1" lang="en-US" altLang="ja-JP" sz="2800" b="0" i="0" u="none" strike="noStrike" kern="1200" cap="none" spc="0" normalizeH="0" baseline="0" noProof="0" dirty="0">
                    <a:ln>
                      <a:noFill/>
                    </a:ln>
                    <a:solidFill>
                      <a:srgbClr val="000000"/>
                    </a:solidFill>
                    <a:effectLst/>
                    <a:uLnTx/>
                    <a:uFillTx/>
                  </a:rPr>
                  <a:t> </a:t>
                </a:r>
                <a:endParaRPr kumimoji="1" lang="ja-JP" altLang="ja-JP" sz="2800" b="0" i="0" u="none" strike="noStrike" kern="1200" cap="none" spc="0" normalizeH="0" baseline="0" noProof="0" dirty="0">
                  <a:ln>
                    <a:noFill/>
                  </a:ln>
                  <a:solidFill>
                    <a:srgbClr val="000000"/>
                  </a:solidFill>
                  <a:effectLst/>
                  <a:uLnTx/>
                  <a:uFillTx/>
                </a:endParaRPr>
              </a:p>
            </p:txBody>
          </p:sp>
        </mc:Choice>
        <mc:Fallback xmlns="">
          <p:sp>
            <p:nvSpPr>
              <p:cNvPr id="3" name="テキスト ボックス 2">
                <a:extLst>
                  <a:ext uri="{FF2B5EF4-FFF2-40B4-BE49-F238E27FC236}">
                    <a16:creationId xmlns:a16="http://schemas.microsoft.com/office/drawing/2014/main" id="{1C605FE4-CD66-A10A-350E-8B88F4B29C56}"/>
                  </a:ext>
                </a:extLst>
              </p:cNvPr>
              <p:cNvSpPr txBox="1">
                <a:spLocks noRot="1" noChangeAspect="1" noMove="1" noResize="1" noEditPoints="1" noAdjustHandles="1" noChangeArrowheads="1" noChangeShapeType="1" noTextEdit="1"/>
              </p:cNvSpPr>
              <p:nvPr/>
            </p:nvSpPr>
            <p:spPr>
              <a:xfrm>
                <a:off x="335360" y="693975"/>
                <a:ext cx="11737304" cy="7559057"/>
              </a:xfrm>
              <a:prstGeom prst="rect">
                <a:avLst/>
              </a:prstGeom>
              <a:blipFill>
                <a:blip r:embed="rId2"/>
                <a:stretch>
                  <a:fillRect t="-1129" r="-6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3918824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3991D-A5FD-A93E-369D-24F86BE15B8A}"/>
            </a:ext>
          </a:extLst>
        </p:cNvPr>
        <p:cNvGrpSpPr/>
        <p:nvPr/>
      </p:nvGrpSpPr>
      <p:grpSpPr>
        <a:xfrm>
          <a:off x="0" y="0"/>
          <a:ext cx="0" cy="0"/>
          <a:chOff x="0" y="0"/>
          <a:chExt cx="0" cy="0"/>
        </a:xfrm>
      </p:grpSpPr>
      <p:sp>
        <p:nvSpPr>
          <p:cNvPr id="196610" name="Rectangle 2">
            <a:extLst>
              <a:ext uri="{FF2B5EF4-FFF2-40B4-BE49-F238E27FC236}">
                <a16:creationId xmlns:a16="http://schemas.microsoft.com/office/drawing/2014/main" id="{9040AE09-DDE2-B98D-8E6D-0F4F8DFD0555}"/>
              </a:ext>
            </a:extLst>
          </p:cNvPr>
          <p:cNvSpPr>
            <a:spLocks noGrp="1" noChangeArrowheads="1"/>
          </p:cNvSpPr>
          <p:nvPr>
            <p:ph type="title"/>
          </p:nvPr>
        </p:nvSpPr>
        <p:spPr>
          <a:xfrm>
            <a:off x="47328" y="0"/>
            <a:ext cx="12144672" cy="908720"/>
          </a:xfrm>
        </p:spPr>
        <p:txBody>
          <a:bodyPr/>
          <a:lstStyle/>
          <a:p>
            <a:pPr eaLnBrk="1" hangingPunct="1"/>
            <a:r>
              <a:rPr lang="ja-JP" altLang="en-US" sz="3600" b="1" dirty="0">
                <a:solidFill>
                  <a:srgbClr val="0000FF"/>
                </a:solidFill>
              </a:rPr>
              <a:t>一般座標系 </a:t>
            </a:r>
            <a:r>
              <a:rPr lang="en-US" altLang="ja-JP" sz="3600" b="1" dirty="0">
                <a:solidFill>
                  <a:srgbClr val="0000FF"/>
                </a:solidFill>
              </a:rPr>
              <a:t>(</a:t>
            </a:r>
            <a:r>
              <a:rPr lang="ja-JP" altLang="en-US" sz="3600" b="1" dirty="0">
                <a:solidFill>
                  <a:srgbClr val="0000FF"/>
                </a:solidFill>
              </a:rPr>
              <a:t>実格子</a:t>
            </a:r>
            <a:r>
              <a:rPr lang="en-US" altLang="ja-JP" sz="3600" b="1" dirty="0">
                <a:solidFill>
                  <a:srgbClr val="0000FF"/>
                </a:solidFill>
              </a:rPr>
              <a:t>)</a:t>
            </a:r>
            <a:r>
              <a:rPr lang="ja-JP" altLang="en-US" sz="3600" b="1" dirty="0">
                <a:solidFill>
                  <a:srgbClr val="0000FF"/>
                </a:solidFill>
              </a:rPr>
              <a:t> </a:t>
            </a:r>
            <a:r>
              <a:rPr lang="en-US" altLang="ja-JP" sz="3600" b="1" dirty="0">
                <a:solidFill>
                  <a:srgbClr val="0000FF"/>
                </a:solidFill>
              </a:rPr>
              <a:t>=&gt;</a:t>
            </a:r>
            <a:r>
              <a:rPr lang="ja-JP" altLang="en-US" sz="3600" b="1" dirty="0">
                <a:solidFill>
                  <a:srgbClr val="0000FF"/>
                </a:solidFill>
              </a:rPr>
              <a:t> 一般座標系 </a:t>
            </a:r>
            <a:r>
              <a:rPr lang="en-US" altLang="ja-JP" sz="3600" b="1" dirty="0">
                <a:solidFill>
                  <a:srgbClr val="0000FF"/>
                </a:solidFill>
              </a:rPr>
              <a:t>(</a:t>
            </a:r>
            <a:r>
              <a:rPr lang="ja-JP" altLang="en-US" sz="3600" b="1" dirty="0">
                <a:solidFill>
                  <a:srgbClr val="0000FF"/>
                </a:solidFill>
              </a:rPr>
              <a:t>逆格子</a:t>
            </a:r>
            <a:r>
              <a:rPr lang="en-US" altLang="ja-JP" sz="3600" b="1" dirty="0">
                <a:solidFill>
                  <a:srgbClr val="0000FF"/>
                </a:solidFill>
              </a:rPr>
              <a:t>)</a:t>
            </a:r>
            <a:r>
              <a:rPr lang="ja-JP" altLang="en-US" sz="3600" b="1" dirty="0">
                <a:solidFill>
                  <a:srgbClr val="0000FF"/>
                </a:solidFill>
              </a:rPr>
              <a:t> 変換</a:t>
            </a:r>
            <a:endParaRPr lang="ja-JP" altLang="en-US" sz="2800" dirty="0">
              <a:solidFill>
                <a:schemeClr val="tx1"/>
              </a:solidFill>
              <a:latin typeface="+mn-lt"/>
              <a:ea typeface="+mn-ea"/>
            </a:endParaRPr>
          </a:p>
        </p:txBody>
      </p:sp>
      <mc:AlternateContent xmlns:mc="http://schemas.openxmlformats.org/markup-compatibility/2006" xmlns:a14="http://schemas.microsoft.com/office/drawing/2010/main">
        <mc:Choice Requires="a14">
          <p:sp>
            <p:nvSpPr>
              <p:cNvPr id="33" name="Text Box 16">
                <a:extLst>
                  <a:ext uri="{FF2B5EF4-FFF2-40B4-BE49-F238E27FC236}">
                    <a16:creationId xmlns:a16="http://schemas.microsoft.com/office/drawing/2014/main" id="{A6F66671-779B-B159-9C15-847B971289EB}"/>
                  </a:ext>
                </a:extLst>
              </p:cNvPr>
              <p:cNvSpPr txBox="1">
                <a:spLocks noChangeArrowheads="1"/>
              </p:cNvSpPr>
              <p:nvPr/>
            </p:nvSpPr>
            <p:spPr bwMode="auto">
              <a:xfrm>
                <a:off x="316372" y="805020"/>
                <a:ext cx="8011876" cy="12003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defRPr/>
                </a:pPr>
                <a:r>
                  <a:rPr lang="ja-JP" altLang="en-US" sz="2400" b="1" dirty="0">
                    <a:solidFill>
                      <a:srgbClr val="0000FF"/>
                    </a:solidFill>
                    <a:latin typeface="Cambria Math" panose="02040503050406030204" pitchFamily="18" charset="0"/>
                  </a:rPr>
                  <a:t>格子ベクトルの変換則</a:t>
                </a:r>
                <a:r>
                  <a:rPr lang="en-US" altLang="ja-JP" sz="2400" b="1" dirty="0">
                    <a:solidFill>
                      <a:srgbClr val="0000FF"/>
                    </a:solidFill>
                    <a:latin typeface="Cambria Math" panose="02040503050406030204" pitchFamily="18" charset="0"/>
                  </a:rPr>
                  <a:t>:</a:t>
                </a:r>
                <a:r>
                  <a:rPr lang="ja-JP" altLang="en-US" sz="2400" b="1" dirty="0">
                    <a:solidFill>
                      <a:srgbClr val="0000FF"/>
                    </a:solidFill>
                    <a:latin typeface="Cambria Math" panose="02040503050406030204" pitchFamily="18" charset="0"/>
                  </a:rPr>
                  <a:t> </a:t>
                </a:r>
                <a14:m>
                  <m:oMath xmlns:m="http://schemas.openxmlformats.org/officeDocument/2006/math">
                    <m:sSub>
                      <m:sSubPr>
                        <m:ctrlPr>
                          <a:rPr lang="pt-BR" altLang="ja-JP" sz="2400" b="1" i="1" smtClean="0">
                            <a:solidFill>
                              <a:srgbClr val="0000FF"/>
                            </a:solidFill>
                            <a:latin typeface="Cambria Math" panose="02040503050406030204" pitchFamily="18" charset="0"/>
                          </a:rPr>
                        </m:ctrlPr>
                      </m:sSubPr>
                      <m:e>
                        <m:r>
                          <a:rPr lang="en-US" altLang="ja-JP" sz="2400" b="1" i="1">
                            <a:solidFill>
                              <a:srgbClr val="0000FF"/>
                            </a:solidFill>
                            <a:latin typeface="Cambria Math" panose="02040503050406030204" pitchFamily="18" charset="0"/>
                          </a:rPr>
                          <m:t>𝒂</m:t>
                        </m:r>
                        <m:r>
                          <a:rPr lang="en-US" altLang="ja-JP" sz="2400" b="1" i="1" smtClean="0">
                            <a:solidFill>
                              <a:srgbClr val="0000FF"/>
                            </a:solidFill>
                            <a:latin typeface="Cambria Math" panose="02040503050406030204" pitchFamily="18" charset="0"/>
                          </a:rPr>
                          <m:t>′</m:t>
                        </m:r>
                      </m:e>
                      <m:sub>
                        <m:r>
                          <a:rPr lang="en-US" altLang="ja-JP" sz="2400" b="1" i="1" smtClean="0">
                            <a:solidFill>
                              <a:srgbClr val="0000FF"/>
                            </a:solidFill>
                            <a:latin typeface="Cambria Math" panose="02040503050406030204" pitchFamily="18" charset="0"/>
                          </a:rPr>
                          <m:t>𝟏</m:t>
                        </m:r>
                      </m:sub>
                    </m:sSub>
                    <m:r>
                      <a:rPr lang="en-US" altLang="ja-JP" sz="2400" i="1">
                        <a:solidFill>
                          <a:srgbClr val="0000FF"/>
                        </a:solidFill>
                        <a:latin typeface="Cambria Math" panose="02040503050406030204" pitchFamily="18" charset="0"/>
                      </a:rPr>
                      <m:t>=</m:t>
                    </m:r>
                    <m:sSub>
                      <m:sSubPr>
                        <m:ctrlPr>
                          <a:rPr lang="pt-BR" altLang="ja-JP" sz="2400" i="1">
                            <a:solidFill>
                              <a:srgbClr val="0000FF"/>
                            </a:solidFill>
                            <a:latin typeface="Cambria Math" panose="02040503050406030204" pitchFamily="18" charset="0"/>
                          </a:rPr>
                        </m:ctrlPr>
                      </m:sSubPr>
                      <m:e>
                        <m:r>
                          <a:rPr lang="en-US" altLang="ja-JP" sz="2400" b="0" i="1" smtClean="0">
                            <a:solidFill>
                              <a:srgbClr val="0000FF"/>
                            </a:solidFill>
                            <a:latin typeface="Cambria Math" panose="02040503050406030204" pitchFamily="18" charset="0"/>
                          </a:rPr>
                          <m:t>𝑡</m:t>
                        </m:r>
                      </m:e>
                      <m:sub>
                        <m:r>
                          <a:rPr lang="en-US" altLang="ja-JP" sz="2400" b="0" i="1" smtClean="0">
                            <a:solidFill>
                              <a:srgbClr val="0000FF"/>
                            </a:solidFill>
                            <a:latin typeface="Cambria Math" panose="02040503050406030204" pitchFamily="18" charset="0"/>
                          </a:rPr>
                          <m:t>11</m:t>
                        </m:r>
                      </m:sub>
                    </m:sSub>
                    <m:sSub>
                      <m:sSubPr>
                        <m:ctrlPr>
                          <a:rPr lang="pt-BR" altLang="ja-JP" sz="2400" b="1" i="1">
                            <a:solidFill>
                              <a:srgbClr val="0000FF"/>
                            </a:solidFill>
                            <a:latin typeface="Cambria Math" panose="02040503050406030204" pitchFamily="18" charset="0"/>
                          </a:rPr>
                        </m:ctrlPr>
                      </m:sSubPr>
                      <m:e>
                        <m:r>
                          <a:rPr lang="en-US" altLang="ja-JP" sz="2400" b="1" i="1" smtClean="0">
                            <a:solidFill>
                              <a:srgbClr val="0000FF"/>
                            </a:solidFill>
                            <a:latin typeface="Cambria Math" panose="02040503050406030204" pitchFamily="18" charset="0"/>
                          </a:rPr>
                          <m:t>𝒂</m:t>
                        </m:r>
                      </m:e>
                      <m:sub>
                        <m:r>
                          <a:rPr lang="en-US" altLang="ja-JP" sz="2400" b="1" i="1" smtClean="0">
                            <a:solidFill>
                              <a:srgbClr val="0000FF"/>
                            </a:solidFill>
                            <a:latin typeface="Cambria Math" panose="02040503050406030204" pitchFamily="18" charset="0"/>
                          </a:rPr>
                          <m:t>𝟏</m:t>
                        </m:r>
                      </m:sub>
                    </m:sSub>
                    <m:r>
                      <a:rPr lang="en-US" altLang="ja-JP" sz="2400" b="1" i="1" smtClean="0">
                        <a:solidFill>
                          <a:srgbClr val="0000FF"/>
                        </a:solidFill>
                        <a:latin typeface="Cambria Math" panose="02040503050406030204" pitchFamily="18" charset="0"/>
                      </a:rPr>
                      <m:t>+</m:t>
                    </m:r>
                    <m:sSub>
                      <m:sSubPr>
                        <m:ctrlPr>
                          <a:rPr lang="pt-BR" altLang="ja-JP" sz="2400" i="1">
                            <a:solidFill>
                              <a:srgbClr val="0000FF"/>
                            </a:solidFill>
                            <a:latin typeface="Cambria Math" panose="02040503050406030204" pitchFamily="18" charset="0"/>
                          </a:rPr>
                        </m:ctrlPr>
                      </m:sSubPr>
                      <m:e>
                        <m:r>
                          <a:rPr lang="en-US" altLang="ja-JP" sz="2400" b="0" i="1" smtClean="0">
                            <a:solidFill>
                              <a:srgbClr val="0000FF"/>
                            </a:solidFill>
                            <a:latin typeface="Cambria Math" panose="02040503050406030204" pitchFamily="18" charset="0"/>
                          </a:rPr>
                          <m:t>𝑡</m:t>
                        </m:r>
                      </m:e>
                      <m:sub>
                        <m:r>
                          <a:rPr lang="en-US" altLang="ja-JP" sz="2400" i="1">
                            <a:solidFill>
                              <a:srgbClr val="0000FF"/>
                            </a:solidFill>
                            <a:latin typeface="Cambria Math" panose="02040503050406030204" pitchFamily="18" charset="0"/>
                          </a:rPr>
                          <m:t>1</m:t>
                        </m:r>
                        <m:r>
                          <a:rPr lang="en-US" altLang="ja-JP" sz="2400" b="0" i="1" smtClean="0">
                            <a:solidFill>
                              <a:srgbClr val="0000FF"/>
                            </a:solidFill>
                            <a:latin typeface="Cambria Math" panose="02040503050406030204" pitchFamily="18" charset="0"/>
                          </a:rPr>
                          <m:t>2</m:t>
                        </m:r>
                      </m:sub>
                    </m:sSub>
                    <m:sSub>
                      <m:sSubPr>
                        <m:ctrlPr>
                          <a:rPr lang="pt-BR" altLang="ja-JP" sz="2400" b="1" i="1">
                            <a:solidFill>
                              <a:srgbClr val="0000FF"/>
                            </a:solidFill>
                            <a:latin typeface="Cambria Math" panose="02040503050406030204" pitchFamily="18" charset="0"/>
                          </a:rPr>
                        </m:ctrlPr>
                      </m:sSubPr>
                      <m:e>
                        <m:r>
                          <a:rPr lang="en-US" altLang="ja-JP" sz="2400" b="1" i="1" smtClean="0">
                            <a:solidFill>
                              <a:srgbClr val="0000FF"/>
                            </a:solidFill>
                            <a:latin typeface="Cambria Math" panose="02040503050406030204" pitchFamily="18" charset="0"/>
                          </a:rPr>
                          <m:t>𝒂</m:t>
                        </m:r>
                      </m:e>
                      <m:sub>
                        <m:r>
                          <a:rPr lang="en-US" altLang="ja-JP" sz="2400" b="1" i="1" smtClean="0">
                            <a:solidFill>
                              <a:srgbClr val="0000FF"/>
                            </a:solidFill>
                            <a:latin typeface="Cambria Math" panose="02040503050406030204" pitchFamily="18" charset="0"/>
                          </a:rPr>
                          <m:t>𝟐</m:t>
                        </m:r>
                      </m:sub>
                    </m:sSub>
                    <m:r>
                      <a:rPr lang="en-US" altLang="ja-JP" sz="2400" b="1" i="1" smtClean="0">
                        <a:solidFill>
                          <a:srgbClr val="0000FF"/>
                        </a:solidFill>
                        <a:latin typeface="Cambria Math" panose="02040503050406030204" pitchFamily="18" charset="0"/>
                      </a:rPr>
                      <m:t>+</m:t>
                    </m:r>
                    <m:sSub>
                      <m:sSubPr>
                        <m:ctrlPr>
                          <a:rPr lang="pt-BR" altLang="ja-JP" sz="2400" i="1">
                            <a:solidFill>
                              <a:srgbClr val="0000FF"/>
                            </a:solidFill>
                            <a:latin typeface="Cambria Math" panose="02040503050406030204" pitchFamily="18" charset="0"/>
                          </a:rPr>
                        </m:ctrlPr>
                      </m:sSubPr>
                      <m:e>
                        <m:r>
                          <a:rPr lang="en-US" altLang="ja-JP" sz="2400" b="0" i="1" smtClean="0">
                            <a:solidFill>
                              <a:srgbClr val="0000FF"/>
                            </a:solidFill>
                            <a:latin typeface="Cambria Math" panose="02040503050406030204" pitchFamily="18" charset="0"/>
                          </a:rPr>
                          <m:t>𝑡</m:t>
                        </m:r>
                      </m:e>
                      <m:sub>
                        <m:r>
                          <a:rPr lang="en-US" altLang="ja-JP" sz="2400" i="1">
                            <a:solidFill>
                              <a:srgbClr val="0000FF"/>
                            </a:solidFill>
                            <a:latin typeface="Cambria Math" panose="02040503050406030204" pitchFamily="18" charset="0"/>
                          </a:rPr>
                          <m:t>1</m:t>
                        </m:r>
                        <m:r>
                          <a:rPr lang="en-US" altLang="ja-JP" sz="2400" b="0" i="1" smtClean="0">
                            <a:solidFill>
                              <a:srgbClr val="0000FF"/>
                            </a:solidFill>
                            <a:latin typeface="Cambria Math" panose="02040503050406030204" pitchFamily="18" charset="0"/>
                          </a:rPr>
                          <m:t>3</m:t>
                        </m:r>
                      </m:sub>
                    </m:sSub>
                    <m:sSub>
                      <m:sSubPr>
                        <m:ctrlPr>
                          <a:rPr lang="pt-BR" altLang="ja-JP" sz="2400" b="1" i="1">
                            <a:solidFill>
                              <a:srgbClr val="0000FF"/>
                            </a:solidFill>
                            <a:latin typeface="Cambria Math" panose="02040503050406030204" pitchFamily="18" charset="0"/>
                          </a:rPr>
                        </m:ctrlPr>
                      </m:sSubPr>
                      <m:e>
                        <m:r>
                          <a:rPr lang="en-US" altLang="ja-JP" sz="2400" b="1" i="1" smtClean="0">
                            <a:solidFill>
                              <a:srgbClr val="0000FF"/>
                            </a:solidFill>
                            <a:latin typeface="Cambria Math" panose="02040503050406030204" pitchFamily="18" charset="0"/>
                          </a:rPr>
                          <m:t>𝒂</m:t>
                        </m:r>
                      </m:e>
                      <m:sub>
                        <m:r>
                          <a:rPr lang="en-US" altLang="ja-JP" sz="2400" b="1" i="1" smtClean="0">
                            <a:solidFill>
                              <a:srgbClr val="0000FF"/>
                            </a:solidFill>
                            <a:latin typeface="Cambria Math" panose="02040503050406030204" pitchFamily="18" charset="0"/>
                          </a:rPr>
                          <m:t>𝟑</m:t>
                        </m:r>
                      </m:sub>
                    </m:sSub>
                  </m:oMath>
                </a14:m>
                <a:endParaRPr lang="en-US" altLang="ja-JP" sz="2400" b="1" dirty="0">
                  <a:solidFill>
                    <a:srgbClr val="0000FF"/>
                  </a:solidFill>
                  <a:latin typeface="Cambria Math" panose="02040503050406030204" pitchFamily="18" charset="0"/>
                </a:endParaRPr>
              </a:p>
              <a:p>
                <a:pPr>
                  <a:spcBef>
                    <a:spcPct val="0"/>
                  </a:spcBef>
                  <a:buNone/>
                  <a:defRPr/>
                </a:pPr>
                <a:r>
                  <a:rPr lang="en-US" altLang="ja-JP" sz="2400" b="1" dirty="0">
                    <a:solidFill>
                      <a:srgbClr val="0000FF"/>
                    </a:solidFill>
                    <a:latin typeface="Cambria Math" panose="02040503050406030204" pitchFamily="18" charset="0"/>
                  </a:rPr>
                  <a:t>			   </a:t>
                </a:r>
                <a:r>
                  <a:rPr lang="pt-BR" altLang="ja-JP" sz="2400" b="1" dirty="0">
                    <a:solidFill>
                      <a:srgbClr val="0000FF"/>
                    </a:solidFill>
                  </a:rPr>
                  <a:t> </a:t>
                </a:r>
                <a14:m>
                  <m:oMath xmlns:m="http://schemas.openxmlformats.org/officeDocument/2006/math">
                    <m:sSub>
                      <m:sSubPr>
                        <m:ctrlPr>
                          <a:rPr lang="pt-BR" altLang="ja-JP" sz="2400" b="1" i="1">
                            <a:solidFill>
                              <a:srgbClr val="0000FF"/>
                            </a:solidFill>
                            <a:latin typeface="Cambria Math" panose="02040503050406030204" pitchFamily="18" charset="0"/>
                          </a:rPr>
                        </m:ctrlPr>
                      </m:sSubPr>
                      <m:e>
                        <m:r>
                          <a:rPr lang="en-US" altLang="ja-JP" sz="2400" b="1" i="1">
                            <a:solidFill>
                              <a:srgbClr val="0000FF"/>
                            </a:solidFill>
                            <a:latin typeface="Cambria Math" panose="02040503050406030204" pitchFamily="18" charset="0"/>
                          </a:rPr>
                          <m:t>𝒂</m:t>
                        </m:r>
                        <m:r>
                          <a:rPr lang="en-US" altLang="ja-JP" sz="2400" b="1" i="1">
                            <a:solidFill>
                              <a:srgbClr val="0000FF"/>
                            </a:solidFill>
                            <a:latin typeface="Cambria Math" panose="02040503050406030204" pitchFamily="18" charset="0"/>
                          </a:rPr>
                          <m:t>′</m:t>
                        </m:r>
                      </m:e>
                      <m:sub>
                        <m:r>
                          <a:rPr lang="en-US" altLang="ja-JP" sz="2400" b="1" i="1" smtClean="0">
                            <a:solidFill>
                              <a:srgbClr val="0000FF"/>
                            </a:solidFill>
                            <a:latin typeface="Cambria Math" panose="02040503050406030204" pitchFamily="18" charset="0"/>
                          </a:rPr>
                          <m:t>𝟐</m:t>
                        </m:r>
                      </m:sub>
                    </m:sSub>
                    <m:r>
                      <a:rPr lang="en-US" altLang="ja-JP" sz="2400" i="1">
                        <a:solidFill>
                          <a:srgbClr val="0000FF"/>
                        </a:solidFill>
                        <a:latin typeface="Cambria Math" panose="02040503050406030204" pitchFamily="18" charset="0"/>
                      </a:rPr>
                      <m:t>=</m:t>
                    </m:r>
                    <m:sSub>
                      <m:sSubPr>
                        <m:ctrlPr>
                          <a:rPr lang="pt-BR" altLang="ja-JP" sz="2400" i="1">
                            <a:solidFill>
                              <a:srgbClr val="0000FF"/>
                            </a:solidFill>
                            <a:latin typeface="Cambria Math" panose="02040503050406030204" pitchFamily="18" charset="0"/>
                          </a:rPr>
                        </m:ctrlPr>
                      </m:sSubPr>
                      <m:e>
                        <m:r>
                          <a:rPr lang="en-US" altLang="ja-JP" sz="2400" b="0" i="1" smtClean="0">
                            <a:solidFill>
                              <a:srgbClr val="0000FF"/>
                            </a:solidFill>
                            <a:latin typeface="Cambria Math" panose="02040503050406030204" pitchFamily="18" charset="0"/>
                          </a:rPr>
                          <m:t>𝑡</m:t>
                        </m:r>
                      </m:e>
                      <m:sub>
                        <m:r>
                          <a:rPr lang="en-US" altLang="ja-JP" sz="2400" b="0" i="1" smtClean="0">
                            <a:solidFill>
                              <a:srgbClr val="0000FF"/>
                            </a:solidFill>
                            <a:latin typeface="Cambria Math" panose="02040503050406030204" pitchFamily="18" charset="0"/>
                          </a:rPr>
                          <m:t>2</m:t>
                        </m:r>
                        <m:r>
                          <a:rPr lang="en-US" altLang="ja-JP" sz="2400" i="1">
                            <a:solidFill>
                              <a:srgbClr val="0000FF"/>
                            </a:solidFill>
                            <a:latin typeface="Cambria Math" panose="02040503050406030204" pitchFamily="18" charset="0"/>
                          </a:rPr>
                          <m:t>1</m:t>
                        </m:r>
                      </m:sub>
                    </m:sSub>
                    <m:sSub>
                      <m:sSubPr>
                        <m:ctrlPr>
                          <a:rPr lang="pt-BR" altLang="ja-JP" sz="2400" b="1" i="1">
                            <a:solidFill>
                              <a:srgbClr val="0000FF"/>
                            </a:solidFill>
                            <a:latin typeface="Cambria Math" panose="02040503050406030204" pitchFamily="18" charset="0"/>
                          </a:rPr>
                        </m:ctrlPr>
                      </m:sSubPr>
                      <m:e>
                        <m:r>
                          <a:rPr lang="en-US" altLang="ja-JP" sz="2400" b="1" i="1">
                            <a:solidFill>
                              <a:srgbClr val="0000FF"/>
                            </a:solidFill>
                            <a:latin typeface="Cambria Math" panose="02040503050406030204" pitchFamily="18" charset="0"/>
                          </a:rPr>
                          <m:t>𝒂</m:t>
                        </m:r>
                      </m:e>
                      <m:sub>
                        <m:r>
                          <a:rPr lang="en-US" altLang="ja-JP" sz="2400" b="1" i="1">
                            <a:solidFill>
                              <a:srgbClr val="0000FF"/>
                            </a:solidFill>
                            <a:latin typeface="Cambria Math" panose="02040503050406030204" pitchFamily="18" charset="0"/>
                          </a:rPr>
                          <m:t>𝟏</m:t>
                        </m:r>
                      </m:sub>
                    </m:sSub>
                    <m:r>
                      <a:rPr lang="en-US" altLang="ja-JP" sz="2400" b="1" i="1">
                        <a:solidFill>
                          <a:srgbClr val="0000FF"/>
                        </a:solidFill>
                        <a:latin typeface="Cambria Math" panose="02040503050406030204" pitchFamily="18" charset="0"/>
                      </a:rPr>
                      <m:t>+</m:t>
                    </m:r>
                    <m:sSub>
                      <m:sSubPr>
                        <m:ctrlPr>
                          <a:rPr lang="pt-BR" altLang="ja-JP" sz="2400" i="1">
                            <a:solidFill>
                              <a:srgbClr val="0000FF"/>
                            </a:solidFill>
                            <a:latin typeface="Cambria Math" panose="02040503050406030204" pitchFamily="18" charset="0"/>
                          </a:rPr>
                        </m:ctrlPr>
                      </m:sSubPr>
                      <m:e>
                        <m:r>
                          <a:rPr lang="en-US" altLang="ja-JP" sz="2400" b="0" i="1" smtClean="0">
                            <a:solidFill>
                              <a:srgbClr val="0000FF"/>
                            </a:solidFill>
                            <a:latin typeface="Cambria Math" panose="02040503050406030204" pitchFamily="18" charset="0"/>
                          </a:rPr>
                          <m:t>𝑡</m:t>
                        </m:r>
                      </m:e>
                      <m:sub>
                        <m:r>
                          <a:rPr lang="en-US" altLang="ja-JP" sz="2400" b="0" i="1" smtClean="0">
                            <a:solidFill>
                              <a:srgbClr val="0000FF"/>
                            </a:solidFill>
                            <a:latin typeface="Cambria Math" panose="02040503050406030204" pitchFamily="18" charset="0"/>
                          </a:rPr>
                          <m:t>2</m:t>
                        </m:r>
                        <m:r>
                          <a:rPr lang="en-US" altLang="ja-JP" sz="2400" i="1">
                            <a:solidFill>
                              <a:srgbClr val="0000FF"/>
                            </a:solidFill>
                            <a:latin typeface="Cambria Math" panose="02040503050406030204" pitchFamily="18" charset="0"/>
                          </a:rPr>
                          <m:t>2</m:t>
                        </m:r>
                      </m:sub>
                    </m:sSub>
                    <m:sSub>
                      <m:sSubPr>
                        <m:ctrlPr>
                          <a:rPr lang="pt-BR" altLang="ja-JP" sz="2400" b="1" i="1">
                            <a:solidFill>
                              <a:srgbClr val="0000FF"/>
                            </a:solidFill>
                            <a:latin typeface="Cambria Math" panose="02040503050406030204" pitchFamily="18" charset="0"/>
                          </a:rPr>
                        </m:ctrlPr>
                      </m:sSubPr>
                      <m:e>
                        <m:r>
                          <a:rPr lang="en-US" altLang="ja-JP" sz="2400" b="1" i="1">
                            <a:solidFill>
                              <a:srgbClr val="0000FF"/>
                            </a:solidFill>
                            <a:latin typeface="Cambria Math" panose="02040503050406030204" pitchFamily="18" charset="0"/>
                          </a:rPr>
                          <m:t>𝒂</m:t>
                        </m:r>
                      </m:e>
                      <m:sub>
                        <m:r>
                          <a:rPr lang="en-US" altLang="ja-JP" sz="2400" b="1" i="1">
                            <a:solidFill>
                              <a:srgbClr val="0000FF"/>
                            </a:solidFill>
                            <a:latin typeface="Cambria Math" panose="02040503050406030204" pitchFamily="18" charset="0"/>
                          </a:rPr>
                          <m:t>𝟐</m:t>
                        </m:r>
                      </m:sub>
                    </m:sSub>
                    <m:r>
                      <a:rPr lang="en-US" altLang="ja-JP" sz="2400" b="1" i="1">
                        <a:solidFill>
                          <a:srgbClr val="0000FF"/>
                        </a:solidFill>
                        <a:latin typeface="Cambria Math" panose="02040503050406030204" pitchFamily="18" charset="0"/>
                      </a:rPr>
                      <m:t>+</m:t>
                    </m:r>
                    <m:sSub>
                      <m:sSubPr>
                        <m:ctrlPr>
                          <a:rPr lang="pt-BR" altLang="ja-JP" sz="2400" i="1">
                            <a:solidFill>
                              <a:srgbClr val="0000FF"/>
                            </a:solidFill>
                            <a:latin typeface="Cambria Math" panose="02040503050406030204" pitchFamily="18" charset="0"/>
                          </a:rPr>
                        </m:ctrlPr>
                      </m:sSubPr>
                      <m:e>
                        <m:r>
                          <a:rPr lang="en-US" altLang="ja-JP" sz="2400" b="0" i="1" smtClean="0">
                            <a:solidFill>
                              <a:srgbClr val="0000FF"/>
                            </a:solidFill>
                            <a:latin typeface="Cambria Math" panose="02040503050406030204" pitchFamily="18" charset="0"/>
                          </a:rPr>
                          <m:t>𝑡</m:t>
                        </m:r>
                      </m:e>
                      <m:sub>
                        <m:r>
                          <a:rPr lang="en-US" altLang="ja-JP" sz="2400" b="0" i="1" smtClean="0">
                            <a:solidFill>
                              <a:srgbClr val="0000FF"/>
                            </a:solidFill>
                            <a:latin typeface="Cambria Math" panose="02040503050406030204" pitchFamily="18" charset="0"/>
                          </a:rPr>
                          <m:t>2</m:t>
                        </m:r>
                        <m:r>
                          <a:rPr lang="en-US" altLang="ja-JP" sz="2400" i="1">
                            <a:solidFill>
                              <a:srgbClr val="0000FF"/>
                            </a:solidFill>
                            <a:latin typeface="Cambria Math" panose="02040503050406030204" pitchFamily="18" charset="0"/>
                          </a:rPr>
                          <m:t>3</m:t>
                        </m:r>
                      </m:sub>
                    </m:sSub>
                    <m:sSub>
                      <m:sSubPr>
                        <m:ctrlPr>
                          <a:rPr lang="pt-BR" altLang="ja-JP" sz="2400" b="1" i="1">
                            <a:solidFill>
                              <a:srgbClr val="0000FF"/>
                            </a:solidFill>
                            <a:latin typeface="Cambria Math" panose="02040503050406030204" pitchFamily="18" charset="0"/>
                          </a:rPr>
                        </m:ctrlPr>
                      </m:sSubPr>
                      <m:e>
                        <m:r>
                          <a:rPr lang="en-US" altLang="ja-JP" sz="2400" b="1" i="1">
                            <a:solidFill>
                              <a:srgbClr val="0000FF"/>
                            </a:solidFill>
                            <a:latin typeface="Cambria Math" panose="02040503050406030204" pitchFamily="18" charset="0"/>
                          </a:rPr>
                          <m:t>𝒂</m:t>
                        </m:r>
                      </m:e>
                      <m:sub>
                        <m:r>
                          <a:rPr lang="en-US" altLang="ja-JP" sz="2400" b="1" i="1">
                            <a:solidFill>
                              <a:srgbClr val="0000FF"/>
                            </a:solidFill>
                            <a:latin typeface="Cambria Math" panose="02040503050406030204" pitchFamily="18" charset="0"/>
                          </a:rPr>
                          <m:t>𝟑</m:t>
                        </m:r>
                      </m:sub>
                    </m:sSub>
                  </m:oMath>
                </a14:m>
                <a:endParaRPr lang="en-US" altLang="ja-JP" sz="2400" b="1" dirty="0">
                  <a:solidFill>
                    <a:srgbClr val="0000FF"/>
                  </a:solidFill>
                </a:endParaRPr>
              </a:p>
              <a:p>
                <a:pPr>
                  <a:spcBef>
                    <a:spcPct val="0"/>
                  </a:spcBef>
                  <a:buNone/>
                  <a:defRPr/>
                </a:pPr>
                <a:r>
                  <a:rPr lang="pt-BR" altLang="ja-JP" sz="2400" b="1" dirty="0">
                    <a:solidFill>
                      <a:srgbClr val="0000FF"/>
                    </a:solidFill>
                  </a:rPr>
                  <a:t>			 </a:t>
                </a:r>
                <a:r>
                  <a:rPr lang="ja-JP" altLang="en-US" sz="2400" b="1" dirty="0">
                    <a:solidFill>
                      <a:srgbClr val="0000FF"/>
                    </a:solidFill>
                  </a:rPr>
                  <a:t> </a:t>
                </a:r>
                <a:r>
                  <a:rPr lang="pt-BR" altLang="ja-JP" sz="2400" b="1" dirty="0">
                    <a:solidFill>
                      <a:srgbClr val="0000FF"/>
                    </a:solidFill>
                  </a:rPr>
                  <a:t>  </a:t>
                </a:r>
                <a14:m>
                  <m:oMath xmlns:m="http://schemas.openxmlformats.org/officeDocument/2006/math">
                    <m:sSub>
                      <m:sSubPr>
                        <m:ctrlPr>
                          <a:rPr lang="pt-BR" altLang="ja-JP" sz="2400" b="1" i="1">
                            <a:solidFill>
                              <a:srgbClr val="0000FF"/>
                            </a:solidFill>
                            <a:latin typeface="Cambria Math" panose="02040503050406030204" pitchFamily="18" charset="0"/>
                          </a:rPr>
                        </m:ctrlPr>
                      </m:sSubPr>
                      <m:e>
                        <m:r>
                          <a:rPr lang="en-US" altLang="ja-JP" sz="2400" b="1" i="1">
                            <a:solidFill>
                              <a:srgbClr val="0000FF"/>
                            </a:solidFill>
                            <a:latin typeface="Cambria Math" panose="02040503050406030204" pitchFamily="18" charset="0"/>
                          </a:rPr>
                          <m:t>𝒂</m:t>
                        </m:r>
                        <m:r>
                          <a:rPr lang="en-US" altLang="ja-JP" sz="2400" b="1" i="1">
                            <a:solidFill>
                              <a:srgbClr val="0000FF"/>
                            </a:solidFill>
                            <a:latin typeface="Cambria Math" panose="02040503050406030204" pitchFamily="18" charset="0"/>
                          </a:rPr>
                          <m:t>′</m:t>
                        </m:r>
                      </m:e>
                      <m:sub>
                        <m:r>
                          <a:rPr lang="en-US" altLang="ja-JP" sz="2400" b="1" i="1" smtClean="0">
                            <a:solidFill>
                              <a:srgbClr val="0000FF"/>
                            </a:solidFill>
                            <a:latin typeface="Cambria Math" panose="02040503050406030204" pitchFamily="18" charset="0"/>
                          </a:rPr>
                          <m:t>𝟑</m:t>
                        </m:r>
                      </m:sub>
                    </m:sSub>
                    <m:r>
                      <a:rPr lang="en-US" altLang="ja-JP" sz="2400" i="1">
                        <a:solidFill>
                          <a:srgbClr val="0000FF"/>
                        </a:solidFill>
                        <a:latin typeface="Cambria Math" panose="02040503050406030204" pitchFamily="18" charset="0"/>
                      </a:rPr>
                      <m:t>=</m:t>
                    </m:r>
                    <m:sSub>
                      <m:sSubPr>
                        <m:ctrlPr>
                          <a:rPr lang="pt-BR" altLang="ja-JP" sz="2400" i="1">
                            <a:solidFill>
                              <a:srgbClr val="0000FF"/>
                            </a:solidFill>
                            <a:latin typeface="Cambria Math" panose="02040503050406030204" pitchFamily="18" charset="0"/>
                          </a:rPr>
                        </m:ctrlPr>
                      </m:sSubPr>
                      <m:e>
                        <m:r>
                          <a:rPr lang="en-US" altLang="ja-JP" sz="2400" b="0" i="1" smtClean="0">
                            <a:solidFill>
                              <a:srgbClr val="0000FF"/>
                            </a:solidFill>
                            <a:latin typeface="Cambria Math" panose="02040503050406030204" pitchFamily="18" charset="0"/>
                          </a:rPr>
                          <m:t>𝑡</m:t>
                        </m:r>
                      </m:e>
                      <m:sub>
                        <m:r>
                          <a:rPr lang="en-US" altLang="ja-JP" sz="2400" b="0" i="1" smtClean="0">
                            <a:solidFill>
                              <a:srgbClr val="0000FF"/>
                            </a:solidFill>
                            <a:latin typeface="Cambria Math" panose="02040503050406030204" pitchFamily="18" charset="0"/>
                          </a:rPr>
                          <m:t>3</m:t>
                        </m:r>
                        <m:r>
                          <a:rPr lang="en-US" altLang="ja-JP" sz="2400" i="1">
                            <a:solidFill>
                              <a:srgbClr val="0000FF"/>
                            </a:solidFill>
                            <a:latin typeface="Cambria Math" panose="02040503050406030204" pitchFamily="18" charset="0"/>
                          </a:rPr>
                          <m:t>1</m:t>
                        </m:r>
                      </m:sub>
                    </m:sSub>
                    <m:sSub>
                      <m:sSubPr>
                        <m:ctrlPr>
                          <a:rPr lang="pt-BR" altLang="ja-JP" sz="2400" b="1" i="1">
                            <a:solidFill>
                              <a:srgbClr val="0000FF"/>
                            </a:solidFill>
                            <a:latin typeface="Cambria Math" panose="02040503050406030204" pitchFamily="18" charset="0"/>
                          </a:rPr>
                        </m:ctrlPr>
                      </m:sSubPr>
                      <m:e>
                        <m:r>
                          <a:rPr lang="en-US" altLang="ja-JP" sz="2400" b="1" i="1">
                            <a:solidFill>
                              <a:srgbClr val="0000FF"/>
                            </a:solidFill>
                            <a:latin typeface="Cambria Math" panose="02040503050406030204" pitchFamily="18" charset="0"/>
                          </a:rPr>
                          <m:t>𝒂</m:t>
                        </m:r>
                      </m:e>
                      <m:sub>
                        <m:r>
                          <a:rPr lang="en-US" altLang="ja-JP" sz="2400" b="1" i="1">
                            <a:solidFill>
                              <a:srgbClr val="0000FF"/>
                            </a:solidFill>
                            <a:latin typeface="Cambria Math" panose="02040503050406030204" pitchFamily="18" charset="0"/>
                          </a:rPr>
                          <m:t>𝟏</m:t>
                        </m:r>
                      </m:sub>
                    </m:sSub>
                    <m:r>
                      <a:rPr lang="en-US" altLang="ja-JP" sz="2400" b="1" i="1">
                        <a:solidFill>
                          <a:srgbClr val="0000FF"/>
                        </a:solidFill>
                        <a:latin typeface="Cambria Math" panose="02040503050406030204" pitchFamily="18" charset="0"/>
                      </a:rPr>
                      <m:t>+</m:t>
                    </m:r>
                    <m:sSub>
                      <m:sSubPr>
                        <m:ctrlPr>
                          <a:rPr lang="pt-BR" altLang="ja-JP" sz="2400" i="1">
                            <a:solidFill>
                              <a:srgbClr val="0000FF"/>
                            </a:solidFill>
                            <a:latin typeface="Cambria Math" panose="02040503050406030204" pitchFamily="18" charset="0"/>
                          </a:rPr>
                        </m:ctrlPr>
                      </m:sSubPr>
                      <m:e>
                        <m:r>
                          <a:rPr lang="en-US" altLang="ja-JP" sz="2400" b="0" i="1" smtClean="0">
                            <a:solidFill>
                              <a:srgbClr val="0000FF"/>
                            </a:solidFill>
                            <a:latin typeface="Cambria Math" panose="02040503050406030204" pitchFamily="18" charset="0"/>
                          </a:rPr>
                          <m:t>𝑡</m:t>
                        </m:r>
                      </m:e>
                      <m:sub>
                        <m:r>
                          <a:rPr lang="en-US" altLang="ja-JP" sz="2400" b="0" i="1" smtClean="0">
                            <a:solidFill>
                              <a:srgbClr val="0000FF"/>
                            </a:solidFill>
                            <a:latin typeface="Cambria Math" panose="02040503050406030204" pitchFamily="18" charset="0"/>
                          </a:rPr>
                          <m:t>3</m:t>
                        </m:r>
                        <m:r>
                          <a:rPr lang="en-US" altLang="ja-JP" sz="2400" i="1">
                            <a:solidFill>
                              <a:srgbClr val="0000FF"/>
                            </a:solidFill>
                            <a:latin typeface="Cambria Math" panose="02040503050406030204" pitchFamily="18" charset="0"/>
                          </a:rPr>
                          <m:t>2</m:t>
                        </m:r>
                      </m:sub>
                    </m:sSub>
                    <m:sSub>
                      <m:sSubPr>
                        <m:ctrlPr>
                          <a:rPr lang="pt-BR" altLang="ja-JP" sz="2400" b="1" i="1">
                            <a:solidFill>
                              <a:srgbClr val="0000FF"/>
                            </a:solidFill>
                            <a:latin typeface="Cambria Math" panose="02040503050406030204" pitchFamily="18" charset="0"/>
                          </a:rPr>
                        </m:ctrlPr>
                      </m:sSubPr>
                      <m:e>
                        <m:r>
                          <a:rPr lang="en-US" altLang="ja-JP" sz="2400" b="1" i="1">
                            <a:solidFill>
                              <a:srgbClr val="0000FF"/>
                            </a:solidFill>
                            <a:latin typeface="Cambria Math" panose="02040503050406030204" pitchFamily="18" charset="0"/>
                          </a:rPr>
                          <m:t>𝒂</m:t>
                        </m:r>
                      </m:e>
                      <m:sub>
                        <m:r>
                          <a:rPr lang="en-US" altLang="ja-JP" sz="2400" b="1" i="1">
                            <a:solidFill>
                              <a:srgbClr val="0000FF"/>
                            </a:solidFill>
                            <a:latin typeface="Cambria Math" panose="02040503050406030204" pitchFamily="18" charset="0"/>
                          </a:rPr>
                          <m:t>𝟐</m:t>
                        </m:r>
                      </m:sub>
                    </m:sSub>
                    <m:r>
                      <a:rPr lang="en-US" altLang="ja-JP" sz="2400" b="1" i="1">
                        <a:solidFill>
                          <a:srgbClr val="0000FF"/>
                        </a:solidFill>
                        <a:latin typeface="Cambria Math" panose="02040503050406030204" pitchFamily="18" charset="0"/>
                      </a:rPr>
                      <m:t>+</m:t>
                    </m:r>
                    <m:sSub>
                      <m:sSubPr>
                        <m:ctrlPr>
                          <a:rPr lang="pt-BR" altLang="ja-JP" sz="2400" i="1">
                            <a:solidFill>
                              <a:srgbClr val="0000FF"/>
                            </a:solidFill>
                            <a:latin typeface="Cambria Math" panose="02040503050406030204" pitchFamily="18" charset="0"/>
                          </a:rPr>
                        </m:ctrlPr>
                      </m:sSubPr>
                      <m:e>
                        <m:r>
                          <a:rPr lang="en-US" altLang="ja-JP" sz="2400" b="0" i="1" smtClean="0">
                            <a:solidFill>
                              <a:srgbClr val="0000FF"/>
                            </a:solidFill>
                            <a:latin typeface="Cambria Math" panose="02040503050406030204" pitchFamily="18" charset="0"/>
                          </a:rPr>
                          <m:t>𝑡</m:t>
                        </m:r>
                      </m:e>
                      <m:sub>
                        <m:r>
                          <a:rPr lang="en-US" altLang="ja-JP" sz="2400" b="0" i="1" smtClean="0">
                            <a:solidFill>
                              <a:srgbClr val="0000FF"/>
                            </a:solidFill>
                            <a:latin typeface="Cambria Math" panose="02040503050406030204" pitchFamily="18" charset="0"/>
                          </a:rPr>
                          <m:t>3</m:t>
                        </m:r>
                        <m:r>
                          <a:rPr lang="en-US" altLang="ja-JP" sz="2400" i="1">
                            <a:solidFill>
                              <a:srgbClr val="0000FF"/>
                            </a:solidFill>
                            <a:latin typeface="Cambria Math" panose="02040503050406030204" pitchFamily="18" charset="0"/>
                          </a:rPr>
                          <m:t>3</m:t>
                        </m:r>
                      </m:sub>
                    </m:sSub>
                    <m:sSub>
                      <m:sSubPr>
                        <m:ctrlPr>
                          <a:rPr lang="pt-BR" altLang="ja-JP" sz="2400" b="1" i="1">
                            <a:solidFill>
                              <a:srgbClr val="0000FF"/>
                            </a:solidFill>
                            <a:latin typeface="Cambria Math" panose="02040503050406030204" pitchFamily="18" charset="0"/>
                          </a:rPr>
                        </m:ctrlPr>
                      </m:sSubPr>
                      <m:e>
                        <m:r>
                          <a:rPr lang="en-US" altLang="ja-JP" sz="2400" b="1" i="1">
                            <a:solidFill>
                              <a:srgbClr val="0000FF"/>
                            </a:solidFill>
                            <a:latin typeface="Cambria Math" panose="02040503050406030204" pitchFamily="18" charset="0"/>
                          </a:rPr>
                          <m:t>𝒂</m:t>
                        </m:r>
                      </m:e>
                      <m:sub>
                        <m:r>
                          <a:rPr lang="en-US" altLang="ja-JP" sz="2400" b="1" i="1">
                            <a:solidFill>
                              <a:srgbClr val="0000FF"/>
                            </a:solidFill>
                            <a:latin typeface="Cambria Math" panose="02040503050406030204" pitchFamily="18" charset="0"/>
                          </a:rPr>
                          <m:t>𝟑</m:t>
                        </m:r>
                      </m:sub>
                    </m:sSub>
                  </m:oMath>
                </a14:m>
                <a:endParaRPr lang="en-US" altLang="ja-JP" sz="2400" b="1" dirty="0">
                  <a:solidFill>
                    <a:srgbClr val="0000FF"/>
                  </a:solidFill>
                  <a:latin typeface="Cambria Math" panose="02040503050406030204" pitchFamily="18" charset="0"/>
                </a:endParaRPr>
              </a:p>
            </p:txBody>
          </p:sp>
        </mc:Choice>
        <mc:Fallback xmlns="">
          <p:sp>
            <p:nvSpPr>
              <p:cNvPr id="33" name="Text Box 16">
                <a:extLst>
                  <a:ext uri="{FF2B5EF4-FFF2-40B4-BE49-F238E27FC236}">
                    <a16:creationId xmlns:a16="http://schemas.microsoft.com/office/drawing/2014/main" id="{A6F66671-779B-B159-9C15-847B971289EB}"/>
                  </a:ext>
                </a:extLst>
              </p:cNvPr>
              <p:cNvSpPr txBox="1">
                <a:spLocks noRot="1" noChangeAspect="1" noMove="1" noResize="1" noEditPoints="1" noAdjustHandles="1" noChangeArrowheads="1" noChangeShapeType="1" noTextEdit="1"/>
              </p:cNvSpPr>
              <p:nvPr/>
            </p:nvSpPr>
            <p:spPr bwMode="auto">
              <a:xfrm>
                <a:off x="316372" y="805020"/>
                <a:ext cx="8011876" cy="1200329"/>
              </a:xfrm>
              <a:prstGeom prst="rect">
                <a:avLst/>
              </a:prstGeom>
              <a:blipFill>
                <a:blip r:embed="rId2"/>
                <a:stretch>
                  <a:fillRect l="-1218" t="-5584" b="-101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3E972B14-05DF-3D0D-7CE8-20EA84F96ABB}"/>
                  </a:ext>
                </a:extLst>
              </p:cNvPr>
              <p:cNvSpPr txBox="1"/>
              <p:nvPr/>
            </p:nvSpPr>
            <p:spPr>
              <a:xfrm>
                <a:off x="479376" y="1988840"/>
                <a:ext cx="11624593" cy="1189043"/>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d>
                      <m:dPr>
                        <m:ctrlP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m>
                          <m:mPr>
                            <m:mcs>
                              <m:mc>
                                <m:mcPr>
                                  <m:count m:val="1"/>
                                  <m:mcJc m:val="center"/>
                                </m:mcPr>
                              </m:mc>
                            </m:mcs>
                            <m:ctrlPr>
                              <a:rPr kumimoji="1" lang="en-US" altLang="ja-JP" sz="2400" b="0" i="1" u="none" strike="noStrike" kern="1200" cap="none" spc="0" normalizeH="0" baseline="0" noProof="0">
                                <a:ln>
                                  <a:noFill/>
                                </a:ln>
                                <a:solidFill>
                                  <a:schemeClr val="tx1"/>
                                </a:solidFill>
                                <a:effectLst/>
                                <a:uLnTx/>
                                <a:uFillTx/>
                                <a:latin typeface="Cambria Math" panose="02040503050406030204" pitchFamily="18" charset="0"/>
                                <a:cs typeface="+mn-cs"/>
                              </a:rPr>
                            </m:ctrlPr>
                          </m:mPr>
                          <m:mr>
                            <m:e>
                              <m:sSub>
                                <m:sSubPr>
                                  <m:ctrlPr>
                                    <a:rPr kumimoji="1" lang="en-US" altLang="ja-JP" sz="2400" b="1"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chemeClr val="tx1"/>
                                      </a:solidFill>
                                      <a:effectLst/>
                                      <a:uLnTx/>
                                      <a:uFillTx/>
                                      <a:latin typeface="Cambria Math" panose="02040503050406030204" pitchFamily="18" charset="0"/>
                                      <a:cs typeface="+mn-cs"/>
                                    </a:rPr>
                                    <m:t>𝒂</m:t>
                                  </m:r>
                                  <m:r>
                                    <a:rPr kumimoji="1" lang="en-US" altLang="ja-JP" sz="2400" b="1"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e>
                                <m:sub>
                                  <m:r>
                                    <a:rPr kumimoji="1" lang="en-US" altLang="ja-JP" sz="2400" b="1" i="1" u="none" strike="noStrike" kern="1200" cap="none" spc="0" normalizeH="0" baseline="0" noProof="0">
                                      <a:ln>
                                        <a:noFill/>
                                      </a:ln>
                                      <a:solidFill>
                                        <a:schemeClr val="tx1"/>
                                      </a:solidFill>
                                      <a:effectLst/>
                                      <a:uLnTx/>
                                      <a:uFillTx/>
                                      <a:latin typeface="Cambria Math" panose="02040503050406030204" pitchFamily="18" charset="0"/>
                                      <a:cs typeface="+mn-cs"/>
                                    </a:rPr>
                                    <m:t>𝟏</m:t>
                                  </m:r>
                                </m:sub>
                              </m:sSub>
                            </m:e>
                          </m:mr>
                          <m:mr>
                            <m:e>
                              <m:sSub>
                                <m:sSubPr>
                                  <m:ctrlPr>
                                    <a:rPr kumimoji="1" lang="en-US" altLang="ja-JP" sz="2400" b="1"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chemeClr val="tx1"/>
                                      </a:solidFill>
                                      <a:effectLst/>
                                      <a:uLnTx/>
                                      <a:uFillTx/>
                                      <a:latin typeface="Cambria Math" panose="02040503050406030204" pitchFamily="18" charset="0"/>
                                      <a:cs typeface="+mn-cs"/>
                                    </a:rPr>
                                    <m:t>𝒂</m:t>
                                  </m:r>
                                  <m:r>
                                    <a:rPr kumimoji="1" lang="en-US" altLang="ja-JP" sz="2400" b="1"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e>
                                <m:sub>
                                  <m:r>
                                    <a:rPr kumimoji="1" lang="en-US" altLang="ja-JP" sz="2400" b="1" i="1" u="none" strike="noStrike" kern="1200" cap="none" spc="0" normalizeH="0" baseline="0" noProof="0">
                                      <a:ln>
                                        <a:noFill/>
                                      </a:ln>
                                      <a:solidFill>
                                        <a:schemeClr val="tx1"/>
                                      </a:solidFill>
                                      <a:effectLst/>
                                      <a:uLnTx/>
                                      <a:uFillTx/>
                                      <a:latin typeface="Cambria Math" panose="02040503050406030204" pitchFamily="18" charset="0"/>
                                      <a:cs typeface="+mn-cs"/>
                                    </a:rPr>
                                    <m:t>𝟐</m:t>
                                  </m:r>
                                </m:sub>
                              </m:sSub>
                            </m:e>
                          </m:mr>
                          <m:mr>
                            <m:e>
                              <m:sSub>
                                <m:sSubPr>
                                  <m:ctrlPr>
                                    <a:rPr kumimoji="1" lang="en-US" altLang="ja-JP" sz="2400" b="1"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chemeClr val="tx1"/>
                                      </a:solidFill>
                                      <a:effectLst/>
                                      <a:uLnTx/>
                                      <a:uFillTx/>
                                      <a:latin typeface="Cambria Math" panose="02040503050406030204" pitchFamily="18" charset="0"/>
                                      <a:cs typeface="+mn-cs"/>
                                    </a:rPr>
                                    <m:t>𝒂</m:t>
                                  </m:r>
                                  <m:r>
                                    <a:rPr kumimoji="1" lang="en-US" altLang="ja-JP" sz="2400" b="1"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e>
                                <m:sub>
                                  <m:r>
                                    <a:rPr kumimoji="1" lang="en-US" altLang="ja-JP" sz="2400" b="1" i="1" u="none" strike="noStrike" kern="1200" cap="none" spc="0" normalizeH="0" baseline="0" noProof="0">
                                      <a:ln>
                                        <a:noFill/>
                                      </a:ln>
                                      <a:solidFill>
                                        <a:schemeClr val="tx1"/>
                                      </a:solidFill>
                                      <a:effectLst/>
                                      <a:uLnTx/>
                                      <a:uFillTx/>
                                      <a:latin typeface="Cambria Math" panose="02040503050406030204" pitchFamily="18" charset="0"/>
                                      <a:cs typeface="+mn-cs"/>
                                    </a:rPr>
                                    <m:t>𝟑</m:t>
                                  </m:r>
                                </m:sub>
                              </m:sSub>
                            </m:e>
                          </m:mr>
                        </m:m>
                      </m:e>
                    </m:d>
                    <m:r>
                      <a:rPr kumimoji="1" lang="en-US" altLang="ja-JP"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d>
                      <m:dPr>
                        <m:ctrlPr>
                          <a:rPr kumimoji="1" lang="en-US" altLang="ja-JP" sz="2400" b="0" i="1" u="none" strike="noStrike" kern="1200" cap="none" spc="0" normalizeH="0" baseline="0" noProof="0">
                            <a:ln>
                              <a:noFill/>
                            </a:ln>
                            <a:solidFill>
                              <a:schemeClr val="tx1"/>
                            </a:solidFill>
                            <a:effectLst/>
                            <a:uLnTx/>
                            <a:uFillTx/>
                            <a:latin typeface="Cambria Math" panose="02040503050406030204" pitchFamily="18" charset="0"/>
                            <a:cs typeface="+mn-cs"/>
                          </a:rPr>
                        </m:ctrlPr>
                      </m:dPr>
                      <m:e>
                        <m:m>
                          <m:mPr>
                            <m:mcs>
                              <m:mc>
                                <m:mcPr>
                                  <m:count m:val="3"/>
                                  <m:mcJc m:val="center"/>
                                </m:mcPr>
                              </m:mc>
                            </m:mcs>
                            <m:ctrlPr>
                              <a:rPr kumimoji="1" lang="en-US" altLang="ja-JP" sz="2400" b="0" i="1" u="none" strike="noStrike" kern="1200" cap="none" spc="0" normalizeH="0" baseline="0" noProof="0">
                                <a:ln>
                                  <a:noFill/>
                                </a:ln>
                                <a:solidFill>
                                  <a:schemeClr val="tx1"/>
                                </a:solidFill>
                                <a:effectLst/>
                                <a:uLnTx/>
                                <a:uFillTx/>
                                <a:latin typeface="Cambria Math" panose="02040503050406030204" pitchFamily="18" charset="0"/>
                                <a:cs typeface="+mn-cs"/>
                              </a:rPr>
                            </m:ctrlPr>
                          </m:mPr>
                          <m:mr>
                            <m:e>
                              <m:sSub>
                                <m:sSubPr>
                                  <m:ctrlPr>
                                    <a:rPr kumimoji="1" lang="en-US" altLang="ja-JP" sz="2400" b="0"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𝑡</m:t>
                                  </m:r>
                                </m:e>
                                <m:sub>
                                  <m:r>
                                    <a:rPr kumimoji="1" lang="en-US" altLang="ja-JP" sz="2400" b="0" i="1" u="none" strike="noStrike" kern="1200" cap="none" spc="0" normalizeH="0" baseline="0" noProof="0">
                                      <a:ln>
                                        <a:noFill/>
                                      </a:ln>
                                      <a:solidFill>
                                        <a:schemeClr val="tx1"/>
                                      </a:solidFill>
                                      <a:effectLst/>
                                      <a:uLnTx/>
                                      <a:uFillTx/>
                                      <a:latin typeface="Cambria Math" panose="02040503050406030204" pitchFamily="18" charset="0"/>
                                      <a:cs typeface="+mn-cs"/>
                                    </a:rPr>
                                    <m:t>11</m:t>
                                  </m:r>
                                </m:sub>
                              </m:sSub>
                            </m:e>
                            <m:e>
                              <m:sSub>
                                <m:sSubPr>
                                  <m:ctrlP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𝑡</m:t>
                                  </m:r>
                                </m:e>
                                <m:sub>
                                  <m:r>
                                    <a:rPr kumimoji="1" lang="en-US" altLang="ja-JP" sz="2400" b="0" i="1" u="none" strike="noStrike" kern="1200" cap="none" spc="0" normalizeH="0" baseline="0" noProof="0">
                                      <a:ln>
                                        <a:noFill/>
                                      </a:ln>
                                      <a:solidFill>
                                        <a:schemeClr val="tx1"/>
                                      </a:solidFill>
                                      <a:effectLst/>
                                      <a:uLnTx/>
                                      <a:uFillTx/>
                                      <a:latin typeface="Cambria Math" panose="02040503050406030204" pitchFamily="18" charset="0"/>
                                      <a:cs typeface="+mn-cs"/>
                                    </a:rPr>
                                    <m:t>12</m:t>
                                  </m:r>
                                </m:sub>
                              </m:sSub>
                            </m:e>
                            <m:e>
                              <m:sSub>
                                <m:sSubPr>
                                  <m:ctrlP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𝑡</m:t>
                                  </m:r>
                                </m:e>
                                <m:sub>
                                  <m:r>
                                    <a:rPr kumimoji="1" lang="en-US" altLang="ja-JP" sz="2400" b="0" i="1" u="none" strike="noStrike" kern="1200" cap="none" spc="0" normalizeH="0" baseline="0" noProof="0">
                                      <a:ln>
                                        <a:noFill/>
                                      </a:ln>
                                      <a:solidFill>
                                        <a:schemeClr val="tx1"/>
                                      </a:solidFill>
                                      <a:effectLst/>
                                      <a:uLnTx/>
                                      <a:uFillTx/>
                                      <a:latin typeface="Cambria Math" panose="02040503050406030204" pitchFamily="18" charset="0"/>
                                      <a:cs typeface="+mn-cs"/>
                                    </a:rPr>
                                    <m:t>13</m:t>
                                  </m:r>
                                </m:sub>
                              </m:sSub>
                            </m:e>
                          </m:mr>
                          <m:mr>
                            <m:e>
                              <m:sSub>
                                <m:sSubPr>
                                  <m:ctrlP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𝑡</m:t>
                                  </m:r>
                                </m:e>
                                <m:sub>
                                  <m:r>
                                    <a:rPr kumimoji="1" lang="en-US" altLang="ja-JP" sz="2400" b="0" i="1" u="none" strike="noStrike" kern="1200" cap="none" spc="0" normalizeH="0" baseline="0" noProof="0">
                                      <a:ln>
                                        <a:noFill/>
                                      </a:ln>
                                      <a:solidFill>
                                        <a:schemeClr val="tx1"/>
                                      </a:solidFill>
                                      <a:effectLst/>
                                      <a:uLnTx/>
                                      <a:uFillTx/>
                                      <a:latin typeface="Cambria Math" panose="02040503050406030204" pitchFamily="18" charset="0"/>
                                      <a:cs typeface="+mn-cs"/>
                                    </a:rPr>
                                    <m:t>21</m:t>
                                  </m:r>
                                </m:sub>
                              </m:sSub>
                            </m:e>
                            <m:e>
                              <m:sSub>
                                <m:sSubPr>
                                  <m:ctrlP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𝑡</m:t>
                                  </m:r>
                                </m:e>
                                <m:sub>
                                  <m:r>
                                    <a:rPr kumimoji="1" lang="en-US" altLang="ja-JP" sz="2400" b="0" i="1" u="none" strike="noStrike" kern="1200" cap="none" spc="0" normalizeH="0" baseline="0" noProof="0">
                                      <a:ln>
                                        <a:noFill/>
                                      </a:ln>
                                      <a:solidFill>
                                        <a:schemeClr val="tx1"/>
                                      </a:solidFill>
                                      <a:effectLst/>
                                      <a:uLnTx/>
                                      <a:uFillTx/>
                                      <a:latin typeface="Cambria Math" panose="02040503050406030204" pitchFamily="18" charset="0"/>
                                      <a:cs typeface="+mn-cs"/>
                                    </a:rPr>
                                    <m:t>22</m:t>
                                  </m:r>
                                </m:sub>
                              </m:sSub>
                            </m:e>
                            <m:e>
                              <m:sSub>
                                <m:sSubPr>
                                  <m:ctrlP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𝑡</m:t>
                                  </m:r>
                                </m:e>
                                <m:sub>
                                  <m:r>
                                    <a:rPr kumimoji="1" lang="en-US" altLang="ja-JP" sz="2400" b="0" i="1" u="none" strike="noStrike" kern="1200" cap="none" spc="0" normalizeH="0" baseline="0" noProof="0">
                                      <a:ln>
                                        <a:noFill/>
                                      </a:ln>
                                      <a:solidFill>
                                        <a:schemeClr val="tx1"/>
                                      </a:solidFill>
                                      <a:effectLst/>
                                      <a:uLnTx/>
                                      <a:uFillTx/>
                                      <a:latin typeface="Cambria Math" panose="02040503050406030204" pitchFamily="18" charset="0"/>
                                      <a:cs typeface="+mn-cs"/>
                                    </a:rPr>
                                    <m:t>23</m:t>
                                  </m:r>
                                </m:sub>
                              </m:sSub>
                            </m:e>
                          </m:mr>
                          <m:mr>
                            <m:e>
                              <m:sSub>
                                <m:sSubPr>
                                  <m:ctrlP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𝑡</m:t>
                                  </m:r>
                                </m:e>
                                <m:sub>
                                  <m:r>
                                    <a:rPr kumimoji="1" lang="en-US" altLang="ja-JP" sz="2400" b="0" i="1" u="none" strike="noStrike" kern="1200" cap="none" spc="0" normalizeH="0" baseline="0" noProof="0">
                                      <a:ln>
                                        <a:noFill/>
                                      </a:ln>
                                      <a:solidFill>
                                        <a:schemeClr val="tx1"/>
                                      </a:solidFill>
                                      <a:effectLst/>
                                      <a:uLnTx/>
                                      <a:uFillTx/>
                                      <a:latin typeface="Cambria Math" panose="02040503050406030204" pitchFamily="18" charset="0"/>
                                      <a:cs typeface="+mn-cs"/>
                                    </a:rPr>
                                    <m:t>31</m:t>
                                  </m:r>
                                </m:sub>
                              </m:sSub>
                            </m:e>
                            <m:e>
                              <m:sSub>
                                <m:sSubPr>
                                  <m:ctrlP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𝑡</m:t>
                                  </m:r>
                                </m:e>
                                <m:sub>
                                  <m:r>
                                    <a:rPr kumimoji="1" lang="en-US" altLang="ja-JP" sz="2400" b="0" i="1" u="none" strike="noStrike" kern="1200" cap="none" spc="0" normalizeH="0" baseline="0" noProof="0">
                                      <a:ln>
                                        <a:noFill/>
                                      </a:ln>
                                      <a:solidFill>
                                        <a:schemeClr val="tx1"/>
                                      </a:solidFill>
                                      <a:effectLst/>
                                      <a:uLnTx/>
                                      <a:uFillTx/>
                                      <a:latin typeface="Cambria Math" panose="02040503050406030204" pitchFamily="18" charset="0"/>
                                      <a:cs typeface="+mn-cs"/>
                                    </a:rPr>
                                    <m:t>32</m:t>
                                  </m:r>
                                </m:sub>
                              </m:sSub>
                            </m:e>
                            <m:e>
                              <m:sSub>
                                <m:sSubPr>
                                  <m:ctrlPr>
                                    <a:rPr kumimoji="1" lang="en-US" altLang="ja-JP" sz="2400" b="0"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𝑡</m:t>
                                  </m:r>
                                </m:e>
                                <m:sub>
                                  <m:r>
                                    <a:rPr kumimoji="1" lang="en-US" altLang="ja-JP" sz="2400" b="0" i="1" u="none" strike="noStrike" kern="1200" cap="none" spc="0" normalizeH="0" baseline="0" noProof="0">
                                      <a:ln>
                                        <a:noFill/>
                                      </a:ln>
                                      <a:solidFill>
                                        <a:schemeClr val="tx1"/>
                                      </a:solidFill>
                                      <a:effectLst/>
                                      <a:uLnTx/>
                                      <a:uFillTx/>
                                      <a:latin typeface="Cambria Math" panose="02040503050406030204" pitchFamily="18" charset="0"/>
                                      <a:cs typeface="+mn-cs"/>
                                    </a:rPr>
                                    <m:t>33</m:t>
                                  </m:r>
                                </m:sub>
                              </m:sSub>
                            </m:e>
                          </m:mr>
                        </m:m>
                      </m:e>
                    </m:d>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m>
                          <m:mPr>
                            <m:mcs>
                              <m:mc>
                                <m:mcPr>
                                  <m:count m:val="1"/>
                                  <m:mcJc m:val="center"/>
                                </m:mcPr>
                              </m:mc>
                            </m:mcs>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𝟏</m:t>
                                  </m:r>
                                </m:sub>
                              </m:sSub>
                            </m:e>
                          </m:mr>
                          <m:mr>
                            <m:e>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𝟐</m:t>
                                  </m:r>
                                </m:sub>
                              </m:sSub>
                            </m:e>
                          </m:mr>
                          <m:mr>
                            <m:e>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t>𝟑</m:t>
                                  </m:r>
                                </m:sub>
                              </m:sSub>
                            </m:e>
                          </m:mr>
                        </m:m>
                      </m:e>
                    </m:d>
                  </m:oMath>
                </a14:m>
                <a:r>
                  <a:rPr kumimoji="1" lang="ja-JP" altLang="en-US" sz="2400" b="0" i="0" u="none" strike="noStrike" kern="1200" cap="none" spc="0" normalizeH="0" baseline="0" noProof="0" dirty="0">
                    <a:ln>
                      <a:noFill/>
                    </a:ln>
                    <a:solidFill>
                      <a:srgbClr val="000000"/>
                    </a:solidFill>
                    <a:effectLst/>
                    <a:uLnTx/>
                    <a:uFillTx/>
                    <a:cs typeface="+mn-cs"/>
                  </a:rPr>
                  <a:t>　</a:t>
                </a:r>
                <a:r>
                  <a:rPr lang="en-US" altLang="ja-JP" sz="2800" dirty="0">
                    <a:solidFill>
                      <a:srgbClr val="FF0000"/>
                    </a:solidFill>
                  </a:rPr>
                  <a:t>T =</a:t>
                </a:r>
                <a:r>
                  <a:rPr lang="ja-JP" altLang="en-US" sz="2800" dirty="0">
                    <a:solidFill>
                      <a:srgbClr val="FF0000"/>
                    </a:solidFill>
                  </a:rPr>
                  <a:t> </a:t>
                </a:r>
                <a:r>
                  <a:rPr lang="en-US" altLang="ja-JP" sz="2800" dirty="0">
                    <a:solidFill>
                      <a:srgbClr val="FF0000"/>
                    </a:solidFill>
                  </a:rPr>
                  <a:t>(</a:t>
                </a:r>
                <a:r>
                  <a:rPr lang="en-US" altLang="ja-JP" sz="2800" i="1" dirty="0" err="1">
                    <a:solidFill>
                      <a:srgbClr val="FF0000"/>
                    </a:solidFill>
                  </a:rPr>
                  <a:t>t</a:t>
                </a:r>
                <a:r>
                  <a:rPr lang="en-US" altLang="ja-JP" sz="2800" baseline="-25000" dirty="0" err="1">
                    <a:solidFill>
                      <a:srgbClr val="FF0000"/>
                    </a:solidFill>
                  </a:rPr>
                  <a:t>ij</a:t>
                </a:r>
                <a:r>
                  <a:rPr lang="en-US" altLang="ja-JP" sz="2800" dirty="0">
                    <a:solidFill>
                      <a:srgbClr val="FF0000"/>
                    </a:solidFill>
                  </a:rPr>
                  <a:t>): </a:t>
                </a:r>
                <a:r>
                  <a:rPr lang="ja-JP" altLang="en-US" sz="2800" dirty="0">
                    <a:solidFill>
                      <a:srgbClr val="FF0000"/>
                    </a:solidFill>
                    <a:latin typeface="Times New Roman"/>
                    <a:ea typeface="ＭＳ Ｐゴシック"/>
                  </a:rPr>
                  <a:t>格子ベクトル </a:t>
                </a:r>
                <a:r>
                  <a:rPr lang="en-US" altLang="ja-JP" sz="2800" dirty="0">
                    <a:solidFill>
                      <a:srgbClr val="FF0000"/>
                    </a:solidFill>
                    <a:latin typeface="Times New Roman"/>
                    <a:ea typeface="ＭＳ Ｐゴシック"/>
                  </a:rPr>
                  <a:t>(</a:t>
                </a:r>
                <a:r>
                  <a:rPr lang="ja-JP" altLang="en-US" sz="2800" dirty="0">
                    <a:solidFill>
                      <a:srgbClr val="FF0000"/>
                    </a:solidFill>
                    <a:latin typeface="Times New Roman"/>
                    <a:ea typeface="ＭＳ Ｐゴシック"/>
                  </a:rPr>
                  <a:t>基底ベクトル</a:t>
                </a:r>
                <a:r>
                  <a:rPr lang="en-US" altLang="ja-JP" sz="2800" dirty="0">
                    <a:solidFill>
                      <a:srgbClr val="FF0000"/>
                    </a:solidFill>
                    <a:latin typeface="Times New Roman"/>
                    <a:ea typeface="ＭＳ Ｐゴシック"/>
                  </a:rPr>
                  <a:t>)</a:t>
                </a:r>
                <a:r>
                  <a:rPr lang="ja-JP" altLang="en-US" sz="2800" dirty="0">
                    <a:solidFill>
                      <a:srgbClr val="FF0000"/>
                    </a:solidFill>
                    <a:latin typeface="Times New Roman"/>
                    <a:ea typeface="ＭＳ Ｐゴシック"/>
                  </a:rPr>
                  <a:t>の変換行列</a:t>
                </a:r>
                <a:endParaRPr lang="en-US" altLang="ja-JP" sz="2800" dirty="0">
                  <a:solidFill>
                    <a:srgbClr val="FF0000"/>
                  </a:solidFill>
                </a:endParaRPr>
              </a:p>
            </p:txBody>
          </p:sp>
        </mc:Choice>
        <mc:Fallback xmlns="">
          <p:sp>
            <p:nvSpPr>
              <p:cNvPr id="37" name="テキスト ボックス 36">
                <a:extLst>
                  <a:ext uri="{FF2B5EF4-FFF2-40B4-BE49-F238E27FC236}">
                    <a16:creationId xmlns:a16="http://schemas.microsoft.com/office/drawing/2014/main" id="{3E972B14-05DF-3D0D-7CE8-20EA84F96ABB}"/>
                  </a:ext>
                </a:extLst>
              </p:cNvPr>
              <p:cNvSpPr txBox="1">
                <a:spLocks noRot="1" noChangeAspect="1" noMove="1" noResize="1" noEditPoints="1" noAdjustHandles="1" noChangeArrowheads="1" noChangeShapeType="1" noTextEdit="1"/>
              </p:cNvSpPr>
              <p:nvPr/>
            </p:nvSpPr>
            <p:spPr>
              <a:xfrm>
                <a:off x="479376" y="1988840"/>
                <a:ext cx="11624593" cy="1189043"/>
              </a:xfrm>
              <a:prstGeom prst="rect">
                <a:avLst/>
              </a:prstGeom>
              <a:blipFill>
                <a:blip r:embed="rId3"/>
                <a:stretch>
                  <a:fillRect r="-6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Text Box 16">
                <a:extLst>
                  <a:ext uri="{FF2B5EF4-FFF2-40B4-BE49-F238E27FC236}">
                    <a16:creationId xmlns:a16="http://schemas.microsoft.com/office/drawing/2014/main" id="{A453B8A6-2896-DBA0-4984-2257C9B9B471}"/>
                  </a:ext>
                </a:extLst>
              </p:cNvPr>
              <p:cNvSpPr txBox="1">
                <a:spLocks noChangeArrowheads="1"/>
              </p:cNvSpPr>
              <p:nvPr/>
            </p:nvSpPr>
            <p:spPr bwMode="auto">
              <a:xfrm>
                <a:off x="335360" y="3473186"/>
                <a:ext cx="11324244" cy="29338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defRPr/>
                </a:pPr>
                <a:r>
                  <a:rPr lang="ja-JP" altLang="en-US" sz="2800" b="1" dirty="0">
                    <a:solidFill>
                      <a:srgbClr val="0000FF"/>
                    </a:solidFill>
                    <a:latin typeface="Cambria Math" panose="02040503050406030204" pitchFamily="18" charset="0"/>
                  </a:rPr>
                  <a:t>変換行列と計量テンソルの関係</a:t>
                </a:r>
                <a:r>
                  <a:rPr lang="en-US" altLang="ja-JP" sz="2800" b="1" dirty="0">
                    <a:solidFill>
                      <a:srgbClr val="0000FF"/>
                    </a:solidFill>
                    <a:latin typeface="Cambria Math" panose="02040503050406030204" pitchFamily="18" charset="0"/>
                  </a:rPr>
                  <a:t>:</a:t>
                </a:r>
                <a:endParaRPr lang="pt-BR" altLang="ja-JP" sz="2800" b="1" dirty="0">
                  <a:solidFill>
                    <a:srgbClr val="0000FF"/>
                  </a:solidFill>
                  <a:latin typeface="Cambria Math" panose="02040503050406030204" pitchFamily="18" charset="0"/>
                </a:endParaRPr>
              </a:p>
              <a:p>
                <a:pPr>
                  <a:spcBef>
                    <a:spcPct val="0"/>
                  </a:spcBef>
                  <a:buNone/>
                  <a:defRPr/>
                </a:pPr>
                <a:r>
                  <a:rPr lang="ja-JP" altLang="en-US" sz="2000" b="1" dirty="0">
                    <a:solidFill>
                      <a:schemeClr val="tx1"/>
                    </a:solidFill>
                  </a:rPr>
                  <a:t>　</a:t>
                </a:r>
                <a14:m>
                  <m:oMath xmlns:m="http://schemas.openxmlformats.org/officeDocument/2006/math">
                    <m:sSub>
                      <m:sSubPr>
                        <m:ctrlPr>
                          <a:rPr lang="pt-BR" altLang="ja-JP" sz="2000" b="1" i="1" smtClean="0">
                            <a:solidFill>
                              <a:schemeClr val="tx1"/>
                            </a:solidFill>
                            <a:latin typeface="Cambria Math" panose="02040503050406030204" pitchFamily="18" charset="0"/>
                          </a:rPr>
                        </m:ctrlPr>
                      </m:sSubPr>
                      <m:e>
                        <m:r>
                          <a:rPr lang="en-US" altLang="ja-JP" sz="2000" b="1" i="1">
                            <a:solidFill>
                              <a:schemeClr val="tx1"/>
                            </a:solidFill>
                            <a:latin typeface="Cambria Math" panose="02040503050406030204" pitchFamily="18" charset="0"/>
                          </a:rPr>
                          <m:t>𝒂</m:t>
                        </m:r>
                        <m:r>
                          <a:rPr lang="en-US" altLang="ja-JP" sz="2000" b="1" i="1" smtClean="0">
                            <a:solidFill>
                              <a:schemeClr val="tx1"/>
                            </a:solidFill>
                            <a:latin typeface="Cambria Math" panose="02040503050406030204" pitchFamily="18" charset="0"/>
                          </a:rPr>
                          <m:t>′</m:t>
                        </m:r>
                      </m:e>
                      <m:sub>
                        <m:r>
                          <a:rPr lang="en-US" altLang="ja-JP" sz="2000" b="1" i="1" smtClean="0">
                            <a:solidFill>
                              <a:schemeClr val="tx1"/>
                            </a:solidFill>
                            <a:latin typeface="Cambria Math" panose="02040503050406030204" pitchFamily="18" charset="0"/>
                          </a:rPr>
                          <m:t>𝟏</m:t>
                        </m:r>
                      </m:sub>
                    </m:sSub>
                    <m:r>
                      <a:rPr lang="en-US" altLang="ja-JP" sz="2000" b="1" i="1" smtClean="0">
                        <a:solidFill>
                          <a:schemeClr val="tx1"/>
                        </a:solidFill>
                        <a:latin typeface="Cambria Math" panose="02040503050406030204" pitchFamily="18" charset="0"/>
                        <a:ea typeface="Cambria Math" panose="02040503050406030204" pitchFamily="18" charset="0"/>
                      </a:rPr>
                      <m:t>∙</m:t>
                    </m:r>
                    <m:sSub>
                      <m:sSubPr>
                        <m:ctrlPr>
                          <a:rPr lang="pt-BR" altLang="ja-JP" sz="2000" b="1" i="1">
                            <a:solidFill>
                              <a:schemeClr val="tx1"/>
                            </a:solidFill>
                            <a:latin typeface="Cambria Math" panose="02040503050406030204" pitchFamily="18" charset="0"/>
                          </a:rPr>
                        </m:ctrlPr>
                      </m:sSubPr>
                      <m:e>
                        <m:r>
                          <a:rPr lang="en-US" altLang="ja-JP" sz="2000" b="1" i="1">
                            <a:solidFill>
                              <a:schemeClr val="tx1"/>
                            </a:solidFill>
                            <a:latin typeface="Cambria Math" panose="02040503050406030204" pitchFamily="18" charset="0"/>
                          </a:rPr>
                          <m:t>𝒂</m:t>
                        </m:r>
                      </m:e>
                      <m:sub>
                        <m:r>
                          <a:rPr lang="en-US" altLang="ja-JP" sz="2000" b="1" i="1">
                            <a:solidFill>
                              <a:schemeClr val="tx1"/>
                            </a:solidFill>
                            <a:latin typeface="Cambria Math" panose="02040503050406030204" pitchFamily="18" charset="0"/>
                          </a:rPr>
                          <m:t>𝟏</m:t>
                        </m:r>
                      </m:sub>
                    </m:sSub>
                    <m:r>
                      <a:rPr lang="en-US" altLang="ja-JP" sz="2000" i="1">
                        <a:solidFill>
                          <a:schemeClr val="tx1"/>
                        </a:solidFill>
                        <a:latin typeface="Cambria Math" panose="02040503050406030204" pitchFamily="18" charset="0"/>
                      </a:rPr>
                      <m:t>=</m:t>
                    </m:r>
                    <m:sSub>
                      <m:sSubPr>
                        <m:ctrlPr>
                          <a:rPr lang="pt-BR" altLang="ja-JP" sz="2000" i="1">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𝑡</m:t>
                        </m:r>
                      </m:e>
                      <m:sub>
                        <m:r>
                          <a:rPr lang="en-US" altLang="ja-JP" sz="2000" b="0" i="1" smtClean="0">
                            <a:solidFill>
                              <a:schemeClr val="tx1"/>
                            </a:solidFill>
                            <a:latin typeface="Cambria Math" panose="02040503050406030204" pitchFamily="18" charset="0"/>
                          </a:rPr>
                          <m:t>11</m:t>
                        </m:r>
                      </m:sub>
                    </m:sSub>
                    <m:sSub>
                      <m:sSubPr>
                        <m:ctrlPr>
                          <a:rPr lang="pt-BR" altLang="ja-JP" sz="2000" i="1">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𝑔</m:t>
                        </m:r>
                      </m:e>
                      <m:sub>
                        <m:r>
                          <a:rPr lang="en-US" altLang="ja-JP" sz="2000" i="1">
                            <a:solidFill>
                              <a:schemeClr val="tx1"/>
                            </a:solidFill>
                            <a:latin typeface="Cambria Math" panose="02040503050406030204" pitchFamily="18" charset="0"/>
                          </a:rPr>
                          <m:t>11</m:t>
                        </m:r>
                      </m:sub>
                    </m:sSub>
                    <m:r>
                      <a:rPr lang="en-US" altLang="ja-JP" sz="2000" b="1" i="1" smtClean="0">
                        <a:solidFill>
                          <a:schemeClr val="tx1"/>
                        </a:solidFill>
                        <a:latin typeface="Cambria Math" panose="02040503050406030204" pitchFamily="18" charset="0"/>
                      </a:rPr>
                      <m:t>+</m:t>
                    </m:r>
                    <m:sSub>
                      <m:sSubPr>
                        <m:ctrlPr>
                          <a:rPr lang="pt-BR" altLang="ja-JP" sz="2000" i="1">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𝑡</m:t>
                        </m:r>
                      </m:e>
                      <m:sub>
                        <m:r>
                          <a:rPr lang="en-US" altLang="ja-JP" sz="2000" i="1">
                            <a:solidFill>
                              <a:schemeClr val="tx1"/>
                            </a:solidFill>
                            <a:latin typeface="Cambria Math" panose="02040503050406030204" pitchFamily="18" charset="0"/>
                          </a:rPr>
                          <m:t>1</m:t>
                        </m:r>
                        <m:r>
                          <a:rPr lang="en-US" altLang="ja-JP" sz="2000" b="0" i="1" smtClean="0">
                            <a:solidFill>
                              <a:schemeClr val="tx1"/>
                            </a:solidFill>
                            <a:latin typeface="Cambria Math" panose="02040503050406030204" pitchFamily="18" charset="0"/>
                          </a:rPr>
                          <m:t>2</m:t>
                        </m:r>
                      </m:sub>
                    </m:sSub>
                    <m:sSub>
                      <m:sSubPr>
                        <m:ctrlPr>
                          <a:rPr lang="pt-BR"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𝑔</m:t>
                        </m:r>
                      </m:e>
                      <m:sub>
                        <m:r>
                          <a:rPr lang="en-US" altLang="ja-JP" sz="2000" i="1" smtClean="0">
                            <a:solidFill>
                              <a:schemeClr val="tx1"/>
                            </a:solidFill>
                            <a:latin typeface="Cambria Math" panose="02040503050406030204" pitchFamily="18" charset="0"/>
                          </a:rPr>
                          <m:t>2</m:t>
                        </m:r>
                        <m:r>
                          <a:rPr lang="en-US" altLang="ja-JP" sz="2000" b="0" i="1" smtClean="0">
                            <a:solidFill>
                              <a:schemeClr val="tx1"/>
                            </a:solidFill>
                            <a:latin typeface="Cambria Math" panose="02040503050406030204" pitchFamily="18" charset="0"/>
                          </a:rPr>
                          <m:t>1</m:t>
                        </m:r>
                      </m:sub>
                    </m:sSub>
                    <m:r>
                      <a:rPr lang="en-US" altLang="ja-JP" sz="2000" b="1" i="1" smtClean="0">
                        <a:solidFill>
                          <a:schemeClr val="tx1"/>
                        </a:solidFill>
                        <a:latin typeface="Cambria Math" panose="02040503050406030204" pitchFamily="18" charset="0"/>
                      </a:rPr>
                      <m:t>+</m:t>
                    </m:r>
                    <m:sSub>
                      <m:sSubPr>
                        <m:ctrlPr>
                          <a:rPr lang="pt-BR" altLang="ja-JP" sz="2000" i="1">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𝑡</m:t>
                        </m:r>
                      </m:e>
                      <m:sub>
                        <m:r>
                          <a:rPr lang="en-US" altLang="ja-JP" sz="2000" i="1">
                            <a:solidFill>
                              <a:schemeClr val="tx1"/>
                            </a:solidFill>
                            <a:latin typeface="Cambria Math" panose="02040503050406030204" pitchFamily="18" charset="0"/>
                          </a:rPr>
                          <m:t>1</m:t>
                        </m:r>
                        <m:r>
                          <a:rPr lang="en-US" altLang="ja-JP" sz="2000" b="0" i="1" smtClean="0">
                            <a:solidFill>
                              <a:schemeClr val="tx1"/>
                            </a:solidFill>
                            <a:latin typeface="Cambria Math" panose="02040503050406030204" pitchFamily="18" charset="0"/>
                          </a:rPr>
                          <m:t>3</m:t>
                        </m:r>
                      </m:sub>
                    </m:sSub>
                    <m:sSub>
                      <m:sSubPr>
                        <m:ctrlPr>
                          <a:rPr lang="pt-BR"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𝑔</m:t>
                        </m:r>
                      </m:e>
                      <m:sub>
                        <m:r>
                          <a:rPr lang="en-US" altLang="ja-JP" sz="2000" i="1" smtClean="0">
                            <a:solidFill>
                              <a:schemeClr val="tx1"/>
                            </a:solidFill>
                            <a:latin typeface="Cambria Math" panose="02040503050406030204" pitchFamily="18" charset="0"/>
                          </a:rPr>
                          <m:t>3</m:t>
                        </m:r>
                        <m:r>
                          <a:rPr lang="en-US" altLang="ja-JP" sz="2000" b="0" i="1" smtClean="0">
                            <a:solidFill>
                              <a:schemeClr val="tx1"/>
                            </a:solidFill>
                            <a:latin typeface="Cambria Math" panose="02040503050406030204" pitchFamily="18" charset="0"/>
                          </a:rPr>
                          <m:t>1</m:t>
                        </m:r>
                      </m:sub>
                    </m:sSub>
                  </m:oMath>
                </a14:m>
                <a:r>
                  <a:rPr lang="en-US" altLang="ja-JP" sz="2000" b="1" dirty="0">
                    <a:solidFill>
                      <a:schemeClr val="tx1"/>
                    </a:solidFill>
                    <a:latin typeface="Cambria Math" panose="02040503050406030204" pitchFamily="18" charset="0"/>
                  </a:rPr>
                  <a:t> </a:t>
                </a:r>
              </a:p>
              <a:p>
                <a:pPr>
                  <a:spcBef>
                    <a:spcPct val="0"/>
                  </a:spcBef>
                  <a:buNone/>
                  <a:defRPr/>
                </a:pPr>
                <a:r>
                  <a:rPr lang="ja-JP" altLang="en-US" sz="2000" b="1" dirty="0">
                    <a:solidFill>
                      <a:schemeClr val="tx1"/>
                    </a:solidFill>
                  </a:rPr>
                  <a:t>　</a:t>
                </a:r>
                <a14:m>
                  <m:oMath xmlns:m="http://schemas.openxmlformats.org/officeDocument/2006/math">
                    <m:sSub>
                      <m:sSubPr>
                        <m:ctrlPr>
                          <a:rPr lang="pt-BR" altLang="ja-JP" sz="2000" b="1" i="1">
                            <a:solidFill>
                              <a:schemeClr val="tx1"/>
                            </a:solidFill>
                            <a:latin typeface="Cambria Math" panose="02040503050406030204" pitchFamily="18" charset="0"/>
                          </a:rPr>
                        </m:ctrlPr>
                      </m:sSubPr>
                      <m:e>
                        <m:r>
                          <a:rPr lang="en-US" altLang="ja-JP" sz="2000" b="1" i="1">
                            <a:solidFill>
                              <a:schemeClr val="tx1"/>
                            </a:solidFill>
                            <a:latin typeface="Cambria Math" panose="02040503050406030204" pitchFamily="18" charset="0"/>
                          </a:rPr>
                          <m:t>𝒂</m:t>
                        </m:r>
                        <m:r>
                          <a:rPr lang="en-US" altLang="ja-JP" sz="2000" b="1" i="1">
                            <a:solidFill>
                              <a:schemeClr val="tx1"/>
                            </a:solidFill>
                            <a:latin typeface="Cambria Math" panose="02040503050406030204" pitchFamily="18" charset="0"/>
                          </a:rPr>
                          <m:t>′</m:t>
                        </m:r>
                      </m:e>
                      <m:sub>
                        <m:r>
                          <a:rPr lang="en-US" altLang="ja-JP" sz="2000" b="1" i="1">
                            <a:solidFill>
                              <a:schemeClr val="tx1"/>
                            </a:solidFill>
                            <a:latin typeface="Cambria Math" panose="02040503050406030204" pitchFamily="18" charset="0"/>
                          </a:rPr>
                          <m:t>𝟏</m:t>
                        </m:r>
                      </m:sub>
                    </m:sSub>
                    <m:r>
                      <a:rPr lang="en-US" altLang="ja-JP" sz="2000" b="1" i="1">
                        <a:solidFill>
                          <a:schemeClr val="tx1"/>
                        </a:solidFill>
                        <a:latin typeface="Cambria Math" panose="02040503050406030204" pitchFamily="18" charset="0"/>
                        <a:ea typeface="Cambria Math" panose="02040503050406030204" pitchFamily="18" charset="0"/>
                      </a:rPr>
                      <m:t>∙</m:t>
                    </m:r>
                    <m:sSub>
                      <m:sSubPr>
                        <m:ctrlPr>
                          <a:rPr lang="pt-BR" altLang="ja-JP" sz="2000" b="1" i="1">
                            <a:solidFill>
                              <a:schemeClr val="tx1"/>
                            </a:solidFill>
                            <a:latin typeface="Cambria Math" panose="02040503050406030204" pitchFamily="18" charset="0"/>
                          </a:rPr>
                        </m:ctrlPr>
                      </m:sSubPr>
                      <m:e>
                        <m:r>
                          <a:rPr lang="en-US" altLang="ja-JP" sz="2000" b="1" i="1">
                            <a:solidFill>
                              <a:schemeClr val="tx1"/>
                            </a:solidFill>
                            <a:latin typeface="Cambria Math" panose="02040503050406030204" pitchFamily="18" charset="0"/>
                          </a:rPr>
                          <m:t>𝒂</m:t>
                        </m:r>
                      </m:e>
                      <m:sub>
                        <m:r>
                          <a:rPr lang="en-US" altLang="ja-JP" sz="2000" b="1" i="1" smtClean="0">
                            <a:solidFill>
                              <a:schemeClr val="tx1"/>
                            </a:solidFill>
                            <a:latin typeface="Cambria Math" panose="02040503050406030204" pitchFamily="18" charset="0"/>
                          </a:rPr>
                          <m:t>𝟐</m:t>
                        </m:r>
                      </m:sub>
                    </m:sSub>
                    <m:r>
                      <a:rPr lang="en-US" altLang="ja-JP" sz="2000" i="1">
                        <a:solidFill>
                          <a:schemeClr val="tx1"/>
                        </a:solidFill>
                        <a:latin typeface="Cambria Math" panose="02040503050406030204" pitchFamily="18" charset="0"/>
                      </a:rPr>
                      <m:t>=</m:t>
                    </m:r>
                    <m:sSub>
                      <m:sSubPr>
                        <m:ctrlPr>
                          <a:rPr lang="pt-BR" altLang="ja-JP" sz="2000" i="1">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𝑡</m:t>
                        </m:r>
                      </m:e>
                      <m:sub>
                        <m:r>
                          <a:rPr lang="en-US" altLang="ja-JP" sz="2000" i="1">
                            <a:solidFill>
                              <a:schemeClr val="tx1"/>
                            </a:solidFill>
                            <a:latin typeface="Cambria Math" panose="02040503050406030204" pitchFamily="18" charset="0"/>
                          </a:rPr>
                          <m:t>11</m:t>
                        </m:r>
                      </m:sub>
                    </m:sSub>
                    <m:sSub>
                      <m:sSubPr>
                        <m:ctrlPr>
                          <a:rPr lang="pt-BR"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𝑔</m:t>
                        </m:r>
                      </m:e>
                      <m:sub>
                        <m:r>
                          <a:rPr lang="en-US" altLang="ja-JP" sz="2000" i="1">
                            <a:solidFill>
                              <a:schemeClr val="tx1"/>
                            </a:solidFill>
                            <a:latin typeface="Cambria Math" panose="02040503050406030204" pitchFamily="18" charset="0"/>
                          </a:rPr>
                          <m:t>1</m:t>
                        </m:r>
                        <m:r>
                          <a:rPr lang="en-US" altLang="ja-JP" sz="2000" b="0" i="1" smtClean="0">
                            <a:solidFill>
                              <a:schemeClr val="tx1"/>
                            </a:solidFill>
                            <a:latin typeface="Cambria Math" panose="02040503050406030204" pitchFamily="18" charset="0"/>
                          </a:rPr>
                          <m:t>2</m:t>
                        </m:r>
                      </m:sub>
                    </m:sSub>
                    <m:r>
                      <a:rPr lang="en-US" altLang="ja-JP" sz="2000" b="1" i="1">
                        <a:solidFill>
                          <a:schemeClr val="tx1"/>
                        </a:solidFill>
                        <a:latin typeface="Cambria Math" panose="02040503050406030204" pitchFamily="18" charset="0"/>
                      </a:rPr>
                      <m:t>+</m:t>
                    </m:r>
                    <m:sSub>
                      <m:sSubPr>
                        <m:ctrlPr>
                          <a:rPr lang="pt-BR" altLang="ja-JP" sz="2000" i="1">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𝑡</m:t>
                        </m:r>
                      </m:e>
                      <m:sub>
                        <m:r>
                          <a:rPr lang="en-US" altLang="ja-JP" sz="2000" i="1">
                            <a:solidFill>
                              <a:schemeClr val="tx1"/>
                            </a:solidFill>
                            <a:latin typeface="Cambria Math" panose="02040503050406030204" pitchFamily="18" charset="0"/>
                          </a:rPr>
                          <m:t>12</m:t>
                        </m:r>
                      </m:sub>
                    </m:sSub>
                    <m:sSub>
                      <m:sSubPr>
                        <m:ctrlPr>
                          <a:rPr lang="pt-BR"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𝑔</m:t>
                        </m:r>
                      </m:e>
                      <m:sub>
                        <m:r>
                          <a:rPr lang="en-US" altLang="ja-JP" sz="2000" b="0" i="1" smtClean="0">
                            <a:solidFill>
                              <a:schemeClr val="tx1"/>
                            </a:solidFill>
                            <a:latin typeface="Cambria Math" panose="02040503050406030204" pitchFamily="18" charset="0"/>
                          </a:rPr>
                          <m:t>2</m:t>
                        </m:r>
                        <m:r>
                          <a:rPr lang="en-US" altLang="ja-JP" sz="2000" i="1">
                            <a:solidFill>
                              <a:schemeClr val="tx1"/>
                            </a:solidFill>
                            <a:latin typeface="Cambria Math" panose="02040503050406030204" pitchFamily="18" charset="0"/>
                          </a:rPr>
                          <m:t>2</m:t>
                        </m:r>
                      </m:sub>
                    </m:sSub>
                    <m:r>
                      <a:rPr lang="en-US" altLang="ja-JP" sz="2000" b="1" i="1">
                        <a:solidFill>
                          <a:schemeClr val="tx1"/>
                        </a:solidFill>
                        <a:latin typeface="Cambria Math" panose="02040503050406030204" pitchFamily="18" charset="0"/>
                      </a:rPr>
                      <m:t>+</m:t>
                    </m:r>
                    <m:sSub>
                      <m:sSubPr>
                        <m:ctrlPr>
                          <a:rPr lang="pt-BR" altLang="ja-JP" sz="2000" i="1">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𝑡</m:t>
                        </m:r>
                      </m:e>
                      <m:sub>
                        <m:r>
                          <a:rPr lang="en-US" altLang="ja-JP" sz="2000" i="1">
                            <a:solidFill>
                              <a:schemeClr val="tx1"/>
                            </a:solidFill>
                            <a:latin typeface="Cambria Math" panose="02040503050406030204" pitchFamily="18" charset="0"/>
                          </a:rPr>
                          <m:t>13</m:t>
                        </m:r>
                      </m:sub>
                    </m:sSub>
                    <m:sSub>
                      <m:sSubPr>
                        <m:ctrlPr>
                          <a:rPr lang="pt-BR"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𝑔</m:t>
                        </m:r>
                      </m:e>
                      <m:sub>
                        <m:r>
                          <a:rPr lang="en-US" altLang="ja-JP" sz="2000" b="0" i="1" smtClean="0">
                            <a:solidFill>
                              <a:schemeClr val="tx1"/>
                            </a:solidFill>
                            <a:latin typeface="Cambria Math" panose="02040503050406030204" pitchFamily="18" charset="0"/>
                          </a:rPr>
                          <m:t>32</m:t>
                        </m:r>
                      </m:sub>
                    </m:sSub>
                  </m:oMath>
                </a14:m>
                <a:r>
                  <a:rPr lang="en-US" altLang="ja-JP" sz="2000" b="1" dirty="0">
                    <a:solidFill>
                      <a:schemeClr val="tx1"/>
                    </a:solidFill>
                    <a:latin typeface="Cambria Math" panose="02040503050406030204" pitchFamily="18" charset="0"/>
                  </a:rPr>
                  <a:t> </a:t>
                </a:r>
              </a:p>
              <a:p>
                <a:pPr>
                  <a:spcBef>
                    <a:spcPct val="0"/>
                  </a:spcBef>
                  <a:buNone/>
                  <a:defRPr/>
                </a:pPr>
                <a:r>
                  <a:rPr lang="ja-JP" altLang="en-US" sz="2000" b="1" dirty="0">
                    <a:solidFill>
                      <a:schemeClr val="tx1"/>
                    </a:solidFill>
                  </a:rPr>
                  <a:t>　</a:t>
                </a:r>
                <a14:m>
                  <m:oMath xmlns:m="http://schemas.openxmlformats.org/officeDocument/2006/math">
                    <m:sSub>
                      <m:sSubPr>
                        <m:ctrlPr>
                          <a:rPr lang="pt-BR" altLang="ja-JP" sz="2000" b="1" i="1">
                            <a:solidFill>
                              <a:schemeClr val="tx1"/>
                            </a:solidFill>
                            <a:latin typeface="Cambria Math" panose="02040503050406030204" pitchFamily="18" charset="0"/>
                          </a:rPr>
                        </m:ctrlPr>
                      </m:sSubPr>
                      <m:e>
                        <m:r>
                          <a:rPr lang="en-US" altLang="ja-JP" sz="2000" b="1" i="1">
                            <a:solidFill>
                              <a:schemeClr val="tx1"/>
                            </a:solidFill>
                            <a:latin typeface="Cambria Math" panose="02040503050406030204" pitchFamily="18" charset="0"/>
                          </a:rPr>
                          <m:t>𝒂</m:t>
                        </m:r>
                        <m:r>
                          <a:rPr lang="en-US" altLang="ja-JP" sz="2000" b="1" i="1">
                            <a:solidFill>
                              <a:schemeClr val="tx1"/>
                            </a:solidFill>
                            <a:latin typeface="Cambria Math" panose="02040503050406030204" pitchFamily="18" charset="0"/>
                          </a:rPr>
                          <m:t>′</m:t>
                        </m:r>
                      </m:e>
                      <m:sub>
                        <m:r>
                          <a:rPr lang="en-US" altLang="ja-JP" sz="2000" b="1" i="1" smtClean="0">
                            <a:solidFill>
                              <a:schemeClr val="tx1"/>
                            </a:solidFill>
                            <a:latin typeface="Cambria Math" panose="02040503050406030204" pitchFamily="18" charset="0"/>
                          </a:rPr>
                          <m:t>𝟐</m:t>
                        </m:r>
                      </m:sub>
                    </m:sSub>
                    <m:r>
                      <a:rPr lang="en-US" altLang="ja-JP" sz="2000" b="1" i="1">
                        <a:solidFill>
                          <a:schemeClr val="tx1"/>
                        </a:solidFill>
                        <a:latin typeface="Cambria Math" panose="02040503050406030204" pitchFamily="18" charset="0"/>
                        <a:ea typeface="Cambria Math" panose="02040503050406030204" pitchFamily="18" charset="0"/>
                      </a:rPr>
                      <m:t>∙</m:t>
                    </m:r>
                    <m:sSub>
                      <m:sSubPr>
                        <m:ctrlPr>
                          <a:rPr lang="pt-BR" altLang="ja-JP" sz="2000" b="1" i="1">
                            <a:solidFill>
                              <a:schemeClr val="tx1"/>
                            </a:solidFill>
                            <a:latin typeface="Cambria Math" panose="02040503050406030204" pitchFamily="18" charset="0"/>
                          </a:rPr>
                        </m:ctrlPr>
                      </m:sSubPr>
                      <m:e>
                        <m:r>
                          <a:rPr lang="en-US" altLang="ja-JP" sz="2000" b="1" i="1">
                            <a:solidFill>
                              <a:schemeClr val="tx1"/>
                            </a:solidFill>
                            <a:latin typeface="Cambria Math" panose="02040503050406030204" pitchFamily="18" charset="0"/>
                          </a:rPr>
                          <m:t>𝒂</m:t>
                        </m:r>
                      </m:e>
                      <m:sub>
                        <m:r>
                          <a:rPr lang="en-US" altLang="ja-JP" sz="2000" b="1" i="1" smtClean="0">
                            <a:solidFill>
                              <a:schemeClr val="tx1"/>
                            </a:solidFill>
                            <a:latin typeface="Cambria Math" panose="02040503050406030204" pitchFamily="18" charset="0"/>
                          </a:rPr>
                          <m:t>𝟐</m:t>
                        </m:r>
                      </m:sub>
                    </m:sSub>
                    <m:r>
                      <a:rPr lang="en-US" altLang="ja-JP" sz="2000" i="1">
                        <a:solidFill>
                          <a:schemeClr val="tx1"/>
                        </a:solidFill>
                        <a:latin typeface="Cambria Math" panose="02040503050406030204" pitchFamily="18" charset="0"/>
                      </a:rPr>
                      <m:t>=</m:t>
                    </m:r>
                    <m:sSub>
                      <m:sSubPr>
                        <m:ctrlPr>
                          <a:rPr lang="pt-BR" altLang="ja-JP" sz="2000" i="1">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𝑡</m:t>
                        </m:r>
                      </m:e>
                      <m:sub>
                        <m:r>
                          <a:rPr lang="en-US" altLang="ja-JP" sz="2000" b="0" i="1" smtClean="0">
                            <a:solidFill>
                              <a:schemeClr val="tx1"/>
                            </a:solidFill>
                            <a:latin typeface="Cambria Math" panose="02040503050406030204" pitchFamily="18" charset="0"/>
                          </a:rPr>
                          <m:t>21</m:t>
                        </m:r>
                      </m:sub>
                    </m:sSub>
                    <m:sSub>
                      <m:sSubPr>
                        <m:ctrlPr>
                          <a:rPr lang="pt-BR"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𝑔</m:t>
                        </m:r>
                      </m:e>
                      <m:sub>
                        <m:r>
                          <a:rPr lang="en-US" altLang="ja-JP" sz="2000" i="1">
                            <a:solidFill>
                              <a:schemeClr val="tx1"/>
                            </a:solidFill>
                            <a:latin typeface="Cambria Math" panose="02040503050406030204" pitchFamily="18" charset="0"/>
                          </a:rPr>
                          <m:t>1</m:t>
                        </m:r>
                        <m:r>
                          <a:rPr lang="en-US" altLang="ja-JP" sz="2000" b="0" i="1" smtClean="0">
                            <a:solidFill>
                              <a:schemeClr val="tx1"/>
                            </a:solidFill>
                            <a:latin typeface="Cambria Math" panose="02040503050406030204" pitchFamily="18" charset="0"/>
                          </a:rPr>
                          <m:t>2</m:t>
                        </m:r>
                      </m:sub>
                    </m:sSub>
                    <m:r>
                      <a:rPr lang="en-US" altLang="ja-JP" sz="2000" b="1" i="1">
                        <a:solidFill>
                          <a:schemeClr val="tx1"/>
                        </a:solidFill>
                        <a:latin typeface="Cambria Math" panose="02040503050406030204" pitchFamily="18" charset="0"/>
                      </a:rPr>
                      <m:t>+</m:t>
                    </m:r>
                    <m:sSub>
                      <m:sSubPr>
                        <m:ctrlPr>
                          <a:rPr lang="pt-BR" altLang="ja-JP" sz="2000" i="1">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𝑡</m:t>
                        </m:r>
                      </m:e>
                      <m:sub>
                        <m:r>
                          <a:rPr lang="en-US" altLang="ja-JP" sz="2000" b="0" i="1" smtClean="0">
                            <a:solidFill>
                              <a:schemeClr val="tx1"/>
                            </a:solidFill>
                            <a:latin typeface="Cambria Math" panose="02040503050406030204" pitchFamily="18" charset="0"/>
                          </a:rPr>
                          <m:t>2</m:t>
                        </m:r>
                        <m:r>
                          <a:rPr lang="en-US" altLang="ja-JP" sz="2000" i="1">
                            <a:solidFill>
                              <a:schemeClr val="tx1"/>
                            </a:solidFill>
                            <a:latin typeface="Cambria Math" panose="02040503050406030204" pitchFamily="18" charset="0"/>
                          </a:rPr>
                          <m:t>2</m:t>
                        </m:r>
                      </m:sub>
                    </m:sSub>
                    <m:sSub>
                      <m:sSubPr>
                        <m:ctrlPr>
                          <a:rPr lang="pt-BR"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𝑔</m:t>
                        </m:r>
                      </m:e>
                      <m:sub>
                        <m:r>
                          <a:rPr lang="en-US" altLang="ja-JP" sz="2000" i="1">
                            <a:solidFill>
                              <a:schemeClr val="tx1"/>
                            </a:solidFill>
                            <a:latin typeface="Cambria Math" panose="02040503050406030204" pitchFamily="18" charset="0"/>
                          </a:rPr>
                          <m:t>2</m:t>
                        </m:r>
                        <m:r>
                          <a:rPr lang="en-US" altLang="ja-JP" sz="2000" b="0" i="1" smtClean="0">
                            <a:solidFill>
                              <a:schemeClr val="tx1"/>
                            </a:solidFill>
                            <a:latin typeface="Cambria Math" panose="02040503050406030204" pitchFamily="18" charset="0"/>
                          </a:rPr>
                          <m:t>2</m:t>
                        </m:r>
                      </m:sub>
                    </m:sSub>
                    <m:r>
                      <a:rPr lang="en-US" altLang="ja-JP" sz="2000" b="1" i="1">
                        <a:solidFill>
                          <a:schemeClr val="tx1"/>
                        </a:solidFill>
                        <a:latin typeface="Cambria Math" panose="02040503050406030204" pitchFamily="18" charset="0"/>
                      </a:rPr>
                      <m:t>+</m:t>
                    </m:r>
                    <m:sSub>
                      <m:sSubPr>
                        <m:ctrlPr>
                          <a:rPr lang="pt-BR" altLang="ja-JP" sz="2000" i="1">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𝑡</m:t>
                        </m:r>
                      </m:e>
                      <m:sub>
                        <m:r>
                          <a:rPr lang="en-US" altLang="ja-JP" sz="2000" b="0" i="1" smtClean="0">
                            <a:solidFill>
                              <a:schemeClr val="tx1"/>
                            </a:solidFill>
                            <a:latin typeface="Cambria Math" panose="02040503050406030204" pitchFamily="18" charset="0"/>
                          </a:rPr>
                          <m:t>2</m:t>
                        </m:r>
                        <m:r>
                          <a:rPr lang="en-US" altLang="ja-JP" sz="2000" i="1">
                            <a:solidFill>
                              <a:schemeClr val="tx1"/>
                            </a:solidFill>
                            <a:latin typeface="Cambria Math" panose="02040503050406030204" pitchFamily="18" charset="0"/>
                          </a:rPr>
                          <m:t>3</m:t>
                        </m:r>
                      </m:sub>
                    </m:sSub>
                    <m:sSub>
                      <m:sSubPr>
                        <m:ctrlPr>
                          <a:rPr lang="pt-BR"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𝑔</m:t>
                        </m:r>
                      </m:e>
                      <m:sub>
                        <m:r>
                          <a:rPr lang="en-US" altLang="ja-JP" sz="2000" i="1">
                            <a:solidFill>
                              <a:schemeClr val="tx1"/>
                            </a:solidFill>
                            <a:latin typeface="Cambria Math" panose="02040503050406030204" pitchFamily="18" charset="0"/>
                          </a:rPr>
                          <m:t>3</m:t>
                        </m:r>
                        <m:r>
                          <a:rPr lang="en-US" altLang="ja-JP" sz="2000" b="0" i="1" smtClean="0">
                            <a:solidFill>
                              <a:schemeClr val="tx1"/>
                            </a:solidFill>
                            <a:latin typeface="Cambria Math" panose="02040503050406030204" pitchFamily="18" charset="0"/>
                          </a:rPr>
                          <m:t>2</m:t>
                        </m:r>
                      </m:sub>
                    </m:sSub>
                  </m:oMath>
                </a14:m>
                <a:r>
                  <a:rPr lang="en-US" altLang="ja-JP" sz="2000" b="1" dirty="0">
                    <a:solidFill>
                      <a:schemeClr val="tx1"/>
                    </a:solidFill>
                    <a:latin typeface="Cambria Math" panose="02040503050406030204" pitchFamily="18" charset="0"/>
                  </a:rPr>
                  <a:t> … </a:t>
                </a:r>
              </a:p>
              <a:p>
                <a:pPr>
                  <a:spcBef>
                    <a:spcPct val="0"/>
                  </a:spcBef>
                  <a:buNone/>
                  <a:defRPr/>
                </a:pPr>
                <a:r>
                  <a:rPr lang="en-US" altLang="ja-JP" sz="2000" dirty="0">
                    <a:solidFill>
                      <a:srgbClr val="FF0000"/>
                    </a:solidFill>
                  </a:rPr>
                  <a:t>	</a:t>
                </a:r>
                <a14:m>
                  <m:oMath xmlns:m="http://schemas.openxmlformats.org/officeDocument/2006/math">
                    <m:d>
                      <m:dPr>
                        <m:ctrlPr>
                          <a:rPr lang="en-US" altLang="ja-JP" sz="2000" i="1" smtClean="0">
                            <a:solidFill>
                              <a:srgbClr val="FF0000"/>
                            </a:solidFill>
                            <a:latin typeface="Cambria Math" panose="02040503050406030204" pitchFamily="18" charset="0"/>
                          </a:rPr>
                        </m:ctrlPr>
                      </m:dPr>
                      <m:e>
                        <m:m>
                          <m:mPr>
                            <m:mcs>
                              <m:mc>
                                <m:mcPr>
                                  <m:count m:val="3"/>
                                  <m:mcJc m:val="center"/>
                                </m:mcPr>
                              </m:mc>
                            </m:mcs>
                            <m:ctrlPr>
                              <a:rPr lang="en-US" altLang="ja-JP" sz="2000" i="1">
                                <a:solidFill>
                                  <a:srgbClr val="FF0000"/>
                                </a:solidFill>
                                <a:latin typeface="Cambria Math" panose="02040503050406030204" pitchFamily="18" charset="0"/>
                              </a:rPr>
                            </m:ctrlPr>
                          </m:mPr>
                          <m:mr>
                            <m:e>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r>
                                    <a:rPr lang="en-US" altLang="ja-JP" sz="2000" b="1" i="1">
                                      <a:solidFill>
                                        <a:srgbClr val="FF0000"/>
                                      </a:solidFill>
                                      <a:latin typeface="Cambria Math" panose="02040503050406030204" pitchFamily="18" charset="0"/>
                                    </a:rPr>
                                    <m:t>′</m:t>
                                  </m:r>
                                </m:e>
                                <m:sub>
                                  <m:r>
                                    <a:rPr lang="en-US" altLang="ja-JP" sz="2000" b="1" i="1">
                                      <a:solidFill>
                                        <a:srgbClr val="FF0000"/>
                                      </a:solidFill>
                                      <a:latin typeface="Cambria Math" panose="02040503050406030204" pitchFamily="18" charset="0"/>
                                    </a:rPr>
                                    <m:t>𝟏</m:t>
                                  </m:r>
                                </m:sub>
                              </m:sSub>
                              <m:r>
                                <a:rPr lang="en-US" altLang="ja-JP" sz="2000" b="1" i="1">
                                  <a:solidFill>
                                    <a:srgbClr val="FF0000"/>
                                  </a:solidFill>
                                  <a:latin typeface="Cambria Math" panose="02040503050406030204" pitchFamily="18" charset="0"/>
                                  <a:ea typeface="Cambria Math" panose="02040503050406030204" pitchFamily="18" charset="0"/>
                                </a:rPr>
                                <m:t>∙</m:t>
                              </m:r>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e>
                                <m:sub>
                                  <m:r>
                                    <a:rPr lang="en-US" altLang="ja-JP" sz="2000" b="1" i="1">
                                      <a:solidFill>
                                        <a:srgbClr val="FF0000"/>
                                      </a:solidFill>
                                      <a:latin typeface="Cambria Math" panose="02040503050406030204" pitchFamily="18" charset="0"/>
                                    </a:rPr>
                                    <m:t>𝟏</m:t>
                                  </m:r>
                                </m:sub>
                              </m:sSub>
                            </m:e>
                            <m:e>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r>
                                    <a:rPr lang="en-US" altLang="ja-JP" sz="2000" b="1" i="1">
                                      <a:solidFill>
                                        <a:srgbClr val="FF0000"/>
                                      </a:solidFill>
                                      <a:latin typeface="Cambria Math" panose="02040503050406030204" pitchFamily="18" charset="0"/>
                                    </a:rPr>
                                    <m:t>′</m:t>
                                  </m:r>
                                </m:e>
                                <m:sub>
                                  <m:r>
                                    <a:rPr lang="en-US" altLang="ja-JP" sz="2000" b="1" i="1">
                                      <a:solidFill>
                                        <a:srgbClr val="FF0000"/>
                                      </a:solidFill>
                                      <a:latin typeface="Cambria Math" panose="02040503050406030204" pitchFamily="18" charset="0"/>
                                    </a:rPr>
                                    <m:t>𝟏</m:t>
                                  </m:r>
                                </m:sub>
                              </m:sSub>
                              <m:r>
                                <a:rPr lang="en-US" altLang="ja-JP" sz="2000" b="1" i="1">
                                  <a:solidFill>
                                    <a:srgbClr val="FF0000"/>
                                  </a:solidFill>
                                  <a:latin typeface="Cambria Math" panose="02040503050406030204" pitchFamily="18" charset="0"/>
                                  <a:ea typeface="Cambria Math" panose="02040503050406030204" pitchFamily="18" charset="0"/>
                                </a:rPr>
                                <m:t>∙</m:t>
                              </m:r>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e>
                                <m:sub>
                                  <m:r>
                                    <a:rPr lang="en-US" altLang="ja-JP" sz="2000" b="1" i="1" smtClean="0">
                                      <a:solidFill>
                                        <a:srgbClr val="FF0000"/>
                                      </a:solidFill>
                                      <a:latin typeface="Cambria Math" panose="02040503050406030204" pitchFamily="18" charset="0"/>
                                    </a:rPr>
                                    <m:t>𝟐</m:t>
                                  </m:r>
                                </m:sub>
                              </m:sSub>
                            </m:e>
                            <m:e>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r>
                                    <a:rPr lang="en-US" altLang="ja-JP" sz="2000" b="1" i="1">
                                      <a:solidFill>
                                        <a:srgbClr val="FF0000"/>
                                      </a:solidFill>
                                      <a:latin typeface="Cambria Math" panose="02040503050406030204" pitchFamily="18" charset="0"/>
                                    </a:rPr>
                                    <m:t>′</m:t>
                                  </m:r>
                                </m:e>
                                <m:sub>
                                  <m:r>
                                    <a:rPr lang="en-US" altLang="ja-JP" sz="2000" b="1" i="1">
                                      <a:solidFill>
                                        <a:srgbClr val="FF0000"/>
                                      </a:solidFill>
                                      <a:latin typeface="Cambria Math" panose="02040503050406030204" pitchFamily="18" charset="0"/>
                                    </a:rPr>
                                    <m:t>𝟏</m:t>
                                  </m:r>
                                </m:sub>
                              </m:sSub>
                              <m:r>
                                <a:rPr lang="en-US" altLang="ja-JP" sz="2000" b="1" i="1">
                                  <a:solidFill>
                                    <a:srgbClr val="FF0000"/>
                                  </a:solidFill>
                                  <a:latin typeface="Cambria Math" panose="02040503050406030204" pitchFamily="18" charset="0"/>
                                  <a:ea typeface="Cambria Math" panose="02040503050406030204" pitchFamily="18" charset="0"/>
                                </a:rPr>
                                <m:t>∙</m:t>
                              </m:r>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e>
                                <m:sub>
                                  <m:r>
                                    <a:rPr lang="en-US" altLang="ja-JP" sz="2000" b="1" i="1" smtClean="0">
                                      <a:solidFill>
                                        <a:srgbClr val="FF0000"/>
                                      </a:solidFill>
                                      <a:latin typeface="Cambria Math" panose="02040503050406030204" pitchFamily="18" charset="0"/>
                                    </a:rPr>
                                    <m:t>𝟑</m:t>
                                  </m:r>
                                </m:sub>
                              </m:sSub>
                            </m:e>
                          </m:mr>
                          <m:mr>
                            <m:e>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r>
                                    <a:rPr lang="en-US" altLang="ja-JP" sz="2000" b="1" i="1">
                                      <a:solidFill>
                                        <a:srgbClr val="FF0000"/>
                                      </a:solidFill>
                                      <a:latin typeface="Cambria Math" panose="02040503050406030204" pitchFamily="18" charset="0"/>
                                    </a:rPr>
                                    <m:t>′</m:t>
                                  </m:r>
                                </m:e>
                                <m:sub>
                                  <m:r>
                                    <a:rPr lang="en-US" altLang="ja-JP" sz="2000" b="1" i="1" smtClean="0">
                                      <a:solidFill>
                                        <a:srgbClr val="FF0000"/>
                                      </a:solidFill>
                                      <a:latin typeface="Cambria Math" panose="02040503050406030204" pitchFamily="18" charset="0"/>
                                    </a:rPr>
                                    <m:t>𝟐</m:t>
                                  </m:r>
                                </m:sub>
                              </m:sSub>
                              <m:r>
                                <a:rPr lang="en-US" altLang="ja-JP" sz="2000" b="1" i="1">
                                  <a:solidFill>
                                    <a:srgbClr val="FF0000"/>
                                  </a:solidFill>
                                  <a:latin typeface="Cambria Math" panose="02040503050406030204" pitchFamily="18" charset="0"/>
                                  <a:ea typeface="Cambria Math" panose="02040503050406030204" pitchFamily="18" charset="0"/>
                                </a:rPr>
                                <m:t>∙</m:t>
                              </m:r>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e>
                                <m:sub>
                                  <m:r>
                                    <a:rPr lang="en-US" altLang="ja-JP" sz="2000" b="1" i="1">
                                      <a:solidFill>
                                        <a:srgbClr val="FF0000"/>
                                      </a:solidFill>
                                      <a:latin typeface="Cambria Math" panose="02040503050406030204" pitchFamily="18" charset="0"/>
                                    </a:rPr>
                                    <m:t>𝟏</m:t>
                                  </m:r>
                                </m:sub>
                              </m:sSub>
                            </m:e>
                            <m:e>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r>
                                    <a:rPr lang="en-US" altLang="ja-JP" sz="2000" b="1" i="1">
                                      <a:solidFill>
                                        <a:srgbClr val="FF0000"/>
                                      </a:solidFill>
                                      <a:latin typeface="Cambria Math" panose="02040503050406030204" pitchFamily="18" charset="0"/>
                                    </a:rPr>
                                    <m:t>′</m:t>
                                  </m:r>
                                </m:e>
                                <m:sub>
                                  <m:r>
                                    <a:rPr lang="en-US" altLang="ja-JP" sz="2000" b="1" i="1" smtClean="0">
                                      <a:solidFill>
                                        <a:srgbClr val="FF0000"/>
                                      </a:solidFill>
                                      <a:latin typeface="Cambria Math" panose="02040503050406030204" pitchFamily="18" charset="0"/>
                                    </a:rPr>
                                    <m:t>𝟐</m:t>
                                  </m:r>
                                </m:sub>
                              </m:sSub>
                              <m:r>
                                <a:rPr lang="en-US" altLang="ja-JP" sz="2000" b="1" i="1">
                                  <a:solidFill>
                                    <a:srgbClr val="FF0000"/>
                                  </a:solidFill>
                                  <a:latin typeface="Cambria Math" panose="02040503050406030204" pitchFamily="18" charset="0"/>
                                  <a:ea typeface="Cambria Math" panose="02040503050406030204" pitchFamily="18" charset="0"/>
                                </a:rPr>
                                <m:t>∙</m:t>
                              </m:r>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e>
                                <m:sub>
                                  <m:r>
                                    <a:rPr lang="en-US" altLang="ja-JP" sz="2000" b="1" i="1" smtClean="0">
                                      <a:solidFill>
                                        <a:srgbClr val="FF0000"/>
                                      </a:solidFill>
                                      <a:latin typeface="Cambria Math" panose="02040503050406030204" pitchFamily="18" charset="0"/>
                                    </a:rPr>
                                    <m:t>𝟐</m:t>
                                  </m:r>
                                </m:sub>
                              </m:sSub>
                            </m:e>
                            <m:e>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r>
                                    <a:rPr lang="en-US" altLang="ja-JP" sz="2000" b="1" i="1">
                                      <a:solidFill>
                                        <a:srgbClr val="FF0000"/>
                                      </a:solidFill>
                                      <a:latin typeface="Cambria Math" panose="02040503050406030204" pitchFamily="18" charset="0"/>
                                    </a:rPr>
                                    <m:t>′</m:t>
                                  </m:r>
                                </m:e>
                                <m:sub>
                                  <m:r>
                                    <a:rPr lang="en-US" altLang="ja-JP" sz="2000" b="1" i="1" smtClean="0">
                                      <a:solidFill>
                                        <a:srgbClr val="FF0000"/>
                                      </a:solidFill>
                                      <a:latin typeface="Cambria Math" panose="02040503050406030204" pitchFamily="18" charset="0"/>
                                    </a:rPr>
                                    <m:t>𝟐</m:t>
                                  </m:r>
                                </m:sub>
                              </m:sSub>
                              <m:r>
                                <a:rPr lang="en-US" altLang="ja-JP" sz="2000" b="1" i="1">
                                  <a:solidFill>
                                    <a:srgbClr val="FF0000"/>
                                  </a:solidFill>
                                  <a:latin typeface="Cambria Math" panose="02040503050406030204" pitchFamily="18" charset="0"/>
                                  <a:ea typeface="Cambria Math" panose="02040503050406030204" pitchFamily="18" charset="0"/>
                                </a:rPr>
                                <m:t>∙</m:t>
                              </m:r>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e>
                                <m:sub>
                                  <m:r>
                                    <a:rPr lang="en-US" altLang="ja-JP" sz="2000" b="1" i="1" smtClean="0">
                                      <a:solidFill>
                                        <a:srgbClr val="FF0000"/>
                                      </a:solidFill>
                                      <a:latin typeface="Cambria Math" panose="02040503050406030204" pitchFamily="18" charset="0"/>
                                    </a:rPr>
                                    <m:t>𝟑</m:t>
                                  </m:r>
                                </m:sub>
                              </m:sSub>
                            </m:e>
                          </m:mr>
                          <m:mr>
                            <m:e>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r>
                                    <a:rPr lang="en-US" altLang="ja-JP" sz="2000" b="1" i="1">
                                      <a:solidFill>
                                        <a:srgbClr val="FF0000"/>
                                      </a:solidFill>
                                      <a:latin typeface="Cambria Math" panose="02040503050406030204" pitchFamily="18" charset="0"/>
                                    </a:rPr>
                                    <m:t>′</m:t>
                                  </m:r>
                                </m:e>
                                <m:sub>
                                  <m:r>
                                    <a:rPr lang="en-US" altLang="ja-JP" sz="2000" b="1" i="1" smtClean="0">
                                      <a:solidFill>
                                        <a:srgbClr val="FF0000"/>
                                      </a:solidFill>
                                      <a:latin typeface="Cambria Math" panose="02040503050406030204" pitchFamily="18" charset="0"/>
                                    </a:rPr>
                                    <m:t>𝟑</m:t>
                                  </m:r>
                                </m:sub>
                              </m:sSub>
                              <m:r>
                                <a:rPr lang="en-US" altLang="ja-JP" sz="2000" b="1" i="1">
                                  <a:solidFill>
                                    <a:srgbClr val="FF0000"/>
                                  </a:solidFill>
                                  <a:latin typeface="Cambria Math" panose="02040503050406030204" pitchFamily="18" charset="0"/>
                                  <a:ea typeface="Cambria Math" panose="02040503050406030204" pitchFamily="18" charset="0"/>
                                </a:rPr>
                                <m:t>∙</m:t>
                              </m:r>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e>
                                <m:sub>
                                  <m:r>
                                    <a:rPr lang="en-US" altLang="ja-JP" sz="2000" b="1" i="1">
                                      <a:solidFill>
                                        <a:srgbClr val="FF0000"/>
                                      </a:solidFill>
                                      <a:latin typeface="Cambria Math" panose="02040503050406030204" pitchFamily="18" charset="0"/>
                                    </a:rPr>
                                    <m:t>𝟏</m:t>
                                  </m:r>
                                </m:sub>
                              </m:sSub>
                            </m:e>
                            <m:e>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r>
                                    <a:rPr lang="en-US" altLang="ja-JP" sz="2000" b="1" i="1">
                                      <a:solidFill>
                                        <a:srgbClr val="FF0000"/>
                                      </a:solidFill>
                                      <a:latin typeface="Cambria Math" panose="02040503050406030204" pitchFamily="18" charset="0"/>
                                    </a:rPr>
                                    <m:t>′</m:t>
                                  </m:r>
                                </m:e>
                                <m:sub>
                                  <m:r>
                                    <a:rPr lang="en-US" altLang="ja-JP" sz="2000" b="1" i="1" smtClean="0">
                                      <a:solidFill>
                                        <a:srgbClr val="FF0000"/>
                                      </a:solidFill>
                                      <a:latin typeface="Cambria Math" panose="02040503050406030204" pitchFamily="18" charset="0"/>
                                    </a:rPr>
                                    <m:t>𝟑</m:t>
                                  </m:r>
                                </m:sub>
                              </m:sSub>
                              <m:r>
                                <a:rPr lang="en-US" altLang="ja-JP" sz="2000" b="1" i="1">
                                  <a:solidFill>
                                    <a:srgbClr val="FF0000"/>
                                  </a:solidFill>
                                  <a:latin typeface="Cambria Math" panose="02040503050406030204" pitchFamily="18" charset="0"/>
                                  <a:ea typeface="Cambria Math" panose="02040503050406030204" pitchFamily="18" charset="0"/>
                                </a:rPr>
                                <m:t>∙</m:t>
                              </m:r>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e>
                                <m:sub>
                                  <m:r>
                                    <a:rPr lang="en-US" altLang="ja-JP" sz="2000" b="1" i="1" smtClean="0">
                                      <a:solidFill>
                                        <a:srgbClr val="FF0000"/>
                                      </a:solidFill>
                                      <a:latin typeface="Cambria Math" panose="02040503050406030204" pitchFamily="18" charset="0"/>
                                    </a:rPr>
                                    <m:t>𝟐</m:t>
                                  </m:r>
                                </m:sub>
                              </m:sSub>
                            </m:e>
                            <m:e>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r>
                                    <a:rPr lang="en-US" altLang="ja-JP" sz="2000" b="1" i="1">
                                      <a:solidFill>
                                        <a:srgbClr val="FF0000"/>
                                      </a:solidFill>
                                      <a:latin typeface="Cambria Math" panose="02040503050406030204" pitchFamily="18" charset="0"/>
                                    </a:rPr>
                                    <m:t>′</m:t>
                                  </m:r>
                                </m:e>
                                <m:sub>
                                  <m:r>
                                    <a:rPr lang="en-US" altLang="ja-JP" sz="2000" b="1" i="1" smtClean="0">
                                      <a:solidFill>
                                        <a:srgbClr val="FF0000"/>
                                      </a:solidFill>
                                      <a:latin typeface="Cambria Math" panose="02040503050406030204" pitchFamily="18" charset="0"/>
                                    </a:rPr>
                                    <m:t>𝟑</m:t>
                                  </m:r>
                                </m:sub>
                              </m:sSub>
                              <m:r>
                                <a:rPr lang="en-US" altLang="ja-JP" sz="2000" b="1" i="1">
                                  <a:solidFill>
                                    <a:srgbClr val="FF0000"/>
                                  </a:solidFill>
                                  <a:latin typeface="Cambria Math" panose="02040503050406030204" pitchFamily="18" charset="0"/>
                                  <a:ea typeface="Cambria Math" panose="02040503050406030204" pitchFamily="18" charset="0"/>
                                </a:rPr>
                                <m:t>∙</m:t>
                              </m:r>
                              <m:sSub>
                                <m:sSubPr>
                                  <m:ctrlPr>
                                    <a:rPr lang="pt-BR" altLang="ja-JP" sz="2000" b="1" i="1">
                                      <a:solidFill>
                                        <a:srgbClr val="FF0000"/>
                                      </a:solidFill>
                                      <a:latin typeface="Cambria Math" panose="02040503050406030204" pitchFamily="18" charset="0"/>
                                    </a:rPr>
                                  </m:ctrlPr>
                                </m:sSubPr>
                                <m:e>
                                  <m:r>
                                    <a:rPr lang="en-US" altLang="ja-JP" sz="2000" b="1" i="1">
                                      <a:solidFill>
                                        <a:srgbClr val="FF0000"/>
                                      </a:solidFill>
                                      <a:latin typeface="Cambria Math" panose="02040503050406030204" pitchFamily="18" charset="0"/>
                                    </a:rPr>
                                    <m:t>𝒂</m:t>
                                  </m:r>
                                </m:e>
                                <m:sub>
                                  <m:r>
                                    <a:rPr lang="en-US" altLang="ja-JP" sz="2000" b="1" i="1" smtClean="0">
                                      <a:solidFill>
                                        <a:srgbClr val="FF0000"/>
                                      </a:solidFill>
                                      <a:latin typeface="Cambria Math" panose="02040503050406030204" pitchFamily="18" charset="0"/>
                                    </a:rPr>
                                    <m:t>𝟑</m:t>
                                  </m:r>
                                </m:sub>
                              </m:sSub>
                            </m:e>
                          </m:mr>
                        </m:m>
                      </m:e>
                    </m:d>
                    <m:r>
                      <a:rPr lang="en-US" altLang="ja-JP" sz="2000" i="1">
                        <a:solidFill>
                          <a:srgbClr val="FF0000"/>
                        </a:solidFill>
                        <a:latin typeface="Cambria Math" panose="02040503050406030204" pitchFamily="18" charset="0"/>
                      </a:rPr>
                      <m:t>=</m:t>
                    </m:r>
                    <m:d>
                      <m:dPr>
                        <m:ctrlPr>
                          <a:rPr lang="en-US" altLang="ja-JP" sz="2000" i="1">
                            <a:solidFill>
                              <a:srgbClr val="FF0000"/>
                            </a:solidFill>
                            <a:latin typeface="Cambria Math" panose="02040503050406030204" pitchFamily="18" charset="0"/>
                          </a:rPr>
                        </m:ctrlPr>
                      </m:dPr>
                      <m:e>
                        <m:m>
                          <m:mPr>
                            <m:mcs>
                              <m:mc>
                                <m:mcPr>
                                  <m:count m:val="3"/>
                                  <m:mcJc m:val="center"/>
                                </m:mcPr>
                              </m:mc>
                            </m:mcs>
                            <m:ctrlPr>
                              <a:rPr lang="en-US" altLang="ja-JP" sz="2000" i="1">
                                <a:solidFill>
                                  <a:srgbClr val="FF0000"/>
                                </a:solidFill>
                                <a:latin typeface="Cambria Math" panose="02040503050406030204" pitchFamily="18" charset="0"/>
                              </a:rPr>
                            </m:ctrlPr>
                          </m:mPr>
                          <m:mr>
                            <m:e>
                              <m:sSub>
                                <m:sSubPr>
                                  <m:ctrlPr>
                                    <a:rPr lang="en-US" altLang="ja-JP" sz="2000" i="1">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11</m:t>
                                  </m:r>
                                </m:sub>
                              </m:sSub>
                            </m:e>
                            <m:e>
                              <m:sSub>
                                <m:sSubPr>
                                  <m:ctrlPr>
                                    <a:rPr lang="en-US" altLang="ja-JP" sz="2000" i="1" smtClean="0">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12</m:t>
                                  </m:r>
                                </m:sub>
                              </m:sSub>
                            </m:e>
                            <m:e>
                              <m:sSub>
                                <m:sSubPr>
                                  <m:ctrlPr>
                                    <a:rPr lang="en-US" altLang="ja-JP" sz="2000" i="1">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13</m:t>
                                  </m:r>
                                </m:sub>
                              </m:sSub>
                            </m:e>
                          </m:mr>
                          <m:mr>
                            <m:e>
                              <m:sSub>
                                <m:sSubPr>
                                  <m:ctrlPr>
                                    <a:rPr lang="en-US" altLang="ja-JP" sz="2000" i="1">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21</m:t>
                                  </m:r>
                                </m:sub>
                              </m:sSub>
                            </m:e>
                            <m:e>
                              <m:sSub>
                                <m:sSubPr>
                                  <m:ctrlPr>
                                    <a:rPr lang="en-US" altLang="ja-JP" sz="2000" i="1" smtClean="0">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22</m:t>
                                  </m:r>
                                </m:sub>
                              </m:sSub>
                            </m:e>
                            <m:e>
                              <m:sSub>
                                <m:sSubPr>
                                  <m:ctrlPr>
                                    <a:rPr lang="en-US" altLang="ja-JP" sz="2000" i="1">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23</m:t>
                                  </m:r>
                                </m:sub>
                              </m:sSub>
                            </m:e>
                          </m:mr>
                          <m:mr>
                            <m:e>
                              <m:sSub>
                                <m:sSubPr>
                                  <m:ctrlPr>
                                    <a:rPr lang="en-US" altLang="ja-JP" sz="2000" i="1">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31</m:t>
                                  </m:r>
                                </m:sub>
                              </m:sSub>
                            </m:e>
                            <m:e>
                              <m:sSub>
                                <m:sSubPr>
                                  <m:ctrlPr>
                                    <a:rPr lang="en-US" altLang="ja-JP" sz="2000" i="1">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32</m:t>
                                  </m:r>
                                </m:sub>
                              </m:sSub>
                            </m:e>
                            <m:e>
                              <m:sSub>
                                <m:sSubPr>
                                  <m:ctrlPr>
                                    <a:rPr lang="en-US" altLang="ja-JP" sz="2000" i="1">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33</m:t>
                                  </m:r>
                                </m:sub>
                              </m:sSub>
                            </m:e>
                          </m:mr>
                        </m:m>
                      </m:e>
                    </m:d>
                    <m:d>
                      <m:dPr>
                        <m:ctrlPr>
                          <a:rPr lang="en-US" altLang="ja-JP" sz="2000" i="1">
                            <a:solidFill>
                              <a:srgbClr val="FF0000"/>
                            </a:solidFill>
                            <a:latin typeface="Cambria Math" panose="02040503050406030204" pitchFamily="18" charset="0"/>
                          </a:rPr>
                        </m:ctrlPr>
                      </m:dPr>
                      <m:e>
                        <m:m>
                          <m:mPr>
                            <m:mcs>
                              <m:mc>
                                <m:mcPr>
                                  <m:count m:val="3"/>
                                  <m:mcJc m:val="center"/>
                                </m:mcPr>
                              </m:mc>
                            </m:mcs>
                            <m:ctrlPr>
                              <a:rPr lang="en-US" altLang="ja-JP" sz="2000" i="1">
                                <a:solidFill>
                                  <a:srgbClr val="FF0000"/>
                                </a:solidFill>
                                <a:latin typeface="Cambria Math" panose="02040503050406030204" pitchFamily="18" charset="0"/>
                              </a:rPr>
                            </m:ctrlPr>
                          </m:mPr>
                          <m:mr>
                            <m:e>
                              <m:sSub>
                                <m:sSubPr>
                                  <m:ctrlPr>
                                    <a:rPr lang="en-US" altLang="ja-JP" sz="2000" i="1">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11</m:t>
                                  </m:r>
                                </m:sub>
                              </m:sSub>
                            </m:e>
                            <m:e>
                              <m:sSub>
                                <m:sSubPr>
                                  <m:ctrlPr>
                                    <a:rPr lang="en-US" altLang="ja-JP" sz="2000" i="1">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12</m:t>
                                  </m:r>
                                </m:sub>
                              </m:sSub>
                            </m:e>
                            <m:e>
                              <m:sSub>
                                <m:sSubPr>
                                  <m:ctrlPr>
                                    <a:rPr lang="en-US" altLang="ja-JP" sz="2000" i="1">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13</m:t>
                                  </m:r>
                                </m:sub>
                              </m:sSub>
                            </m:e>
                          </m:mr>
                          <m:mr>
                            <m:e>
                              <m:sSub>
                                <m:sSubPr>
                                  <m:ctrlPr>
                                    <a:rPr lang="en-US" altLang="ja-JP" sz="2000" i="1">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21</m:t>
                                  </m:r>
                                </m:sub>
                              </m:sSub>
                            </m:e>
                            <m:e>
                              <m:sSub>
                                <m:sSubPr>
                                  <m:ctrlPr>
                                    <a:rPr lang="en-US" altLang="ja-JP" sz="2000" i="1" smtClean="0">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22</m:t>
                                  </m:r>
                                </m:sub>
                              </m:sSub>
                            </m:e>
                            <m:e>
                              <m:sSub>
                                <m:sSubPr>
                                  <m:ctrlPr>
                                    <a:rPr lang="en-US" altLang="ja-JP" sz="2000" i="1">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23</m:t>
                                  </m:r>
                                </m:sub>
                              </m:sSub>
                            </m:e>
                          </m:mr>
                          <m:mr>
                            <m:e>
                              <m:sSub>
                                <m:sSubPr>
                                  <m:ctrlPr>
                                    <a:rPr lang="en-US" altLang="ja-JP" sz="2000" i="1">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31</m:t>
                                  </m:r>
                                </m:sub>
                              </m:sSub>
                            </m:e>
                            <m:e>
                              <m:sSub>
                                <m:sSubPr>
                                  <m:ctrlPr>
                                    <a:rPr lang="en-US" altLang="ja-JP" sz="2000" i="1">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32</m:t>
                                  </m:r>
                                </m:sub>
                              </m:sSub>
                            </m:e>
                            <m:e>
                              <m:sSub>
                                <m:sSubPr>
                                  <m:ctrlPr>
                                    <a:rPr lang="en-US" altLang="ja-JP" sz="2000" i="1">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33</m:t>
                                  </m:r>
                                </m:sub>
                              </m:sSub>
                            </m:e>
                          </m:mr>
                        </m:m>
                      </m:e>
                    </m:d>
                  </m:oMath>
                </a14:m>
                <a:r>
                  <a:rPr lang="en-US" altLang="ja-JP" sz="2000" dirty="0">
                    <a:solidFill>
                      <a:srgbClr val="FF0000"/>
                    </a:solidFill>
                    <a:latin typeface="Cambria Math" panose="02040503050406030204" pitchFamily="18" charset="0"/>
                  </a:rPr>
                  <a:t> </a:t>
                </a:r>
              </a:p>
              <a:p>
                <a:pPr>
                  <a:spcBef>
                    <a:spcPct val="0"/>
                  </a:spcBef>
                  <a:buNone/>
                  <a:defRPr/>
                </a:pPr>
                <a14:m>
                  <m:oMath xmlns:m="http://schemas.openxmlformats.org/officeDocument/2006/math">
                    <m:sSub>
                      <m:sSubPr>
                        <m:ctrlPr>
                          <a:rPr lang="pt-BR" altLang="ja-JP" sz="2800" b="1" i="1">
                            <a:solidFill>
                              <a:srgbClr val="FF0000"/>
                            </a:solidFill>
                            <a:latin typeface="Cambria Math" panose="02040503050406030204" pitchFamily="18" charset="0"/>
                          </a:rPr>
                        </m:ctrlPr>
                      </m:sSubPr>
                      <m:e>
                        <m:r>
                          <a:rPr lang="en-US" altLang="ja-JP" sz="2800" b="1" i="1">
                            <a:solidFill>
                              <a:srgbClr val="FF0000"/>
                            </a:solidFill>
                            <a:latin typeface="Cambria Math" panose="02040503050406030204" pitchFamily="18" charset="0"/>
                          </a:rPr>
                          <m:t>𝒂</m:t>
                        </m:r>
                        <m:r>
                          <a:rPr lang="en-US" altLang="ja-JP" sz="2800" b="1" i="1">
                            <a:solidFill>
                              <a:srgbClr val="FF0000"/>
                            </a:solidFill>
                            <a:latin typeface="Cambria Math" panose="02040503050406030204" pitchFamily="18" charset="0"/>
                          </a:rPr>
                          <m:t>′</m:t>
                        </m:r>
                      </m:e>
                      <m:sub>
                        <m:r>
                          <a:rPr lang="en-US" altLang="ja-JP" sz="2800" b="1" i="1">
                            <a:solidFill>
                              <a:srgbClr val="FF0000"/>
                            </a:solidFill>
                            <a:latin typeface="Cambria Math" panose="02040503050406030204" pitchFamily="18" charset="0"/>
                          </a:rPr>
                          <m:t>𝟑</m:t>
                        </m:r>
                      </m:sub>
                    </m:sSub>
                    <m:r>
                      <a:rPr lang="en-US" altLang="ja-JP" sz="2800" b="1" i="1">
                        <a:solidFill>
                          <a:srgbClr val="FF0000"/>
                        </a:solidFill>
                        <a:latin typeface="Cambria Math" panose="02040503050406030204" pitchFamily="18" charset="0"/>
                      </a:rPr>
                      <m:t> </m:t>
                    </m:r>
                    <m:r>
                      <a:rPr lang="ja-JP" altLang="en-US" sz="2800" b="1" i="1" smtClean="0">
                        <a:solidFill>
                          <a:srgbClr val="FF0000"/>
                        </a:solidFill>
                        <a:latin typeface="Cambria Math" panose="02040503050406030204" pitchFamily="18" charset="0"/>
                      </a:rPr>
                      <m:t>が</m:t>
                    </m:r>
                  </m:oMath>
                </a14:m>
                <a:r>
                  <a:rPr lang="ja-JP" altLang="en-US" sz="2800" b="1" dirty="0">
                    <a:solidFill>
                      <a:srgbClr val="FF0000"/>
                    </a:solidFill>
                    <a:latin typeface="Cambria Math" panose="02040503050406030204" pitchFamily="18" charset="0"/>
                  </a:rPr>
                  <a:t>逆格子の基本ベクトル </a:t>
                </a:r>
                <a:r>
                  <a:rPr lang="en-US" altLang="ja-JP" sz="2800" b="1" dirty="0">
                    <a:solidFill>
                      <a:srgbClr val="0000FF"/>
                    </a:solidFill>
                    <a:latin typeface="Cambria Math" panose="02040503050406030204" pitchFamily="18" charset="0"/>
                  </a:rPr>
                  <a:t>(</a:t>
                </a:r>
                <a14:m>
                  <m:oMath xmlns:m="http://schemas.openxmlformats.org/officeDocument/2006/math">
                    <m:sSub>
                      <m:sSubPr>
                        <m:ctrlPr>
                          <a:rPr lang="pt-BR" altLang="ja-JP" sz="2800" b="1" i="1">
                            <a:solidFill>
                              <a:srgbClr val="0000FF"/>
                            </a:solidFill>
                            <a:latin typeface="Cambria Math" panose="02040503050406030204" pitchFamily="18" charset="0"/>
                          </a:rPr>
                        </m:ctrlPr>
                      </m:sSubPr>
                      <m:e>
                        <m:r>
                          <a:rPr lang="en-US" altLang="ja-JP" sz="2800" b="1" i="1">
                            <a:solidFill>
                              <a:srgbClr val="0000FF"/>
                            </a:solidFill>
                            <a:latin typeface="Cambria Math" panose="02040503050406030204" pitchFamily="18" charset="0"/>
                          </a:rPr>
                          <m:t>𝒂</m:t>
                        </m:r>
                        <m:r>
                          <a:rPr lang="en-US" altLang="ja-JP" sz="2800" b="1" i="1">
                            <a:solidFill>
                              <a:srgbClr val="0000FF"/>
                            </a:solidFill>
                            <a:latin typeface="Cambria Math" panose="02040503050406030204" pitchFamily="18" charset="0"/>
                          </a:rPr>
                          <m:t>′</m:t>
                        </m:r>
                      </m:e>
                      <m:sub>
                        <m:r>
                          <a:rPr lang="en-US" altLang="ja-JP" sz="2800" b="1" i="1" smtClean="0">
                            <a:solidFill>
                              <a:srgbClr val="0000FF"/>
                            </a:solidFill>
                            <a:latin typeface="Cambria Math" panose="02040503050406030204" pitchFamily="18" charset="0"/>
                          </a:rPr>
                          <m:t>𝒊</m:t>
                        </m:r>
                      </m:sub>
                    </m:sSub>
                    <m:r>
                      <a:rPr lang="en-US" altLang="ja-JP" sz="2800" b="1" i="1">
                        <a:solidFill>
                          <a:srgbClr val="0000FF"/>
                        </a:solidFill>
                        <a:latin typeface="Cambria Math" panose="02040503050406030204" pitchFamily="18" charset="0"/>
                        <a:ea typeface="Cambria Math" panose="02040503050406030204" pitchFamily="18" charset="0"/>
                      </a:rPr>
                      <m:t>∙</m:t>
                    </m:r>
                    <m:sSub>
                      <m:sSubPr>
                        <m:ctrlPr>
                          <a:rPr lang="pt-BR" altLang="ja-JP" sz="2800" b="1" i="1">
                            <a:solidFill>
                              <a:srgbClr val="0000FF"/>
                            </a:solidFill>
                            <a:latin typeface="Cambria Math" panose="02040503050406030204" pitchFamily="18" charset="0"/>
                          </a:rPr>
                        </m:ctrlPr>
                      </m:sSubPr>
                      <m:e>
                        <m:r>
                          <a:rPr lang="en-US" altLang="ja-JP" sz="2800" b="1" i="1">
                            <a:solidFill>
                              <a:srgbClr val="0000FF"/>
                            </a:solidFill>
                            <a:latin typeface="Cambria Math" panose="02040503050406030204" pitchFamily="18" charset="0"/>
                          </a:rPr>
                          <m:t>𝒂</m:t>
                        </m:r>
                      </m:e>
                      <m:sub>
                        <m:r>
                          <a:rPr lang="en-US" altLang="ja-JP" sz="2800" b="1" i="1" smtClean="0">
                            <a:solidFill>
                              <a:srgbClr val="0000FF"/>
                            </a:solidFill>
                            <a:latin typeface="Cambria Math" panose="02040503050406030204" pitchFamily="18" charset="0"/>
                          </a:rPr>
                          <m:t>𝒋</m:t>
                        </m:r>
                      </m:sub>
                    </m:sSub>
                    <m:r>
                      <a:rPr lang="en-US" altLang="ja-JP" sz="2800" b="1" i="1" smtClean="0">
                        <a:solidFill>
                          <a:srgbClr val="0000FF"/>
                        </a:solidFill>
                        <a:latin typeface="Cambria Math" panose="02040503050406030204" pitchFamily="18" charset="0"/>
                      </a:rPr>
                      <m:t>=</m:t>
                    </m:r>
                    <m:sSub>
                      <m:sSubPr>
                        <m:ctrlPr>
                          <a:rPr lang="pt-BR" altLang="ja-JP" sz="2800" b="1" i="1">
                            <a:solidFill>
                              <a:srgbClr val="0000FF"/>
                            </a:solidFill>
                            <a:latin typeface="Cambria Math" panose="02040503050406030204" pitchFamily="18" charset="0"/>
                          </a:rPr>
                        </m:ctrlPr>
                      </m:sSubPr>
                      <m:e>
                        <m:r>
                          <a:rPr lang="ja-JP" altLang="pt-BR" sz="2800" b="1" i="1" smtClean="0">
                            <a:solidFill>
                              <a:srgbClr val="0000FF"/>
                            </a:solidFill>
                            <a:latin typeface="Cambria Math" panose="02040503050406030204" pitchFamily="18" charset="0"/>
                          </a:rPr>
                          <m:t>𝜹</m:t>
                        </m:r>
                      </m:e>
                      <m:sub>
                        <m:r>
                          <a:rPr lang="en-US" altLang="ja-JP" sz="2800" b="1" i="1" smtClean="0">
                            <a:solidFill>
                              <a:srgbClr val="0000FF"/>
                            </a:solidFill>
                            <a:latin typeface="Cambria Math" panose="02040503050406030204" pitchFamily="18" charset="0"/>
                          </a:rPr>
                          <m:t>𝒊𝒋</m:t>
                        </m:r>
                      </m:sub>
                    </m:sSub>
                  </m:oMath>
                </a14:m>
                <a:r>
                  <a:rPr lang="en-US" altLang="ja-JP" sz="2800" b="1" dirty="0">
                    <a:solidFill>
                      <a:srgbClr val="0000FF"/>
                    </a:solidFill>
                    <a:latin typeface="Cambria Math" panose="02040503050406030204" pitchFamily="18" charset="0"/>
                  </a:rPr>
                  <a:t>)</a:t>
                </a:r>
                <a:r>
                  <a:rPr lang="en-US" altLang="ja-JP" sz="2800" b="1" dirty="0">
                    <a:latin typeface="Cambria Math" panose="02040503050406030204" pitchFamily="18" charset="0"/>
                  </a:rPr>
                  <a:t> </a:t>
                </a:r>
                <a:r>
                  <a:rPr lang="ja-JP" altLang="en-US" sz="2800" b="1" dirty="0">
                    <a:solidFill>
                      <a:srgbClr val="FF0000"/>
                    </a:solidFill>
                    <a:latin typeface="Cambria Math" panose="02040503050406030204" pitchFamily="18" charset="0"/>
                  </a:rPr>
                  <a:t>の場合、</a:t>
                </a:r>
                <a14:m>
                  <m:oMath xmlns:m="http://schemas.openxmlformats.org/officeDocument/2006/math">
                    <m:d>
                      <m:dPr>
                        <m:ctrlPr>
                          <a:rPr lang="en-US" altLang="ja-JP" sz="2800" i="1">
                            <a:solidFill>
                              <a:srgbClr val="FF0000"/>
                            </a:solidFill>
                            <a:latin typeface="Cambria Math" panose="02040503050406030204" pitchFamily="18" charset="0"/>
                          </a:rPr>
                        </m:ctrlPr>
                      </m:dPr>
                      <m:e>
                        <m:sSub>
                          <m:sSubPr>
                            <m:ctrlPr>
                              <a:rPr lang="pt-BR" altLang="ja-JP" sz="2800" i="1" smtClean="0">
                                <a:solidFill>
                                  <a:srgbClr val="FF0000"/>
                                </a:solidFill>
                                <a:latin typeface="Cambria Math" panose="02040503050406030204" pitchFamily="18" charset="0"/>
                              </a:rPr>
                            </m:ctrlPr>
                          </m:sSubPr>
                          <m:e>
                            <m:r>
                              <a:rPr lang="en-US" altLang="ja-JP" sz="2800" b="0" i="1" smtClean="0">
                                <a:solidFill>
                                  <a:srgbClr val="FF0000"/>
                                </a:solidFill>
                                <a:latin typeface="Cambria Math" panose="02040503050406030204" pitchFamily="18" charset="0"/>
                              </a:rPr>
                              <m:t>𝑡</m:t>
                            </m:r>
                          </m:e>
                          <m:sub>
                            <m:r>
                              <a:rPr lang="en-US" altLang="ja-JP" sz="2800" i="1">
                                <a:solidFill>
                                  <a:srgbClr val="FF0000"/>
                                </a:solidFill>
                                <a:latin typeface="Cambria Math" panose="02040503050406030204" pitchFamily="18" charset="0"/>
                              </a:rPr>
                              <m:t>𝑖𝑗</m:t>
                            </m:r>
                          </m:sub>
                        </m:sSub>
                      </m:e>
                    </m:d>
                    <m:r>
                      <a:rPr lang="en-US" altLang="ja-JP" sz="2800" b="0" i="1" smtClean="0">
                        <a:solidFill>
                          <a:srgbClr val="FF0000"/>
                        </a:solidFill>
                        <a:latin typeface="Cambria Math" panose="02040503050406030204" pitchFamily="18" charset="0"/>
                      </a:rPr>
                      <m:t>=</m:t>
                    </m:r>
                    <m:r>
                      <a:rPr lang="en-US" altLang="ja-JP" sz="2800" b="0" i="1" smtClean="0">
                        <a:solidFill>
                          <a:srgbClr val="FF0000"/>
                        </a:solidFill>
                        <a:latin typeface="Cambria Math" panose="02040503050406030204" pitchFamily="18" charset="0"/>
                      </a:rPr>
                      <m:t>𝐼</m:t>
                    </m:r>
                  </m:oMath>
                </a14:m>
                <a:endParaRPr lang="en-US" altLang="ja-JP" sz="2000" b="1" dirty="0">
                  <a:solidFill>
                    <a:srgbClr val="FF0000"/>
                  </a:solidFill>
                  <a:latin typeface="Cambria Math" panose="02040503050406030204" pitchFamily="18" charset="0"/>
                </a:endParaRPr>
              </a:p>
            </p:txBody>
          </p:sp>
        </mc:Choice>
        <mc:Fallback xmlns="">
          <p:sp>
            <p:nvSpPr>
              <p:cNvPr id="4" name="Text Box 16">
                <a:extLst>
                  <a:ext uri="{FF2B5EF4-FFF2-40B4-BE49-F238E27FC236}">
                    <a16:creationId xmlns:a16="http://schemas.microsoft.com/office/drawing/2014/main" id="{A453B8A6-2896-DBA0-4984-2257C9B9B471}"/>
                  </a:ext>
                </a:extLst>
              </p:cNvPr>
              <p:cNvSpPr txBox="1">
                <a:spLocks noRot="1" noChangeAspect="1" noMove="1" noResize="1" noEditPoints="1" noAdjustHandles="1" noChangeArrowheads="1" noChangeShapeType="1" noTextEdit="1"/>
              </p:cNvSpPr>
              <p:nvPr/>
            </p:nvSpPr>
            <p:spPr bwMode="auto">
              <a:xfrm>
                <a:off x="335360" y="3473186"/>
                <a:ext cx="11324244" cy="2933816"/>
              </a:xfrm>
              <a:prstGeom prst="rect">
                <a:avLst/>
              </a:prstGeom>
              <a:blipFill>
                <a:blip r:embed="rId4"/>
                <a:stretch>
                  <a:fillRect l="-1076" t="-2911" b="-332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spTree>
    <p:extLst>
      <p:ext uri="{BB962C8B-B14F-4D97-AF65-F5344CB8AC3E}">
        <p14:creationId xmlns:p14="http://schemas.microsoft.com/office/powerpoint/2010/main" val="41074564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3EF8E-CD3F-A364-A3B3-B6862DBCE417}"/>
            </a:ext>
          </a:extLst>
        </p:cNvPr>
        <p:cNvGrpSpPr/>
        <p:nvPr/>
      </p:nvGrpSpPr>
      <p:grpSpPr>
        <a:xfrm>
          <a:off x="0" y="0"/>
          <a:ext cx="0" cy="0"/>
          <a:chOff x="0" y="0"/>
          <a:chExt cx="0" cy="0"/>
        </a:xfrm>
      </p:grpSpPr>
      <p:sp>
        <p:nvSpPr>
          <p:cNvPr id="196610" name="Rectangle 2">
            <a:extLst>
              <a:ext uri="{FF2B5EF4-FFF2-40B4-BE49-F238E27FC236}">
                <a16:creationId xmlns:a16="http://schemas.microsoft.com/office/drawing/2014/main" id="{5A5DE0ED-5545-38AF-094D-031BE3EDD195}"/>
              </a:ext>
            </a:extLst>
          </p:cNvPr>
          <p:cNvSpPr>
            <a:spLocks noGrp="1" noChangeArrowheads="1"/>
          </p:cNvSpPr>
          <p:nvPr>
            <p:ph type="title"/>
          </p:nvPr>
        </p:nvSpPr>
        <p:spPr>
          <a:xfrm>
            <a:off x="47328" y="0"/>
            <a:ext cx="12144672" cy="908720"/>
          </a:xfrm>
        </p:spPr>
        <p:txBody>
          <a:bodyPr/>
          <a:lstStyle/>
          <a:p>
            <a:pPr eaLnBrk="1" hangingPunct="1"/>
            <a:r>
              <a:rPr lang="ja-JP" altLang="en-US" sz="3600" b="1" dirty="0">
                <a:solidFill>
                  <a:srgbClr val="0000FF"/>
                </a:solidFill>
              </a:rPr>
              <a:t>実格子 </a:t>
            </a:r>
            <a:r>
              <a:rPr lang="en-US" altLang="ja-JP" sz="3600" b="1" dirty="0">
                <a:solidFill>
                  <a:srgbClr val="0000FF"/>
                </a:solidFill>
              </a:rPr>
              <a:t>=&gt;</a:t>
            </a:r>
            <a:r>
              <a:rPr lang="ja-JP" altLang="en-US" sz="3600" b="1" dirty="0">
                <a:solidFill>
                  <a:srgbClr val="0000FF"/>
                </a:solidFill>
              </a:rPr>
              <a:t> 逆格子変換</a:t>
            </a:r>
            <a:r>
              <a:rPr lang="en-US" altLang="ja-JP" sz="3600" b="1" dirty="0">
                <a:solidFill>
                  <a:srgbClr val="0000FF"/>
                </a:solidFill>
              </a:rPr>
              <a:t>:</a:t>
            </a:r>
            <a:r>
              <a:rPr lang="ja-JP" altLang="en-US" sz="3600" b="1" dirty="0">
                <a:solidFill>
                  <a:srgbClr val="0000FF"/>
                </a:solidFill>
              </a:rPr>
              <a:t> 逆格子の計量テンソル</a:t>
            </a:r>
            <a:endParaRPr lang="ja-JP" altLang="en-US" sz="2800" dirty="0">
              <a:solidFill>
                <a:schemeClr val="tx1"/>
              </a:solidFill>
              <a:latin typeface="+mn-lt"/>
              <a:ea typeface="+mn-ea"/>
            </a:endParaRPr>
          </a:p>
        </p:txBody>
      </p:sp>
      <mc:AlternateContent xmlns:mc="http://schemas.openxmlformats.org/markup-compatibility/2006" xmlns:a14="http://schemas.microsoft.com/office/drawing/2010/main">
        <mc:Choice Requires="a14">
          <p:sp>
            <p:nvSpPr>
              <p:cNvPr id="33" name="Text Box 16">
                <a:extLst>
                  <a:ext uri="{FF2B5EF4-FFF2-40B4-BE49-F238E27FC236}">
                    <a16:creationId xmlns:a16="http://schemas.microsoft.com/office/drawing/2014/main" id="{A1B43D68-6990-64A7-B039-14AD33A8808B}"/>
                  </a:ext>
                </a:extLst>
              </p:cNvPr>
              <p:cNvSpPr txBox="1">
                <a:spLocks noChangeArrowheads="1"/>
              </p:cNvSpPr>
              <p:nvPr/>
            </p:nvSpPr>
            <p:spPr bwMode="auto">
              <a:xfrm>
                <a:off x="316372" y="1096607"/>
                <a:ext cx="11875628" cy="49966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defRPr/>
                </a:pPr>
                <a:r>
                  <a:rPr lang="ja-JP" altLang="en-US" sz="2800" b="1" dirty="0">
                    <a:solidFill>
                      <a:srgbClr val="0000FF"/>
                    </a:solidFill>
                    <a:latin typeface="Cambria Math" panose="02040503050406030204" pitchFamily="18" charset="0"/>
                  </a:rPr>
                  <a:t>格子ベクトルの変換則</a:t>
                </a:r>
                <a:r>
                  <a:rPr lang="en-US" altLang="ja-JP" sz="2800" b="1" dirty="0">
                    <a:solidFill>
                      <a:srgbClr val="0000FF"/>
                    </a:solidFill>
                    <a:latin typeface="Cambria Math" panose="02040503050406030204" pitchFamily="18" charset="0"/>
                  </a:rPr>
                  <a:t>:</a:t>
                </a:r>
                <a:r>
                  <a:rPr lang="ja-JP" altLang="en-US" sz="2800" b="1" dirty="0">
                    <a:solidFill>
                      <a:srgbClr val="0000FF"/>
                    </a:solidFill>
                    <a:latin typeface="Cambria Math" panose="02040503050406030204" pitchFamily="18" charset="0"/>
                  </a:rPr>
                  <a:t> </a:t>
                </a:r>
                <a14:m>
                  <m:oMath xmlns:m="http://schemas.openxmlformats.org/officeDocument/2006/math">
                    <m:sSub>
                      <m:sSubPr>
                        <m:ctrlPr>
                          <a:rPr lang="pt-BR" altLang="ja-JP" sz="2800" b="1" i="1" smtClean="0">
                            <a:solidFill>
                              <a:srgbClr val="0000FF"/>
                            </a:solidFill>
                            <a:latin typeface="Cambria Math" panose="02040503050406030204" pitchFamily="18" charset="0"/>
                          </a:rPr>
                        </m:ctrlPr>
                      </m:sSubPr>
                      <m:e>
                        <m:sSup>
                          <m:sSupPr>
                            <m:ctrlPr>
                              <a:rPr lang="pt-BR" altLang="ja-JP" sz="2800" b="1" i="1">
                                <a:solidFill>
                                  <a:srgbClr val="0000FF"/>
                                </a:solidFill>
                                <a:latin typeface="Cambria Math" panose="02040503050406030204" pitchFamily="18" charset="0"/>
                              </a:rPr>
                            </m:ctrlPr>
                          </m:sSupPr>
                          <m:e>
                            <m:r>
                              <a:rPr lang="en-US" altLang="ja-JP" sz="2800" b="1" i="1">
                                <a:solidFill>
                                  <a:srgbClr val="0000FF"/>
                                </a:solidFill>
                                <a:latin typeface="Cambria Math" panose="02040503050406030204" pitchFamily="18" charset="0"/>
                              </a:rPr>
                              <m:t>𝒂</m:t>
                            </m:r>
                          </m:e>
                          <m:sup>
                            <m:r>
                              <a:rPr lang="en-US" altLang="ja-JP" sz="2800" b="1" i="0">
                                <a:solidFill>
                                  <a:srgbClr val="0000FF"/>
                                </a:solidFill>
                                <a:latin typeface="Cambria Math" panose="02040503050406030204" pitchFamily="18" charset="0"/>
                              </a:rPr>
                              <m:t>∗</m:t>
                            </m:r>
                          </m:sup>
                        </m:sSup>
                      </m:e>
                      <m:sub>
                        <m:r>
                          <a:rPr lang="en-US" altLang="ja-JP" sz="2800" b="1" i="0" smtClean="0">
                            <a:solidFill>
                              <a:srgbClr val="0000FF"/>
                            </a:solidFill>
                            <a:latin typeface="Cambria Math" panose="02040503050406030204" pitchFamily="18" charset="0"/>
                          </a:rPr>
                          <m:t>𝟏</m:t>
                        </m:r>
                      </m:sub>
                    </m:sSub>
                    <m:r>
                      <a:rPr lang="en-US" altLang="ja-JP" sz="2800" i="1">
                        <a:solidFill>
                          <a:srgbClr val="0000FF"/>
                        </a:solidFill>
                        <a:latin typeface="Cambria Math" panose="02040503050406030204" pitchFamily="18" charset="0"/>
                      </a:rPr>
                      <m:t>=</m:t>
                    </m:r>
                    <m:sSub>
                      <m:sSubPr>
                        <m:ctrlPr>
                          <a:rPr lang="pt-BR" altLang="ja-JP" sz="2800" i="1">
                            <a:solidFill>
                              <a:srgbClr val="0000FF"/>
                            </a:solidFill>
                            <a:latin typeface="Cambria Math" panose="02040503050406030204" pitchFamily="18" charset="0"/>
                          </a:rPr>
                        </m:ctrlPr>
                      </m:sSubPr>
                      <m:e>
                        <m:r>
                          <a:rPr lang="en-US" altLang="ja-JP" sz="2800" b="0" i="1" smtClean="0">
                            <a:solidFill>
                              <a:srgbClr val="0000FF"/>
                            </a:solidFill>
                            <a:latin typeface="Cambria Math" panose="02040503050406030204" pitchFamily="18" charset="0"/>
                          </a:rPr>
                          <m:t>𝑡</m:t>
                        </m:r>
                      </m:e>
                      <m:sub>
                        <m:r>
                          <a:rPr lang="en-US" altLang="ja-JP" sz="2800" b="0" i="1" smtClean="0">
                            <a:solidFill>
                              <a:srgbClr val="0000FF"/>
                            </a:solidFill>
                            <a:latin typeface="Cambria Math" panose="02040503050406030204" pitchFamily="18" charset="0"/>
                          </a:rPr>
                          <m:t>11</m:t>
                        </m:r>
                      </m:sub>
                    </m:sSub>
                    <m:sSub>
                      <m:sSubPr>
                        <m:ctrlPr>
                          <a:rPr lang="pt-BR" altLang="ja-JP" sz="2800" b="1" i="1">
                            <a:solidFill>
                              <a:srgbClr val="0000FF"/>
                            </a:solidFill>
                            <a:latin typeface="Cambria Math" panose="02040503050406030204" pitchFamily="18" charset="0"/>
                          </a:rPr>
                        </m:ctrlPr>
                      </m:sSubPr>
                      <m:e>
                        <m:r>
                          <a:rPr lang="en-US" altLang="ja-JP" sz="2800" b="1" i="1" smtClean="0">
                            <a:solidFill>
                              <a:srgbClr val="0000FF"/>
                            </a:solidFill>
                            <a:latin typeface="Cambria Math" panose="02040503050406030204" pitchFamily="18" charset="0"/>
                          </a:rPr>
                          <m:t>𝒂</m:t>
                        </m:r>
                      </m:e>
                      <m:sub>
                        <m:r>
                          <a:rPr lang="en-US" altLang="ja-JP" sz="2800" b="1" i="1" smtClean="0">
                            <a:solidFill>
                              <a:srgbClr val="0000FF"/>
                            </a:solidFill>
                            <a:latin typeface="Cambria Math" panose="02040503050406030204" pitchFamily="18" charset="0"/>
                          </a:rPr>
                          <m:t>𝟏</m:t>
                        </m:r>
                      </m:sub>
                    </m:sSub>
                    <m:r>
                      <a:rPr lang="en-US" altLang="ja-JP" sz="2800" b="1" i="1" smtClean="0">
                        <a:solidFill>
                          <a:srgbClr val="0000FF"/>
                        </a:solidFill>
                        <a:latin typeface="Cambria Math" panose="02040503050406030204" pitchFamily="18" charset="0"/>
                      </a:rPr>
                      <m:t>+</m:t>
                    </m:r>
                    <m:sSub>
                      <m:sSubPr>
                        <m:ctrlPr>
                          <a:rPr lang="pt-BR" altLang="ja-JP" sz="2800" i="1">
                            <a:solidFill>
                              <a:srgbClr val="0000FF"/>
                            </a:solidFill>
                            <a:latin typeface="Cambria Math" panose="02040503050406030204" pitchFamily="18" charset="0"/>
                          </a:rPr>
                        </m:ctrlPr>
                      </m:sSubPr>
                      <m:e>
                        <m:r>
                          <a:rPr lang="en-US" altLang="ja-JP" sz="2800" b="0" i="1" smtClean="0">
                            <a:solidFill>
                              <a:srgbClr val="0000FF"/>
                            </a:solidFill>
                            <a:latin typeface="Cambria Math" panose="02040503050406030204" pitchFamily="18" charset="0"/>
                          </a:rPr>
                          <m:t>𝑡</m:t>
                        </m:r>
                      </m:e>
                      <m:sub>
                        <m:r>
                          <a:rPr lang="en-US" altLang="ja-JP" sz="2800" i="1">
                            <a:solidFill>
                              <a:srgbClr val="0000FF"/>
                            </a:solidFill>
                            <a:latin typeface="Cambria Math" panose="02040503050406030204" pitchFamily="18" charset="0"/>
                          </a:rPr>
                          <m:t>1</m:t>
                        </m:r>
                        <m:r>
                          <a:rPr lang="en-US" altLang="ja-JP" sz="2800" b="0" i="1" smtClean="0">
                            <a:solidFill>
                              <a:srgbClr val="0000FF"/>
                            </a:solidFill>
                            <a:latin typeface="Cambria Math" panose="02040503050406030204" pitchFamily="18" charset="0"/>
                          </a:rPr>
                          <m:t>2</m:t>
                        </m:r>
                      </m:sub>
                    </m:sSub>
                    <m:sSub>
                      <m:sSubPr>
                        <m:ctrlPr>
                          <a:rPr lang="pt-BR" altLang="ja-JP" sz="2800" b="1" i="1">
                            <a:solidFill>
                              <a:srgbClr val="0000FF"/>
                            </a:solidFill>
                            <a:latin typeface="Cambria Math" panose="02040503050406030204" pitchFamily="18" charset="0"/>
                          </a:rPr>
                        </m:ctrlPr>
                      </m:sSubPr>
                      <m:e>
                        <m:r>
                          <a:rPr lang="en-US" altLang="ja-JP" sz="2800" b="1" i="1" smtClean="0">
                            <a:solidFill>
                              <a:srgbClr val="0000FF"/>
                            </a:solidFill>
                            <a:latin typeface="Cambria Math" panose="02040503050406030204" pitchFamily="18" charset="0"/>
                          </a:rPr>
                          <m:t>𝒂</m:t>
                        </m:r>
                      </m:e>
                      <m:sub>
                        <m:r>
                          <a:rPr lang="en-US" altLang="ja-JP" sz="2800" b="1" i="1" smtClean="0">
                            <a:solidFill>
                              <a:srgbClr val="0000FF"/>
                            </a:solidFill>
                            <a:latin typeface="Cambria Math" panose="02040503050406030204" pitchFamily="18" charset="0"/>
                          </a:rPr>
                          <m:t>𝟐</m:t>
                        </m:r>
                      </m:sub>
                    </m:sSub>
                    <m:r>
                      <a:rPr lang="en-US" altLang="ja-JP" sz="2800" b="1" i="1" smtClean="0">
                        <a:solidFill>
                          <a:srgbClr val="0000FF"/>
                        </a:solidFill>
                        <a:latin typeface="Cambria Math" panose="02040503050406030204" pitchFamily="18" charset="0"/>
                      </a:rPr>
                      <m:t>+</m:t>
                    </m:r>
                    <m:sSub>
                      <m:sSubPr>
                        <m:ctrlPr>
                          <a:rPr lang="pt-BR" altLang="ja-JP" sz="2800" i="1">
                            <a:solidFill>
                              <a:srgbClr val="0000FF"/>
                            </a:solidFill>
                            <a:latin typeface="Cambria Math" panose="02040503050406030204" pitchFamily="18" charset="0"/>
                          </a:rPr>
                        </m:ctrlPr>
                      </m:sSubPr>
                      <m:e>
                        <m:r>
                          <a:rPr lang="en-US" altLang="ja-JP" sz="2800" b="0" i="1" smtClean="0">
                            <a:solidFill>
                              <a:srgbClr val="0000FF"/>
                            </a:solidFill>
                            <a:latin typeface="Cambria Math" panose="02040503050406030204" pitchFamily="18" charset="0"/>
                          </a:rPr>
                          <m:t>𝑡</m:t>
                        </m:r>
                      </m:e>
                      <m:sub>
                        <m:r>
                          <a:rPr lang="en-US" altLang="ja-JP" sz="2800" i="1">
                            <a:solidFill>
                              <a:srgbClr val="0000FF"/>
                            </a:solidFill>
                            <a:latin typeface="Cambria Math" panose="02040503050406030204" pitchFamily="18" charset="0"/>
                          </a:rPr>
                          <m:t>1</m:t>
                        </m:r>
                        <m:r>
                          <a:rPr lang="en-US" altLang="ja-JP" sz="2800" b="0" i="1" smtClean="0">
                            <a:solidFill>
                              <a:srgbClr val="0000FF"/>
                            </a:solidFill>
                            <a:latin typeface="Cambria Math" panose="02040503050406030204" pitchFamily="18" charset="0"/>
                          </a:rPr>
                          <m:t>3</m:t>
                        </m:r>
                      </m:sub>
                    </m:sSub>
                    <m:sSub>
                      <m:sSubPr>
                        <m:ctrlPr>
                          <a:rPr lang="pt-BR" altLang="ja-JP" sz="2800" b="1" i="1">
                            <a:solidFill>
                              <a:srgbClr val="0000FF"/>
                            </a:solidFill>
                            <a:latin typeface="Cambria Math" panose="02040503050406030204" pitchFamily="18" charset="0"/>
                          </a:rPr>
                        </m:ctrlPr>
                      </m:sSubPr>
                      <m:e>
                        <m:r>
                          <a:rPr lang="en-US" altLang="ja-JP" sz="2800" b="1" i="1" smtClean="0">
                            <a:solidFill>
                              <a:srgbClr val="0000FF"/>
                            </a:solidFill>
                            <a:latin typeface="Cambria Math" panose="02040503050406030204" pitchFamily="18" charset="0"/>
                          </a:rPr>
                          <m:t>𝒂</m:t>
                        </m:r>
                      </m:e>
                      <m:sub>
                        <m:r>
                          <a:rPr lang="en-US" altLang="ja-JP" sz="2800" b="1" i="1" smtClean="0">
                            <a:solidFill>
                              <a:srgbClr val="0000FF"/>
                            </a:solidFill>
                            <a:latin typeface="Cambria Math" panose="02040503050406030204" pitchFamily="18" charset="0"/>
                          </a:rPr>
                          <m:t>𝟑</m:t>
                        </m:r>
                      </m:sub>
                    </m:sSub>
                  </m:oMath>
                </a14:m>
                <a:endParaRPr lang="en-US" altLang="ja-JP" sz="2800" b="1" dirty="0">
                  <a:solidFill>
                    <a:srgbClr val="0000FF"/>
                  </a:solidFill>
                  <a:latin typeface="Cambria Math" panose="02040503050406030204" pitchFamily="18" charset="0"/>
                </a:endParaRPr>
              </a:p>
              <a:p>
                <a:pPr>
                  <a:spcBef>
                    <a:spcPct val="0"/>
                  </a:spcBef>
                  <a:buNone/>
                  <a:defRPr/>
                </a:pPr>
                <a:r>
                  <a:rPr lang="en-US" altLang="ja-JP" sz="2800" b="1" dirty="0">
                    <a:solidFill>
                      <a:srgbClr val="0000FF"/>
                    </a:solidFill>
                    <a:latin typeface="Cambria Math" panose="02040503050406030204" pitchFamily="18" charset="0"/>
                  </a:rPr>
                  <a:t>			</a:t>
                </a:r>
                <a:r>
                  <a:rPr lang="ja-JP" altLang="en-US" sz="2800" b="1" dirty="0">
                    <a:solidFill>
                      <a:srgbClr val="0000FF"/>
                    </a:solidFill>
                    <a:latin typeface="Cambria Math" panose="02040503050406030204" pitchFamily="18" charset="0"/>
                  </a:rPr>
                  <a:t>　　</a:t>
                </a:r>
                <a:r>
                  <a:rPr lang="en-US" altLang="ja-JP" sz="2800" b="1" dirty="0">
                    <a:solidFill>
                      <a:srgbClr val="0000FF"/>
                    </a:solidFill>
                    <a:latin typeface="Cambria Math" panose="02040503050406030204" pitchFamily="18" charset="0"/>
                  </a:rPr>
                  <a:t>   </a:t>
                </a:r>
                <a:r>
                  <a:rPr lang="pt-BR" altLang="ja-JP" sz="2800" b="1" dirty="0">
                    <a:solidFill>
                      <a:srgbClr val="0000FF"/>
                    </a:solidFill>
                  </a:rPr>
                  <a:t> </a:t>
                </a:r>
                <a14:m>
                  <m:oMath xmlns:m="http://schemas.openxmlformats.org/officeDocument/2006/math">
                    <m:sSub>
                      <m:sSubPr>
                        <m:ctrlPr>
                          <a:rPr lang="pt-BR" altLang="ja-JP" sz="2800" b="1" i="1">
                            <a:solidFill>
                              <a:srgbClr val="0000FF"/>
                            </a:solidFill>
                            <a:latin typeface="Cambria Math" panose="02040503050406030204" pitchFamily="18" charset="0"/>
                          </a:rPr>
                        </m:ctrlPr>
                      </m:sSubPr>
                      <m:e>
                        <m:sSup>
                          <m:sSupPr>
                            <m:ctrlPr>
                              <a:rPr lang="pt-BR" altLang="ja-JP" sz="2800" b="1" i="1" smtClean="0">
                                <a:solidFill>
                                  <a:srgbClr val="0000FF"/>
                                </a:solidFill>
                                <a:latin typeface="Cambria Math" panose="02040503050406030204" pitchFamily="18" charset="0"/>
                              </a:rPr>
                            </m:ctrlPr>
                          </m:sSupPr>
                          <m:e>
                            <m:r>
                              <a:rPr lang="en-US" altLang="ja-JP" sz="2800" b="1" i="1" smtClean="0">
                                <a:solidFill>
                                  <a:srgbClr val="0000FF"/>
                                </a:solidFill>
                                <a:latin typeface="Cambria Math" panose="02040503050406030204" pitchFamily="18" charset="0"/>
                              </a:rPr>
                              <m:t>𝒂</m:t>
                            </m:r>
                          </m:e>
                          <m:sup>
                            <m:r>
                              <a:rPr lang="en-US" altLang="ja-JP" sz="2800" b="1" i="1" smtClean="0">
                                <a:solidFill>
                                  <a:srgbClr val="0000FF"/>
                                </a:solidFill>
                                <a:latin typeface="Cambria Math" panose="02040503050406030204" pitchFamily="18" charset="0"/>
                              </a:rPr>
                              <m:t>∗</m:t>
                            </m:r>
                          </m:sup>
                        </m:sSup>
                      </m:e>
                      <m:sub>
                        <m:r>
                          <a:rPr lang="en-US" altLang="ja-JP" sz="2800" b="1" i="1" smtClean="0">
                            <a:solidFill>
                              <a:srgbClr val="0000FF"/>
                            </a:solidFill>
                            <a:latin typeface="Cambria Math" panose="02040503050406030204" pitchFamily="18" charset="0"/>
                          </a:rPr>
                          <m:t>𝟐</m:t>
                        </m:r>
                      </m:sub>
                    </m:sSub>
                    <m:r>
                      <a:rPr lang="en-US" altLang="ja-JP" sz="2800" i="1">
                        <a:solidFill>
                          <a:srgbClr val="0000FF"/>
                        </a:solidFill>
                        <a:latin typeface="Cambria Math" panose="02040503050406030204" pitchFamily="18" charset="0"/>
                      </a:rPr>
                      <m:t>=</m:t>
                    </m:r>
                    <m:sSub>
                      <m:sSubPr>
                        <m:ctrlPr>
                          <a:rPr lang="pt-BR" altLang="ja-JP" sz="2800" i="1">
                            <a:solidFill>
                              <a:srgbClr val="0000FF"/>
                            </a:solidFill>
                            <a:latin typeface="Cambria Math" panose="02040503050406030204" pitchFamily="18" charset="0"/>
                          </a:rPr>
                        </m:ctrlPr>
                      </m:sSubPr>
                      <m:e>
                        <m:r>
                          <a:rPr lang="en-US" altLang="ja-JP" sz="2800" b="0" i="1" smtClean="0">
                            <a:solidFill>
                              <a:srgbClr val="0000FF"/>
                            </a:solidFill>
                            <a:latin typeface="Cambria Math" panose="02040503050406030204" pitchFamily="18" charset="0"/>
                          </a:rPr>
                          <m:t>𝑡</m:t>
                        </m:r>
                      </m:e>
                      <m:sub>
                        <m:r>
                          <a:rPr lang="en-US" altLang="ja-JP" sz="2800" b="0" i="1" smtClean="0">
                            <a:solidFill>
                              <a:srgbClr val="0000FF"/>
                            </a:solidFill>
                            <a:latin typeface="Cambria Math" panose="02040503050406030204" pitchFamily="18" charset="0"/>
                          </a:rPr>
                          <m:t>2</m:t>
                        </m:r>
                        <m:r>
                          <a:rPr lang="en-US" altLang="ja-JP" sz="2800" i="1">
                            <a:solidFill>
                              <a:srgbClr val="0000FF"/>
                            </a:solidFill>
                            <a:latin typeface="Cambria Math" panose="02040503050406030204" pitchFamily="18" charset="0"/>
                          </a:rPr>
                          <m:t>1</m:t>
                        </m:r>
                      </m:sub>
                    </m:sSub>
                    <m:sSub>
                      <m:sSubPr>
                        <m:ctrlPr>
                          <a:rPr lang="pt-BR" altLang="ja-JP" sz="2800" b="1" i="1">
                            <a:solidFill>
                              <a:srgbClr val="0000FF"/>
                            </a:solidFill>
                            <a:latin typeface="Cambria Math" panose="02040503050406030204" pitchFamily="18" charset="0"/>
                          </a:rPr>
                        </m:ctrlPr>
                      </m:sSubPr>
                      <m:e>
                        <m:r>
                          <a:rPr lang="en-US" altLang="ja-JP" sz="2800" b="1" i="1">
                            <a:solidFill>
                              <a:srgbClr val="0000FF"/>
                            </a:solidFill>
                            <a:latin typeface="Cambria Math" panose="02040503050406030204" pitchFamily="18" charset="0"/>
                          </a:rPr>
                          <m:t>𝒂</m:t>
                        </m:r>
                      </m:e>
                      <m:sub>
                        <m:r>
                          <a:rPr lang="en-US" altLang="ja-JP" sz="2800" b="1" i="1">
                            <a:solidFill>
                              <a:srgbClr val="0000FF"/>
                            </a:solidFill>
                            <a:latin typeface="Cambria Math" panose="02040503050406030204" pitchFamily="18" charset="0"/>
                          </a:rPr>
                          <m:t>𝟏</m:t>
                        </m:r>
                      </m:sub>
                    </m:sSub>
                    <m:r>
                      <a:rPr lang="en-US" altLang="ja-JP" sz="2800" b="1" i="1">
                        <a:solidFill>
                          <a:srgbClr val="0000FF"/>
                        </a:solidFill>
                        <a:latin typeface="Cambria Math" panose="02040503050406030204" pitchFamily="18" charset="0"/>
                      </a:rPr>
                      <m:t>+</m:t>
                    </m:r>
                    <m:sSub>
                      <m:sSubPr>
                        <m:ctrlPr>
                          <a:rPr lang="pt-BR" altLang="ja-JP" sz="2800" i="1">
                            <a:solidFill>
                              <a:srgbClr val="0000FF"/>
                            </a:solidFill>
                            <a:latin typeface="Cambria Math" panose="02040503050406030204" pitchFamily="18" charset="0"/>
                          </a:rPr>
                        </m:ctrlPr>
                      </m:sSubPr>
                      <m:e>
                        <m:r>
                          <a:rPr lang="en-US" altLang="ja-JP" sz="2800" b="0" i="1" smtClean="0">
                            <a:solidFill>
                              <a:srgbClr val="0000FF"/>
                            </a:solidFill>
                            <a:latin typeface="Cambria Math" panose="02040503050406030204" pitchFamily="18" charset="0"/>
                          </a:rPr>
                          <m:t>𝑡</m:t>
                        </m:r>
                      </m:e>
                      <m:sub>
                        <m:r>
                          <a:rPr lang="en-US" altLang="ja-JP" sz="2800" b="0" i="1" smtClean="0">
                            <a:solidFill>
                              <a:srgbClr val="0000FF"/>
                            </a:solidFill>
                            <a:latin typeface="Cambria Math" panose="02040503050406030204" pitchFamily="18" charset="0"/>
                          </a:rPr>
                          <m:t>2</m:t>
                        </m:r>
                        <m:r>
                          <a:rPr lang="en-US" altLang="ja-JP" sz="2800" i="1">
                            <a:solidFill>
                              <a:srgbClr val="0000FF"/>
                            </a:solidFill>
                            <a:latin typeface="Cambria Math" panose="02040503050406030204" pitchFamily="18" charset="0"/>
                          </a:rPr>
                          <m:t>2</m:t>
                        </m:r>
                      </m:sub>
                    </m:sSub>
                    <m:sSub>
                      <m:sSubPr>
                        <m:ctrlPr>
                          <a:rPr lang="pt-BR" altLang="ja-JP" sz="2800" b="1" i="1">
                            <a:solidFill>
                              <a:srgbClr val="0000FF"/>
                            </a:solidFill>
                            <a:latin typeface="Cambria Math" panose="02040503050406030204" pitchFamily="18" charset="0"/>
                          </a:rPr>
                        </m:ctrlPr>
                      </m:sSubPr>
                      <m:e>
                        <m:r>
                          <a:rPr lang="en-US" altLang="ja-JP" sz="2800" b="1" i="1">
                            <a:solidFill>
                              <a:srgbClr val="0000FF"/>
                            </a:solidFill>
                            <a:latin typeface="Cambria Math" panose="02040503050406030204" pitchFamily="18" charset="0"/>
                          </a:rPr>
                          <m:t>𝒂</m:t>
                        </m:r>
                      </m:e>
                      <m:sub>
                        <m:r>
                          <a:rPr lang="en-US" altLang="ja-JP" sz="2800" b="1" i="1">
                            <a:solidFill>
                              <a:srgbClr val="0000FF"/>
                            </a:solidFill>
                            <a:latin typeface="Cambria Math" panose="02040503050406030204" pitchFamily="18" charset="0"/>
                          </a:rPr>
                          <m:t>𝟐</m:t>
                        </m:r>
                      </m:sub>
                    </m:sSub>
                    <m:r>
                      <a:rPr lang="en-US" altLang="ja-JP" sz="2800" b="1" i="1">
                        <a:solidFill>
                          <a:srgbClr val="0000FF"/>
                        </a:solidFill>
                        <a:latin typeface="Cambria Math" panose="02040503050406030204" pitchFamily="18" charset="0"/>
                      </a:rPr>
                      <m:t>+</m:t>
                    </m:r>
                    <m:sSub>
                      <m:sSubPr>
                        <m:ctrlPr>
                          <a:rPr lang="pt-BR" altLang="ja-JP" sz="2800" i="1">
                            <a:solidFill>
                              <a:srgbClr val="0000FF"/>
                            </a:solidFill>
                            <a:latin typeface="Cambria Math" panose="02040503050406030204" pitchFamily="18" charset="0"/>
                          </a:rPr>
                        </m:ctrlPr>
                      </m:sSubPr>
                      <m:e>
                        <m:r>
                          <a:rPr lang="en-US" altLang="ja-JP" sz="2800" b="0" i="1" smtClean="0">
                            <a:solidFill>
                              <a:srgbClr val="0000FF"/>
                            </a:solidFill>
                            <a:latin typeface="Cambria Math" panose="02040503050406030204" pitchFamily="18" charset="0"/>
                          </a:rPr>
                          <m:t>𝑡</m:t>
                        </m:r>
                      </m:e>
                      <m:sub>
                        <m:r>
                          <a:rPr lang="en-US" altLang="ja-JP" sz="2800" b="0" i="1" smtClean="0">
                            <a:solidFill>
                              <a:srgbClr val="0000FF"/>
                            </a:solidFill>
                            <a:latin typeface="Cambria Math" panose="02040503050406030204" pitchFamily="18" charset="0"/>
                          </a:rPr>
                          <m:t>2</m:t>
                        </m:r>
                        <m:r>
                          <a:rPr lang="en-US" altLang="ja-JP" sz="2800" i="1">
                            <a:solidFill>
                              <a:srgbClr val="0000FF"/>
                            </a:solidFill>
                            <a:latin typeface="Cambria Math" panose="02040503050406030204" pitchFamily="18" charset="0"/>
                          </a:rPr>
                          <m:t>3</m:t>
                        </m:r>
                      </m:sub>
                    </m:sSub>
                    <m:sSub>
                      <m:sSubPr>
                        <m:ctrlPr>
                          <a:rPr lang="pt-BR" altLang="ja-JP" sz="2800" b="1" i="1">
                            <a:solidFill>
                              <a:srgbClr val="0000FF"/>
                            </a:solidFill>
                            <a:latin typeface="Cambria Math" panose="02040503050406030204" pitchFamily="18" charset="0"/>
                          </a:rPr>
                        </m:ctrlPr>
                      </m:sSubPr>
                      <m:e>
                        <m:r>
                          <a:rPr lang="en-US" altLang="ja-JP" sz="2800" b="1" i="1">
                            <a:solidFill>
                              <a:srgbClr val="0000FF"/>
                            </a:solidFill>
                            <a:latin typeface="Cambria Math" panose="02040503050406030204" pitchFamily="18" charset="0"/>
                          </a:rPr>
                          <m:t>𝒂</m:t>
                        </m:r>
                      </m:e>
                      <m:sub>
                        <m:r>
                          <a:rPr lang="en-US" altLang="ja-JP" sz="2800" b="1" i="1">
                            <a:solidFill>
                              <a:srgbClr val="0000FF"/>
                            </a:solidFill>
                            <a:latin typeface="Cambria Math" panose="02040503050406030204" pitchFamily="18" charset="0"/>
                          </a:rPr>
                          <m:t>𝟑</m:t>
                        </m:r>
                      </m:sub>
                    </m:sSub>
                  </m:oMath>
                </a14:m>
                <a:endParaRPr lang="en-US" altLang="ja-JP" sz="2800" b="1" dirty="0">
                  <a:solidFill>
                    <a:srgbClr val="0000FF"/>
                  </a:solidFill>
                </a:endParaRPr>
              </a:p>
              <a:p>
                <a:pPr>
                  <a:spcBef>
                    <a:spcPct val="0"/>
                  </a:spcBef>
                  <a:buNone/>
                  <a:defRPr/>
                </a:pPr>
                <a:r>
                  <a:rPr lang="pt-BR" altLang="ja-JP" sz="2800" b="1" dirty="0">
                    <a:solidFill>
                      <a:srgbClr val="0000FF"/>
                    </a:solidFill>
                  </a:rPr>
                  <a:t>			 </a:t>
                </a:r>
                <a:r>
                  <a:rPr lang="ja-JP" altLang="en-US" sz="2800" b="1" dirty="0">
                    <a:solidFill>
                      <a:srgbClr val="0000FF"/>
                    </a:solidFill>
                  </a:rPr>
                  <a:t>　　</a:t>
                </a:r>
                <a:r>
                  <a:rPr lang="pt-BR" altLang="ja-JP" sz="2800" b="1" dirty="0">
                    <a:solidFill>
                      <a:srgbClr val="0000FF"/>
                    </a:solidFill>
                  </a:rPr>
                  <a:t>   </a:t>
                </a:r>
                <a14:m>
                  <m:oMath xmlns:m="http://schemas.openxmlformats.org/officeDocument/2006/math">
                    <m:sSub>
                      <m:sSubPr>
                        <m:ctrlPr>
                          <a:rPr lang="pt-BR" altLang="ja-JP" sz="2800" b="1" i="1">
                            <a:solidFill>
                              <a:srgbClr val="0000FF"/>
                            </a:solidFill>
                            <a:latin typeface="Cambria Math" panose="02040503050406030204" pitchFamily="18" charset="0"/>
                          </a:rPr>
                        </m:ctrlPr>
                      </m:sSubPr>
                      <m:e>
                        <m:sSup>
                          <m:sSupPr>
                            <m:ctrlPr>
                              <a:rPr lang="pt-BR" altLang="ja-JP" sz="2800" b="1" i="1">
                                <a:solidFill>
                                  <a:srgbClr val="0000FF"/>
                                </a:solidFill>
                                <a:latin typeface="Cambria Math" panose="02040503050406030204" pitchFamily="18" charset="0"/>
                              </a:rPr>
                            </m:ctrlPr>
                          </m:sSupPr>
                          <m:e>
                            <m:r>
                              <a:rPr lang="en-US" altLang="ja-JP" sz="2800" b="1" i="1">
                                <a:solidFill>
                                  <a:srgbClr val="0000FF"/>
                                </a:solidFill>
                                <a:latin typeface="Cambria Math" panose="02040503050406030204" pitchFamily="18" charset="0"/>
                              </a:rPr>
                              <m:t>𝒂</m:t>
                            </m:r>
                          </m:e>
                          <m:sup>
                            <m:r>
                              <a:rPr lang="en-US" altLang="ja-JP" sz="2800" b="1" i="1">
                                <a:solidFill>
                                  <a:srgbClr val="0000FF"/>
                                </a:solidFill>
                                <a:latin typeface="Cambria Math" panose="02040503050406030204" pitchFamily="18" charset="0"/>
                              </a:rPr>
                              <m:t>∗</m:t>
                            </m:r>
                          </m:sup>
                        </m:sSup>
                      </m:e>
                      <m:sub>
                        <m:r>
                          <a:rPr lang="en-US" altLang="ja-JP" sz="2800" b="1" i="1" smtClean="0">
                            <a:solidFill>
                              <a:srgbClr val="0000FF"/>
                            </a:solidFill>
                            <a:latin typeface="Cambria Math" panose="02040503050406030204" pitchFamily="18" charset="0"/>
                          </a:rPr>
                          <m:t>𝟑</m:t>
                        </m:r>
                      </m:sub>
                    </m:sSub>
                    <m:r>
                      <a:rPr lang="en-US" altLang="ja-JP" sz="2800" i="1">
                        <a:solidFill>
                          <a:srgbClr val="0000FF"/>
                        </a:solidFill>
                        <a:latin typeface="Cambria Math" panose="02040503050406030204" pitchFamily="18" charset="0"/>
                      </a:rPr>
                      <m:t>=</m:t>
                    </m:r>
                    <m:sSub>
                      <m:sSubPr>
                        <m:ctrlPr>
                          <a:rPr lang="pt-BR" altLang="ja-JP" sz="2800" i="1">
                            <a:solidFill>
                              <a:srgbClr val="0000FF"/>
                            </a:solidFill>
                            <a:latin typeface="Cambria Math" panose="02040503050406030204" pitchFamily="18" charset="0"/>
                          </a:rPr>
                        </m:ctrlPr>
                      </m:sSubPr>
                      <m:e>
                        <m:r>
                          <a:rPr lang="en-US" altLang="ja-JP" sz="2800" b="0" i="1" smtClean="0">
                            <a:solidFill>
                              <a:srgbClr val="0000FF"/>
                            </a:solidFill>
                            <a:latin typeface="Cambria Math" panose="02040503050406030204" pitchFamily="18" charset="0"/>
                          </a:rPr>
                          <m:t>𝑡</m:t>
                        </m:r>
                      </m:e>
                      <m:sub>
                        <m:r>
                          <a:rPr lang="en-US" altLang="ja-JP" sz="2800" b="0" i="1" smtClean="0">
                            <a:solidFill>
                              <a:srgbClr val="0000FF"/>
                            </a:solidFill>
                            <a:latin typeface="Cambria Math" panose="02040503050406030204" pitchFamily="18" charset="0"/>
                          </a:rPr>
                          <m:t>3</m:t>
                        </m:r>
                        <m:r>
                          <a:rPr lang="en-US" altLang="ja-JP" sz="2800" i="1">
                            <a:solidFill>
                              <a:srgbClr val="0000FF"/>
                            </a:solidFill>
                            <a:latin typeface="Cambria Math" panose="02040503050406030204" pitchFamily="18" charset="0"/>
                          </a:rPr>
                          <m:t>1</m:t>
                        </m:r>
                      </m:sub>
                    </m:sSub>
                    <m:sSub>
                      <m:sSubPr>
                        <m:ctrlPr>
                          <a:rPr lang="pt-BR" altLang="ja-JP" sz="2800" b="1" i="1">
                            <a:solidFill>
                              <a:srgbClr val="0000FF"/>
                            </a:solidFill>
                            <a:latin typeface="Cambria Math" panose="02040503050406030204" pitchFamily="18" charset="0"/>
                          </a:rPr>
                        </m:ctrlPr>
                      </m:sSubPr>
                      <m:e>
                        <m:r>
                          <a:rPr lang="en-US" altLang="ja-JP" sz="2800" b="1" i="1">
                            <a:solidFill>
                              <a:srgbClr val="0000FF"/>
                            </a:solidFill>
                            <a:latin typeface="Cambria Math" panose="02040503050406030204" pitchFamily="18" charset="0"/>
                          </a:rPr>
                          <m:t>𝒂</m:t>
                        </m:r>
                      </m:e>
                      <m:sub>
                        <m:r>
                          <a:rPr lang="en-US" altLang="ja-JP" sz="2800" b="1" i="1">
                            <a:solidFill>
                              <a:srgbClr val="0000FF"/>
                            </a:solidFill>
                            <a:latin typeface="Cambria Math" panose="02040503050406030204" pitchFamily="18" charset="0"/>
                          </a:rPr>
                          <m:t>𝟏</m:t>
                        </m:r>
                      </m:sub>
                    </m:sSub>
                    <m:r>
                      <a:rPr lang="en-US" altLang="ja-JP" sz="2800" b="1" i="1">
                        <a:solidFill>
                          <a:srgbClr val="0000FF"/>
                        </a:solidFill>
                        <a:latin typeface="Cambria Math" panose="02040503050406030204" pitchFamily="18" charset="0"/>
                      </a:rPr>
                      <m:t>+</m:t>
                    </m:r>
                    <m:sSub>
                      <m:sSubPr>
                        <m:ctrlPr>
                          <a:rPr lang="pt-BR" altLang="ja-JP" sz="2800" i="1">
                            <a:solidFill>
                              <a:srgbClr val="0000FF"/>
                            </a:solidFill>
                            <a:latin typeface="Cambria Math" panose="02040503050406030204" pitchFamily="18" charset="0"/>
                          </a:rPr>
                        </m:ctrlPr>
                      </m:sSubPr>
                      <m:e>
                        <m:r>
                          <a:rPr lang="en-US" altLang="ja-JP" sz="2800" b="0" i="1" smtClean="0">
                            <a:solidFill>
                              <a:srgbClr val="0000FF"/>
                            </a:solidFill>
                            <a:latin typeface="Cambria Math" panose="02040503050406030204" pitchFamily="18" charset="0"/>
                          </a:rPr>
                          <m:t>𝑡</m:t>
                        </m:r>
                      </m:e>
                      <m:sub>
                        <m:r>
                          <a:rPr lang="en-US" altLang="ja-JP" sz="2800" b="0" i="1" smtClean="0">
                            <a:solidFill>
                              <a:srgbClr val="0000FF"/>
                            </a:solidFill>
                            <a:latin typeface="Cambria Math" panose="02040503050406030204" pitchFamily="18" charset="0"/>
                          </a:rPr>
                          <m:t>3</m:t>
                        </m:r>
                        <m:r>
                          <a:rPr lang="en-US" altLang="ja-JP" sz="2800" i="1">
                            <a:solidFill>
                              <a:srgbClr val="0000FF"/>
                            </a:solidFill>
                            <a:latin typeface="Cambria Math" panose="02040503050406030204" pitchFamily="18" charset="0"/>
                          </a:rPr>
                          <m:t>2</m:t>
                        </m:r>
                      </m:sub>
                    </m:sSub>
                    <m:sSub>
                      <m:sSubPr>
                        <m:ctrlPr>
                          <a:rPr lang="pt-BR" altLang="ja-JP" sz="2800" b="1" i="1">
                            <a:solidFill>
                              <a:srgbClr val="0000FF"/>
                            </a:solidFill>
                            <a:latin typeface="Cambria Math" panose="02040503050406030204" pitchFamily="18" charset="0"/>
                          </a:rPr>
                        </m:ctrlPr>
                      </m:sSubPr>
                      <m:e>
                        <m:r>
                          <a:rPr lang="en-US" altLang="ja-JP" sz="2800" b="1" i="1">
                            <a:solidFill>
                              <a:srgbClr val="0000FF"/>
                            </a:solidFill>
                            <a:latin typeface="Cambria Math" panose="02040503050406030204" pitchFamily="18" charset="0"/>
                          </a:rPr>
                          <m:t>𝒂</m:t>
                        </m:r>
                      </m:e>
                      <m:sub>
                        <m:r>
                          <a:rPr lang="en-US" altLang="ja-JP" sz="2800" b="1" i="1">
                            <a:solidFill>
                              <a:srgbClr val="0000FF"/>
                            </a:solidFill>
                            <a:latin typeface="Cambria Math" panose="02040503050406030204" pitchFamily="18" charset="0"/>
                          </a:rPr>
                          <m:t>𝟐</m:t>
                        </m:r>
                      </m:sub>
                    </m:sSub>
                    <m:r>
                      <a:rPr lang="en-US" altLang="ja-JP" sz="2800" b="1" i="1">
                        <a:solidFill>
                          <a:srgbClr val="0000FF"/>
                        </a:solidFill>
                        <a:latin typeface="Cambria Math" panose="02040503050406030204" pitchFamily="18" charset="0"/>
                      </a:rPr>
                      <m:t>+</m:t>
                    </m:r>
                    <m:sSub>
                      <m:sSubPr>
                        <m:ctrlPr>
                          <a:rPr lang="pt-BR" altLang="ja-JP" sz="2800" i="1">
                            <a:solidFill>
                              <a:srgbClr val="0000FF"/>
                            </a:solidFill>
                            <a:latin typeface="Cambria Math" panose="02040503050406030204" pitchFamily="18" charset="0"/>
                          </a:rPr>
                        </m:ctrlPr>
                      </m:sSubPr>
                      <m:e>
                        <m:r>
                          <a:rPr lang="en-US" altLang="ja-JP" sz="2800" b="0" i="1" smtClean="0">
                            <a:solidFill>
                              <a:srgbClr val="0000FF"/>
                            </a:solidFill>
                            <a:latin typeface="Cambria Math" panose="02040503050406030204" pitchFamily="18" charset="0"/>
                          </a:rPr>
                          <m:t>𝑡</m:t>
                        </m:r>
                      </m:e>
                      <m:sub>
                        <m:r>
                          <a:rPr lang="en-US" altLang="ja-JP" sz="2800" b="0" i="1" smtClean="0">
                            <a:solidFill>
                              <a:srgbClr val="0000FF"/>
                            </a:solidFill>
                            <a:latin typeface="Cambria Math" panose="02040503050406030204" pitchFamily="18" charset="0"/>
                          </a:rPr>
                          <m:t>3</m:t>
                        </m:r>
                        <m:r>
                          <a:rPr lang="en-US" altLang="ja-JP" sz="2800" i="1">
                            <a:solidFill>
                              <a:srgbClr val="0000FF"/>
                            </a:solidFill>
                            <a:latin typeface="Cambria Math" panose="02040503050406030204" pitchFamily="18" charset="0"/>
                          </a:rPr>
                          <m:t>3</m:t>
                        </m:r>
                      </m:sub>
                    </m:sSub>
                    <m:sSub>
                      <m:sSubPr>
                        <m:ctrlPr>
                          <a:rPr lang="pt-BR" altLang="ja-JP" sz="2800" b="1" i="1">
                            <a:solidFill>
                              <a:srgbClr val="0000FF"/>
                            </a:solidFill>
                            <a:latin typeface="Cambria Math" panose="02040503050406030204" pitchFamily="18" charset="0"/>
                          </a:rPr>
                        </m:ctrlPr>
                      </m:sSubPr>
                      <m:e>
                        <m:r>
                          <a:rPr lang="en-US" altLang="ja-JP" sz="2800" b="1" i="1">
                            <a:solidFill>
                              <a:srgbClr val="0000FF"/>
                            </a:solidFill>
                            <a:latin typeface="Cambria Math" panose="02040503050406030204" pitchFamily="18" charset="0"/>
                          </a:rPr>
                          <m:t>𝒂</m:t>
                        </m:r>
                      </m:e>
                      <m:sub>
                        <m:r>
                          <a:rPr lang="en-US" altLang="ja-JP" sz="2800" b="1" i="1">
                            <a:solidFill>
                              <a:srgbClr val="0000FF"/>
                            </a:solidFill>
                            <a:latin typeface="Cambria Math" panose="02040503050406030204" pitchFamily="18" charset="0"/>
                          </a:rPr>
                          <m:t>𝟑</m:t>
                        </m:r>
                      </m:sub>
                    </m:sSub>
                  </m:oMath>
                </a14:m>
                <a:endParaRPr lang="en-US" altLang="ja-JP" sz="2800" b="1" dirty="0">
                  <a:solidFill>
                    <a:srgbClr val="0000FF"/>
                  </a:solidFill>
                  <a:latin typeface="Cambria Math" panose="02040503050406030204" pitchFamily="18" charset="0"/>
                </a:endParaRPr>
              </a:p>
              <a:p>
                <a:pPr>
                  <a:spcBef>
                    <a:spcPct val="0"/>
                  </a:spcBef>
                  <a:buNone/>
                  <a:defRPr/>
                </a:pPr>
                <a14:m>
                  <m:oMath xmlns:m="http://schemas.openxmlformats.org/officeDocument/2006/math">
                    <m:d>
                      <m:dPr>
                        <m:ctrlPr>
                          <a:rPr lang="en-US" altLang="ja-JP" sz="2000" i="1" smtClean="0">
                            <a:solidFill>
                              <a:schemeClr val="tx1"/>
                            </a:solidFill>
                            <a:latin typeface="Cambria Math" panose="02040503050406030204" pitchFamily="18" charset="0"/>
                          </a:rPr>
                        </m:ctrlPr>
                      </m:dPr>
                      <m:e>
                        <m:m>
                          <m:mPr>
                            <m:mcs>
                              <m:mc>
                                <m:mcPr>
                                  <m:count m:val="3"/>
                                  <m:mcJc m:val="center"/>
                                </m:mcPr>
                              </m:mc>
                            </m:mcs>
                            <m:ctrlPr>
                              <a:rPr lang="en-US" altLang="ja-JP" sz="2000" i="1" smtClean="0">
                                <a:solidFill>
                                  <a:schemeClr val="tx1"/>
                                </a:solidFill>
                                <a:latin typeface="Cambria Math" panose="02040503050406030204" pitchFamily="18" charset="0"/>
                              </a:rPr>
                            </m:ctrlPr>
                          </m:mPr>
                          <m:mr>
                            <m:e>
                              <m:sSub>
                                <m:sSubPr>
                                  <m:ctrlPr>
                                    <a:rPr lang="pt-BR" altLang="ja-JP" sz="2000" b="1" i="1">
                                      <a:solidFill>
                                        <a:schemeClr val="tx1"/>
                                      </a:solidFill>
                                      <a:latin typeface="Cambria Math" panose="02040503050406030204" pitchFamily="18" charset="0"/>
                                    </a:rPr>
                                  </m:ctrlPr>
                                </m:sSubPr>
                                <m:e>
                                  <m:sSup>
                                    <m:sSupPr>
                                      <m:ctrlPr>
                                        <a:rPr lang="pt-BR" altLang="ja-JP" sz="2000" b="1" i="1">
                                          <a:solidFill>
                                            <a:schemeClr val="tx1"/>
                                          </a:solidFill>
                                          <a:latin typeface="Cambria Math" panose="02040503050406030204" pitchFamily="18" charset="0"/>
                                        </a:rPr>
                                      </m:ctrlPr>
                                    </m:sSupPr>
                                    <m:e>
                                      <m:r>
                                        <a:rPr lang="en-US" altLang="ja-JP" sz="2000" b="1" i="1">
                                          <a:solidFill>
                                            <a:schemeClr val="tx1"/>
                                          </a:solidFill>
                                          <a:latin typeface="Cambria Math" panose="02040503050406030204" pitchFamily="18" charset="0"/>
                                        </a:rPr>
                                        <m:t>𝒂</m:t>
                                      </m:r>
                                    </m:e>
                                    <m:sup>
                                      <m:r>
                                        <a:rPr lang="en-US" altLang="ja-JP" sz="2000" b="1" i="1">
                                          <a:solidFill>
                                            <a:schemeClr val="tx1"/>
                                          </a:solidFill>
                                          <a:latin typeface="Cambria Math" panose="02040503050406030204" pitchFamily="18" charset="0"/>
                                        </a:rPr>
                                        <m:t>∗</m:t>
                                      </m:r>
                                    </m:sup>
                                  </m:sSup>
                                </m:e>
                                <m:sub>
                                  <m:r>
                                    <a:rPr lang="en-US" altLang="ja-JP" sz="2000" b="1" i="1">
                                      <a:solidFill>
                                        <a:schemeClr val="tx1"/>
                                      </a:solidFill>
                                      <a:latin typeface="Cambria Math" panose="02040503050406030204" pitchFamily="18" charset="0"/>
                                    </a:rPr>
                                    <m:t>𝟏</m:t>
                                  </m:r>
                                </m:sub>
                              </m:sSub>
                              <m:r>
                                <a:rPr lang="en-US" altLang="ja-JP" sz="2000" b="1" i="1">
                                  <a:solidFill>
                                    <a:schemeClr val="tx1"/>
                                  </a:solidFill>
                                  <a:latin typeface="Cambria Math" panose="02040503050406030204" pitchFamily="18" charset="0"/>
                                  <a:ea typeface="Cambria Math" panose="02040503050406030204" pitchFamily="18" charset="0"/>
                                </a:rPr>
                                <m:t>∙</m:t>
                              </m:r>
                              <m:sSub>
                                <m:sSubPr>
                                  <m:ctrlPr>
                                    <a:rPr lang="pt-BR" altLang="ja-JP" sz="2000" b="1" i="1">
                                      <a:solidFill>
                                        <a:schemeClr val="tx1"/>
                                      </a:solidFill>
                                      <a:latin typeface="Cambria Math" panose="02040503050406030204" pitchFamily="18" charset="0"/>
                                    </a:rPr>
                                  </m:ctrlPr>
                                </m:sSubPr>
                                <m:e>
                                  <m:r>
                                    <a:rPr lang="en-US" altLang="ja-JP" sz="2000" b="1" i="1">
                                      <a:solidFill>
                                        <a:schemeClr val="tx1"/>
                                      </a:solidFill>
                                      <a:latin typeface="Cambria Math" panose="02040503050406030204" pitchFamily="18" charset="0"/>
                                    </a:rPr>
                                    <m:t>𝒂</m:t>
                                  </m:r>
                                </m:e>
                                <m:sub>
                                  <m:r>
                                    <a:rPr lang="en-US" altLang="ja-JP" sz="2000" b="1" i="1">
                                      <a:solidFill>
                                        <a:schemeClr val="tx1"/>
                                      </a:solidFill>
                                      <a:latin typeface="Cambria Math" panose="02040503050406030204" pitchFamily="18" charset="0"/>
                                    </a:rPr>
                                    <m:t>𝟏</m:t>
                                  </m:r>
                                </m:sub>
                              </m:sSub>
                            </m:e>
                            <m:e>
                              <m:sSub>
                                <m:sSubPr>
                                  <m:ctrlPr>
                                    <a:rPr lang="pt-BR" altLang="ja-JP" sz="2000" b="1" i="1">
                                      <a:latin typeface="Cambria Math" panose="02040503050406030204" pitchFamily="18" charset="0"/>
                                    </a:rPr>
                                  </m:ctrlPr>
                                </m:sSubPr>
                                <m:e>
                                  <m:sSup>
                                    <m:sSupPr>
                                      <m:ctrlPr>
                                        <a:rPr lang="pt-BR" altLang="ja-JP" sz="2000" b="1" i="1">
                                          <a:latin typeface="Cambria Math" panose="02040503050406030204" pitchFamily="18" charset="0"/>
                                        </a:rPr>
                                      </m:ctrlPr>
                                    </m:sSupPr>
                                    <m:e>
                                      <m:r>
                                        <a:rPr lang="en-US" altLang="ja-JP" sz="2000" b="1" i="1">
                                          <a:latin typeface="Cambria Math" panose="02040503050406030204" pitchFamily="18" charset="0"/>
                                        </a:rPr>
                                        <m:t>𝒂</m:t>
                                      </m:r>
                                    </m:e>
                                    <m:sup>
                                      <m:r>
                                        <a:rPr lang="en-US" altLang="ja-JP" sz="2000" b="1" i="1">
                                          <a:latin typeface="Cambria Math" panose="02040503050406030204" pitchFamily="18" charset="0"/>
                                        </a:rPr>
                                        <m:t>∗</m:t>
                                      </m:r>
                                    </m:sup>
                                  </m:sSup>
                                </m:e>
                                <m:sub>
                                  <m:r>
                                    <a:rPr lang="en-US" altLang="ja-JP" sz="2000" b="1" i="1">
                                      <a:latin typeface="Cambria Math" panose="02040503050406030204" pitchFamily="18" charset="0"/>
                                    </a:rPr>
                                    <m:t>𝟏</m:t>
                                  </m:r>
                                </m:sub>
                              </m:sSub>
                              <m:r>
                                <a:rPr lang="en-US" altLang="ja-JP" sz="2000" b="1" i="1">
                                  <a:solidFill>
                                    <a:schemeClr val="tx1"/>
                                  </a:solidFill>
                                  <a:latin typeface="Cambria Math" panose="02040503050406030204" pitchFamily="18" charset="0"/>
                                  <a:ea typeface="Cambria Math" panose="02040503050406030204" pitchFamily="18" charset="0"/>
                                </a:rPr>
                                <m:t>∙</m:t>
                              </m:r>
                              <m:sSub>
                                <m:sSubPr>
                                  <m:ctrlPr>
                                    <a:rPr lang="pt-BR" altLang="ja-JP" sz="2000" b="1" i="1">
                                      <a:solidFill>
                                        <a:schemeClr val="tx1"/>
                                      </a:solidFill>
                                      <a:latin typeface="Cambria Math" panose="02040503050406030204" pitchFamily="18" charset="0"/>
                                    </a:rPr>
                                  </m:ctrlPr>
                                </m:sSubPr>
                                <m:e>
                                  <m:r>
                                    <a:rPr lang="en-US" altLang="ja-JP" sz="2000" b="1" i="1">
                                      <a:solidFill>
                                        <a:schemeClr val="tx1"/>
                                      </a:solidFill>
                                      <a:latin typeface="Cambria Math" panose="02040503050406030204" pitchFamily="18" charset="0"/>
                                    </a:rPr>
                                    <m:t>𝒂</m:t>
                                  </m:r>
                                </m:e>
                                <m:sub>
                                  <m:r>
                                    <a:rPr lang="en-US" altLang="ja-JP" sz="2000" b="1" i="1">
                                      <a:solidFill>
                                        <a:schemeClr val="tx1"/>
                                      </a:solidFill>
                                      <a:latin typeface="Cambria Math" panose="02040503050406030204" pitchFamily="18" charset="0"/>
                                    </a:rPr>
                                    <m:t>𝟐</m:t>
                                  </m:r>
                                </m:sub>
                              </m:sSub>
                            </m:e>
                            <m:e>
                              <m:sSub>
                                <m:sSubPr>
                                  <m:ctrlPr>
                                    <a:rPr lang="pt-BR" altLang="ja-JP" sz="2000" b="1" i="1">
                                      <a:latin typeface="Cambria Math" panose="02040503050406030204" pitchFamily="18" charset="0"/>
                                    </a:rPr>
                                  </m:ctrlPr>
                                </m:sSubPr>
                                <m:e>
                                  <m:sSup>
                                    <m:sSupPr>
                                      <m:ctrlPr>
                                        <a:rPr lang="pt-BR" altLang="ja-JP" sz="2000" b="1" i="1">
                                          <a:latin typeface="Cambria Math" panose="02040503050406030204" pitchFamily="18" charset="0"/>
                                        </a:rPr>
                                      </m:ctrlPr>
                                    </m:sSupPr>
                                    <m:e>
                                      <m:r>
                                        <a:rPr lang="en-US" altLang="ja-JP" sz="2000" b="1" i="1">
                                          <a:latin typeface="Cambria Math" panose="02040503050406030204" pitchFamily="18" charset="0"/>
                                        </a:rPr>
                                        <m:t>𝒂</m:t>
                                      </m:r>
                                    </m:e>
                                    <m:sup>
                                      <m:r>
                                        <a:rPr lang="en-US" altLang="ja-JP" sz="2000" b="1" i="1">
                                          <a:latin typeface="Cambria Math" panose="02040503050406030204" pitchFamily="18" charset="0"/>
                                        </a:rPr>
                                        <m:t>∗</m:t>
                                      </m:r>
                                    </m:sup>
                                  </m:sSup>
                                </m:e>
                                <m:sub>
                                  <m:r>
                                    <a:rPr lang="en-US" altLang="ja-JP" sz="2000" b="1" i="1">
                                      <a:latin typeface="Cambria Math" panose="02040503050406030204" pitchFamily="18" charset="0"/>
                                    </a:rPr>
                                    <m:t>𝟏</m:t>
                                  </m:r>
                                </m:sub>
                              </m:sSub>
                              <m:r>
                                <a:rPr lang="en-US" altLang="ja-JP" sz="2000" b="1" i="1">
                                  <a:solidFill>
                                    <a:schemeClr val="tx1"/>
                                  </a:solidFill>
                                  <a:latin typeface="Cambria Math" panose="02040503050406030204" pitchFamily="18" charset="0"/>
                                  <a:ea typeface="Cambria Math" panose="02040503050406030204" pitchFamily="18" charset="0"/>
                                </a:rPr>
                                <m:t>∙</m:t>
                              </m:r>
                              <m:sSub>
                                <m:sSubPr>
                                  <m:ctrlPr>
                                    <a:rPr lang="pt-BR" altLang="ja-JP" sz="2000" b="1" i="1">
                                      <a:solidFill>
                                        <a:schemeClr val="tx1"/>
                                      </a:solidFill>
                                      <a:latin typeface="Cambria Math" panose="02040503050406030204" pitchFamily="18" charset="0"/>
                                    </a:rPr>
                                  </m:ctrlPr>
                                </m:sSubPr>
                                <m:e>
                                  <m:r>
                                    <a:rPr lang="en-US" altLang="ja-JP" sz="2000" b="1" i="1">
                                      <a:solidFill>
                                        <a:schemeClr val="tx1"/>
                                      </a:solidFill>
                                      <a:latin typeface="Cambria Math" panose="02040503050406030204" pitchFamily="18" charset="0"/>
                                    </a:rPr>
                                    <m:t>𝒂</m:t>
                                  </m:r>
                                </m:e>
                                <m:sub>
                                  <m:r>
                                    <a:rPr lang="en-US" altLang="ja-JP" sz="2000" b="1" i="1">
                                      <a:solidFill>
                                        <a:schemeClr val="tx1"/>
                                      </a:solidFill>
                                      <a:latin typeface="Cambria Math" panose="02040503050406030204" pitchFamily="18" charset="0"/>
                                    </a:rPr>
                                    <m:t>𝟑</m:t>
                                  </m:r>
                                </m:sub>
                              </m:sSub>
                            </m:e>
                          </m:mr>
                          <m:mr>
                            <m:e>
                              <m:sSub>
                                <m:sSubPr>
                                  <m:ctrlPr>
                                    <a:rPr lang="pt-BR" altLang="ja-JP" sz="2000" b="1" i="1">
                                      <a:latin typeface="Cambria Math" panose="02040503050406030204" pitchFamily="18" charset="0"/>
                                    </a:rPr>
                                  </m:ctrlPr>
                                </m:sSubPr>
                                <m:e>
                                  <m:sSup>
                                    <m:sSupPr>
                                      <m:ctrlPr>
                                        <a:rPr lang="pt-BR" altLang="ja-JP" sz="2000" b="1" i="1">
                                          <a:latin typeface="Cambria Math" panose="02040503050406030204" pitchFamily="18" charset="0"/>
                                        </a:rPr>
                                      </m:ctrlPr>
                                    </m:sSupPr>
                                    <m:e>
                                      <m:r>
                                        <a:rPr lang="en-US" altLang="ja-JP" sz="2000" b="1" i="1">
                                          <a:latin typeface="Cambria Math" panose="02040503050406030204" pitchFamily="18" charset="0"/>
                                        </a:rPr>
                                        <m:t>𝒂</m:t>
                                      </m:r>
                                    </m:e>
                                    <m:sup>
                                      <m:r>
                                        <a:rPr lang="en-US" altLang="ja-JP" sz="2000" b="1" i="1">
                                          <a:latin typeface="Cambria Math" panose="02040503050406030204" pitchFamily="18" charset="0"/>
                                        </a:rPr>
                                        <m:t>∗</m:t>
                                      </m:r>
                                    </m:sup>
                                  </m:sSup>
                                </m:e>
                                <m:sub>
                                  <m:r>
                                    <a:rPr lang="en-US" altLang="ja-JP" sz="2000" b="1" i="1" smtClean="0">
                                      <a:latin typeface="Cambria Math" panose="02040503050406030204" pitchFamily="18" charset="0"/>
                                    </a:rPr>
                                    <m:t>𝟐</m:t>
                                  </m:r>
                                </m:sub>
                              </m:sSub>
                              <m:r>
                                <a:rPr lang="en-US" altLang="ja-JP" sz="2000" b="1" i="1">
                                  <a:solidFill>
                                    <a:schemeClr val="tx1"/>
                                  </a:solidFill>
                                  <a:latin typeface="Cambria Math" panose="02040503050406030204" pitchFamily="18" charset="0"/>
                                  <a:ea typeface="Cambria Math" panose="02040503050406030204" pitchFamily="18" charset="0"/>
                                </a:rPr>
                                <m:t>∙</m:t>
                              </m:r>
                              <m:sSub>
                                <m:sSubPr>
                                  <m:ctrlPr>
                                    <a:rPr lang="pt-BR" altLang="ja-JP" sz="2000" b="1" i="1">
                                      <a:solidFill>
                                        <a:schemeClr val="tx1"/>
                                      </a:solidFill>
                                      <a:latin typeface="Cambria Math" panose="02040503050406030204" pitchFamily="18" charset="0"/>
                                    </a:rPr>
                                  </m:ctrlPr>
                                </m:sSubPr>
                                <m:e>
                                  <m:r>
                                    <a:rPr lang="en-US" altLang="ja-JP" sz="2000" b="1" i="1">
                                      <a:solidFill>
                                        <a:schemeClr val="tx1"/>
                                      </a:solidFill>
                                      <a:latin typeface="Cambria Math" panose="02040503050406030204" pitchFamily="18" charset="0"/>
                                    </a:rPr>
                                    <m:t>𝒂</m:t>
                                  </m:r>
                                </m:e>
                                <m:sub>
                                  <m:r>
                                    <a:rPr lang="en-US" altLang="ja-JP" sz="2000" b="1" i="1">
                                      <a:solidFill>
                                        <a:schemeClr val="tx1"/>
                                      </a:solidFill>
                                      <a:latin typeface="Cambria Math" panose="02040503050406030204" pitchFamily="18" charset="0"/>
                                    </a:rPr>
                                    <m:t>𝟏</m:t>
                                  </m:r>
                                </m:sub>
                              </m:sSub>
                            </m:e>
                            <m:e>
                              <m:sSub>
                                <m:sSubPr>
                                  <m:ctrlPr>
                                    <a:rPr lang="pt-BR" altLang="ja-JP" sz="2000" b="1" i="1">
                                      <a:latin typeface="Cambria Math" panose="02040503050406030204" pitchFamily="18" charset="0"/>
                                    </a:rPr>
                                  </m:ctrlPr>
                                </m:sSubPr>
                                <m:e>
                                  <m:sSup>
                                    <m:sSupPr>
                                      <m:ctrlPr>
                                        <a:rPr lang="pt-BR" altLang="ja-JP" sz="2000" b="1" i="1">
                                          <a:latin typeface="Cambria Math" panose="02040503050406030204" pitchFamily="18" charset="0"/>
                                        </a:rPr>
                                      </m:ctrlPr>
                                    </m:sSupPr>
                                    <m:e>
                                      <m:r>
                                        <a:rPr lang="en-US" altLang="ja-JP" sz="2000" b="1" i="1">
                                          <a:latin typeface="Cambria Math" panose="02040503050406030204" pitchFamily="18" charset="0"/>
                                        </a:rPr>
                                        <m:t>𝒂</m:t>
                                      </m:r>
                                    </m:e>
                                    <m:sup>
                                      <m:r>
                                        <a:rPr lang="en-US" altLang="ja-JP" sz="2000" b="1" i="1">
                                          <a:latin typeface="Cambria Math" panose="02040503050406030204" pitchFamily="18" charset="0"/>
                                        </a:rPr>
                                        <m:t>∗</m:t>
                                      </m:r>
                                    </m:sup>
                                  </m:sSup>
                                </m:e>
                                <m:sub>
                                  <m:r>
                                    <a:rPr lang="en-US" altLang="ja-JP" sz="2000" b="1" i="1" smtClean="0">
                                      <a:latin typeface="Cambria Math" panose="02040503050406030204" pitchFamily="18" charset="0"/>
                                    </a:rPr>
                                    <m:t>𝟐</m:t>
                                  </m:r>
                                </m:sub>
                              </m:sSub>
                              <m:r>
                                <a:rPr lang="en-US" altLang="ja-JP" sz="2000" b="1" i="1">
                                  <a:solidFill>
                                    <a:schemeClr val="tx1"/>
                                  </a:solidFill>
                                  <a:latin typeface="Cambria Math" panose="02040503050406030204" pitchFamily="18" charset="0"/>
                                  <a:ea typeface="Cambria Math" panose="02040503050406030204" pitchFamily="18" charset="0"/>
                                </a:rPr>
                                <m:t>∙</m:t>
                              </m:r>
                              <m:sSub>
                                <m:sSubPr>
                                  <m:ctrlPr>
                                    <a:rPr lang="pt-BR" altLang="ja-JP" sz="2000" b="1" i="1">
                                      <a:solidFill>
                                        <a:schemeClr val="tx1"/>
                                      </a:solidFill>
                                      <a:latin typeface="Cambria Math" panose="02040503050406030204" pitchFamily="18" charset="0"/>
                                    </a:rPr>
                                  </m:ctrlPr>
                                </m:sSubPr>
                                <m:e>
                                  <m:r>
                                    <a:rPr lang="en-US" altLang="ja-JP" sz="2000" b="1" i="1">
                                      <a:solidFill>
                                        <a:schemeClr val="tx1"/>
                                      </a:solidFill>
                                      <a:latin typeface="Cambria Math" panose="02040503050406030204" pitchFamily="18" charset="0"/>
                                    </a:rPr>
                                    <m:t>𝒂</m:t>
                                  </m:r>
                                </m:e>
                                <m:sub>
                                  <m:r>
                                    <a:rPr lang="en-US" altLang="ja-JP" sz="2000" b="1" i="1">
                                      <a:solidFill>
                                        <a:schemeClr val="tx1"/>
                                      </a:solidFill>
                                      <a:latin typeface="Cambria Math" panose="02040503050406030204" pitchFamily="18" charset="0"/>
                                    </a:rPr>
                                    <m:t>𝟐</m:t>
                                  </m:r>
                                </m:sub>
                              </m:sSub>
                            </m:e>
                            <m:e>
                              <m:sSub>
                                <m:sSubPr>
                                  <m:ctrlPr>
                                    <a:rPr lang="pt-BR" altLang="ja-JP" sz="2000" b="1" i="1">
                                      <a:latin typeface="Cambria Math" panose="02040503050406030204" pitchFamily="18" charset="0"/>
                                    </a:rPr>
                                  </m:ctrlPr>
                                </m:sSubPr>
                                <m:e>
                                  <m:sSup>
                                    <m:sSupPr>
                                      <m:ctrlPr>
                                        <a:rPr lang="pt-BR" altLang="ja-JP" sz="2000" b="1" i="1">
                                          <a:latin typeface="Cambria Math" panose="02040503050406030204" pitchFamily="18" charset="0"/>
                                        </a:rPr>
                                      </m:ctrlPr>
                                    </m:sSupPr>
                                    <m:e>
                                      <m:r>
                                        <a:rPr lang="en-US" altLang="ja-JP" sz="2000" b="1" i="1">
                                          <a:latin typeface="Cambria Math" panose="02040503050406030204" pitchFamily="18" charset="0"/>
                                        </a:rPr>
                                        <m:t>𝒂</m:t>
                                      </m:r>
                                    </m:e>
                                    <m:sup>
                                      <m:r>
                                        <a:rPr lang="en-US" altLang="ja-JP" sz="2000" b="1" i="1">
                                          <a:latin typeface="Cambria Math" panose="02040503050406030204" pitchFamily="18" charset="0"/>
                                        </a:rPr>
                                        <m:t>∗</m:t>
                                      </m:r>
                                    </m:sup>
                                  </m:sSup>
                                </m:e>
                                <m:sub>
                                  <m:r>
                                    <a:rPr lang="en-US" altLang="ja-JP" sz="2000" b="1" i="1" smtClean="0">
                                      <a:latin typeface="Cambria Math" panose="02040503050406030204" pitchFamily="18" charset="0"/>
                                    </a:rPr>
                                    <m:t>𝟐</m:t>
                                  </m:r>
                                </m:sub>
                              </m:sSub>
                              <m:r>
                                <a:rPr lang="en-US" altLang="ja-JP" sz="2000" b="1" i="1">
                                  <a:solidFill>
                                    <a:schemeClr val="tx1"/>
                                  </a:solidFill>
                                  <a:latin typeface="Cambria Math" panose="02040503050406030204" pitchFamily="18" charset="0"/>
                                  <a:ea typeface="Cambria Math" panose="02040503050406030204" pitchFamily="18" charset="0"/>
                                </a:rPr>
                                <m:t>∙</m:t>
                              </m:r>
                              <m:sSub>
                                <m:sSubPr>
                                  <m:ctrlPr>
                                    <a:rPr lang="pt-BR" altLang="ja-JP" sz="2000" b="1" i="1">
                                      <a:solidFill>
                                        <a:schemeClr val="tx1"/>
                                      </a:solidFill>
                                      <a:latin typeface="Cambria Math" panose="02040503050406030204" pitchFamily="18" charset="0"/>
                                    </a:rPr>
                                  </m:ctrlPr>
                                </m:sSubPr>
                                <m:e>
                                  <m:r>
                                    <a:rPr lang="en-US" altLang="ja-JP" sz="2000" b="1" i="1">
                                      <a:solidFill>
                                        <a:schemeClr val="tx1"/>
                                      </a:solidFill>
                                      <a:latin typeface="Cambria Math" panose="02040503050406030204" pitchFamily="18" charset="0"/>
                                    </a:rPr>
                                    <m:t>𝒂</m:t>
                                  </m:r>
                                </m:e>
                                <m:sub>
                                  <m:r>
                                    <a:rPr lang="en-US" altLang="ja-JP" sz="2000" b="1" i="1">
                                      <a:solidFill>
                                        <a:schemeClr val="tx1"/>
                                      </a:solidFill>
                                      <a:latin typeface="Cambria Math" panose="02040503050406030204" pitchFamily="18" charset="0"/>
                                    </a:rPr>
                                    <m:t>𝟑</m:t>
                                  </m:r>
                                </m:sub>
                              </m:sSub>
                            </m:e>
                          </m:mr>
                          <m:mr>
                            <m:e>
                              <m:sSub>
                                <m:sSubPr>
                                  <m:ctrlPr>
                                    <a:rPr lang="pt-BR" altLang="ja-JP" sz="2000" b="1" i="1">
                                      <a:latin typeface="Cambria Math" panose="02040503050406030204" pitchFamily="18" charset="0"/>
                                    </a:rPr>
                                  </m:ctrlPr>
                                </m:sSubPr>
                                <m:e>
                                  <m:sSup>
                                    <m:sSupPr>
                                      <m:ctrlPr>
                                        <a:rPr lang="pt-BR" altLang="ja-JP" sz="2000" b="1" i="1">
                                          <a:latin typeface="Cambria Math" panose="02040503050406030204" pitchFamily="18" charset="0"/>
                                        </a:rPr>
                                      </m:ctrlPr>
                                    </m:sSupPr>
                                    <m:e>
                                      <m:r>
                                        <a:rPr lang="en-US" altLang="ja-JP" sz="2000" b="1" i="1">
                                          <a:latin typeface="Cambria Math" panose="02040503050406030204" pitchFamily="18" charset="0"/>
                                        </a:rPr>
                                        <m:t>𝒂</m:t>
                                      </m:r>
                                    </m:e>
                                    <m:sup>
                                      <m:r>
                                        <a:rPr lang="en-US" altLang="ja-JP" sz="2000" b="1" i="1">
                                          <a:latin typeface="Cambria Math" panose="02040503050406030204" pitchFamily="18" charset="0"/>
                                        </a:rPr>
                                        <m:t>∗</m:t>
                                      </m:r>
                                    </m:sup>
                                  </m:sSup>
                                </m:e>
                                <m:sub>
                                  <m:r>
                                    <a:rPr lang="en-US" altLang="ja-JP" sz="2000" b="1" i="1" smtClean="0">
                                      <a:latin typeface="Cambria Math" panose="02040503050406030204" pitchFamily="18" charset="0"/>
                                    </a:rPr>
                                    <m:t>𝟑</m:t>
                                  </m:r>
                                </m:sub>
                              </m:sSub>
                              <m:r>
                                <a:rPr lang="en-US" altLang="ja-JP" sz="2000" b="1" i="1">
                                  <a:solidFill>
                                    <a:schemeClr val="tx1"/>
                                  </a:solidFill>
                                  <a:latin typeface="Cambria Math" panose="02040503050406030204" pitchFamily="18" charset="0"/>
                                  <a:ea typeface="Cambria Math" panose="02040503050406030204" pitchFamily="18" charset="0"/>
                                </a:rPr>
                                <m:t>∙</m:t>
                              </m:r>
                              <m:sSub>
                                <m:sSubPr>
                                  <m:ctrlPr>
                                    <a:rPr lang="pt-BR" altLang="ja-JP" sz="2000" b="1" i="1">
                                      <a:solidFill>
                                        <a:schemeClr val="tx1"/>
                                      </a:solidFill>
                                      <a:latin typeface="Cambria Math" panose="02040503050406030204" pitchFamily="18" charset="0"/>
                                    </a:rPr>
                                  </m:ctrlPr>
                                </m:sSubPr>
                                <m:e>
                                  <m:r>
                                    <a:rPr lang="en-US" altLang="ja-JP" sz="2000" b="1" i="1">
                                      <a:solidFill>
                                        <a:schemeClr val="tx1"/>
                                      </a:solidFill>
                                      <a:latin typeface="Cambria Math" panose="02040503050406030204" pitchFamily="18" charset="0"/>
                                    </a:rPr>
                                    <m:t>𝒂</m:t>
                                  </m:r>
                                </m:e>
                                <m:sub>
                                  <m:r>
                                    <a:rPr lang="en-US" altLang="ja-JP" sz="2000" b="1" i="1">
                                      <a:solidFill>
                                        <a:schemeClr val="tx1"/>
                                      </a:solidFill>
                                      <a:latin typeface="Cambria Math" panose="02040503050406030204" pitchFamily="18" charset="0"/>
                                    </a:rPr>
                                    <m:t>𝟏</m:t>
                                  </m:r>
                                </m:sub>
                              </m:sSub>
                            </m:e>
                            <m:e>
                              <m:sSub>
                                <m:sSubPr>
                                  <m:ctrlPr>
                                    <a:rPr lang="pt-BR" altLang="ja-JP" sz="2000" b="1" i="1">
                                      <a:latin typeface="Cambria Math" panose="02040503050406030204" pitchFamily="18" charset="0"/>
                                    </a:rPr>
                                  </m:ctrlPr>
                                </m:sSubPr>
                                <m:e>
                                  <m:sSup>
                                    <m:sSupPr>
                                      <m:ctrlPr>
                                        <a:rPr lang="pt-BR" altLang="ja-JP" sz="2000" b="1" i="1">
                                          <a:latin typeface="Cambria Math" panose="02040503050406030204" pitchFamily="18" charset="0"/>
                                        </a:rPr>
                                      </m:ctrlPr>
                                    </m:sSupPr>
                                    <m:e>
                                      <m:r>
                                        <a:rPr lang="en-US" altLang="ja-JP" sz="2000" b="1" i="1">
                                          <a:latin typeface="Cambria Math" panose="02040503050406030204" pitchFamily="18" charset="0"/>
                                        </a:rPr>
                                        <m:t>𝒂</m:t>
                                      </m:r>
                                    </m:e>
                                    <m:sup>
                                      <m:r>
                                        <a:rPr lang="en-US" altLang="ja-JP" sz="2000" b="1" i="1">
                                          <a:latin typeface="Cambria Math" panose="02040503050406030204" pitchFamily="18" charset="0"/>
                                        </a:rPr>
                                        <m:t>∗</m:t>
                                      </m:r>
                                    </m:sup>
                                  </m:sSup>
                                </m:e>
                                <m:sub>
                                  <m:r>
                                    <a:rPr lang="en-US" altLang="ja-JP" sz="2000" b="1" i="1" smtClean="0">
                                      <a:latin typeface="Cambria Math" panose="02040503050406030204" pitchFamily="18" charset="0"/>
                                    </a:rPr>
                                    <m:t>𝟑</m:t>
                                  </m:r>
                                </m:sub>
                              </m:sSub>
                              <m:r>
                                <a:rPr lang="en-US" altLang="ja-JP" sz="2000" b="1" i="1">
                                  <a:solidFill>
                                    <a:schemeClr val="tx1"/>
                                  </a:solidFill>
                                  <a:latin typeface="Cambria Math" panose="02040503050406030204" pitchFamily="18" charset="0"/>
                                  <a:ea typeface="Cambria Math" panose="02040503050406030204" pitchFamily="18" charset="0"/>
                                </a:rPr>
                                <m:t>∙</m:t>
                              </m:r>
                              <m:sSub>
                                <m:sSubPr>
                                  <m:ctrlPr>
                                    <a:rPr lang="pt-BR" altLang="ja-JP" sz="2000" b="1" i="1">
                                      <a:solidFill>
                                        <a:schemeClr val="tx1"/>
                                      </a:solidFill>
                                      <a:latin typeface="Cambria Math" panose="02040503050406030204" pitchFamily="18" charset="0"/>
                                    </a:rPr>
                                  </m:ctrlPr>
                                </m:sSubPr>
                                <m:e>
                                  <m:r>
                                    <a:rPr lang="en-US" altLang="ja-JP" sz="2000" b="1" i="1">
                                      <a:solidFill>
                                        <a:schemeClr val="tx1"/>
                                      </a:solidFill>
                                      <a:latin typeface="Cambria Math" panose="02040503050406030204" pitchFamily="18" charset="0"/>
                                    </a:rPr>
                                    <m:t>𝒂</m:t>
                                  </m:r>
                                </m:e>
                                <m:sub>
                                  <m:r>
                                    <a:rPr lang="en-US" altLang="ja-JP" sz="2000" b="1" i="1">
                                      <a:solidFill>
                                        <a:schemeClr val="tx1"/>
                                      </a:solidFill>
                                      <a:latin typeface="Cambria Math" panose="02040503050406030204" pitchFamily="18" charset="0"/>
                                    </a:rPr>
                                    <m:t>𝟐</m:t>
                                  </m:r>
                                </m:sub>
                              </m:sSub>
                            </m:e>
                            <m:e>
                              <m:sSub>
                                <m:sSubPr>
                                  <m:ctrlPr>
                                    <a:rPr lang="pt-BR" altLang="ja-JP" sz="2000" b="1" i="1">
                                      <a:latin typeface="Cambria Math" panose="02040503050406030204" pitchFamily="18" charset="0"/>
                                    </a:rPr>
                                  </m:ctrlPr>
                                </m:sSubPr>
                                <m:e>
                                  <m:sSup>
                                    <m:sSupPr>
                                      <m:ctrlPr>
                                        <a:rPr lang="pt-BR" altLang="ja-JP" sz="2000" b="1" i="1">
                                          <a:latin typeface="Cambria Math" panose="02040503050406030204" pitchFamily="18" charset="0"/>
                                        </a:rPr>
                                      </m:ctrlPr>
                                    </m:sSupPr>
                                    <m:e>
                                      <m:r>
                                        <a:rPr lang="en-US" altLang="ja-JP" sz="2000" b="1" i="1">
                                          <a:latin typeface="Cambria Math" panose="02040503050406030204" pitchFamily="18" charset="0"/>
                                        </a:rPr>
                                        <m:t>𝒂</m:t>
                                      </m:r>
                                    </m:e>
                                    <m:sup>
                                      <m:r>
                                        <a:rPr lang="en-US" altLang="ja-JP" sz="2000" b="1" i="1">
                                          <a:latin typeface="Cambria Math" panose="02040503050406030204" pitchFamily="18" charset="0"/>
                                        </a:rPr>
                                        <m:t>∗</m:t>
                                      </m:r>
                                    </m:sup>
                                  </m:sSup>
                                </m:e>
                                <m:sub>
                                  <m:r>
                                    <a:rPr lang="en-US" altLang="ja-JP" sz="2000" b="1" i="1" smtClean="0">
                                      <a:latin typeface="Cambria Math" panose="02040503050406030204" pitchFamily="18" charset="0"/>
                                    </a:rPr>
                                    <m:t>𝟑</m:t>
                                  </m:r>
                                </m:sub>
                              </m:sSub>
                              <m:r>
                                <a:rPr lang="en-US" altLang="ja-JP" sz="2000" b="1" i="1">
                                  <a:solidFill>
                                    <a:schemeClr val="tx1"/>
                                  </a:solidFill>
                                  <a:latin typeface="Cambria Math" panose="02040503050406030204" pitchFamily="18" charset="0"/>
                                  <a:ea typeface="Cambria Math" panose="02040503050406030204" pitchFamily="18" charset="0"/>
                                </a:rPr>
                                <m:t>∙</m:t>
                              </m:r>
                              <m:sSub>
                                <m:sSubPr>
                                  <m:ctrlPr>
                                    <a:rPr lang="pt-BR" altLang="ja-JP" sz="2000" b="1" i="1">
                                      <a:solidFill>
                                        <a:schemeClr val="tx1"/>
                                      </a:solidFill>
                                      <a:latin typeface="Cambria Math" panose="02040503050406030204" pitchFamily="18" charset="0"/>
                                    </a:rPr>
                                  </m:ctrlPr>
                                </m:sSubPr>
                                <m:e>
                                  <m:r>
                                    <a:rPr lang="en-US" altLang="ja-JP" sz="2000" b="1" i="1">
                                      <a:solidFill>
                                        <a:schemeClr val="tx1"/>
                                      </a:solidFill>
                                      <a:latin typeface="Cambria Math" panose="02040503050406030204" pitchFamily="18" charset="0"/>
                                    </a:rPr>
                                    <m:t>𝒂</m:t>
                                  </m:r>
                                </m:e>
                                <m:sub>
                                  <m:r>
                                    <a:rPr lang="en-US" altLang="ja-JP" sz="2000" b="1" i="1">
                                      <a:solidFill>
                                        <a:schemeClr val="tx1"/>
                                      </a:solidFill>
                                      <a:latin typeface="Cambria Math" panose="02040503050406030204" pitchFamily="18" charset="0"/>
                                    </a:rPr>
                                    <m:t>𝟑</m:t>
                                  </m:r>
                                </m:sub>
                              </m:sSub>
                            </m:e>
                          </m:mr>
                        </m:m>
                      </m:e>
                    </m:d>
                    <m:r>
                      <a:rPr lang="en-US" altLang="ja-JP" sz="2000" i="1">
                        <a:solidFill>
                          <a:schemeClr val="tx1"/>
                        </a:solidFill>
                        <a:latin typeface="Cambria Math" panose="02040503050406030204" pitchFamily="18" charset="0"/>
                      </a:rPr>
                      <m:t>=</m:t>
                    </m:r>
                    <m:d>
                      <m:dPr>
                        <m:ctrlPr>
                          <a:rPr lang="en-US" altLang="ja-JP" sz="2000" i="1" smtClean="0">
                            <a:solidFill>
                              <a:srgbClr val="FF0000"/>
                            </a:solidFill>
                            <a:latin typeface="Cambria Math" panose="02040503050406030204" pitchFamily="18" charset="0"/>
                          </a:rPr>
                        </m:ctrlPr>
                      </m:dPr>
                      <m:e>
                        <m:m>
                          <m:mPr>
                            <m:mcs>
                              <m:mc>
                                <m:mcPr>
                                  <m:count m:val="3"/>
                                  <m:mcJc m:val="center"/>
                                </m:mcPr>
                              </m:mc>
                            </m:mcs>
                            <m:ctrlPr>
                              <a:rPr lang="en-US" altLang="ja-JP" sz="2000" i="1">
                                <a:solidFill>
                                  <a:srgbClr val="FF0000"/>
                                </a:solidFill>
                                <a:latin typeface="Cambria Math" panose="02040503050406030204" pitchFamily="18" charset="0"/>
                              </a:rPr>
                            </m:ctrlPr>
                          </m:mPr>
                          <m:mr>
                            <m:e>
                              <m:r>
                                <a:rPr lang="en-US" altLang="ja-JP" sz="2000" i="1">
                                  <a:solidFill>
                                    <a:srgbClr val="FF0000"/>
                                  </a:solidFill>
                                  <a:latin typeface="Cambria Math" panose="02040503050406030204" pitchFamily="18" charset="0"/>
                                </a:rPr>
                                <m:t>1</m:t>
                              </m:r>
                            </m:e>
                            <m:e>
                              <m:r>
                                <a:rPr lang="en-US" altLang="ja-JP" sz="2000" i="1">
                                  <a:solidFill>
                                    <a:srgbClr val="FF0000"/>
                                  </a:solidFill>
                                  <a:latin typeface="Cambria Math" panose="02040503050406030204" pitchFamily="18" charset="0"/>
                                </a:rPr>
                                <m:t>0</m:t>
                              </m:r>
                            </m:e>
                            <m:e>
                              <m:r>
                                <a:rPr lang="en-US" altLang="ja-JP" sz="2000" i="1">
                                  <a:solidFill>
                                    <a:srgbClr val="FF0000"/>
                                  </a:solidFill>
                                  <a:latin typeface="Cambria Math" panose="02040503050406030204" pitchFamily="18" charset="0"/>
                                </a:rPr>
                                <m:t>0</m:t>
                              </m:r>
                            </m:e>
                          </m:mr>
                          <m:mr>
                            <m:e>
                              <m:r>
                                <a:rPr lang="en-US" altLang="ja-JP" sz="2000" i="1">
                                  <a:solidFill>
                                    <a:srgbClr val="FF0000"/>
                                  </a:solidFill>
                                  <a:latin typeface="Cambria Math" panose="02040503050406030204" pitchFamily="18" charset="0"/>
                                </a:rPr>
                                <m:t>0</m:t>
                              </m:r>
                            </m:e>
                            <m:e>
                              <m:r>
                                <a:rPr lang="en-US" altLang="ja-JP" sz="2000" i="1">
                                  <a:solidFill>
                                    <a:srgbClr val="FF0000"/>
                                  </a:solidFill>
                                  <a:latin typeface="Cambria Math" panose="02040503050406030204" pitchFamily="18" charset="0"/>
                                </a:rPr>
                                <m:t>1</m:t>
                              </m:r>
                            </m:e>
                            <m:e>
                              <m:r>
                                <a:rPr lang="en-US" altLang="ja-JP" sz="2000" i="1">
                                  <a:solidFill>
                                    <a:srgbClr val="FF0000"/>
                                  </a:solidFill>
                                  <a:latin typeface="Cambria Math" panose="02040503050406030204" pitchFamily="18" charset="0"/>
                                </a:rPr>
                                <m:t>0</m:t>
                              </m:r>
                            </m:e>
                          </m:mr>
                          <m:mr>
                            <m:e>
                              <m:r>
                                <a:rPr lang="en-US" altLang="ja-JP" sz="2000" i="1">
                                  <a:solidFill>
                                    <a:srgbClr val="FF0000"/>
                                  </a:solidFill>
                                  <a:latin typeface="Cambria Math" panose="02040503050406030204" pitchFamily="18" charset="0"/>
                                </a:rPr>
                                <m:t>0</m:t>
                              </m:r>
                            </m:e>
                            <m:e>
                              <m:r>
                                <a:rPr lang="en-US" altLang="ja-JP" sz="2000" i="1">
                                  <a:solidFill>
                                    <a:srgbClr val="FF0000"/>
                                  </a:solidFill>
                                  <a:latin typeface="Cambria Math" panose="02040503050406030204" pitchFamily="18" charset="0"/>
                                </a:rPr>
                                <m:t>0</m:t>
                              </m:r>
                            </m:e>
                            <m:e>
                              <m:r>
                                <a:rPr lang="en-US" altLang="ja-JP" sz="2000" i="1">
                                  <a:solidFill>
                                    <a:srgbClr val="FF0000"/>
                                  </a:solidFill>
                                  <a:latin typeface="Cambria Math" panose="02040503050406030204" pitchFamily="18" charset="0"/>
                                </a:rPr>
                                <m:t>1</m:t>
                              </m:r>
                            </m:e>
                          </m:mr>
                        </m:m>
                      </m:e>
                    </m:d>
                    <m:r>
                      <a:rPr lang="en-US" altLang="ja-JP" sz="2000" i="1">
                        <a:solidFill>
                          <a:srgbClr val="FF0000"/>
                        </a:solidFill>
                        <a:latin typeface="Cambria Math" panose="02040503050406030204" pitchFamily="18" charset="0"/>
                      </a:rPr>
                      <m:t>=</m:t>
                    </m:r>
                    <m:d>
                      <m:dPr>
                        <m:ctrlPr>
                          <a:rPr lang="en-US" altLang="ja-JP" sz="2000" i="1">
                            <a:solidFill>
                              <a:srgbClr val="FF0000"/>
                            </a:solidFill>
                            <a:latin typeface="Cambria Math" panose="02040503050406030204" pitchFamily="18" charset="0"/>
                          </a:rPr>
                        </m:ctrlPr>
                      </m:dPr>
                      <m:e>
                        <m:m>
                          <m:mPr>
                            <m:mcs>
                              <m:mc>
                                <m:mcPr>
                                  <m:count m:val="3"/>
                                  <m:mcJc m:val="center"/>
                                </m:mcPr>
                              </m:mc>
                            </m:mcs>
                            <m:ctrlPr>
                              <a:rPr lang="en-US" altLang="ja-JP" sz="2000" i="1">
                                <a:solidFill>
                                  <a:srgbClr val="FF0000"/>
                                </a:solidFill>
                                <a:latin typeface="Cambria Math" panose="02040503050406030204" pitchFamily="18" charset="0"/>
                              </a:rPr>
                            </m:ctrlPr>
                          </m:mPr>
                          <m:mr>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11</m:t>
                                  </m:r>
                                </m:sub>
                              </m:sSub>
                            </m:e>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12</m:t>
                                  </m:r>
                                </m:sub>
                              </m:sSub>
                            </m:e>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13</m:t>
                                  </m:r>
                                </m:sub>
                              </m:sSub>
                            </m:e>
                          </m:mr>
                          <m:mr>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21</m:t>
                                  </m:r>
                                </m:sub>
                              </m:sSub>
                            </m:e>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22</m:t>
                                  </m:r>
                                </m:sub>
                              </m:sSub>
                            </m:e>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23</m:t>
                                  </m:r>
                                </m:sub>
                              </m:sSub>
                            </m:e>
                          </m:mr>
                          <m:mr>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31</m:t>
                                  </m:r>
                                </m:sub>
                              </m:sSub>
                            </m:e>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32</m:t>
                                  </m:r>
                                </m:sub>
                              </m:sSub>
                            </m:e>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𝑡</m:t>
                                  </m:r>
                                </m:e>
                                <m:sub>
                                  <m:r>
                                    <a:rPr lang="en-US" altLang="ja-JP" sz="2000" i="1">
                                      <a:solidFill>
                                        <a:srgbClr val="FF0000"/>
                                      </a:solidFill>
                                      <a:latin typeface="Cambria Math" panose="02040503050406030204" pitchFamily="18" charset="0"/>
                                    </a:rPr>
                                    <m:t>33</m:t>
                                  </m:r>
                                </m:sub>
                              </m:sSub>
                            </m:e>
                          </m:mr>
                        </m:m>
                      </m:e>
                    </m:d>
                    <m:d>
                      <m:dPr>
                        <m:ctrlPr>
                          <a:rPr lang="en-US" altLang="ja-JP" sz="2000" i="1">
                            <a:solidFill>
                              <a:srgbClr val="FF0000"/>
                            </a:solidFill>
                            <a:latin typeface="Cambria Math" panose="02040503050406030204" pitchFamily="18" charset="0"/>
                          </a:rPr>
                        </m:ctrlPr>
                      </m:dPr>
                      <m:e>
                        <m:m>
                          <m:mPr>
                            <m:mcs>
                              <m:mc>
                                <m:mcPr>
                                  <m:count m:val="3"/>
                                  <m:mcJc m:val="center"/>
                                </m:mcPr>
                              </m:mc>
                            </m:mcs>
                            <m:ctrlPr>
                              <a:rPr lang="en-US" altLang="ja-JP" sz="2000" i="1">
                                <a:solidFill>
                                  <a:srgbClr val="FF0000"/>
                                </a:solidFill>
                                <a:latin typeface="Cambria Math" panose="02040503050406030204" pitchFamily="18" charset="0"/>
                              </a:rPr>
                            </m:ctrlPr>
                          </m:mPr>
                          <m:mr>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11</m:t>
                                  </m:r>
                                </m:sub>
                              </m:sSub>
                            </m:e>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12</m:t>
                                  </m:r>
                                </m:sub>
                              </m:sSub>
                            </m:e>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13</m:t>
                                  </m:r>
                                </m:sub>
                              </m:sSub>
                            </m:e>
                          </m:mr>
                          <m:mr>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21</m:t>
                                  </m:r>
                                </m:sub>
                              </m:sSub>
                            </m:e>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22</m:t>
                                  </m:r>
                                </m:sub>
                              </m:sSub>
                            </m:e>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23</m:t>
                                  </m:r>
                                </m:sub>
                              </m:sSub>
                            </m:e>
                          </m:mr>
                          <m:mr>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31</m:t>
                                  </m:r>
                                </m:sub>
                              </m:sSub>
                            </m:e>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32</m:t>
                                  </m:r>
                                </m:sub>
                              </m:sSub>
                            </m:e>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𝑔</m:t>
                                  </m:r>
                                </m:e>
                                <m:sub>
                                  <m:r>
                                    <a:rPr lang="en-US" altLang="ja-JP" sz="2000" i="1">
                                      <a:solidFill>
                                        <a:srgbClr val="FF0000"/>
                                      </a:solidFill>
                                      <a:latin typeface="Cambria Math" panose="02040503050406030204" pitchFamily="18" charset="0"/>
                                    </a:rPr>
                                    <m:t>33</m:t>
                                  </m:r>
                                </m:sub>
                              </m:sSub>
                            </m:e>
                          </m:mr>
                        </m:m>
                      </m:e>
                    </m:d>
                  </m:oMath>
                </a14:m>
                <a:r>
                  <a:rPr lang="en-US" altLang="ja-JP" sz="2000" dirty="0">
                    <a:solidFill>
                      <a:schemeClr val="tx1"/>
                    </a:solidFill>
                    <a:latin typeface="Cambria Math" panose="02040503050406030204" pitchFamily="18" charset="0"/>
                  </a:rPr>
                  <a:t> </a:t>
                </a:r>
              </a:p>
              <a:p>
                <a:pPr>
                  <a:spcBef>
                    <a:spcPct val="0"/>
                  </a:spcBef>
                  <a:buNone/>
                  <a:defRPr/>
                </a:pPr>
                <a:endParaRPr lang="pt-BR" altLang="ja-JP" sz="2800" dirty="0"/>
              </a:p>
              <a:p>
                <a:pPr>
                  <a:spcBef>
                    <a:spcPct val="0"/>
                  </a:spcBef>
                  <a:buNone/>
                  <a:defRPr/>
                </a:pPr>
                <a:r>
                  <a:rPr lang="pt-BR" altLang="ja-JP" sz="2800" dirty="0"/>
                  <a:t>	</a:t>
                </a:r>
                <a14:m>
                  <m:oMath xmlns:m="http://schemas.openxmlformats.org/officeDocument/2006/math">
                    <m:d>
                      <m:dPr>
                        <m:ctrlPr>
                          <a:rPr lang="en-US" altLang="ja-JP" sz="2800" b="1" i="1">
                            <a:latin typeface="Cambria Math" panose="02040503050406030204" pitchFamily="18" charset="0"/>
                          </a:rPr>
                        </m:ctrlPr>
                      </m:dPr>
                      <m:e>
                        <m:sSub>
                          <m:sSubPr>
                            <m:ctrlPr>
                              <a:rPr lang="pt-BR" altLang="ja-JP" sz="2800" b="1" i="1">
                                <a:latin typeface="Cambria Math" panose="02040503050406030204" pitchFamily="18" charset="0"/>
                              </a:rPr>
                            </m:ctrlPr>
                          </m:sSubPr>
                          <m:e>
                            <m:r>
                              <a:rPr lang="en-US" altLang="ja-JP" sz="2800" b="1" i="1" smtClean="0">
                                <a:latin typeface="Cambria Math" panose="02040503050406030204" pitchFamily="18" charset="0"/>
                              </a:rPr>
                              <m:t>𝒕</m:t>
                            </m:r>
                          </m:e>
                          <m:sub>
                            <m:r>
                              <a:rPr lang="en-US" altLang="ja-JP" sz="2800" b="1" i="1">
                                <a:latin typeface="Cambria Math" panose="02040503050406030204" pitchFamily="18" charset="0"/>
                              </a:rPr>
                              <m:t>𝒊𝒋</m:t>
                            </m:r>
                          </m:sub>
                        </m:sSub>
                      </m:e>
                    </m:d>
                    <m:r>
                      <a:rPr lang="en-US" altLang="ja-JP" sz="2800" b="1" i="1">
                        <a:latin typeface="Cambria Math" panose="02040503050406030204" pitchFamily="18" charset="0"/>
                      </a:rPr>
                      <m:t>=</m:t>
                    </m:r>
                    <m:sSup>
                      <m:sSupPr>
                        <m:ctrlPr>
                          <a:rPr lang="en-US" altLang="ja-JP" sz="2800" b="1" i="1">
                            <a:latin typeface="Cambria Math" panose="02040503050406030204" pitchFamily="18" charset="0"/>
                          </a:rPr>
                        </m:ctrlPr>
                      </m:sSupPr>
                      <m:e>
                        <m:d>
                          <m:dPr>
                            <m:ctrlPr>
                              <a:rPr lang="en-US" altLang="ja-JP" sz="2800" b="1" i="1">
                                <a:latin typeface="Cambria Math" panose="02040503050406030204" pitchFamily="18" charset="0"/>
                              </a:rPr>
                            </m:ctrlPr>
                          </m:dPr>
                          <m:e>
                            <m:sSub>
                              <m:sSubPr>
                                <m:ctrlPr>
                                  <a:rPr lang="pt-BR" altLang="ja-JP" sz="2800" b="1" i="1">
                                    <a:latin typeface="Cambria Math" panose="02040503050406030204" pitchFamily="18" charset="0"/>
                                  </a:rPr>
                                </m:ctrlPr>
                              </m:sSubPr>
                              <m:e>
                                <m:r>
                                  <a:rPr lang="en-US" altLang="ja-JP" sz="2800" b="1" i="1">
                                    <a:latin typeface="Cambria Math" panose="02040503050406030204" pitchFamily="18" charset="0"/>
                                  </a:rPr>
                                  <m:t>𝒈</m:t>
                                </m:r>
                              </m:e>
                              <m:sub>
                                <m:r>
                                  <a:rPr lang="en-US" altLang="ja-JP" sz="2800" b="1" i="1">
                                    <a:latin typeface="Cambria Math" panose="02040503050406030204" pitchFamily="18" charset="0"/>
                                  </a:rPr>
                                  <m:t>𝒊𝒋</m:t>
                                </m:r>
                              </m:sub>
                            </m:sSub>
                          </m:e>
                        </m:d>
                      </m:e>
                      <m:sup>
                        <m:r>
                          <a:rPr lang="en-US" altLang="ja-JP" sz="2800" b="1" i="1">
                            <a:latin typeface="Cambria Math" panose="02040503050406030204" pitchFamily="18" charset="0"/>
                          </a:rPr>
                          <m:t>−</m:t>
                        </m:r>
                        <m:r>
                          <a:rPr lang="en-US" altLang="ja-JP" sz="2800" b="1" i="1">
                            <a:latin typeface="Cambria Math" panose="02040503050406030204" pitchFamily="18" charset="0"/>
                          </a:rPr>
                          <m:t>𝟏</m:t>
                        </m:r>
                      </m:sup>
                    </m:sSup>
                    <m:r>
                      <a:rPr lang="en-US" altLang="ja-JP" sz="2800" b="1" i="1">
                        <a:latin typeface="Cambria Math" panose="02040503050406030204" pitchFamily="18" charset="0"/>
                      </a:rPr>
                      <m:t>=</m:t>
                    </m:r>
                    <m:d>
                      <m:dPr>
                        <m:ctrlPr>
                          <a:rPr lang="en-US" altLang="ja-JP" sz="2800" b="1" i="1">
                            <a:latin typeface="Cambria Math" panose="02040503050406030204" pitchFamily="18" charset="0"/>
                          </a:rPr>
                        </m:ctrlPr>
                      </m:dPr>
                      <m:e>
                        <m:sSub>
                          <m:sSubPr>
                            <m:ctrlPr>
                              <a:rPr lang="pt-BR" altLang="ja-JP" sz="2800" b="1" i="1">
                                <a:latin typeface="Cambria Math" panose="02040503050406030204" pitchFamily="18" charset="0"/>
                              </a:rPr>
                            </m:ctrlPr>
                          </m:sSubPr>
                          <m:e>
                            <m:r>
                              <a:rPr lang="en-US" altLang="ja-JP" sz="2800" b="1" i="1">
                                <a:latin typeface="Cambria Math" panose="02040503050406030204" pitchFamily="18" charset="0"/>
                              </a:rPr>
                              <m:t>𝑹𝒈</m:t>
                            </m:r>
                          </m:e>
                          <m:sub>
                            <m:r>
                              <a:rPr lang="en-US" altLang="ja-JP" sz="2800" b="1" i="1">
                                <a:latin typeface="Cambria Math" panose="02040503050406030204" pitchFamily="18" charset="0"/>
                              </a:rPr>
                              <m:t>𝒊𝒋</m:t>
                            </m:r>
                          </m:sub>
                        </m:sSub>
                      </m:e>
                    </m:d>
                  </m:oMath>
                </a14:m>
                <a:endParaRPr lang="en-US" altLang="ja-JP" sz="2800" b="1" dirty="0">
                  <a:solidFill>
                    <a:srgbClr val="0000FF"/>
                  </a:solidFill>
                  <a:latin typeface="Cambria Math" panose="02040503050406030204" pitchFamily="18" charset="0"/>
                </a:endParaRPr>
              </a:p>
              <a:p>
                <a:pPr>
                  <a:spcBef>
                    <a:spcPct val="0"/>
                  </a:spcBef>
                  <a:buNone/>
                  <a:defRPr/>
                </a:pPr>
                <a:endParaRPr lang="en-US" altLang="ja-JP" sz="2800" b="1" dirty="0">
                  <a:solidFill>
                    <a:srgbClr val="0000FF"/>
                  </a:solidFill>
                  <a:latin typeface="Cambria Math" panose="02040503050406030204" pitchFamily="18" charset="0"/>
                </a:endParaRPr>
              </a:p>
              <a:p>
                <a:pPr algn="ctr">
                  <a:spcBef>
                    <a:spcPct val="0"/>
                  </a:spcBef>
                  <a:buNone/>
                  <a:defRPr/>
                </a:pPr>
                <a:r>
                  <a:rPr lang="ja-JP" altLang="en-US" sz="3600" b="1" dirty="0">
                    <a:solidFill>
                      <a:srgbClr val="0000FF"/>
                    </a:solidFill>
                    <a:latin typeface="Cambria Math" panose="02040503050406030204" pitchFamily="18" charset="0"/>
                  </a:rPr>
                  <a:t>実格子ベクトル </a:t>
                </a:r>
                <a:r>
                  <a:rPr lang="en-US" altLang="ja-JP" sz="3600" b="1" dirty="0">
                    <a:solidFill>
                      <a:srgbClr val="0000FF"/>
                    </a:solidFill>
                    <a:latin typeface="Cambria Math" panose="02040503050406030204" pitchFamily="18" charset="0"/>
                  </a:rPr>
                  <a:t>=&gt;</a:t>
                </a:r>
                <a:r>
                  <a:rPr lang="ja-JP" altLang="en-US" sz="3600" b="1" dirty="0">
                    <a:solidFill>
                      <a:srgbClr val="0000FF"/>
                    </a:solidFill>
                    <a:latin typeface="Cambria Math" panose="02040503050406030204" pitchFamily="18" charset="0"/>
                  </a:rPr>
                  <a:t> 逆格子ベクトルの変換行列は</a:t>
                </a:r>
                <a:endParaRPr lang="en-US" altLang="ja-JP" sz="3600" b="1" dirty="0">
                  <a:solidFill>
                    <a:srgbClr val="0000FF"/>
                  </a:solidFill>
                  <a:latin typeface="Cambria Math" panose="02040503050406030204" pitchFamily="18" charset="0"/>
                </a:endParaRPr>
              </a:p>
              <a:p>
                <a:pPr algn="ctr">
                  <a:spcBef>
                    <a:spcPct val="0"/>
                  </a:spcBef>
                  <a:buNone/>
                  <a:defRPr/>
                </a:pPr>
                <a:r>
                  <a:rPr lang="ja-JP" altLang="en-US" sz="3600" b="1" dirty="0">
                    <a:solidFill>
                      <a:srgbClr val="0000FF"/>
                    </a:solidFill>
                    <a:latin typeface="Cambria Math" panose="02040503050406030204" pitchFamily="18" charset="0"/>
                  </a:rPr>
                  <a:t>逆格子の計量テンソル</a:t>
                </a:r>
                <a14:m>
                  <m:oMath xmlns:m="http://schemas.openxmlformats.org/officeDocument/2006/math">
                    <m:sSub>
                      <m:sSubPr>
                        <m:ctrlPr>
                          <a:rPr lang="pt-BR" altLang="ja-JP" sz="3600" b="1" i="1">
                            <a:solidFill>
                              <a:srgbClr val="0000FF"/>
                            </a:solidFill>
                            <a:latin typeface="Cambria Math" panose="02040503050406030204" pitchFamily="18" charset="0"/>
                          </a:rPr>
                        </m:ctrlPr>
                      </m:sSubPr>
                      <m:e>
                        <m:r>
                          <a:rPr lang="en-US" altLang="ja-JP" sz="3600" b="1" i="1">
                            <a:solidFill>
                              <a:srgbClr val="0000FF"/>
                            </a:solidFill>
                            <a:latin typeface="Cambria Math" panose="02040503050406030204" pitchFamily="18" charset="0"/>
                          </a:rPr>
                          <m:t>𝑹𝒈</m:t>
                        </m:r>
                      </m:e>
                      <m:sub>
                        <m:r>
                          <a:rPr lang="en-US" altLang="ja-JP" sz="3600" b="1" i="1">
                            <a:solidFill>
                              <a:srgbClr val="0000FF"/>
                            </a:solidFill>
                            <a:latin typeface="Cambria Math" panose="02040503050406030204" pitchFamily="18" charset="0"/>
                          </a:rPr>
                          <m:t>𝒊𝒋</m:t>
                        </m:r>
                      </m:sub>
                    </m:sSub>
                  </m:oMath>
                </a14:m>
                <a:endParaRPr lang="en-US" altLang="ja-JP" sz="3600" b="1" dirty="0">
                  <a:solidFill>
                    <a:srgbClr val="0000FF"/>
                  </a:solidFill>
                  <a:latin typeface="Cambria Math" panose="02040503050406030204" pitchFamily="18" charset="0"/>
                </a:endParaRPr>
              </a:p>
            </p:txBody>
          </p:sp>
        </mc:Choice>
        <mc:Fallback xmlns="">
          <p:sp>
            <p:nvSpPr>
              <p:cNvPr id="33" name="Text Box 16">
                <a:extLst>
                  <a:ext uri="{FF2B5EF4-FFF2-40B4-BE49-F238E27FC236}">
                    <a16:creationId xmlns:a16="http://schemas.microsoft.com/office/drawing/2014/main" id="{A1B43D68-6990-64A7-B039-14AD33A8808B}"/>
                  </a:ext>
                </a:extLst>
              </p:cNvPr>
              <p:cNvSpPr txBox="1">
                <a:spLocks noRot="1" noChangeAspect="1" noMove="1" noResize="1" noEditPoints="1" noAdjustHandles="1" noChangeArrowheads="1" noChangeShapeType="1" noTextEdit="1"/>
              </p:cNvSpPr>
              <p:nvPr/>
            </p:nvSpPr>
            <p:spPr bwMode="auto">
              <a:xfrm>
                <a:off x="316372" y="1096607"/>
                <a:ext cx="11875628" cy="4996689"/>
              </a:xfrm>
              <a:prstGeom prst="rect">
                <a:avLst/>
              </a:prstGeom>
              <a:blipFill>
                <a:blip r:embed="rId2"/>
                <a:stretch>
                  <a:fillRect l="-1078" t="-1707" b="-20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spTree>
    <p:extLst>
      <p:ext uri="{BB962C8B-B14F-4D97-AF65-F5344CB8AC3E}">
        <p14:creationId xmlns:p14="http://schemas.microsoft.com/office/powerpoint/2010/main" val="38668467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3D09C-00B4-4AB1-EE73-95CA246D118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24E53845-AF27-B74A-FB2E-5B1F5AC49564}"/>
                  </a:ext>
                </a:extLst>
              </p:cNvPr>
              <p:cNvSpPr txBox="1"/>
              <p:nvPr/>
            </p:nvSpPr>
            <p:spPr>
              <a:xfrm>
                <a:off x="263352" y="1124744"/>
                <a:ext cx="11737304" cy="5022529"/>
              </a:xfrm>
              <a:prstGeom prst="rect">
                <a:avLst/>
              </a:prstGeom>
              <a:noFill/>
            </p:spPr>
            <p:txBody>
              <a:bodyPr wrap="square">
                <a:spAutoFit/>
              </a:bodyPr>
              <a:lstStyle/>
              <a:p>
                <a:pPr>
                  <a:spcAft>
                    <a:spcPts val="600"/>
                  </a:spcAft>
                  <a:defRPr/>
                </a:pPr>
                <a:r>
                  <a:rPr lang="ja-JP" altLang="en-US" sz="2400" dirty="0">
                    <a:latin typeface="+mn-lt"/>
                  </a:rPr>
                  <a:t>ベクトル </a:t>
                </a:r>
                <a14:m>
                  <m:oMath xmlns:m="http://schemas.openxmlformats.org/officeDocument/2006/math">
                    <m:r>
                      <a:rPr lang="en-US" altLang="ja-JP" sz="2400" b="1" i="1" smtClean="0">
                        <a:latin typeface="Cambria Math" panose="02040503050406030204" pitchFamily="18" charset="0"/>
                      </a:rPr>
                      <m:t>𝒓</m:t>
                    </m:r>
                    <m:r>
                      <a:rPr lang="en-US" altLang="ja-JP" sz="2400" b="0" i="0" smtClean="0">
                        <a:latin typeface="Cambria Math" panose="02040503050406030204" pitchFamily="18" charset="0"/>
                      </a:rPr>
                      <m:t>=</m:t>
                    </m:r>
                    <m:nary>
                      <m:naryPr>
                        <m:chr m:val="∑"/>
                        <m:limLoc m:val="subSup"/>
                        <m:supHide m:val="on"/>
                        <m:ctrlPr>
                          <a:rPr lang="pt-BR" altLang="ja-JP" sz="2400" b="1" i="1">
                            <a:latin typeface="Cambria Math" panose="02040503050406030204" pitchFamily="18" charset="0"/>
                          </a:rPr>
                        </m:ctrlPr>
                      </m:naryPr>
                      <m:sub>
                        <m:r>
                          <m:rPr>
                            <m:brk m:alnAt="9"/>
                          </m:rPr>
                          <a:rPr lang="en-US" altLang="ja-JP" sz="2400" b="1" i="1">
                            <a:latin typeface="Cambria Math" panose="02040503050406030204" pitchFamily="18" charset="0"/>
                          </a:rPr>
                          <m:t>𝒊</m:t>
                        </m:r>
                      </m:sub>
                      <m:sup/>
                      <m:e>
                        <m:sSub>
                          <m:sSubPr>
                            <m:ctrlPr>
                              <a:rPr lang="pt-BR" altLang="ja-JP" sz="2400" b="1" i="1">
                                <a:latin typeface="Cambria Math" panose="02040503050406030204" pitchFamily="18" charset="0"/>
                              </a:rPr>
                            </m:ctrlPr>
                          </m:sSubPr>
                          <m:e>
                            <m:r>
                              <a:rPr lang="en-US" altLang="ja-JP" sz="2400" b="1" i="1">
                                <a:latin typeface="Cambria Math" panose="02040503050406030204" pitchFamily="18" charset="0"/>
                              </a:rPr>
                              <m:t>𝒂</m:t>
                            </m:r>
                          </m:e>
                          <m:sub>
                            <m:r>
                              <a:rPr lang="en-US" altLang="ja-JP" sz="2400" b="1" i="1">
                                <a:latin typeface="Cambria Math" panose="02040503050406030204" pitchFamily="18" charset="0"/>
                              </a:rPr>
                              <m:t>𝒊</m:t>
                            </m:r>
                          </m:sub>
                        </m:sSub>
                        <m:sSub>
                          <m:sSubPr>
                            <m:ctrlPr>
                              <a:rPr lang="pt-BR" altLang="ja-JP" sz="2400" i="1">
                                <a:latin typeface="Cambria Math" panose="02040503050406030204" pitchFamily="18" charset="0"/>
                              </a:rPr>
                            </m:ctrlPr>
                          </m:sSubPr>
                          <m:e>
                            <m:r>
                              <a:rPr lang="en-US" altLang="ja-JP" sz="2400" b="0" i="1" smtClean="0">
                                <a:latin typeface="Cambria Math" panose="02040503050406030204" pitchFamily="18" charset="0"/>
                              </a:rPr>
                              <m:t>𝑥</m:t>
                            </m:r>
                          </m:e>
                          <m:sub>
                            <m:r>
                              <a:rPr lang="en-US" altLang="ja-JP" sz="2400" i="1">
                                <a:latin typeface="Cambria Math" panose="02040503050406030204" pitchFamily="18" charset="0"/>
                              </a:rPr>
                              <m:t>𝑖</m:t>
                            </m:r>
                          </m:sub>
                        </m:sSub>
                      </m:e>
                    </m:nary>
                  </m:oMath>
                </a14:m>
                <a:r>
                  <a:rPr lang="en-US" altLang="ja-JP" sz="2400" b="1" dirty="0">
                    <a:latin typeface="+mn-lt"/>
                  </a:rPr>
                  <a:t> </a:t>
                </a:r>
                <a:r>
                  <a:rPr lang="ja-JP" altLang="en-US" sz="2400" b="1" dirty="0">
                    <a:latin typeface="+mn-lt"/>
                  </a:rPr>
                  <a:t>を座標変換</a:t>
                </a:r>
                <a:r>
                  <a:rPr lang="en-US" altLang="ja-JP" sz="2400" b="1" dirty="0">
                    <a:latin typeface="+mn-lt"/>
                  </a:rPr>
                  <a:t>:</a:t>
                </a:r>
              </a:p>
              <a:p>
                <a:pPr>
                  <a:spcAft>
                    <a:spcPts val="600"/>
                  </a:spcAft>
                  <a:defRPr/>
                </a:pPr>
                <a:r>
                  <a:rPr lang="ja-JP" altLang="en-US" sz="2400" i="1" dirty="0">
                    <a:latin typeface="+mn-lt"/>
                  </a:rPr>
                  <a:t>　</a:t>
                </a:r>
                <a:r>
                  <a:rPr lang="pt-BR" altLang="ja-JP" sz="2400" b="1" dirty="0">
                    <a:latin typeface="+mn-lt"/>
                  </a:rPr>
                  <a:t> </a:t>
                </a:r>
                <a14:m>
                  <m:oMath xmlns:m="http://schemas.openxmlformats.org/officeDocument/2006/math">
                    <m:nary>
                      <m:naryPr>
                        <m:chr m:val="∑"/>
                        <m:limLoc m:val="subSup"/>
                        <m:supHide m:val="on"/>
                        <m:ctrlPr>
                          <a:rPr lang="pt-BR" altLang="ja-JP" sz="2400" b="1" i="1" smtClean="0">
                            <a:latin typeface="Cambria Math" panose="02040503050406030204" pitchFamily="18" charset="0"/>
                          </a:rPr>
                        </m:ctrlPr>
                      </m:naryPr>
                      <m:sub>
                        <m:r>
                          <m:rPr>
                            <m:brk m:alnAt="9"/>
                          </m:rPr>
                          <a:rPr lang="en-US" altLang="ja-JP" sz="2400" b="1" i="1" smtClean="0">
                            <a:latin typeface="Cambria Math" panose="02040503050406030204" pitchFamily="18" charset="0"/>
                          </a:rPr>
                          <m:t>𝒊</m:t>
                        </m:r>
                      </m:sub>
                      <m:sup/>
                      <m:e>
                        <m:sSub>
                          <m:sSubPr>
                            <m:ctrlPr>
                              <a:rPr lang="pt-BR" altLang="ja-JP" sz="2400" b="1" i="1">
                                <a:latin typeface="Cambria Math" panose="02040503050406030204" pitchFamily="18" charset="0"/>
                              </a:rPr>
                            </m:ctrlPr>
                          </m:sSubPr>
                          <m:e>
                            <m:r>
                              <a:rPr lang="en-US" altLang="ja-JP" sz="2400" b="1" i="1">
                                <a:latin typeface="Cambria Math" panose="02040503050406030204" pitchFamily="18" charset="0"/>
                              </a:rPr>
                              <m:t>𝒂</m:t>
                            </m:r>
                            <m:r>
                              <a:rPr lang="en-US" altLang="ja-JP" sz="2400" b="1" i="1">
                                <a:latin typeface="Cambria Math" panose="02040503050406030204" pitchFamily="18" charset="0"/>
                              </a:rPr>
                              <m:t>′</m:t>
                            </m:r>
                          </m:e>
                          <m:sub>
                            <m:r>
                              <a:rPr lang="en-US" altLang="ja-JP" sz="2400" b="1" i="1">
                                <a:latin typeface="Cambria Math" panose="02040503050406030204" pitchFamily="18" charset="0"/>
                              </a:rPr>
                              <m:t>𝒊</m:t>
                            </m:r>
                          </m:sub>
                        </m:sSub>
                        <m:sSub>
                          <m:sSubPr>
                            <m:ctrlPr>
                              <a:rPr lang="pt-BR" altLang="ja-JP" sz="2400" i="1">
                                <a:latin typeface="Cambria Math" panose="02040503050406030204" pitchFamily="18" charset="0"/>
                              </a:rPr>
                            </m:ctrlPr>
                          </m:sSubPr>
                          <m:e>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𝑥</m:t>
                                </m:r>
                              </m:e>
                              <m:sup>
                                <m:r>
                                  <a:rPr lang="en-US" altLang="ja-JP" sz="2400" i="1">
                                    <a:latin typeface="Cambria Math" panose="02040503050406030204" pitchFamily="18" charset="0"/>
                                  </a:rPr>
                                  <m:t>′</m:t>
                                </m:r>
                              </m:sup>
                            </m:sSup>
                          </m:e>
                          <m:sub>
                            <m:r>
                              <a:rPr lang="en-US" altLang="ja-JP" sz="2400" b="0" i="1" smtClean="0">
                                <a:latin typeface="Cambria Math" panose="02040503050406030204" pitchFamily="18" charset="0"/>
                              </a:rPr>
                              <m:t>𝑖</m:t>
                            </m:r>
                          </m:sub>
                        </m:sSub>
                      </m:e>
                    </m:nary>
                    <m:r>
                      <a:rPr lang="en-US" altLang="ja-JP" sz="2400" b="1" i="1" smtClean="0">
                        <a:latin typeface="Cambria Math" panose="02040503050406030204" pitchFamily="18" charset="0"/>
                      </a:rPr>
                      <m:t>=</m:t>
                    </m:r>
                    <m:nary>
                      <m:naryPr>
                        <m:chr m:val="∑"/>
                        <m:limLoc m:val="subSup"/>
                        <m:supHide m:val="on"/>
                        <m:ctrlPr>
                          <a:rPr lang="pt-BR" altLang="ja-JP" sz="2400" b="1" i="1">
                            <a:latin typeface="Cambria Math" panose="02040503050406030204" pitchFamily="18" charset="0"/>
                          </a:rPr>
                        </m:ctrlPr>
                      </m:naryPr>
                      <m:sub>
                        <m:r>
                          <m:rPr>
                            <m:brk m:alnAt="9"/>
                          </m:rPr>
                          <a:rPr lang="en-US" altLang="ja-JP" sz="2400" b="1" i="1">
                            <a:latin typeface="Cambria Math" panose="02040503050406030204" pitchFamily="18" charset="0"/>
                          </a:rPr>
                          <m:t>𝒊</m:t>
                        </m:r>
                      </m:sub>
                      <m:sup/>
                      <m:e>
                        <m:nary>
                          <m:naryPr>
                            <m:chr m:val="∑"/>
                            <m:limLoc m:val="subSup"/>
                            <m:supHide m:val="on"/>
                            <m:ctrlPr>
                              <a:rPr lang="en-US" altLang="ja-JP" sz="2400" b="1" i="1">
                                <a:latin typeface="Cambria Math" panose="02040503050406030204" pitchFamily="18" charset="0"/>
                              </a:rPr>
                            </m:ctrlPr>
                          </m:naryPr>
                          <m:sub>
                            <m:r>
                              <m:rPr>
                                <m:brk m:alnAt="9"/>
                              </m:rPr>
                              <a:rPr lang="en-US" altLang="ja-JP" sz="2400" b="1" i="1">
                                <a:latin typeface="Cambria Math" panose="02040503050406030204" pitchFamily="18" charset="0"/>
                              </a:rPr>
                              <m:t>𝒌</m:t>
                            </m:r>
                          </m:sub>
                          <m:sup/>
                          <m:e>
                            <m:sSub>
                              <m:sSubPr>
                                <m:ctrlPr>
                                  <a:rPr lang="pt-BR" altLang="ja-JP" sz="2400" i="1">
                                    <a:latin typeface="Cambria Math" panose="02040503050406030204" pitchFamily="18" charset="0"/>
                                  </a:rPr>
                                </m:ctrlPr>
                              </m:sSubPr>
                              <m:e>
                                <m:r>
                                  <a:rPr lang="en-US" altLang="ja-JP" sz="2400" i="1">
                                    <a:latin typeface="Cambria Math" panose="02040503050406030204" pitchFamily="18" charset="0"/>
                                  </a:rPr>
                                  <m:t>𝑡</m:t>
                                </m:r>
                              </m:e>
                              <m:sub>
                                <m:r>
                                  <a:rPr lang="en-US" altLang="ja-JP" sz="2400" i="1">
                                    <a:latin typeface="Cambria Math" panose="02040503050406030204" pitchFamily="18" charset="0"/>
                                  </a:rPr>
                                  <m:t>𝑖𝑘</m:t>
                                </m:r>
                              </m:sub>
                            </m:sSub>
                            <m:sSub>
                              <m:sSubPr>
                                <m:ctrlPr>
                                  <a:rPr lang="pt-BR" altLang="ja-JP" sz="2400" b="1" i="1">
                                    <a:latin typeface="Cambria Math" panose="02040503050406030204" pitchFamily="18" charset="0"/>
                                  </a:rPr>
                                </m:ctrlPr>
                              </m:sSubPr>
                              <m:e>
                                <m:r>
                                  <a:rPr lang="en-US" altLang="ja-JP" sz="2400" b="1" i="1">
                                    <a:latin typeface="Cambria Math" panose="02040503050406030204" pitchFamily="18" charset="0"/>
                                  </a:rPr>
                                  <m:t>𝒂</m:t>
                                </m:r>
                              </m:e>
                              <m:sub>
                                <m:r>
                                  <a:rPr lang="en-US" altLang="ja-JP" sz="2400" b="1" i="1">
                                    <a:latin typeface="Cambria Math" panose="02040503050406030204" pitchFamily="18" charset="0"/>
                                  </a:rPr>
                                  <m:t>𝒌</m:t>
                                </m:r>
                              </m:sub>
                            </m:sSub>
                          </m:e>
                        </m:nary>
                        <m:r>
                          <a:rPr lang="en-US" altLang="ja-JP" sz="2400" b="1" i="1">
                            <a:latin typeface="Cambria Math" panose="02040503050406030204" pitchFamily="18" charset="0"/>
                            <a:ea typeface="Cambria Math" panose="02040503050406030204" pitchFamily="18" charset="0"/>
                          </a:rPr>
                          <m:t>∙</m:t>
                        </m:r>
                        <m:nary>
                          <m:naryPr>
                            <m:chr m:val="∑"/>
                            <m:limLoc m:val="subSup"/>
                            <m:supHide m:val="on"/>
                            <m:ctrlPr>
                              <a:rPr lang="en-US" altLang="ja-JP" sz="2400" b="1" i="1">
                                <a:latin typeface="Cambria Math" panose="02040503050406030204" pitchFamily="18" charset="0"/>
                              </a:rPr>
                            </m:ctrlPr>
                          </m:naryPr>
                          <m:sub>
                            <m:r>
                              <a:rPr lang="en-US" altLang="ja-JP" sz="2400" b="1" i="1">
                                <a:latin typeface="Cambria Math" panose="02040503050406030204" pitchFamily="18" charset="0"/>
                              </a:rPr>
                              <m:t>𝒍</m:t>
                            </m:r>
                          </m:sub>
                          <m:sup/>
                          <m:e>
                            <m:sSup>
                              <m:sSupPr>
                                <m:ctrlPr>
                                  <a:rPr lang="en-US" altLang="ja-JP" sz="2400" i="1">
                                    <a:latin typeface="Cambria Math" panose="02040503050406030204" pitchFamily="18" charset="0"/>
                                  </a:rPr>
                                </m:ctrlPr>
                              </m:sSupPr>
                              <m:e>
                                <m:sSub>
                                  <m:sSubPr>
                                    <m:ctrlPr>
                                      <a:rPr lang="pt-BR" altLang="ja-JP" sz="2400" i="1">
                                        <a:latin typeface="Cambria Math" panose="02040503050406030204" pitchFamily="18" charset="0"/>
                                      </a:rPr>
                                    </m:ctrlPr>
                                  </m:sSubPr>
                                  <m:e>
                                    <m:r>
                                      <a:rPr lang="en-US" altLang="ja-JP" sz="2400" i="1">
                                        <a:latin typeface="Cambria Math" panose="02040503050406030204" pitchFamily="18" charset="0"/>
                                      </a:rPr>
                                      <m:t>𝑡</m:t>
                                    </m:r>
                                  </m:e>
                                  <m:sub>
                                    <m:r>
                                      <a:rPr lang="en-US" altLang="ja-JP" sz="2400" i="1">
                                        <a:latin typeface="Cambria Math" panose="02040503050406030204" pitchFamily="18" charset="0"/>
                                      </a:rPr>
                                      <m:t>𝑙</m:t>
                                    </m:r>
                                    <m:r>
                                      <a:rPr lang="en-US" altLang="ja-JP" sz="2400" b="0" i="1" smtClean="0">
                                        <a:latin typeface="Cambria Math" panose="02040503050406030204" pitchFamily="18" charset="0"/>
                                      </a:rPr>
                                      <m:t>𝑖</m:t>
                                    </m:r>
                                  </m:sub>
                                </m:sSub>
                              </m:e>
                              <m:sup>
                                <m:r>
                                  <a:rPr lang="en-US" altLang="ja-JP" sz="2400" i="1">
                                    <a:latin typeface="Cambria Math" panose="02040503050406030204" pitchFamily="18" charset="0"/>
                                  </a:rPr>
                                  <m:t>−1</m:t>
                                </m:r>
                              </m:sup>
                            </m:sSup>
                            <m:sSub>
                              <m:sSubPr>
                                <m:ctrlPr>
                                  <a:rPr lang="pt-BR"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b="0" i="1" smtClean="0">
                                    <a:latin typeface="Cambria Math" panose="02040503050406030204" pitchFamily="18" charset="0"/>
                                  </a:rPr>
                                  <m:t>𝑙</m:t>
                                </m:r>
                              </m:sub>
                            </m:sSub>
                          </m:e>
                        </m:nary>
                      </m:e>
                    </m:nary>
                    <m:r>
                      <a:rPr lang="en-US" altLang="ja-JP" sz="2400" b="1" i="1" smtClean="0">
                        <a:latin typeface="Cambria Math" panose="02040503050406030204" pitchFamily="18" charset="0"/>
                      </a:rPr>
                      <m:t>=</m:t>
                    </m:r>
                    <m:nary>
                      <m:naryPr>
                        <m:chr m:val="∑"/>
                        <m:limLoc m:val="subSup"/>
                        <m:supHide m:val="on"/>
                        <m:ctrlPr>
                          <a:rPr lang="pt-BR" altLang="ja-JP" sz="2400" b="1" i="1">
                            <a:latin typeface="Cambria Math" panose="02040503050406030204" pitchFamily="18" charset="0"/>
                          </a:rPr>
                        </m:ctrlPr>
                      </m:naryPr>
                      <m:sub>
                        <m:r>
                          <m:rPr>
                            <m:brk m:alnAt="9"/>
                          </m:rPr>
                          <a:rPr lang="en-US" altLang="ja-JP" sz="2400" b="1" i="1">
                            <a:latin typeface="Cambria Math" panose="02040503050406030204" pitchFamily="18" charset="0"/>
                          </a:rPr>
                          <m:t>𝒊</m:t>
                        </m:r>
                      </m:sub>
                      <m:sup/>
                      <m:e>
                        <m:nary>
                          <m:naryPr>
                            <m:chr m:val="∑"/>
                            <m:limLoc m:val="subSup"/>
                            <m:supHide m:val="on"/>
                            <m:ctrlPr>
                              <a:rPr lang="en-US" altLang="ja-JP" sz="2400" b="1" i="1">
                                <a:latin typeface="Cambria Math" panose="02040503050406030204" pitchFamily="18" charset="0"/>
                              </a:rPr>
                            </m:ctrlPr>
                          </m:naryPr>
                          <m:sub>
                            <m:r>
                              <m:rPr>
                                <m:brk m:alnAt="9"/>
                              </m:rPr>
                              <a:rPr lang="en-US" altLang="ja-JP" sz="2400" b="1" i="1">
                                <a:latin typeface="Cambria Math" panose="02040503050406030204" pitchFamily="18" charset="0"/>
                              </a:rPr>
                              <m:t>𝒌</m:t>
                            </m:r>
                            <m:r>
                              <a:rPr lang="en-US" altLang="ja-JP" sz="2400" b="1" i="1" smtClean="0">
                                <a:latin typeface="Cambria Math" panose="02040503050406030204" pitchFamily="18" charset="0"/>
                              </a:rPr>
                              <m:t>,</m:t>
                            </m:r>
                            <m:r>
                              <a:rPr lang="en-US" altLang="ja-JP" sz="2400" b="1" i="1" smtClean="0">
                                <a:latin typeface="Cambria Math" panose="02040503050406030204" pitchFamily="18" charset="0"/>
                              </a:rPr>
                              <m:t>𝒍</m:t>
                            </m:r>
                          </m:sub>
                          <m:sup/>
                          <m:e>
                            <m:sSub>
                              <m:sSubPr>
                                <m:ctrlPr>
                                  <a:rPr lang="pt-BR" altLang="ja-JP" sz="2400" i="1">
                                    <a:latin typeface="Cambria Math" panose="02040503050406030204" pitchFamily="18" charset="0"/>
                                  </a:rPr>
                                </m:ctrlPr>
                              </m:sSubPr>
                              <m:e>
                                <m:r>
                                  <a:rPr lang="en-US" altLang="ja-JP" sz="2400" i="1">
                                    <a:latin typeface="Cambria Math" panose="02040503050406030204" pitchFamily="18" charset="0"/>
                                  </a:rPr>
                                  <m:t>𝑡</m:t>
                                </m:r>
                              </m:e>
                              <m:sub>
                                <m:r>
                                  <a:rPr lang="en-US" altLang="ja-JP" sz="2400" i="1">
                                    <a:latin typeface="Cambria Math" panose="02040503050406030204" pitchFamily="18" charset="0"/>
                                  </a:rPr>
                                  <m:t>𝑖𝑘</m:t>
                                </m:r>
                              </m:sub>
                            </m:sSub>
                            <m:sSup>
                              <m:sSupPr>
                                <m:ctrlPr>
                                  <a:rPr lang="en-US" altLang="ja-JP" sz="2400" i="1">
                                    <a:latin typeface="Cambria Math" panose="02040503050406030204" pitchFamily="18" charset="0"/>
                                  </a:rPr>
                                </m:ctrlPr>
                              </m:sSupPr>
                              <m:e>
                                <m:sSub>
                                  <m:sSubPr>
                                    <m:ctrlPr>
                                      <a:rPr lang="pt-BR" altLang="ja-JP" sz="2400" i="1">
                                        <a:latin typeface="Cambria Math" panose="02040503050406030204" pitchFamily="18" charset="0"/>
                                      </a:rPr>
                                    </m:ctrlPr>
                                  </m:sSubPr>
                                  <m:e>
                                    <m:r>
                                      <a:rPr lang="en-US" altLang="ja-JP" sz="2400" i="1">
                                        <a:latin typeface="Cambria Math" panose="02040503050406030204" pitchFamily="18" charset="0"/>
                                      </a:rPr>
                                      <m:t>𝑡</m:t>
                                    </m:r>
                                  </m:e>
                                  <m:sub>
                                    <m:r>
                                      <a:rPr lang="en-US" altLang="ja-JP" sz="2400" b="0" i="1" smtClean="0">
                                        <a:latin typeface="Cambria Math" panose="02040503050406030204" pitchFamily="18" charset="0"/>
                                      </a:rPr>
                                      <m:t>𝑖</m:t>
                                    </m:r>
                                    <m:r>
                                      <a:rPr lang="en-US" altLang="ja-JP" sz="2400" i="1">
                                        <a:latin typeface="Cambria Math" panose="02040503050406030204" pitchFamily="18" charset="0"/>
                                      </a:rPr>
                                      <m:t>𝑗</m:t>
                                    </m:r>
                                  </m:sub>
                                </m:sSub>
                              </m:e>
                              <m:sup>
                                <m:r>
                                  <a:rPr lang="en-US" altLang="ja-JP" sz="2400" i="1">
                                    <a:latin typeface="Cambria Math" panose="02040503050406030204" pitchFamily="18" charset="0"/>
                                  </a:rPr>
                                  <m:t>−1</m:t>
                                </m:r>
                              </m:sup>
                            </m:sSup>
                            <m:sSub>
                              <m:sSubPr>
                                <m:ctrlPr>
                                  <a:rPr lang="pt-BR" altLang="ja-JP" sz="2400" b="1" i="1">
                                    <a:latin typeface="Cambria Math" panose="02040503050406030204" pitchFamily="18" charset="0"/>
                                  </a:rPr>
                                </m:ctrlPr>
                              </m:sSubPr>
                              <m:e>
                                <m:r>
                                  <a:rPr lang="en-US" altLang="ja-JP" sz="2400" b="1" i="1">
                                    <a:latin typeface="Cambria Math" panose="02040503050406030204" pitchFamily="18" charset="0"/>
                                  </a:rPr>
                                  <m:t>𝒂</m:t>
                                </m:r>
                              </m:e>
                              <m:sub>
                                <m:r>
                                  <a:rPr lang="en-US" altLang="ja-JP" sz="2400" b="1" i="1">
                                    <a:latin typeface="Cambria Math" panose="02040503050406030204" pitchFamily="18" charset="0"/>
                                  </a:rPr>
                                  <m:t>𝒌</m:t>
                                </m:r>
                              </m:sub>
                            </m:sSub>
                          </m:e>
                        </m:nary>
                        <m:sSub>
                          <m:sSubPr>
                            <m:ctrlPr>
                              <a:rPr lang="pt-BR"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𝑙</m:t>
                            </m:r>
                          </m:sub>
                        </m:sSub>
                      </m:e>
                    </m:nary>
                    <m:r>
                      <a:rPr lang="en-US" altLang="ja-JP" sz="2400" b="1" i="1" smtClean="0">
                        <a:latin typeface="Cambria Math" panose="02040503050406030204" pitchFamily="18" charset="0"/>
                      </a:rPr>
                      <m:t>=</m:t>
                    </m:r>
                    <m:nary>
                      <m:naryPr>
                        <m:chr m:val="∑"/>
                        <m:limLoc m:val="subSup"/>
                        <m:supHide m:val="on"/>
                        <m:ctrlPr>
                          <a:rPr lang="pt-BR" altLang="ja-JP" sz="2400" b="1" i="1">
                            <a:latin typeface="Cambria Math" panose="02040503050406030204" pitchFamily="18" charset="0"/>
                          </a:rPr>
                        </m:ctrlPr>
                      </m:naryPr>
                      <m:sub>
                        <m:r>
                          <a:rPr lang="en-US" altLang="ja-JP" sz="2400" b="1" i="1" smtClean="0">
                            <a:latin typeface="Cambria Math" panose="02040503050406030204" pitchFamily="18" charset="0"/>
                          </a:rPr>
                          <m:t>𝒌</m:t>
                        </m:r>
                        <m:r>
                          <a:rPr lang="en-US" altLang="ja-JP" sz="2400" b="1" i="1" smtClean="0">
                            <a:latin typeface="Cambria Math" panose="02040503050406030204" pitchFamily="18" charset="0"/>
                          </a:rPr>
                          <m:t>,</m:t>
                        </m:r>
                        <m:r>
                          <a:rPr lang="en-US" altLang="ja-JP" sz="2400" b="1" i="1" smtClean="0">
                            <a:latin typeface="Cambria Math" panose="02040503050406030204" pitchFamily="18" charset="0"/>
                          </a:rPr>
                          <m:t>𝒍</m:t>
                        </m:r>
                      </m:sub>
                      <m:sup/>
                      <m:e>
                        <m:sSub>
                          <m:sSubPr>
                            <m:ctrlPr>
                              <a:rPr lang="pt-BR" altLang="ja-JP" sz="2400" b="1" i="1">
                                <a:latin typeface="Cambria Math" panose="02040503050406030204" pitchFamily="18" charset="0"/>
                              </a:rPr>
                            </m:ctrlPr>
                          </m:sSubPr>
                          <m:e>
                            <m:r>
                              <a:rPr lang="en-US" altLang="ja-JP" sz="2400" b="1" i="1">
                                <a:latin typeface="Cambria Math" panose="02040503050406030204" pitchFamily="18" charset="0"/>
                              </a:rPr>
                              <m:t>𝒂</m:t>
                            </m:r>
                          </m:e>
                          <m:sub>
                            <m:r>
                              <a:rPr lang="en-US" altLang="ja-JP" sz="2400" b="1" i="1">
                                <a:latin typeface="Cambria Math" panose="02040503050406030204" pitchFamily="18" charset="0"/>
                              </a:rPr>
                              <m:t>𝒌</m:t>
                            </m:r>
                          </m:sub>
                        </m:sSub>
                        <m:sSub>
                          <m:sSubPr>
                            <m:ctrlPr>
                              <a:rPr lang="pt-BR"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𝑙</m:t>
                            </m:r>
                          </m:sub>
                        </m:sSub>
                      </m:e>
                    </m:nary>
                    <m:nary>
                      <m:naryPr>
                        <m:chr m:val="∑"/>
                        <m:limLoc m:val="subSup"/>
                        <m:supHide m:val="on"/>
                        <m:ctrlPr>
                          <a:rPr lang="en-US" altLang="ja-JP" sz="2400" b="1" i="1">
                            <a:latin typeface="Cambria Math" panose="02040503050406030204" pitchFamily="18" charset="0"/>
                          </a:rPr>
                        </m:ctrlPr>
                      </m:naryPr>
                      <m:sub>
                        <m:r>
                          <a:rPr lang="en-US" altLang="ja-JP" sz="2400" b="1" i="1">
                            <a:latin typeface="Cambria Math" panose="02040503050406030204" pitchFamily="18" charset="0"/>
                          </a:rPr>
                          <m:t>𝒊</m:t>
                        </m:r>
                      </m:sub>
                      <m:sup/>
                      <m:e>
                        <m:sSub>
                          <m:sSubPr>
                            <m:ctrlPr>
                              <a:rPr lang="pt-BR" altLang="ja-JP" sz="2400" i="1">
                                <a:latin typeface="Cambria Math" panose="02040503050406030204" pitchFamily="18" charset="0"/>
                              </a:rPr>
                            </m:ctrlPr>
                          </m:sSubPr>
                          <m:e>
                            <m:r>
                              <a:rPr lang="en-US" altLang="ja-JP" sz="2400" i="1">
                                <a:latin typeface="Cambria Math" panose="02040503050406030204" pitchFamily="18" charset="0"/>
                              </a:rPr>
                              <m:t>𝑡</m:t>
                            </m:r>
                          </m:e>
                          <m:sub>
                            <m:r>
                              <a:rPr lang="en-US" altLang="ja-JP" sz="2400" i="1">
                                <a:latin typeface="Cambria Math" panose="02040503050406030204" pitchFamily="18" charset="0"/>
                              </a:rPr>
                              <m:t>𝑖𝑘</m:t>
                            </m:r>
                          </m:sub>
                        </m:sSub>
                        <m:sSup>
                          <m:sSupPr>
                            <m:ctrlPr>
                              <a:rPr lang="en-US" altLang="ja-JP" sz="2400" i="1">
                                <a:latin typeface="Cambria Math" panose="02040503050406030204" pitchFamily="18" charset="0"/>
                              </a:rPr>
                            </m:ctrlPr>
                          </m:sSupPr>
                          <m:e>
                            <m:sSub>
                              <m:sSubPr>
                                <m:ctrlPr>
                                  <a:rPr lang="pt-BR" altLang="ja-JP" sz="2400" i="1">
                                    <a:latin typeface="Cambria Math" panose="02040503050406030204" pitchFamily="18" charset="0"/>
                                  </a:rPr>
                                </m:ctrlPr>
                              </m:sSubPr>
                              <m:e>
                                <m:r>
                                  <a:rPr lang="en-US" altLang="ja-JP" sz="2400" i="1">
                                    <a:latin typeface="Cambria Math" panose="02040503050406030204" pitchFamily="18" charset="0"/>
                                  </a:rPr>
                                  <m:t>𝑡</m:t>
                                </m:r>
                              </m:e>
                              <m:sub>
                                <m:r>
                                  <a:rPr lang="en-US" altLang="ja-JP" sz="2400" i="1">
                                    <a:latin typeface="Cambria Math" panose="02040503050406030204" pitchFamily="18" charset="0"/>
                                  </a:rPr>
                                  <m:t>𝑖𝑗</m:t>
                                </m:r>
                              </m:sub>
                            </m:sSub>
                          </m:e>
                          <m:sup>
                            <m:r>
                              <a:rPr lang="en-US" altLang="ja-JP" sz="2400" i="1">
                                <a:latin typeface="Cambria Math" panose="02040503050406030204" pitchFamily="18" charset="0"/>
                              </a:rPr>
                              <m:t>−1</m:t>
                            </m:r>
                          </m:sup>
                        </m:sSup>
                      </m:e>
                    </m:nary>
                  </m:oMath>
                </a14:m>
                <a:endParaRPr lang="pt-BR" altLang="ja-JP" sz="2400" i="1" dirty="0">
                  <a:latin typeface="+mn-lt"/>
                </a:endParaRPr>
              </a:p>
              <a:p>
                <a:pPr>
                  <a:spcAft>
                    <a:spcPts val="600"/>
                  </a:spcAft>
                  <a:defRPr/>
                </a:pPr>
                <a:r>
                  <a:rPr lang="pt-BR" altLang="ja-JP" sz="2400" i="1" dirty="0">
                    <a:latin typeface="+mn-lt"/>
                  </a:rPr>
                  <a:t>	</a:t>
                </a:r>
                <a14:m>
                  <m:oMath xmlns:m="http://schemas.openxmlformats.org/officeDocument/2006/math">
                    <m:d>
                      <m:dPr>
                        <m:ctrlPr>
                          <a:rPr lang="en-US" altLang="ja-JP" sz="2400" i="1">
                            <a:solidFill>
                              <a:srgbClr val="FF0000"/>
                            </a:solidFill>
                            <a:latin typeface="Cambria Math" panose="02040503050406030204" pitchFamily="18" charset="0"/>
                          </a:rPr>
                        </m:ctrlPr>
                      </m:dPr>
                      <m:e>
                        <m:nary>
                          <m:naryPr>
                            <m:chr m:val="∑"/>
                            <m:limLoc m:val="subSup"/>
                            <m:supHide m:val="on"/>
                            <m:ctrlPr>
                              <a:rPr lang="en-US" altLang="ja-JP" sz="2400" b="1" i="1">
                                <a:latin typeface="Cambria Math" panose="02040503050406030204" pitchFamily="18" charset="0"/>
                              </a:rPr>
                            </m:ctrlPr>
                          </m:naryPr>
                          <m:sub>
                            <m:r>
                              <a:rPr lang="en-US" altLang="ja-JP" sz="2400" b="1" i="1">
                                <a:latin typeface="Cambria Math" panose="02040503050406030204" pitchFamily="18" charset="0"/>
                              </a:rPr>
                              <m:t>𝒊</m:t>
                            </m:r>
                          </m:sub>
                          <m:sup/>
                          <m:e>
                            <m:sSub>
                              <m:sSubPr>
                                <m:ctrlPr>
                                  <a:rPr lang="pt-BR" altLang="ja-JP" sz="2400" i="1">
                                    <a:latin typeface="Cambria Math" panose="02040503050406030204" pitchFamily="18" charset="0"/>
                                  </a:rPr>
                                </m:ctrlPr>
                              </m:sSubPr>
                              <m:e>
                                <m:r>
                                  <a:rPr lang="en-US" altLang="ja-JP" sz="2400" i="1">
                                    <a:latin typeface="Cambria Math" panose="02040503050406030204" pitchFamily="18" charset="0"/>
                                  </a:rPr>
                                  <m:t>𝑡</m:t>
                                </m:r>
                              </m:e>
                              <m:sub>
                                <m:r>
                                  <a:rPr lang="en-US" altLang="ja-JP" sz="2400" i="1">
                                    <a:latin typeface="Cambria Math" panose="02040503050406030204" pitchFamily="18" charset="0"/>
                                  </a:rPr>
                                  <m:t>𝑖𝑘</m:t>
                                </m:r>
                              </m:sub>
                            </m:sSub>
                            <m:sSup>
                              <m:sSupPr>
                                <m:ctrlPr>
                                  <a:rPr lang="en-US" altLang="ja-JP" sz="2400" i="1">
                                    <a:latin typeface="Cambria Math" panose="02040503050406030204" pitchFamily="18" charset="0"/>
                                  </a:rPr>
                                </m:ctrlPr>
                              </m:sSupPr>
                              <m:e>
                                <m:sSub>
                                  <m:sSubPr>
                                    <m:ctrlPr>
                                      <a:rPr lang="pt-BR" altLang="ja-JP" sz="2400" i="1">
                                        <a:latin typeface="Cambria Math" panose="02040503050406030204" pitchFamily="18" charset="0"/>
                                      </a:rPr>
                                    </m:ctrlPr>
                                  </m:sSubPr>
                                  <m:e>
                                    <m:r>
                                      <a:rPr lang="en-US" altLang="ja-JP" sz="2400" i="1">
                                        <a:latin typeface="Cambria Math" panose="02040503050406030204" pitchFamily="18" charset="0"/>
                                      </a:rPr>
                                      <m:t>𝑡</m:t>
                                    </m:r>
                                  </m:e>
                                  <m:sub>
                                    <m:r>
                                      <a:rPr lang="en-US" altLang="ja-JP" sz="2400" i="1">
                                        <a:latin typeface="Cambria Math" panose="02040503050406030204" pitchFamily="18" charset="0"/>
                                      </a:rPr>
                                      <m:t>𝑖𝑗</m:t>
                                    </m:r>
                                  </m:sub>
                                </m:sSub>
                              </m:e>
                              <m:sup>
                                <m:r>
                                  <a:rPr lang="en-US" altLang="ja-JP" sz="2400" i="1">
                                    <a:latin typeface="Cambria Math" panose="02040503050406030204" pitchFamily="18" charset="0"/>
                                  </a:rPr>
                                  <m:t>−1</m:t>
                                </m:r>
                              </m:sup>
                            </m:sSup>
                          </m:e>
                        </m:nary>
                      </m:e>
                    </m:d>
                    <m:r>
                      <a:rPr lang="en-US" altLang="ja-JP" sz="2400" b="0" i="1" smtClean="0">
                        <a:solidFill>
                          <a:srgbClr val="FF0000"/>
                        </a:solidFill>
                        <a:latin typeface="Cambria Math" panose="02040503050406030204" pitchFamily="18" charset="0"/>
                      </a:rPr>
                      <m:t>=</m:t>
                    </m:r>
                    <m:d>
                      <m:dPr>
                        <m:ctrlPr>
                          <a:rPr lang="en-US" altLang="ja-JP" sz="2400" i="1">
                            <a:solidFill>
                              <a:srgbClr val="FF0000"/>
                            </a:solidFill>
                            <a:latin typeface="Cambria Math" panose="02040503050406030204" pitchFamily="18" charset="0"/>
                          </a:rPr>
                        </m:ctrlPr>
                      </m:dPr>
                      <m:e>
                        <m:m>
                          <m:mPr>
                            <m:mcs>
                              <m:mc>
                                <m:mcPr>
                                  <m:count m:val="3"/>
                                  <m:mcJc m:val="center"/>
                                </m:mcPr>
                              </m:mc>
                            </m:mcs>
                            <m:ctrlPr>
                              <a:rPr lang="en-US" altLang="ja-JP" sz="2400" i="1">
                                <a:solidFill>
                                  <a:srgbClr val="FF0000"/>
                                </a:solidFill>
                                <a:latin typeface="Cambria Math" panose="02040503050406030204" pitchFamily="18" charset="0"/>
                              </a:rPr>
                            </m:ctrlPr>
                          </m:mPr>
                          <m:mr>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11</m:t>
                                  </m:r>
                                </m:sub>
                              </m:sSub>
                            </m:e>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12</m:t>
                                  </m:r>
                                </m:sub>
                              </m:sSub>
                            </m:e>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13</m:t>
                                  </m:r>
                                </m:sub>
                              </m:sSub>
                            </m:e>
                          </m:mr>
                          <m:mr>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21</m:t>
                                  </m:r>
                                </m:sub>
                              </m:sSub>
                            </m:e>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22</m:t>
                                  </m:r>
                                </m:sub>
                              </m:sSub>
                            </m:e>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23</m:t>
                                  </m:r>
                                </m:sub>
                              </m:sSub>
                            </m:e>
                          </m:mr>
                          <m:mr>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31</m:t>
                                  </m:r>
                                </m:sub>
                              </m:sSub>
                            </m:e>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32</m:t>
                                  </m:r>
                                </m:sub>
                              </m:sSub>
                            </m:e>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33</m:t>
                                  </m:r>
                                </m:sub>
                              </m:sSub>
                            </m:e>
                          </m:mr>
                        </m:m>
                      </m:e>
                    </m:d>
                    <m:sSup>
                      <m:sSupPr>
                        <m:ctrlPr>
                          <a:rPr lang="en-US" altLang="ja-JP" sz="2400" i="1" smtClean="0">
                            <a:solidFill>
                              <a:srgbClr val="FF0000"/>
                            </a:solidFill>
                            <a:latin typeface="Cambria Math" panose="02040503050406030204" pitchFamily="18" charset="0"/>
                          </a:rPr>
                        </m:ctrlPr>
                      </m:sSupPr>
                      <m:e>
                        <m:d>
                          <m:dPr>
                            <m:ctrlPr>
                              <a:rPr lang="en-US" altLang="ja-JP" sz="2400" i="1">
                                <a:solidFill>
                                  <a:srgbClr val="FF0000"/>
                                </a:solidFill>
                                <a:latin typeface="Cambria Math" panose="02040503050406030204" pitchFamily="18" charset="0"/>
                              </a:rPr>
                            </m:ctrlPr>
                          </m:dPr>
                          <m:e>
                            <m:m>
                              <m:mPr>
                                <m:mcs>
                                  <m:mc>
                                    <m:mcPr>
                                      <m:count m:val="3"/>
                                      <m:mcJc m:val="center"/>
                                    </m:mcPr>
                                  </m:mc>
                                </m:mcs>
                                <m:ctrlPr>
                                  <a:rPr lang="en-US" altLang="ja-JP" sz="2400" i="1">
                                    <a:solidFill>
                                      <a:srgbClr val="FF0000"/>
                                    </a:solidFill>
                                    <a:latin typeface="Cambria Math" panose="02040503050406030204" pitchFamily="18" charset="0"/>
                                  </a:rPr>
                                </m:ctrlPr>
                              </m:mPr>
                              <m:mr>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11</m:t>
                                      </m:r>
                                    </m:sub>
                                  </m:sSub>
                                </m:e>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12</m:t>
                                      </m:r>
                                    </m:sub>
                                  </m:sSub>
                                </m:e>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13</m:t>
                                      </m:r>
                                    </m:sub>
                                  </m:sSub>
                                </m:e>
                              </m:mr>
                              <m:mr>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21</m:t>
                                      </m:r>
                                    </m:sub>
                                  </m:sSub>
                                </m:e>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22</m:t>
                                      </m:r>
                                    </m:sub>
                                  </m:sSub>
                                </m:e>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23</m:t>
                                      </m:r>
                                    </m:sub>
                                  </m:sSub>
                                </m:e>
                              </m:mr>
                              <m:mr>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31</m:t>
                                      </m:r>
                                    </m:sub>
                                  </m:sSub>
                                </m:e>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32</m:t>
                                      </m:r>
                                    </m:sub>
                                  </m:sSub>
                                </m:e>
                                <m:e>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𝑡</m:t>
                                      </m:r>
                                    </m:e>
                                    <m:sub>
                                      <m:r>
                                        <a:rPr lang="en-US" altLang="ja-JP" sz="2400" i="1">
                                          <a:solidFill>
                                            <a:srgbClr val="FF0000"/>
                                          </a:solidFill>
                                          <a:latin typeface="Cambria Math" panose="02040503050406030204" pitchFamily="18" charset="0"/>
                                        </a:rPr>
                                        <m:t>33</m:t>
                                      </m:r>
                                    </m:sub>
                                  </m:sSub>
                                </m:e>
                              </m:mr>
                            </m:m>
                          </m:e>
                        </m:d>
                      </m:e>
                      <m:sup>
                        <m:r>
                          <a:rPr lang="en-US" altLang="ja-JP" sz="2400" b="0" i="1" smtClean="0">
                            <a:solidFill>
                              <a:srgbClr val="FF0000"/>
                            </a:solidFill>
                            <a:latin typeface="Cambria Math" panose="02040503050406030204" pitchFamily="18" charset="0"/>
                          </a:rPr>
                          <m:t>−1</m:t>
                        </m:r>
                      </m:sup>
                    </m:sSup>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𝐼</m:t>
                    </m:r>
                  </m:oMath>
                </a14:m>
                <a:r>
                  <a:rPr lang="pt-BR" altLang="ja-JP" sz="2400" i="1" dirty="0">
                    <a:latin typeface="+mn-lt"/>
                  </a:rPr>
                  <a:t> </a:t>
                </a:r>
              </a:p>
              <a:p>
                <a:pPr>
                  <a:spcAft>
                    <a:spcPts val="600"/>
                  </a:spcAft>
                  <a:defRPr/>
                </a:pPr>
                <a:r>
                  <a:rPr lang="en-US" altLang="ja-JP" sz="2400" b="1" dirty="0">
                    <a:latin typeface="+mn-lt"/>
                  </a:rPr>
                  <a:t>	※</a:t>
                </a:r>
                <a:r>
                  <a:rPr lang="ja-JP" altLang="en-US" sz="2400" b="1" dirty="0">
                    <a:latin typeface="+mn-lt"/>
                  </a:rPr>
                  <a:t> </a:t>
                </a:r>
                <a14:m>
                  <m:oMath xmlns:m="http://schemas.openxmlformats.org/officeDocument/2006/math">
                    <m:r>
                      <a:rPr lang="en-US" altLang="ja-JP" sz="2400" b="1" i="1">
                        <a:latin typeface="Cambria Math" panose="02040503050406030204" pitchFamily="18" charset="0"/>
                      </a:rPr>
                      <m:t>𝒓</m:t>
                    </m:r>
                    <m:r>
                      <a:rPr lang="en-US" altLang="ja-JP" sz="2400">
                        <a:latin typeface="Cambria Math" panose="02040503050406030204" pitchFamily="18" charset="0"/>
                      </a:rPr>
                      <m:t>=</m:t>
                    </m:r>
                    <m:nary>
                      <m:naryPr>
                        <m:chr m:val="∑"/>
                        <m:limLoc m:val="subSup"/>
                        <m:supHide m:val="on"/>
                        <m:ctrlPr>
                          <a:rPr lang="pt-BR" altLang="ja-JP" sz="2400" b="1" i="1">
                            <a:latin typeface="Cambria Math" panose="02040503050406030204" pitchFamily="18" charset="0"/>
                          </a:rPr>
                        </m:ctrlPr>
                      </m:naryPr>
                      <m:sub>
                        <m:r>
                          <m:rPr>
                            <m:brk m:alnAt="9"/>
                          </m:rPr>
                          <a:rPr lang="en-US" altLang="ja-JP" sz="2400" b="1" i="1">
                            <a:latin typeface="Cambria Math" panose="02040503050406030204" pitchFamily="18" charset="0"/>
                          </a:rPr>
                          <m:t>𝒊</m:t>
                        </m:r>
                      </m:sub>
                      <m:sup/>
                      <m:e>
                        <m:sSub>
                          <m:sSubPr>
                            <m:ctrlPr>
                              <a:rPr lang="pt-BR" altLang="ja-JP" sz="2400" b="1" i="1">
                                <a:latin typeface="Cambria Math" panose="02040503050406030204" pitchFamily="18" charset="0"/>
                              </a:rPr>
                            </m:ctrlPr>
                          </m:sSubPr>
                          <m:e>
                            <m:r>
                              <a:rPr lang="en-US" altLang="ja-JP" sz="2400" b="1" i="1">
                                <a:latin typeface="Cambria Math" panose="02040503050406030204" pitchFamily="18" charset="0"/>
                              </a:rPr>
                              <m:t>𝒂</m:t>
                            </m:r>
                          </m:e>
                          <m:sub>
                            <m:r>
                              <a:rPr lang="en-US" altLang="ja-JP" sz="2400" b="1" i="1">
                                <a:latin typeface="Cambria Math" panose="02040503050406030204" pitchFamily="18" charset="0"/>
                              </a:rPr>
                              <m:t>𝒊</m:t>
                            </m:r>
                          </m:sub>
                        </m:sSub>
                        <m:sSub>
                          <m:sSubPr>
                            <m:ctrlPr>
                              <a:rPr lang="pt-BR"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Sub>
                      </m:e>
                    </m:nary>
                    <m:r>
                      <a:rPr lang="en-US" altLang="ja-JP" sz="2400">
                        <a:latin typeface="Cambria Math" panose="02040503050406030204" pitchFamily="18" charset="0"/>
                      </a:rPr>
                      <m:t>=</m:t>
                    </m:r>
                    <m:nary>
                      <m:naryPr>
                        <m:chr m:val="∑"/>
                        <m:limLoc m:val="subSup"/>
                        <m:supHide m:val="on"/>
                        <m:ctrlPr>
                          <a:rPr lang="pt-BR" altLang="ja-JP" sz="2400" b="1" i="1">
                            <a:latin typeface="Cambria Math" panose="02040503050406030204" pitchFamily="18" charset="0"/>
                          </a:rPr>
                        </m:ctrlPr>
                      </m:naryPr>
                      <m:sub>
                        <m:r>
                          <m:rPr>
                            <m:brk m:alnAt="9"/>
                          </m:rPr>
                          <a:rPr lang="en-US" altLang="ja-JP" sz="2400" b="1" i="1">
                            <a:latin typeface="Cambria Math" panose="02040503050406030204" pitchFamily="18" charset="0"/>
                          </a:rPr>
                          <m:t>𝒊</m:t>
                        </m:r>
                      </m:sub>
                      <m:sup/>
                      <m:e>
                        <m:sSub>
                          <m:sSubPr>
                            <m:ctrlPr>
                              <a:rPr lang="pt-BR" altLang="ja-JP" sz="2400" b="1" i="1">
                                <a:latin typeface="Cambria Math" panose="02040503050406030204" pitchFamily="18" charset="0"/>
                              </a:rPr>
                            </m:ctrlPr>
                          </m:sSubPr>
                          <m:e>
                            <m:r>
                              <a:rPr lang="en-US" altLang="ja-JP" sz="2400" b="1" i="1">
                                <a:latin typeface="Cambria Math" panose="02040503050406030204" pitchFamily="18" charset="0"/>
                              </a:rPr>
                              <m:t>𝒂</m:t>
                            </m:r>
                            <m:r>
                              <a:rPr lang="en-US" altLang="ja-JP" sz="2400" b="1" i="1">
                                <a:latin typeface="Cambria Math" panose="02040503050406030204" pitchFamily="18" charset="0"/>
                              </a:rPr>
                              <m:t>′</m:t>
                            </m:r>
                          </m:e>
                          <m:sub>
                            <m:r>
                              <a:rPr lang="en-US" altLang="ja-JP" sz="2400" b="1" i="1">
                                <a:latin typeface="Cambria Math" panose="02040503050406030204" pitchFamily="18" charset="0"/>
                              </a:rPr>
                              <m:t>𝒊</m:t>
                            </m:r>
                          </m:sub>
                        </m:sSub>
                        <m:sSub>
                          <m:sSubPr>
                            <m:ctrlPr>
                              <a:rPr lang="pt-BR" altLang="ja-JP" sz="2400" i="1">
                                <a:latin typeface="Cambria Math" panose="02040503050406030204" pitchFamily="18" charset="0"/>
                              </a:rPr>
                            </m:ctrlPr>
                          </m:sSubPr>
                          <m:e>
                            <m:r>
                              <a:rPr lang="en-US" altLang="ja-JP" sz="2400" i="1">
                                <a:latin typeface="Cambria Math" panose="02040503050406030204" pitchFamily="18" charset="0"/>
                              </a:rPr>
                              <m:t>𝑥</m:t>
                            </m:r>
                            <m:r>
                              <a:rPr lang="en-US" altLang="ja-JP" sz="2400" i="1">
                                <a:latin typeface="Cambria Math" panose="02040503050406030204" pitchFamily="18" charset="0"/>
                              </a:rPr>
                              <m:t>′</m:t>
                            </m:r>
                          </m:e>
                          <m:sub>
                            <m:r>
                              <a:rPr lang="en-US" altLang="ja-JP" sz="2400" i="1">
                                <a:latin typeface="Cambria Math" panose="02040503050406030204" pitchFamily="18" charset="0"/>
                              </a:rPr>
                              <m:t>𝑖</m:t>
                            </m:r>
                          </m:sub>
                        </m:sSub>
                      </m:e>
                    </m:nary>
                  </m:oMath>
                </a14:m>
                <a:r>
                  <a:rPr lang="ja-JP" altLang="en-US" sz="2400" b="1" dirty="0">
                    <a:latin typeface="+mn-lt"/>
                  </a:rPr>
                  <a:t> </a:t>
                </a:r>
                <a:r>
                  <a:rPr lang="en-US" altLang="ja-JP" sz="2400" b="1" dirty="0">
                    <a:latin typeface="+mn-lt"/>
                  </a:rPr>
                  <a:t>=&gt;</a:t>
                </a:r>
                <a:r>
                  <a:rPr lang="ja-JP" altLang="en-US" sz="2400" b="1" dirty="0">
                    <a:latin typeface="+mn-lt"/>
                  </a:rPr>
                  <a:t> </a:t>
                </a:r>
                <a14:m>
                  <m:oMath xmlns:m="http://schemas.openxmlformats.org/officeDocument/2006/math">
                    <m:r>
                      <a:rPr lang="en-US" altLang="ja-JP" sz="2400" b="1" i="1">
                        <a:latin typeface="Cambria Math" panose="02040503050406030204" pitchFamily="18" charset="0"/>
                      </a:rPr>
                      <m:t>𝒓</m:t>
                    </m:r>
                  </m:oMath>
                </a14:m>
                <a:r>
                  <a:rPr lang="ja-JP" altLang="en-US" sz="2400" b="1" dirty="0">
                    <a:latin typeface="+mn-lt"/>
                  </a:rPr>
                  <a:t>は不変量であることを再確認</a:t>
                </a:r>
                <a:endParaRPr lang="en-US" altLang="ja-JP" sz="2400" b="1" dirty="0">
                  <a:latin typeface="+mn-lt"/>
                </a:endParaRPr>
              </a:p>
              <a:p>
                <a:pPr>
                  <a:spcAft>
                    <a:spcPts val="600"/>
                  </a:spcAft>
                  <a:defRPr/>
                </a:pPr>
                <a:endParaRPr kumimoji="1" lang="en-US" altLang="ja-JP" sz="2400" b="0" i="0" u="none" strike="noStrike" kern="1200" cap="none" spc="0" normalizeH="0" baseline="0" noProof="0" dirty="0">
                  <a:ln>
                    <a:noFill/>
                  </a:ln>
                  <a:solidFill>
                    <a:srgbClr val="000000"/>
                  </a:solidFill>
                  <a:effectLst/>
                  <a:uLnTx/>
                  <a:uFillTx/>
                  <a:latin typeface="+mn-lt"/>
                </a:endParaRPr>
              </a:p>
              <a:p>
                <a:pPr>
                  <a:spcAft>
                    <a:spcPts val="600"/>
                  </a:spcAft>
                  <a:defRPr/>
                </a:pPr>
                <a:r>
                  <a:rPr lang="ja-JP" altLang="en-US" sz="2400" dirty="0">
                    <a:solidFill>
                      <a:srgbClr val="000000"/>
                    </a:solidFill>
                    <a:latin typeface="+mn-lt"/>
                  </a:rPr>
                  <a:t>その他の</a:t>
                </a:r>
                <a:r>
                  <a:rPr lang="ja-JP" altLang="en-US" sz="2400" dirty="0">
                    <a:latin typeface="+mn-lt"/>
                  </a:rPr>
                  <a:t>共変ベクトル</a:t>
                </a:r>
                <a:r>
                  <a:rPr lang="ja-JP" altLang="en-US" sz="2400" i="1" dirty="0">
                    <a:latin typeface="+mn-lt"/>
                  </a:rPr>
                  <a:t> </a:t>
                </a:r>
                <a14:m>
                  <m:oMath xmlns:m="http://schemas.openxmlformats.org/officeDocument/2006/math">
                    <m:sSub>
                      <m:sSubPr>
                        <m:ctrlPr>
                          <a:rPr lang="pt-BR" altLang="ja-JP" sz="2400" i="1">
                            <a:latin typeface="Cambria Math" panose="02040503050406030204" pitchFamily="18" charset="0"/>
                          </a:rPr>
                        </m:ctrlPr>
                      </m:sSubPr>
                      <m:e>
                        <m:r>
                          <a:rPr lang="en-US" altLang="ja-JP" sz="2400" b="0" i="1" smtClean="0">
                            <a:latin typeface="Cambria Math" panose="02040503050406030204" pitchFamily="18" charset="0"/>
                          </a:rPr>
                          <m:t>𝑣</m:t>
                        </m:r>
                      </m:e>
                      <m:sub>
                        <m:r>
                          <a:rPr lang="en-US" altLang="ja-JP" sz="2400" b="0" i="1">
                            <a:latin typeface="Cambria Math" panose="02040503050406030204" pitchFamily="18" charset="0"/>
                          </a:rPr>
                          <m:t>𝑖</m:t>
                        </m:r>
                      </m:sub>
                    </m:sSub>
                  </m:oMath>
                </a14:m>
                <a:r>
                  <a:rPr lang="ja-JP" altLang="en-US" sz="2400" i="1" dirty="0">
                    <a:latin typeface="+mn-lt"/>
                  </a:rPr>
                  <a:t> </a:t>
                </a:r>
                <a:r>
                  <a:rPr lang="ja-JP" altLang="en-US" sz="2400" dirty="0">
                    <a:latin typeface="+mn-lt"/>
                  </a:rPr>
                  <a:t>と反変ベクトル</a:t>
                </a:r>
                <a:r>
                  <a:rPr lang="ja-JP" altLang="en-US" sz="2400" i="1" dirty="0">
                    <a:latin typeface="+mn-lt"/>
                  </a:rPr>
                  <a:t> </a:t>
                </a:r>
                <a14:m>
                  <m:oMath xmlns:m="http://schemas.openxmlformats.org/officeDocument/2006/math">
                    <m:sSub>
                      <m:sSubPr>
                        <m:ctrlPr>
                          <a:rPr lang="pt-BR" altLang="ja-JP" sz="2400" i="1">
                            <a:latin typeface="Cambria Math" panose="02040503050406030204" pitchFamily="18" charset="0"/>
                          </a:rPr>
                        </m:ctrlPr>
                      </m:sSubPr>
                      <m:e>
                        <m:r>
                          <a:rPr lang="en-US" altLang="ja-JP" sz="2400" b="0" i="1" smtClean="0">
                            <a:latin typeface="Cambria Math" panose="02040503050406030204" pitchFamily="18" charset="0"/>
                          </a:rPr>
                          <m:t>𝑤</m:t>
                        </m:r>
                      </m:e>
                      <m:sub>
                        <m:r>
                          <a:rPr lang="en-US" altLang="ja-JP" sz="2400" i="1">
                            <a:latin typeface="Cambria Math" panose="02040503050406030204" pitchFamily="18" charset="0"/>
                          </a:rPr>
                          <m:t>𝑗</m:t>
                        </m:r>
                      </m:sub>
                    </m:sSub>
                  </m:oMath>
                </a14:m>
                <a:r>
                  <a:rPr lang="ja-JP" altLang="en-US" sz="2400" i="1" dirty="0">
                    <a:latin typeface="+mn-lt"/>
                  </a:rPr>
                  <a:t> </a:t>
                </a:r>
                <a:r>
                  <a:rPr lang="ja-JP" altLang="en-US" sz="2400" dirty="0">
                    <a:latin typeface="+mn-lt"/>
                  </a:rPr>
                  <a:t>の内積の座標変換にも、</a:t>
                </a:r>
                <a:r>
                  <a:rPr lang="ja-JP" altLang="en-US" sz="2400" b="1" dirty="0">
                    <a:solidFill>
                      <a:srgbClr val="FF0000"/>
                    </a:solidFill>
                    <a:latin typeface="+mn-lt"/>
                  </a:rPr>
                  <a:t>同じ変換則</a:t>
                </a:r>
                <a:endParaRPr lang="en-US" altLang="ja-JP" sz="2400" b="1" dirty="0">
                  <a:solidFill>
                    <a:srgbClr val="FF0000"/>
                  </a:solidFill>
                  <a:latin typeface="+mn-lt"/>
                </a:endParaRPr>
              </a:p>
              <a:p>
                <a:pPr>
                  <a:spcAft>
                    <a:spcPts val="600"/>
                  </a:spcAft>
                  <a:defRPr/>
                </a:pPr>
                <a:r>
                  <a:rPr lang="en-US" altLang="ja-JP" sz="2400" b="1" i="1" dirty="0">
                    <a:latin typeface="+mn-lt"/>
                  </a:rPr>
                  <a:t>	</a:t>
                </a:r>
                <a14:m>
                  <m:oMath xmlns:m="http://schemas.openxmlformats.org/officeDocument/2006/math">
                    <m:nary>
                      <m:naryPr>
                        <m:chr m:val="∑"/>
                        <m:limLoc m:val="subSup"/>
                        <m:supHide m:val="on"/>
                        <m:ctrlPr>
                          <a:rPr lang="en-US" altLang="ja-JP" sz="2400" i="1">
                            <a:latin typeface="Cambria Math" panose="02040503050406030204" pitchFamily="18" charset="0"/>
                          </a:rPr>
                        </m:ctrlPr>
                      </m:naryPr>
                      <m:sub>
                        <m:r>
                          <a:rPr lang="en-US" altLang="ja-JP" sz="2400" i="1">
                            <a:latin typeface="Cambria Math" panose="02040503050406030204" pitchFamily="18" charset="0"/>
                          </a:rPr>
                          <m:t>𝑖</m:t>
                        </m:r>
                      </m:sub>
                      <m:sup/>
                      <m:e>
                        <m:sSub>
                          <m:sSubPr>
                            <m:ctrlPr>
                              <a:rPr lang="pt-BR" altLang="ja-JP" sz="2400" i="1">
                                <a:latin typeface="Cambria Math" panose="02040503050406030204" pitchFamily="18" charset="0"/>
                              </a:rPr>
                            </m:ctrlPr>
                          </m:sSubPr>
                          <m:e>
                            <m:r>
                              <a:rPr lang="en-US" altLang="ja-JP" sz="2400" i="1">
                                <a:latin typeface="Cambria Math" panose="02040503050406030204" pitchFamily="18" charset="0"/>
                              </a:rPr>
                              <m:t>𝑣</m:t>
                            </m:r>
                            <m:r>
                              <a:rPr lang="en-US" altLang="ja-JP" sz="2400" b="0" i="1" smtClean="0">
                                <a:latin typeface="Cambria Math" panose="02040503050406030204" pitchFamily="18" charset="0"/>
                              </a:rPr>
                              <m:t>′</m:t>
                            </m:r>
                          </m:e>
                          <m:sub>
                            <m:r>
                              <a:rPr lang="en-US" altLang="ja-JP" sz="2400" i="1">
                                <a:latin typeface="Cambria Math" panose="02040503050406030204" pitchFamily="18" charset="0"/>
                              </a:rPr>
                              <m:t>𝑖</m:t>
                            </m:r>
                          </m:sub>
                        </m:sSub>
                        <m:sSub>
                          <m:sSubPr>
                            <m:ctrlPr>
                              <a:rPr lang="pt-BR" altLang="ja-JP" sz="2400" i="1">
                                <a:latin typeface="Cambria Math" panose="02040503050406030204" pitchFamily="18" charset="0"/>
                              </a:rPr>
                            </m:ctrlPr>
                          </m:sSubPr>
                          <m:e>
                            <m:r>
                              <a:rPr lang="en-US" altLang="ja-JP" sz="2400" i="1">
                                <a:latin typeface="Cambria Math" panose="02040503050406030204" pitchFamily="18" charset="0"/>
                              </a:rPr>
                              <m:t>𝑤</m:t>
                            </m:r>
                            <m:r>
                              <a:rPr lang="en-US" altLang="ja-JP" sz="2400" b="0" i="1" smtClean="0">
                                <a:latin typeface="Cambria Math" panose="02040503050406030204" pitchFamily="18" charset="0"/>
                              </a:rPr>
                              <m:t>′</m:t>
                            </m:r>
                          </m:e>
                          <m:sub>
                            <m:r>
                              <a:rPr lang="en-US" altLang="ja-JP" sz="2400" i="1">
                                <a:latin typeface="Cambria Math" panose="02040503050406030204" pitchFamily="18" charset="0"/>
                              </a:rPr>
                              <m:t>𝑗</m:t>
                            </m:r>
                          </m:sub>
                        </m:sSub>
                      </m:e>
                    </m:nary>
                    <m:r>
                      <a:rPr lang="en-US" altLang="ja-JP" sz="2400" b="1" i="1">
                        <a:latin typeface="Cambria Math" panose="02040503050406030204" pitchFamily="18" charset="0"/>
                      </a:rPr>
                      <m:t>=</m:t>
                    </m:r>
                    <m:nary>
                      <m:naryPr>
                        <m:chr m:val="∑"/>
                        <m:limLoc m:val="subSup"/>
                        <m:supHide m:val="on"/>
                        <m:ctrlPr>
                          <a:rPr lang="en-US" altLang="ja-JP" sz="2400" i="1">
                            <a:latin typeface="Cambria Math" panose="02040503050406030204" pitchFamily="18" charset="0"/>
                          </a:rPr>
                        </m:ctrlPr>
                      </m:naryPr>
                      <m:sub>
                        <m:r>
                          <a:rPr lang="en-US" altLang="ja-JP" sz="2400" i="1">
                            <a:latin typeface="Cambria Math" panose="02040503050406030204" pitchFamily="18" charset="0"/>
                          </a:rPr>
                          <m:t>𝑖</m:t>
                        </m:r>
                      </m:sub>
                      <m:sup/>
                      <m:e>
                        <m:sSub>
                          <m:sSubPr>
                            <m:ctrlPr>
                              <a:rPr lang="pt-BR" altLang="ja-JP" sz="2400" i="1">
                                <a:latin typeface="Cambria Math" panose="02040503050406030204" pitchFamily="18" charset="0"/>
                              </a:rPr>
                            </m:ctrlPr>
                          </m:sSubPr>
                          <m:e>
                            <m:r>
                              <a:rPr lang="en-US" altLang="ja-JP" sz="2400" b="0" i="1" smtClean="0">
                                <a:latin typeface="Cambria Math" panose="02040503050406030204" pitchFamily="18" charset="0"/>
                              </a:rPr>
                              <m:t>𝑣</m:t>
                            </m:r>
                          </m:e>
                          <m:sub>
                            <m:r>
                              <a:rPr lang="en-US" altLang="ja-JP" sz="2400" i="1">
                                <a:latin typeface="Cambria Math" panose="02040503050406030204" pitchFamily="18" charset="0"/>
                              </a:rPr>
                              <m:t>𝑖</m:t>
                            </m:r>
                          </m:sub>
                        </m:sSub>
                        <m:sSub>
                          <m:sSubPr>
                            <m:ctrlPr>
                              <a:rPr lang="pt-BR" altLang="ja-JP" sz="2400" i="1">
                                <a:latin typeface="Cambria Math" panose="02040503050406030204" pitchFamily="18" charset="0"/>
                              </a:rPr>
                            </m:ctrlPr>
                          </m:sSubPr>
                          <m:e>
                            <m:r>
                              <a:rPr lang="en-US" altLang="ja-JP" sz="2400" b="0" i="1" smtClean="0">
                                <a:latin typeface="Cambria Math" panose="02040503050406030204" pitchFamily="18" charset="0"/>
                              </a:rPr>
                              <m:t>𝑤</m:t>
                            </m:r>
                          </m:e>
                          <m:sub>
                            <m:r>
                              <a:rPr lang="en-US" altLang="ja-JP" sz="2400" i="1">
                                <a:latin typeface="Cambria Math" panose="02040503050406030204" pitchFamily="18" charset="0"/>
                              </a:rPr>
                              <m:t>𝑗</m:t>
                            </m:r>
                          </m:sub>
                        </m:sSub>
                      </m:e>
                    </m:nary>
                  </m:oMath>
                </a14:m>
                <a:r>
                  <a:rPr lang="pt-BR" altLang="ja-JP" sz="2400" i="1" dirty="0">
                    <a:latin typeface="+mn-lt"/>
                  </a:rPr>
                  <a:t>	</a:t>
                </a:r>
              </a:p>
              <a:p>
                <a:pPr>
                  <a:spcAft>
                    <a:spcPts val="600"/>
                  </a:spcAft>
                  <a:defRPr/>
                </a:pPr>
                <a:endParaRPr lang="en-US" altLang="ja-JP" sz="2400" dirty="0">
                  <a:solidFill>
                    <a:srgbClr val="000000"/>
                  </a:solidFill>
                  <a:latin typeface="+mn-lt"/>
                </a:endParaRPr>
              </a:p>
              <a:p>
                <a:pPr>
                  <a:spcAft>
                    <a:spcPts val="600"/>
                  </a:spcAft>
                  <a:defRPr/>
                </a:pPr>
                <a:r>
                  <a:rPr lang="en-US" altLang="ja-JP" sz="3200" b="1" dirty="0">
                    <a:solidFill>
                      <a:srgbClr val="FF0000"/>
                    </a:solidFill>
                    <a:latin typeface="+mn-lt"/>
                  </a:rPr>
                  <a:t>※ </a:t>
                </a:r>
                <a:r>
                  <a:rPr lang="ja-JP" altLang="en-US" sz="3200" b="1" dirty="0">
                    <a:solidFill>
                      <a:srgbClr val="FF0000"/>
                    </a:solidFill>
                    <a:latin typeface="+mn-lt"/>
                  </a:rPr>
                  <a:t>共変ベクトルと反変ベクトルの内積は不変量 </a:t>
                </a:r>
                <a:r>
                  <a:rPr lang="en-US" altLang="ja-JP" sz="3200" b="1" dirty="0">
                    <a:solidFill>
                      <a:srgbClr val="FF0000"/>
                    </a:solidFill>
                    <a:latin typeface="+mn-lt"/>
                  </a:rPr>
                  <a:t>(Scalar)</a:t>
                </a:r>
                <a:r>
                  <a:rPr lang="ja-JP" altLang="en-US" sz="3200" b="1" dirty="0">
                    <a:solidFill>
                      <a:srgbClr val="FF0000"/>
                    </a:solidFill>
                    <a:latin typeface="+mn-lt"/>
                  </a:rPr>
                  <a:t> になる</a:t>
                </a:r>
                <a:endParaRPr kumimoji="1" lang="ja-JP" altLang="ja-JP" sz="2400" b="0" i="0" u="none" strike="noStrike" kern="1200" cap="none" spc="0" normalizeH="0" baseline="0" noProof="0" dirty="0">
                  <a:ln>
                    <a:noFill/>
                  </a:ln>
                  <a:solidFill>
                    <a:srgbClr val="000000"/>
                  </a:solidFill>
                  <a:effectLst/>
                  <a:uLnTx/>
                  <a:uFillTx/>
                  <a:latin typeface="+mn-lt"/>
                </a:endParaRPr>
              </a:p>
            </p:txBody>
          </p:sp>
        </mc:Choice>
        <mc:Fallback xmlns="">
          <p:sp>
            <p:nvSpPr>
              <p:cNvPr id="3" name="テキスト ボックス 2">
                <a:extLst>
                  <a:ext uri="{FF2B5EF4-FFF2-40B4-BE49-F238E27FC236}">
                    <a16:creationId xmlns:a16="http://schemas.microsoft.com/office/drawing/2014/main" id="{24E53845-AF27-B74A-FB2E-5B1F5AC49564}"/>
                  </a:ext>
                </a:extLst>
              </p:cNvPr>
              <p:cNvSpPr txBox="1">
                <a:spLocks noRot="1" noChangeAspect="1" noMove="1" noResize="1" noEditPoints="1" noAdjustHandles="1" noChangeArrowheads="1" noChangeShapeType="1" noTextEdit="1"/>
              </p:cNvSpPr>
              <p:nvPr/>
            </p:nvSpPr>
            <p:spPr>
              <a:xfrm>
                <a:off x="263352" y="1124744"/>
                <a:ext cx="11737304" cy="5022529"/>
              </a:xfrm>
              <a:prstGeom prst="rect">
                <a:avLst/>
              </a:prstGeom>
              <a:blipFill>
                <a:blip r:embed="rId2"/>
                <a:stretch>
                  <a:fillRect l="-1610" t="-11908" b="-2066"/>
                </a:stretch>
              </a:blipFill>
            </p:spPr>
            <p:txBody>
              <a:bodyPr/>
              <a:lstStyle/>
              <a:p>
                <a:r>
                  <a:rPr lang="ja-JP" altLang="en-US">
                    <a:noFill/>
                  </a:rPr>
                  <a:t> </a:t>
                </a:r>
              </a:p>
            </p:txBody>
          </p:sp>
        </mc:Fallback>
      </mc:AlternateContent>
      <p:sp>
        <p:nvSpPr>
          <p:cNvPr id="4" name="Rectangle 2">
            <a:extLst>
              <a:ext uri="{FF2B5EF4-FFF2-40B4-BE49-F238E27FC236}">
                <a16:creationId xmlns:a16="http://schemas.microsoft.com/office/drawing/2014/main" id="{5506A6CF-2B48-5F31-BFDE-01009C68B898}"/>
              </a:ext>
            </a:extLst>
          </p:cNvPr>
          <p:cNvSpPr>
            <a:spLocks noGrp="1" noChangeArrowheads="1"/>
          </p:cNvSpPr>
          <p:nvPr>
            <p:ph type="title"/>
          </p:nvPr>
        </p:nvSpPr>
        <p:spPr>
          <a:xfrm>
            <a:off x="0" y="-1"/>
            <a:ext cx="12192000" cy="880393"/>
          </a:xfrm>
        </p:spPr>
        <p:txBody>
          <a:bodyPr/>
          <a:lstStyle/>
          <a:p>
            <a:pPr eaLnBrk="1" hangingPunct="1"/>
            <a:r>
              <a:rPr lang="ja-JP" altLang="en-US" sz="3600" b="1" dirty="0">
                <a:solidFill>
                  <a:srgbClr val="0000FF"/>
                </a:solidFill>
              </a:rPr>
              <a:t>共変ベクトルと反変ベクトルの内積は </a:t>
            </a:r>
            <a:r>
              <a:rPr lang="en-US" altLang="ja-JP" sz="3600" b="1" dirty="0">
                <a:solidFill>
                  <a:srgbClr val="0000FF"/>
                </a:solidFill>
              </a:rPr>
              <a:t>Scalar</a:t>
            </a:r>
            <a:r>
              <a:rPr lang="ja-JP" altLang="en-US" sz="3600" b="1" dirty="0">
                <a:solidFill>
                  <a:srgbClr val="0000FF"/>
                </a:solidFill>
              </a:rPr>
              <a:t> になる</a:t>
            </a:r>
          </a:p>
        </p:txBody>
      </p:sp>
    </p:spTree>
    <p:extLst>
      <p:ext uri="{BB962C8B-B14F-4D97-AF65-F5344CB8AC3E}">
        <p14:creationId xmlns:p14="http://schemas.microsoft.com/office/powerpoint/2010/main" val="26848000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CD711-10B1-73F3-4EB7-A900BBA0299F}"/>
            </a:ext>
          </a:extLst>
        </p:cNvPr>
        <p:cNvGrpSpPr/>
        <p:nvPr/>
      </p:nvGrpSpPr>
      <p:grpSpPr>
        <a:xfrm>
          <a:off x="0" y="0"/>
          <a:ext cx="0" cy="0"/>
          <a:chOff x="0" y="0"/>
          <a:chExt cx="0" cy="0"/>
        </a:xfrm>
      </p:grpSpPr>
      <p:sp>
        <p:nvSpPr>
          <p:cNvPr id="196610" name="Rectangle 2">
            <a:extLst>
              <a:ext uri="{FF2B5EF4-FFF2-40B4-BE49-F238E27FC236}">
                <a16:creationId xmlns:a16="http://schemas.microsoft.com/office/drawing/2014/main" id="{96CC8AE1-E2FD-28CA-A23D-95E10C4F6F48}"/>
              </a:ext>
            </a:extLst>
          </p:cNvPr>
          <p:cNvSpPr>
            <a:spLocks noGrp="1" noChangeArrowheads="1"/>
          </p:cNvSpPr>
          <p:nvPr>
            <p:ph type="title"/>
          </p:nvPr>
        </p:nvSpPr>
        <p:spPr>
          <a:xfrm>
            <a:off x="0" y="-1"/>
            <a:ext cx="12192000" cy="880393"/>
          </a:xfrm>
        </p:spPr>
        <p:txBody>
          <a:bodyPr/>
          <a:lstStyle/>
          <a:p>
            <a:pPr eaLnBrk="1" hangingPunct="1"/>
            <a:r>
              <a:rPr lang="ja-JP" altLang="en-US" sz="3600" b="1" dirty="0">
                <a:solidFill>
                  <a:srgbClr val="0000FF"/>
                </a:solidFill>
              </a:rPr>
              <a:t>添え字の約束と縮約記法</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323CE378-248F-6C80-710F-E5E7A3F20815}"/>
                  </a:ext>
                </a:extLst>
              </p:cNvPr>
              <p:cNvSpPr txBox="1"/>
              <p:nvPr/>
            </p:nvSpPr>
            <p:spPr>
              <a:xfrm>
                <a:off x="165370" y="880393"/>
                <a:ext cx="11942324" cy="4351063"/>
              </a:xfrm>
              <a:prstGeom prst="rect">
                <a:avLst/>
              </a:prstGeom>
              <a:noFill/>
            </p:spPr>
            <p:txBody>
              <a:bodyPr wrap="square">
                <a:spAutoFit/>
              </a:bodyPr>
              <a:lstStyle/>
              <a:p>
                <a:pPr lvl="0">
                  <a:spcAft>
                    <a:spcPts val="600"/>
                  </a:spcAft>
                  <a:defRPr/>
                </a:pPr>
                <a:r>
                  <a:rPr lang="ja-JP" altLang="en-US" sz="2800" dirty="0">
                    <a:solidFill>
                      <a:srgbClr val="000000"/>
                    </a:solidFill>
                  </a:rPr>
                  <a:t>規則</a:t>
                </a:r>
                <a:r>
                  <a:rPr lang="en-US" altLang="ja-JP" sz="2800" dirty="0">
                    <a:solidFill>
                      <a:srgbClr val="000000"/>
                    </a:solidFill>
                  </a:rPr>
                  <a:t>:</a:t>
                </a:r>
              </a:p>
              <a:p>
                <a:pPr marL="514350" lvl="0" indent="-514350">
                  <a:spcAft>
                    <a:spcPts val="600"/>
                  </a:spcAft>
                  <a:buFont typeface="Arial" panose="020B0604020202020204" pitchFamily="34" charset="0"/>
                  <a:buChar char="•"/>
                  <a:defRPr/>
                </a:pPr>
                <a:r>
                  <a:rPr lang="ja-JP" altLang="ja-JP" sz="2800" dirty="0">
                    <a:solidFill>
                      <a:srgbClr val="FF0000"/>
                    </a:solidFill>
                  </a:rPr>
                  <a:t>共変ベクトル</a:t>
                </a:r>
                <a:r>
                  <a:rPr lang="ja-JP" altLang="en-US" sz="2800" dirty="0">
                    <a:solidFill>
                      <a:srgbClr val="FF0000"/>
                    </a:solidFill>
                  </a:rPr>
                  <a:t>の添え字は下付に書く</a:t>
                </a:r>
                <a:endParaRPr lang="en-US" altLang="ja-JP" sz="2800" dirty="0">
                  <a:solidFill>
                    <a:srgbClr val="FF0000"/>
                  </a:solidFill>
                </a:endParaRPr>
              </a:p>
              <a:p>
                <a:pPr marL="514350" lvl="0" indent="-514350">
                  <a:spcAft>
                    <a:spcPts val="600"/>
                  </a:spcAft>
                  <a:buFont typeface="Arial" panose="020B0604020202020204" pitchFamily="34" charset="0"/>
                  <a:buChar char="•"/>
                  <a:defRPr/>
                </a:pPr>
                <a:r>
                  <a:rPr lang="ja-JP" altLang="en-US" sz="2800" dirty="0">
                    <a:solidFill>
                      <a:srgbClr val="FF0000"/>
                    </a:solidFill>
                  </a:rPr>
                  <a:t>反変ベクトルの添え字は上付に書く</a:t>
                </a:r>
                <a:endParaRPr lang="en-US" altLang="ja-JP" sz="2800" dirty="0">
                  <a:solidFill>
                    <a:srgbClr val="FF0000"/>
                  </a:solidFill>
                </a:endParaRPr>
              </a:p>
              <a:p>
                <a:pPr marL="514350" lvl="0" indent="-514350">
                  <a:spcAft>
                    <a:spcPts val="600"/>
                  </a:spcAft>
                  <a:buFont typeface="Arial" panose="020B0604020202020204" pitchFamily="34" charset="0"/>
                  <a:buChar char="•"/>
                  <a:defRPr/>
                </a:pPr>
                <a:r>
                  <a:rPr lang="ja-JP" altLang="en-US" sz="2800" dirty="0">
                    <a:solidFill>
                      <a:srgbClr val="000000"/>
                    </a:solidFill>
                  </a:rPr>
                  <a:t>共変成分と反変成分の間で和を取ると、不変量 </a:t>
                </a:r>
                <a:r>
                  <a:rPr lang="en-US" altLang="ja-JP" sz="2800" dirty="0">
                    <a:solidFill>
                      <a:srgbClr val="000000"/>
                    </a:solidFill>
                  </a:rPr>
                  <a:t>(scalar)</a:t>
                </a:r>
                <a:r>
                  <a:rPr lang="ja-JP" altLang="en-US" sz="2800" dirty="0">
                    <a:solidFill>
                      <a:srgbClr val="000000"/>
                    </a:solidFill>
                  </a:rPr>
                  <a:t> になる</a:t>
                </a:r>
                <a:br>
                  <a:rPr lang="en-US" altLang="ja-JP" sz="2800" dirty="0">
                    <a:solidFill>
                      <a:srgbClr val="000000"/>
                    </a:solidFill>
                  </a:rPr>
                </a:br>
                <a:r>
                  <a:rPr lang="en-US" altLang="ja-JP" sz="2800" dirty="0">
                    <a:solidFill>
                      <a:srgbClr val="000000"/>
                    </a:solidFill>
                  </a:rPr>
                  <a:t>=&gt; </a:t>
                </a:r>
                <a:r>
                  <a:rPr lang="ja-JP" altLang="en-US" sz="2800" dirty="0">
                    <a:solidFill>
                      <a:srgbClr val="000000"/>
                    </a:solidFill>
                  </a:rPr>
                  <a:t>同じ添え字記号の共変・反変成分がある場合は、</a:t>
                </a:r>
                <a:br>
                  <a:rPr lang="en-US" altLang="ja-JP" sz="2800" dirty="0">
                    <a:solidFill>
                      <a:srgbClr val="000000"/>
                    </a:solidFill>
                  </a:rPr>
                </a:br>
                <a:r>
                  <a:rPr lang="en-US" altLang="ja-JP" sz="2800" dirty="0">
                    <a:solidFill>
                      <a:srgbClr val="000000"/>
                    </a:solidFill>
                  </a:rPr>
                  <a:t>      </a:t>
                </a:r>
                <a:r>
                  <a:rPr lang="ja-JP" altLang="en-US" sz="2800" dirty="0">
                    <a:solidFill>
                      <a:srgbClr val="000000"/>
                    </a:solidFill>
                  </a:rPr>
                  <a:t>暗黙の約束としてを取ることにする </a:t>
                </a:r>
                <a:r>
                  <a:rPr lang="en-US" altLang="ja-JP" sz="2800" dirty="0">
                    <a:solidFill>
                      <a:srgbClr val="000000"/>
                    </a:solidFill>
                  </a:rPr>
                  <a:t>(</a:t>
                </a:r>
                <a:r>
                  <a:rPr lang="en-US" altLang="ja-JP" sz="2800" b="1" dirty="0">
                    <a:solidFill>
                      <a:srgbClr val="0000FF"/>
                    </a:solidFill>
                  </a:rPr>
                  <a:t>Einstein</a:t>
                </a:r>
                <a:r>
                  <a:rPr lang="ja-JP" altLang="en-US" sz="2800" b="1" dirty="0">
                    <a:solidFill>
                      <a:srgbClr val="0000FF"/>
                    </a:solidFill>
                  </a:rPr>
                  <a:t>の縮約記法</a:t>
                </a:r>
                <a:r>
                  <a:rPr lang="en-US" altLang="ja-JP" sz="2800" dirty="0">
                    <a:solidFill>
                      <a:srgbClr val="000000"/>
                    </a:solidFill>
                  </a:rPr>
                  <a:t>)</a:t>
                </a:r>
                <a:br>
                  <a:rPr lang="en-US" altLang="ja-JP" sz="2800" dirty="0">
                    <a:solidFill>
                      <a:srgbClr val="000000"/>
                    </a:solidFill>
                  </a:rPr>
                </a:br>
                <a:r>
                  <a:rPr lang="ja-JP" altLang="en-US" sz="2800" dirty="0">
                    <a:solidFill>
                      <a:srgbClr val="000000"/>
                    </a:solidFill>
                  </a:rPr>
                  <a:t>　例</a:t>
                </a:r>
                <a:r>
                  <a:rPr lang="en-US" altLang="ja-JP" sz="2800" dirty="0">
                    <a:solidFill>
                      <a:srgbClr val="000000"/>
                    </a:solidFill>
                  </a:rPr>
                  <a:t>:</a:t>
                </a:r>
                <a:r>
                  <a:rPr lang="ja-JP" altLang="en-US" sz="2800" dirty="0">
                    <a:solidFill>
                      <a:srgbClr val="000000"/>
                    </a:solidFill>
                  </a:rPr>
                  <a:t> </a:t>
                </a:r>
                <a14:m>
                  <m:oMath xmlns:m="http://schemas.openxmlformats.org/officeDocument/2006/math">
                    <m:nary>
                      <m:naryPr>
                        <m:chr m:val="∑"/>
                        <m:limLoc m:val="subSup"/>
                        <m:supHide m:val="on"/>
                        <m:ctrlPr>
                          <a:rPr lang="en-US" altLang="ja-JP" sz="2800" b="1" i="1">
                            <a:solidFill>
                              <a:srgbClr val="000000"/>
                            </a:solidFill>
                            <a:latin typeface="Cambria Math" panose="02040503050406030204" pitchFamily="18" charset="0"/>
                          </a:rPr>
                        </m:ctrlPr>
                      </m:naryPr>
                      <m:sub>
                        <m:r>
                          <m:rPr>
                            <m:brk m:alnAt="1"/>
                          </m:rPr>
                          <a:rPr lang="en-US" altLang="ja-JP" sz="2800" i="1">
                            <a:solidFill>
                              <a:srgbClr val="000000"/>
                            </a:solidFill>
                            <a:latin typeface="Cambria Math" panose="02040503050406030204" pitchFamily="18" charset="0"/>
                          </a:rPr>
                          <m:t>𝑖</m:t>
                        </m:r>
                        <m:r>
                          <a:rPr lang="en-US" altLang="ja-JP" sz="2800" i="1">
                            <a:solidFill>
                              <a:srgbClr val="000000"/>
                            </a:solidFill>
                            <a:latin typeface="Cambria Math" panose="02040503050406030204" pitchFamily="18" charset="0"/>
                          </a:rPr>
                          <m:t>,</m:t>
                        </m:r>
                        <m:r>
                          <m:rPr>
                            <m:brk m:alnAt="9"/>
                          </m:rPr>
                          <a:rPr lang="en-US" altLang="ja-JP" sz="2800" i="1">
                            <a:solidFill>
                              <a:srgbClr val="000000"/>
                            </a:solidFill>
                            <a:latin typeface="Cambria Math" panose="02040503050406030204" pitchFamily="18" charset="0"/>
                          </a:rPr>
                          <m:t>𝑗</m:t>
                        </m:r>
                      </m:sub>
                      <m:sup/>
                      <m:e>
                        <m:sSup>
                          <m:sSupPr>
                            <m:ctrlPr>
                              <a:rPr lang="en-US" altLang="ja-JP" sz="2800" i="1">
                                <a:solidFill>
                                  <a:srgbClr val="000000"/>
                                </a:solidFill>
                                <a:latin typeface="Cambria Math" panose="02040503050406030204" pitchFamily="18" charset="0"/>
                              </a:rPr>
                            </m:ctrlPr>
                          </m:sSupPr>
                          <m:e>
                            <m:r>
                              <a:rPr lang="en-US" altLang="ja-JP" sz="2800" i="1">
                                <a:solidFill>
                                  <a:srgbClr val="000000"/>
                                </a:solidFill>
                                <a:latin typeface="Cambria Math" panose="02040503050406030204" pitchFamily="18" charset="0"/>
                              </a:rPr>
                              <m:t>𝑥</m:t>
                            </m:r>
                          </m:e>
                          <m:sup>
                            <m:r>
                              <a:rPr lang="en-US" altLang="ja-JP" sz="2800" i="1">
                                <a:solidFill>
                                  <a:srgbClr val="000000"/>
                                </a:solidFill>
                                <a:latin typeface="Cambria Math" panose="02040503050406030204" pitchFamily="18" charset="0"/>
                              </a:rPr>
                              <m:t>𝑖</m:t>
                            </m:r>
                          </m:sup>
                        </m:sSup>
                        <m:sSub>
                          <m:sSubPr>
                            <m:ctrlPr>
                              <a:rPr lang="en-US" altLang="ja-JP" sz="2800" b="1" i="1">
                                <a:solidFill>
                                  <a:srgbClr val="000000"/>
                                </a:solidFill>
                                <a:latin typeface="Cambria Math" panose="02040503050406030204" pitchFamily="18" charset="0"/>
                              </a:rPr>
                            </m:ctrlPr>
                          </m:sSubPr>
                          <m:e>
                            <m:r>
                              <a:rPr lang="en-US" altLang="ja-JP" sz="2800" b="1" i="1">
                                <a:solidFill>
                                  <a:srgbClr val="000000"/>
                                </a:solidFill>
                                <a:latin typeface="Cambria Math" panose="02040503050406030204" pitchFamily="18" charset="0"/>
                              </a:rPr>
                              <m:t>𝒂</m:t>
                            </m:r>
                          </m:e>
                          <m:sub>
                            <m:r>
                              <a:rPr lang="en-US" altLang="ja-JP" sz="2800" b="1" i="1">
                                <a:solidFill>
                                  <a:srgbClr val="000000"/>
                                </a:solidFill>
                                <a:latin typeface="Cambria Math" panose="02040503050406030204" pitchFamily="18" charset="0"/>
                              </a:rPr>
                              <m:t>𝒊</m:t>
                            </m:r>
                          </m:sub>
                        </m:sSub>
                      </m:e>
                    </m:nary>
                  </m:oMath>
                </a14:m>
                <a:r>
                  <a:rPr lang="ja-JP" altLang="en-US" sz="2800" dirty="0">
                    <a:solidFill>
                      <a:srgbClr val="000000"/>
                    </a:solidFill>
                  </a:rPr>
                  <a:t> は </a:t>
                </a:r>
                <a14:m>
                  <m:oMath xmlns:m="http://schemas.openxmlformats.org/officeDocument/2006/math">
                    <m:sSup>
                      <m:sSupPr>
                        <m:ctrlPr>
                          <a:rPr lang="en-US" altLang="ja-JP" sz="2800" i="1">
                            <a:solidFill>
                              <a:srgbClr val="000000"/>
                            </a:solidFill>
                            <a:latin typeface="Cambria Math" panose="02040503050406030204" pitchFamily="18" charset="0"/>
                          </a:rPr>
                        </m:ctrlPr>
                      </m:sSupPr>
                      <m:e>
                        <m:r>
                          <a:rPr lang="en-US" altLang="ja-JP" sz="2800" i="1">
                            <a:solidFill>
                              <a:srgbClr val="000000"/>
                            </a:solidFill>
                            <a:latin typeface="Cambria Math" panose="02040503050406030204" pitchFamily="18" charset="0"/>
                          </a:rPr>
                          <m:t>𝑥</m:t>
                        </m:r>
                      </m:e>
                      <m:sup>
                        <m:r>
                          <a:rPr lang="en-US" altLang="ja-JP" sz="2800" i="1">
                            <a:solidFill>
                              <a:srgbClr val="000000"/>
                            </a:solidFill>
                            <a:latin typeface="Cambria Math" panose="02040503050406030204" pitchFamily="18" charset="0"/>
                          </a:rPr>
                          <m:t>𝑖</m:t>
                        </m:r>
                      </m:sup>
                    </m:sSup>
                    <m:sSub>
                      <m:sSubPr>
                        <m:ctrlPr>
                          <a:rPr lang="en-US" altLang="ja-JP" sz="2800" b="1" i="1">
                            <a:solidFill>
                              <a:srgbClr val="000000"/>
                            </a:solidFill>
                            <a:latin typeface="Cambria Math" panose="02040503050406030204" pitchFamily="18" charset="0"/>
                          </a:rPr>
                        </m:ctrlPr>
                      </m:sSubPr>
                      <m:e>
                        <m:r>
                          <a:rPr lang="en-US" altLang="ja-JP" sz="2800" b="1" i="1">
                            <a:solidFill>
                              <a:srgbClr val="000000"/>
                            </a:solidFill>
                            <a:latin typeface="Cambria Math" panose="02040503050406030204" pitchFamily="18" charset="0"/>
                          </a:rPr>
                          <m:t>𝒂</m:t>
                        </m:r>
                      </m:e>
                      <m:sub>
                        <m:r>
                          <a:rPr lang="en-US" altLang="ja-JP" sz="2800" b="1" i="1">
                            <a:solidFill>
                              <a:srgbClr val="000000"/>
                            </a:solidFill>
                            <a:latin typeface="Cambria Math" panose="02040503050406030204" pitchFamily="18" charset="0"/>
                          </a:rPr>
                          <m:t>𝒊</m:t>
                        </m:r>
                      </m:sub>
                    </m:sSub>
                  </m:oMath>
                </a14:m>
                <a:r>
                  <a:rPr lang="ja-JP" altLang="en-US" sz="2800" dirty="0">
                    <a:solidFill>
                      <a:srgbClr val="000000"/>
                    </a:solidFill>
                  </a:rPr>
                  <a:t> と簡略化して書く</a:t>
                </a:r>
                <a:br>
                  <a:rPr lang="en-US" altLang="ja-JP" sz="2800" dirty="0">
                    <a:solidFill>
                      <a:srgbClr val="000000"/>
                    </a:solidFill>
                  </a:rPr>
                </a:br>
                <a:r>
                  <a:rPr lang="en-US" altLang="ja-JP" sz="2800" dirty="0">
                    <a:solidFill>
                      <a:srgbClr val="000000"/>
                    </a:solidFill>
                  </a:rPr>
                  <a:t>=&gt;</a:t>
                </a:r>
                <a:r>
                  <a:rPr lang="ja-JP" altLang="en-US" sz="2800" dirty="0">
                    <a:solidFill>
                      <a:srgbClr val="000000"/>
                    </a:solidFill>
                  </a:rPr>
                  <a:t> </a:t>
                </a:r>
                <a:r>
                  <a:rPr lang="ja-JP" altLang="en-US" sz="2800" b="1" dirty="0">
                    <a:solidFill>
                      <a:srgbClr val="0000FF"/>
                    </a:solidFill>
                  </a:rPr>
                  <a:t>同じ添え字記号が上下に現れれば、不変量であることが明確</a:t>
                </a:r>
                <a:r>
                  <a:rPr lang="ja-JP" altLang="en-US" sz="2800" dirty="0">
                    <a:solidFill>
                      <a:srgbClr val="000000"/>
                    </a:solidFill>
                  </a:rPr>
                  <a:t>になる</a:t>
                </a:r>
                <a:endParaRPr lang="en-US" altLang="ja-JP" sz="2800" dirty="0">
                  <a:solidFill>
                    <a:srgbClr val="000000"/>
                  </a:solidFill>
                </a:endParaRPr>
              </a:p>
              <a:p>
                <a:pPr marL="514350" lvl="0" indent="-514350">
                  <a:spcAft>
                    <a:spcPts val="600"/>
                  </a:spcAft>
                  <a:buFont typeface="Arial" panose="020B0604020202020204" pitchFamily="34" charset="0"/>
                  <a:buChar char="•"/>
                  <a:defRPr/>
                </a:pPr>
                <a:endParaRPr lang="en-US" altLang="ja-JP" sz="2800" dirty="0">
                  <a:solidFill>
                    <a:srgbClr val="000000"/>
                  </a:solidFill>
                </a:endParaRPr>
              </a:p>
            </p:txBody>
          </p:sp>
        </mc:Choice>
        <mc:Fallback xmlns="">
          <p:sp>
            <p:nvSpPr>
              <p:cNvPr id="3" name="テキスト ボックス 2">
                <a:extLst>
                  <a:ext uri="{FF2B5EF4-FFF2-40B4-BE49-F238E27FC236}">
                    <a16:creationId xmlns:a16="http://schemas.microsoft.com/office/drawing/2014/main" id="{323CE378-248F-6C80-710F-E5E7A3F20815}"/>
                  </a:ext>
                </a:extLst>
              </p:cNvPr>
              <p:cNvSpPr txBox="1">
                <a:spLocks noRot="1" noChangeAspect="1" noMove="1" noResize="1" noEditPoints="1" noAdjustHandles="1" noChangeArrowheads="1" noChangeShapeType="1" noTextEdit="1"/>
              </p:cNvSpPr>
              <p:nvPr/>
            </p:nvSpPr>
            <p:spPr>
              <a:xfrm>
                <a:off x="165370" y="880393"/>
                <a:ext cx="11942324" cy="4351063"/>
              </a:xfrm>
              <a:prstGeom prst="rect">
                <a:avLst/>
              </a:prstGeom>
              <a:blipFill>
                <a:blip r:embed="rId2"/>
                <a:stretch>
                  <a:fillRect l="-1021" t="-182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02510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6E5E3-02D9-9AFA-5BFE-74723033B1E8}"/>
            </a:ext>
          </a:extLst>
        </p:cNvPr>
        <p:cNvGrpSpPr/>
        <p:nvPr/>
      </p:nvGrpSpPr>
      <p:grpSpPr>
        <a:xfrm>
          <a:off x="0" y="0"/>
          <a:ext cx="0" cy="0"/>
          <a:chOff x="0" y="0"/>
          <a:chExt cx="0" cy="0"/>
        </a:xfrm>
      </p:grpSpPr>
      <p:sp>
        <p:nvSpPr>
          <p:cNvPr id="196610" name="Rectangle 2">
            <a:extLst>
              <a:ext uri="{FF2B5EF4-FFF2-40B4-BE49-F238E27FC236}">
                <a16:creationId xmlns:a16="http://schemas.microsoft.com/office/drawing/2014/main" id="{07E79B4E-F71C-0196-2AEB-D77102E230E8}"/>
              </a:ext>
            </a:extLst>
          </p:cNvPr>
          <p:cNvSpPr>
            <a:spLocks noGrp="1" noChangeArrowheads="1"/>
          </p:cNvSpPr>
          <p:nvPr>
            <p:ph type="title"/>
          </p:nvPr>
        </p:nvSpPr>
        <p:spPr>
          <a:xfrm>
            <a:off x="0" y="0"/>
            <a:ext cx="12192000" cy="908720"/>
          </a:xfrm>
        </p:spPr>
        <p:txBody>
          <a:bodyPr/>
          <a:lstStyle/>
          <a:p>
            <a:pPr eaLnBrk="1" hangingPunct="1"/>
            <a:r>
              <a:rPr lang="ja-JP" altLang="en-US" sz="3600" b="1" dirty="0">
                <a:solidFill>
                  <a:srgbClr val="0000FF"/>
                </a:solidFill>
              </a:rPr>
              <a:t>添え字規則に則って書き直す</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055F36CD-F898-810D-456D-DC46FDACAAD1}"/>
                  </a:ext>
                </a:extLst>
              </p:cNvPr>
              <p:cNvSpPr txBox="1"/>
              <p:nvPr/>
            </p:nvSpPr>
            <p:spPr>
              <a:xfrm>
                <a:off x="227348" y="1052736"/>
                <a:ext cx="11737304" cy="5189369"/>
              </a:xfrm>
              <a:prstGeom prst="rect">
                <a:avLst/>
              </a:prstGeom>
              <a:noFill/>
            </p:spPr>
            <p:txBody>
              <a:bodyPr wrap="square">
                <a:spAutoFit/>
              </a:bodyPr>
              <a:lstStyle/>
              <a:p>
                <a:pPr marL="514350" lvl="0" indent="-514350">
                  <a:spcAft>
                    <a:spcPts val="600"/>
                  </a:spcAft>
                  <a:buFont typeface="Arial" panose="020B0604020202020204" pitchFamily="34" charset="0"/>
                  <a:buChar char="•"/>
                  <a:defRPr/>
                </a:pPr>
                <a14:m>
                  <m:oMath xmlns:m="http://schemas.openxmlformats.org/officeDocument/2006/math">
                    <m:r>
                      <a:rPr lang="en-US" altLang="ja-JP" sz="2800" b="1" i="1">
                        <a:solidFill>
                          <a:srgbClr val="0000FF"/>
                        </a:solidFill>
                        <a:latin typeface="Cambria Math" panose="02040503050406030204" pitchFamily="18" charset="0"/>
                      </a:rPr>
                      <m:t>𝑻</m:t>
                    </m:r>
                  </m:oMath>
                </a14:m>
                <a:r>
                  <a:rPr lang="ja-JP" altLang="en-US" sz="2800" b="1" dirty="0">
                    <a:solidFill>
                      <a:srgbClr val="FF0000"/>
                    </a:solidFill>
                    <a:latin typeface="Cambria Math" panose="02040503050406030204" pitchFamily="18" charset="0"/>
                  </a:rPr>
                  <a:t>によって変換される場合は</a:t>
                </a:r>
                <a:r>
                  <a:rPr lang="ja-JP" altLang="ja-JP" sz="2800" dirty="0">
                    <a:solidFill>
                      <a:srgbClr val="FF0000"/>
                    </a:solidFill>
                  </a:rPr>
                  <a:t>共変ベクトル</a:t>
                </a:r>
                <a:r>
                  <a:rPr lang="ja-JP" altLang="en-US" sz="2800" dirty="0">
                    <a:solidFill>
                      <a:srgbClr val="FF0000"/>
                    </a:solidFill>
                  </a:rPr>
                  <a:t>。添え字は下付に書く</a:t>
                </a:r>
                <a:endParaRPr lang="en-US" altLang="ja-JP" sz="2800" dirty="0">
                  <a:solidFill>
                    <a:srgbClr val="FF0000"/>
                  </a:solidFill>
                </a:endParaRPr>
              </a:p>
              <a:p>
                <a:pPr marL="514350" lvl="0" indent="-514350">
                  <a:spcAft>
                    <a:spcPts val="600"/>
                  </a:spcAft>
                  <a:buFont typeface="Arial" panose="020B0604020202020204" pitchFamily="34" charset="0"/>
                  <a:buChar char="•"/>
                  <a:defRPr/>
                </a:pPr>
                <a14:m>
                  <m:oMath xmlns:m="http://schemas.openxmlformats.org/officeDocument/2006/math">
                    <m:sSup>
                      <m:sSupPr>
                        <m:ctrlPr>
                          <a:rPr lang="en-US" altLang="ja-JP" sz="2800" b="1" i="1">
                            <a:solidFill>
                              <a:srgbClr val="0000FF"/>
                            </a:solidFill>
                            <a:latin typeface="Cambria Math" panose="02040503050406030204" pitchFamily="18" charset="0"/>
                          </a:rPr>
                        </m:ctrlPr>
                      </m:sSupPr>
                      <m:e>
                        <m:sSup>
                          <m:sSupPr>
                            <m:ctrlPr>
                              <a:rPr lang="en-US" altLang="ja-JP" sz="2800" b="1" i="1">
                                <a:solidFill>
                                  <a:srgbClr val="0000FF"/>
                                </a:solidFill>
                                <a:latin typeface="Cambria Math" panose="02040503050406030204" pitchFamily="18" charset="0"/>
                              </a:rPr>
                            </m:ctrlPr>
                          </m:sSupPr>
                          <m:e>
                            <m:r>
                              <a:rPr lang="en-US" altLang="ja-JP" sz="2800" b="1" i="1">
                                <a:solidFill>
                                  <a:srgbClr val="0000FF"/>
                                </a:solidFill>
                                <a:latin typeface="Cambria Math" panose="02040503050406030204" pitchFamily="18" charset="0"/>
                              </a:rPr>
                              <m:t>𝑻</m:t>
                            </m:r>
                          </m:e>
                          <m:sup>
                            <m:r>
                              <a:rPr lang="en-US" altLang="ja-JP" sz="2800" b="1" i="1">
                                <a:solidFill>
                                  <a:srgbClr val="0000FF"/>
                                </a:solidFill>
                                <a:latin typeface="Cambria Math" panose="02040503050406030204" pitchFamily="18" charset="0"/>
                              </a:rPr>
                              <m:t>𝒕</m:t>
                            </m:r>
                          </m:sup>
                        </m:sSup>
                      </m:e>
                      <m:sup>
                        <m:r>
                          <a:rPr lang="en-US" altLang="ja-JP" sz="2800" b="1" i="1">
                            <a:solidFill>
                              <a:srgbClr val="0000FF"/>
                            </a:solidFill>
                            <a:latin typeface="Cambria Math" panose="02040503050406030204" pitchFamily="18" charset="0"/>
                          </a:rPr>
                          <m:t>−</m:t>
                        </m:r>
                        <m:r>
                          <a:rPr lang="en-US" altLang="ja-JP" sz="2800" b="1" i="1">
                            <a:solidFill>
                              <a:srgbClr val="0000FF"/>
                            </a:solidFill>
                            <a:latin typeface="Cambria Math" panose="02040503050406030204" pitchFamily="18" charset="0"/>
                          </a:rPr>
                          <m:t>𝟏</m:t>
                        </m:r>
                      </m:sup>
                    </m:sSup>
                  </m:oMath>
                </a14:m>
                <a:r>
                  <a:rPr lang="ja-JP" altLang="en-US" sz="2800" b="1" dirty="0">
                    <a:solidFill>
                      <a:srgbClr val="FF0000"/>
                    </a:solidFill>
                    <a:latin typeface="Cambria Math" panose="02040503050406030204" pitchFamily="18" charset="0"/>
                  </a:rPr>
                  <a:t>によって変換される場合は</a:t>
                </a:r>
                <a:r>
                  <a:rPr lang="ja-JP" altLang="en-US" sz="2800" dirty="0">
                    <a:solidFill>
                      <a:srgbClr val="FF0000"/>
                    </a:solidFill>
                  </a:rPr>
                  <a:t>反変ベクトル。添え字は上付に書く</a:t>
                </a:r>
                <a:endParaRPr lang="en-US" altLang="ja-JP" sz="2800" dirty="0">
                  <a:solidFill>
                    <a:srgbClr val="FF0000"/>
                  </a:solidFill>
                </a:endParaRPr>
              </a:p>
              <a:p>
                <a:pPr>
                  <a:spcAft>
                    <a:spcPts val="600"/>
                  </a:spcAft>
                  <a:tabLst>
                    <a:tab pos="3948113" algn="l"/>
                  </a:tabLst>
                  <a:defRPr/>
                </a:pPr>
                <a:endParaRPr lang="en-US" altLang="ja-JP" sz="2800" dirty="0">
                  <a:latin typeface="Cambria Math" panose="02040503050406030204" pitchFamily="18" charset="0"/>
                </a:endParaRPr>
              </a:p>
              <a:p>
                <a:pPr marL="457200" indent="-457200">
                  <a:spcAft>
                    <a:spcPts val="600"/>
                  </a:spcAft>
                  <a:buFont typeface="Arial" panose="020B0604020202020204" pitchFamily="34" charset="0"/>
                  <a:buChar char="•"/>
                  <a:tabLst>
                    <a:tab pos="3948113" algn="l"/>
                  </a:tabLst>
                  <a:defRPr/>
                </a:pPr>
                <a:r>
                  <a:rPr lang="ja-JP" altLang="en-US" sz="2800" dirty="0">
                    <a:latin typeface="Cambria Math" panose="02040503050406030204" pitchFamily="18" charset="0"/>
                  </a:rPr>
                  <a:t>実格子の基本ベクトル</a:t>
                </a:r>
                <a:r>
                  <a:rPr lang="en-US" altLang="ja-JP" sz="2800" dirty="0">
                    <a:latin typeface="Cambria Math" panose="02040503050406030204" pitchFamily="18" charset="0"/>
                  </a:rPr>
                  <a:t>	:</a:t>
                </a:r>
                <a:r>
                  <a:rPr lang="ja-JP" altLang="en-US" sz="2800" dirty="0">
                    <a:latin typeface="Cambria Math" panose="02040503050406030204" pitchFamily="18" charset="0"/>
                  </a:rPr>
                  <a:t> </a:t>
                </a:r>
                <a14:m>
                  <m:oMath xmlns:m="http://schemas.openxmlformats.org/officeDocument/2006/math">
                    <m:sSub>
                      <m:sSubPr>
                        <m:ctrlPr>
                          <a:rPr lang="pt-BR" altLang="ja-JP" sz="2800" b="1" i="1">
                            <a:latin typeface="Cambria Math" panose="02040503050406030204" pitchFamily="18" charset="0"/>
                          </a:rPr>
                        </m:ctrlPr>
                      </m:sSubPr>
                      <m:e>
                        <m:r>
                          <a:rPr lang="en-US" altLang="ja-JP" sz="2800" b="1" i="1">
                            <a:latin typeface="Cambria Math" panose="02040503050406030204" pitchFamily="18" charset="0"/>
                          </a:rPr>
                          <m:t>𝒂</m:t>
                        </m:r>
                      </m:e>
                      <m:sub>
                        <m:r>
                          <a:rPr lang="en-US" altLang="ja-JP" sz="2800" b="1" i="1">
                            <a:latin typeface="Cambria Math" panose="02040503050406030204" pitchFamily="18" charset="0"/>
                          </a:rPr>
                          <m:t>𝒊</m:t>
                        </m:r>
                      </m:sub>
                    </m:sSub>
                  </m:oMath>
                </a14:m>
                <a:r>
                  <a:rPr lang="ja-JP" altLang="en-US" sz="2800" dirty="0">
                    <a:latin typeface="Cambria Math" panose="02040503050406030204" pitchFamily="18" charset="0"/>
                  </a:rPr>
                  <a:t> </a:t>
                </a:r>
                <a:r>
                  <a:rPr lang="en-US" altLang="ja-JP" sz="2800" dirty="0">
                    <a:latin typeface="Cambria Math" panose="02040503050406030204" pitchFamily="18" charset="0"/>
                  </a:rPr>
                  <a:t>		(</a:t>
                </a:r>
                <a:r>
                  <a:rPr lang="ja-JP" altLang="en-US" sz="2800" dirty="0">
                    <a:latin typeface="Cambria Math" panose="02040503050406030204" pitchFamily="18" charset="0"/>
                  </a:rPr>
                  <a:t>共変ベクトル</a:t>
                </a:r>
                <a:r>
                  <a:rPr lang="en-US" altLang="ja-JP" sz="2800" dirty="0">
                    <a:latin typeface="Cambria Math" panose="02040503050406030204" pitchFamily="18" charset="0"/>
                  </a:rPr>
                  <a:t>)</a:t>
                </a:r>
              </a:p>
              <a:p>
                <a:pPr marL="457200" indent="-457200">
                  <a:spcAft>
                    <a:spcPts val="600"/>
                  </a:spcAft>
                  <a:buFont typeface="Arial" panose="020B0604020202020204" pitchFamily="34" charset="0"/>
                  <a:buChar char="•"/>
                  <a:tabLst>
                    <a:tab pos="3948113" algn="l"/>
                  </a:tabLst>
                  <a:defRPr/>
                </a:pPr>
                <a:r>
                  <a:rPr lang="ja-JP" altLang="en-US" sz="2800" dirty="0">
                    <a:latin typeface="Cambria Math" panose="02040503050406030204" pitchFamily="18" charset="0"/>
                  </a:rPr>
                  <a:t>実格子の座標　　　　　</a:t>
                </a:r>
                <a:r>
                  <a:rPr lang="en-US" altLang="ja-JP" sz="2800" dirty="0">
                    <a:latin typeface="Cambria Math" panose="02040503050406030204" pitchFamily="18" charset="0"/>
                  </a:rPr>
                  <a:t>	:</a:t>
                </a:r>
                <a:r>
                  <a:rPr lang="ja-JP" altLang="en-US" sz="2800" dirty="0">
                    <a:latin typeface="Cambria Math" panose="02040503050406030204" pitchFamily="18" charset="0"/>
                  </a:rPr>
                  <a:t> </a:t>
                </a:r>
                <a14:m>
                  <m:oMath xmlns:m="http://schemas.openxmlformats.org/officeDocument/2006/math">
                    <m:sSup>
                      <m:sSupPr>
                        <m:ctrlPr>
                          <a:rPr lang="pt-BR" altLang="ja-JP" sz="2800" i="1" smtClean="0">
                            <a:latin typeface="Cambria Math" panose="02040503050406030204" pitchFamily="18" charset="0"/>
                          </a:rPr>
                        </m:ctrlPr>
                      </m:sSupPr>
                      <m:e>
                        <m:r>
                          <a:rPr lang="en-US" altLang="ja-JP" sz="2800" b="0" i="1" smtClean="0">
                            <a:latin typeface="Cambria Math" panose="02040503050406030204" pitchFamily="18" charset="0"/>
                          </a:rPr>
                          <m:t>𝑥</m:t>
                        </m:r>
                      </m:e>
                      <m:sup>
                        <m:r>
                          <a:rPr lang="en-US" altLang="ja-JP" sz="2800" b="0" i="1" smtClean="0">
                            <a:latin typeface="Cambria Math" panose="02040503050406030204" pitchFamily="18" charset="0"/>
                          </a:rPr>
                          <m:t>𝑖</m:t>
                        </m:r>
                      </m:sup>
                    </m:sSup>
                  </m:oMath>
                </a14:m>
                <a:r>
                  <a:rPr lang="ja-JP" altLang="en-US" sz="2800" dirty="0">
                    <a:latin typeface="Cambria Math" panose="02040503050406030204" pitchFamily="18" charset="0"/>
                  </a:rPr>
                  <a:t> </a:t>
                </a:r>
                <a:r>
                  <a:rPr lang="en-US" altLang="ja-JP" sz="2800" dirty="0">
                    <a:latin typeface="Cambria Math" panose="02040503050406030204" pitchFamily="18" charset="0"/>
                  </a:rPr>
                  <a:t>		(</a:t>
                </a:r>
                <a:r>
                  <a:rPr lang="ja-JP" altLang="en-US" sz="2800" dirty="0">
                    <a:latin typeface="Cambria Math" panose="02040503050406030204" pitchFamily="18" charset="0"/>
                  </a:rPr>
                  <a:t>反変ベクトル</a:t>
                </a:r>
                <a:r>
                  <a:rPr lang="en-US" altLang="ja-JP" sz="2800" dirty="0">
                    <a:latin typeface="Cambria Math" panose="02040503050406030204" pitchFamily="18" charset="0"/>
                  </a:rPr>
                  <a:t>)</a:t>
                </a:r>
              </a:p>
              <a:p>
                <a:pPr marL="457200" indent="-457200">
                  <a:spcAft>
                    <a:spcPts val="600"/>
                  </a:spcAft>
                  <a:buFont typeface="Arial" panose="020B0604020202020204" pitchFamily="34" charset="0"/>
                  <a:buChar char="•"/>
                  <a:tabLst>
                    <a:tab pos="3948113" algn="l"/>
                  </a:tabLst>
                  <a:defRPr/>
                </a:pPr>
                <a:r>
                  <a:rPr lang="ja-JP" altLang="en-US" sz="2800" dirty="0">
                    <a:latin typeface="Cambria Math" panose="02040503050406030204" pitchFamily="18" charset="0"/>
                  </a:rPr>
                  <a:t>実格子の計量テンソル</a:t>
                </a:r>
                <a:r>
                  <a:rPr lang="en-US" altLang="ja-JP" sz="2800" dirty="0">
                    <a:latin typeface="Cambria Math" panose="02040503050406030204" pitchFamily="18" charset="0"/>
                  </a:rPr>
                  <a:t>	: </a:t>
                </a:r>
                <a14:m>
                  <m:oMath xmlns:m="http://schemas.openxmlformats.org/officeDocument/2006/math">
                    <m:sSub>
                      <m:sSubPr>
                        <m:ctrlPr>
                          <a:rPr lang="pt-BR" altLang="ja-JP" sz="2800" i="1">
                            <a:latin typeface="Cambria Math" panose="02040503050406030204" pitchFamily="18" charset="0"/>
                          </a:rPr>
                        </m:ctrlPr>
                      </m:sSubPr>
                      <m:e>
                        <m:r>
                          <a:rPr lang="en-US" altLang="ja-JP" sz="2800" b="0" i="1" smtClean="0">
                            <a:latin typeface="Cambria Math" panose="02040503050406030204" pitchFamily="18" charset="0"/>
                          </a:rPr>
                          <m:t>𝑔</m:t>
                        </m:r>
                      </m:e>
                      <m:sub>
                        <m:r>
                          <a:rPr lang="en-US" altLang="ja-JP" sz="2800" b="0" i="1">
                            <a:latin typeface="Cambria Math" panose="02040503050406030204" pitchFamily="18" charset="0"/>
                          </a:rPr>
                          <m:t>𝑖</m:t>
                        </m:r>
                        <m:r>
                          <a:rPr lang="en-US" altLang="ja-JP" sz="2800" b="0" i="1" smtClean="0">
                            <a:latin typeface="Cambria Math" panose="02040503050406030204" pitchFamily="18" charset="0"/>
                          </a:rPr>
                          <m:t>𝑗</m:t>
                        </m:r>
                      </m:sub>
                    </m:sSub>
                  </m:oMath>
                </a14:m>
                <a:r>
                  <a:rPr lang="en-US" altLang="ja-JP" sz="2800" dirty="0">
                    <a:latin typeface="Cambria Math" panose="02040503050406030204" pitchFamily="18" charset="0"/>
                  </a:rPr>
                  <a:t>		(</a:t>
                </a:r>
                <a:r>
                  <a:rPr lang="ja-JP" altLang="en-US" sz="2800" dirty="0">
                    <a:latin typeface="Cambria Math" panose="02040503050406030204" pitchFamily="18" charset="0"/>
                  </a:rPr>
                  <a:t>共変テンソル</a:t>
                </a:r>
                <a:r>
                  <a:rPr lang="en-US" altLang="ja-JP" sz="2800" dirty="0">
                    <a:latin typeface="Cambria Math" panose="02040503050406030204" pitchFamily="18" charset="0"/>
                  </a:rPr>
                  <a:t>)</a:t>
                </a:r>
              </a:p>
              <a:p>
                <a:pPr marL="457200" indent="-457200">
                  <a:spcAft>
                    <a:spcPts val="600"/>
                  </a:spcAft>
                  <a:buFont typeface="Arial" panose="020B0604020202020204" pitchFamily="34" charset="0"/>
                  <a:buChar char="•"/>
                  <a:tabLst>
                    <a:tab pos="3948113" algn="l"/>
                  </a:tabLst>
                  <a:defRPr/>
                </a:pPr>
                <a:r>
                  <a:rPr lang="ja-JP" altLang="en-US" sz="2800" dirty="0">
                    <a:latin typeface="Cambria Math" panose="02040503050406030204" pitchFamily="18" charset="0"/>
                  </a:rPr>
                  <a:t>逆格子の基本ベクトル</a:t>
                </a:r>
                <a:r>
                  <a:rPr lang="en-US" altLang="ja-JP" sz="2800" dirty="0">
                    <a:latin typeface="Cambria Math" panose="02040503050406030204" pitchFamily="18" charset="0"/>
                  </a:rPr>
                  <a:t>	:</a:t>
                </a:r>
                <a:r>
                  <a:rPr lang="ja-JP" altLang="en-US" sz="2800" dirty="0">
                    <a:latin typeface="Cambria Math" panose="02040503050406030204" pitchFamily="18" charset="0"/>
                  </a:rPr>
                  <a:t> </a:t>
                </a:r>
                <a14:m>
                  <m:oMath xmlns:m="http://schemas.openxmlformats.org/officeDocument/2006/math">
                    <m:sSup>
                      <m:sSupPr>
                        <m:ctrlPr>
                          <a:rPr lang="pt-BR" altLang="ja-JP" sz="2800" b="1" i="1">
                            <a:latin typeface="Cambria Math" panose="02040503050406030204" pitchFamily="18" charset="0"/>
                          </a:rPr>
                        </m:ctrlPr>
                      </m:sSupPr>
                      <m:e>
                        <m:r>
                          <a:rPr lang="en-US" altLang="ja-JP" sz="2800" b="1" i="1" smtClean="0">
                            <a:latin typeface="Cambria Math" panose="02040503050406030204" pitchFamily="18" charset="0"/>
                          </a:rPr>
                          <m:t>𝒂</m:t>
                        </m:r>
                      </m:e>
                      <m:sup>
                        <m:r>
                          <a:rPr lang="en-US" altLang="ja-JP" sz="2800" b="1" i="1" smtClean="0">
                            <a:latin typeface="Cambria Math" panose="02040503050406030204" pitchFamily="18" charset="0"/>
                          </a:rPr>
                          <m:t>∗</m:t>
                        </m:r>
                        <m:r>
                          <a:rPr lang="en-US" altLang="ja-JP" sz="2800" b="1" i="1">
                            <a:latin typeface="Cambria Math" panose="02040503050406030204" pitchFamily="18" charset="0"/>
                          </a:rPr>
                          <m:t>𝒊</m:t>
                        </m:r>
                      </m:sup>
                    </m:sSup>
                  </m:oMath>
                </a14:m>
                <a:r>
                  <a:rPr lang="ja-JP" altLang="en-US" sz="2800" dirty="0">
                    <a:latin typeface="Cambria Math" panose="02040503050406030204" pitchFamily="18" charset="0"/>
                  </a:rPr>
                  <a:t> </a:t>
                </a:r>
                <a:r>
                  <a:rPr lang="en-US" altLang="ja-JP" sz="2800" dirty="0">
                    <a:latin typeface="Cambria Math" panose="02040503050406030204" pitchFamily="18" charset="0"/>
                  </a:rPr>
                  <a:t>	(</a:t>
                </a:r>
                <a:r>
                  <a:rPr lang="ja-JP" altLang="en-US" sz="2800" dirty="0">
                    <a:latin typeface="Cambria Math" panose="02040503050406030204" pitchFamily="18" charset="0"/>
                  </a:rPr>
                  <a:t>反変ベクトル</a:t>
                </a:r>
                <a:r>
                  <a:rPr lang="en-US" altLang="ja-JP" sz="2800" dirty="0">
                    <a:latin typeface="Cambria Math" panose="02040503050406030204" pitchFamily="18" charset="0"/>
                  </a:rPr>
                  <a:t>)</a:t>
                </a:r>
              </a:p>
              <a:p>
                <a:pPr marL="457200" indent="-457200">
                  <a:spcAft>
                    <a:spcPts val="600"/>
                  </a:spcAft>
                  <a:buFont typeface="Arial" panose="020B0604020202020204" pitchFamily="34" charset="0"/>
                  <a:buChar char="•"/>
                  <a:tabLst>
                    <a:tab pos="3948113" algn="l"/>
                  </a:tabLst>
                  <a:defRPr/>
                </a:pPr>
                <a:r>
                  <a:rPr lang="ja-JP" altLang="en-US" sz="2800" dirty="0">
                    <a:latin typeface="Cambria Math" panose="02040503050406030204" pitchFamily="18" charset="0"/>
                  </a:rPr>
                  <a:t>逆格子の座標　　　　　</a:t>
                </a:r>
                <a:r>
                  <a:rPr lang="en-US" altLang="ja-JP" sz="2800" dirty="0">
                    <a:latin typeface="Cambria Math" panose="02040503050406030204" pitchFamily="18" charset="0"/>
                  </a:rPr>
                  <a:t>	:</a:t>
                </a:r>
                <a:r>
                  <a:rPr lang="ja-JP" altLang="en-US" sz="2800" dirty="0">
                    <a:latin typeface="Cambria Math" panose="02040503050406030204" pitchFamily="18" charset="0"/>
                  </a:rPr>
                  <a:t> </a:t>
                </a:r>
                <a14:m>
                  <m:oMath xmlns:m="http://schemas.openxmlformats.org/officeDocument/2006/math">
                    <m:sSub>
                      <m:sSubPr>
                        <m:ctrlPr>
                          <a:rPr lang="pt-BR" altLang="ja-JP" sz="2800" i="1">
                            <a:latin typeface="Cambria Math" panose="02040503050406030204" pitchFamily="18" charset="0"/>
                          </a:rPr>
                        </m:ctrlPr>
                      </m:sSubPr>
                      <m:e>
                        <m:r>
                          <a:rPr lang="en-US" altLang="ja-JP" sz="2800" b="0" i="1" smtClean="0">
                            <a:latin typeface="Cambria Math" panose="02040503050406030204" pitchFamily="18" charset="0"/>
                          </a:rPr>
                          <m:t>h</m:t>
                        </m:r>
                      </m:e>
                      <m:sub>
                        <m:r>
                          <a:rPr lang="en-US" altLang="ja-JP" sz="2800" b="0" i="1">
                            <a:latin typeface="Cambria Math" panose="02040503050406030204" pitchFamily="18" charset="0"/>
                          </a:rPr>
                          <m:t>𝑖</m:t>
                        </m:r>
                      </m:sub>
                    </m:sSub>
                  </m:oMath>
                </a14:m>
                <a:r>
                  <a:rPr lang="en-US" altLang="ja-JP" sz="2800" dirty="0">
                    <a:latin typeface="Cambria Math" panose="02040503050406030204" pitchFamily="18" charset="0"/>
                  </a:rPr>
                  <a:t>		(</a:t>
                </a:r>
                <a:r>
                  <a:rPr lang="ja-JP" altLang="en-US" sz="2800" dirty="0">
                    <a:latin typeface="Cambria Math" panose="02040503050406030204" pitchFamily="18" charset="0"/>
                  </a:rPr>
                  <a:t>共変ベクトル</a:t>
                </a:r>
                <a:r>
                  <a:rPr lang="en-US" altLang="ja-JP" sz="2800" dirty="0">
                    <a:latin typeface="Cambria Math" panose="02040503050406030204" pitchFamily="18" charset="0"/>
                  </a:rPr>
                  <a:t>)</a:t>
                </a:r>
              </a:p>
              <a:p>
                <a:pPr marL="457200" indent="-457200">
                  <a:spcAft>
                    <a:spcPts val="600"/>
                  </a:spcAft>
                  <a:buFont typeface="Arial" panose="020B0604020202020204" pitchFamily="34" charset="0"/>
                  <a:buChar char="•"/>
                  <a:tabLst>
                    <a:tab pos="3948113" algn="l"/>
                  </a:tabLst>
                  <a:defRPr/>
                </a:pPr>
                <a:r>
                  <a:rPr lang="ja-JP" altLang="en-US" sz="2800" dirty="0">
                    <a:latin typeface="Cambria Math" panose="02040503050406030204" pitchFamily="18" charset="0"/>
                  </a:rPr>
                  <a:t>逆格子の計量テンソル</a:t>
                </a:r>
                <a:r>
                  <a:rPr lang="en-US" altLang="ja-JP" sz="2800" dirty="0">
                    <a:latin typeface="Cambria Math" panose="02040503050406030204" pitchFamily="18" charset="0"/>
                  </a:rPr>
                  <a:t>	: </a:t>
                </a:r>
                <a14:m>
                  <m:oMath xmlns:m="http://schemas.openxmlformats.org/officeDocument/2006/math">
                    <m:sSup>
                      <m:sSupPr>
                        <m:ctrlPr>
                          <a:rPr lang="pt-BR" altLang="ja-JP" sz="2800" i="1" smtClean="0">
                            <a:latin typeface="Cambria Math" panose="02040503050406030204" pitchFamily="18" charset="0"/>
                          </a:rPr>
                        </m:ctrlPr>
                      </m:sSupPr>
                      <m:e>
                        <m:r>
                          <a:rPr lang="en-US" altLang="ja-JP" sz="2800" b="0" i="1" smtClean="0">
                            <a:latin typeface="Cambria Math" panose="02040503050406030204" pitchFamily="18" charset="0"/>
                          </a:rPr>
                          <m:t>𝑅𝑔</m:t>
                        </m:r>
                      </m:e>
                      <m:sup>
                        <m:r>
                          <a:rPr lang="en-US" altLang="ja-JP" sz="2800" b="0" i="1" smtClean="0">
                            <a:latin typeface="Cambria Math" panose="02040503050406030204" pitchFamily="18" charset="0"/>
                          </a:rPr>
                          <m:t>𝑖𝑗</m:t>
                        </m:r>
                      </m:sup>
                    </m:sSup>
                  </m:oMath>
                </a14:m>
                <a:r>
                  <a:rPr lang="en-US" altLang="ja-JP" sz="2800" dirty="0">
                    <a:latin typeface="Cambria Math" panose="02040503050406030204" pitchFamily="18" charset="0"/>
                  </a:rPr>
                  <a:t>	(</a:t>
                </a:r>
                <a:r>
                  <a:rPr lang="ja-JP" altLang="en-US" sz="2800" dirty="0">
                    <a:latin typeface="Cambria Math" panose="02040503050406030204" pitchFamily="18" charset="0"/>
                  </a:rPr>
                  <a:t>反変テンソル</a:t>
                </a:r>
                <a:r>
                  <a:rPr lang="en-US" altLang="ja-JP" sz="2800" dirty="0">
                    <a:latin typeface="Cambria Math" panose="02040503050406030204" pitchFamily="18" charset="0"/>
                  </a:rPr>
                  <a:t>)</a:t>
                </a:r>
                <a:br>
                  <a:rPr lang="en-US" altLang="ja-JP" sz="2800" dirty="0">
                    <a:latin typeface="Cambria Math" panose="02040503050406030204" pitchFamily="18" charset="0"/>
                  </a:rPr>
                </a:br>
                <a:r>
                  <a:rPr lang="ja-JP" altLang="en-US" sz="2800" dirty="0">
                    <a:latin typeface="Cambria Math" panose="02040503050406030204" pitchFamily="18" charset="0"/>
                  </a:rPr>
                  <a:t>　添え字の位置で区別できるので、</a:t>
                </a:r>
                <a:r>
                  <a:rPr lang="pt-BR" altLang="ja-JP" sz="2800" dirty="0"/>
                  <a:t> </a:t>
                </a:r>
                <a14:m>
                  <m:oMath xmlns:m="http://schemas.openxmlformats.org/officeDocument/2006/math">
                    <m:sSup>
                      <m:sSupPr>
                        <m:ctrlPr>
                          <a:rPr lang="pt-BR" altLang="ja-JP" sz="2800" b="1" i="1" smtClean="0">
                            <a:solidFill>
                              <a:srgbClr val="0000FF"/>
                            </a:solidFill>
                            <a:latin typeface="Cambria Math" panose="02040503050406030204" pitchFamily="18" charset="0"/>
                          </a:rPr>
                        </m:ctrlPr>
                      </m:sSupPr>
                      <m:e>
                        <m:r>
                          <a:rPr lang="en-US" altLang="ja-JP" sz="2800" b="1" i="1">
                            <a:solidFill>
                              <a:srgbClr val="0000FF"/>
                            </a:solidFill>
                            <a:latin typeface="Cambria Math" panose="02040503050406030204" pitchFamily="18" charset="0"/>
                          </a:rPr>
                          <m:t>𝒈</m:t>
                        </m:r>
                      </m:e>
                      <m:sup>
                        <m:r>
                          <a:rPr lang="en-US" altLang="ja-JP" sz="2800" b="1" i="1">
                            <a:solidFill>
                              <a:srgbClr val="0000FF"/>
                            </a:solidFill>
                            <a:latin typeface="Cambria Math" panose="02040503050406030204" pitchFamily="18" charset="0"/>
                          </a:rPr>
                          <m:t>𝒊𝒋</m:t>
                        </m:r>
                      </m:sup>
                    </m:sSup>
                  </m:oMath>
                </a14:m>
                <a:r>
                  <a:rPr lang="ja-JP" altLang="en-US" sz="2800" dirty="0">
                    <a:latin typeface="Cambria Math" panose="02040503050406030204" pitchFamily="18" charset="0"/>
                  </a:rPr>
                  <a:t> と書ける</a:t>
                </a:r>
                <a:endParaRPr kumimoji="1" lang="ja-JP" altLang="ja-JP" sz="2800" b="0" i="0" u="none" strike="noStrike" kern="1200" cap="none" spc="0" normalizeH="0" baseline="0" noProof="0" dirty="0">
                  <a:ln>
                    <a:noFill/>
                  </a:ln>
                  <a:solidFill>
                    <a:srgbClr val="000000"/>
                  </a:solidFill>
                  <a:effectLst/>
                  <a:uLnTx/>
                  <a:uFillTx/>
                </a:endParaRPr>
              </a:p>
            </p:txBody>
          </p:sp>
        </mc:Choice>
        <mc:Fallback xmlns="">
          <p:sp>
            <p:nvSpPr>
              <p:cNvPr id="3" name="テキスト ボックス 2">
                <a:extLst>
                  <a:ext uri="{FF2B5EF4-FFF2-40B4-BE49-F238E27FC236}">
                    <a16:creationId xmlns:a16="http://schemas.microsoft.com/office/drawing/2014/main" id="{055F36CD-F898-810D-456D-DC46FDACAAD1}"/>
                  </a:ext>
                </a:extLst>
              </p:cNvPr>
              <p:cNvSpPr txBox="1">
                <a:spLocks noRot="1" noChangeAspect="1" noMove="1" noResize="1" noEditPoints="1" noAdjustHandles="1" noChangeArrowheads="1" noChangeShapeType="1" noTextEdit="1"/>
              </p:cNvSpPr>
              <p:nvPr/>
            </p:nvSpPr>
            <p:spPr>
              <a:xfrm>
                <a:off x="227348" y="1052736"/>
                <a:ext cx="11737304" cy="5189369"/>
              </a:xfrm>
              <a:prstGeom prst="rect">
                <a:avLst/>
              </a:prstGeom>
              <a:blipFill>
                <a:blip r:embed="rId2"/>
                <a:stretch>
                  <a:fillRect l="-935" t="-1645" b="-199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760556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12192000" cy="685800"/>
          </a:xfrm>
        </p:spPr>
        <p:txBody>
          <a:bodyPr/>
          <a:lstStyle/>
          <a:p>
            <a:pPr eaLnBrk="1" hangingPunct="1"/>
            <a:r>
              <a:rPr lang="ja-JP" altLang="en-US" sz="3600" b="1" dirty="0">
                <a:solidFill>
                  <a:srgbClr val="0000FF"/>
                </a:solidFill>
              </a:rPr>
              <a:t>ノルムと計量テンソル</a:t>
            </a:r>
          </a:p>
        </p:txBody>
      </p:sp>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6330408F-845A-093C-96EA-56F3F38DAE0F}"/>
                  </a:ext>
                </a:extLst>
              </p:cNvPr>
              <p:cNvSpPr txBox="1"/>
              <p:nvPr/>
            </p:nvSpPr>
            <p:spPr>
              <a:xfrm>
                <a:off x="239949" y="1125120"/>
                <a:ext cx="11832715" cy="360002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rPr>
                  <a:t>ベクトル</a:t>
                </a:r>
                <a:r>
                  <a:rPr kumimoji="1" lang="en-US" altLang="ja-JP" sz="2800" b="0" i="0" u="none" strike="noStrike" kern="1200" cap="none" spc="0" normalizeH="0" baseline="0" noProof="0" dirty="0">
                    <a:ln>
                      <a:noFill/>
                    </a:ln>
                    <a:solidFill>
                      <a:srgbClr val="000000"/>
                    </a:solidFill>
                    <a:effectLst/>
                    <a:uLnTx/>
                    <a:uFillTx/>
                  </a:rPr>
                  <a:t>   </a:t>
                </a:r>
                <a14:m>
                  <m:oMath xmlns:m="http://schemas.openxmlformats.org/officeDocument/2006/math">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rPr>
                      <m:t>𝒓</m:t>
                    </m:r>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rPr>
                      <m:t>=</m:t>
                    </m:r>
                    <m:nary>
                      <m:naryPr>
                        <m:chr m:val="∑"/>
                        <m:limLoc m:val="subSup"/>
                        <m:supHide m:val="on"/>
                        <m:ctrlP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rPr>
                        </m:ctrlPr>
                      </m:naryPr>
                      <m:sub>
                        <m:r>
                          <m:rPr>
                            <m:brk m:alnAt="9"/>
                          </m:r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rPr>
                          <m:t>𝑗</m:t>
                        </m:r>
                      </m:sub>
                      <m:sup/>
                      <m:e>
                        <m:sSup>
                          <m:sSup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rPr>
                              <m:t>𝑥</m:t>
                            </m:r>
                          </m:e>
                          <m:sup>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rPr>
                              <m:t>𝑗</m:t>
                            </m:r>
                          </m:sup>
                        </m:sSup>
                      </m:e>
                    </m:nary>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t>𝒂</m:t>
                        </m:r>
                      </m:e>
                      <m:sub>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rPr>
                          <m:t>𝒋</m:t>
                        </m:r>
                      </m:sub>
                    </m:sSub>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rPr>
                      <m:t>=</m:t>
                    </m:r>
                    <m:sSup>
                      <m:sSup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t>𝒙</m:t>
                        </m:r>
                      </m:e>
                      <m:sup>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rPr>
                          <m:t>𝒕</m:t>
                        </m:r>
                      </m:sup>
                    </m:sSup>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rPr>
                      <m:t>𝑨</m:t>
                    </m:r>
                  </m:oMath>
                </a14:m>
                <a:r>
                  <a:rPr kumimoji="1" lang="ja-JP" altLang="en-US" sz="2800" b="0" i="0" u="none" strike="noStrike" kern="1200" cap="none" spc="0" normalizeH="0" baseline="0" noProof="0" dirty="0">
                    <a:ln>
                      <a:noFill/>
                    </a:ln>
                    <a:solidFill>
                      <a:srgbClr val="000000"/>
                    </a:solidFill>
                    <a:effectLst/>
                    <a:uLnTx/>
                    <a:uFillTx/>
                  </a:rPr>
                  <a:t> のノルムの二乗</a:t>
                </a:r>
                <a:endParaRPr kumimoji="1" lang="en-US" altLang="ja-JP" sz="2800" b="0" i="0" u="none" strike="noStrike" kern="1200" cap="none" spc="0" normalizeH="0" baseline="0" noProof="0" dirty="0">
                  <a:ln>
                    <a:noFill/>
                  </a:ln>
                  <a:solidFill>
                    <a:srgbClr val="000000"/>
                  </a:solidFill>
                  <a:effectLst/>
                  <a:uLnTx/>
                  <a:uFillTx/>
                </a:endParaRPr>
              </a:p>
              <a:p>
                <a:pPr marL="0" marR="0" lvl="0" indent="0" algn="l" defTabSz="914400" rtl="0" eaLnBrk="0" fontAlgn="base" latinLnBrk="0" hangingPunct="0">
                  <a:lnSpc>
                    <a:spcPct val="100000"/>
                  </a:lnSpc>
                  <a:spcBef>
                    <a:spcPct val="0"/>
                  </a:spcBef>
                  <a:spcAft>
                    <a:spcPts val="120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endParaRPr>
              </a:p>
              <a:p>
                <a:pPr marL="0" marR="0" lvl="0" indent="0" algn="l" defTabSz="914400" rtl="0" eaLnBrk="0" fontAlgn="base" latinLnBrk="0" hangingPunct="0">
                  <a:lnSpc>
                    <a:spcPct val="100000"/>
                  </a:lnSpc>
                  <a:spcBef>
                    <a:spcPct val="0"/>
                  </a:spcBef>
                  <a:spcAft>
                    <a:spcPts val="1200"/>
                  </a:spcAft>
                  <a:buClrTx/>
                  <a:buSzTx/>
                  <a:buFontTx/>
                  <a:buNone/>
                  <a:tabLst/>
                  <a:defRPr/>
                </a:pPr>
                <a14:m>
                  <m:oMath xmlns:m="http://schemas.openxmlformats.org/officeDocument/2006/math">
                    <m:sSup>
                      <m:sSupPr>
                        <m:ctrlP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rPr>
                        </m:ctrlPr>
                      </m:sSupPr>
                      <m:e>
                        <m:d>
                          <m:dPr>
                            <m:begChr m:val="‖"/>
                            <m:endChr m:val="‖"/>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ctrlPr>
                          </m:d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t>𝒓</m:t>
                            </m:r>
                          </m:e>
                        </m:d>
                      </m:e>
                      <m:sup>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rPr>
                          <m:t>𝟐</m:t>
                        </m:r>
                      </m:sup>
                    </m:sSup>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t>𝒓</m:t>
                    </m:r>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t>𝒓</m:t>
                    </m:r>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rPr>
                      <m:t>=</m:t>
                    </m:r>
                    <m:nary>
                      <m:naryPr>
                        <m:chr m:val="∑"/>
                        <m:limLoc m:val="subSup"/>
                        <m:supHide m:val="on"/>
                        <m:ctrlP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rPr>
                        </m:ctrlPr>
                      </m:naryPr>
                      <m:sub>
                        <m:r>
                          <m:rPr>
                            <m:brk m:alnAt="1"/>
                          </m:r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rPr>
                          <m:t>𝑖</m:t>
                        </m:r>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rPr>
                          <m:t>,</m:t>
                        </m:r>
                        <m:r>
                          <m:rPr>
                            <m:brk m:alnAt="9"/>
                          </m:r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rPr>
                          <m:t>𝑗</m:t>
                        </m:r>
                      </m:sub>
                      <m:sup/>
                      <m:e>
                        <m:sSup>
                          <m:sSup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t>𝑥</m:t>
                            </m:r>
                          </m:e>
                          <m:sup>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rPr>
                              <m:t>𝑖</m:t>
                            </m:r>
                          </m:sup>
                        </m:sSup>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t>𝒂</m:t>
                            </m:r>
                          </m:e>
                          <m:sub>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rPr>
                              <m:t>𝒊</m:t>
                            </m:r>
                          </m:sub>
                        </m:sSub>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sSup>
                          <m:sSup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rPr>
                              <m:t>𝑥</m:t>
                            </m:r>
                          </m:e>
                          <m:sup>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rPr>
                              <m:t>𝑗</m:t>
                            </m:r>
                          </m:sup>
                        </m:sSup>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t>𝒂</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t>𝒋</m:t>
                            </m:r>
                          </m:sub>
                        </m:sSub>
                      </m:e>
                    </m:nary>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rPr>
                      <m:t>=</m:t>
                    </m:r>
                    <m:nary>
                      <m:naryPr>
                        <m:chr m:val="∑"/>
                        <m:limLoc m:val="subSup"/>
                        <m:supHide m:val="on"/>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ctrlPr>
                      </m:naryPr>
                      <m:sub>
                        <m:r>
                          <m:rPr>
                            <m:brk m:alnAt="1"/>
                          </m:r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t>𝑖</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t>,</m:t>
                        </m:r>
                        <m:r>
                          <m:rPr>
                            <m:brk m:alnAt="9"/>
                          </m:r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t>𝑗</m:t>
                        </m:r>
                      </m:sub>
                      <m:sup/>
                      <m:e>
                        <m:d>
                          <m:dPr>
                            <m:ctrlP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rPr>
                            </m:ctrlPr>
                          </m:dP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t>𝒂</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t>𝒊</m:t>
                                </m:r>
                              </m:sub>
                            </m:s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t>𝒂</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t>𝒋</m:t>
                                </m:r>
                              </m:sub>
                            </m:sSub>
                          </m:e>
                        </m:d>
                        <m:sSup>
                          <m:sSup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t>𝑥</m:t>
                            </m:r>
                          </m:e>
                          <m:sup>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t>𝑖</m:t>
                            </m:r>
                          </m:sup>
                        </m:sSup>
                        <m:sSup>
                          <m:sSup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t>𝑥</m:t>
                            </m:r>
                          </m:e>
                          <m:sup>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t>𝑗</m:t>
                            </m:r>
                          </m:sup>
                        </m:sSup>
                      </m:e>
                    </m:nary>
                    <m:r>
                      <a:rPr kumimoji="1" lang="en-US" altLang="ja-JP" sz="2800" b="1" i="1" u="none" strike="noStrike" kern="1200" cap="none" spc="0" normalizeH="0" baseline="0" noProof="0" smtClean="0">
                        <a:ln>
                          <a:noFill/>
                        </a:ln>
                        <a:solidFill>
                          <a:srgbClr val="000000"/>
                        </a:solidFill>
                        <a:effectLst/>
                        <a:uLnTx/>
                        <a:uFillTx/>
                        <a:latin typeface="Cambria Math" panose="02040503050406030204" pitchFamily="18" charset="0"/>
                      </a:rPr>
                      <m:t>=</m:t>
                    </m:r>
                    <m:nary>
                      <m:naryPr>
                        <m:chr m:val="∑"/>
                        <m:limLoc m:val="subSup"/>
                        <m:supHide m:val="on"/>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rPr>
                        </m:ctrlPr>
                      </m:naryPr>
                      <m:sub>
                        <m:r>
                          <m:rPr>
                            <m:brk m:alnAt="1"/>
                          </m:r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t>𝑖</m:t>
                        </m:r>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t>,</m:t>
                        </m:r>
                        <m:r>
                          <m:rPr>
                            <m:brk m:alnAt="9"/>
                          </m:r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t>𝑗</m:t>
                        </m:r>
                      </m:sub>
                      <m:sup/>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rPr>
                              <m:t>𝑔</m:t>
                            </m:r>
                          </m:e>
                          <m:sub>
                            <m:r>
                              <a:rPr kumimoji="1" lang="en-US" altLang="ja-JP" sz="2800" b="1" i="1" u="none" strike="noStrike" kern="1200" cap="none" spc="0" normalizeH="0" baseline="0" noProof="0" smtClean="0">
                                <a:ln>
                                  <a:noFill/>
                                </a:ln>
                                <a:solidFill>
                                  <a:srgbClr val="FF0000"/>
                                </a:solidFill>
                                <a:effectLst/>
                                <a:uLnTx/>
                                <a:uFillTx/>
                                <a:latin typeface="Cambria Math" panose="02040503050406030204" pitchFamily="18" charset="0"/>
                              </a:rPr>
                              <m:t>𝒊</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rPr>
                              <m:t>𝒋</m:t>
                            </m:r>
                          </m:sub>
                        </m:sSub>
                        <m:sSup>
                          <m:sSup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t>𝑥</m:t>
                            </m:r>
                          </m:e>
                          <m:sup>
                            <m:r>
                              <a:rPr kumimoji="1" lang="en-US" altLang="ja-JP" sz="2800" b="1" i="1" u="none" strike="noStrike" kern="1200" cap="none" spc="0" normalizeH="0" baseline="0" noProof="0" smtClean="0">
                                <a:ln>
                                  <a:noFill/>
                                </a:ln>
                                <a:solidFill>
                                  <a:srgbClr val="FF0000"/>
                                </a:solidFill>
                                <a:effectLst/>
                                <a:uLnTx/>
                                <a:uFillTx/>
                                <a:latin typeface="Cambria Math" panose="02040503050406030204" pitchFamily="18" charset="0"/>
                              </a:rPr>
                              <m:t>𝒊</m:t>
                            </m:r>
                          </m:sup>
                        </m:sSup>
                        <m:sSup>
                          <m:sSup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rPr>
                              <m:t>𝑥</m:t>
                            </m:r>
                          </m:e>
                          <m:sup>
                            <m:r>
                              <a:rPr kumimoji="1" lang="en-US" altLang="ja-JP" sz="2800" b="1" i="1" u="none" strike="noStrike" kern="1200" cap="none" spc="0" normalizeH="0" baseline="0" noProof="0" smtClean="0">
                                <a:ln>
                                  <a:noFill/>
                                </a:ln>
                                <a:solidFill>
                                  <a:srgbClr val="FF0000"/>
                                </a:solidFill>
                                <a:effectLst/>
                                <a:uLnTx/>
                                <a:uFillTx/>
                                <a:latin typeface="Cambria Math" panose="02040503050406030204" pitchFamily="18" charset="0"/>
                              </a:rPr>
                              <m:t>𝒋</m:t>
                            </m:r>
                          </m:sup>
                        </m:sSup>
                      </m:e>
                    </m:nary>
                  </m:oMath>
                </a14:m>
                <a:r>
                  <a:rPr kumimoji="1" lang="ja-JP" altLang="en-US" sz="2800" b="0" i="0" u="none" strike="noStrike" kern="1200" cap="none" spc="0" normalizeH="0" baseline="0" noProof="0" dirty="0">
                    <a:ln>
                      <a:noFill/>
                    </a:ln>
                    <a:solidFill>
                      <a:srgbClr val="000000"/>
                    </a:solidFill>
                    <a:effectLst/>
                    <a:uLnTx/>
                    <a:uFillTx/>
                  </a:rPr>
                  <a:t> </a:t>
                </a:r>
                <a:endParaRPr kumimoji="1" lang="en-US" altLang="ja-JP" sz="2800" b="0" i="0" u="none" strike="noStrike" kern="1200" cap="none" spc="0" normalizeH="0" baseline="0" noProof="0" dirty="0">
                  <a:ln>
                    <a:noFill/>
                  </a:ln>
                  <a:solidFill>
                    <a:srgbClr val="000000"/>
                  </a:solidFill>
                  <a:effectLst/>
                  <a:uLnTx/>
                  <a:uFillTx/>
                </a:endParaRPr>
              </a:p>
              <a:p>
                <a:pPr marL="0" marR="0" lvl="0" indent="0" algn="l" defTabSz="914400" rtl="0" eaLnBrk="0" fontAlgn="base" latinLnBrk="0" hangingPunct="0">
                  <a:lnSpc>
                    <a:spcPct val="100000"/>
                  </a:lnSpc>
                  <a:spcBef>
                    <a:spcPct val="0"/>
                  </a:spcBef>
                  <a:spcAft>
                    <a:spcPts val="120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rPr>
                  <a:t>　　添え字 </a:t>
                </a:r>
                <a:r>
                  <a:rPr kumimoji="1" lang="en-US" altLang="ja-JP" sz="2800" b="0" i="1" u="none" strike="noStrike" kern="1200" cap="none" spc="0" normalizeH="0" baseline="0" noProof="0" dirty="0" err="1">
                    <a:ln>
                      <a:noFill/>
                    </a:ln>
                    <a:solidFill>
                      <a:srgbClr val="000000"/>
                    </a:solidFill>
                    <a:effectLst/>
                    <a:uLnTx/>
                    <a:uFillTx/>
                  </a:rPr>
                  <a:t>i</a:t>
                </a:r>
                <a:r>
                  <a:rPr kumimoji="1" lang="en-US" altLang="ja-JP" sz="2800" b="0" i="0" u="none" strike="noStrike" kern="1200" cap="none" spc="0" normalizeH="0" baseline="0" noProof="0" dirty="0">
                    <a:ln>
                      <a:noFill/>
                    </a:ln>
                    <a:solidFill>
                      <a:srgbClr val="000000"/>
                    </a:solidFill>
                    <a:effectLst/>
                    <a:uLnTx/>
                    <a:uFillTx/>
                  </a:rPr>
                  <a:t>, </a:t>
                </a:r>
                <a:r>
                  <a:rPr kumimoji="1" lang="en-US" altLang="ja-JP" sz="2800" b="0" i="1" u="none" strike="noStrike" kern="1200" cap="none" spc="0" normalizeH="0" baseline="0" noProof="0" dirty="0">
                    <a:ln>
                      <a:noFill/>
                    </a:ln>
                    <a:solidFill>
                      <a:srgbClr val="000000"/>
                    </a:solidFill>
                    <a:effectLst/>
                    <a:uLnTx/>
                    <a:uFillTx/>
                  </a:rPr>
                  <a:t>j</a:t>
                </a:r>
                <a:r>
                  <a:rPr kumimoji="1" lang="en-US" altLang="ja-JP" sz="2800" b="0" i="0" u="none" strike="noStrike" kern="1200" cap="none" spc="0" normalizeH="0" baseline="0" noProof="0" dirty="0">
                    <a:ln>
                      <a:noFill/>
                    </a:ln>
                    <a:solidFill>
                      <a:srgbClr val="000000"/>
                    </a:solidFill>
                    <a:effectLst/>
                    <a:uLnTx/>
                    <a:uFillTx/>
                  </a:rPr>
                  <a:t> </a:t>
                </a:r>
                <a:r>
                  <a:rPr kumimoji="1" lang="ja-JP" altLang="en-US" sz="2800" b="0" i="0" u="none" strike="noStrike" kern="1200" cap="none" spc="0" normalizeH="0" baseline="0" noProof="0" dirty="0">
                    <a:ln>
                      <a:noFill/>
                    </a:ln>
                    <a:solidFill>
                      <a:srgbClr val="000000"/>
                    </a:solidFill>
                    <a:effectLst/>
                    <a:uLnTx/>
                    <a:uFillTx/>
                  </a:rPr>
                  <a:t>が消えるので、ノルムは不変量 </a:t>
                </a:r>
                <a:r>
                  <a:rPr kumimoji="1" lang="en-US" altLang="ja-JP" sz="2800" b="0" i="0" u="none" strike="noStrike" kern="1200" cap="none" spc="0" normalizeH="0" baseline="0" noProof="0" dirty="0">
                    <a:ln>
                      <a:noFill/>
                    </a:ln>
                    <a:solidFill>
                      <a:srgbClr val="000000"/>
                    </a:solidFill>
                    <a:effectLst/>
                    <a:uLnTx/>
                    <a:uFillTx/>
                  </a:rPr>
                  <a:t>(scalar)</a:t>
                </a:r>
                <a:r>
                  <a:rPr kumimoji="1" lang="ja-JP" altLang="en-US" sz="2800" b="0" i="0" u="none" strike="noStrike" kern="1200" cap="none" spc="0" normalizeH="0" baseline="0" noProof="0" dirty="0">
                    <a:ln>
                      <a:noFill/>
                    </a:ln>
                    <a:solidFill>
                      <a:srgbClr val="000000"/>
                    </a:solidFill>
                    <a:effectLst/>
                    <a:uLnTx/>
                    <a:uFillTx/>
                  </a:rPr>
                  <a:t> であることが確認できる　</a:t>
                </a:r>
                <a:endParaRPr kumimoji="1" lang="en-US" altLang="ja-JP" sz="2800" b="0" i="0" u="none" strike="noStrike" kern="1200" cap="none" spc="0" normalizeH="0" baseline="0" noProof="0" dirty="0">
                  <a:ln>
                    <a:noFill/>
                  </a:ln>
                  <a:solidFill>
                    <a:srgbClr val="000000"/>
                  </a:solidFill>
                  <a:effectLst/>
                  <a:uLnTx/>
                  <a:uFillTx/>
                </a:endParaRPr>
              </a:p>
              <a:p>
                <a:pPr marL="0" marR="0" lvl="0" indent="0" algn="l" defTabSz="914400" rtl="0" eaLnBrk="0" fontAlgn="base" latinLnBrk="0" hangingPunct="0">
                  <a:lnSpc>
                    <a:spcPct val="100000"/>
                  </a:lnSpc>
                  <a:spcBef>
                    <a:spcPct val="0"/>
                  </a:spcBef>
                  <a:spcAft>
                    <a:spcPts val="120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endParaRPr>
              </a:p>
              <a:p>
                <a:pPr marL="0" marR="0" lvl="0" indent="0" algn="l" defTabSz="914400" rtl="0" eaLnBrk="0" fontAlgn="base" latinLnBrk="0" hangingPunct="0">
                  <a:lnSpc>
                    <a:spcPct val="100000"/>
                  </a:lnSpc>
                  <a:spcBef>
                    <a:spcPct val="0"/>
                  </a:spcBef>
                  <a:spcAft>
                    <a:spcPts val="120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endParaRPr>
              </a:p>
            </p:txBody>
          </p:sp>
        </mc:Choice>
        <mc:Fallback>
          <p:sp>
            <p:nvSpPr>
              <p:cNvPr id="3" name="テキスト ボックス 2">
                <a:extLst>
                  <a:ext uri="{FF2B5EF4-FFF2-40B4-BE49-F238E27FC236}">
                    <a16:creationId xmlns:a16="http://schemas.microsoft.com/office/drawing/2014/main" id="{6330408F-845A-093C-96EA-56F3F38DAE0F}"/>
                  </a:ext>
                </a:extLst>
              </p:cNvPr>
              <p:cNvSpPr txBox="1">
                <a:spLocks noRot="1" noChangeAspect="1" noMove="1" noResize="1" noEditPoints="1" noAdjustHandles="1" noChangeArrowheads="1" noChangeShapeType="1" noTextEdit="1"/>
              </p:cNvSpPr>
              <p:nvPr/>
            </p:nvSpPr>
            <p:spPr>
              <a:xfrm>
                <a:off x="239949" y="1125120"/>
                <a:ext cx="11832715" cy="3600024"/>
              </a:xfrm>
              <a:prstGeom prst="rect">
                <a:avLst/>
              </a:prstGeom>
              <a:blipFill>
                <a:blip r:embed="rId2"/>
                <a:stretch>
                  <a:fillRect l="-1030" t="-186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2319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174CF-E1AB-C42A-6CF4-33D2FCC82454}"/>
            </a:ext>
          </a:extLst>
        </p:cNvPr>
        <p:cNvGrpSpPr/>
        <p:nvPr/>
      </p:nvGrpSpPr>
      <p:grpSpPr>
        <a:xfrm>
          <a:off x="0" y="0"/>
          <a:ext cx="0" cy="0"/>
          <a:chOff x="0" y="0"/>
          <a:chExt cx="0" cy="0"/>
        </a:xfrm>
      </p:grpSpPr>
      <p:sp>
        <p:nvSpPr>
          <p:cNvPr id="196610" name="Rectangle 2">
            <a:extLst>
              <a:ext uri="{FF2B5EF4-FFF2-40B4-BE49-F238E27FC236}">
                <a16:creationId xmlns:a16="http://schemas.microsoft.com/office/drawing/2014/main" id="{4EA43FAE-28E7-389C-2904-FC21FD353BD5}"/>
              </a:ext>
            </a:extLst>
          </p:cNvPr>
          <p:cNvSpPr>
            <a:spLocks noGrp="1" noChangeArrowheads="1"/>
          </p:cNvSpPr>
          <p:nvPr>
            <p:ph type="title"/>
          </p:nvPr>
        </p:nvSpPr>
        <p:spPr>
          <a:xfrm>
            <a:off x="0" y="0"/>
            <a:ext cx="12192000" cy="836712"/>
          </a:xfrm>
        </p:spPr>
        <p:txBody>
          <a:bodyPr/>
          <a:lstStyle/>
          <a:p>
            <a:pPr eaLnBrk="1" hangingPunct="1"/>
            <a:r>
              <a:rPr lang="ja-JP" altLang="en-US" sz="3600" b="1" dirty="0">
                <a:solidFill>
                  <a:srgbClr val="0000FF"/>
                </a:solidFill>
              </a:rPr>
              <a:t>前提と目標</a:t>
            </a:r>
          </a:p>
        </p:txBody>
      </p:sp>
      <p:sp>
        <p:nvSpPr>
          <p:cNvPr id="4" name="正方形/長方形 3">
            <a:extLst>
              <a:ext uri="{FF2B5EF4-FFF2-40B4-BE49-F238E27FC236}">
                <a16:creationId xmlns:a16="http://schemas.microsoft.com/office/drawing/2014/main" id="{1D590CA1-0C20-21F4-7F80-1C57D8B3C333}"/>
              </a:ext>
            </a:extLst>
          </p:cNvPr>
          <p:cNvSpPr/>
          <p:nvPr/>
        </p:nvSpPr>
        <p:spPr>
          <a:xfrm>
            <a:off x="551384" y="974913"/>
            <a:ext cx="11305256" cy="5478423"/>
          </a:xfrm>
          <a:prstGeom prst="rect">
            <a:avLst/>
          </a:prstGeom>
        </p:spPr>
        <p:txBody>
          <a:bodyPr wrap="square">
            <a:spAutoFit/>
          </a:bodyPr>
          <a:lstStyle/>
          <a:p>
            <a:pPr>
              <a:spcAft>
                <a:spcPts val="1200"/>
              </a:spcAft>
              <a:tabLst>
                <a:tab pos="457200" algn="l"/>
              </a:tabLst>
              <a:defRPr/>
            </a:pPr>
            <a:r>
              <a:rPr lang="ja-JP" altLang="en-US" sz="2800" b="1" dirty="0">
                <a:solidFill>
                  <a:srgbClr val="000000"/>
                </a:solidFill>
                <a:latin typeface="Times New Roman"/>
                <a:cs typeface="Times New Roman" panose="02020603050405020304" pitchFamily="18" charset="0"/>
              </a:rPr>
              <a:t>前提</a:t>
            </a:r>
            <a:r>
              <a:rPr lang="en-US" altLang="ja-JP" sz="2800" b="1" dirty="0">
                <a:solidFill>
                  <a:srgbClr val="000000"/>
                </a:solidFill>
                <a:latin typeface="Times New Roman"/>
                <a:cs typeface="Times New Roman" panose="02020603050405020304" pitchFamily="18" charset="0"/>
              </a:rPr>
              <a:t>:</a:t>
            </a:r>
            <a:r>
              <a:rPr lang="ja-JP" altLang="en-US" sz="2800" b="1" dirty="0">
                <a:solidFill>
                  <a:srgbClr val="000000"/>
                </a:solidFill>
                <a:latin typeface="Times New Roman"/>
                <a:cs typeface="Times New Roman" panose="02020603050405020304" pitchFamily="18" charset="0"/>
              </a:rPr>
              <a:t> 基本的な結晶学、結晶化学の知識はある</a:t>
            </a:r>
            <a:endParaRPr lang="en-US" altLang="ja-JP" sz="2800" b="1" dirty="0">
              <a:solidFill>
                <a:srgbClr val="000000"/>
              </a:solidFill>
              <a:latin typeface="Times New Roman"/>
              <a:cs typeface="Times New Roman" panose="02020603050405020304" pitchFamily="18" charset="0"/>
            </a:endParaRPr>
          </a:p>
          <a:p>
            <a:pPr>
              <a:spcAft>
                <a:spcPts val="1200"/>
              </a:spcAft>
              <a:tabLst>
                <a:tab pos="457200" algn="l"/>
              </a:tabLst>
              <a:defRPr/>
            </a:pPr>
            <a:endParaRPr lang="en-US" altLang="ja-JP" sz="2800" b="1" dirty="0">
              <a:solidFill>
                <a:srgbClr val="000000"/>
              </a:solidFill>
              <a:latin typeface="Times New Roman"/>
              <a:cs typeface="Times New Roman" panose="02020603050405020304" pitchFamily="18" charset="0"/>
            </a:endParaRPr>
          </a:p>
          <a:p>
            <a:pPr>
              <a:spcAft>
                <a:spcPts val="1200"/>
              </a:spcAft>
              <a:tabLst>
                <a:tab pos="457200" algn="l"/>
              </a:tabLst>
              <a:defRPr/>
            </a:pPr>
            <a:r>
              <a:rPr lang="ja-JP" altLang="en-US" sz="2800" b="1" dirty="0">
                <a:solidFill>
                  <a:srgbClr val="000000"/>
                </a:solidFill>
                <a:latin typeface="Times New Roman"/>
                <a:cs typeface="Times New Roman" panose="02020603050405020304" pitchFamily="18" charset="0"/>
              </a:rPr>
              <a:t>学習目標</a:t>
            </a:r>
            <a:endParaRPr lang="ja-JP" altLang="ja-JP" sz="2800" dirty="0">
              <a:solidFill>
                <a:srgbClr val="000000"/>
              </a:solidFill>
              <a:latin typeface="Times New Roman"/>
              <a:cs typeface="ＭＳ Ｐゴシック" panose="020B0600070205080204" pitchFamily="50" charset="-128"/>
            </a:endParaRPr>
          </a:p>
          <a:p>
            <a:pPr marL="342900" indent="-342900">
              <a:spcAft>
                <a:spcPts val="1200"/>
              </a:spcAft>
              <a:buFont typeface="+mj-lt"/>
              <a:buAutoNum type="arabicPeriod"/>
              <a:tabLst>
                <a:tab pos="457200" algn="l"/>
              </a:tabLst>
              <a:defRPr/>
            </a:pPr>
            <a:r>
              <a:rPr lang="ja-JP" altLang="en-US" sz="2800" dirty="0">
                <a:solidFill>
                  <a:srgbClr val="000000"/>
                </a:solidFill>
                <a:latin typeface="Times New Roman"/>
                <a:cs typeface="Times New Roman" panose="02020603050405020304" pitchFamily="18" charset="0"/>
              </a:rPr>
              <a:t>ブラべー格子と基本格子の復習</a:t>
            </a:r>
            <a:endParaRPr lang="en-US" altLang="ja-JP" sz="2800" dirty="0">
              <a:solidFill>
                <a:srgbClr val="000000"/>
              </a:solidFill>
              <a:latin typeface="Times New Roman"/>
              <a:cs typeface="Times New Roman" panose="02020603050405020304" pitchFamily="18" charset="0"/>
            </a:endParaRPr>
          </a:p>
          <a:p>
            <a:pPr>
              <a:spcAft>
                <a:spcPts val="1200"/>
              </a:spcAft>
              <a:tabLst>
                <a:tab pos="457200" algn="l"/>
              </a:tabLst>
              <a:defRPr/>
            </a:pPr>
            <a:r>
              <a:rPr lang="ja-JP" altLang="en-US" sz="2800" b="1" dirty="0">
                <a:solidFill>
                  <a:srgbClr val="0000FF"/>
                </a:solidFill>
                <a:latin typeface="Times New Roman"/>
                <a:cs typeface="Times New Roman" panose="02020603050405020304" pitchFamily="18" charset="0"/>
              </a:rPr>
              <a:t>単位格子は任意にとれる</a:t>
            </a:r>
            <a:r>
              <a:rPr lang="en-US" altLang="ja-JP" sz="2800" b="1" dirty="0">
                <a:solidFill>
                  <a:srgbClr val="0000FF"/>
                </a:solidFill>
                <a:latin typeface="Times New Roman"/>
                <a:cs typeface="Times New Roman" panose="02020603050405020304" pitchFamily="18" charset="0"/>
              </a:rPr>
              <a:t>:</a:t>
            </a:r>
            <a:r>
              <a:rPr lang="ja-JP" altLang="en-US" sz="2800" b="1" dirty="0">
                <a:solidFill>
                  <a:srgbClr val="0000FF"/>
                </a:solidFill>
                <a:latin typeface="Times New Roman"/>
                <a:cs typeface="Times New Roman" panose="02020603050405020304" pitchFamily="18" charset="0"/>
              </a:rPr>
              <a:t> </a:t>
            </a:r>
            <a:r>
              <a:rPr lang="ja-JP" altLang="en-US" sz="2800" b="1" dirty="0">
                <a:solidFill>
                  <a:srgbClr val="0000FF"/>
                </a:solidFill>
                <a:latin typeface="Times New Roman"/>
                <a:cs typeface="Times New Roman" panose="02020603050405020304" pitchFamily="18" charset="0"/>
                <a:sym typeface="Wingdings" panose="05000000000000000000" pitchFamily="2" charset="2"/>
              </a:rPr>
              <a:t>異なる単位格子間の変換を学ぶ</a:t>
            </a:r>
            <a:endParaRPr lang="en-US" altLang="ja-JP" sz="2800" b="1" dirty="0">
              <a:solidFill>
                <a:srgbClr val="0000FF"/>
              </a:solidFill>
              <a:latin typeface="Times New Roman"/>
              <a:cs typeface="Times New Roman" panose="02020603050405020304" pitchFamily="18" charset="0"/>
              <a:sym typeface="Wingdings" panose="05000000000000000000" pitchFamily="2" charset="2"/>
            </a:endParaRPr>
          </a:p>
          <a:p>
            <a:pPr marL="342900" indent="-342900">
              <a:spcAft>
                <a:spcPts val="1200"/>
              </a:spcAft>
              <a:buFont typeface="+mj-lt"/>
              <a:buAutoNum type="arabicPeriod"/>
              <a:tabLst>
                <a:tab pos="457200" algn="l"/>
              </a:tabLst>
              <a:defRPr/>
            </a:pPr>
            <a:r>
              <a:rPr lang="ja-JP" altLang="en-US" sz="2800" dirty="0">
                <a:solidFill>
                  <a:srgbClr val="000000"/>
                </a:solidFill>
                <a:latin typeface="Times New Roman"/>
                <a:cs typeface="Times New Roman" panose="02020603050405020304" pitchFamily="18" charset="0"/>
              </a:rPr>
              <a:t>デカルト座標系と一般座標系の取り扱い</a:t>
            </a:r>
            <a:r>
              <a:rPr lang="en-US" altLang="ja-JP" sz="2800" dirty="0">
                <a:solidFill>
                  <a:srgbClr val="000000"/>
                </a:solidFill>
                <a:latin typeface="Times New Roman"/>
                <a:cs typeface="Times New Roman" panose="02020603050405020304" pitchFamily="18" charset="0"/>
              </a:rPr>
              <a:t>:</a:t>
            </a:r>
            <a:br>
              <a:rPr lang="en-US" altLang="ja-JP" sz="2800" dirty="0">
                <a:solidFill>
                  <a:srgbClr val="000000"/>
                </a:solidFill>
                <a:latin typeface="Times New Roman"/>
                <a:cs typeface="Times New Roman" panose="02020603050405020304" pitchFamily="18" charset="0"/>
              </a:rPr>
            </a:br>
            <a:r>
              <a:rPr lang="ja-JP" altLang="en-US" sz="2800" dirty="0">
                <a:solidFill>
                  <a:srgbClr val="000000"/>
                </a:solidFill>
                <a:latin typeface="Times New Roman"/>
                <a:cs typeface="Times New Roman" panose="02020603050405020304" pitchFamily="18" charset="0"/>
              </a:rPr>
              <a:t>　</a:t>
            </a:r>
            <a:r>
              <a:rPr lang="ja-JP" altLang="en-US" sz="2800" b="1" dirty="0">
                <a:solidFill>
                  <a:srgbClr val="FF0000"/>
                </a:solidFill>
                <a:latin typeface="Times New Roman"/>
                <a:cs typeface="Times New Roman" panose="02020603050405020304" pitchFamily="18" charset="0"/>
              </a:rPr>
              <a:t>基本ベクトルの変換と座標変換</a:t>
            </a:r>
            <a:endParaRPr lang="en-US" altLang="ja-JP" sz="2800" b="1" dirty="0">
              <a:solidFill>
                <a:srgbClr val="FF0000"/>
              </a:solidFill>
              <a:latin typeface="Times New Roman"/>
              <a:cs typeface="Times New Roman" panose="02020603050405020304" pitchFamily="18" charset="0"/>
            </a:endParaRPr>
          </a:p>
          <a:p>
            <a:pPr marL="342900" indent="-342900">
              <a:spcAft>
                <a:spcPts val="1200"/>
              </a:spcAft>
              <a:buFont typeface="+mj-lt"/>
              <a:buAutoNum type="arabicPeriod"/>
              <a:tabLst>
                <a:tab pos="457200" algn="l"/>
              </a:tabLst>
              <a:defRPr/>
            </a:pPr>
            <a:r>
              <a:rPr lang="ja-JP" altLang="en-US" sz="2800" dirty="0">
                <a:solidFill>
                  <a:srgbClr val="000000"/>
                </a:solidFill>
                <a:latin typeface="Times New Roman"/>
                <a:cs typeface="Times New Roman" panose="02020603050405020304" pitchFamily="18" charset="0"/>
              </a:rPr>
              <a:t>単位格子の表現</a:t>
            </a:r>
            <a:r>
              <a:rPr lang="en-US" altLang="ja-JP" sz="2800" dirty="0">
                <a:solidFill>
                  <a:srgbClr val="000000"/>
                </a:solidFill>
                <a:latin typeface="Times New Roman"/>
                <a:cs typeface="Times New Roman" panose="02020603050405020304" pitchFamily="18" charset="0"/>
              </a:rPr>
              <a:t>:</a:t>
            </a:r>
            <a:r>
              <a:rPr lang="ja-JP" altLang="en-US" sz="2800" dirty="0">
                <a:solidFill>
                  <a:srgbClr val="000000"/>
                </a:solidFill>
                <a:latin typeface="Times New Roman"/>
                <a:cs typeface="Times New Roman" panose="02020603050405020304" pitchFamily="18" charset="0"/>
              </a:rPr>
              <a:t> </a:t>
            </a:r>
            <a:r>
              <a:rPr lang="ja-JP" altLang="en-US" sz="2800" b="1" dirty="0">
                <a:solidFill>
                  <a:srgbClr val="FF0000"/>
                </a:solidFill>
                <a:latin typeface="Times New Roman"/>
                <a:cs typeface="Times New Roman" panose="02020603050405020304" pitchFamily="18" charset="0"/>
              </a:rPr>
              <a:t>格子ベクトルと内部座標 </a:t>
            </a:r>
            <a:r>
              <a:rPr lang="en-US" altLang="ja-JP" sz="2800" b="1" dirty="0">
                <a:solidFill>
                  <a:srgbClr val="FF0000"/>
                </a:solidFill>
                <a:latin typeface="Times New Roman"/>
                <a:cs typeface="Times New Roman" panose="02020603050405020304" pitchFamily="18" charset="0"/>
              </a:rPr>
              <a:t>(</a:t>
            </a:r>
            <a:r>
              <a:rPr lang="ja-JP" altLang="en-US" sz="2800" b="1" dirty="0">
                <a:solidFill>
                  <a:srgbClr val="FF0000"/>
                </a:solidFill>
                <a:latin typeface="Times New Roman"/>
                <a:cs typeface="Times New Roman" panose="02020603050405020304" pitchFamily="18" charset="0"/>
              </a:rPr>
              <a:t>一般座標系</a:t>
            </a:r>
            <a:r>
              <a:rPr lang="en-US" altLang="ja-JP" sz="2800" b="1" dirty="0">
                <a:solidFill>
                  <a:srgbClr val="FF0000"/>
                </a:solidFill>
                <a:latin typeface="Times New Roman"/>
                <a:cs typeface="Times New Roman" panose="02020603050405020304" pitchFamily="18" charset="0"/>
              </a:rPr>
              <a:t>)</a:t>
            </a:r>
            <a:br>
              <a:rPr lang="en-US" altLang="ja-JP" sz="2800" dirty="0">
                <a:solidFill>
                  <a:srgbClr val="000000"/>
                </a:solidFill>
                <a:latin typeface="Times New Roman"/>
                <a:cs typeface="Times New Roman" panose="02020603050405020304" pitchFamily="18" charset="0"/>
              </a:rPr>
            </a:br>
            <a:r>
              <a:rPr lang="ja-JP" altLang="en-US" sz="2800" dirty="0">
                <a:solidFill>
                  <a:srgbClr val="000000"/>
                </a:solidFill>
                <a:latin typeface="Times New Roman"/>
                <a:cs typeface="Times New Roman" panose="02020603050405020304" pitchFamily="18" charset="0"/>
              </a:rPr>
              <a:t>　単位格子の変換</a:t>
            </a:r>
            <a:r>
              <a:rPr lang="en-US" altLang="ja-JP" sz="2800" dirty="0">
                <a:solidFill>
                  <a:srgbClr val="000000"/>
                </a:solidFill>
                <a:latin typeface="Times New Roman"/>
                <a:cs typeface="Times New Roman" panose="02020603050405020304" pitchFamily="18" charset="0"/>
              </a:rPr>
              <a:t>:</a:t>
            </a:r>
            <a:r>
              <a:rPr lang="ja-JP" altLang="en-US" sz="2800" dirty="0">
                <a:solidFill>
                  <a:srgbClr val="000000"/>
                </a:solidFill>
                <a:latin typeface="Times New Roman"/>
                <a:cs typeface="Times New Roman" panose="02020603050405020304" pitchFamily="18" charset="0"/>
              </a:rPr>
              <a:t> </a:t>
            </a:r>
            <a:r>
              <a:rPr lang="ja-JP" altLang="en-US" sz="2800" b="1" dirty="0">
                <a:solidFill>
                  <a:srgbClr val="FF0000"/>
                </a:solidFill>
                <a:latin typeface="Times New Roman"/>
                <a:cs typeface="Times New Roman" panose="02020603050405020304" pitchFamily="18" charset="0"/>
              </a:rPr>
              <a:t>格子ベクトルの変換 </a:t>
            </a:r>
            <a:r>
              <a:rPr lang="en-US" altLang="ja-JP" sz="2800" b="1" dirty="0">
                <a:solidFill>
                  <a:srgbClr val="FF0000"/>
                </a:solidFill>
                <a:latin typeface="Times New Roman"/>
                <a:cs typeface="Times New Roman" panose="02020603050405020304" pitchFamily="18" charset="0"/>
              </a:rPr>
              <a:t>(=&gt;</a:t>
            </a:r>
            <a:r>
              <a:rPr lang="ja-JP" altLang="en-US" sz="2800" b="1" dirty="0">
                <a:solidFill>
                  <a:srgbClr val="FF0000"/>
                </a:solidFill>
                <a:latin typeface="Times New Roman"/>
                <a:cs typeface="Times New Roman" panose="02020603050405020304" pitchFamily="18" charset="0"/>
              </a:rPr>
              <a:t> 内部座標の変換</a:t>
            </a:r>
            <a:r>
              <a:rPr lang="en-US" altLang="ja-JP" sz="2800" b="1" dirty="0">
                <a:solidFill>
                  <a:srgbClr val="FF0000"/>
                </a:solidFill>
                <a:latin typeface="Times New Roman"/>
                <a:cs typeface="Times New Roman" panose="02020603050405020304" pitchFamily="18" charset="0"/>
              </a:rPr>
              <a:t>)</a:t>
            </a:r>
          </a:p>
          <a:p>
            <a:pPr marL="342900" indent="-342900">
              <a:spcAft>
                <a:spcPts val="1200"/>
              </a:spcAft>
              <a:buFont typeface="+mj-lt"/>
              <a:buAutoNum type="arabicPeriod"/>
              <a:tabLst>
                <a:tab pos="457200" algn="l"/>
              </a:tabLst>
              <a:defRPr/>
            </a:pPr>
            <a:r>
              <a:rPr lang="ja-JP" altLang="en-US" sz="2800" b="1" dirty="0">
                <a:solidFill>
                  <a:srgbClr val="FF0000"/>
                </a:solidFill>
                <a:latin typeface="Times New Roman"/>
                <a:cs typeface="Times New Roman" panose="02020603050405020304" pitchFamily="18" charset="0"/>
              </a:rPr>
              <a:t>逆格子</a:t>
            </a:r>
            <a:r>
              <a:rPr lang="en-US" altLang="ja-JP" sz="2800" b="1" dirty="0">
                <a:solidFill>
                  <a:srgbClr val="FF0000"/>
                </a:solidFill>
                <a:latin typeface="Times New Roman"/>
                <a:cs typeface="Times New Roman" panose="02020603050405020304" pitchFamily="18" charset="0"/>
              </a:rPr>
              <a:t>:</a:t>
            </a:r>
            <a:r>
              <a:rPr lang="ja-JP" altLang="en-US" sz="2800" b="1" dirty="0">
                <a:solidFill>
                  <a:srgbClr val="FF0000"/>
                </a:solidFill>
                <a:latin typeface="Times New Roman"/>
                <a:cs typeface="Times New Roman" panose="02020603050405020304" pitchFamily="18" charset="0"/>
              </a:rPr>
              <a:t> 共変ベクトルと反変ベクトル</a:t>
            </a:r>
            <a:endParaRPr lang="en-US" altLang="ja-JP" sz="2800" b="1" dirty="0">
              <a:solidFill>
                <a:srgbClr val="FF0000"/>
              </a:solidFill>
              <a:latin typeface="Times New Roman"/>
              <a:cs typeface="Times New Roman" panose="02020603050405020304" pitchFamily="18" charset="0"/>
            </a:endParaRPr>
          </a:p>
        </p:txBody>
      </p:sp>
    </p:spTree>
    <p:extLst>
      <p:ext uri="{BB962C8B-B14F-4D97-AF65-F5344CB8AC3E}">
        <p14:creationId xmlns:p14="http://schemas.microsoft.com/office/powerpoint/2010/main" val="185769701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09F35-EE59-D137-43CC-FD6316CE5553}"/>
            </a:ext>
          </a:extLst>
        </p:cNvPr>
        <p:cNvGrpSpPr/>
        <p:nvPr/>
      </p:nvGrpSpPr>
      <p:grpSpPr>
        <a:xfrm>
          <a:off x="0" y="0"/>
          <a:ext cx="0" cy="0"/>
          <a:chOff x="0" y="0"/>
          <a:chExt cx="0" cy="0"/>
        </a:xfrm>
      </p:grpSpPr>
      <p:sp>
        <p:nvSpPr>
          <p:cNvPr id="196610" name="Rectangle 2">
            <a:extLst>
              <a:ext uri="{FF2B5EF4-FFF2-40B4-BE49-F238E27FC236}">
                <a16:creationId xmlns:a16="http://schemas.microsoft.com/office/drawing/2014/main" id="{900D1216-6A28-6B9D-5EB7-511B08B1B685}"/>
              </a:ext>
            </a:extLst>
          </p:cNvPr>
          <p:cNvSpPr>
            <a:spLocks noGrp="1" noChangeArrowheads="1"/>
          </p:cNvSpPr>
          <p:nvPr>
            <p:ph type="title"/>
          </p:nvPr>
        </p:nvSpPr>
        <p:spPr>
          <a:xfrm>
            <a:off x="0" y="0"/>
            <a:ext cx="12192000" cy="908720"/>
          </a:xfrm>
        </p:spPr>
        <p:txBody>
          <a:bodyPr/>
          <a:lstStyle/>
          <a:p>
            <a:pPr eaLnBrk="1" hangingPunct="1"/>
            <a:r>
              <a:rPr lang="ja-JP" altLang="en-US" sz="3600" b="1" dirty="0">
                <a:solidFill>
                  <a:srgbClr val="0000FF"/>
                </a:solidFill>
              </a:rPr>
              <a:t>方程式の共変性</a:t>
            </a:r>
          </a:p>
        </p:txBody>
      </p:sp>
      <p:sp>
        <p:nvSpPr>
          <p:cNvPr id="3" name="テキスト ボックス 2">
            <a:extLst>
              <a:ext uri="{FF2B5EF4-FFF2-40B4-BE49-F238E27FC236}">
                <a16:creationId xmlns:a16="http://schemas.microsoft.com/office/drawing/2014/main" id="{8A504309-2DCC-DB52-03F5-7F4445AD25A5}"/>
              </a:ext>
            </a:extLst>
          </p:cNvPr>
          <p:cNvSpPr txBox="1"/>
          <p:nvPr/>
        </p:nvSpPr>
        <p:spPr>
          <a:xfrm>
            <a:off x="263352" y="1009466"/>
            <a:ext cx="11737304" cy="5016758"/>
          </a:xfrm>
          <a:prstGeom prst="rect">
            <a:avLst/>
          </a:prstGeom>
          <a:noFill/>
        </p:spPr>
        <p:txBody>
          <a:bodyPr wrap="square">
            <a:spAutoFit/>
          </a:bodyPr>
          <a:lstStyle/>
          <a:p>
            <a:pPr>
              <a:spcAft>
                <a:spcPts val="600"/>
              </a:spcAft>
              <a:tabLst>
                <a:tab pos="3948113" algn="l"/>
              </a:tabLst>
              <a:defRPr/>
            </a:pPr>
            <a:r>
              <a:rPr lang="ja-JP" altLang="en-US" sz="2800" b="1" dirty="0">
                <a:solidFill>
                  <a:srgbClr val="0000FF"/>
                </a:solidFill>
                <a:latin typeface="+mn-lt"/>
              </a:rPr>
              <a:t>方程式の左辺と右辺が同じ型（同じ添字構造）</a:t>
            </a:r>
            <a:r>
              <a:rPr lang="ja-JP" altLang="en-US" sz="2800" b="1" dirty="0">
                <a:solidFill>
                  <a:srgbClr val="0000FF"/>
                </a:solidFill>
              </a:rPr>
              <a:t>のテンソル</a:t>
            </a:r>
            <a:r>
              <a:rPr lang="ja-JP" altLang="en-US" sz="2800" b="1" dirty="0">
                <a:solidFill>
                  <a:srgbClr val="0000FF"/>
                </a:solidFill>
                <a:latin typeface="+mn-lt"/>
              </a:rPr>
              <a:t>であれば、</a:t>
            </a:r>
            <a:br>
              <a:rPr lang="en-US" altLang="ja-JP" sz="2800" b="1" dirty="0">
                <a:solidFill>
                  <a:srgbClr val="0000FF"/>
                </a:solidFill>
                <a:latin typeface="+mn-lt"/>
              </a:rPr>
            </a:br>
            <a:r>
              <a:rPr lang="ja-JP" altLang="en-US" sz="2800" b="1" dirty="0">
                <a:solidFill>
                  <a:srgbClr val="0000FF"/>
                </a:solidFill>
                <a:latin typeface="+mn-lt"/>
              </a:rPr>
              <a:t>両辺が同じ変換則に従うことが自明である </a:t>
            </a:r>
            <a:endParaRPr lang="en-US" altLang="ja-JP" sz="2800" b="1" dirty="0">
              <a:solidFill>
                <a:srgbClr val="0000FF"/>
              </a:solidFill>
              <a:latin typeface="+mn-lt"/>
            </a:endParaRPr>
          </a:p>
          <a:p>
            <a:pPr>
              <a:spcAft>
                <a:spcPts val="600"/>
              </a:spcAft>
              <a:tabLst>
                <a:tab pos="3948113" algn="l"/>
              </a:tabLst>
              <a:defRPr/>
            </a:pPr>
            <a:r>
              <a:rPr lang="ja-JP" altLang="en-US" sz="2800" b="1" dirty="0">
                <a:solidFill>
                  <a:srgbClr val="0000FF"/>
                </a:solidFill>
                <a:latin typeface="+mn-lt"/>
              </a:rPr>
              <a:t>　　 </a:t>
            </a:r>
            <a:r>
              <a:rPr lang="ja-JP" altLang="en-US" sz="2800" b="1" dirty="0">
                <a:solidFill>
                  <a:srgbClr val="FF0000"/>
                </a:solidFill>
                <a:latin typeface="+mn-lt"/>
              </a:rPr>
              <a:t>「方程式は座標変換に対して共変 </a:t>
            </a:r>
            <a:r>
              <a:rPr lang="en-US" altLang="ja-JP" sz="2800" b="1" dirty="0">
                <a:solidFill>
                  <a:srgbClr val="FF0000"/>
                </a:solidFill>
                <a:latin typeface="+mn-lt"/>
              </a:rPr>
              <a:t>(</a:t>
            </a:r>
            <a:r>
              <a:rPr lang="ja-JP" altLang="en-US" sz="2800" b="1" dirty="0">
                <a:solidFill>
                  <a:srgbClr val="FF0000"/>
                </a:solidFill>
                <a:latin typeface="+mn-lt"/>
              </a:rPr>
              <a:t>共変形式である</a:t>
            </a:r>
            <a:r>
              <a:rPr lang="en-US" altLang="ja-JP" sz="2800" b="1" dirty="0">
                <a:solidFill>
                  <a:srgbClr val="FF0000"/>
                </a:solidFill>
                <a:latin typeface="+mn-lt"/>
              </a:rPr>
              <a:t>)</a:t>
            </a:r>
            <a:r>
              <a:rPr lang="ja-JP" altLang="en-US" sz="2800" b="1" dirty="0">
                <a:solidFill>
                  <a:srgbClr val="FF0000"/>
                </a:solidFill>
                <a:latin typeface="+mn-lt"/>
              </a:rPr>
              <a:t>」という</a:t>
            </a:r>
            <a:endParaRPr lang="en-US" altLang="ja-JP" sz="2800" b="1" dirty="0">
              <a:solidFill>
                <a:srgbClr val="FF0000"/>
              </a:solidFill>
              <a:latin typeface="+mn-lt"/>
            </a:endParaRPr>
          </a:p>
          <a:p>
            <a:pPr>
              <a:spcAft>
                <a:spcPts val="600"/>
              </a:spcAft>
              <a:tabLst>
                <a:tab pos="3948113" algn="l"/>
              </a:tabLst>
              <a:defRPr/>
            </a:pPr>
            <a:endParaRPr lang="en-US" altLang="ja-JP" sz="2800" b="1" dirty="0">
              <a:solidFill>
                <a:srgbClr val="0000FF"/>
              </a:solidFill>
              <a:latin typeface="+mn-lt"/>
            </a:endParaRPr>
          </a:p>
          <a:p>
            <a:pPr>
              <a:spcAft>
                <a:spcPts val="600"/>
              </a:spcAft>
              <a:tabLst>
                <a:tab pos="3948113" algn="l"/>
              </a:tabLst>
              <a:defRPr/>
            </a:pPr>
            <a:r>
              <a:rPr lang="ja-JP" altLang="en-US" sz="2800" b="1" dirty="0">
                <a:solidFill>
                  <a:srgbClr val="0000FF"/>
                </a:solidFill>
                <a:latin typeface="+mn-lt"/>
              </a:rPr>
              <a:t>物理法則は何らかの対称性を満たすことが要請される</a:t>
            </a:r>
            <a:r>
              <a:rPr lang="en-US" altLang="ja-JP" sz="2800" b="1" dirty="0">
                <a:solidFill>
                  <a:srgbClr val="0000FF"/>
                </a:solidFill>
                <a:latin typeface="+mn-lt"/>
              </a:rPr>
              <a:t>:</a:t>
            </a:r>
          </a:p>
          <a:p>
            <a:pPr>
              <a:spcAft>
                <a:spcPts val="600"/>
              </a:spcAft>
              <a:tabLst>
                <a:tab pos="3948113" algn="l"/>
              </a:tabLst>
              <a:defRPr/>
            </a:pPr>
            <a:r>
              <a:rPr lang="ja-JP" altLang="en-US" sz="2800" b="1" dirty="0">
                <a:solidFill>
                  <a:srgbClr val="0000FF"/>
                </a:solidFill>
                <a:latin typeface="+mn-lt"/>
              </a:rPr>
              <a:t>　　　共変形式のテンソル方程式で表現できる</a:t>
            </a:r>
            <a:endParaRPr lang="en-US" altLang="ja-JP" sz="2800" b="1" dirty="0">
              <a:solidFill>
                <a:srgbClr val="0000FF"/>
              </a:solidFill>
              <a:latin typeface="+mn-lt"/>
            </a:endParaRPr>
          </a:p>
          <a:p>
            <a:pPr marL="457200" indent="-457200">
              <a:spcAft>
                <a:spcPts val="600"/>
              </a:spcAft>
              <a:buFont typeface="Arial" panose="020B0604020202020204" pitchFamily="34" charset="0"/>
              <a:buChar char="•"/>
              <a:tabLst>
                <a:tab pos="3948113" algn="l"/>
              </a:tabLst>
              <a:defRPr/>
            </a:pPr>
            <a:r>
              <a:rPr lang="ja-JP" altLang="en-US" sz="2800" b="1" dirty="0">
                <a:latin typeface="+mn-lt"/>
              </a:rPr>
              <a:t>特殊相対性理論、</a:t>
            </a:r>
            <a:r>
              <a:rPr lang="en-US" altLang="ja-JP" sz="2800" b="1" dirty="0">
                <a:latin typeface="+mn-lt"/>
              </a:rPr>
              <a:t>Maxwell</a:t>
            </a:r>
            <a:r>
              <a:rPr lang="ja-JP" altLang="en-US" sz="2800" b="1" dirty="0">
                <a:latin typeface="+mn-lt"/>
              </a:rPr>
              <a:t>の方程式</a:t>
            </a:r>
            <a:r>
              <a:rPr lang="en-US" altLang="ja-JP" sz="2800" b="1" dirty="0">
                <a:latin typeface="+mn-lt"/>
              </a:rPr>
              <a:t>: Lorentz</a:t>
            </a:r>
            <a:r>
              <a:rPr lang="ja-JP" altLang="en-US" sz="2800" b="1" dirty="0">
                <a:latin typeface="+mn-lt"/>
              </a:rPr>
              <a:t>共変</a:t>
            </a:r>
            <a:endParaRPr lang="en-US" altLang="ja-JP" sz="2800" b="1" dirty="0">
              <a:latin typeface="+mn-lt"/>
            </a:endParaRPr>
          </a:p>
          <a:p>
            <a:pPr marL="457200" indent="-457200">
              <a:spcAft>
                <a:spcPts val="600"/>
              </a:spcAft>
              <a:buFont typeface="Arial" panose="020B0604020202020204" pitchFamily="34" charset="0"/>
              <a:buChar char="•"/>
              <a:tabLst>
                <a:tab pos="3948113" algn="l"/>
              </a:tabLst>
              <a:defRPr/>
            </a:pPr>
            <a:r>
              <a:rPr lang="ja-JP" altLang="en-US" sz="2800" b="1" dirty="0">
                <a:latin typeface="+mn-lt"/>
              </a:rPr>
              <a:t>一般相対性理論</a:t>
            </a:r>
            <a:r>
              <a:rPr lang="en-US" altLang="ja-JP" sz="2800" b="1" dirty="0">
                <a:latin typeface="+mn-lt"/>
              </a:rPr>
              <a:t>:</a:t>
            </a:r>
            <a:r>
              <a:rPr lang="ja-JP" altLang="en-US" sz="2800" b="1" dirty="0">
                <a:latin typeface="+mn-lt"/>
              </a:rPr>
              <a:t> 一般共変</a:t>
            </a:r>
            <a:endParaRPr lang="en-US" altLang="ja-JP" sz="2800" b="1" dirty="0">
              <a:latin typeface="+mn-lt"/>
            </a:endParaRPr>
          </a:p>
          <a:p>
            <a:pPr marL="457200" indent="-457200">
              <a:spcAft>
                <a:spcPts val="600"/>
              </a:spcAft>
              <a:buFont typeface="Arial" panose="020B0604020202020204" pitchFamily="34" charset="0"/>
              <a:buChar char="•"/>
              <a:tabLst>
                <a:tab pos="3948113" algn="l"/>
              </a:tabLst>
              <a:defRPr/>
            </a:pPr>
            <a:r>
              <a:rPr lang="ja-JP" altLang="en-US" sz="2800" b="1" dirty="0">
                <a:latin typeface="+mn-lt"/>
              </a:rPr>
              <a:t>超弦理論　　　　 </a:t>
            </a:r>
            <a:r>
              <a:rPr lang="en-US" altLang="ja-JP" sz="2800" b="1" dirty="0">
                <a:latin typeface="+mn-lt"/>
              </a:rPr>
              <a:t>:</a:t>
            </a:r>
            <a:r>
              <a:rPr lang="ja-JP" altLang="en-US" sz="2800" b="1" dirty="0">
                <a:latin typeface="+mn-lt"/>
              </a:rPr>
              <a:t> </a:t>
            </a:r>
            <a:r>
              <a:rPr lang="en-US" altLang="ja-JP" sz="2800" b="1" dirty="0">
                <a:latin typeface="+mn-lt"/>
              </a:rPr>
              <a:t>Lorentz</a:t>
            </a:r>
            <a:r>
              <a:rPr lang="ja-JP" altLang="en-US" sz="2800" b="1" dirty="0">
                <a:latin typeface="+mn-lt"/>
              </a:rPr>
              <a:t>共変、超対称性不変など</a:t>
            </a:r>
            <a:endParaRPr lang="en-US" altLang="ja-JP" sz="2800" b="1" dirty="0">
              <a:latin typeface="+mn-lt"/>
            </a:endParaRPr>
          </a:p>
          <a:p>
            <a:pPr marL="457200" indent="-457200">
              <a:spcAft>
                <a:spcPts val="600"/>
              </a:spcAft>
              <a:buFont typeface="Arial" panose="020B0604020202020204" pitchFamily="34" charset="0"/>
              <a:buChar char="•"/>
              <a:tabLst>
                <a:tab pos="3948113" algn="l"/>
              </a:tabLst>
              <a:defRPr/>
            </a:pPr>
            <a:r>
              <a:rPr lang="en-US" altLang="ja-JP" sz="2800" b="1" dirty="0">
                <a:latin typeface="+mn-lt"/>
              </a:rPr>
              <a:t>Newton</a:t>
            </a:r>
            <a:r>
              <a:rPr lang="ja-JP" altLang="en-US" sz="2800" b="1" dirty="0">
                <a:latin typeface="+mn-lt"/>
              </a:rPr>
              <a:t>の運動方程式</a:t>
            </a:r>
            <a:r>
              <a:rPr lang="en-US" altLang="ja-JP" sz="2800" b="1" dirty="0">
                <a:latin typeface="+mn-lt"/>
              </a:rPr>
              <a:t>:</a:t>
            </a:r>
            <a:r>
              <a:rPr lang="ja-JP" altLang="en-US" sz="2800" b="1" dirty="0">
                <a:latin typeface="+mn-lt"/>
              </a:rPr>
              <a:t> </a:t>
            </a:r>
            <a:r>
              <a:rPr lang="en-US" altLang="ja-JP" sz="2800" b="1" dirty="0">
                <a:latin typeface="+mn-lt"/>
              </a:rPr>
              <a:t>Galilei</a:t>
            </a:r>
            <a:r>
              <a:rPr lang="ja-JP" altLang="en-US" sz="2800" b="1" dirty="0">
                <a:latin typeface="+mn-lt"/>
              </a:rPr>
              <a:t>不変</a:t>
            </a:r>
            <a:endParaRPr lang="en-US" altLang="ja-JP" sz="2800" b="1" dirty="0">
              <a:latin typeface="+mn-lt"/>
            </a:endParaRPr>
          </a:p>
        </p:txBody>
      </p:sp>
    </p:spTree>
    <p:extLst>
      <p:ext uri="{BB962C8B-B14F-4D97-AF65-F5344CB8AC3E}">
        <p14:creationId xmlns:p14="http://schemas.microsoft.com/office/powerpoint/2010/main" val="334943137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E0EFB-3DA5-929B-CAF6-E991918E0F6F}"/>
            </a:ext>
          </a:extLst>
        </p:cNvPr>
        <p:cNvGrpSpPr/>
        <p:nvPr/>
      </p:nvGrpSpPr>
      <p:grpSpPr>
        <a:xfrm>
          <a:off x="0" y="0"/>
          <a:ext cx="0" cy="0"/>
          <a:chOff x="0" y="0"/>
          <a:chExt cx="0" cy="0"/>
        </a:xfrm>
      </p:grpSpPr>
      <p:sp>
        <p:nvSpPr>
          <p:cNvPr id="196610" name="Rectangle 2">
            <a:extLst>
              <a:ext uri="{FF2B5EF4-FFF2-40B4-BE49-F238E27FC236}">
                <a16:creationId xmlns:a16="http://schemas.microsoft.com/office/drawing/2014/main" id="{AD5313C4-AE52-C1F3-A7E6-CB044936C350}"/>
              </a:ext>
            </a:extLst>
          </p:cNvPr>
          <p:cNvSpPr>
            <a:spLocks noGrp="1" noChangeArrowheads="1"/>
          </p:cNvSpPr>
          <p:nvPr>
            <p:ph type="title"/>
          </p:nvPr>
        </p:nvSpPr>
        <p:spPr>
          <a:xfrm>
            <a:off x="0" y="0"/>
            <a:ext cx="12192000" cy="908720"/>
          </a:xfrm>
        </p:spPr>
        <p:txBody>
          <a:bodyPr/>
          <a:lstStyle/>
          <a:p>
            <a:pPr eaLnBrk="1" hangingPunct="1"/>
            <a:r>
              <a:rPr lang="ja-JP" altLang="en-US" sz="3600" b="1" dirty="0">
                <a:solidFill>
                  <a:srgbClr val="0000FF"/>
                </a:solidFill>
              </a:rPr>
              <a:t>未知のベクトル・テンソル成分の共変・反変の判断</a:t>
            </a:r>
          </a:p>
        </p:txBody>
      </p:sp>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C8854655-C02C-F6AB-F4D8-001BD7F7462C}"/>
                  </a:ext>
                </a:extLst>
              </p:cNvPr>
              <p:cNvSpPr txBox="1"/>
              <p:nvPr/>
            </p:nvSpPr>
            <p:spPr>
              <a:xfrm>
                <a:off x="767408" y="1052736"/>
                <a:ext cx="11233248" cy="5271828"/>
              </a:xfrm>
              <a:prstGeom prst="rect">
                <a:avLst/>
              </a:prstGeom>
              <a:noFill/>
            </p:spPr>
            <p:txBody>
              <a:bodyPr wrap="square">
                <a:spAutoFit/>
              </a:bodyPr>
              <a:lstStyle/>
              <a:p>
                <a:pPr>
                  <a:spcAft>
                    <a:spcPts val="600"/>
                  </a:spcAft>
                  <a:tabLst>
                    <a:tab pos="3948113" algn="l"/>
                  </a:tabLst>
                  <a:defRPr/>
                </a:pPr>
                <a:r>
                  <a:rPr lang="ja-JP" altLang="en-US" sz="3200" b="1" dirty="0">
                    <a:solidFill>
                      <a:srgbClr val="0000FF"/>
                    </a:solidFill>
                    <a:latin typeface="Cambria Math" panose="02040503050406030204" pitchFamily="18" charset="0"/>
                  </a:rPr>
                  <a:t>共変な方程式に添え字規則を使うと、</a:t>
                </a:r>
                <a:endParaRPr lang="en-US" altLang="ja-JP" sz="3200" b="1" dirty="0">
                  <a:solidFill>
                    <a:srgbClr val="0000FF"/>
                  </a:solidFill>
                  <a:latin typeface="Cambria Math" panose="02040503050406030204" pitchFamily="18" charset="0"/>
                </a:endParaRPr>
              </a:p>
              <a:p>
                <a:pPr>
                  <a:spcAft>
                    <a:spcPts val="600"/>
                  </a:spcAft>
                  <a:tabLst>
                    <a:tab pos="3948113" algn="l"/>
                  </a:tabLst>
                  <a:defRPr/>
                </a:pPr>
                <a:r>
                  <a:rPr lang="ja-JP" altLang="en-US" sz="3200" b="1" dirty="0">
                    <a:solidFill>
                      <a:srgbClr val="0000FF"/>
                    </a:solidFill>
                    <a:latin typeface="Cambria Math" panose="02040503050406030204" pitchFamily="18" charset="0"/>
                  </a:rPr>
                  <a:t>未知のベクトル・テンソル成分が共変か反変かわかる</a:t>
                </a:r>
                <a:endParaRPr lang="en-US" altLang="ja-JP" sz="3200" b="1" dirty="0">
                  <a:solidFill>
                    <a:srgbClr val="0000FF"/>
                  </a:solidFill>
                  <a:latin typeface="Cambria Math" panose="02040503050406030204" pitchFamily="18" charset="0"/>
                </a:endParaRPr>
              </a:p>
              <a:p>
                <a:pPr>
                  <a:spcAft>
                    <a:spcPts val="600"/>
                  </a:spcAft>
                  <a:tabLst>
                    <a:tab pos="3948113" algn="l"/>
                  </a:tabLst>
                  <a:defRPr/>
                </a:pPr>
                <a:endParaRPr lang="en-US" altLang="ja-JP" sz="3200" dirty="0">
                  <a:latin typeface="Cambria Math" panose="02040503050406030204" pitchFamily="18" charset="0"/>
                </a:endParaRPr>
              </a:p>
              <a:p>
                <a:pPr marL="457200" indent="-457200">
                  <a:spcAft>
                    <a:spcPts val="600"/>
                  </a:spcAft>
                  <a:buFont typeface="Arial" panose="020B0604020202020204" pitchFamily="34" charset="0"/>
                  <a:buChar char="•"/>
                  <a:tabLst>
                    <a:tab pos="3948113" algn="l"/>
                  </a:tabLst>
                  <a:defRPr/>
                </a:pPr>
                <a:r>
                  <a:rPr lang="ja-JP" altLang="en-US" sz="3200" dirty="0">
                    <a:latin typeface="Cambria Math" panose="02040503050406030204" pitchFamily="18" charset="0"/>
                  </a:rPr>
                  <a:t>実格子ベクトルの変換行列</a:t>
                </a:r>
                <a:r>
                  <a:rPr lang="en-US" altLang="ja-JP" sz="3200" dirty="0">
                    <a:latin typeface="Cambria Math" panose="02040503050406030204" pitchFamily="18" charset="0"/>
                  </a:rPr>
                  <a:t>:</a:t>
                </a:r>
                <a:r>
                  <a:rPr lang="ja-JP" altLang="en-US" sz="3200" dirty="0">
                    <a:latin typeface="Cambria Math" panose="02040503050406030204" pitchFamily="18" charset="0"/>
                  </a:rPr>
                  <a:t> </a:t>
                </a:r>
                <a14:m>
                  <m:oMath xmlns:m="http://schemas.openxmlformats.org/officeDocument/2006/math">
                    <m:sSub>
                      <m:sSubPr>
                        <m:ctrlPr>
                          <a:rPr lang="pt-BR" altLang="ja-JP" sz="3200" b="1" i="1">
                            <a:latin typeface="Cambria Math" panose="02040503050406030204" pitchFamily="18" charset="0"/>
                          </a:rPr>
                        </m:ctrlPr>
                      </m:sSubPr>
                      <m:e>
                        <m:r>
                          <a:rPr lang="en-US" altLang="ja-JP" sz="3200" b="1" i="1">
                            <a:latin typeface="Cambria Math" panose="02040503050406030204" pitchFamily="18" charset="0"/>
                          </a:rPr>
                          <m:t>𝒂</m:t>
                        </m:r>
                        <m:r>
                          <a:rPr lang="en-US" altLang="ja-JP" sz="3200" b="1" i="1">
                            <a:latin typeface="Cambria Math" panose="02040503050406030204" pitchFamily="18" charset="0"/>
                          </a:rPr>
                          <m:t>′</m:t>
                        </m:r>
                      </m:e>
                      <m:sub>
                        <m:r>
                          <a:rPr lang="en-US" altLang="ja-JP" sz="3200" b="1" i="1">
                            <a:latin typeface="Cambria Math" panose="02040503050406030204" pitchFamily="18" charset="0"/>
                          </a:rPr>
                          <m:t>𝒊</m:t>
                        </m:r>
                      </m:sub>
                    </m:sSub>
                    <m:r>
                      <a:rPr lang="en-US" altLang="ja-JP" sz="3200" b="1" i="1">
                        <a:latin typeface="Cambria Math" panose="02040503050406030204" pitchFamily="18" charset="0"/>
                      </a:rPr>
                      <m:t>=</m:t>
                    </m:r>
                    <m:nary>
                      <m:naryPr>
                        <m:chr m:val="∑"/>
                        <m:limLoc m:val="subSup"/>
                        <m:supHide m:val="on"/>
                        <m:ctrlPr>
                          <a:rPr lang="en-US" altLang="ja-JP" sz="3200" b="1" i="1">
                            <a:latin typeface="Cambria Math" panose="02040503050406030204" pitchFamily="18" charset="0"/>
                          </a:rPr>
                        </m:ctrlPr>
                      </m:naryPr>
                      <m:sub>
                        <m:r>
                          <m:rPr>
                            <m:brk m:alnAt="9"/>
                          </m:rPr>
                          <a:rPr lang="en-US" altLang="ja-JP" sz="3200" b="1" i="1">
                            <a:latin typeface="Cambria Math" panose="02040503050406030204" pitchFamily="18" charset="0"/>
                          </a:rPr>
                          <m:t>𝒋</m:t>
                        </m:r>
                      </m:sub>
                      <m:sup/>
                      <m:e>
                        <m:sSub>
                          <m:sSubPr>
                            <m:ctrlPr>
                              <a:rPr lang="pt-BR" altLang="ja-JP" sz="3200" i="1">
                                <a:latin typeface="Cambria Math" panose="02040503050406030204" pitchFamily="18" charset="0"/>
                              </a:rPr>
                            </m:ctrlPr>
                          </m:sSubPr>
                          <m:e>
                            <m:r>
                              <a:rPr lang="en-US" altLang="ja-JP" sz="3200" i="1">
                                <a:latin typeface="Cambria Math" panose="02040503050406030204" pitchFamily="18" charset="0"/>
                              </a:rPr>
                              <m:t>𝑡</m:t>
                            </m:r>
                          </m:e>
                          <m:sub>
                            <m:r>
                              <a:rPr lang="en-US" altLang="ja-JP" sz="3200" i="1">
                                <a:latin typeface="Cambria Math" panose="02040503050406030204" pitchFamily="18" charset="0"/>
                              </a:rPr>
                              <m:t>𝑖𝑗</m:t>
                            </m:r>
                          </m:sub>
                        </m:sSub>
                      </m:e>
                    </m:nary>
                  </m:oMath>
                </a14:m>
                <a:r>
                  <a:rPr lang="pt-BR" altLang="ja-JP" sz="3200" b="1" dirty="0"/>
                  <a:t> </a:t>
                </a:r>
                <a14:m>
                  <m:oMath xmlns:m="http://schemas.openxmlformats.org/officeDocument/2006/math">
                    <m:sSub>
                      <m:sSubPr>
                        <m:ctrlPr>
                          <a:rPr lang="pt-BR" altLang="ja-JP" sz="3200" b="1" i="1">
                            <a:latin typeface="Cambria Math" panose="02040503050406030204" pitchFamily="18" charset="0"/>
                          </a:rPr>
                        </m:ctrlPr>
                      </m:sSubPr>
                      <m:e>
                        <m:r>
                          <a:rPr lang="en-US" altLang="ja-JP" sz="3200" b="1" i="1">
                            <a:latin typeface="Cambria Math" panose="02040503050406030204" pitchFamily="18" charset="0"/>
                          </a:rPr>
                          <m:t>𝒂</m:t>
                        </m:r>
                      </m:e>
                      <m:sub>
                        <m:r>
                          <a:rPr lang="en-US" altLang="ja-JP" sz="3200" b="1" i="1">
                            <a:latin typeface="Cambria Math" panose="02040503050406030204" pitchFamily="18" charset="0"/>
                          </a:rPr>
                          <m:t>𝒋</m:t>
                        </m:r>
                      </m:sub>
                    </m:sSub>
                  </m:oMath>
                </a14:m>
                <a:br>
                  <a:rPr lang="en-US" altLang="ja-JP" sz="3200" dirty="0">
                    <a:latin typeface="Cambria Math" panose="02040503050406030204" pitchFamily="18" charset="0"/>
                  </a:rPr>
                </a:br>
                <a:r>
                  <a:rPr lang="ja-JP" altLang="en-US" sz="3200" dirty="0">
                    <a:latin typeface="Cambria Math" panose="02040503050406030204" pitchFamily="18" charset="0"/>
                  </a:rPr>
                  <a:t>　</a:t>
                </a:r>
                <a:r>
                  <a:rPr lang="pt-BR" altLang="ja-JP" sz="3200" b="1" dirty="0"/>
                  <a:t> </a:t>
                </a:r>
                <a14:m>
                  <m:oMath xmlns:m="http://schemas.openxmlformats.org/officeDocument/2006/math">
                    <m:sSub>
                      <m:sSubPr>
                        <m:ctrlPr>
                          <a:rPr lang="pt-BR" altLang="ja-JP" sz="3200" b="1" i="1">
                            <a:latin typeface="Cambria Math" panose="02040503050406030204" pitchFamily="18" charset="0"/>
                          </a:rPr>
                        </m:ctrlPr>
                      </m:sSubPr>
                      <m:e>
                        <m:r>
                          <a:rPr lang="en-US" altLang="ja-JP" sz="3200" b="1" i="1">
                            <a:latin typeface="Cambria Math" panose="02040503050406030204" pitchFamily="18" charset="0"/>
                          </a:rPr>
                          <m:t>𝒂</m:t>
                        </m:r>
                        <m:r>
                          <a:rPr lang="en-US" altLang="ja-JP" sz="3200" b="1" i="1">
                            <a:latin typeface="Cambria Math" panose="02040503050406030204" pitchFamily="18" charset="0"/>
                          </a:rPr>
                          <m:t>′</m:t>
                        </m:r>
                      </m:e>
                      <m:sub>
                        <m:r>
                          <a:rPr lang="en-US" altLang="ja-JP" sz="3200" b="1" i="1">
                            <a:latin typeface="Cambria Math" panose="02040503050406030204" pitchFamily="18" charset="0"/>
                          </a:rPr>
                          <m:t>𝒊</m:t>
                        </m:r>
                      </m:sub>
                    </m:sSub>
                  </m:oMath>
                </a14:m>
                <a:r>
                  <a:rPr lang="en-US" altLang="ja-JP" sz="3200" dirty="0">
                    <a:latin typeface="Cambria Math" panose="02040503050406030204" pitchFamily="18" charset="0"/>
                  </a:rPr>
                  <a:t>, </a:t>
                </a:r>
                <a14:m>
                  <m:oMath xmlns:m="http://schemas.openxmlformats.org/officeDocument/2006/math">
                    <m:sSub>
                      <m:sSubPr>
                        <m:ctrlPr>
                          <a:rPr lang="pt-BR" altLang="ja-JP" sz="3200" b="1" i="1">
                            <a:latin typeface="Cambria Math" panose="02040503050406030204" pitchFamily="18" charset="0"/>
                          </a:rPr>
                        </m:ctrlPr>
                      </m:sSubPr>
                      <m:e>
                        <m:r>
                          <a:rPr lang="en-US" altLang="ja-JP" sz="3200" b="1" i="1">
                            <a:latin typeface="Cambria Math" panose="02040503050406030204" pitchFamily="18" charset="0"/>
                          </a:rPr>
                          <m:t>𝒂</m:t>
                        </m:r>
                      </m:e>
                      <m:sub>
                        <m:r>
                          <a:rPr lang="en-US" altLang="ja-JP" sz="3200" b="1" i="1" smtClean="0">
                            <a:latin typeface="Cambria Math" panose="02040503050406030204" pitchFamily="18" charset="0"/>
                          </a:rPr>
                          <m:t>𝒋</m:t>
                        </m:r>
                      </m:sub>
                    </m:sSub>
                  </m:oMath>
                </a14:m>
                <a:r>
                  <a:rPr lang="en-US" altLang="ja-JP" sz="3200" dirty="0">
                    <a:latin typeface="Cambria Math" panose="02040503050406030204" pitchFamily="18" charset="0"/>
                  </a:rPr>
                  <a:t> </a:t>
                </a:r>
                <a:r>
                  <a:rPr lang="ja-JP" altLang="en-US" sz="3200" dirty="0">
                    <a:latin typeface="Cambria Math" panose="02040503050406030204" pitchFamily="18" charset="0"/>
                  </a:rPr>
                  <a:t>はどちらも共変ベクトル</a:t>
                </a:r>
                <a:r>
                  <a:rPr lang="en-US" altLang="ja-JP" sz="3200" dirty="0">
                    <a:latin typeface="Cambria Math" panose="02040503050406030204" pitchFamily="18" charset="0"/>
                  </a:rPr>
                  <a:t>:</a:t>
                </a:r>
              </a:p>
              <a:p>
                <a:pPr>
                  <a:spcAft>
                    <a:spcPts val="600"/>
                  </a:spcAft>
                  <a:tabLst>
                    <a:tab pos="3948113" algn="l"/>
                  </a:tabLst>
                  <a:defRPr/>
                </a:pPr>
                <a:r>
                  <a:rPr lang="ja-JP" altLang="en-US" sz="3200" dirty="0">
                    <a:latin typeface="Cambria Math" panose="02040503050406030204" pitchFamily="18" charset="0"/>
                  </a:rPr>
                  <a:t>　　　　共変形式になるためには</a:t>
                </a:r>
                <a:r>
                  <a:rPr lang="pt-BR" altLang="ja-JP" sz="3200" b="1" dirty="0"/>
                  <a:t> </a:t>
                </a:r>
                <a14:m>
                  <m:oMath xmlns:m="http://schemas.openxmlformats.org/officeDocument/2006/math">
                    <m:sSub>
                      <m:sSubPr>
                        <m:ctrlPr>
                          <a:rPr lang="pt-BR" altLang="ja-JP" sz="3200" b="1" i="1">
                            <a:latin typeface="Cambria Math" panose="02040503050406030204" pitchFamily="18" charset="0"/>
                          </a:rPr>
                        </m:ctrlPr>
                      </m:sSubPr>
                      <m:e>
                        <m:r>
                          <a:rPr lang="en-US" altLang="ja-JP" sz="3200" b="1" i="1">
                            <a:latin typeface="Cambria Math" panose="02040503050406030204" pitchFamily="18" charset="0"/>
                          </a:rPr>
                          <m:t>𝒂</m:t>
                        </m:r>
                        <m:r>
                          <a:rPr lang="en-US" altLang="ja-JP" sz="3200" b="1" i="1">
                            <a:latin typeface="Cambria Math" panose="02040503050406030204" pitchFamily="18" charset="0"/>
                          </a:rPr>
                          <m:t>′</m:t>
                        </m:r>
                      </m:e>
                      <m:sub>
                        <m:r>
                          <a:rPr lang="en-US" altLang="ja-JP" sz="3200" b="1" i="1">
                            <a:latin typeface="Cambria Math" panose="02040503050406030204" pitchFamily="18" charset="0"/>
                          </a:rPr>
                          <m:t>𝒊</m:t>
                        </m:r>
                      </m:sub>
                    </m:sSub>
                    <m:r>
                      <a:rPr lang="en-US" altLang="ja-JP" sz="3200" b="1" i="1">
                        <a:latin typeface="Cambria Math" panose="02040503050406030204" pitchFamily="18" charset="0"/>
                      </a:rPr>
                      <m:t>=</m:t>
                    </m:r>
                    <m:nary>
                      <m:naryPr>
                        <m:chr m:val="∑"/>
                        <m:limLoc m:val="subSup"/>
                        <m:supHide m:val="on"/>
                        <m:ctrlPr>
                          <a:rPr lang="en-US" altLang="ja-JP" sz="3200" b="1" i="1">
                            <a:latin typeface="Cambria Math" panose="02040503050406030204" pitchFamily="18" charset="0"/>
                          </a:rPr>
                        </m:ctrlPr>
                      </m:naryPr>
                      <m:sub>
                        <m:r>
                          <m:rPr>
                            <m:brk m:alnAt="9"/>
                          </m:rPr>
                          <a:rPr lang="en-US" altLang="ja-JP" sz="3200" b="1" i="1">
                            <a:latin typeface="Cambria Math" panose="02040503050406030204" pitchFamily="18" charset="0"/>
                          </a:rPr>
                          <m:t>𝒋</m:t>
                        </m:r>
                      </m:sub>
                      <m:sup/>
                      <m:e>
                        <m:sSup>
                          <m:sSupPr>
                            <m:ctrlPr>
                              <a:rPr lang="pt-BR" altLang="ja-JP" sz="3200" b="1" i="1">
                                <a:solidFill>
                                  <a:srgbClr val="0000FF"/>
                                </a:solidFill>
                                <a:latin typeface="Cambria Math" panose="02040503050406030204" pitchFamily="18" charset="0"/>
                              </a:rPr>
                            </m:ctrlPr>
                          </m:sSupPr>
                          <m:e>
                            <m:sSub>
                              <m:sSubPr>
                                <m:ctrlPr>
                                  <a:rPr lang="pt-BR" altLang="ja-JP" sz="3200" b="1" i="1">
                                    <a:solidFill>
                                      <a:srgbClr val="0000FF"/>
                                    </a:solidFill>
                                    <a:latin typeface="Cambria Math" panose="02040503050406030204" pitchFamily="18" charset="0"/>
                                  </a:rPr>
                                </m:ctrlPr>
                              </m:sSubPr>
                              <m:e>
                                <m:r>
                                  <a:rPr lang="en-US" altLang="ja-JP" sz="3200" b="1" i="1">
                                    <a:solidFill>
                                      <a:srgbClr val="0000FF"/>
                                    </a:solidFill>
                                    <a:latin typeface="Cambria Math" panose="02040503050406030204" pitchFamily="18" charset="0"/>
                                  </a:rPr>
                                  <m:t>𝒕</m:t>
                                </m:r>
                              </m:e>
                              <m:sub>
                                <m:r>
                                  <a:rPr lang="en-US" altLang="ja-JP" sz="3200" b="1" i="1">
                                    <a:solidFill>
                                      <a:srgbClr val="0000FF"/>
                                    </a:solidFill>
                                    <a:latin typeface="Cambria Math" panose="02040503050406030204" pitchFamily="18" charset="0"/>
                                  </a:rPr>
                                  <m:t>𝒊</m:t>
                                </m:r>
                              </m:sub>
                            </m:sSub>
                          </m:e>
                          <m:sup>
                            <m:r>
                              <a:rPr lang="en-US" altLang="ja-JP" sz="3200" b="1" i="1">
                                <a:solidFill>
                                  <a:srgbClr val="0000FF"/>
                                </a:solidFill>
                                <a:latin typeface="Cambria Math" panose="02040503050406030204" pitchFamily="18" charset="0"/>
                              </a:rPr>
                              <m:t>𝒋</m:t>
                            </m:r>
                          </m:sup>
                        </m:sSup>
                      </m:e>
                    </m:nary>
                  </m:oMath>
                </a14:m>
                <a:r>
                  <a:rPr lang="pt-BR" altLang="ja-JP" sz="3200" b="1" dirty="0"/>
                  <a:t> </a:t>
                </a:r>
                <a14:m>
                  <m:oMath xmlns:m="http://schemas.openxmlformats.org/officeDocument/2006/math">
                    <m:sSub>
                      <m:sSubPr>
                        <m:ctrlPr>
                          <a:rPr lang="pt-BR" altLang="ja-JP" sz="3200" b="1" i="1">
                            <a:latin typeface="Cambria Math" panose="02040503050406030204" pitchFamily="18" charset="0"/>
                          </a:rPr>
                        </m:ctrlPr>
                      </m:sSubPr>
                      <m:e>
                        <m:r>
                          <a:rPr lang="en-US" altLang="ja-JP" sz="3200" b="1" i="1">
                            <a:latin typeface="Cambria Math" panose="02040503050406030204" pitchFamily="18" charset="0"/>
                          </a:rPr>
                          <m:t>𝒂</m:t>
                        </m:r>
                      </m:e>
                      <m:sub>
                        <m:r>
                          <a:rPr lang="en-US" altLang="ja-JP" sz="3200" b="1" i="1">
                            <a:latin typeface="Cambria Math" panose="02040503050406030204" pitchFamily="18" charset="0"/>
                          </a:rPr>
                          <m:t>𝒋</m:t>
                        </m:r>
                      </m:sub>
                    </m:sSub>
                  </m:oMath>
                </a14:m>
                <a:br>
                  <a:rPr lang="en-US" altLang="ja-JP" sz="3200" dirty="0">
                    <a:latin typeface="Cambria Math" panose="02040503050406030204" pitchFamily="18" charset="0"/>
                  </a:rPr>
                </a:br>
                <a:r>
                  <a:rPr lang="ja-JP" altLang="en-US" sz="3200" dirty="0">
                    <a:latin typeface="Cambria Math" panose="02040503050406030204" pitchFamily="18" charset="0"/>
                  </a:rPr>
                  <a:t>　　　　　</a:t>
                </a:r>
                <a:r>
                  <a:rPr lang="en-US" altLang="ja-JP" sz="3200" dirty="0">
                    <a:solidFill>
                      <a:srgbClr val="FF0000"/>
                    </a:solidFill>
                    <a:latin typeface="Cambria Math" panose="02040503050406030204" pitchFamily="18" charset="0"/>
                  </a:rPr>
                  <a:t>※ </a:t>
                </a:r>
                <a14:m>
                  <m:oMath xmlns:m="http://schemas.openxmlformats.org/officeDocument/2006/math">
                    <m:sSup>
                      <m:sSupPr>
                        <m:ctrlPr>
                          <a:rPr lang="pt-BR" altLang="ja-JP" sz="3200" b="1" i="1" smtClean="0">
                            <a:solidFill>
                              <a:srgbClr val="0000FF"/>
                            </a:solidFill>
                            <a:latin typeface="Cambria Math" panose="02040503050406030204" pitchFamily="18" charset="0"/>
                          </a:rPr>
                        </m:ctrlPr>
                      </m:sSupPr>
                      <m:e>
                        <m:sSub>
                          <m:sSubPr>
                            <m:ctrlPr>
                              <a:rPr lang="pt-BR" altLang="ja-JP" sz="3200" b="1" i="1">
                                <a:solidFill>
                                  <a:srgbClr val="0000FF"/>
                                </a:solidFill>
                                <a:latin typeface="Cambria Math" panose="02040503050406030204" pitchFamily="18" charset="0"/>
                              </a:rPr>
                            </m:ctrlPr>
                          </m:sSubPr>
                          <m:e>
                            <m:r>
                              <a:rPr lang="en-US" altLang="ja-JP" sz="3200" b="1" i="1">
                                <a:solidFill>
                                  <a:srgbClr val="0000FF"/>
                                </a:solidFill>
                                <a:latin typeface="Cambria Math" panose="02040503050406030204" pitchFamily="18" charset="0"/>
                              </a:rPr>
                              <m:t>𝒕</m:t>
                            </m:r>
                          </m:e>
                          <m:sub>
                            <m:r>
                              <a:rPr lang="en-US" altLang="ja-JP" sz="3200" b="1" i="1">
                                <a:solidFill>
                                  <a:srgbClr val="0000FF"/>
                                </a:solidFill>
                                <a:latin typeface="Cambria Math" panose="02040503050406030204" pitchFamily="18" charset="0"/>
                              </a:rPr>
                              <m:t>𝒊</m:t>
                            </m:r>
                          </m:sub>
                        </m:sSub>
                      </m:e>
                      <m:sup>
                        <m:r>
                          <a:rPr lang="en-US" altLang="ja-JP" sz="3200" b="1" i="1">
                            <a:solidFill>
                              <a:srgbClr val="0000FF"/>
                            </a:solidFill>
                            <a:latin typeface="Cambria Math" panose="02040503050406030204" pitchFamily="18" charset="0"/>
                          </a:rPr>
                          <m:t>𝒋</m:t>
                        </m:r>
                      </m:sup>
                    </m:sSup>
                  </m:oMath>
                </a14:m>
                <a:r>
                  <a:rPr lang="ja-JP" altLang="en-US" sz="3200" dirty="0">
                    <a:solidFill>
                      <a:srgbClr val="FF0000"/>
                    </a:solidFill>
                    <a:latin typeface="Cambria Math" panose="02040503050406030204" pitchFamily="18" charset="0"/>
                  </a:rPr>
                  <a:t>は共変・反変テンソル</a:t>
                </a:r>
                <a:endParaRPr lang="en-US" altLang="ja-JP" sz="3200" dirty="0">
                  <a:latin typeface="Cambria Math" panose="02040503050406030204" pitchFamily="18" charset="0"/>
                </a:endParaRPr>
              </a:p>
              <a:p>
                <a:pPr marL="457200" indent="-457200">
                  <a:spcAft>
                    <a:spcPts val="600"/>
                  </a:spcAft>
                  <a:buFont typeface="Arial" panose="020B0604020202020204" pitchFamily="34" charset="0"/>
                  <a:buChar char="•"/>
                  <a:tabLst>
                    <a:tab pos="3948113" algn="l"/>
                  </a:tabLst>
                  <a:defRPr/>
                </a:pPr>
                <a:endParaRPr lang="en-US" altLang="ja-JP" sz="3200" dirty="0">
                  <a:latin typeface="Cambria Math" panose="02040503050406030204" pitchFamily="18" charset="0"/>
                </a:endParaRPr>
              </a:p>
              <a:p>
                <a:pPr marL="457200" indent="-457200">
                  <a:spcAft>
                    <a:spcPts val="600"/>
                  </a:spcAft>
                  <a:buFont typeface="Arial" panose="020B0604020202020204" pitchFamily="34" charset="0"/>
                  <a:buChar char="•"/>
                  <a:tabLst>
                    <a:tab pos="3948113" algn="l"/>
                  </a:tabLst>
                  <a:defRPr/>
                </a:pPr>
                <a:r>
                  <a:rPr lang="ja-JP" altLang="en-US" sz="3200" dirty="0">
                    <a:latin typeface="Cambria Math" panose="02040503050406030204" pitchFamily="18" charset="0"/>
                  </a:rPr>
                  <a:t>逆格子ベクトルの変換行列</a:t>
                </a:r>
                <a:r>
                  <a:rPr lang="en-US" altLang="ja-JP" sz="3200" dirty="0">
                    <a:latin typeface="Cambria Math" panose="02040503050406030204" pitchFamily="18" charset="0"/>
                  </a:rPr>
                  <a:t>:</a:t>
                </a:r>
                <a:r>
                  <a:rPr lang="ja-JP" altLang="en-US" sz="3200" dirty="0">
                    <a:latin typeface="Cambria Math" panose="02040503050406030204" pitchFamily="18" charset="0"/>
                  </a:rPr>
                  <a:t> 同様に</a:t>
                </a:r>
                <a:r>
                  <a:rPr lang="en-US" altLang="ja-JP" sz="3200" dirty="0">
                    <a:latin typeface="Cambria Math" panose="02040503050406030204" pitchFamily="18" charset="0"/>
                  </a:rPr>
                  <a:t> </a:t>
                </a:r>
                <a14:m>
                  <m:oMath xmlns:m="http://schemas.openxmlformats.org/officeDocument/2006/math">
                    <m:sSub>
                      <m:sSubPr>
                        <m:ctrlPr>
                          <a:rPr lang="pt-BR" altLang="ja-JP" sz="3200" b="1" i="1" smtClean="0">
                            <a:solidFill>
                              <a:srgbClr val="0000FF"/>
                            </a:solidFill>
                            <a:latin typeface="Cambria Math" panose="02040503050406030204" pitchFamily="18" charset="0"/>
                          </a:rPr>
                        </m:ctrlPr>
                      </m:sSubPr>
                      <m:e>
                        <m:sSup>
                          <m:sSupPr>
                            <m:ctrlPr>
                              <a:rPr lang="pt-BR" altLang="ja-JP" sz="3200" b="1" i="1">
                                <a:solidFill>
                                  <a:srgbClr val="0000FF"/>
                                </a:solidFill>
                                <a:latin typeface="Cambria Math" panose="02040503050406030204" pitchFamily="18" charset="0"/>
                              </a:rPr>
                            </m:ctrlPr>
                          </m:sSupPr>
                          <m:e>
                            <m:r>
                              <a:rPr lang="en-US" altLang="ja-JP" sz="3200" b="1" i="1">
                                <a:solidFill>
                                  <a:srgbClr val="0000FF"/>
                                </a:solidFill>
                                <a:latin typeface="Cambria Math" panose="02040503050406030204" pitchFamily="18" charset="0"/>
                              </a:rPr>
                              <m:t>𝒕</m:t>
                            </m:r>
                          </m:e>
                          <m:sup>
                            <m:r>
                              <a:rPr lang="en-US" altLang="ja-JP" sz="3200" b="1" i="1">
                                <a:solidFill>
                                  <a:srgbClr val="0000FF"/>
                                </a:solidFill>
                                <a:latin typeface="Cambria Math" panose="02040503050406030204" pitchFamily="18" charset="0"/>
                              </a:rPr>
                              <m:t>𝒊</m:t>
                            </m:r>
                          </m:sup>
                        </m:sSup>
                      </m:e>
                      <m:sub>
                        <m:r>
                          <a:rPr lang="en-US" altLang="ja-JP" sz="3200" b="1" i="1" smtClean="0">
                            <a:solidFill>
                              <a:srgbClr val="0000FF"/>
                            </a:solidFill>
                            <a:latin typeface="Cambria Math" panose="02040503050406030204" pitchFamily="18" charset="0"/>
                          </a:rPr>
                          <m:t>𝒋</m:t>
                        </m:r>
                      </m:sub>
                    </m:sSub>
                  </m:oMath>
                </a14:m>
                <a:r>
                  <a:rPr lang="ja-JP" altLang="en-US" sz="3200" dirty="0">
                    <a:latin typeface="Cambria Math" panose="02040503050406030204" pitchFamily="18" charset="0"/>
                  </a:rPr>
                  <a:t> </a:t>
                </a:r>
                <a:r>
                  <a:rPr lang="ja-JP" altLang="en-US" sz="3200" dirty="0">
                    <a:solidFill>
                      <a:srgbClr val="FF0000"/>
                    </a:solidFill>
                    <a:latin typeface="Cambria Math" panose="02040503050406030204" pitchFamily="18" charset="0"/>
                  </a:rPr>
                  <a:t>は反変・共変テンソル</a:t>
                </a:r>
                <a:endParaRPr kumimoji="1" lang="ja-JP" altLang="ja-JP" sz="3200" b="0" i="0" u="none" strike="noStrike" kern="1200" cap="none" spc="0" normalizeH="0" baseline="0" noProof="0" dirty="0">
                  <a:ln>
                    <a:noFill/>
                  </a:ln>
                  <a:solidFill>
                    <a:srgbClr val="FF0000"/>
                  </a:solidFill>
                  <a:effectLst/>
                  <a:uLnTx/>
                  <a:uFillTx/>
                </a:endParaRPr>
              </a:p>
            </p:txBody>
          </p:sp>
        </mc:Choice>
        <mc:Fallback>
          <p:sp>
            <p:nvSpPr>
              <p:cNvPr id="3" name="テキスト ボックス 2">
                <a:extLst>
                  <a:ext uri="{FF2B5EF4-FFF2-40B4-BE49-F238E27FC236}">
                    <a16:creationId xmlns:a16="http://schemas.microsoft.com/office/drawing/2014/main" id="{C8854655-C02C-F6AB-F4D8-001BD7F7462C}"/>
                  </a:ext>
                </a:extLst>
              </p:cNvPr>
              <p:cNvSpPr txBox="1">
                <a:spLocks noRot="1" noChangeAspect="1" noMove="1" noResize="1" noEditPoints="1" noAdjustHandles="1" noChangeArrowheads="1" noChangeShapeType="1" noTextEdit="1"/>
              </p:cNvSpPr>
              <p:nvPr/>
            </p:nvSpPr>
            <p:spPr>
              <a:xfrm>
                <a:off x="767408" y="1052736"/>
                <a:ext cx="11233248" cy="5271828"/>
              </a:xfrm>
              <a:prstGeom prst="rect">
                <a:avLst/>
              </a:prstGeom>
              <a:blipFill>
                <a:blip r:embed="rId2"/>
                <a:stretch>
                  <a:fillRect l="-1411" t="-1852" b="-196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537911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49C2D-FBAC-06E1-8D39-872DA4569FF3}"/>
            </a:ext>
          </a:extLst>
        </p:cNvPr>
        <p:cNvGrpSpPr/>
        <p:nvPr/>
      </p:nvGrpSpPr>
      <p:grpSpPr>
        <a:xfrm>
          <a:off x="0" y="0"/>
          <a:ext cx="0" cy="0"/>
          <a:chOff x="0" y="0"/>
          <a:chExt cx="0" cy="0"/>
        </a:xfrm>
      </p:grpSpPr>
      <p:sp>
        <p:nvSpPr>
          <p:cNvPr id="196610" name="Rectangle 2">
            <a:extLst>
              <a:ext uri="{FF2B5EF4-FFF2-40B4-BE49-F238E27FC236}">
                <a16:creationId xmlns:a16="http://schemas.microsoft.com/office/drawing/2014/main" id="{14737497-AEDA-83F8-9025-567644204433}"/>
              </a:ext>
            </a:extLst>
          </p:cNvPr>
          <p:cNvSpPr>
            <a:spLocks noGrp="1" noChangeArrowheads="1"/>
          </p:cNvSpPr>
          <p:nvPr>
            <p:ph type="title"/>
          </p:nvPr>
        </p:nvSpPr>
        <p:spPr>
          <a:xfrm>
            <a:off x="0" y="0"/>
            <a:ext cx="12192000" cy="836712"/>
          </a:xfrm>
        </p:spPr>
        <p:txBody>
          <a:bodyPr/>
          <a:lstStyle/>
          <a:p>
            <a:pPr eaLnBrk="1" hangingPunct="1"/>
            <a:r>
              <a:rPr lang="ja-JP" altLang="en-US" sz="3600" b="1" dirty="0">
                <a:solidFill>
                  <a:srgbClr val="0000FF"/>
                </a:solidFill>
              </a:rPr>
              <a:t>計量テンソルは共変成分</a:t>
            </a:r>
            <a:r>
              <a:rPr lang="en-US" altLang="ja-JP" sz="3600" b="1" dirty="0">
                <a:solidFill>
                  <a:srgbClr val="0000FF"/>
                </a:solidFill>
                <a:sym typeface="Wingdings" panose="05000000000000000000" pitchFamily="2" charset="2"/>
              </a:rPr>
              <a:t></a:t>
            </a:r>
            <a:r>
              <a:rPr lang="ja-JP" altLang="en-US" sz="3600" b="1" dirty="0">
                <a:solidFill>
                  <a:srgbClr val="0000FF"/>
                </a:solidFill>
              </a:rPr>
              <a:t>反変成分を変換する</a:t>
            </a:r>
          </a:p>
        </p:txBody>
      </p:sp>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9D08D663-B796-856A-4089-A48F57E00A06}"/>
                  </a:ext>
                </a:extLst>
              </p:cNvPr>
              <p:cNvSpPr txBox="1"/>
              <p:nvPr/>
            </p:nvSpPr>
            <p:spPr>
              <a:xfrm>
                <a:off x="407368" y="1039718"/>
                <a:ext cx="11377264" cy="4655442"/>
              </a:xfrm>
              <a:prstGeom prst="rect">
                <a:avLst/>
              </a:prstGeom>
              <a:noFill/>
            </p:spPr>
            <p:txBody>
              <a:bodyPr wrap="square">
                <a:spAutoFit/>
              </a:bodyPr>
              <a:lstStyle/>
              <a:p>
                <a:pPr>
                  <a:spcAft>
                    <a:spcPts val="600"/>
                  </a:spcAft>
                  <a:defRPr/>
                </a:pPr>
                <a:r>
                  <a:rPr lang="ja-JP" altLang="en-US" sz="3200" b="1" dirty="0">
                    <a:solidFill>
                      <a:srgbClr val="0000FF"/>
                    </a:solidFill>
                    <a:latin typeface="Cambria Math" panose="02040503050406030204" pitchFamily="18" charset="0"/>
                  </a:rPr>
                  <a:t>以前に証明した結果：</a:t>
                </a:r>
                <a:br>
                  <a:rPr lang="en-US" altLang="ja-JP" sz="3200" b="1" dirty="0">
                    <a:solidFill>
                      <a:srgbClr val="0000FF"/>
                    </a:solidFill>
                    <a:latin typeface="Cambria Math" panose="02040503050406030204" pitchFamily="18" charset="0"/>
                  </a:rPr>
                </a:br>
                <a:r>
                  <a:rPr lang="ja-JP" altLang="en-US" sz="3200" b="1" dirty="0">
                    <a:solidFill>
                      <a:srgbClr val="0000FF"/>
                    </a:solidFill>
                    <a:latin typeface="Cambria Math" panose="02040503050406030204" pitchFamily="18" charset="0"/>
                  </a:rPr>
                  <a:t>　実格子ベクトル </a:t>
                </a:r>
                <a:r>
                  <a:rPr lang="en-US" altLang="ja-JP" sz="3200" b="1" dirty="0">
                    <a:solidFill>
                      <a:srgbClr val="0000FF"/>
                    </a:solidFill>
                    <a:latin typeface="Cambria Math" panose="02040503050406030204" pitchFamily="18" charset="0"/>
                  </a:rPr>
                  <a:t>=&gt;</a:t>
                </a:r>
                <a:r>
                  <a:rPr lang="ja-JP" altLang="en-US" sz="3200" b="1" dirty="0">
                    <a:solidFill>
                      <a:srgbClr val="0000FF"/>
                    </a:solidFill>
                    <a:latin typeface="Cambria Math" panose="02040503050406030204" pitchFamily="18" charset="0"/>
                  </a:rPr>
                  <a:t> 逆格子ベクトルの変換行列は</a:t>
                </a:r>
                <a:br>
                  <a:rPr lang="en-US" altLang="ja-JP" sz="3200" b="1" dirty="0">
                    <a:solidFill>
                      <a:srgbClr val="0000FF"/>
                    </a:solidFill>
                    <a:latin typeface="Cambria Math" panose="02040503050406030204" pitchFamily="18" charset="0"/>
                  </a:rPr>
                </a:br>
                <a:r>
                  <a:rPr lang="ja-JP" altLang="en-US" sz="3200" b="1" dirty="0">
                    <a:solidFill>
                      <a:srgbClr val="0000FF"/>
                    </a:solidFill>
                    <a:latin typeface="Cambria Math" panose="02040503050406030204" pitchFamily="18" charset="0"/>
                  </a:rPr>
                  <a:t>　逆格子の計量テンソル</a:t>
                </a:r>
                <a14:m>
                  <m:oMath xmlns:m="http://schemas.openxmlformats.org/officeDocument/2006/math">
                    <m:sSub>
                      <m:sSubPr>
                        <m:ctrlPr>
                          <a:rPr lang="pt-BR" altLang="ja-JP" sz="3200" b="1" i="1">
                            <a:solidFill>
                              <a:srgbClr val="0000FF"/>
                            </a:solidFill>
                            <a:latin typeface="Cambria Math" panose="02040503050406030204" pitchFamily="18" charset="0"/>
                          </a:rPr>
                        </m:ctrlPr>
                      </m:sSubPr>
                      <m:e>
                        <m:r>
                          <a:rPr lang="en-US" altLang="ja-JP" sz="3200" b="1" i="1">
                            <a:solidFill>
                              <a:srgbClr val="0000FF"/>
                            </a:solidFill>
                            <a:latin typeface="Cambria Math" panose="02040503050406030204" pitchFamily="18" charset="0"/>
                          </a:rPr>
                          <m:t>𝑹𝒈</m:t>
                        </m:r>
                      </m:e>
                      <m:sub>
                        <m:r>
                          <a:rPr lang="en-US" altLang="ja-JP" sz="3200" b="1" i="1">
                            <a:solidFill>
                              <a:srgbClr val="0000FF"/>
                            </a:solidFill>
                            <a:latin typeface="Cambria Math" panose="02040503050406030204" pitchFamily="18" charset="0"/>
                          </a:rPr>
                          <m:t>𝒊𝒋</m:t>
                        </m:r>
                      </m:sub>
                    </m:sSub>
                    <m:r>
                      <a:rPr lang="en-US" altLang="ja-JP" sz="3200" b="1" i="1" smtClean="0">
                        <a:solidFill>
                          <a:srgbClr val="0000FF"/>
                        </a:solidFill>
                        <a:latin typeface="Cambria Math" panose="02040503050406030204" pitchFamily="18" charset="0"/>
                      </a:rPr>
                      <m:t>=</m:t>
                    </m:r>
                    <m:sSup>
                      <m:sSupPr>
                        <m:ctrlPr>
                          <a:rPr lang="pt-BR" altLang="ja-JP" sz="3200" b="1" i="1">
                            <a:solidFill>
                              <a:srgbClr val="0000FF"/>
                            </a:solidFill>
                            <a:latin typeface="Cambria Math" panose="02040503050406030204" pitchFamily="18" charset="0"/>
                          </a:rPr>
                        </m:ctrlPr>
                      </m:sSupPr>
                      <m:e>
                        <m:r>
                          <a:rPr lang="en-US" altLang="ja-JP" sz="3200" b="1" i="1">
                            <a:solidFill>
                              <a:srgbClr val="0000FF"/>
                            </a:solidFill>
                            <a:latin typeface="Cambria Math" panose="02040503050406030204" pitchFamily="18" charset="0"/>
                          </a:rPr>
                          <m:t>𝒈</m:t>
                        </m:r>
                      </m:e>
                      <m:sup>
                        <m:r>
                          <a:rPr lang="en-US" altLang="ja-JP" sz="3200" b="1" i="1">
                            <a:solidFill>
                              <a:srgbClr val="0000FF"/>
                            </a:solidFill>
                            <a:latin typeface="Cambria Math" panose="02040503050406030204" pitchFamily="18" charset="0"/>
                          </a:rPr>
                          <m:t>𝒊𝒋</m:t>
                        </m:r>
                      </m:sup>
                    </m:sSup>
                  </m:oMath>
                </a14:m>
                <a:endParaRPr lang="en-US" altLang="ja-JP" sz="3200" b="1" dirty="0">
                  <a:solidFill>
                    <a:srgbClr val="0000FF"/>
                  </a:solidFill>
                  <a:latin typeface="Cambria Math" panose="02040503050406030204" pitchFamily="18" charset="0"/>
                </a:endParaRPr>
              </a:p>
              <a:p>
                <a:pPr>
                  <a:spcAft>
                    <a:spcPts val="600"/>
                  </a:spcAft>
                  <a:defRPr/>
                </a:pPr>
                <a:r>
                  <a:rPr lang="ja-JP" altLang="en-US" sz="3200" b="1" dirty="0">
                    <a:solidFill>
                      <a:srgbClr val="000000"/>
                    </a:solidFill>
                  </a:rPr>
                  <a:t>　　</a:t>
                </a:r>
                <a:r>
                  <a:rPr lang="en-US" altLang="ja-JP" sz="3200" b="1" dirty="0">
                    <a:solidFill>
                      <a:srgbClr val="000000"/>
                    </a:solidFill>
                  </a:rPr>
                  <a:t>※ </a:t>
                </a:r>
                <a14:m>
                  <m:oMath xmlns:m="http://schemas.openxmlformats.org/officeDocument/2006/math">
                    <m:sSup>
                      <m:sSupPr>
                        <m:ctrlPr>
                          <a:rPr lang="en-US" altLang="ja-JP" sz="3200" i="1" smtClean="0">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𝒂</m:t>
                        </m:r>
                      </m:e>
                      <m:sup>
                        <m:r>
                          <a:rPr lang="en-US" altLang="ja-JP" sz="3200" i="1">
                            <a:solidFill>
                              <a:srgbClr val="FF0000"/>
                            </a:solidFill>
                            <a:latin typeface="Cambria Math" panose="02040503050406030204" pitchFamily="18" charset="0"/>
                          </a:rPr>
                          <m:t>𝑖</m:t>
                        </m:r>
                      </m:sup>
                    </m:sSup>
                    <m:r>
                      <a:rPr lang="en-US" altLang="ja-JP" sz="3200" b="0" i="1" smtClean="0">
                        <a:solidFill>
                          <a:srgbClr val="FF0000"/>
                        </a:solidFill>
                        <a:latin typeface="Cambria Math" panose="02040503050406030204" pitchFamily="18" charset="0"/>
                      </a:rPr>
                      <m:t>=</m:t>
                    </m:r>
                    <m:nary>
                      <m:naryPr>
                        <m:chr m:val="∑"/>
                        <m:limLoc m:val="subSup"/>
                        <m:supHide m:val="on"/>
                        <m:ctrlPr>
                          <a:rPr lang="en-US" altLang="ja-JP" sz="3200" b="1" i="1">
                            <a:solidFill>
                              <a:srgbClr val="FF0000"/>
                            </a:solidFill>
                            <a:latin typeface="Cambria Math" panose="02040503050406030204" pitchFamily="18" charset="0"/>
                          </a:rPr>
                        </m:ctrlPr>
                      </m:naryPr>
                      <m:sub>
                        <m:r>
                          <m:rPr>
                            <m:brk m:alnAt="9"/>
                          </m:rPr>
                          <a:rPr lang="en-US" altLang="ja-JP" sz="3200" i="1">
                            <a:solidFill>
                              <a:srgbClr val="FF0000"/>
                            </a:solidFill>
                            <a:latin typeface="Cambria Math" panose="02040503050406030204" pitchFamily="18" charset="0"/>
                          </a:rPr>
                          <m:t>𝑗</m:t>
                        </m:r>
                      </m:sub>
                      <m:sup/>
                      <m:e>
                        <m:sSup>
                          <m:sSupPr>
                            <m:ctrlPr>
                              <a:rPr lang="en-US" altLang="ja-JP" sz="3200" i="1">
                                <a:solidFill>
                                  <a:srgbClr val="FF0000"/>
                                </a:solidFill>
                                <a:latin typeface="Cambria Math" panose="02040503050406030204" pitchFamily="18" charset="0"/>
                              </a:rPr>
                            </m:ctrlPr>
                          </m:sSupPr>
                          <m:e>
                            <m:r>
                              <a:rPr lang="en-US" altLang="ja-JP" sz="3200" i="1">
                                <a:solidFill>
                                  <a:srgbClr val="FF0000"/>
                                </a:solidFill>
                                <a:latin typeface="Cambria Math" panose="02040503050406030204" pitchFamily="18" charset="0"/>
                              </a:rPr>
                              <m:t>𝑔</m:t>
                            </m:r>
                          </m:e>
                          <m:sup>
                            <m:r>
                              <a:rPr lang="en-US" altLang="ja-JP" sz="3200" i="1">
                                <a:solidFill>
                                  <a:srgbClr val="FF0000"/>
                                </a:solidFill>
                                <a:latin typeface="Cambria Math" panose="02040503050406030204" pitchFamily="18" charset="0"/>
                              </a:rPr>
                              <m:t>𝑖𝑗</m:t>
                            </m:r>
                          </m:sup>
                        </m:sSup>
                      </m:e>
                    </m:nary>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𝒂</m:t>
                        </m:r>
                      </m:e>
                      <m:sub>
                        <m:r>
                          <a:rPr lang="en-US" altLang="ja-JP" sz="3200" b="1" i="1">
                            <a:solidFill>
                              <a:srgbClr val="FF0000"/>
                            </a:solidFill>
                            <a:latin typeface="Cambria Math" panose="02040503050406030204" pitchFamily="18" charset="0"/>
                          </a:rPr>
                          <m:t>𝒋</m:t>
                        </m:r>
                      </m:sub>
                    </m:sSub>
                  </m:oMath>
                </a14:m>
                <a:r>
                  <a:rPr lang="en-US" altLang="ja-JP" sz="3200" b="1" dirty="0">
                    <a:solidFill>
                      <a:srgbClr val="FF0000"/>
                    </a:solidFill>
                    <a:latin typeface="Cambria Math" panose="02040503050406030204" pitchFamily="18" charset="0"/>
                  </a:rPr>
                  <a:t> </a:t>
                </a:r>
                <a:r>
                  <a:rPr lang="ja-JP" altLang="en-US" sz="3200" b="1" dirty="0">
                    <a:solidFill>
                      <a:srgbClr val="FF0000"/>
                    </a:solidFill>
                    <a:latin typeface="Cambria Math" panose="02040503050406030204" pitchFamily="18" charset="0"/>
                  </a:rPr>
                  <a:t>は逆格子ベクトル</a:t>
                </a:r>
                <a:r>
                  <a:rPr lang="ja-JP" altLang="en-US" sz="3200" b="1" dirty="0">
                    <a:solidFill>
                      <a:srgbClr val="000000"/>
                    </a:solidFill>
                    <a:latin typeface="Cambria Math" panose="02040503050406030204" pitchFamily="18" charset="0"/>
                  </a:rPr>
                  <a:t>であり、反変ベクトル</a:t>
                </a:r>
                <a:endParaRPr lang="en-US" altLang="ja-JP" sz="3200" b="1" dirty="0">
                  <a:solidFill>
                    <a:srgbClr val="000000"/>
                  </a:solidFill>
                  <a:latin typeface="Cambria Math" panose="02040503050406030204" pitchFamily="18" charset="0"/>
                </a:endParaRPr>
              </a:p>
              <a:p>
                <a:pPr>
                  <a:spcAft>
                    <a:spcPts val="600"/>
                  </a:spcAft>
                  <a:defRPr/>
                </a:pPr>
                <a:endParaRPr lang="en-US" altLang="ja-JP" sz="2400" b="1" dirty="0">
                  <a:solidFill>
                    <a:srgbClr val="000000"/>
                  </a:solidFill>
                  <a:latin typeface="Cambria Math" panose="02040503050406030204" pitchFamily="18" charset="0"/>
                </a:endParaRPr>
              </a:p>
              <a:p>
                <a:pPr>
                  <a:spcAft>
                    <a:spcPts val="600"/>
                  </a:spcAft>
                  <a:defRPr/>
                </a:pPr>
                <a:r>
                  <a:rPr lang="ja-JP" altLang="en-US" sz="3200" dirty="0">
                    <a:solidFill>
                      <a:srgbClr val="000000"/>
                    </a:solidFill>
                  </a:rPr>
                  <a:t>逆格子ベクトルの性質</a:t>
                </a:r>
                <a:r>
                  <a:rPr lang="en-US" altLang="ja-JP" sz="3200" dirty="0">
                    <a:solidFill>
                      <a:srgbClr val="000000"/>
                    </a:solidFill>
                  </a:rPr>
                  <a:t>:</a:t>
                </a:r>
                <a:r>
                  <a:rPr lang="ja-JP" altLang="en-US" sz="3200" dirty="0">
                    <a:solidFill>
                      <a:srgbClr val="000000"/>
                    </a:solidFill>
                  </a:rPr>
                  <a:t> </a:t>
                </a:r>
                <a14:m>
                  <m:oMath xmlns:m="http://schemas.openxmlformats.org/officeDocument/2006/math">
                    <m:sSup>
                      <m:sSupPr>
                        <m:ctrlPr>
                          <a:rPr lang="en-US" altLang="ja-JP" sz="3200" i="1">
                            <a:solidFill>
                              <a:srgbClr val="000000"/>
                            </a:solidFill>
                            <a:latin typeface="Cambria Math" panose="02040503050406030204" pitchFamily="18" charset="0"/>
                          </a:rPr>
                        </m:ctrlPr>
                      </m:sSupPr>
                      <m:e>
                        <m:r>
                          <a:rPr lang="en-US" altLang="ja-JP" sz="3200" b="1" i="1">
                            <a:solidFill>
                              <a:srgbClr val="000000"/>
                            </a:solidFill>
                            <a:latin typeface="Cambria Math" panose="02040503050406030204" pitchFamily="18" charset="0"/>
                          </a:rPr>
                          <m:t>𝒂</m:t>
                        </m:r>
                      </m:e>
                      <m:sup>
                        <m:r>
                          <a:rPr lang="en-US" altLang="ja-JP" sz="3200" i="1">
                            <a:solidFill>
                              <a:srgbClr val="000000"/>
                            </a:solidFill>
                            <a:latin typeface="Cambria Math" panose="02040503050406030204" pitchFamily="18" charset="0"/>
                          </a:rPr>
                          <m:t>𝑖</m:t>
                        </m:r>
                      </m:sup>
                    </m:sSup>
                    <m:r>
                      <a:rPr lang="en-US" altLang="ja-JP" sz="3200" i="1">
                        <a:solidFill>
                          <a:srgbClr val="000000"/>
                        </a:solidFill>
                        <a:latin typeface="Cambria Math" panose="02040503050406030204" pitchFamily="18" charset="0"/>
                        <a:ea typeface="Cambria Math" panose="02040503050406030204" pitchFamily="18" charset="0"/>
                      </a:rPr>
                      <m:t>∙</m:t>
                    </m:r>
                    <m:sSub>
                      <m:sSubPr>
                        <m:ctrlPr>
                          <a:rPr lang="en-US" altLang="ja-JP" sz="3200" b="1" i="1">
                            <a:solidFill>
                              <a:srgbClr val="000000"/>
                            </a:solidFill>
                            <a:latin typeface="Cambria Math" panose="02040503050406030204" pitchFamily="18" charset="0"/>
                          </a:rPr>
                        </m:ctrlPr>
                      </m:sSubPr>
                      <m:e>
                        <m:r>
                          <a:rPr lang="en-US" altLang="ja-JP" sz="3200" b="1" i="1">
                            <a:solidFill>
                              <a:srgbClr val="000000"/>
                            </a:solidFill>
                            <a:latin typeface="Cambria Math" panose="02040503050406030204" pitchFamily="18" charset="0"/>
                          </a:rPr>
                          <m:t>𝒂</m:t>
                        </m:r>
                      </m:e>
                      <m:sub>
                        <m:r>
                          <a:rPr lang="en-US" altLang="ja-JP" sz="3200" i="1">
                            <a:solidFill>
                              <a:srgbClr val="000000"/>
                            </a:solidFill>
                            <a:latin typeface="Cambria Math" panose="02040503050406030204" pitchFamily="18" charset="0"/>
                          </a:rPr>
                          <m:t>𝑗</m:t>
                        </m:r>
                      </m:sub>
                    </m:sSub>
                    <m:r>
                      <a:rPr lang="en-US" altLang="ja-JP" sz="3200" b="1" i="1">
                        <a:latin typeface="Cambria Math" panose="02040503050406030204" pitchFamily="18" charset="0"/>
                      </a:rPr>
                      <m:t>=</m:t>
                    </m:r>
                    <m:sSub>
                      <m:sSubPr>
                        <m:ctrlPr>
                          <a:rPr lang="pt-BR" altLang="ja-JP" sz="3200" i="1">
                            <a:latin typeface="Cambria Math" panose="02040503050406030204" pitchFamily="18" charset="0"/>
                          </a:rPr>
                        </m:ctrlPr>
                      </m:sSubPr>
                      <m:e>
                        <m:sSup>
                          <m:sSupPr>
                            <m:ctrlPr>
                              <a:rPr lang="pt-BR" altLang="ja-JP" sz="3200" i="1">
                                <a:latin typeface="Cambria Math" panose="02040503050406030204" pitchFamily="18" charset="0"/>
                              </a:rPr>
                            </m:ctrlPr>
                          </m:sSupPr>
                          <m:e>
                            <m:r>
                              <a:rPr lang="ja-JP" altLang="pt-BR" sz="3200" i="1">
                                <a:latin typeface="Cambria Math" panose="02040503050406030204" pitchFamily="18" charset="0"/>
                              </a:rPr>
                              <m:t>𝛿</m:t>
                            </m:r>
                          </m:e>
                          <m:sup>
                            <m:r>
                              <a:rPr lang="en-US" altLang="ja-JP" sz="3200" i="1">
                                <a:latin typeface="Cambria Math" panose="02040503050406030204" pitchFamily="18" charset="0"/>
                              </a:rPr>
                              <m:t>𝑖</m:t>
                            </m:r>
                          </m:sup>
                        </m:sSup>
                      </m:e>
                      <m:sub>
                        <m:r>
                          <a:rPr lang="en-US" altLang="ja-JP" sz="3200" i="1">
                            <a:latin typeface="Cambria Math" panose="02040503050406030204" pitchFamily="18" charset="0"/>
                          </a:rPr>
                          <m:t>𝑗</m:t>
                        </m:r>
                      </m:sub>
                    </m:sSub>
                  </m:oMath>
                </a14:m>
                <a:r>
                  <a:rPr lang="ja-JP" altLang="en-US" sz="3200" b="1" i="1" dirty="0">
                    <a:latin typeface="Cambria Math" panose="02040503050406030204" pitchFamily="18" charset="0"/>
                  </a:rPr>
                  <a:t>　</a:t>
                </a:r>
                <a:endParaRPr lang="en-US" altLang="ja-JP" sz="3200" b="1" i="1" dirty="0">
                  <a:latin typeface="Cambria Math" panose="02040503050406030204" pitchFamily="18" charset="0"/>
                </a:endParaRPr>
              </a:p>
              <a:p>
                <a:pPr>
                  <a:spcAft>
                    <a:spcPts val="600"/>
                  </a:spcAft>
                  <a:defRPr/>
                </a:pPr>
                <a:r>
                  <a:rPr kumimoji="1" lang="ja-JP" altLang="en-US" sz="3200" b="0" u="none" strike="noStrike" kern="1200" cap="none" spc="0" normalizeH="0" baseline="0" noProof="0" dirty="0">
                    <a:ln>
                      <a:noFill/>
                    </a:ln>
                    <a:solidFill>
                      <a:srgbClr val="000000"/>
                    </a:solidFill>
                    <a:effectLst/>
                    <a:uLnTx/>
                    <a:uFillTx/>
                  </a:rPr>
                  <a:t>座標変換</a:t>
                </a:r>
                <a:r>
                  <a:rPr kumimoji="1" lang="en-US" altLang="ja-JP" sz="3200" b="0" u="none" strike="noStrike" kern="1200" cap="none" spc="0" normalizeH="0" baseline="0" noProof="0" dirty="0">
                    <a:ln>
                      <a:noFill/>
                    </a:ln>
                    <a:solidFill>
                      <a:srgbClr val="000000"/>
                    </a:solidFill>
                    <a:effectLst/>
                    <a:uLnTx/>
                    <a:uFillTx/>
                  </a:rPr>
                  <a:t>			</a:t>
                </a:r>
                <a:r>
                  <a:rPr kumimoji="1" lang="ja-JP" altLang="en-US" sz="3200" b="0" u="none" strike="noStrike" kern="1200" cap="none" spc="0" normalizeH="0" baseline="0" noProof="0" dirty="0">
                    <a:ln>
                      <a:noFill/>
                    </a:ln>
                    <a:solidFill>
                      <a:srgbClr val="000000"/>
                    </a:solidFill>
                    <a:effectLst/>
                    <a:uLnTx/>
                    <a:uFillTx/>
                  </a:rPr>
                  <a:t>  </a:t>
                </a:r>
                <a:r>
                  <a:rPr kumimoji="1" lang="en-US" altLang="ja-JP" sz="3200" b="0" u="none" strike="noStrike" kern="1200" cap="none" spc="0" normalizeH="0" baseline="0" noProof="0" dirty="0">
                    <a:ln>
                      <a:noFill/>
                    </a:ln>
                    <a:solidFill>
                      <a:srgbClr val="000000"/>
                    </a:solidFill>
                    <a:effectLst/>
                    <a:uLnTx/>
                    <a:uFillTx/>
                  </a:rPr>
                  <a:t>:</a:t>
                </a:r>
                <a:r>
                  <a:rPr kumimoji="1" lang="ja-JP" altLang="en-US" sz="3200" b="0" u="none" strike="noStrike" kern="1200" cap="none" spc="0" normalizeH="0" baseline="0" noProof="0" dirty="0">
                    <a:ln>
                      <a:noFill/>
                    </a:ln>
                    <a:solidFill>
                      <a:srgbClr val="000000"/>
                    </a:solidFill>
                    <a:effectLst/>
                    <a:uLnTx/>
                    <a:uFillTx/>
                  </a:rPr>
                  <a:t> </a:t>
                </a:r>
                <a14:m>
                  <m:oMath xmlns:m="http://schemas.openxmlformats.org/officeDocument/2006/math">
                    <m:sSup>
                      <m:sSupPr>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rPr>
                          <m:t>𝒂</m:t>
                        </m:r>
                      </m:e>
                      <m:sup>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𝑖</m:t>
                        </m:r>
                      </m:sup>
                    </m:sSup>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sSub>
                      <m:sSubPr>
                        <m:ctrlP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rPr>
                          <m:t>𝒂</m:t>
                        </m:r>
                      </m:e>
                      <m:sub>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𝑗</m:t>
                        </m:r>
                      </m:sub>
                    </m:sSub>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rPr>
                      <m:t>=</m:t>
                    </m:r>
                    <m:nary>
                      <m:naryPr>
                        <m:chr m:val="∑"/>
                        <m:limLoc m:val="subSup"/>
                        <m:supHide m:val="on"/>
                        <m:ctrlPr>
                          <a:rPr lang="en-US" altLang="ja-JP" sz="3200" b="1" i="1">
                            <a:latin typeface="Cambria Math" panose="02040503050406030204" pitchFamily="18" charset="0"/>
                          </a:rPr>
                        </m:ctrlPr>
                      </m:naryPr>
                      <m:sub>
                        <m:r>
                          <m:rPr>
                            <m:brk m:alnAt="9"/>
                          </m:rPr>
                          <a:rPr lang="en-US" altLang="ja-JP" sz="3200" b="1" i="1">
                            <a:latin typeface="Cambria Math" panose="02040503050406030204" pitchFamily="18" charset="0"/>
                          </a:rPr>
                          <m:t>𝒌</m:t>
                        </m:r>
                      </m:sub>
                      <m:sup/>
                      <m:e>
                        <m:sSup>
                          <m:sSupPr>
                            <m:ctrlPr>
                              <a:rPr lang="en-US" altLang="ja-JP" sz="3200" i="1">
                                <a:latin typeface="Cambria Math" panose="02040503050406030204" pitchFamily="18" charset="0"/>
                              </a:rPr>
                            </m:ctrlPr>
                          </m:sSupPr>
                          <m:e>
                            <m:r>
                              <a:rPr lang="en-US" altLang="ja-JP" sz="3200" i="1">
                                <a:latin typeface="Cambria Math" panose="02040503050406030204" pitchFamily="18" charset="0"/>
                              </a:rPr>
                              <m:t>𝑔</m:t>
                            </m:r>
                          </m:e>
                          <m:sup>
                            <m:r>
                              <a:rPr lang="en-US" altLang="ja-JP" sz="3200" i="1">
                                <a:latin typeface="Cambria Math" panose="02040503050406030204" pitchFamily="18" charset="0"/>
                              </a:rPr>
                              <m:t>𝑖𝑘</m:t>
                            </m:r>
                          </m:sup>
                        </m:sSup>
                        <m:sSub>
                          <m:sSubPr>
                            <m:ctrlPr>
                              <a:rPr lang="pt-BR" altLang="ja-JP" sz="3200" b="1" i="1">
                                <a:latin typeface="Cambria Math" panose="02040503050406030204" pitchFamily="18" charset="0"/>
                              </a:rPr>
                            </m:ctrlPr>
                          </m:sSubPr>
                          <m:e>
                            <m:r>
                              <a:rPr lang="en-US" altLang="ja-JP" sz="3200" b="1" i="1">
                                <a:latin typeface="Cambria Math" panose="02040503050406030204" pitchFamily="18" charset="0"/>
                              </a:rPr>
                              <m:t>𝒂</m:t>
                            </m:r>
                          </m:e>
                          <m:sub>
                            <m:r>
                              <a:rPr lang="en-US" altLang="ja-JP" sz="3200" b="1" i="1">
                                <a:latin typeface="Cambria Math" panose="02040503050406030204" pitchFamily="18" charset="0"/>
                              </a:rPr>
                              <m:t>𝒌</m:t>
                            </m:r>
                          </m:sub>
                        </m:sSub>
                      </m:e>
                    </m:nary>
                    <m:r>
                      <a:rPr lang="en-US" altLang="ja-JP" sz="3200" b="1" i="1">
                        <a:latin typeface="Cambria Math" panose="02040503050406030204" pitchFamily="18" charset="0"/>
                        <a:ea typeface="Cambria Math" panose="02040503050406030204" pitchFamily="18" charset="0"/>
                      </a:rPr>
                      <m:t>∙</m:t>
                    </m:r>
                    <m:sSub>
                      <m:sSubPr>
                        <m:ctrlPr>
                          <a:rPr lang="pt-BR" altLang="ja-JP" sz="3200" b="1" i="1">
                            <a:latin typeface="Cambria Math" panose="02040503050406030204" pitchFamily="18" charset="0"/>
                          </a:rPr>
                        </m:ctrlPr>
                      </m:sSubPr>
                      <m:e>
                        <m:r>
                          <a:rPr lang="en-US" altLang="ja-JP" sz="3200" b="1" i="1">
                            <a:latin typeface="Cambria Math" panose="02040503050406030204" pitchFamily="18" charset="0"/>
                          </a:rPr>
                          <m:t>𝒂</m:t>
                        </m:r>
                      </m:e>
                      <m:sub>
                        <m:r>
                          <a:rPr lang="en-US" altLang="ja-JP" sz="3200" b="1" i="1" smtClean="0">
                            <a:latin typeface="Cambria Math" panose="02040503050406030204" pitchFamily="18" charset="0"/>
                          </a:rPr>
                          <m:t>𝒋</m:t>
                        </m:r>
                      </m:sub>
                    </m:sSub>
                    <m:r>
                      <a:rPr lang="en-US" altLang="ja-JP" sz="3200" b="1" i="1">
                        <a:latin typeface="Cambria Math" panose="02040503050406030204" pitchFamily="18" charset="0"/>
                      </a:rPr>
                      <m:t>=</m:t>
                    </m:r>
                    <m:nary>
                      <m:naryPr>
                        <m:chr m:val="∑"/>
                        <m:limLoc m:val="subSup"/>
                        <m:supHide m:val="on"/>
                        <m:ctrlPr>
                          <a:rPr lang="en-US" altLang="ja-JP" sz="3200" b="1" i="1">
                            <a:latin typeface="Cambria Math" panose="02040503050406030204" pitchFamily="18" charset="0"/>
                          </a:rPr>
                        </m:ctrlPr>
                      </m:naryPr>
                      <m:sub>
                        <m:r>
                          <m:rPr>
                            <m:brk m:alnAt="9"/>
                          </m:rPr>
                          <a:rPr lang="en-US" altLang="ja-JP" sz="3200" b="1" i="1">
                            <a:latin typeface="Cambria Math" panose="02040503050406030204" pitchFamily="18" charset="0"/>
                          </a:rPr>
                          <m:t>𝒌</m:t>
                        </m:r>
                      </m:sub>
                      <m:sup/>
                      <m:e>
                        <m:sSup>
                          <m:sSupPr>
                            <m:ctrlPr>
                              <a:rPr lang="en-US" altLang="ja-JP" sz="3200" i="1">
                                <a:latin typeface="Cambria Math" panose="02040503050406030204" pitchFamily="18" charset="0"/>
                              </a:rPr>
                            </m:ctrlPr>
                          </m:sSupPr>
                          <m:e>
                            <m:r>
                              <a:rPr lang="en-US" altLang="ja-JP" sz="3200" i="1">
                                <a:latin typeface="Cambria Math" panose="02040503050406030204" pitchFamily="18" charset="0"/>
                              </a:rPr>
                              <m:t>𝑔</m:t>
                            </m:r>
                          </m:e>
                          <m:sup>
                            <m:r>
                              <a:rPr lang="en-US" altLang="ja-JP" sz="3200" i="1">
                                <a:latin typeface="Cambria Math" panose="02040503050406030204" pitchFamily="18" charset="0"/>
                              </a:rPr>
                              <m:t>𝑖𝑘</m:t>
                            </m:r>
                          </m:sup>
                        </m:sSup>
                        <m:sSub>
                          <m:sSubPr>
                            <m:ctrlPr>
                              <a:rPr lang="pt-BR" altLang="ja-JP" sz="3200" i="1">
                                <a:latin typeface="Cambria Math" panose="02040503050406030204" pitchFamily="18" charset="0"/>
                              </a:rPr>
                            </m:ctrlPr>
                          </m:sSubPr>
                          <m:e>
                            <m:r>
                              <a:rPr lang="en-US" altLang="ja-JP" sz="3200" i="1">
                                <a:latin typeface="Cambria Math" panose="02040503050406030204" pitchFamily="18" charset="0"/>
                              </a:rPr>
                              <m:t>𝑔</m:t>
                            </m:r>
                          </m:e>
                          <m:sub>
                            <m:r>
                              <a:rPr lang="en-US" altLang="ja-JP" sz="3200" i="1">
                                <a:latin typeface="Cambria Math" panose="02040503050406030204" pitchFamily="18" charset="0"/>
                              </a:rPr>
                              <m:t>𝑘</m:t>
                            </m:r>
                            <m:r>
                              <a:rPr lang="en-US" altLang="ja-JP" sz="3200" b="0" i="1" smtClean="0">
                                <a:latin typeface="Cambria Math" panose="02040503050406030204" pitchFamily="18" charset="0"/>
                              </a:rPr>
                              <m:t>𝑗</m:t>
                            </m:r>
                          </m:sub>
                        </m:sSub>
                      </m:e>
                    </m:nary>
                  </m:oMath>
                </a14:m>
                <a:r>
                  <a:rPr lang="ja-JP" altLang="en-US" sz="3200" b="1" i="1" dirty="0">
                    <a:latin typeface="Cambria Math" panose="02040503050406030204" pitchFamily="18" charset="0"/>
                  </a:rPr>
                  <a:t>　</a:t>
                </a:r>
                <a:endParaRPr lang="en-US" altLang="ja-JP" sz="3200" b="1" i="1" dirty="0">
                  <a:latin typeface="Cambria Math" panose="02040503050406030204" pitchFamily="18" charset="0"/>
                </a:endParaRPr>
              </a:p>
              <a:p>
                <a:pPr>
                  <a:spcAft>
                    <a:spcPts val="600"/>
                  </a:spcAft>
                  <a:defRPr/>
                </a:pPr>
                <a:r>
                  <a:rPr lang="ja-JP" altLang="en-US" sz="3200" dirty="0"/>
                  <a:t>より、</a:t>
                </a:r>
                <a:r>
                  <a:rPr lang="en-US" altLang="ja-JP" sz="3200" dirty="0"/>
                  <a:t>	</a:t>
                </a:r>
                <a:r>
                  <a:rPr lang="en-US" altLang="ja-JP" sz="3200" b="1" dirty="0"/>
                  <a:t> </a:t>
                </a:r>
                <a14:m>
                  <m:oMath xmlns:m="http://schemas.openxmlformats.org/officeDocument/2006/math">
                    <m:nary>
                      <m:naryPr>
                        <m:chr m:val="∑"/>
                        <m:limLoc m:val="subSup"/>
                        <m:supHide m:val="on"/>
                        <m:ctrlPr>
                          <a:rPr lang="en-US" altLang="ja-JP" sz="3200" b="1" i="1">
                            <a:latin typeface="Cambria Math" panose="02040503050406030204" pitchFamily="18" charset="0"/>
                          </a:rPr>
                        </m:ctrlPr>
                      </m:naryPr>
                      <m:sub>
                        <m:r>
                          <m:rPr>
                            <m:brk m:alnAt="9"/>
                          </m:rPr>
                          <a:rPr lang="en-US" altLang="ja-JP" sz="3200" b="1" i="1">
                            <a:latin typeface="Cambria Math" panose="02040503050406030204" pitchFamily="18" charset="0"/>
                          </a:rPr>
                          <m:t>𝒌</m:t>
                        </m:r>
                      </m:sub>
                      <m:sup/>
                      <m:e>
                        <m:sSup>
                          <m:sSupPr>
                            <m:ctrlPr>
                              <a:rPr lang="en-US" altLang="ja-JP" sz="3200" i="1">
                                <a:latin typeface="Cambria Math" panose="02040503050406030204" pitchFamily="18" charset="0"/>
                              </a:rPr>
                            </m:ctrlPr>
                          </m:sSupPr>
                          <m:e>
                            <m:r>
                              <a:rPr lang="en-US" altLang="ja-JP" sz="3200" i="1">
                                <a:latin typeface="Cambria Math" panose="02040503050406030204" pitchFamily="18" charset="0"/>
                              </a:rPr>
                              <m:t>𝑔</m:t>
                            </m:r>
                          </m:e>
                          <m:sup>
                            <m:r>
                              <a:rPr lang="en-US" altLang="ja-JP" sz="3200" i="1">
                                <a:latin typeface="Cambria Math" panose="02040503050406030204" pitchFamily="18" charset="0"/>
                              </a:rPr>
                              <m:t>𝑖𝑘</m:t>
                            </m:r>
                          </m:sup>
                        </m:sSup>
                        <m:sSub>
                          <m:sSubPr>
                            <m:ctrlPr>
                              <a:rPr lang="pt-BR" altLang="ja-JP" sz="3200" i="1">
                                <a:latin typeface="Cambria Math" panose="02040503050406030204" pitchFamily="18" charset="0"/>
                              </a:rPr>
                            </m:ctrlPr>
                          </m:sSubPr>
                          <m:e>
                            <m:r>
                              <a:rPr lang="en-US" altLang="ja-JP" sz="3200" i="1">
                                <a:latin typeface="Cambria Math" panose="02040503050406030204" pitchFamily="18" charset="0"/>
                              </a:rPr>
                              <m:t>𝑔</m:t>
                            </m:r>
                          </m:e>
                          <m:sub>
                            <m:r>
                              <a:rPr lang="en-US" altLang="ja-JP" sz="3200" i="1">
                                <a:latin typeface="Cambria Math" panose="02040503050406030204" pitchFamily="18" charset="0"/>
                              </a:rPr>
                              <m:t>𝑘𝑗</m:t>
                            </m:r>
                          </m:sub>
                        </m:sSub>
                      </m:e>
                    </m:nary>
                    <m:r>
                      <a:rPr lang="en-US" altLang="ja-JP" sz="3200" b="1" i="1" smtClean="0">
                        <a:latin typeface="Cambria Math" panose="02040503050406030204" pitchFamily="18" charset="0"/>
                      </a:rPr>
                      <m:t>=</m:t>
                    </m:r>
                    <m:sSub>
                      <m:sSubPr>
                        <m:ctrlPr>
                          <a:rPr lang="pt-BR" altLang="ja-JP" sz="3200" i="1">
                            <a:latin typeface="Cambria Math" panose="02040503050406030204" pitchFamily="18" charset="0"/>
                          </a:rPr>
                        </m:ctrlPr>
                      </m:sSubPr>
                      <m:e>
                        <m:sSup>
                          <m:sSupPr>
                            <m:ctrlPr>
                              <a:rPr lang="pt-BR" altLang="ja-JP" sz="3200" i="1">
                                <a:latin typeface="Cambria Math" panose="02040503050406030204" pitchFamily="18" charset="0"/>
                              </a:rPr>
                            </m:ctrlPr>
                          </m:sSupPr>
                          <m:e>
                            <m:r>
                              <a:rPr lang="ja-JP" altLang="pt-BR" sz="3200" i="1">
                                <a:latin typeface="Cambria Math" panose="02040503050406030204" pitchFamily="18" charset="0"/>
                              </a:rPr>
                              <m:t>𝛿</m:t>
                            </m:r>
                          </m:e>
                          <m:sup>
                            <m:r>
                              <a:rPr lang="en-US" altLang="ja-JP" sz="3200" i="1">
                                <a:latin typeface="Cambria Math" panose="02040503050406030204" pitchFamily="18" charset="0"/>
                              </a:rPr>
                              <m:t>𝑖</m:t>
                            </m:r>
                          </m:sup>
                        </m:sSup>
                      </m:e>
                      <m:sub>
                        <m:r>
                          <a:rPr lang="en-US" altLang="ja-JP" sz="3200" i="1">
                            <a:latin typeface="Cambria Math" panose="02040503050406030204" pitchFamily="18" charset="0"/>
                          </a:rPr>
                          <m:t>𝑗</m:t>
                        </m:r>
                      </m:sub>
                    </m:sSub>
                  </m:oMath>
                </a14:m>
                <a:r>
                  <a:rPr lang="en-US" altLang="ja-JP" sz="3200" dirty="0"/>
                  <a:t>: </a:t>
                </a:r>
                <a:r>
                  <a:rPr lang="en-US" altLang="ja-JP" sz="3200" b="1" dirty="0">
                    <a:solidFill>
                      <a:srgbClr val="FF0000"/>
                    </a:solidFill>
                  </a:rPr>
                  <a:t>(</a:t>
                </a:r>
                <a14:m>
                  <m:oMath xmlns:m="http://schemas.openxmlformats.org/officeDocument/2006/math">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𝒈</m:t>
                        </m:r>
                      </m:e>
                      <m:sup>
                        <m:r>
                          <a:rPr lang="en-US" altLang="ja-JP" sz="3200" b="1" i="1">
                            <a:solidFill>
                              <a:srgbClr val="FF0000"/>
                            </a:solidFill>
                            <a:latin typeface="Cambria Math" panose="02040503050406030204" pitchFamily="18" charset="0"/>
                          </a:rPr>
                          <m:t>𝒊𝒌</m:t>
                        </m:r>
                      </m:sup>
                    </m:sSup>
                  </m:oMath>
                </a14:m>
                <a:r>
                  <a:rPr lang="en-US" altLang="ja-JP" sz="3200" b="1" dirty="0">
                    <a:solidFill>
                      <a:srgbClr val="FF0000"/>
                    </a:solidFill>
                  </a:rPr>
                  <a:t>)</a:t>
                </a:r>
                <a:r>
                  <a:rPr lang="ja-JP" altLang="en-US" sz="3200" b="1" dirty="0">
                    <a:solidFill>
                      <a:srgbClr val="FF0000"/>
                    </a:solidFill>
                  </a:rPr>
                  <a:t> は </a:t>
                </a:r>
                <a:r>
                  <a:rPr lang="en-US" altLang="ja-JP" sz="3200" b="1" dirty="0">
                    <a:solidFill>
                      <a:srgbClr val="FF0000"/>
                    </a:solidFill>
                  </a:rPr>
                  <a:t>(</a:t>
                </a:r>
                <a14:m>
                  <m:oMath xmlns:m="http://schemas.openxmlformats.org/officeDocument/2006/math">
                    <m:sSub>
                      <m:sSubPr>
                        <m:ctrlPr>
                          <a:rPr lang="pt-BR"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𝒈</m:t>
                        </m:r>
                      </m:e>
                      <m:sub>
                        <m:r>
                          <a:rPr lang="en-US" altLang="ja-JP" sz="3200" b="1" i="1">
                            <a:solidFill>
                              <a:srgbClr val="FF0000"/>
                            </a:solidFill>
                            <a:latin typeface="Cambria Math" panose="02040503050406030204" pitchFamily="18" charset="0"/>
                          </a:rPr>
                          <m:t>𝒌𝒋</m:t>
                        </m:r>
                      </m:sub>
                    </m:sSub>
                  </m:oMath>
                </a14:m>
                <a:r>
                  <a:rPr lang="en-US" altLang="ja-JP" sz="3200" b="1" dirty="0">
                    <a:solidFill>
                      <a:srgbClr val="FF0000"/>
                    </a:solidFill>
                  </a:rPr>
                  <a:t>)</a:t>
                </a:r>
                <a:r>
                  <a:rPr lang="ja-JP" altLang="en-US" sz="3200" b="1" dirty="0">
                    <a:solidFill>
                      <a:srgbClr val="FF0000"/>
                    </a:solidFill>
                  </a:rPr>
                  <a:t> の逆行列</a:t>
                </a:r>
                <a:endParaRPr lang="en-US" altLang="ja-JP" sz="3200" b="1" dirty="0"/>
              </a:p>
            </p:txBody>
          </p:sp>
        </mc:Choice>
        <mc:Fallback>
          <p:sp>
            <p:nvSpPr>
              <p:cNvPr id="3" name="テキスト ボックス 2">
                <a:extLst>
                  <a:ext uri="{FF2B5EF4-FFF2-40B4-BE49-F238E27FC236}">
                    <a16:creationId xmlns:a16="http://schemas.microsoft.com/office/drawing/2014/main" id="{9D08D663-B796-856A-4089-A48F57E00A06}"/>
                  </a:ext>
                </a:extLst>
              </p:cNvPr>
              <p:cNvSpPr txBox="1">
                <a:spLocks noRot="1" noChangeAspect="1" noMove="1" noResize="1" noEditPoints="1" noAdjustHandles="1" noChangeArrowheads="1" noChangeShapeType="1" noTextEdit="1"/>
              </p:cNvSpPr>
              <p:nvPr/>
            </p:nvSpPr>
            <p:spPr>
              <a:xfrm>
                <a:off x="407368" y="1039718"/>
                <a:ext cx="11377264" cy="4655442"/>
              </a:xfrm>
              <a:prstGeom prst="rect">
                <a:avLst/>
              </a:prstGeom>
              <a:blipFill>
                <a:blip r:embed="rId2"/>
                <a:stretch>
                  <a:fillRect l="-1393" t="-2097" b="-235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84689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8A140-9DA1-9E24-1B8A-7994C172BBD5}"/>
            </a:ext>
          </a:extLst>
        </p:cNvPr>
        <p:cNvGrpSpPr/>
        <p:nvPr/>
      </p:nvGrpSpPr>
      <p:grpSpPr>
        <a:xfrm>
          <a:off x="0" y="0"/>
          <a:ext cx="0" cy="0"/>
          <a:chOff x="0" y="0"/>
          <a:chExt cx="0" cy="0"/>
        </a:xfrm>
      </p:grpSpPr>
      <p:sp>
        <p:nvSpPr>
          <p:cNvPr id="196610" name="Rectangle 2">
            <a:extLst>
              <a:ext uri="{FF2B5EF4-FFF2-40B4-BE49-F238E27FC236}">
                <a16:creationId xmlns:a16="http://schemas.microsoft.com/office/drawing/2014/main" id="{C0A583C0-2865-F0BA-BE38-9914D0B6473C}"/>
              </a:ext>
            </a:extLst>
          </p:cNvPr>
          <p:cNvSpPr>
            <a:spLocks noGrp="1" noChangeArrowheads="1"/>
          </p:cNvSpPr>
          <p:nvPr>
            <p:ph type="title"/>
          </p:nvPr>
        </p:nvSpPr>
        <p:spPr>
          <a:xfrm>
            <a:off x="0" y="0"/>
            <a:ext cx="12192000" cy="908720"/>
          </a:xfrm>
        </p:spPr>
        <p:txBody>
          <a:bodyPr/>
          <a:lstStyle/>
          <a:p>
            <a:pPr eaLnBrk="1" hangingPunct="1"/>
            <a:r>
              <a:rPr lang="ja-JP" altLang="en-US" sz="3600" b="1" dirty="0">
                <a:solidFill>
                  <a:srgbClr val="0000FF"/>
                </a:solidFill>
              </a:rPr>
              <a:t>共変成分と反変成分</a:t>
            </a:r>
            <a:r>
              <a:rPr lang="en-US" altLang="ja-JP" sz="3600" b="1" dirty="0">
                <a:solidFill>
                  <a:srgbClr val="0000FF"/>
                </a:solidFill>
              </a:rPr>
              <a:t>:</a:t>
            </a:r>
            <a:r>
              <a:rPr lang="ja-JP" altLang="en-US" sz="3600" b="1" dirty="0">
                <a:solidFill>
                  <a:srgbClr val="0000FF"/>
                </a:solidFill>
              </a:rPr>
              <a:t> 微分</a:t>
            </a:r>
          </a:p>
        </p:txBody>
      </p:sp>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06D716B2-ED9C-3FA4-69BC-4F9D437C89D5}"/>
                  </a:ext>
                </a:extLst>
              </p:cNvPr>
              <p:cNvSpPr txBox="1"/>
              <p:nvPr/>
            </p:nvSpPr>
            <p:spPr>
              <a:xfrm>
                <a:off x="191344" y="1124744"/>
                <a:ext cx="11562945" cy="4824141"/>
              </a:xfrm>
              <a:prstGeom prst="rect">
                <a:avLst/>
              </a:prstGeom>
              <a:noFill/>
            </p:spPr>
            <p:txBody>
              <a:bodyPr wrap="square">
                <a:spAutoFit/>
              </a:bodyPr>
              <a:lstStyle/>
              <a:p>
                <a:pPr>
                  <a:spcAft>
                    <a:spcPts val="600"/>
                  </a:spcAft>
                  <a:defRPr/>
                </a:pPr>
                <a:r>
                  <a:rPr lang="ja-JP" altLang="en-US" sz="3200" b="1" dirty="0">
                    <a:solidFill>
                      <a:srgbClr val="FF0000"/>
                    </a:solidFill>
                    <a:latin typeface="+mj-lt"/>
                  </a:rPr>
                  <a:t>共変成分か反変</a:t>
                </a:r>
                <a:r>
                  <a:rPr lang="ja-JP" altLang="en-US" sz="3200" b="1" dirty="0">
                    <a:solidFill>
                      <a:srgbClr val="FF0000"/>
                    </a:solidFill>
                  </a:rPr>
                  <a:t>成分</a:t>
                </a:r>
                <a:r>
                  <a:rPr lang="ja-JP" altLang="en-US" sz="3200" b="1" dirty="0">
                    <a:solidFill>
                      <a:srgbClr val="FF0000"/>
                    </a:solidFill>
                    <a:latin typeface="+mj-lt"/>
                  </a:rPr>
                  <a:t>かは、座標変換して変換行列を確認する</a:t>
                </a:r>
                <a:endParaRPr lang="en-US" altLang="ja-JP" sz="3200" b="1" dirty="0">
                  <a:solidFill>
                    <a:srgbClr val="FF0000"/>
                  </a:solidFill>
                  <a:latin typeface="+mj-lt"/>
                </a:endParaRP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1" lang="en-US" altLang="ja-JP" sz="3200" b="0" i="0"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mn-cs"/>
                  </a:rPr>
                  <a:t>Scalar</a:t>
                </a:r>
                <a:r>
                  <a:rPr kumimoji="1" lang="ja-JP" altLang="en-US" sz="3200" b="0" i="0"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mn-cs"/>
                  </a:rPr>
                  <a:t>関数 </a:t>
                </a:r>
                <a14:m>
                  <m:oMath xmlns:m="http://schemas.openxmlformats.org/officeDocument/2006/math">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𝐹</m:t>
                    </m:r>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 (</m:t>
                    </m:r>
                    <m:sSup>
                      <m:sSup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𝑥</m:t>
                        </m:r>
                      </m:e>
                      <m:sup>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𝑖</m:t>
                        </m:r>
                      </m:sup>
                    </m:s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oMath>
                </a14:m>
                <a:r>
                  <a:rPr kumimoji="1" lang="ja-JP" altLang="en-US" sz="3200" b="0" i="0"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mn-cs"/>
                  </a:rPr>
                  <a:t> の座標微分 </a:t>
                </a:r>
                <a14:m>
                  <m:oMath xmlns:m="http://schemas.openxmlformats.org/officeDocument/2006/math">
                    <m:f>
                      <m:fPr>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fPr>
                      <m:num>
                        <m:r>
                          <a:rPr kumimoji="1" lang="ja-JP" altLang="en-US"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𝐹</m:t>
                        </m:r>
                      </m:num>
                      <m:den>
                        <m:r>
                          <a:rPr kumimoji="1" lang="ja-JP" alt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sSup>
                          <m:sSup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𝑥</m:t>
                            </m:r>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e>
                          <m:sup>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𝑖</m:t>
                            </m:r>
                          </m:sup>
                        </m:sSup>
                      </m:den>
                    </m:f>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nary>
                      <m:naryPr>
                        <m:chr m:val="∑"/>
                        <m:limLoc m:val="subSup"/>
                        <m:supHide m:val="on"/>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naryPr>
                      <m:sub>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𝑗</m:t>
                        </m:r>
                      </m:sub>
                      <m:sup/>
                      <m:e>
                        <m:f>
                          <m:fPr>
                            <m:ctrlPr>
                              <a:rPr kumimoji="1" lang="en-US" altLang="ja-JP" sz="3200" b="0" i="1" u="none" strike="noStrike" kern="1200" cap="none" spc="0" normalizeH="0" baseline="0" noProof="0" smtClean="0">
                                <a:ln>
                                  <a:noFill/>
                                </a:ln>
                                <a:solidFill>
                                  <a:srgbClr val="0000FF"/>
                                </a:solidFill>
                                <a:effectLst/>
                                <a:uLnTx/>
                                <a:uFillTx/>
                                <a:latin typeface="Cambria Math" panose="02040503050406030204" pitchFamily="18" charset="0"/>
                                <a:ea typeface="ＭＳ Ｐゴシック" panose="020B0600070205080204" pitchFamily="50" charset="-128"/>
                                <a:cs typeface="+mn-cs"/>
                              </a:rPr>
                            </m:ctrlPr>
                          </m:fPr>
                          <m:num>
                            <m:r>
                              <a:rPr kumimoji="1" lang="ja-JP" altLang="en-US" sz="32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mn-cs"/>
                              </a:rPr>
                              <m:t>𝜕</m:t>
                            </m:r>
                            <m:sSup>
                              <m:sSupPr>
                                <m:ctrlPr>
                                  <a:rPr kumimoji="1" lang="en-US" altLang="ja-JP" sz="32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32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mn-cs"/>
                                  </a:rPr>
                                  <m:t>𝑥</m:t>
                                </m:r>
                              </m:e>
                              <m:sup>
                                <m:r>
                                  <a:rPr kumimoji="1" lang="en-US" altLang="ja-JP" sz="3200" b="0" i="1" u="none" strike="noStrike" kern="1200" cap="none" spc="0" normalizeH="0" baseline="0" noProof="0" smtClean="0">
                                    <a:ln>
                                      <a:noFill/>
                                    </a:ln>
                                    <a:solidFill>
                                      <a:srgbClr val="0000FF"/>
                                    </a:solidFill>
                                    <a:effectLst/>
                                    <a:uLnTx/>
                                    <a:uFillTx/>
                                    <a:latin typeface="Cambria Math" panose="02040503050406030204" pitchFamily="18" charset="0"/>
                                    <a:ea typeface="ＭＳ Ｐゴシック" panose="020B0600070205080204" pitchFamily="50" charset="-128"/>
                                    <a:cs typeface="+mn-cs"/>
                                  </a:rPr>
                                  <m:t>𝑗</m:t>
                                </m:r>
                              </m:sup>
                            </m:sSup>
                          </m:num>
                          <m:den>
                            <m:r>
                              <a:rPr kumimoji="1" lang="ja-JP" altLang="en-US" sz="32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mn-cs"/>
                              </a:rPr>
                              <m:t>𝜕</m:t>
                            </m:r>
                            <m:sSup>
                              <m:sSupPr>
                                <m:ctrlPr>
                                  <a:rPr kumimoji="1" lang="en-US" altLang="ja-JP" sz="32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32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mn-cs"/>
                                  </a:rPr>
                                  <m:t>𝑥</m:t>
                                </m:r>
                                <m:r>
                                  <a:rPr kumimoji="1" lang="en-US" altLang="ja-JP" sz="32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mn-cs"/>
                                  </a:rPr>
                                  <m:t>′</m:t>
                                </m:r>
                              </m:e>
                              <m:sup>
                                <m:r>
                                  <a:rPr kumimoji="1" lang="en-US" altLang="ja-JP" sz="3200" b="0" i="1" u="none" strike="noStrike" kern="1200" cap="none" spc="0" normalizeH="0" baseline="0" noProof="0" smtClean="0">
                                    <a:ln>
                                      <a:noFill/>
                                    </a:ln>
                                    <a:solidFill>
                                      <a:srgbClr val="0000FF"/>
                                    </a:solidFill>
                                    <a:effectLst/>
                                    <a:uLnTx/>
                                    <a:uFillTx/>
                                    <a:latin typeface="Cambria Math" panose="02040503050406030204" pitchFamily="18" charset="0"/>
                                    <a:ea typeface="ＭＳ Ｐゴシック" panose="020B0600070205080204" pitchFamily="50" charset="-128"/>
                                    <a:cs typeface="+mn-cs"/>
                                  </a:rPr>
                                  <m:t>𝑖</m:t>
                                </m:r>
                              </m:sup>
                            </m:sSup>
                          </m:den>
                        </m:f>
                      </m:e>
                    </m:nary>
                    <m:f>
                      <m:f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fPr>
                      <m:num>
                        <m:r>
                          <a:rPr kumimoji="1" lang="ja-JP" altLang="en-US"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𝐹</m:t>
                        </m:r>
                      </m:num>
                      <m:den>
                        <m:r>
                          <a:rPr kumimoji="1" lang="ja-JP" altLang="en-US"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sSup>
                          <m:sSup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𝑥</m:t>
                            </m:r>
                          </m:e>
                          <m:sup>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𝑗</m:t>
                            </m:r>
                          </m:sup>
                        </m:sSup>
                      </m:den>
                    </m:f>
                  </m:oMath>
                </a14:m>
                <a:r>
                  <a:rPr kumimoji="1" lang="en-US" altLang="ja-JP" sz="3200" b="1" i="1"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mn-cs"/>
                  </a:rPr>
                  <a:t> </a:t>
                </a:r>
              </a:p>
              <a:p>
                <a:pPr lvl="0">
                  <a:spcAft>
                    <a:spcPts val="600"/>
                  </a:spcAft>
                  <a:defRPr/>
                </a:pPr>
                <a:r>
                  <a:rPr lang="ja-JP" altLang="en-US" sz="3200" dirty="0">
                    <a:solidFill>
                      <a:srgbClr val="000000"/>
                    </a:solidFill>
                    <a:latin typeface="+mj-lt"/>
                  </a:rPr>
                  <a:t>　</a:t>
                </a:r>
                <a14:m>
                  <m:oMath xmlns:m="http://schemas.openxmlformats.org/officeDocument/2006/math">
                    <m:sSup>
                      <m:sSup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𝑥</m:t>
                        </m:r>
                      </m:e>
                      <m:sup>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𝑗</m:t>
                        </m:r>
                      </m:sup>
                    </m:s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nary>
                      <m:naryPr>
                        <m:chr m:val="∑"/>
                        <m:limLoc m:val="subSup"/>
                        <m:supHide m:val="on"/>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naryPr>
                      <m:sub>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𝑖</m:t>
                        </m:r>
                      </m:sub>
                      <m:sup/>
                      <m:e>
                        <m:sSub>
                          <m:sSubPr>
                            <m:ctrlPr>
                              <a:rPr kumimoji="1" lang="en-US" altLang="ja-JP" sz="3200" b="0" i="1" u="none" strike="noStrike" kern="1200" cap="none" spc="0" normalizeH="0" baseline="0" noProof="0" smtClean="0">
                                <a:ln>
                                  <a:noFill/>
                                </a:ln>
                                <a:solidFill>
                                  <a:srgbClr val="0000FF"/>
                                </a:solidFill>
                                <a:effectLst/>
                                <a:uLnTx/>
                                <a:uFillTx/>
                                <a:latin typeface="Cambria Math" panose="02040503050406030204" pitchFamily="18" charset="0"/>
                                <a:ea typeface="ＭＳ Ｐゴシック" panose="020B0600070205080204" pitchFamily="50" charset="-128"/>
                                <a:cs typeface="+mn-cs"/>
                              </a:rPr>
                            </m:ctrlPr>
                          </m:sSubPr>
                          <m:e>
                            <m:sSup>
                              <m:sSupPr>
                                <m:ctrlPr>
                                  <a:rPr kumimoji="1" lang="en-US" altLang="ja-JP" sz="32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3200" b="0" i="1" u="none" strike="noStrike" kern="1200" cap="none" spc="0" normalizeH="0" baseline="0" noProof="0" smtClean="0">
                                    <a:ln>
                                      <a:noFill/>
                                    </a:ln>
                                    <a:solidFill>
                                      <a:srgbClr val="0000FF"/>
                                    </a:solidFill>
                                    <a:effectLst/>
                                    <a:uLnTx/>
                                    <a:uFillTx/>
                                    <a:latin typeface="Cambria Math" panose="02040503050406030204" pitchFamily="18" charset="0"/>
                                    <a:ea typeface="ＭＳ Ｐゴシック" panose="020B0600070205080204" pitchFamily="50" charset="-128"/>
                                    <a:cs typeface="+mn-cs"/>
                                  </a:rPr>
                                  <m:t>𝑡</m:t>
                                </m:r>
                              </m:e>
                              <m:sup>
                                <m:r>
                                  <a:rPr kumimoji="1" lang="en-US" altLang="ja-JP" sz="3200" b="0" i="1" u="none" strike="noStrike" kern="1200" cap="none" spc="0" normalizeH="0" baseline="0" noProof="0" smtClean="0">
                                    <a:ln>
                                      <a:noFill/>
                                    </a:ln>
                                    <a:solidFill>
                                      <a:srgbClr val="0000FF"/>
                                    </a:solidFill>
                                    <a:effectLst/>
                                    <a:uLnTx/>
                                    <a:uFillTx/>
                                    <a:latin typeface="Cambria Math" panose="02040503050406030204" pitchFamily="18" charset="0"/>
                                    <a:ea typeface="ＭＳ Ｐゴシック" panose="020B0600070205080204" pitchFamily="50" charset="-128"/>
                                    <a:cs typeface="+mn-cs"/>
                                  </a:rPr>
                                  <m:t>𝑗</m:t>
                                </m:r>
                              </m:sup>
                            </m:sSup>
                          </m:e>
                          <m:sub>
                            <m:r>
                              <a:rPr kumimoji="1" lang="en-US" altLang="ja-JP" sz="3200" b="0" i="1" u="none" strike="noStrike" kern="1200" cap="none" spc="0" normalizeH="0" baseline="0" noProof="0" smtClean="0">
                                <a:ln>
                                  <a:noFill/>
                                </a:ln>
                                <a:solidFill>
                                  <a:srgbClr val="0000FF"/>
                                </a:solidFill>
                                <a:effectLst/>
                                <a:uLnTx/>
                                <a:uFillTx/>
                                <a:latin typeface="Cambria Math" panose="02040503050406030204" pitchFamily="18" charset="0"/>
                                <a:ea typeface="ＭＳ Ｐゴシック" panose="020B0600070205080204" pitchFamily="50" charset="-128"/>
                                <a:cs typeface="+mn-cs"/>
                              </a:rPr>
                              <m:t>𝑖</m:t>
                            </m:r>
                          </m:sub>
                        </m:sSub>
                      </m:e>
                    </m:nary>
                    <m:sSup>
                      <m:sSup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𝑥</m:t>
                        </m:r>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e>
                      <m:sup>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𝑖</m:t>
                        </m:r>
                      </m:sup>
                    </m:sSup>
                  </m:oMath>
                </a14:m>
                <a:r>
                  <a:rPr kumimoji="1" lang="en-US" altLang="ja-JP" sz="3200" b="0" i="1"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mn-cs"/>
                  </a:rPr>
                  <a:t> </a:t>
                </a:r>
                <a:r>
                  <a:rPr kumimoji="1" lang="ja-JP" altLang="en-US" sz="3200" b="1" i="0"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mn-cs"/>
                  </a:rPr>
                  <a:t>より、</a:t>
                </a:r>
                <a:r>
                  <a:rPr kumimoji="1" lang="en-US" altLang="ja-JP" sz="3200" b="0" i="0"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mn-cs"/>
                  </a:rPr>
                  <a:t> </a:t>
                </a:r>
                <a14:m>
                  <m:oMath xmlns:m="http://schemas.openxmlformats.org/officeDocument/2006/math">
                    <m:f>
                      <m:fPr>
                        <m:ctrlPr>
                          <a:rPr kumimoji="1" lang="en-US" altLang="ja-JP" sz="3200" b="1" i="1" u="none" strike="noStrike" kern="1200" cap="none" spc="0" normalizeH="0" baseline="0" noProof="0" smtClean="0">
                            <a:ln>
                              <a:noFill/>
                            </a:ln>
                            <a:solidFill>
                              <a:srgbClr val="0000FF"/>
                            </a:solidFill>
                            <a:effectLst/>
                            <a:uLnTx/>
                            <a:uFillTx/>
                            <a:latin typeface="Cambria Math" panose="02040503050406030204" pitchFamily="18" charset="0"/>
                            <a:ea typeface="ＭＳ Ｐゴシック" panose="020B0600070205080204" pitchFamily="50" charset="-128"/>
                            <a:cs typeface="+mn-cs"/>
                          </a:rPr>
                        </m:ctrlPr>
                      </m:fPr>
                      <m:num>
                        <m:r>
                          <a:rPr kumimoji="1" lang="ja-JP" altLang="en-US" sz="32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mn-cs"/>
                          </a:rPr>
                          <m:t>𝝏</m:t>
                        </m:r>
                        <m:sSup>
                          <m:sSupPr>
                            <m:ctrlPr>
                              <a:rPr kumimoji="1" lang="en-US" altLang="ja-JP" sz="32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32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mn-cs"/>
                              </a:rPr>
                              <m:t>𝒙</m:t>
                            </m:r>
                          </m:e>
                          <m:sup>
                            <m:r>
                              <a:rPr kumimoji="1" lang="en-US" altLang="ja-JP" sz="3200" b="1" i="1" u="none" strike="noStrike" kern="1200" cap="none" spc="0" normalizeH="0" baseline="0" noProof="0" smtClean="0">
                                <a:ln>
                                  <a:noFill/>
                                </a:ln>
                                <a:solidFill>
                                  <a:srgbClr val="0000FF"/>
                                </a:solidFill>
                                <a:effectLst/>
                                <a:uLnTx/>
                                <a:uFillTx/>
                                <a:latin typeface="Cambria Math" panose="02040503050406030204" pitchFamily="18" charset="0"/>
                                <a:ea typeface="ＭＳ Ｐゴシック" panose="020B0600070205080204" pitchFamily="50" charset="-128"/>
                                <a:cs typeface="+mn-cs"/>
                              </a:rPr>
                              <m:t>𝒋</m:t>
                            </m:r>
                          </m:sup>
                        </m:sSup>
                      </m:num>
                      <m:den>
                        <m:r>
                          <a:rPr kumimoji="1" lang="ja-JP" altLang="en-US" sz="32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mn-cs"/>
                          </a:rPr>
                          <m:t>𝝏</m:t>
                        </m:r>
                        <m:sSup>
                          <m:sSupPr>
                            <m:ctrlPr>
                              <a:rPr kumimoji="1" lang="en-US" altLang="ja-JP" sz="32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32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mn-cs"/>
                              </a:rPr>
                              <m:t>𝒙</m:t>
                            </m:r>
                            <m:r>
                              <a:rPr kumimoji="1" lang="en-US" altLang="ja-JP" sz="32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mn-cs"/>
                              </a:rPr>
                              <m:t>′</m:t>
                            </m:r>
                          </m:e>
                          <m:sup>
                            <m:r>
                              <a:rPr kumimoji="1" lang="en-US" altLang="ja-JP" sz="3200" b="1" i="1" u="none" strike="noStrike" kern="1200" cap="none" spc="0" normalizeH="0" baseline="0" noProof="0" smtClean="0">
                                <a:ln>
                                  <a:noFill/>
                                </a:ln>
                                <a:solidFill>
                                  <a:srgbClr val="0000FF"/>
                                </a:solidFill>
                                <a:effectLst/>
                                <a:uLnTx/>
                                <a:uFillTx/>
                                <a:latin typeface="Cambria Math" panose="02040503050406030204" pitchFamily="18" charset="0"/>
                                <a:ea typeface="ＭＳ Ｐゴシック" panose="020B0600070205080204" pitchFamily="50" charset="-128"/>
                                <a:cs typeface="+mn-cs"/>
                              </a:rPr>
                              <m:t>𝒊</m:t>
                            </m:r>
                          </m:sup>
                        </m:sSup>
                      </m:den>
                    </m:f>
                    <m:r>
                      <a:rPr kumimoji="1" lang="en-US" altLang="ja-JP" sz="3200" b="1" i="1" u="none" strike="noStrike" kern="1200" cap="none" spc="0" normalizeH="0" baseline="0" noProof="0" smtClean="0">
                        <a:ln>
                          <a:noFill/>
                        </a:ln>
                        <a:solidFill>
                          <a:srgbClr val="0000FF"/>
                        </a:solidFill>
                        <a:effectLst/>
                        <a:uLnTx/>
                        <a:uFillTx/>
                        <a:latin typeface="Cambria Math" panose="02040503050406030204" pitchFamily="18" charset="0"/>
                        <a:ea typeface="ＭＳ Ｐゴシック" panose="020B0600070205080204" pitchFamily="50" charset="-128"/>
                        <a:cs typeface="+mn-cs"/>
                      </a:rPr>
                      <m:t>=</m:t>
                    </m:r>
                    <m:sSub>
                      <m:sSubPr>
                        <m:ctrlPr>
                          <a:rPr lang="en-US" altLang="ja-JP" sz="3200" i="1">
                            <a:solidFill>
                              <a:srgbClr val="0000FF"/>
                            </a:solidFill>
                            <a:latin typeface="Cambria Math" panose="02040503050406030204" pitchFamily="18" charset="0"/>
                          </a:rPr>
                        </m:ctrlPr>
                      </m:sSubPr>
                      <m:e>
                        <m:sSup>
                          <m:sSupPr>
                            <m:ctrlPr>
                              <a:rPr lang="en-US" altLang="ja-JP" sz="3200" i="1">
                                <a:solidFill>
                                  <a:srgbClr val="0000FF"/>
                                </a:solidFill>
                                <a:latin typeface="Cambria Math" panose="02040503050406030204" pitchFamily="18" charset="0"/>
                              </a:rPr>
                            </m:ctrlPr>
                          </m:sSupPr>
                          <m:e>
                            <m:r>
                              <a:rPr lang="en-US" altLang="ja-JP" sz="3200" i="1">
                                <a:solidFill>
                                  <a:srgbClr val="0000FF"/>
                                </a:solidFill>
                                <a:latin typeface="Cambria Math" panose="02040503050406030204" pitchFamily="18" charset="0"/>
                              </a:rPr>
                              <m:t>𝑡</m:t>
                            </m:r>
                          </m:e>
                          <m:sup>
                            <m:r>
                              <a:rPr lang="en-US" altLang="ja-JP" sz="3200" b="0" i="1" smtClean="0">
                                <a:solidFill>
                                  <a:srgbClr val="0000FF"/>
                                </a:solidFill>
                                <a:latin typeface="Cambria Math" panose="02040503050406030204" pitchFamily="18" charset="0"/>
                              </a:rPr>
                              <m:t>𝑗</m:t>
                            </m:r>
                          </m:sup>
                        </m:sSup>
                      </m:e>
                      <m:sub>
                        <m:r>
                          <a:rPr lang="en-US" altLang="ja-JP" sz="3200" b="0" i="1" smtClean="0">
                            <a:solidFill>
                              <a:srgbClr val="0000FF"/>
                            </a:solidFill>
                            <a:latin typeface="Cambria Math" panose="02040503050406030204" pitchFamily="18" charset="0"/>
                          </a:rPr>
                          <m:t>𝑖</m:t>
                        </m:r>
                      </m:sub>
                    </m:sSub>
                  </m:oMath>
                </a14:m>
                <a:endParaRPr kumimoji="1" lang="en-US" altLang="ja-JP" sz="3200" b="1" i="0" u="none" strike="noStrike" kern="1200" cap="none" spc="0" normalizeH="0" baseline="0" noProof="0" dirty="0">
                  <a:ln>
                    <a:noFill/>
                  </a:ln>
                  <a:solidFill>
                    <a:srgbClr val="000000"/>
                  </a:solidFill>
                  <a:effectLst/>
                  <a:uLnTx/>
                  <a:uFillTx/>
                  <a:latin typeface="+mj-lt"/>
                  <a:ea typeface="ＭＳ Ｐゴシック" panose="020B0600070205080204" pitchFamily="50" charset="-128"/>
                  <a:cs typeface="+mn-cs"/>
                </a:endParaRPr>
              </a:p>
              <a:p>
                <a:pPr lvl="0">
                  <a:spcAft>
                    <a:spcPts val="600"/>
                  </a:spcAft>
                  <a:defRPr/>
                </a:pPr>
                <a:r>
                  <a:rPr kumimoji="1" lang="en-US" altLang="ja-JP" sz="3200" b="1" i="0" u="none" strike="noStrike" kern="1200" cap="none" spc="0" normalizeH="0" baseline="0" noProof="0" dirty="0">
                    <a:ln>
                      <a:noFill/>
                    </a:ln>
                    <a:solidFill>
                      <a:srgbClr val="FF0000"/>
                    </a:solidFill>
                    <a:effectLst/>
                    <a:uLnTx/>
                    <a:uFillTx/>
                    <a:latin typeface="+mj-lt"/>
                    <a:ea typeface="ＭＳ Ｐゴシック" panose="020B0600070205080204" pitchFamily="50" charset="-128"/>
                    <a:cs typeface="+mn-cs"/>
                  </a:rPr>
                  <a:t>	</a:t>
                </a:r>
                <a14:m>
                  <m:oMath xmlns:m="http://schemas.openxmlformats.org/officeDocument/2006/math">
                    <m:f>
                      <m:fPr>
                        <m:ctrlP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ctrlPr>
                      </m:fPr>
                      <m:num>
                        <m:r>
                          <a:rPr kumimoji="1" lang="ja-JP" altLang="en-US" sz="3200" b="1"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mn-cs"/>
                          </a:rPr>
                          <m:t>𝝏</m:t>
                        </m:r>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t>𝑭</m:t>
                        </m:r>
                      </m:num>
                      <m:den>
                        <m:r>
                          <a:rPr kumimoji="1" lang="ja-JP" altLang="en-US" sz="3200" b="1"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t>𝝏</m:t>
                        </m:r>
                        <m:sSup>
                          <m:sSupPr>
                            <m:ctrlP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t>𝒙</m:t>
                            </m:r>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t>′</m:t>
                            </m:r>
                          </m:e>
                          <m:sup>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t>𝒊</m:t>
                            </m:r>
                          </m:sup>
                        </m:sSup>
                      </m:den>
                    </m:f>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t>=</m:t>
                    </m:r>
                    <m:nary>
                      <m:naryPr>
                        <m:chr m:val="∑"/>
                        <m:limLoc m:val="subSup"/>
                        <m:supHide m:val="on"/>
                        <m:ctrlP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ctrlPr>
                      </m:naryPr>
                      <m:sub>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t>𝒊</m:t>
                        </m:r>
                      </m:sub>
                      <m:sup/>
                      <m:e>
                        <m:sSub>
                          <m:sSubPr>
                            <m:ctrlPr>
                              <a:rPr lang="en-US" altLang="ja-JP" sz="3200" i="1">
                                <a:solidFill>
                                  <a:srgbClr val="0000FF"/>
                                </a:solidFill>
                                <a:latin typeface="Cambria Math" panose="02040503050406030204" pitchFamily="18" charset="0"/>
                              </a:rPr>
                            </m:ctrlPr>
                          </m:sSubPr>
                          <m:e>
                            <m:sSup>
                              <m:sSupPr>
                                <m:ctrlPr>
                                  <a:rPr lang="en-US" altLang="ja-JP" sz="3200" i="1">
                                    <a:solidFill>
                                      <a:srgbClr val="0000FF"/>
                                    </a:solidFill>
                                    <a:latin typeface="Cambria Math" panose="02040503050406030204" pitchFamily="18" charset="0"/>
                                  </a:rPr>
                                </m:ctrlPr>
                              </m:sSupPr>
                              <m:e>
                                <m:r>
                                  <a:rPr lang="en-US" altLang="ja-JP" sz="3200" i="1">
                                    <a:solidFill>
                                      <a:srgbClr val="0000FF"/>
                                    </a:solidFill>
                                    <a:latin typeface="Cambria Math" panose="02040503050406030204" pitchFamily="18" charset="0"/>
                                  </a:rPr>
                                  <m:t>𝑡</m:t>
                                </m:r>
                              </m:e>
                              <m:sup>
                                <m:r>
                                  <a:rPr lang="en-US" altLang="ja-JP" sz="3200" b="0" i="1" smtClean="0">
                                    <a:solidFill>
                                      <a:srgbClr val="0000FF"/>
                                    </a:solidFill>
                                    <a:latin typeface="Cambria Math" panose="02040503050406030204" pitchFamily="18" charset="0"/>
                                  </a:rPr>
                                  <m:t>𝑗</m:t>
                                </m:r>
                              </m:sup>
                            </m:sSup>
                          </m:e>
                          <m:sub>
                            <m:r>
                              <a:rPr lang="en-US" altLang="ja-JP" sz="3200" b="0" i="1" smtClean="0">
                                <a:solidFill>
                                  <a:srgbClr val="0000FF"/>
                                </a:solidFill>
                                <a:latin typeface="Cambria Math" panose="02040503050406030204" pitchFamily="18" charset="0"/>
                              </a:rPr>
                              <m:t>𝑖</m:t>
                            </m:r>
                          </m:sub>
                        </m:sSub>
                      </m:e>
                    </m:nary>
                    <m:f>
                      <m:fPr>
                        <m:ctrlP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mn-cs"/>
                          </a:rPr>
                        </m:ctrlPr>
                      </m:fPr>
                      <m:num>
                        <m:r>
                          <a:rPr kumimoji="1" lang="ja-JP" altLang="en-US" sz="3200" b="1"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mn-cs"/>
                          </a:rPr>
                          <m:t>𝝏</m:t>
                        </m:r>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mn-cs"/>
                          </a:rPr>
                          <m:t>𝑭</m:t>
                        </m:r>
                      </m:num>
                      <m:den>
                        <m:r>
                          <a:rPr kumimoji="1" lang="ja-JP" altLang="en-US" sz="3200" b="1"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mn-cs"/>
                          </a:rPr>
                          <m:t>𝝏</m:t>
                        </m:r>
                        <m:sSup>
                          <m:sSupPr>
                            <m:ctrlP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mn-cs"/>
                              </a:rPr>
                              <m:t>𝒙</m:t>
                            </m:r>
                          </m:e>
                          <m:sup>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panose="020B0600070205080204" pitchFamily="50" charset="-128"/>
                                <a:cs typeface="+mn-cs"/>
                              </a:rPr>
                              <m:t>𝒋</m:t>
                            </m:r>
                          </m:sup>
                        </m:sSup>
                      </m:den>
                    </m:f>
                  </m:oMath>
                </a14:m>
                <a:r>
                  <a:rPr kumimoji="1" lang="en-US" altLang="ja-JP" sz="3200" b="1" i="0" u="none" strike="noStrike" kern="1200" cap="none" spc="0" normalizeH="0" baseline="0" noProof="0" dirty="0">
                    <a:ln>
                      <a:noFill/>
                    </a:ln>
                    <a:solidFill>
                      <a:srgbClr val="FF0000"/>
                    </a:solidFill>
                    <a:effectLst/>
                    <a:uLnTx/>
                    <a:uFillTx/>
                    <a:latin typeface="+mj-lt"/>
                    <a:ea typeface="ＭＳ Ｐゴシック" panose="020B0600070205080204" pitchFamily="50" charset="-128"/>
                    <a:cs typeface="+mn-cs"/>
                  </a:rPr>
                  <a:t>:</a:t>
                </a:r>
              </a:p>
              <a:p>
                <a:pPr lvl="0">
                  <a:spcAft>
                    <a:spcPts val="600"/>
                  </a:spcAft>
                  <a:defRPr/>
                </a:pPr>
                <a:r>
                  <a:rPr lang="en-US" altLang="ja-JP" sz="3200" b="1" dirty="0">
                    <a:solidFill>
                      <a:srgbClr val="FF0000"/>
                    </a:solidFill>
                    <a:latin typeface="+mj-lt"/>
                  </a:rPr>
                  <a:t>	</a:t>
                </a:r>
                <a:r>
                  <a:rPr lang="ja-JP" altLang="en-US" sz="3200" b="1" dirty="0">
                    <a:solidFill>
                      <a:srgbClr val="FF0000"/>
                    </a:solidFill>
                    <a:latin typeface="+mj-lt"/>
                  </a:rPr>
                  <a:t>　　</a:t>
                </a:r>
                <a:r>
                  <a:rPr kumimoji="1" lang="en-US" altLang="ja-JP" sz="3200" b="1" i="0" u="none" strike="noStrike" kern="1200" cap="none" spc="0" normalizeH="0" baseline="0" noProof="0" dirty="0">
                    <a:ln>
                      <a:noFill/>
                    </a:ln>
                    <a:solidFill>
                      <a:srgbClr val="FF0000"/>
                    </a:solidFill>
                    <a:effectLst/>
                    <a:uLnTx/>
                    <a:uFillTx/>
                    <a:latin typeface="+mj-lt"/>
                    <a:ea typeface="ＭＳ Ｐゴシック" panose="020B0600070205080204" pitchFamily="50" charset="-128"/>
                    <a:cs typeface="+mn-cs"/>
                  </a:rPr>
                  <a:t>Scalar</a:t>
                </a:r>
                <a:r>
                  <a:rPr kumimoji="1" lang="ja-JP" altLang="en-US" sz="3200" b="1" i="0" u="none" strike="noStrike" kern="1200" cap="none" spc="0" normalizeH="0" baseline="0" noProof="0" dirty="0">
                    <a:ln>
                      <a:noFill/>
                    </a:ln>
                    <a:solidFill>
                      <a:srgbClr val="FF0000"/>
                    </a:solidFill>
                    <a:effectLst/>
                    <a:uLnTx/>
                    <a:uFillTx/>
                    <a:latin typeface="+mj-lt"/>
                    <a:ea typeface="ＭＳ Ｐゴシック" panose="020B0600070205080204" pitchFamily="50" charset="-128"/>
                    <a:cs typeface="+mn-cs"/>
                  </a:rPr>
                  <a:t>を</a:t>
                </a:r>
                <a:r>
                  <a:rPr kumimoji="1" lang="ja-JP" altLang="en-US" sz="3200" b="1" i="0" u="none" strike="noStrike" kern="1200" cap="none" spc="0" normalizeH="0" baseline="0" noProof="0" dirty="0">
                    <a:ln>
                      <a:noFill/>
                    </a:ln>
                    <a:solidFill>
                      <a:srgbClr val="0000FF"/>
                    </a:solidFill>
                    <a:effectLst/>
                    <a:uLnTx/>
                    <a:uFillTx/>
                    <a:latin typeface="+mj-lt"/>
                    <a:ea typeface="ＭＳ Ｐゴシック" panose="020B0600070205080204" pitchFamily="50" charset="-128"/>
                    <a:cs typeface="+mn-cs"/>
                  </a:rPr>
                  <a:t>反変成分で微分する と共変ベクトル</a:t>
                </a:r>
                <a:r>
                  <a:rPr kumimoji="1" lang="ja-JP" altLang="en-US" sz="3200" b="1" i="0" u="none" strike="noStrike" kern="1200" cap="none" spc="0" normalizeH="0" baseline="0" noProof="0" dirty="0">
                    <a:ln>
                      <a:noFill/>
                    </a:ln>
                    <a:solidFill>
                      <a:srgbClr val="FF0000"/>
                    </a:solidFill>
                    <a:effectLst/>
                    <a:uLnTx/>
                    <a:uFillTx/>
                    <a:latin typeface="+mj-lt"/>
                    <a:ea typeface="ＭＳ Ｐゴシック" panose="020B0600070205080204" pitchFamily="50" charset="-128"/>
                    <a:cs typeface="+mn-cs"/>
                  </a:rPr>
                  <a:t>になる</a:t>
                </a:r>
                <a:endParaRPr kumimoji="1" lang="en-US" altLang="ja-JP" sz="3200" b="1" i="0" u="none" strike="noStrike" kern="1200" cap="none" spc="0" normalizeH="0" baseline="0" noProof="0" dirty="0">
                  <a:ln>
                    <a:noFill/>
                  </a:ln>
                  <a:solidFill>
                    <a:srgbClr val="FF0000"/>
                  </a:solidFill>
                  <a:effectLst/>
                  <a:uLnTx/>
                  <a:uFillTx/>
                  <a:latin typeface="+mj-lt"/>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ts val="600"/>
                  </a:spcAft>
                  <a:buClrTx/>
                  <a:buSzTx/>
                  <a:buFontTx/>
                  <a:buNone/>
                  <a:tabLst/>
                  <a:defRPr/>
                </a:pPr>
                <a:endParaRPr lang="en-US" altLang="ja-JP" sz="3200" b="1" dirty="0">
                  <a:solidFill>
                    <a:srgbClr val="FF0000"/>
                  </a:solidFill>
                  <a:latin typeface="+mj-lt"/>
                </a:endParaRPr>
              </a:p>
            </p:txBody>
          </p:sp>
        </mc:Choice>
        <mc:Fallback>
          <p:sp>
            <p:nvSpPr>
              <p:cNvPr id="4" name="テキスト ボックス 3">
                <a:extLst>
                  <a:ext uri="{FF2B5EF4-FFF2-40B4-BE49-F238E27FC236}">
                    <a16:creationId xmlns:a16="http://schemas.microsoft.com/office/drawing/2014/main" id="{06D716B2-ED9C-3FA4-69BC-4F9D437C89D5}"/>
                  </a:ext>
                </a:extLst>
              </p:cNvPr>
              <p:cNvSpPr txBox="1">
                <a:spLocks noRot="1" noChangeAspect="1" noMove="1" noResize="1" noEditPoints="1" noAdjustHandles="1" noChangeArrowheads="1" noChangeShapeType="1" noTextEdit="1"/>
              </p:cNvSpPr>
              <p:nvPr/>
            </p:nvSpPr>
            <p:spPr>
              <a:xfrm>
                <a:off x="191344" y="1124744"/>
                <a:ext cx="11562945" cy="4824141"/>
              </a:xfrm>
              <a:prstGeom prst="rect">
                <a:avLst/>
              </a:prstGeom>
              <a:blipFill>
                <a:blip r:embed="rId2"/>
                <a:stretch>
                  <a:fillRect l="-1318" t="-214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99477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12192000" cy="980728"/>
          </a:xfrm>
        </p:spPr>
        <p:txBody>
          <a:bodyPr/>
          <a:lstStyle/>
          <a:p>
            <a:pPr eaLnBrk="1" hangingPunct="1"/>
            <a:r>
              <a:rPr lang="ja-JP" altLang="en-US" sz="3600" b="1" dirty="0">
                <a:solidFill>
                  <a:srgbClr val="0000FF"/>
                </a:solidFill>
              </a:rPr>
              <a:t>共変成分と反変成分</a:t>
            </a:r>
            <a:r>
              <a:rPr lang="en-US" altLang="ja-JP" sz="3600" b="1" dirty="0">
                <a:solidFill>
                  <a:srgbClr val="0000FF"/>
                </a:solidFill>
              </a:rPr>
              <a:t>:</a:t>
            </a:r>
            <a:r>
              <a:rPr lang="ja-JP" altLang="en-US" sz="3600" b="1" dirty="0">
                <a:solidFill>
                  <a:srgbClr val="0000FF"/>
                </a:solidFill>
              </a:rPr>
              <a:t> 物性テンソル</a:t>
            </a:r>
          </a:p>
        </p:txBody>
      </p:sp>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6330408F-845A-093C-96EA-56F3F38DAE0F}"/>
                  </a:ext>
                </a:extLst>
              </p:cNvPr>
              <p:cNvSpPr txBox="1"/>
              <p:nvPr/>
            </p:nvSpPr>
            <p:spPr>
              <a:xfrm>
                <a:off x="239949" y="836712"/>
                <a:ext cx="11562945" cy="6031075"/>
              </a:xfrm>
              <a:prstGeom prst="rect">
                <a:avLst/>
              </a:prstGeom>
              <a:noFill/>
            </p:spPr>
            <p:txBody>
              <a:bodyPr wrap="square">
                <a:spAutoFit/>
              </a:bodyPr>
              <a:lstStyle/>
              <a:p>
                <a:pPr lvl="0">
                  <a:spcAft>
                    <a:spcPts val="600"/>
                  </a:spcAft>
                  <a:defRPr/>
                </a:pPr>
                <a:r>
                  <a:rPr lang="ja-JP" altLang="en-US" sz="2400" b="1" dirty="0">
                    <a:solidFill>
                      <a:srgbClr val="FF0000"/>
                    </a:solidFill>
                    <a:latin typeface="+mn-lt"/>
                  </a:rPr>
                  <a:t>不変量 </a:t>
                </a:r>
                <a:r>
                  <a:rPr lang="en-US" altLang="ja-JP" sz="2400" b="1" dirty="0">
                    <a:solidFill>
                      <a:srgbClr val="FF0000"/>
                    </a:solidFill>
                    <a:latin typeface="+mn-lt"/>
                  </a:rPr>
                  <a:t>(Scalar)</a:t>
                </a:r>
                <a:r>
                  <a:rPr lang="ja-JP" altLang="en-US" sz="2400" b="1" dirty="0">
                    <a:solidFill>
                      <a:srgbClr val="FF0000"/>
                    </a:solidFill>
                    <a:latin typeface="+mn-lt"/>
                  </a:rPr>
                  <a:t> を既知の共変・反変成分で表すことで判別できる</a:t>
                </a:r>
                <a:endParaRPr kumimoji="1" lang="en-US" altLang="ja-JP" sz="2400" b="1" i="0" u="none" strike="noStrike" kern="1200" cap="none" spc="0" normalizeH="0" baseline="0" noProof="0" dirty="0">
                  <a:ln>
                    <a:noFill/>
                  </a:ln>
                  <a:solidFill>
                    <a:srgbClr val="FF0000"/>
                  </a:solidFill>
                  <a:effectLst/>
                  <a:uLnTx/>
                  <a:uFillTx/>
                  <a:latin typeface="+mn-lt"/>
                  <a:ea typeface="ＭＳ Ｐゴシック" panose="020B0600070205080204" pitchFamily="50" charset="-128"/>
                  <a:cs typeface="+mn-cs"/>
                </a:endParaRP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電界ベクトル</a:t>
                </a:r>
                <a:r>
                  <a:rPr kumimoji="1" lang="en-US" altLang="ja-JP"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 </a:t>
                </a:r>
                <a14:m>
                  <m:oMath xmlns:m="http://schemas.openxmlformats.org/officeDocument/2006/math">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𝑬</m:t>
                    </m:r>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nary>
                      <m:naryPr>
                        <m:chr m:val="∑"/>
                        <m:limLoc m:val="subSup"/>
                        <m:supHide m:val="on"/>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naryPr>
                      <m:sub>
                        <m:r>
                          <m:rPr>
                            <m:brk m:alnAt="9"/>
                          </m:r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𝑗</m:t>
                        </m:r>
                      </m:sub>
                      <m:sup/>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𝐸</m:t>
                            </m:r>
                          </m:e>
                          <m:sup>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𝑗</m:t>
                            </m:r>
                          </m:sup>
                        </m:sSup>
                      </m:e>
                    </m:nary>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bPr>
                      <m:e>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𝒆</m:t>
                        </m:r>
                      </m:e>
                      <m:sub>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𝒋</m:t>
                        </m:r>
                      </m:sub>
                    </m:sSub>
                  </m:oMath>
                </a14:m>
                <a:r>
                  <a:rPr kumimoji="1" lang="en-US" altLang="ja-JP" sz="2400" b="0" i="1"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電界ベクトル成分 </a:t>
                </a:r>
                <a14:m>
                  <m:oMath xmlns:m="http://schemas.openxmlformats.org/officeDocument/2006/math">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𝐸</m:t>
                        </m:r>
                      </m:e>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𝑗</m:t>
                        </m:r>
                      </m:sup>
                    </m:sSup>
                  </m:oMath>
                </a14:m>
                <a:r>
                  <a:rPr kumimoji="1" lang="en-US" altLang="ja-JP"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 反変テンソル</a:t>
                </a:r>
                <a:r>
                  <a:rPr kumimoji="1" lang="en-US" altLang="ja-JP" sz="2400" b="0" i="1"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 </a:t>
                </a:r>
                <a:endParaRPr kumimoji="1" lang="en-US" altLang="ja-JP"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endParaRP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自由エネルギー</a:t>
                </a:r>
                <a:r>
                  <a:rPr kumimoji="1" lang="en-US" altLang="ja-JP"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 </a:t>
                </a:r>
                <a14:m>
                  <m:oMath xmlns:m="http://schemas.openxmlformats.org/officeDocument/2006/math">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𝐺</m:t>
                    </m:r>
                    <m:r>
                      <a:rPr kumimoji="1" lang="en-US" altLang="ja-JP" sz="2400" b="1"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sSub>
                      <m:sSub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b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𝐺</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0</m:t>
                        </m:r>
                      </m:sub>
                    </m:s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f>
                      <m:f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fPr>
                      <m:num>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num>
                      <m:den>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den>
                    </m:f>
                    <m:nary>
                      <m:naryPr>
                        <m:chr m:val="∑"/>
                        <m:limLoc m:val="subSup"/>
                        <m:supHide m:val="on"/>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naryPr>
                      <m:sub>
                        <m:r>
                          <m:rPr>
                            <m:brk m:alnAt="1"/>
                          </m:r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𝑖</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r>
                          <m:rPr>
                            <m:brk m:alnAt="9"/>
                          </m:r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𝑗</m:t>
                        </m:r>
                      </m:sub>
                      <m:sup/>
                      <m:e>
                        <m:sSub>
                          <m:sSub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bPr>
                          <m:e>
                            <m:r>
                              <a:rPr kumimoji="1" lang="ja-JP"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𝜀</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𝑖𝑗</m:t>
                            </m:r>
                          </m:sub>
                        </m:sSub>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𝐸</m:t>
                            </m:r>
                          </m:e>
                          <m:sup>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𝑖</m:t>
                            </m:r>
                          </m:sup>
                        </m:sSup>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𝐸</m:t>
                            </m:r>
                          </m:e>
                          <m:sup>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𝑗</m:t>
                            </m:r>
                          </m:sup>
                        </m:sSup>
                      </m:e>
                    </m:nary>
                  </m:oMath>
                </a14:m>
                <a:br>
                  <a:rPr lang="en-US" altLang="ja-JP" sz="2400" dirty="0">
                    <a:solidFill>
                      <a:srgbClr val="000000"/>
                    </a:solidFill>
                    <a:latin typeface="+mn-lt"/>
                  </a:rPr>
                </a:br>
                <a:r>
                  <a:rPr lang="ja-JP" altLang="en-US" sz="2400" dirty="0">
                    <a:solidFill>
                      <a:srgbClr val="000000"/>
                    </a:solidFill>
                    <a:latin typeface="+mn-lt"/>
                  </a:rPr>
                  <a:t>　</a:t>
                </a:r>
                <a:r>
                  <a:rPr kumimoji="1" lang="ja-JP"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から、</a:t>
                </a:r>
                <a:r>
                  <a:rPr kumimoji="1" lang="en-US" altLang="ja-JP"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 </a:t>
                </a:r>
                <a14:m>
                  <m:oMath xmlns:m="http://schemas.openxmlformats.org/officeDocument/2006/math">
                    <m:sSub>
                      <m:sSub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bPr>
                      <m:e>
                        <m:r>
                          <a:rPr kumimoji="1" lang="ja-JP"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𝜀</m:t>
                        </m:r>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𝑖𝑗</m:t>
                        </m:r>
                      </m:sub>
                    </m:sSub>
                  </m:oMath>
                </a14:m>
                <a:r>
                  <a:rPr kumimoji="1" lang="ja-JP"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は</a:t>
                </a:r>
                <a:r>
                  <a:rPr kumimoji="1" lang="en-US" altLang="ja-JP"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2</a:t>
                </a:r>
                <a:r>
                  <a:rPr kumimoji="1" lang="ja-JP"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階の共変テンソル </a:t>
                </a:r>
                <a:r>
                  <a:rPr kumimoji="1" lang="en-US" altLang="ja-JP"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(scalar</a:t>
                </a:r>
                <a:r>
                  <a:rPr kumimoji="1" lang="ja-JP"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の反変テンソルによる</a:t>
                </a:r>
                <a:r>
                  <a:rPr kumimoji="1" lang="en-US" altLang="ja-JP"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2</a:t>
                </a:r>
                <a:r>
                  <a:rPr kumimoji="1" lang="ja-JP"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階微分</a:t>
                </a:r>
                <a:r>
                  <a:rPr kumimoji="1" lang="en-US" altLang="ja-JP"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歪テンソル</a:t>
                </a:r>
                <a:r>
                  <a:rPr kumimoji="1" lang="en-US" altLang="ja-JP"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 </a:t>
                </a:r>
                <a14:m>
                  <m:oMath xmlns:m="http://schemas.openxmlformats.org/officeDocument/2006/math">
                    <m:sSub>
                      <m:sSub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bPr>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p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𝑖</m:t>
                            </m:r>
                          </m:sup>
                        </m:sSup>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𝑗</m:t>
                        </m:r>
                      </m:sub>
                    </m:s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f>
                      <m:f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fPr>
                      <m:num>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𝑑</m:t>
                        </m:r>
                        <m:r>
                          <a:rPr kumimoji="1" lang="ja-JP" alt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𝛿</m:t>
                        </m:r>
                        <m:sSup>
                          <m:sSup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𝑥</m:t>
                            </m:r>
                          </m:e>
                          <m:sup>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𝑖</m:t>
                            </m:r>
                          </m:sup>
                        </m:sSup>
                      </m:num>
                      <m:den>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𝑑</m:t>
                        </m:r>
                        <m:sSup>
                          <m:sSup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p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𝑥</m:t>
                            </m:r>
                          </m:e>
                          <m:sup>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𝑗</m:t>
                            </m:r>
                          </m:sup>
                        </m:sSup>
                      </m:den>
                    </m:f>
                  </m:oMath>
                </a14:m>
                <a:r>
                  <a:rPr kumimoji="1" lang="en-US" altLang="ja-JP"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反変テンソルの反変テンソルによる微分</a:t>
                </a:r>
                <a:br>
                  <a:rPr kumimoji="1" lang="en-US" altLang="ja-JP"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br>
                <a:r>
                  <a:rPr lang="ja-JP" altLang="en-US" sz="2400" dirty="0">
                    <a:solidFill>
                      <a:srgbClr val="000000"/>
                    </a:solidFill>
                    <a:latin typeface="+mn-lt"/>
                  </a:rPr>
                  <a:t>　　　　　　　　　　　　　　　</a:t>
                </a:r>
                <a:r>
                  <a:rPr lang="en-US" altLang="ja-JP" sz="2400" dirty="0">
                    <a:solidFill>
                      <a:srgbClr val="000000"/>
                    </a:solidFill>
                    <a:latin typeface="+mn-lt"/>
                  </a:rPr>
                  <a:t>=&gt;</a:t>
                </a:r>
                <a:r>
                  <a:rPr lang="ja-JP" altLang="en-US" sz="2400" dirty="0">
                    <a:solidFill>
                      <a:srgbClr val="000000"/>
                    </a:solidFill>
                    <a:latin typeface="+mn-lt"/>
                  </a:rPr>
                  <a:t> 反変・共変テンソル</a:t>
                </a:r>
                <a:endParaRPr kumimoji="1" lang="en-US" altLang="ja-JP"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endParaRP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弾性テンソル</a:t>
                </a:r>
                <a:r>
                  <a:rPr kumimoji="1" lang="en-US" altLang="ja-JP"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 </a:t>
                </a:r>
                <a14:m>
                  <m:oMath xmlns:m="http://schemas.openxmlformats.org/officeDocument/2006/math">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𝐺</m:t>
                    </m:r>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𝐺</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0</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f>
                      <m:f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fPr>
                      <m:num>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1</m:t>
                        </m:r>
                      </m:num>
                      <m:den>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2</m:t>
                        </m:r>
                      </m:den>
                    </m:f>
                    <m:nary>
                      <m:naryPr>
                        <m:chr m:val="∑"/>
                        <m:limLoc m:val="subSup"/>
                        <m:supHide m:val="on"/>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naryPr>
                      <m:sub>
                        <m:r>
                          <m:rPr>
                            <m:brk m:alnAt="1"/>
                          </m:r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𝑖</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r>
                          <m:rPr>
                            <m:brk m:alnAt="9"/>
                          </m:r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𝑗</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𝑘</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𝑙</m:t>
                        </m:r>
                      </m:sub>
                      <m:sup/>
                      <m:e>
                        <m:sSup>
                          <m:sSupPr>
                            <m:ctrlP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p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bPr>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p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𝐶</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𝑖</m:t>
                                        </m:r>
                                      </m:sub>
                                    </m:sSub>
                                  </m:e>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𝑗</m:t>
                                    </m:r>
                                  </m:sup>
                                </m:sSup>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𝑘</m:t>
                                </m:r>
                              </m:sub>
                            </m:sSub>
                          </m:e>
                          <m:sup>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𝑙</m:t>
                            </m:r>
                          </m:sup>
                        </m:sSup>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bPr>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p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p>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𝑖</m:t>
                                </m:r>
                              </m:sup>
                            </m:sSup>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𝑗</m:t>
                            </m:r>
                          </m:sub>
                        </m:sSub>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bPr>
                          <m:e>
                            <m:sSup>
                              <m:sSup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ctrlPr>
                              </m:sSupPr>
                              <m:e>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p>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𝑘</m:t>
                                </m:r>
                              </m:sup>
                            </m:sSup>
                          </m:e>
                          <m:sub>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mn-cs"/>
                              </a:rPr>
                              <m:t>𝑙</m:t>
                            </m:r>
                          </m:sub>
                        </m:sSub>
                      </m:e>
                    </m:nary>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mn-cs"/>
                      </a:rPr>
                      <m:t> </m:t>
                    </m:r>
                  </m:oMath>
                </a14:m>
                <a:br>
                  <a:rPr lang="en-US" altLang="ja-JP" sz="2400" dirty="0">
                    <a:solidFill>
                      <a:srgbClr val="000000"/>
                    </a:solidFill>
                    <a:latin typeface="+mn-lt"/>
                  </a:rPr>
                </a:br>
                <a:r>
                  <a:rPr lang="ja-JP" altLang="en-US" sz="2400" dirty="0">
                    <a:solidFill>
                      <a:srgbClr val="000000"/>
                    </a:solidFill>
                    <a:latin typeface="+mn-lt"/>
                  </a:rPr>
                  <a:t>　　　　　　　　　　　　　　　</a:t>
                </a:r>
                <a:r>
                  <a:rPr lang="en-US" altLang="ja-JP" sz="2400" dirty="0">
                    <a:solidFill>
                      <a:srgbClr val="000000"/>
                    </a:solidFill>
                    <a:latin typeface="+mn-lt"/>
                  </a:rPr>
                  <a:t>=&gt;</a:t>
                </a:r>
                <a:r>
                  <a:rPr lang="ja-JP" altLang="en-US" sz="2400" dirty="0">
                    <a:solidFill>
                      <a:srgbClr val="000000"/>
                    </a:solidFill>
                    <a:latin typeface="+mn-lt"/>
                  </a:rPr>
                  <a:t> 反変・共変テンソル</a:t>
                </a:r>
                <a:endParaRPr lang="en-US" altLang="ja-JP" sz="2400" dirty="0">
                  <a:solidFill>
                    <a:srgbClr val="000000"/>
                  </a:solidFill>
                  <a:latin typeface="+mn-lt"/>
                </a:endParaRPr>
              </a:p>
              <a:p>
                <a:pPr marL="342900" indent="-342900">
                  <a:spcAft>
                    <a:spcPts val="600"/>
                  </a:spcAft>
                  <a:buFont typeface="Wingdings" panose="05000000000000000000" pitchFamily="2" charset="2"/>
                  <a:buChar char="Ø"/>
                  <a:defRPr/>
                </a:pPr>
                <a:r>
                  <a:rPr lang="ja-JP" altLang="en-US" sz="2400" b="1" dirty="0">
                    <a:solidFill>
                      <a:srgbClr val="FF0000"/>
                    </a:solidFill>
                    <a:latin typeface="+mn-lt"/>
                  </a:rPr>
                  <a:t>非直交座標系のベクトル解析は、理論解析で重要</a:t>
                </a:r>
                <a:endParaRPr lang="en-US" altLang="ja-JP" sz="2400" b="1" dirty="0">
                  <a:solidFill>
                    <a:srgbClr val="FF0000"/>
                  </a:solidFill>
                  <a:latin typeface="+mn-lt"/>
                </a:endParaRPr>
              </a:p>
              <a:p>
                <a:pPr marL="342900" indent="-342900">
                  <a:spcAft>
                    <a:spcPts val="600"/>
                  </a:spcAft>
                  <a:buFont typeface="Wingdings" panose="05000000000000000000" pitchFamily="2" charset="2"/>
                  <a:buChar char="Ø"/>
                  <a:defRPr/>
                </a:pPr>
                <a:r>
                  <a:rPr lang="ja-JP" altLang="en-US" sz="2400" b="1" dirty="0">
                    <a:solidFill>
                      <a:srgbClr val="FF0000"/>
                    </a:solidFill>
                    <a:latin typeface="+mn-lt"/>
                  </a:rPr>
                  <a:t>実際の材料のテンソル成分と関係づけるのは難しい</a:t>
                </a:r>
                <a:br>
                  <a:rPr lang="en-US" altLang="ja-JP" sz="2400" b="1" dirty="0">
                    <a:solidFill>
                      <a:srgbClr val="FF0000"/>
                    </a:solidFill>
                    <a:latin typeface="+mn-lt"/>
                  </a:rPr>
                </a:br>
                <a:r>
                  <a:rPr lang="ja-JP" altLang="en-US" sz="2400" dirty="0">
                    <a:latin typeface="+mn-lt"/>
                  </a:rPr>
                  <a:t>　・ 単結晶ならテンソル成分と対応付けられる</a:t>
                </a:r>
                <a:br>
                  <a:rPr lang="en-US" altLang="ja-JP" sz="2400" dirty="0">
                    <a:latin typeface="+mn-lt"/>
                  </a:rPr>
                </a:br>
                <a:r>
                  <a:rPr lang="ja-JP" altLang="en-US" sz="2400" dirty="0">
                    <a:latin typeface="+mn-lt"/>
                  </a:rPr>
                  <a:t>　・ 多結晶の場合、対角化して主値の平均で対応づけられる</a:t>
                </a:r>
                <a:br>
                  <a:rPr lang="en-US" altLang="ja-JP" sz="2400" dirty="0">
                    <a:latin typeface="+mn-lt"/>
                  </a:rPr>
                </a:br>
                <a:r>
                  <a:rPr kumimoji="1" lang="ja-JP" altLang="en-US" sz="2400" i="0" u="none" strike="noStrike" kern="1200" cap="none" spc="0" normalizeH="0" baseline="0" noProof="0" dirty="0">
                    <a:ln>
                      <a:noFill/>
                    </a:ln>
                    <a:effectLst/>
                    <a:uLnTx/>
                    <a:uFillTx/>
                    <a:latin typeface="+mn-lt"/>
                    <a:ea typeface="ＭＳ Ｐゴシック" panose="020B0600070205080204" pitchFamily="50" charset="-128"/>
                    <a:cs typeface="+mn-cs"/>
                  </a:rPr>
                  <a:t>　・ </a:t>
                </a:r>
                <a:r>
                  <a:rPr kumimoji="1" lang="ja-JP" altLang="en-US" sz="2400" i="0" u="none" strike="noStrike" kern="1200" cap="none" spc="0" normalizeH="0" baseline="0" noProof="0" dirty="0">
                    <a:ln>
                      <a:noFill/>
                    </a:ln>
                    <a:solidFill>
                      <a:srgbClr val="0000FF"/>
                    </a:solidFill>
                    <a:effectLst/>
                    <a:uLnTx/>
                    <a:uFillTx/>
                    <a:latin typeface="+mn-lt"/>
                    <a:ea typeface="ＭＳ Ｐゴシック" panose="020B0600070205080204" pitchFamily="50" charset="-128"/>
                    <a:cs typeface="+mn-cs"/>
                  </a:rPr>
                  <a:t>理論計算 </a:t>
                </a:r>
                <a:r>
                  <a:rPr kumimoji="1" lang="en-US" altLang="ja-JP" sz="2400" i="0" u="none" strike="noStrike" kern="1200" cap="none" spc="0" normalizeH="0" baseline="0" noProof="0" dirty="0">
                    <a:ln>
                      <a:noFill/>
                    </a:ln>
                    <a:solidFill>
                      <a:srgbClr val="0000FF"/>
                    </a:solidFill>
                    <a:effectLst/>
                    <a:uLnTx/>
                    <a:uFillTx/>
                    <a:latin typeface="+mn-lt"/>
                    <a:ea typeface="ＭＳ Ｐゴシック" panose="020B0600070205080204" pitchFamily="50" charset="-128"/>
                    <a:cs typeface="+mn-cs"/>
                  </a:rPr>
                  <a:t>(VASP</a:t>
                </a:r>
                <a:r>
                  <a:rPr kumimoji="1" lang="ja-JP" altLang="en-US" sz="2400" i="0" u="none" strike="noStrike" kern="1200" cap="none" spc="0" normalizeH="0" baseline="0" noProof="0" dirty="0">
                    <a:ln>
                      <a:noFill/>
                    </a:ln>
                    <a:solidFill>
                      <a:srgbClr val="0000FF"/>
                    </a:solidFill>
                    <a:effectLst/>
                    <a:uLnTx/>
                    <a:uFillTx/>
                    <a:latin typeface="+mn-lt"/>
                    <a:ea typeface="ＭＳ Ｐゴシック" panose="020B0600070205080204" pitchFamily="50" charset="-128"/>
                    <a:cs typeface="+mn-cs"/>
                  </a:rPr>
                  <a:t> など</a:t>
                </a:r>
                <a:r>
                  <a:rPr kumimoji="1" lang="en-US" altLang="ja-JP" sz="2400" i="0" u="none" strike="noStrike" kern="1200" cap="none" spc="0" normalizeH="0" baseline="0" noProof="0" dirty="0">
                    <a:ln>
                      <a:noFill/>
                    </a:ln>
                    <a:solidFill>
                      <a:srgbClr val="0000FF"/>
                    </a:solidFill>
                    <a:effectLst/>
                    <a:uLnTx/>
                    <a:uFillTx/>
                    <a:latin typeface="+mn-lt"/>
                    <a:ea typeface="ＭＳ Ｐゴシック" panose="020B0600070205080204" pitchFamily="50" charset="-128"/>
                    <a:cs typeface="+mn-cs"/>
                  </a:rPr>
                  <a:t>)</a:t>
                </a:r>
                <a:r>
                  <a:rPr kumimoji="1" lang="ja-JP" altLang="en-US" sz="2400" i="0" u="none" strike="noStrike" kern="1200" cap="none" spc="0" normalizeH="0" baseline="0" noProof="0" dirty="0">
                    <a:ln>
                      <a:noFill/>
                    </a:ln>
                    <a:solidFill>
                      <a:srgbClr val="0000FF"/>
                    </a:solidFill>
                    <a:effectLst/>
                    <a:uLnTx/>
                    <a:uFillTx/>
                    <a:latin typeface="+mn-lt"/>
                    <a:ea typeface="ＭＳ Ｐゴシック" panose="020B0600070205080204" pitchFamily="50" charset="-128"/>
                    <a:cs typeface="+mn-cs"/>
                  </a:rPr>
                  <a:t> ではデカルト座標に関するテンソルを出力</a:t>
                </a:r>
                <a:r>
                  <a:rPr kumimoji="1" lang="ja-JP" altLang="en-US" sz="2400" i="0" u="none" strike="noStrike" kern="1200" cap="none" spc="0" normalizeH="0" baseline="0" noProof="0" dirty="0">
                    <a:ln>
                      <a:noFill/>
                    </a:ln>
                    <a:effectLst/>
                    <a:uLnTx/>
                    <a:uFillTx/>
                    <a:latin typeface="+mn-lt"/>
                    <a:ea typeface="ＭＳ Ｐゴシック" panose="020B0600070205080204" pitchFamily="50" charset="-128"/>
                    <a:cs typeface="+mn-cs"/>
                  </a:rPr>
                  <a:t>している</a:t>
                </a:r>
                <a:endParaRPr kumimoji="1" lang="en-US" altLang="ja-JP" sz="2400" i="0" u="none" strike="noStrike" kern="1200" cap="none" spc="0" normalizeH="0" baseline="0" noProof="0" dirty="0">
                  <a:ln>
                    <a:noFill/>
                  </a:ln>
                  <a:effectLst/>
                  <a:uLnTx/>
                  <a:uFillTx/>
                  <a:latin typeface="+mn-lt"/>
                  <a:ea typeface="ＭＳ Ｐゴシック" panose="020B0600070205080204" pitchFamily="50" charset="-128"/>
                  <a:cs typeface="+mn-cs"/>
                </a:endParaRPr>
              </a:p>
            </p:txBody>
          </p:sp>
        </mc:Choice>
        <mc:Fallback>
          <p:sp>
            <p:nvSpPr>
              <p:cNvPr id="3" name="テキスト ボックス 2">
                <a:extLst>
                  <a:ext uri="{FF2B5EF4-FFF2-40B4-BE49-F238E27FC236}">
                    <a16:creationId xmlns:a16="http://schemas.microsoft.com/office/drawing/2014/main" id="{6330408F-845A-093C-96EA-56F3F38DAE0F}"/>
                  </a:ext>
                </a:extLst>
              </p:cNvPr>
              <p:cNvSpPr txBox="1">
                <a:spLocks noRot="1" noChangeAspect="1" noMove="1" noResize="1" noEditPoints="1" noAdjustHandles="1" noChangeArrowheads="1" noChangeShapeType="1" noTextEdit="1"/>
              </p:cNvSpPr>
              <p:nvPr/>
            </p:nvSpPr>
            <p:spPr>
              <a:xfrm>
                <a:off x="239949" y="836712"/>
                <a:ext cx="11562945" cy="6031075"/>
              </a:xfrm>
              <a:prstGeom prst="rect">
                <a:avLst/>
              </a:prstGeom>
              <a:blipFill>
                <a:blip r:embed="rId2"/>
                <a:stretch>
                  <a:fillRect l="-791" t="-1111" b="-141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90546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12192000" cy="685800"/>
          </a:xfrm>
        </p:spPr>
        <p:txBody>
          <a:bodyPr/>
          <a:lstStyle/>
          <a:p>
            <a:pPr eaLnBrk="1" hangingPunct="1"/>
            <a:r>
              <a:rPr lang="ja-JP" altLang="en-US" sz="3600" b="1" dirty="0">
                <a:solidFill>
                  <a:srgbClr val="0000FF"/>
                </a:solidFill>
              </a:rPr>
              <a:t>共変成分と反変成分</a:t>
            </a:r>
            <a:r>
              <a:rPr lang="en-US" altLang="ja-JP" sz="3600" b="1" dirty="0">
                <a:solidFill>
                  <a:srgbClr val="0000FF"/>
                </a:solidFill>
              </a:rPr>
              <a:t>:</a:t>
            </a:r>
            <a:r>
              <a:rPr lang="ja-JP" altLang="en-US" sz="3600" b="1" dirty="0">
                <a:solidFill>
                  <a:srgbClr val="0000FF"/>
                </a:solidFill>
              </a:rPr>
              <a:t> 一般的な規則</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6330408F-845A-093C-96EA-56F3F38DAE0F}"/>
                  </a:ext>
                </a:extLst>
              </p:cNvPr>
              <p:cNvSpPr txBox="1"/>
              <p:nvPr/>
            </p:nvSpPr>
            <p:spPr>
              <a:xfrm>
                <a:off x="165370" y="880393"/>
                <a:ext cx="11942324" cy="2312236"/>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基本ベクトルと座標の共変・反変は入れ替わる</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457200" marR="0" lvl="0" indent="-45720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実空間と逆空間の共変・反変は入れ替わる</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457200" lvl="0" indent="-457200">
                  <a:spcAft>
                    <a:spcPts val="1200"/>
                  </a:spcAft>
                  <a:buFont typeface="Arial" panose="020B0604020202020204" pitchFamily="34" charset="0"/>
                  <a:buChar char="•"/>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微分により共変と反変が入れ替わる</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457200" lvl="0" indent="-457200">
                  <a:spcAft>
                    <a:spcPts val="1200"/>
                  </a:spcAft>
                  <a:buFont typeface="Arial" panose="020B0604020202020204" pitchFamily="34" charset="0"/>
                  <a:buChar char="•"/>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計量テンソル </a:t>
                </a:r>
                <a14:m>
                  <m:oMath xmlns:m="http://schemas.openxmlformats.org/officeDocument/2006/math">
                    <m:sSub>
                      <m:sSubPr>
                        <m:ctrlPr>
                          <a:rPr lang="pt-BR" altLang="ja-JP" sz="2800" i="1" smtClean="0">
                            <a:solidFill>
                              <a:schemeClr val="tx1"/>
                            </a:solidFill>
                            <a:latin typeface="Cambria Math" panose="02040503050406030204" pitchFamily="18" charset="0"/>
                          </a:rPr>
                        </m:ctrlPr>
                      </m:sSubPr>
                      <m:e>
                        <m:r>
                          <a:rPr lang="en-US" altLang="ja-JP" sz="2800" b="0" i="1">
                            <a:solidFill>
                              <a:schemeClr val="tx1"/>
                            </a:solidFill>
                            <a:latin typeface="Cambria Math" panose="02040503050406030204" pitchFamily="18" charset="0"/>
                          </a:rPr>
                          <m:t>𝑔</m:t>
                        </m:r>
                      </m:e>
                      <m:sub>
                        <m:r>
                          <a:rPr lang="en-US" altLang="ja-JP" sz="2800" b="0" i="1">
                            <a:solidFill>
                              <a:schemeClr val="tx1"/>
                            </a:solidFill>
                            <a:latin typeface="Cambria Math" panose="02040503050406030204" pitchFamily="18" charset="0"/>
                          </a:rPr>
                          <m:t>𝑖𝑗</m:t>
                        </m:r>
                      </m:sub>
                    </m:sSub>
                  </m:oMath>
                </a14:m>
                <a:r>
                  <a:rPr lang="en-US" altLang="ja-JP" sz="2800" i="1" dirty="0">
                    <a:solidFill>
                      <a:schemeClr val="tx1"/>
                    </a:solidFill>
                    <a:latin typeface="Cambria Math" panose="02040503050406030204" pitchFamily="18" charset="0"/>
                  </a:rPr>
                  <a:t>,</a:t>
                </a:r>
                <a:r>
                  <a:rPr lang="ja-JP" altLang="en-US" sz="2800" i="1" dirty="0">
                    <a:solidFill>
                      <a:schemeClr val="tx1"/>
                    </a:solidFill>
                    <a:latin typeface="Cambria Math" panose="02040503050406030204" pitchFamily="18" charset="0"/>
                  </a:rPr>
                  <a:t> </a:t>
                </a:r>
                <a14:m>
                  <m:oMath xmlns:m="http://schemas.openxmlformats.org/officeDocument/2006/math">
                    <m:sSup>
                      <m:sSupPr>
                        <m:ctrlPr>
                          <a:rPr lang="en-US" altLang="ja-JP" sz="2800" i="1">
                            <a:solidFill>
                              <a:schemeClr val="tx1"/>
                            </a:solidFill>
                            <a:latin typeface="Cambria Math" panose="02040503050406030204" pitchFamily="18" charset="0"/>
                          </a:rPr>
                        </m:ctrlPr>
                      </m:sSupPr>
                      <m:e>
                        <m:r>
                          <a:rPr lang="en-US" altLang="ja-JP" sz="2800" b="0" i="1">
                            <a:solidFill>
                              <a:schemeClr val="tx1"/>
                            </a:solidFill>
                            <a:latin typeface="Cambria Math" panose="02040503050406030204" pitchFamily="18" charset="0"/>
                          </a:rPr>
                          <m:t>𝑔</m:t>
                        </m:r>
                      </m:e>
                      <m:sup>
                        <m:r>
                          <a:rPr lang="en-US" altLang="ja-JP" sz="2800" b="0" i="1">
                            <a:solidFill>
                              <a:schemeClr val="tx1"/>
                            </a:solidFill>
                            <a:latin typeface="Cambria Math" panose="02040503050406030204" pitchFamily="18" charset="0"/>
                          </a:rPr>
                          <m:t>𝑖𝑗</m:t>
                        </m:r>
                      </m:sup>
                    </m:sSup>
                  </m:oMath>
                </a14:m>
                <a:r>
                  <a:rPr kumimoji="1" lang="ja-JP" altLang="en-US" sz="2800" i="0" u="none" strike="noStrike" kern="1200" cap="none" spc="0" normalizeH="0" baseline="0" noProof="0" dirty="0">
                    <a:ln>
                      <a:noFill/>
                    </a:ln>
                    <a:solidFill>
                      <a:schemeClr val="tx1"/>
                    </a:solidFill>
                    <a:effectLst/>
                    <a:uLnTx/>
                    <a:uFillTx/>
                  </a:rPr>
                  <a:t> </a:t>
                </a:r>
                <a:r>
                  <a:rPr lang="ja-JP" altLang="en-US" sz="2800" dirty="0"/>
                  <a:t>により、共変成分と反変成分を入れ替えられる</a:t>
                </a:r>
                <a:endParaRPr lang="en-US" altLang="ja-JP" sz="2800" dirty="0">
                  <a:solidFill>
                    <a:srgbClr val="000000"/>
                  </a:solidFill>
                </a:endParaRPr>
              </a:p>
            </p:txBody>
          </p:sp>
        </mc:Choice>
        <mc:Fallback xmlns="">
          <p:sp>
            <p:nvSpPr>
              <p:cNvPr id="3" name="テキスト ボックス 2">
                <a:extLst>
                  <a:ext uri="{FF2B5EF4-FFF2-40B4-BE49-F238E27FC236}">
                    <a16:creationId xmlns:a16="http://schemas.microsoft.com/office/drawing/2014/main" id="{6330408F-845A-093C-96EA-56F3F38DAE0F}"/>
                  </a:ext>
                </a:extLst>
              </p:cNvPr>
              <p:cNvSpPr txBox="1">
                <a:spLocks noRot="1" noChangeAspect="1" noMove="1" noResize="1" noEditPoints="1" noAdjustHandles="1" noChangeArrowheads="1" noChangeShapeType="1" noTextEdit="1"/>
              </p:cNvSpPr>
              <p:nvPr/>
            </p:nvSpPr>
            <p:spPr>
              <a:xfrm>
                <a:off x="165370" y="880393"/>
                <a:ext cx="11942324" cy="2312236"/>
              </a:xfrm>
              <a:prstGeom prst="rect">
                <a:avLst/>
              </a:prstGeom>
              <a:blipFill>
                <a:blip r:embed="rId2"/>
                <a:stretch>
                  <a:fillRect l="-919" t="-3421" b="-4737"/>
                </a:stretch>
              </a:blipFill>
            </p:spPr>
            <p:txBody>
              <a:bodyPr/>
              <a:lstStyle/>
              <a:p>
                <a:r>
                  <a:rPr lang="ja-JP" altLang="en-US">
                    <a:noFill/>
                  </a:rPr>
                  <a:t> </a:t>
                </a:r>
              </a:p>
            </p:txBody>
          </p:sp>
        </mc:Fallback>
      </mc:AlternateContent>
      <p:graphicFrame>
        <p:nvGraphicFramePr>
          <p:cNvPr id="2" name="表 1">
            <a:extLst>
              <a:ext uri="{FF2B5EF4-FFF2-40B4-BE49-F238E27FC236}">
                <a16:creationId xmlns:a16="http://schemas.microsoft.com/office/drawing/2014/main" id="{72BA8A2C-B453-D50D-B66F-5C495F6F1ED7}"/>
              </a:ext>
            </a:extLst>
          </p:cNvPr>
          <p:cNvGraphicFramePr>
            <a:graphicFrameLocks noGrp="1"/>
          </p:cNvGraphicFramePr>
          <p:nvPr>
            <p:extLst>
              <p:ext uri="{D42A27DB-BD31-4B8C-83A1-F6EECF244321}">
                <p14:modId xmlns:p14="http://schemas.microsoft.com/office/powerpoint/2010/main" val="1961355977"/>
              </p:ext>
            </p:extLst>
          </p:nvPr>
        </p:nvGraphicFramePr>
        <p:xfrm>
          <a:off x="407368" y="3356992"/>
          <a:ext cx="11305256" cy="1981200"/>
        </p:xfrm>
        <a:graphic>
          <a:graphicData uri="http://schemas.openxmlformats.org/drawingml/2006/table">
            <a:tbl>
              <a:tblPr firstRow="1" bandRow="1">
                <a:tableStyleId>{5C22544A-7EE6-4342-B048-85BDC9FD1C3A}</a:tableStyleId>
              </a:tblPr>
              <a:tblGrid>
                <a:gridCol w="1884209">
                  <a:extLst>
                    <a:ext uri="{9D8B030D-6E8A-4147-A177-3AD203B41FA5}">
                      <a16:colId xmlns:a16="http://schemas.microsoft.com/office/drawing/2014/main" val="1963614931"/>
                    </a:ext>
                  </a:extLst>
                </a:gridCol>
                <a:gridCol w="1644183">
                  <a:extLst>
                    <a:ext uri="{9D8B030D-6E8A-4147-A177-3AD203B41FA5}">
                      <a16:colId xmlns:a16="http://schemas.microsoft.com/office/drawing/2014/main" val="3309557036"/>
                    </a:ext>
                  </a:extLst>
                </a:gridCol>
                <a:gridCol w="1656184">
                  <a:extLst>
                    <a:ext uri="{9D8B030D-6E8A-4147-A177-3AD203B41FA5}">
                      <a16:colId xmlns:a16="http://schemas.microsoft.com/office/drawing/2014/main" val="3116136399"/>
                    </a:ext>
                  </a:extLst>
                </a:gridCol>
                <a:gridCol w="1872208">
                  <a:extLst>
                    <a:ext uri="{9D8B030D-6E8A-4147-A177-3AD203B41FA5}">
                      <a16:colId xmlns:a16="http://schemas.microsoft.com/office/drawing/2014/main" val="2257086374"/>
                    </a:ext>
                  </a:extLst>
                </a:gridCol>
                <a:gridCol w="1584176">
                  <a:extLst>
                    <a:ext uri="{9D8B030D-6E8A-4147-A177-3AD203B41FA5}">
                      <a16:colId xmlns:a16="http://schemas.microsoft.com/office/drawing/2014/main" val="911238871"/>
                    </a:ext>
                  </a:extLst>
                </a:gridCol>
                <a:gridCol w="2664296">
                  <a:extLst>
                    <a:ext uri="{9D8B030D-6E8A-4147-A177-3AD203B41FA5}">
                      <a16:colId xmlns:a16="http://schemas.microsoft.com/office/drawing/2014/main" val="2716774632"/>
                    </a:ext>
                  </a:extLst>
                </a:gridCol>
              </a:tblGrid>
              <a:tr h="370840">
                <a:tc>
                  <a:txBody>
                    <a:bodyPr/>
                    <a:lstStyle/>
                    <a:p>
                      <a:pPr algn="ctr"/>
                      <a:r>
                        <a:rPr kumimoji="1" lang="ja-JP" altLang="en-US" sz="2800" dirty="0"/>
                        <a:t>実格子</a:t>
                      </a:r>
                      <a:br>
                        <a:rPr kumimoji="1" lang="en-US" altLang="ja-JP" sz="2800" dirty="0"/>
                      </a:br>
                      <a:r>
                        <a:rPr kumimoji="1" lang="ja-JP" altLang="en-US" sz="2800" dirty="0"/>
                        <a:t>ベクトル</a:t>
                      </a:r>
                    </a:p>
                  </a:txBody>
                  <a:tcPr/>
                </a:tc>
                <a:tc>
                  <a:txBody>
                    <a:bodyPr/>
                    <a:lstStyle/>
                    <a:p>
                      <a:pPr algn="ctr"/>
                      <a:r>
                        <a:rPr kumimoji="1" lang="ja-JP" altLang="en-US" sz="2800" dirty="0"/>
                        <a:t>実格子</a:t>
                      </a:r>
                      <a:br>
                        <a:rPr kumimoji="1" lang="en-US" altLang="ja-JP" sz="2800" dirty="0"/>
                      </a:br>
                      <a:r>
                        <a:rPr kumimoji="1" lang="ja-JP" altLang="en-US" sz="2800" dirty="0"/>
                        <a:t>座標</a:t>
                      </a:r>
                    </a:p>
                  </a:txBody>
                  <a:tcPr/>
                </a:tc>
                <a:tc>
                  <a:txBody>
                    <a:bodyPr/>
                    <a:lstStyle/>
                    <a:p>
                      <a:pPr algn="ctr"/>
                      <a:r>
                        <a:rPr kumimoji="1" lang="ja-JP" altLang="en-US" sz="2800" dirty="0"/>
                        <a:t>実座標による微分</a:t>
                      </a:r>
                    </a:p>
                  </a:txBody>
                  <a:tcPr/>
                </a:tc>
                <a:tc>
                  <a:txBody>
                    <a:bodyPr/>
                    <a:lstStyle/>
                    <a:p>
                      <a:pPr algn="ctr"/>
                      <a:r>
                        <a:rPr kumimoji="1" lang="ja-JP" altLang="en-US" sz="2800" dirty="0"/>
                        <a:t>逆格子</a:t>
                      </a:r>
                      <a:br>
                        <a:rPr kumimoji="1" lang="en-US" altLang="ja-JP" sz="2800" dirty="0"/>
                      </a:br>
                      <a:r>
                        <a:rPr kumimoji="1" lang="ja-JP" altLang="en-US" sz="2800" dirty="0"/>
                        <a:t>ベクトル</a:t>
                      </a:r>
                    </a:p>
                  </a:txBody>
                  <a:tcPr/>
                </a:tc>
                <a:tc>
                  <a:txBody>
                    <a:bodyPr/>
                    <a:lstStyle/>
                    <a:p>
                      <a:pPr algn="ctr"/>
                      <a:r>
                        <a:rPr kumimoji="1" lang="ja-JP" altLang="en-US" sz="2800" dirty="0"/>
                        <a:t>逆格子座標</a:t>
                      </a:r>
                    </a:p>
                  </a:txBody>
                  <a:tcPr/>
                </a:tc>
                <a:tc>
                  <a:txBody>
                    <a:bodyPr/>
                    <a:lstStyle/>
                    <a:p>
                      <a:pPr algn="ctr"/>
                      <a:r>
                        <a:rPr kumimoji="1" lang="ja-JP" altLang="en-US" sz="2800" dirty="0"/>
                        <a:t>逆格子座標に</a:t>
                      </a:r>
                      <a:br>
                        <a:rPr kumimoji="1" lang="en-US" altLang="ja-JP" sz="2800" dirty="0"/>
                      </a:br>
                      <a:r>
                        <a:rPr kumimoji="1" lang="ja-JP" altLang="en-US" sz="2800" dirty="0"/>
                        <a:t>よる微分</a:t>
                      </a:r>
                    </a:p>
                  </a:txBody>
                  <a:tcPr/>
                </a:tc>
                <a:extLst>
                  <a:ext uri="{0D108BD9-81ED-4DB2-BD59-A6C34878D82A}">
                    <a16:rowId xmlns:a16="http://schemas.microsoft.com/office/drawing/2014/main" val="3844226844"/>
                  </a:ext>
                </a:extLst>
              </a:tr>
              <a:tr h="185420">
                <a:tc>
                  <a:txBody>
                    <a:bodyPr/>
                    <a:lstStyle/>
                    <a:p>
                      <a:pPr algn="ctr"/>
                      <a:r>
                        <a:rPr kumimoji="1" lang="ja-JP" altLang="en-US" sz="2800" dirty="0"/>
                        <a:t>共変</a:t>
                      </a:r>
                    </a:p>
                  </a:txBody>
                  <a:tcPr/>
                </a:tc>
                <a:tc>
                  <a:txBody>
                    <a:bodyPr/>
                    <a:lstStyle/>
                    <a:p>
                      <a:pPr algn="ctr"/>
                      <a:r>
                        <a:rPr kumimoji="1" lang="ja-JP" altLang="en-US" sz="2800" dirty="0"/>
                        <a:t>反変</a:t>
                      </a:r>
                    </a:p>
                  </a:txBody>
                  <a:tcPr/>
                </a:tc>
                <a:tc>
                  <a:txBody>
                    <a:bodyPr/>
                    <a:lstStyle/>
                    <a:p>
                      <a:pPr algn="ctr"/>
                      <a:r>
                        <a:rPr kumimoji="1" lang="ja-JP" altLang="en-US" sz="2800" dirty="0"/>
                        <a:t>共変</a:t>
                      </a:r>
                    </a:p>
                  </a:txBody>
                  <a:tcPr/>
                </a:tc>
                <a:tc>
                  <a:txBody>
                    <a:bodyPr/>
                    <a:lstStyle/>
                    <a:p>
                      <a:pPr algn="ctr"/>
                      <a:r>
                        <a:rPr kumimoji="1" lang="ja-JP" altLang="en-US" sz="2800" dirty="0"/>
                        <a:t>反変</a:t>
                      </a:r>
                    </a:p>
                  </a:txBody>
                  <a:tcPr/>
                </a:tc>
                <a:tc>
                  <a:txBody>
                    <a:bodyPr/>
                    <a:lstStyle/>
                    <a:p>
                      <a:pPr algn="ctr"/>
                      <a:r>
                        <a:rPr kumimoji="1" lang="ja-JP" altLang="en-US" sz="2800" dirty="0"/>
                        <a:t>共変</a:t>
                      </a:r>
                    </a:p>
                  </a:txBody>
                  <a:tcPr/>
                </a:tc>
                <a:tc>
                  <a:txBody>
                    <a:bodyPr/>
                    <a:lstStyle/>
                    <a:p>
                      <a:pPr algn="ctr"/>
                      <a:r>
                        <a:rPr kumimoji="1" lang="ja-JP" altLang="en-US" sz="2800" dirty="0"/>
                        <a:t>反変</a:t>
                      </a:r>
                    </a:p>
                  </a:txBody>
                  <a:tcPr/>
                </a:tc>
                <a:extLst>
                  <a:ext uri="{0D108BD9-81ED-4DB2-BD59-A6C34878D82A}">
                    <a16:rowId xmlns:a16="http://schemas.microsoft.com/office/drawing/2014/main" val="514212616"/>
                  </a:ext>
                </a:extLst>
              </a:tr>
              <a:tr h="185420">
                <a:tc>
                  <a:txBody>
                    <a:bodyPr/>
                    <a:lstStyle/>
                    <a:p>
                      <a:pPr algn="ctr"/>
                      <a:r>
                        <a:rPr kumimoji="1" lang="ja-JP" altLang="en-US" sz="2800" dirty="0"/>
                        <a:t>反変</a:t>
                      </a:r>
                    </a:p>
                  </a:txBody>
                  <a:tcPr/>
                </a:tc>
                <a:tc>
                  <a:txBody>
                    <a:bodyPr/>
                    <a:lstStyle/>
                    <a:p>
                      <a:pPr algn="ctr"/>
                      <a:r>
                        <a:rPr kumimoji="1" lang="ja-JP" altLang="en-US" sz="2800" dirty="0"/>
                        <a:t>共変</a:t>
                      </a:r>
                    </a:p>
                  </a:txBody>
                  <a:tcPr/>
                </a:tc>
                <a:tc>
                  <a:txBody>
                    <a:bodyPr/>
                    <a:lstStyle/>
                    <a:p>
                      <a:pPr algn="ctr"/>
                      <a:r>
                        <a:rPr kumimoji="1" lang="ja-JP" altLang="en-US" sz="2800" dirty="0"/>
                        <a:t>反変</a:t>
                      </a:r>
                    </a:p>
                  </a:txBody>
                  <a:tcPr/>
                </a:tc>
                <a:tc>
                  <a:txBody>
                    <a:bodyPr/>
                    <a:lstStyle/>
                    <a:p>
                      <a:pPr algn="ctr"/>
                      <a:r>
                        <a:rPr kumimoji="1" lang="ja-JP" altLang="en-US" sz="2800" dirty="0"/>
                        <a:t>共変</a:t>
                      </a:r>
                    </a:p>
                  </a:txBody>
                  <a:tcPr/>
                </a:tc>
                <a:tc>
                  <a:txBody>
                    <a:bodyPr/>
                    <a:lstStyle/>
                    <a:p>
                      <a:pPr algn="ctr"/>
                      <a:r>
                        <a:rPr kumimoji="1" lang="ja-JP" altLang="en-US" sz="2800" dirty="0"/>
                        <a:t>反変</a:t>
                      </a:r>
                    </a:p>
                  </a:txBody>
                  <a:tcPr/>
                </a:tc>
                <a:tc>
                  <a:txBody>
                    <a:bodyPr/>
                    <a:lstStyle/>
                    <a:p>
                      <a:pPr algn="ctr"/>
                      <a:r>
                        <a:rPr kumimoji="1" lang="ja-JP" altLang="en-US" sz="2800" dirty="0"/>
                        <a:t>共変</a:t>
                      </a:r>
                    </a:p>
                  </a:txBody>
                  <a:tcPr/>
                </a:tc>
                <a:extLst>
                  <a:ext uri="{0D108BD9-81ED-4DB2-BD59-A6C34878D82A}">
                    <a16:rowId xmlns:a16="http://schemas.microsoft.com/office/drawing/2014/main" val="2200676582"/>
                  </a:ext>
                </a:extLst>
              </a:tr>
            </a:tbl>
          </a:graphicData>
        </a:graphic>
      </p:graphicFrame>
    </p:spTree>
    <p:extLst>
      <p:ext uri="{BB962C8B-B14F-4D97-AF65-F5344CB8AC3E}">
        <p14:creationId xmlns:p14="http://schemas.microsoft.com/office/powerpoint/2010/main" val="71943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12192000" cy="685800"/>
          </a:xfrm>
        </p:spPr>
        <p:txBody>
          <a:bodyPr/>
          <a:lstStyle/>
          <a:p>
            <a:pPr eaLnBrk="1" hangingPunct="1"/>
            <a:r>
              <a:rPr lang="ja-JP" altLang="en-US" sz="2800" b="1" dirty="0">
                <a:solidFill>
                  <a:srgbClr val="0000FF"/>
                </a:solidFill>
                <a:latin typeface="+mn-lt"/>
                <a:ea typeface="+mn-ea"/>
              </a:rPr>
              <a:t>共変座標と反変座標は同じ基底ベクトルで異なる座標の取り方に当たる</a:t>
            </a:r>
          </a:p>
        </p:txBody>
      </p:sp>
      <p:sp>
        <p:nvSpPr>
          <p:cNvPr id="196611" name="Line 3"/>
          <p:cNvSpPr>
            <a:spLocks noChangeShapeType="1"/>
          </p:cNvSpPr>
          <p:nvPr/>
        </p:nvSpPr>
        <p:spPr bwMode="auto">
          <a:xfrm flipH="1">
            <a:off x="1401098" y="1108696"/>
            <a:ext cx="1265237" cy="3276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12" name="Line 4"/>
          <p:cNvSpPr>
            <a:spLocks noChangeShapeType="1"/>
          </p:cNvSpPr>
          <p:nvPr/>
        </p:nvSpPr>
        <p:spPr bwMode="auto">
          <a:xfrm flipV="1">
            <a:off x="1401098" y="4232896"/>
            <a:ext cx="3165475"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13" name="Line 5"/>
          <p:cNvSpPr>
            <a:spLocks noChangeShapeType="1"/>
          </p:cNvSpPr>
          <p:nvPr/>
        </p:nvSpPr>
        <p:spPr bwMode="auto">
          <a:xfrm flipV="1">
            <a:off x="1401098" y="4351958"/>
            <a:ext cx="712787" cy="33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14" name="Text Box 6"/>
          <p:cNvSpPr txBox="1">
            <a:spLocks noChangeArrowheads="1"/>
          </p:cNvSpPr>
          <p:nvPr/>
        </p:nvSpPr>
        <p:spPr bwMode="auto">
          <a:xfrm>
            <a:off x="1540093" y="4232897"/>
            <a:ext cx="441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a:ln>
                  <a:noFill/>
                </a:ln>
                <a:solidFill>
                  <a:srgbClr val="000000"/>
                </a:solidFill>
                <a:effectLst/>
                <a:uLnTx/>
                <a:uFillTx/>
                <a:latin typeface="Times New Roman"/>
                <a:ea typeface="ＭＳ Ｐゴシック"/>
                <a:cs typeface="+mn-cs"/>
              </a:rPr>
              <a:t>a</a:t>
            </a:r>
            <a:r>
              <a:rPr kumimoji="1" lang="en-US" altLang="ja-JP" sz="2400" b="1" i="0" u="none" strike="noStrike" kern="1200" cap="none" spc="0" normalizeH="0" baseline="-25000" noProof="0">
                <a:ln>
                  <a:noFill/>
                </a:ln>
                <a:solidFill>
                  <a:srgbClr val="000000"/>
                </a:solidFill>
                <a:effectLst/>
                <a:uLnTx/>
                <a:uFillTx/>
                <a:latin typeface="Times New Roman"/>
                <a:ea typeface="ＭＳ Ｐゴシック"/>
                <a:cs typeface="+mn-cs"/>
              </a:rPr>
              <a:t>1</a:t>
            </a:r>
          </a:p>
        </p:txBody>
      </p:sp>
      <p:sp>
        <p:nvSpPr>
          <p:cNvPr id="196615" name="Line 7"/>
          <p:cNvSpPr>
            <a:spLocks noChangeShapeType="1"/>
          </p:cNvSpPr>
          <p:nvPr/>
        </p:nvSpPr>
        <p:spPr bwMode="auto">
          <a:xfrm flipV="1">
            <a:off x="1401098" y="3688384"/>
            <a:ext cx="282575" cy="696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16" name="Text Box 8"/>
          <p:cNvSpPr txBox="1">
            <a:spLocks noChangeArrowheads="1"/>
          </p:cNvSpPr>
          <p:nvPr/>
        </p:nvSpPr>
        <p:spPr bwMode="auto">
          <a:xfrm>
            <a:off x="1159093" y="3655047"/>
            <a:ext cx="441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a:ln>
                  <a:noFill/>
                </a:ln>
                <a:solidFill>
                  <a:srgbClr val="000000"/>
                </a:solidFill>
                <a:effectLst/>
                <a:uLnTx/>
                <a:uFillTx/>
                <a:latin typeface="Times New Roman"/>
                <a:ea typeface="ＭＳ Ｐゴシック"/>
                <a:cs typeface="+mn-cs"/>
              </a:rPr>
              <a:t>a</a:t>
            </a:r>
            <a:r>
              <a:rPr kumimoji="1" lang="en-US" altLang="ja-JP" sz="2400" b="1" i="0" u="none" strike="noStrike" kern="1200" cap="none" spc="0" normalizeH="0" baseline="-25000" noProof="0">
                <a:ln>
                  <a:noFill/>
                </a:ln>
                <a:solidFill>
                  <a:srgbClr val="000000"/>
                </a:solidFill>
                <a:effectLst/>
                <a:uLnTx/>
                <a:uFillTx/>
                <a:latin typeface="Times New Roman"/>
                <a:ea typeface="ＭＳ Ｐゴシック"/>
                <a:cs typeface="+mn-cs"/>
              </a:rPr>
              <a:t>2</a:t>
            </a:r>
          </a:p>
        </p:txBody>
      </p:sp>
      <p:sp>
        <p:nvSpPr>
          <p:cNvPr id="196617" name="Oval 9"/>
          <p:cNvSpPr>
            <a:spLocks noChangeArrowheads="1"/>
          </p:cNvSpPr>
          <p:nvPr/>
        </p:nvSpPr>
        <p:spPr bwMode="auto">
          <a:xfrm>
            <a:off x="2947323" y="2099296"/>
            <a:ext cx="71437"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18" name="Line 10"/>
          <p:cNvSpPr>
            <a:spLocks noChangeShapeType="1"/>
          </p:cNvSpPr>
          <p:nvPr/>
        </p:nvSpPr>
        <p:spPr bwMode="auto">
          <a:xfrm flipV="1">
            <a:off x="1401098" y="2175496"/>
            <a:ext cx="1546225"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19" name="Text Box 11"/>
          <p:cNvSpPr txBox="1">
            <a:spLocks noChangeArrowheads="1"/>
          </p:cNvSpPr>
          <p:nvPr/>
        </p:nvSpPr>
        <p:spPr bwMode="auto">
          <a:xfrm>
            <a:off x="3043867" y="1946897"/>
            <a:ext cx="3561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0" i="0" u="none" strike="noStrike" kern="1200" cap="none" spc="0" normalizeH="0" baseline="0" noProof="0">
                <a:ln>
                  <a:noFill/>
                </a:ln>
                <a:solidFill>
                  <a:srgbClr val="000000"/>
                </a:solidFill>
                <a:effectLst/>
                <a:uLnTx/>
                <a:uFillTx/>
                <a:latin typeface="Times New Roman"/>
                <a:ea typeface="ＭＳ Ｐゴシック"/>
                <a:cs typeface="+mn-cs"/>
              </a:rPr>
              <a:t>P</a:t>
            </a:r>
            <a:endParaRPr kumimoji="1" lang="en-US" altLang="ja-JP" sz="2400" b="1" i="0" u="none" strike="noStrike" kern="1200" cap="none" spc="0" normalizeH="0" baseline="-25000" noProof="0">
              <a:ln>
                <a:noFill/>
              </a:ln>
              <a:solidFill>
                <a:srgbClr val="000000"/>
              </a:solidFill>
              <a:effectLst/>
              <a:uLnTx/>
              <a:uFillTx/>
              <a:latin typeface="Times New Roman"/>
              <a:ea typeface="ＭＳ Ｐゴシック"/>
              <a:cs typeface="+mn-cs"/>
            </a:endParaRPr>
          </a:p>
        </p:txBody>
      </p:sp>
      <p:sp>
        <p:nvSpPr>
          <p:cNvPr id="196620" name="Line 12"/>
          <p:cNvSpPr>
            <a:spLocks noChangeShapeType="1"/>
          </p:cNvSpPr>
          <p:nvPr/>
        </p:nvSpPr>
        <p:spPr bwMode="auto">
          <a:xfrm flipH="1">
            <a:off x="2124998" y="2021509"/>
            <a:ext cx="903287" cy="235267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21" name="Line 13"/>
          <p:cNvSpPr>
            <a:spLocks noChangeShapeType="1"/>
          </p:cNvSpPr>
          <p:nvPr/>
        </p:nvSpPr>
        <p:spPr bwMode="auto">
          <a:xfrm flipV="1">
            <a:off x="2244060" y="2142159"/>
            <a:ext cx="815975" cy="222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22" name="Text Box 14"/>
          <p:cNvSpPr txBox="1">
            <a:spLocks noChangeArrowheads="1"/>
          </p:cNvSpPr>
          <p:nvPr/>
        </p:nvSpPr>
        <p:spPr bwMode="auto">
          <a:xfrm>
            <a:off x="2020365" y="4232897"/>
            <a:ext cx="4299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0" i="1" u="none" strike="noStrike" kern="1200" cap="none" spc="0" normalizeH="0" baseline="0" noProof="0">
                <a:ln>
                  <a:noFill/>
                </a:ln>
                <a:solidFill>
                  <a:srgbClr val="000000"/>
                </a:solidFill>
                <a:effectLst/>
                <a:uLnTx/>
                <a:uFillTx/>
                <a:latin typeface="Times New Roman"/>
                <a:ea typeface="ＭＳ Ｐゴシック"/>
                <a:cs typeface="+mn-cs"/>
              </a:rPr>
              <a:t>x</a:t>
            </a:r>
            <a:r>
              <a:rPr kumimoji="1" lang="en-US" altLang="ja-JP" sz="2400" b="0" i="0" u="none" strike="noStrike" kern="1200" cap="none" spc="0" normalizeH="0" baseline="-25000" noProof="0">
                <a:ln>
                  <a:noFill/>
                </a:ln>
                <a:solidFill>
                  <a:srgbClr val="000000"/>
                </a:solidFill>
                <a:effectLst/>
                <a:uLnTx/>
                <a:uFillTx/>
                <a:latin typeface="Times New Roman"/>
                <a:ea typeface="ＭＳ Ｐゴシック"/>
                <a:cs typeface="+mn-cs"/>
              </a:rPr>
              <a:t>1</a:t>
            </a:r>
          </a:p>
        </p:txBody>
      </p:sp>
      <p:sp>
        <p:nvSpPr>
          <p:cNvPr id="196623" name="Text Box 15"/>
          <p:cNvSpPr txBox="1">
            <a:spLocks noChangeArrowheads="1"/>
          </p:cNvSpPr>
          <p:nvPr/>
        </p:nvSpPr>
        <p:spPr bwMode="auto">
          <a:xfrm>
            <a:off x="1932259" y="1805609"/>
            <a:ext cx="4299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0" i="1" u="none" strike="noStrike" kern="1200" cap="none" spc="0" normalizeH="0" baseline="0" noProof="0">
                <a:ln>
                  <a:noFill/>
                </a:ln>
                <a:solidFill>
                  <a:srgbClr val="000000"/>
                </a:solidFill>
                <a:effectLst/>
                <a:uLnTx/>
                <a:uFillTx/>
                <a:latin typeface="Times New Roman"/>
                <a:ea typeface="ＭＳ Ｐゴシック"/>
                <a:cs typeface="+mn-cs"/>
              </a:rPr>
              <a:t>x</a:t>
            </a:r>
            <a:r>
              <a:rPr kumimoji="1" lang="en-US" altLang="ja-JP" sz="2400" b="0" i="0" u="none" strike="noStrike" kern="1200" cap="none" spc="0" normalizeH="0" baseline="-25000" noProof="0">
                <a:ln>
                  <a:noFill/>
                </a:ln>
                <a:solidFill>
                  <a:srgbClr val="000000"/>
                </a:solidFill>
                <a:effectLst/>
                <a:uLnTx/>
                <a:uFillTx/>
                <a:latin typeface="Times New Roman"/>
                <a:ea typeface="ＭＳ Ｐゴシック"/>
                <a:cs typeface="+mn-cs"/>
              </a:rPr>
              <a:t>2</a:t>
            </a:r>
          </a:p>
        </p:txBody>
      </p:sp>
      <p:sp>
        <p:nvSpPr>
          <p:cNvPr id="196624" name="Text Box 16"/>
          <p:cNvSpPr txBox="1">
            <a:spLocks noChangeArrowheads="1"/>
          </p:cNvSpPr>
          <p:nvPr/>
        </p:nvSpPr>
        <p:spPr bwMode="auto">
          <a:xfrm>
            <a:off x="2964785" y="2175496"/>
            <a:ext cx="18764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a:ln>
                  <a:noFill/>
                </a:ln>
                <a:solidFill>
                  <a:srgbClr val="000000"/>
                </a:solidFill>
                <a:effectLst/>
                <a:uLnTx/>
                <a:uFillTx/>
                <a:latin typeface="Times New Roman"/>
                <a:ea typeface="ＭＳ Ｐゴシック"/>
                <a:cs typeface="+mn-cs"/>
              </a:rPr>
              <a:t>r</a:t>
            </a:r>
            <a:r>
              <a:rPr kumimoji="1" lang="ja-JP" altLang="en-US" sz="2400" b="1" i="1" u="none" strike="noStrike" kern="1200" cap="none" spc="0" normalizeH="0" baseline="0" noProof="0">
                <a:ln>
                  <a:noFill/>
                </a:ln>
                <a:solidFill>
                  <a:srgbClr val="000000"/>
                </a:solidFill>
                <a:effectLst/>
                <a:uLnTx/>
                <a:uFillTx/>
                <a:latin typeface="Times New Roman"/>
                <a:ea typeface="ＭＳ Ｐゴシック"/>
                <a:cs typeface="+mn-cs"/>
              </a:rPr>
              <a:t> </a:t>
            </a:r>
            <a:r>
              <a:rPr kumimoji="1" lang="en-US" altLang="ja-JP" sz="2400" b="1" i="1" u="none" strike="noStrike" kern="1200" cap="none" spc="0" normalizeH="0" baseline="0" noProof="0">
                <a:ln>
                  <a:noFill/>
                </a:ln>
                <a:solidFill>
                  <a:srgbClr val="000000"/>
                </a:solidFill>
                <a:effectLst/>
                <a:uLnTx/>
                <a:uFillTx/>
                <a:latin typeface="Times New Roman"/>
                <a:ea typeface="ＭＳ Ｐゴシック"/>
                <a:cs typeface="+mn-cs"/>
              </a:rPr>
              <a:t>=</a:t>
            </a:r>
            <a:r>
              <a:rPr kumimoji="1" lang="ja-JP" altLang="en-US" sz="2400" b="1" i="1" u="none" strike="noStrike" kern="1200" cap="none" spc="0" normalizeH="0" baseline="0" noProof="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a:ln>
                  <a:noFill/>
                </a:ln>
                <a:solidFill>
                  <a:srgbClr val="000000"/>
                </a:solidFill>
                <a:effectLst/>
                <a:uLnTx/>
                <a:uFillTx/>
                <a:latin typeface="Times New Roman"/>
                <a:ea typeface="ＭＳ Ｐゴシック"/>
                <a:cs typeface="+mn-cs"/>
              </a:rPr>
              <a:t>x</a:t>
            </a:r>
            <a:r>
              <a:rPr kumimoji="1" lang="en-US" altLang="ja-JP" sz="2400" b="0" i="0" u="none" strike="noStrike" kern="1200" cap="none" spc="0" normalizeH="0" baseline="-25000" noProof="0">
                <a:ln>
                  <a:noFill/>
                </a:ln>
                <a:solidFill>
                  <a:srgbClr val="000000"/>
                </a:solidFill>
                <a:effectLst/>
                <a:uLnTx/>
                <a:uFillTx/>
                <a:latin typeface="Times New Roman"/>
                <a:ea typeface="ＭＳ Ｐゴシック"/>
                <a:cs typeface="+mn-cs"/>
              </a:rPr>
              <a:t>1</a:t>
            </a:r>
            <a:r>
              <a:rPr kumimoji="1" lang="en-US" altLang="ja-JP" sz="2400" b="1" i="1" u="none" strike="noStrike" kern="1200" cap="none" spc="0" normalizeH="0" baseline="0" noProof="0">
                <a:ln>
                  <a:noFill/>
                </a:ln>
                <a:solidFill>
                  <a:srgbClr val="000000"/>
                </a:solidFill>
                <a:effectLst/>
                <a:uLnTx/>
                <a:uFillTx/>
                <a:latin typeface="Times New Roman"/>
                <a:ea typeface="ＭＳ Ｐゴシック"/>
                <a:cs typeface="+mn-cs"/>
              </a:rPr>
              <a:t>a</a:t>
            </a:r>
            <a:r>
              <a:rPr kumimoji="1" lang="en-US" altLang="ja-JP" sz="2400" b="1" i="0" u="none" strike="noStrike" kern="1200" cap="none" spc="0" normalizeH="0" baseline="-25000" noProof="0">
                <a:ln>
                  <a:noFill/>
                </a:ln>
                <a:solidFill>
                  <a:srgbClr val="000000"/>
                </a:solidFill>
                <a:effectLst/>
                <a:uLnTx/>
                <a:uFillTx/>
                <a:latin typeface="Times New Roman"/>
                <a:ea typeface="ＭＳ Ｐゴシック"/>
                <a:cs typeface="+mn-cs"/>
              </a:rPr>
              <a:t>1</a:t>
            </a:r>
            <a:r>
              <a:rPr kumimoji="1" lang="en-US" altLang="ja-JP" sz="2400" b="1" i="0" u="none" strike="noStrike" kern="1200" cap="none" spc="0" normalizeH="0" baseline="0" noProof="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a:ln>
                  <a:noFill/>
                </a:ln>
                <a:solidFill>
                  <a:srgbClr val="000000"/>
                </a:solidFill>
                <a:effectLst/>
                <a:uLnTx/>
                <a:uFillTx/>
                <a:latin typeface="Times New Roman"/>
                <a:ea typeface="ＭＳ Ｐゴシック"/>
                <a:cs typeface="+mn-cs"/>
              </a:rPr>
              <a:t>x</a:t>
            </a:r>
            <a:r>
              <a:rPr kumimoji="1" lang="en-US" altLang="ja-JP" sz="2400" b="0" i="0" u="none" strike="noStrike" kern="1200" cap="none" spc="0" normalizeH="0" baseline="-25000" noProof="0">
                <a:ln>
                  <a:noFill/>
                </a:ln>
                <a:solidFill>
                  <a:srgbClr val="000000"/>
                </a:solidFill>
                <a:effectLst/>
                <a:uLnTx/>
                <a:uFillTx/>
                <a:latin typeface="Times New Roman"/>
                <a:ea typeface="ＭＳ Ｐゴシック"/>
                <a:cs typeface="+mn-cs"/>
              </a:rPr>
              <a:t>2</a:t>
            </a:r>
            <a:r>
              <a:rPr kumimoji="1" lang="en-US" altLang="ja-JP" sz="2400" b="1" i="1" u="none" strike="noStrike" kern="1200" cap="none" spc="0" normalizeH="0" baseline="0" noProof="0">
                <a:ln>
                  <a:noFill/>
                </a:ln>
                <a:solidFill>
                  <a:srgbClr val="000000"/>
                </a:solidFill>
                <a:effectLst/>
                <a:uLnTx/>
                <a:uFillTx/>
                <a:latin typeface="Times New Roman"/>
                <a:ea typeface="ＭＳ Ｐゴシック"/>
                <a:cs typeface="+mn-cs"/>
              </a:rPr>
              <a:t>a</a:t>
            </a:r>
            <a:r>
              <a:rPr kumimoji="1" lang="en-US" altLang="ja-JP" sz="2400" b="1" i="0" u="none" strike="noStrike" kern="1200" cap="none" spc="0" normalizeH="0" baseline="-25000" noProof="0">
                <a:ln>
                  <a:noFill/>
                </a:ln>
                <a:solidFill>
                  <a:srgbClr val="000000"/>
                </a:solidFill>
                <a:effectLst/>
                <a:uLnTx/>
                <a:uFillTx/>
                <a:latin typeface="Times New Roman"/>
                <a:ea typeface="ＭＳ Ｐゴシック"/>
                <a:cs typeface="+mn-cs"/>
              </a:rPr>
              <a:t>2</a:t>
            </a:r>
          </a:p>
        </p:txBody>
      </p:sp>
      <p:sp>
        <p:nvSpPr>
          <p:cNvPr id="196625" name="Text Box 17"/>
          <p:cNvSpPr txBox="1">
            <a:spLocks noChangeArrowheads="1"/>
          </p:cNvSpPr>
          <p:nvPr/>
        </p:nvSpPr>
        <p:spPr bwMode="auto">
          <a:xfrm>
            <a:off x="2224972" y="2383459"/>
            <a:ext cx="303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1" u="none" strike="noStrike" kern="1200" cap="none" spc="0" normalizeH="0" baseline="0" noProof="0">
                <a:ln>
                  <a:noFill/>
                </a:ln>
                <a:solidFill>
                  <a:srgbClr val="000000"/>
                </a:solidFill>
                <a:effectLst/>
                <a:uLnTx/>
                <a:uFillTx/>
                <a:latin typeface="Times New Roman"/>
                <a:ea typeface="ＭＳ Ｐゴシック"/>
                <a:cs typeface="+mn-cs"/>
              </a:rPr>
              <a:t>ｒ</a:t>
            </a:r>
            <a:endParaRPr kumimoji="1" lang="ja-JP" altLang="en-US" sz="2400" b="1" i="0" u="none" strike="noStrike" kern="1200" cap="none" spc="0" normalizeH="0" baseline="-25000" noProof="0">
              <a:ln>
                <a:noFill/>
              </a:ln>
              <a:solidFill>
                <a:srgbClr val="000000"/>
              </a:solidFill>
              <a:effectLst/>
              <a:uLnTx/>
              <a:uFillTx/>
              <a:latin typeface="Times New Roman"/>
              <a:ea typeface="ＭＳ Ｐゴシック"/>
              <a:cs typeface="+mn-cs"/>
            </a:endParaRPr>
          </a:p>
        </p:txBody>
      </p:sp>
      <p:sp>
        <p:nvSpPr>
          <p:cNvPr id="196626" name="Line 18"/>
          <p:cNvSpPr>
            <a:spLocks noChangeShapeType="1"/>
          </p:cNvSpPr>
          <p:nvPr/>
        </p:nvSpPr>
        <p:spPr bwMode="auto">
          <a:xfrm flipH="1">
            <a:off x="6258107" y="1119808"/>
            <a:ext cx="1266825" cy="3276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27" name="Line 19"/>
          <p:cNvSpPr>
            <a:spLocks noChangeShapeType="1"/>
          </p:cNvSpPr>
          <p:nvPr/>
        </p:nvSpPr>
        <p:spPr bwMode="auto">
          <a:xfrm flipV="1">
            <a:off x="6258107" y="4244008"/>
            <a:ext cx="3165475"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28" name="Line 20"/>
          <p:cNvSpPr>
            <a:spLocks noChangeShapeType="1"/>
          </p:cNvSpPr>
          <p:nvPr/>
        </p:nvSpPr>
        <p:spPr bwMode="auto">
          <a:xfrm>
            <a:off x="6258106" y="4396408"/>
            <a:ext cx="563562" cy="217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29" name="Text Box 21"/>
          <p:cNvSpPr txBox="1">
            <a:spLocks noChangeArrowheads="1"/>
          </p:cNvSpPr>
          <p:nvPr/>
        </p:nvSpPr>
        <p:spPr bwMode="auto">
          <a:xfrm>
            <a:off x="6235881" y="4461496"/>
            <a:ext cx="5445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a:ln>
                  <a:noFill/>
                </a:ln>
                <a:solidFill>
                  <a:srgbClr val="0000FF"/>
                </a:solidFill>
                <a:effectLst/>
                <a:uLnTx/>
                <a:uFillTx/>
                <a:latin typeface="Times New Roman"/>
                <a:ea typeface="ＭＳ Ｐゴシック"/>
                <a:cs typeface="+mn-cs"/>
              </a:rPr>
              <a:t>a</a:t>
            </a:r>
            <a:r>
              <a:rPr kumimoji="1" lang="en-US" altLang="ja-JP" sz="2400" b="1" i="1" u="none" strike="noStrike" kern="1200" cap="none" spc="0" normalizeH="0" baseline="30000" noProof="0">
                <a:ln>
                  <a:noFill/>
                </a:ln>
                <a:solidFill>
                  <a:srgbClr val="0000FF"/>
                </a:solidFill>
                <a:effectLst/>
                <a:uLnTx/>
                <a:uFillTx/>
                <a:latin typeface="Times New Roman"/>
                <a:ea typeface="ＭＳ Ｐゴシック"/>
                <a:cs typeface="+mn-cs"/>
              </a:rPr>
              <a:t>*</a:t>
            </a:r>
            <a:r>
              <a:rPr kumimoji="1" lang="en-US" altLang="ja-JP" sz="2400" b="1" i="0" u="none" strike="noStrike" kern="1200" cap="none" spc="0" normalizeH="0" baseline="-25000" noProof="0">
                <a:ln>
                  <a:noFill/>
                </a:ln>
                <a:solidFill>
                  <a:srgbClr val="0000FF"/>
                </a:solidFill>
                <a:effectLst/>
                <a:uLnTx/>
                <a:uFillTx/>
                <a:latin typeface="Times New Roman"/>
                <a:ea typeface="ＭＳ Ｐゴシック"/>
                <a:cs typeface="+mn-cs"/>
              </a:rPr>
              <a:t>1</a:t>
            </a:r>
          </a:p>
        </p:txBody>
      </p:sp>
      <p:sp>
        <p:nvSpPr>
          <p:cNvPr id="196630" name="Line 22"/>
          <p:cNvSpPr>
            <a:spLocks noChangeShapeType="1"/>
          </p:cNvSpPr>
          <p:nvPr/>
        </p:nvSpPr>
        <p:spPr bwMode="auto">
          <a:xfrm flipH="1" flipV="1">
            <a:off x="6220006" y="3623296"/>
            <a:ext cx="38100" cy="773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31" name="Text Box 23"/>
          <p:cNvSpPr txBox="1">
            <a:spLocks noChangeArrowheads="1"/>
          </p:cNvSpPr>
          <p:nvPr/>
        </p:nvSpPr>
        <p:spPr bwMode="auto">
          <a:xfrm>
            <a:off x="5738994" y="3470896"/>
            <a:ext cx="5429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a:ln>
                  <a:noFill/>
                </a:ln>
                <a:solidFill>
                  <a:srgbClr val="0000FF"/>
                </a:solidFill>
                <a:effectLst/>
                <a:uLnTx/>
                <a:uFillTx/>
                <a:latin typeface="Times New Roman"/>
                <a:ea typeface="ＭＳ Ｐゴシック"/>
                <a:cs typeface="+mn-cs"/>
              </a:rPr>
              <a:t>a</a:t>
            </a:r>
            <a:r>
              <a:rPr kumimoji="1" lang="en-US" altLang="ja-JP" sz="2400" b="1" i="1" u="none" strike="noStrike" kern="1200" cap="none" spc="0" normalizeH="0" baseline="30000" noProof="0">
                <a:ln>
                  <a:noFill/>
                </a:ln>
                <a:solidFill>
                  <a:srgbClr val="0000FF"/>
                </a:solidFill>
                <a:effectLst/>
                <a:uLnTx/>
                <a:uFillTx/>
                <a:latin typeface="Times New Roman"/>
                <a:ea typeface="ＭＳ Ｐゴシック"/>
                <a:cs typeface="+mn-cs"/>
              </a:rPr>
              <a:t>*</a:t>
            </a:r>
            <a:r>
              <a:rPr kumimoji="1" lang="en-US" altLang="ja-JP" sz="2400" b="1" i="0" u="none" strike="noStrike" kern="1200" cap="none" spc="0" normalizeH="0" baseline="-25000" noProof="0">
                <a:ln>
                  <a:noFill/>
                </a:ln>
                <a:solidFill>
                  <a:srgbClr val="0000FF"/>
                </a:solidFill>
                <a:effectLst/>
                <a:uLnTx/>
                <a:uFillTx/>
                <a:latin typeface="Times New Roman"/>
                <a:ea typeface="ＭＳ Ｐゴシック"/>
                <a:cs typeface="+mn-cs"/>
              </a:rPr>
              <a:t>2</a:t>
            </a:r>
          </a:p>
        </p:txBody>
      </p:sp>
      <p:sp>
        <p:nvSpPr>
          <p:cNvPr id="196632" name="Oval 24"/>
          <p:cNvSpPr>
            <a:spLocks noChangeArrowheads="1"/>
          </p:cNvSpPr>
          <p:nvPr/>
        </p:nvSpPr>
        <p:spPr bwMode="auto">
          <a:xfrm>
            <a:off x="7805918" y="2110408"/>
            <a:ext cx="71438"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33" name="Line 25"/>
          <p:cNvSpPr>
            <a:spLocks noChangeShapeType="1"/>
          </p:cNvSpPr>
          <p:nvPr/>
        </p:nvSpPr>
        <p:spPr bwMode="auto">
          <a:xfrm flipV="1">
            <a:off x="6258106" y="2186608"/>
            <a:ext cx="1547812"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34" name="Text Box 26"/>
          <p:cNvSpPr txBox="1">
            <a:spLocks noChangeArrowheads="1"/>
          </p:cNvSpPr>
          <p:nvPr/>
        </p:nvSpPr>
        <p:spPr bwMode="auto">
          <a:xfrm>
            <a:off x="7900876" y="1958009"/>
            <a:ext cx="3561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0" i="0" u="none" strike="noStrike" kern="1200" cap="none" spc="0" normalizeH="0" baseline="0" noProof="0">
                <a:ln>
                  <a:noFill/>
                </a:ln>
                <a:solidFill>
                  <a:srgbClr val="000000"/>
                </a:solidFill>
                <a:effectLst/>
                <a:uLnTx/>
                <a:uFillTx/>
                <a:latin typeface="Times New Roman"/>
                <a:ea typeface="ＭＳ Ｐゴシック"/>
                <a:cs typeface="+mn-cs"/>
              </a:rPr>
              <a:t>P</a:t>
            </a:r>
            <a:endParaRPr kumimoji="1" lang="en-US" altLang="ja-JP" sz="2400" b="1" i="0" u="none" strike="noStrike" kern="1200" cap="none" spc="0" normalizeH="0" baseline="-25000" noProof="0">
              <a:ln>
                <a:noFill/>
              </a:ln>
              <a:solidFill>
                <a:srgbClr val="000000"/>
              </a:solidFill>
              <a:effectLst/>
              <a:uLnTx/>
              <a:uFillTx/>
              <a:latin typeface="Times New Roman"/>
              <a:ea typeface="ＭＳ Ｐゴシック"/>
              <a:cs typeface="+mn-cs"/>
            </a:endParaRPr>
          </a:p>
        </p:txBody>
      </p:sp>
      <p:sp>
        <p:nvSpPr>
          <p:cNvPr id="196635" name="Line 27"/>
          <p:cNvSpPr>
            <a:spLocks noChangeShapeType="1"/>
          </p:cNvSpPr>
          <p:nvPr/>
        </p:nvSpPr>
        <p:spPr bwMode="auto">
          <a:xfrm>
            <a:off x="7839257" y="2045322"/>
            <a:ext cx="109537" cy="3036887"/>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36" name="Line 28"/>
          <p:cNvSpPr>
            <a:spLocks noChangeShapeType="1"/>
          </p:cNvSpPr>
          <p:nvPr/>
        </p:nvSpPr>
        <p:spPr bwMode="auto">
          <a:xfrm>
            <a:off x="6148569" y="1370633"/>
            <a:ext cx="1789113" cy="82708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37" name="Text Box 29"/>
          <p:cNvSpPr txBox="1">
            <a:spLocks noChangeArrowheads="1"/>
          </p:cNvSpPr>
          <p:nvPr/>
        </p:nvSpPr>
        <p:spPr bwMode="auto">
          <a:xfrm>
            <a:off x="7641259" y="5017122"/>
            <a:ext cx="5325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0" i="1" u="none" strike="noStrike" kern="1200" cap="none" spc="0" normalizeH="0" baseline="0" noProof="0">
                <a:ln>
                  <a:noFill/>
                </a:ln>
                <a:solidFill>
                  <a:srgbClr val="0000FF"/>
                </a:solidFill>
                <a:effectLst/>
                <a:uLnTx/>
                <a:uFillTx/>
                <a:latin typeface="Times New Roman"/>
                <a:ea typeface="ＭＳ Ｐゴシック"/>
                <a:cs typeface="+mn-cs"/>
              </a:rPr>
              <a:t>x</a:t>
            </a:r>
            <a:r>
              <a:rPr kumimoji="1" lang="en-US" altLang="ja-JP" sz="2400" b="0" i="1" u="none" strike="noStrike" kern="1200" cap="none" spc="0" normalizeH="0" baseline="30000" noProof="0">
                <a:ln>
                  <a:noFill/>
                </a:ln>
                <a:solidFill>
                  <a:srgbClr val="0000FF"/>
                </a:solidFill>
                <a:effectLst/>
                <a:uLnTx/>
                <a:uFillTx/>
                <a:latin typeface="Times New Roman"/>
                <a:ea typeface="ＭＳ Ｐゴシック"/>
                <a:cs typeface="+mn-cs"/>
              </a:rPr>
              <a:t>*</a:t>
            </a:r>
            <a:r>
              <a:rPr kumimoji="1" lang="en-US" altLang="ja-JP" sz="2400" b="0" i="0" u="none" strike="noStrike" kern="1200" cap="none" spc="0" normalizeH="0" baseline="-25000" noProof="0">
                <a:ln>
                  <a:noFill/>
                </a:ln>
                <a:solidFill>
                  <a:srgbClr val="0000FF"/>
                </a:solidFill>
                <a:effectLst/>
                <a:uLnTx/>
                <a:uFillTx/>
                <a:latin typeface="Times New Roman"/>
                <a:ea typeface="ＭＳ Ｐゴシック"/>
                <a:cs typeface="+mn-cs"/>
              </a:rPr>
              <a:t>1</a:t>
            </a:r>
          </a:p>
        </p:txBody>
      </p:sp>
      <p:sp>
        <p:nvSpPr>
          <p:cNvPr id="196638" name="Text Box 30"/>
          <p:cNvSpPr txBox="1">
            <a:spLocks noChangeArrowheads="1"/>
          </p:cNvSpPr>
          <p:nvPr/>
        </p:nvSpPr>
        <p:spPr bwMode="auto">
          <a:xfrm>
            <a:off x="5671966" y="1108697"/>
            <a:ext cx="5325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0" i="1" u="none" strike="noStrike" kern="1200" cap="none" spc="0" normalizeH="0" baseline="0" noProof="0">
                <a:ln>
                  <a:noFill/>
                </a:ln>
                <a:solidFill>
                  <a:srgbClr val="0000FF"/>
                </a:solidFill>
                <a:effectLst/>
                <a:uLnTx/>
                <a:uFillTx/>
                <a:latin typeface="Times New Roman"/>
                <a:ea typeface="ＭＳ Ｐゴシック"/>
                <a:cs typeface="+mn-cs"/>
              </a:rPr>
              <a:t>x</a:t>
            </a:r>
            <a:r>
              <a:rPr kumimoji="1" lang="en-US" altLang="ja-JP" sz="2400" b="0" i="1" u="none" strike="noStrike" kern="1200" cap="none" spc="0" normalizeH="0" baseline="30000" noProof="0">
                <a:ln>
                  <a:noFill/>
                </a:ln>
                <a:solidFill>
                  <a:srgbClr val="0000FF"/>
                </a:solidFill>
                <a:effectLst/>
                <a:uLnTx/>
                <a:uFillTx/>
                <a:latin typeface="Times New Roman"/>
                <a:ea typeface="ＭＳ Ｐゴシック"/>
                <a:cs typeface="+mn-cs"/>
              </a:rPr>
              <a:t>*</a:t>
            </a:r>
            <a:r>
              <a:rPr kumimoji="1" lang="en-US" altLang="ja-JP" sz="2400" b="0" i="0" u="none" strike="noStrike" kern="1200" cap="none" spc="0" normalizeH="0" baseline="-25000" noProof="0">
                <a:ln>
                  <a:noFill/>
                </a:ln>
                <a:solidFill>
                  <a:srgbClr val="0000FF"/>
                </a:solidFill>
                <a:effectLst/>
                <a:uLnTx/>
                <a:uFillTx/>
                <a:latin typeface="Times New Roman"/>
                <a:ea typeface="ＭＳ Ｐゴシック"/>
                <a:cs typeface="+mn-cs"/>
              </a:rPr>
              <a:t>2</a:t>
            </a:r>
          </a:p>
        </p:txBody>
      </p:sp>
      <p:sp>
        <p:nvSpPr>
          <p:cNvPr id="196639" name="Text Box 31"/>
          <p:cNvSpPr txBox="1">
            <a:spLocks noChangeArrowheads="1"/>
          </p:cNvSpPr>
          <p:nvPr/>
        </p:nvSpPr>
        <p:spPr bwMode="auto">
          <a:xfrm>
            <a:off x="7840133" y="2186609"/>
            <a:ext cx="25763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a:ln>
                  <a:noFill/>
                </a:ln>
                <a:solidFill>
                  <a:srgbClr val="000000"/>
                </a:solidFill>
                <a:effectLst/>
                <a:uLnTx/>
                <a:uFillTx/>
                <a:latin typeface="Times New Roman"/>
                <a:ea typeface="ＭＳ Ｐゴシック"/>
                <a:cs typeface="+mn-cs"/>
              </a:rPr>
              <a:t>r</a:t>
            </a:r>
            <a:r>
              <a:rPr kumimoji="1" lang="ja-JP" altLang="en-US" sz="2400" b="1" i="1" u="none" strike="noStrike" kern="1200" cap="none" spc="0" normalizeH="0" baseline="0" noProof="0">
                <a:ln>
                  <a:noFill/>
                </a:ln>
                <a:solidFill>
                  <a:srgbClr val="000000"/>
                </a:solidFill>
                <a:effectLst/>
                <a:uLnTx/>
                <a:uFillTx/>
                <a:latin typeface="Times New Roman"/>
                <a:ea typeface="ＭＳ Ｐゴシック"/>
                <a:cs typeface="+mn-cs"/>
              </a:rPr>
              <a:t> </a:t>
            </a:r>
            <a:r>
              <a:rPr kumimoji="1" lang="en-US" altLang="ja-JP" sz="2400" b="1" i="1" u="none" strike="noStrike" kern="1200" cap="none" spc="0" normalizeH="0" baseline="0" noProof="0">
                <a:ln>
                  <a:noFill/>
                </a:ln>
                <a:solidFill>
                  <a:srgbClr val="000000"/>
                </a:solidFill>
                <a:effectLst/>
                <a:uLnTx/>
                <a:uFillTx/>
                <a:latin typeface="Times New Roman"/>
                <a:ea typeface="ＭＳ Ｐゴシック"/>
                <a:cs typeface="+mn-cs"/>
              </a:rPr>
              <a:t>=</a:t>
            </a:r>
            <a:r>
              <a:rPr kumimoji="1" lang="ja-JP" altLang="en-US" sz="2400" b="1" i="1" u="none" strike="noStrike" kern="1200" cap="none" spc="0" normalizeH="0" baseline="0" noProof="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a:ln>
                  <a:noFill/>
                </a:ln>
                <a:solidFill>
                  <a:srgbClr val="000000"/>
                </a:solidFill>
                <a:effectLst/>
                <a:uLnTx/>
                <a:uFillTx/>
                <a:latin typeface="Times New Roman"/>
                <a:ea typeface="ＭＳ Ｐゴシック"/>
                <a:cs typeface="+mn-cs"/>
              </a:rPr>
              <a:t>x</a:t>
            </a:r>
            <a:r>
              <a:rPr kumimoji="1" lang="en-US" altLang="ja-JP" sz="2400" b="0" i="1" u="none" strike="noStrike" kern="1200" cap="none" spc="0" normalizeH="0" baseline="30000" noProof="0">
                <a:ln>
                  <a:noFill/>
                </a:ln>
                <a:solidFill>
                  <a:srgbClr val="000000"/>
                </a:solidFill>
                <a:effectLst/>
                <a:uLnTx/>
                <a:uFillTx/>
                <a:latin typeface="Times New Roman"/>
                <a:ea typeface="ＭＳ Ｐゴシック"/>
                <a:cs typeface="+mn-cs"/>
              </a:rPr>
              <a:t>*</a:t>
            </a:r>
            <a:r>
              <a:rPr kumimoji="1" lang="en-US" altLang="ja-JP" sz="2400" b="0" i="0" u="none" strike="noStrike" kern="1200" cap="none" spc="0" normalizeH="0" baseline="-25000" noProof="0">
                <a:ln>
                  <a:noFill/>
                </a:ln>
                <a:solidFill>
                  <a:srgbClr val="000000"/>
                </a:solidFill>
                <a:effectLst/>
                <a:uLnTx/>
                <a:uFillTx/>
                <a:latin typeface="Times New Roman"/>
                <a:ea typeface="ＭＳ Ｐゴシック"/>
                <a:cs typeface="+mn-cs"/>
              </a:rPr>
              <a:t>1</a:t>
            </a:r>
            <a:r>
              <a:rPr kumimoji="1" lang="en-US" altLang="ja-JP" sz="2400" b="1" i="1" u="none" strike="noStrike" kern="1200" cap="none" spc="0" normalizeH="0" baseline="0" noProof="0">
                <a:ln>
                  <a:noFill/>
                </a:ln>
                <a:solidFill>
                  <a:srgbClr val="000000"/>
                </a:solidFill>
                <a:effectLst/>
                <a:uLnTx/>
                <a:uFillTx/>
                <a:latin typeface="Times New Roman"/>
                <a:ea typeface="ＭＳ Ｐゴシック"/>
                <a:cs typeface="+mn-cs"/>
              </a:rPr>
              <a:t>a</a:t>
            </a:r>
            <a:r>
              <a:rPr kumimoji="1" lang="en-US" altLang="ja-JP" sz="2400" b="0" i="1" u="none" strike="noStrike" kern="1200" cap="none" spc="0" normalizeH="0" baseline="30000" noProof="0">
                <a:ln>
                  <a:noFill/>
                </a:ln>
                <a:solidFill>
                  <a:srgbClr val="000000"/>
                </a:solidFill>
                <a:effectLst/>
                <a:uLnTx/>
                <a:uFillTx/>
                <a:latin typeface="Times New Roman"/>
                <a:ea typeface="ＭＳ Ｐゴシック"/>
                <a:cs typeface="+mn-cs"/>
              </a:rPr>
              <a:t>*</a:t>
            </a:r>
            <a:r>
              <a:rPr kumimoji="1" lang="en-US" altLang="ja-JP" sz="2400" b="1" i="1" u="none" strike="noStrike" kern="1200" cap="none" spc="0" normalizeH="0" baseline="0" noProof="0">
                <a:ln>
                  <a:noFill/>
                </a:ln>
                <a:solidFill>
                  <a:srgbClr val="000000"/>
                </a:solidFill>
                <a:effectLst/>
                <a:uLnTx/>
                <a:uFillTx/>
                <a:latin typeface="Times New Roman"/>
                <a:ea typeface="ＭＳ Ｐゴシック"/>
                <a:cs typeface="+mn-cs"/>
              </a:rPr>
              <a:t> </a:t>
            </a:r>
            <a:r>
              <a:rPr kumimoji="1" lang="en-US" altLang="ja-JP" sz="2400" b="1" i="0" u="none" strike="noStrike" kern="1200" cap="none" spc="0" normalizeH="0" baseline="-25000" noProof="0">
                <a:ln>
                  <a:noFill/>
                </a:ln>
                <a:solidFill>
                  <a:srgbClr val="000000"/>
                </a:solidFill>
                <a:effectLst/>
                <a:uLnTx/>
                <a:uFillTx/>
                <a:latin typeface="Times New Roman"/>
                <a:ea typeface="ＭＳ Ｐゴシック"/>
                <a:cs typeface="+mn-cs"/>
              </a:rPr>
              <a:t>1</a:t>
            </a:r>
            <a:r>
              <a:rPr kumimoji="1" lang="en-US" altLang="ja-JP" sz="2400" b="1" i="0" u="none" strike="noStrike" kern="1200" cap="none" spc="0" normalizeH="0" baseline="0" noProof="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a:ln>
                  <a:noFill/>
                </a:ln>
                <a:solidFill>
                  <a:srgbClr val="000000"/>
                </a:solidFill>
                <a:effectLst/>
                <a:uLnTx/>
                <a:uFillTx/>
                <a:latin typeface="Times New Roman"/>
                <a:ea typeface="ＭＳ Ｐゴシック"/>
                <a:cs typeface="+mn-cs"/>
              </a:rPr>
              <a:t>x</a:t>
            </a:r>
            <a:r>
              <a:rPr kumimoji="1" lang="en-US" altLang="ja-JP" sz="2400" b="0" i="1" u="none" strike="noStrike" kern="1200" cap="none" spc="0" normalizeH="0" baseline="30000" noProof="0">
                <a:ln>
                  <a:noFill/>
                </a:ln>
                <a:solidFill>
                  <a:srgbClr val="000000"/>
                </a:solidFill>
                <a:effectLst/>
                <a:uLnTx/>
                <a:uFillTx/>
                <a:latin typeface="Times New Roman"/>
                <a:ea typeface="ＭＳ Ｐゴシック"/>
                <a:cs typeface="+mn-cs"/>
              </a:rPr>
              <a:t>*</a:t>
            </a:r>
            <a:r>
              <a:rPr kumimoji="1" lang="en-US" altLang="ja-JP" sz="2400" b="0" i="1" u="none" strike="noStrike" kern="1200" cap="none" spc="0" normalizeH="0" baseline="0" noProof="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25000" noProof="0">
                <a:ln>
                  <a:noFill/>
                </a:ln>
                <a:solidFill>
                  <a:srgbClr val="000000"/>
                </a:solidFill>
                <a:effectLst/>
                <a:uLnTx/>
                <a:uFillTx/>
                <a:latin typeface="Times New Roman"/>
                <a:ea typeface="ＭＳ Ｐゴシック"/>
                <a:cs typeface="+mn-cs"/>
              </a:rPr>
              <a:t>2</a:t>
            </a:r>
            <a:r>
              <a:rPr kumimoji="1" lang="en-US" altLang="ja-JP" sz="2400" b="1" i="1" u="none" strike="noStrike" kern="1200" cap="none" spc="0" normalizeH="0" baseline="0" noProof="0">
                <a:ln>
                  <a:noFill/>
                </a:ln>
                <a:solidFill>
                  <a:srgbClr val="000000"/>
                </a:solidFill>
                <a:effectLst/>
                <a:uLnTx/>
                <a:uFillTx/>
                <a:latin typeface="Times New Roman"/>
                <a:ea typeface="ＭＳ Ｐゴシック"/>
                <a:cs typeface="+mn-cs"/>
              </a:rPr>
              <a:t>a</a:t>
            </a:r>
            <a:r>
              <a:rPr kumimoji="1" lang="en-US" altLang="ja-JP" sz="2400" b="0" i="1" u="none" strike="noStrike" kern="1200" cap="none" spc="0" normalizeH="0" baseline="30000" noProof="0">
                <a:ln>
                  <a:noFill/>
                </a:ln>
                <a:solidFill>
                  <a:srgbClr val="000000"/>
                </a:solidFill>
                <a:effectLst/>
                <a:uLnTx/>
                <a:uFillTx/>
                <a:latin typeface="Times New Roman"/>
                <a:ea typeface="ＭＳ Ｐゴシック"/>
                <a:cs typeface="+mn-cs"/>
              </a:rPr>
              <a:t>*</a:t>
            </a:r>
            <a:r>
              <a:rPr kumimoji="1" lang="en-US" altLang="ja-JP" sz="2400" b="1" i="1" u="none" strike="noStrike" kern="1200" cap="none" spc="0" normalizeH="0" baseline="0" noProof="0">
                <a:ln>
                  <a:noFill/>
                </a:ln>
                <a:solidFill>
                  <a:srgbClr val="000000"/>
                </a:solidFill>
                <a:effectLst/>
                <a:uLnTx/>
                <a:uFillTx/>
                <a:latin typeface="Times New Roman"/>
                <a:ea typeface="ＭＳ Ｐゴシック"/>
                <a:cs typeface="+mn-cs"/>
              </a:rPr>
              <a:t> </a:t>
            </a:r>
            <a:r>
              <a:rPr kumimoji="1" lang="en-US" altLang="ja-JP" sz="2400" b="1" i="0" u="none" strike="noStrike" kern="1200" cap="none" spc="0" normalizeH="0" baseline="-25000" noProof="0">
                <a:ln>
                  <a:noFill/>
                </a:ln>
                <a:solidFill>
                  <a:srgbClr val="000000"/>
                </a:solidFill>
                <a:effectLst/>
                <a:uLnTx/>
                <a:uFillTx/>
                <a:latin typeface="Times New Roman"/>
                <a:ea typeface="ＭＳ Ｐゴシック"/>
                <a:cs typeface="+mn-cs"/>
              </a:rPr>
              <a:t>2</a:t>
            </a:r>
          </a:p>
        </p:txBody>
      </p:sp>
      <p:sp>
        <p:nvSpPr>
          <p:cNvPr id="196640" name="Text Box 32"/>
          <p:cNvSpPr txBox="1">
            <a:spLocks noChangeArrowheads="1"/>
          </p:cNvSpPr>
          <p:nvPr/>
        </p:nvSpPr>
        <p:spPr bwMode="auto">
          <a:xfrm>
            <a:off x="7083568" y="2394572"/>
            <a:ext cx="303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1" u="none" strike="noStrike" kern="1200" cap="none" spc="0" normalizeH="0" baseline="0" noProof="0">
                <a:ln>
                  <a:noFill/>
                </a:ln>
                <a:solidFill>
                  <a:srgbClr val="000000"/>
                </a:solidFill>
                <a:effectLst/>
                <a:uLnTx/>
                <a:uFillTx/>
                <a:latin typeface="Times New Roman"/>
                <a:ea typeface="ＭＳ Ｐゴシック"/>
                <a:cs typeface="+mn-cs"/>
              </a:rPr>
              <a:t>ｒ</a:t>
            </a:r>
            <a:endParaRPr kumimoji="1" lang="ja-JP" altLang="en-US" sz="2400" b="1" i="0" u="none" strike="noStrike" kern="1200" cap="none" spc="0" normalizeH="0" baseline="-25000" noProof="0">
              <a:ln>
                <a:noFill/>
              </a:ln>
              <a:solidFill>
                <a:srgbClr val="000000"/>
              </a:solidFill>
              <a:effectLst/>
              <a:uLnTx/>
              <a:uFillTx/>
              <a:latin typeface="Times New Roman"/>
              <a:ea typeface="ＭＳ Ｐゴシック"/>
              <a:cs typeface="+mn-cs"/>
            </a:endParaRPr>
          </a:p>
        </p:txBody>
      </p:sp>
      <p:sp>
        <p:nvSpPr>
          <p:cNvPr id="196641" name="Line 33"/>
          <p:cNvSpPr>
            <a:spLocks noChangeShapeType="1"/>
          </p:cNvSpPr>
          <p:nvPr/>
        </p:nvSpPr>
        <p:spPr bwMode="auto">
          <a:xfrm flipH="1" flipV="1">
            <a:off x="6127932" y="989634"/>
            <a:ext cx="130175" cy="339566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42" name="Line 34"/>
          <p:cNvSpPr>
            <a:spLocks noChangeShapeType="1"/>
          </p:cNvSpPr>
          <p:nvPr/>
        </p:nvSpPr>
        <p:spPr bwMode="auto">
          <a:xfrm>
            <a:off x="6258107" y="4385297"/>
            <a:ext cx="1749425" cy="739775"/>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43" name="Rectangle 35"/>
          <p:cNvSpPr>
            <a:spLocks noChangeArrowheads="1"/>
          </p:cNvSpPr>
          <p:nvPr/>
        </p:nvSpPr>
        <p:spPr bwMode="auto">
          <a:xfrm>
            <a:off x="1468416" y="620688"/>
            <a:ext cx="37529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101"/>
                </a:solidFill>
                <a:effectLst/>
                <a:uLnTx/>
                <a:uFillTx/>
                <a:latin typeface="Times New Roman"/>
                <a:ea typeface="ＭＳ Ｐゴシック"/>
                <a:cs typeface="+mn-cs"/>
              </a:rPr>
              <a:t>座標</a:t>
            </a:r>
            <a:r>
              <a:rPr kumimoji="1" lang="en-US" altLang="ja-JP" sz="2800" b="0" i="0" u="none" strike="noStrike" kern="1200" cap="none" spc="0" normalizeH="0" baseline="0" noProof="0" dirty="0">
                <a:ln>
                  <a:noFill/>
                </a:ln>
                <a:solidFill>
                  <a:srgbClr val="FF0101"/>
                </a:solidFill>
                <a:effectLst/>
                <a:uLnTx/>
                <a:uFillTx/>
                <a:latin typeface="Times New Roman"/>
                <a:ea typeface="ＭＳ Ｐゴシック"/>
                <a:cs typeface="+mn-cs"/>
              </a:rPr>
              <a:t>1</a:t>
            </a:r>
            <a:r>
              <a:rPr kumimoji="1" lang="ja-JP" altLang="en-US" sz="2000" b="0" i="0" u="none" strike="noStrike" kern="1200" cap="none" spc="0" normalizeH="0" baseline="0" noProof="0" dirty="0">
                <a:ln>
                  <a:noFill/>
                </a:ln>
                <a:effectLst/>
                <a:uLnTx/>
                <a:uFillTx/>
                <a:latin typeface="Times New Roman"/>
                <a:ea typeface="ＭＳ Ｐゴシック"/>
                <a:cs typeface="+mn-cs"/>
              </a:rPr>
              <a:t> </a:t>
            </a:r>
            <a:r>
              <a:rPr kumimoji="1" lang="en-US" altLang="ja-JP" sz="2000" b="0" i="0" u="none" strike="noStrike" kern="1200" cap="none" spc="0" normalizeH="0" baseline="0" noProof="0" dirty="0">
                <a:ln>
                  <a:noFill/>
                </a:ln>
                <a:effectLst/>
                <a:uLnTx/>
                <a:uFillTx/>
                <a:latin typeface="Times New Roman"/>
                <a:ea typeface="ＭＳ Ｐゴシック"/>
                <a:cs typeface="+mn-cs"/>
              </a:rPr>
              <a:t>(</a:t>
            </a:r>
            <a:r>
              <a:rPr kumimoji="1" lang="ja-JP" altLang="en-US" sz="2000" b="0" i="0" u="none" strike="noStrike" kern="1200" cap="none" spc="0" normalizeH="0" baseline="0" noProof="0" dirty="0">
                <a:ln>
                  <a:noFill/>
                </a:ln>
                <a:effectLst/>
                <a:uLnTx/>
                <a:uFillTx/>
                <a:latin typeface="Times New Roman"/>
                <a:ea typeface="ＭＳ Ｐゴシック"/>
                <a:cs typeface="+mn-cs"/>
              </a:rPr>
              <a:t>基底座標系</a:t>
            </a:r>
            <a:r>
              <a:rPr kumimoji="1" lang="en-US" altLang="ja-JP" sz="2000" b="0" i="0" u="none" strike="noStrike" kern="1200" cap="none" spc="0" normalizeH="0" baseline="0" noProof="0" dirty="0">
                <a:ln>
                  <a:noFill/>
                </a:ln>
                <a:effectLst/>
                <a:uLnTx/>
                <a:uFillTx/>
                <a:latin typeface="Times New Roman"/>
                <a:ea typeface="ＭＳ Ｐゴシック"/>
                <a:cs typeface="+mn-cs"/>
              </a:rPr>
              <a:t>,</a:t>
            </a:r>
            <a:r>
              <a:rPr kumimoji="1" lang="ja-JP" altLang="en-US" sz="2000" b="0" i="0" u="none" strike="noStrike" kern="1200" cap="none" spc="0" normalizeH="0" baseline="0" noProof="0" dirty="0">
                <a:ln>
                  <a:noFill/>
                </a:ln>
                <a:effectLst/>
                <a:uLnTx/>
                <a:uFillTx/>
                <a:latin typeface="Times New Roman"/>
                <a:ea typeface="ＭＳ Ｐゴシック"/>
                <a:cs typeface="+mn-cs"/>
              </a:rPr>
              <a:t> 斜座標系</a:t>
            </a:r>
            <a:r>
              <a:rPr kumimoji="1" lang="en-US" altLang="ja-JP" sz="2000" b="0" i="0" u="none" strike="noStrike" kern="1200" cap="none" spc="0" normalizeH="0" baseline="0" noProof="0" dirty="0">
                <a:ln>
                  <a:noFill/>
                </a:ln>
                <a:effectLst/>
                <a:uLnTx/>
                <a:uFillTx/>
                <a:latin typeface="Times New Roman"/>
                <a:ea typeface="ＭＳ Ｐゴシック"/>
                <a:cs typeface="+mn-cs"/>
              </a:rPr>
              <a:t>)</a:t>
            </a:r>
          </a:p>
        </p:txBody>
      </p:sp>
      <p:sp>
        <p:nvSpPr>
          <p:cNvPr id="196644" name="Rectangle 36"/>
          <p:cNvSpPr>
            <a:spLocks noChangeArrowheads="1"/>
          </p:cNvSpPr>
          <p:nvPr/>
        </p:nvSpPr>
        <p:spPr bwMode="auto">
          <a:xfrm>
            <a:off x="6487088" y="622623"/>
            <a:ext cx="28809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101"/>
                </a:solidFill>
                <a:effectLst/>
                <a:uLnTx/>
                <a:uFillTx/>
                <a:latin typeface="Times New Roman"/>
                <a:ea typeface="ＭＳ Ｐゴシック"/>
                <a:cs typeface="+mn-cs"/>
              </a:rPr>
              <a:t>座標</a:t>
            </a:r>
            <a:r>
              <a:rPr kumimoji="1" lang="en-US" altLang="ja-JP" sz="2800" b="0" i="0" u="none" strike="noStrike" kern="1200" cap="none" spc="0" normalizeH="0" baseline="0" noProof="0" dirty="0">
                <a:ln>
                  <a:noFill/>
                </a:ln>
                <a:solidFill>
                  <a:srgbClr val="FF0101"/>
                </a:solidFill>
                <a:effectLst/>
                <a:uLnTx/>
                <a:uFillTx/>
                <a:latin typeface="Times New Roman"/>
                <a:ea typeface="ＭＳ Ｐゴシック"/>
                <a:cs typeface="+mn-cs"/>
              </a:rPr>
              <a:t>2</a:t>
            </a:r>
            <a:r>
              <a:rPr kumimoji="1" lang="ja-JP" altLang="en-US" sz="2800" b="0" i="0" u="none" strike="noStrike" kern="1200" cap="none" spc="0" normalizeH="0" baseline="0" noProof="0" dirty="0">
                <a:ln>
                  <a:noFill/>
                </a:ln>
                <a:solidFill>
                  <a:srgbClr val="FF0101"/>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effectLst/>
                <a:uLnTx/>
                <a:uFillTx/>
                <a:latin typeface="Times New Roman"/>
                <a:ea typeface="ＭＳ Ｐゴシック"/>
                <a:cs typeface="+mn-cs"/>
              </a:rPr>
              <a:t>(</a:t>
            </a:r>
            <a:r>
              <a:rPr kumimoji="1" lang="ja-JP" altLang="en-US" sz="2000" b="0" i="0" u="none" strike="noStrike" kern="1200" cap="none" spc="0" normalizeH="0" baseline="0" noProof="0" dirty="0">
                <a:ln>
                  <a:noFill/>
                </a:ln>
                <a:effectLst/>
                <a:uLnTx/>
                <a:uFillTx/>
                <a:latin typeface="Times New Roman"/>
                <a:ea typeface="ＭＳ Ｐゴシック"/>
                <a:cs typeface="+mn-cs"/>
              </a:rPr>
              <a:t>正射影座標系</a:t>
            </a:r>
            <a:r>
              <a:rPr kumimoji="1" lang="en-US" altLang="ja-JP" sz="2000" b="0" i="0" u="none" strike="noStrike" kern="1200" cap="none" spc="0" normalizeH="0" baseline="0" noProof="0" dirty="0">
                <a:ln>
                  <a:noFill/>
                </a:ln>
                <a:effectLst/>
                <a:uLnTx/>
                <a:uFillTx/>
                <a:latin typeface="Times New Roman"/>
                <a:ea typeface="ＭＳ Ｐゴシック"/>
                <a:cs typeface="+mn-cs"/>
              </a:rPr>
              <a:t>)</a:t>
            </a:r>
            <a:endParaRPr kumimoji="1" lang="en-US" altLang="ja-JP" sz="2800" b="0" i="0" u="none" strike="noStrike" kern="1200" cap="none" spc="0" normalizeH="0" baseline="0" noProof="0" dirty="0">
              <a:ln>
                <a:noFill/>
              </a:ln>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196645" name="Text Box 37"/>
              <p:cNvSpPr txBox="1">
                <a:spLocks noChangeArrowheads="1"/>
              </p:cNvSpPr>
              <p:nvPr/>
            </p:nvSpPr>
            <p:spPr bwMode="auto">
              <a:xfrm>
                <a:off x="1415480" y="5319442"/>
                <a:ext cx="10231735" cy="156594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342900" indent="-342900">
                  <a:spcBef>
                    <a:spcPct val="50000"/>
                  </a:spcBef>
                  <a:defRPr/>
                </a:pPr>
                <a:r>
                  <a:rPr lang="ja-JP" altLang="en-US" sz="2400" dirty="0">
                    <a:solidFill>
                      <a:srgbClr val="FF0000"/>
                    </a:solidFill>
                    <a:latin typeface="Times New Roman"/>
                    <a:ea typeface="ＭＳ Ｐゴシック"/>
                  </a:rPr>
                  <a:t>正射影座標系は、</a:t>
                </a:r>
                <a:r>
                  <a:rPr lang="ja-JP" altLang="en-US" sz="2400" dirty="0">
                    <a:solidFill>
                      <a:srgbClr val="FF0000"/>
                    </a:solidFill>
                  </a:rPr>
                  <a:t> </a:t>
                </a:r>
                <a14:m>
                  <m:oMath xmlns:m="http://schemas.openxmlformats.org/officeDocument/2006/math">
                    <m:sSub>
                      <m:sSubPr>
                        <m:ctrlPr>
                          <a:rPr lang="ja-JP" altLang="en-US" sz="2400" i="1">
                            <a:solidFill>
                              <a:srgbClr val="FF0000"/>
                            </a:solidFill>
                            <a:latin typeface="Cambria Math" panose="02040503050406030204" pitchFamily="18" charset="0"/>
                          </a:rPr>
                        </m:ctrlPr>
                      </m:sSubPr>
                      <m:e>
                        <m:sSup>
                          <m:sSupPr>
                            <m:ctrlPr>
                              <a:rPr lang="ja-JP" altLang="en-US" sz="2400" i="1">
                                <a:solidFill>
                                  <a:srgbClr val="FF0000"/>
                                </a:solidFill>
                                <a:latin typeface="Cambria Math" panose="02040503050406030204" pitchFamily="18" charset="0"/>
                              </a:rPr>
                            </m:ctrlPr>
                          </m:sSupPr>
                          <m:e>
                            <m:r>
                              <a:rPr lang="ja-JP" altLang="en-US" sz="2400" i="1">
                                <a:solidFill>
                                  <a:srgbClr val="FF0000"/>
                                </a:solidFill>
                                <a:latin typeface="Cambria Math" panose="02040503050406030204" pitchFamily="18" charset="0"/>
                              </a:rPr>
                              <m:t>𝐚</m:t>
                            </m:r>
                          </m:e>
                          <m:sup>
                            <m:r>
                              <a:rPr lang="ja-JP" altLang="en-US" sz="2400" i="1">
                                <a:solidFill>
                                  <a:srgbClr val="FF0000"/>
                                </a:solidFill>
                                <a:latin typeface="Cambria Math" panose="02040503050406030204" pitchFamily="18" charset="0"/>
                              </a:rPr>
                              <m:t>∗</m:t>
                            </m:r>
                          </m:sup>
                        </m:sSup>
                      </m:e>
                      <m:sub>
                        <m:r>
                          <a:rPr lang="ja-JP" altLang="en-US" sz="2400" i="1">
                            <a:solidFill>
                              <a:srgbClr val="FF0000"/>
                            </a:solidFill>
                            <a:latin typeface="Cambria Math" panose="02040503050406030204" pitchFamily="18" charset="0"/>
                          </a:rPr>
                          <m:t>1</m:t>
                        </m:r>
                      </m:sub>
                    </m:sSub>
                    <m:r>
                      <a:rPr lang="ja-JP" altLang="en-US" sz="2400" i="1">
                        <a:solidFill>
                          <a:srgbClr val="FF0000"/>
                        </a:solidFill>
                        <a:latin typeface="Cambria Math" panose="02040503050406030204" pitchFamily="18" charset="0"/>
                      </a:rPr>
                      <m:t>=</m:t>
                    </m:r>
                    <m:f>
                      <m:fPr>
                        <m:ctrlPr>
                          <a:rPr lang="ja-JP" altLang="en-US" sz="2400" i="1">
                            <a:solidFill>
                              <a:srgbClr val="FF0000"/>
                            </a:solidFill>
                            <a:latin typeface="Cambria Math" panose="02040503050406030204" pitchFamily="18" charset="0"/>
                          </a:rPr>
                        </m:ctrlPr>
                      </m:fPr>
                      <m:num>
                        <m:sSub>
                          <m:sSubPr>
                            <m:ctrlPr>
                              <a:rPr lang="ja-JP" altLang="en-US" sz="2400" i="1">
                                <a:solidFill>
                                  <a:srgbClr val="FF0000"/>
                                </a:solidFill>
                                <a:latin typeface="Cambria Math" panose="02040503050406030204" pitchFamily="18" charset="0"/>
                              </a:rPr>
                            </m:ctrlPr>
                          </m:sSubPr>
                          <m:e>
                            <m:r>
                              <a:rPr lang="ja-JP" altLang="en-US" sz="2400" i="1">
                                <a:solidFill>
                                  <a:srgbClr val="FF0000"/>
                                </a:solidFill>
                                <a:latin typeface="Cambria Math" panose="02040503050406030204" pitchFamily="18" charset="0"/>
                              </a:rPr>
                              <m:t>𝐚</m:t>
                            </m:r>
                          </m:e>
                          <m:sub>
                            <m:r>
                              <a:rPr lang="ja-JP" altLang="en-US" sz="2400" i="1">
                                <a:solidFill>
                                  <a:srgbClr val="FF0000"/>
                                </a:solidFill>
                                <a:latin typeface="Cambria Math" panose="02040503050406030204" pitchFamily="18" charset="0"/>
                              </a:rPr>
                              <m:t>2</m:t>
                            </m:r>
                          </m:sub>
                        </m:sSub>
                        <m:r>
                          <a:rPr lang="ja-JP" altLang="en-US" sz="2400" i="1">
                            <a:solidFill>
                              <a:srgbClr val="FF0000"/>
                            </a:solidFill>
                            <a:latin typeface="Cambria Math" panose="02040503050406030204" pitchFamily="18" charset="0"/>
                          </a:rPr>
                          <m:t>×</m:t>
                        </m:r>
                        <m:sSub>
                          <m:sSubPr>
                            <m:ctrlPr>
                              <a:rPr lang="ja-JP" altLang="en-US" sz="2400" i="1">
                                <a:solidFill>
                                  <a:srgbClr val="FF0000"/>
                                </a:solidFill>
                                <a:latin typeface="Cambria Math" panose="02040503050406030204" pitchFamily="18" charset="0"/>
                              </a:rPr>
                            </m:ctrlPr>
                          </m:sSubPr>
                          <m:e>
                            <m:r>
                              <a:rPr lang="ja-JP" altLang="en-US" sz="2400" i="1">
                                <a:solidFill>
                                  <a:srgbClr val="FF0000"/>
                                </a:solidFill>
                                <a:latin typeface="Cambria Math" panose="02040503050406030204" pitchFamily="18" charset="0"/>
                              </a:rPr>
                              <m:t>𝐚</m:t>
                            </m:r>
                          </m:e>
                          <m:sub>
                            <m:r>
                              <a:rPr lang="ja-JP" altLang="en-US" sz="2400" i="1">
                                <a:solidFill>
                                  <a:srgbClr val="FF0000"/>
                                </a:solidFill>
                                <a:latin typeface="Cambria Math" panose="02040503050406030204" pitchFamily="18" charset="0"/>
                              </a:rPr>
                              <m:t>⊥</m:t>
                            </m:r>
                          </m:sub>
                        </m:sSub>
                      </m:num>
                      <m:den>
                        <m:sSub>
                          <m:sSubPr>
                            <m:ctrlPr>
                              <a:rPr lang="ja-JP" altLang="en-US" sz="2400" i="1">
                                <a:solidFill>
                                  <a:srgbClr val="FF0000"/>
                                </a:solidFill>
                                <a:latin typeface="Cambria Math" panose="02040503050406030204" pitchFamily="18" charset="0"/>
                              </a:rPr>
                            </m:ctrlPr>
                          </m:sSubPr>
                          <m:e>
                            <m:r>
                              <a:rPr lang="ja-JP" altLang="en-US" sz="2400" i="1">
                                <a:solidFill>
                                  <a:srgbClr val="FF0000"/>
                                </a:solidFill>
                                <a:latin typeface="Cambria Math" panose="02040503050406030204" pitchFamily="18" charset="0"/>
                              </a:rPr>
                              <m:t>𝐚</m:t>
                            </m:r>
                          </m:e>
                          <m:sub>
                            <m:r>
                              <a:rPr lang="ja-JP" altLang="en-US" sz="2400" i="1">
                                <a:solidFill>
                                  <a:srgbClr val="FF0000"/>
                                </a:solidFill>
                                <a:latin typeface="Cambria Math" panose="02040503050406030204" pitchFamily="18" charset="0"/>
                              </a:rPr>
                              <m:t>1</m:t>
                            </m:r>
                          </m:sub>
                        </m:sSub>
                        <m:r>
                          <a:rPr lang="ja-JP" altLang="en-US" sz="2400" i="1">
                            <a:solidFill>
                              <a:srgbClr val="FF0000"/>
                            </a:solidFill>
                            <a:latin typeface="Cambria Math" panose="02040503050406030204" pitchFamily="18" charset="0"/>
                          </a:rPr>
                          <m:t>⋅</m:t>
                        </m:r>
                        <m:d>
                          <m:dPr>
                            <m:ctrlPr>
                              <a:rPr lang="ja-JP" altLang="en-US" sz="2400" i="1">
                                <a:solidFill>
                                  <a:srgbClr val="FF0000"/>
                                </a:solidFill>
                                <a:latin typeface="Cambria Math" panose="02040503050406030204" pitchFamily="18" charset="0"/>
                              </a:rPr>
                            </m:ctrlPr>
                          </m:dPr>
                          <m:e>
                            <m:sSub>
                              <m:sSubPr>
                                <m:ctrlPr>
                                  <a:rPr lang="ja-JP" altLang="en-US" sz="2400" i="1">
                                    <a:solidFill>
                                      <a:srgbClr val="FF0000"/>
                                    </a:solidFill>
                                    <a:latin typeface="Cambria Math" panose="02040503050406030204" pitchFamily="18" charset="0"/>
                                  </a:rPr>
                                </m:ctrlPr>
                              </m:sSubPr>
                              <m:e>
                                <m:r>
                                  <a:rPr lang="ja-JP" altLang="en-US" sz="2400" i="1">
                                    <a:solidFill>
                                      <a:srgbClr val="FF0000"/>
                                    </a:solidFill>
                                    <a:latin typeface="Cambria Math" panose="02040503050406030204" pitchFamily="18" charset="0"/>
                                  </a:rPr>
                                  <m:t>𝐚</m:t>
                                </m:r>
                              </m:e>
                              <m:sub>
                                <m:r>
                                  <a:rPr lang="ja-JP" altLang="en-US" sz="2400" i="1">
                                    <a:solidFill>
                                      <a:srgbClr val="FF0000"/>
                                    </a:solidFill>
                                    <a:latin typeface="Cambria Math" panose="02040503050406030204" pitchFamily="18" charset="0"/>
                                  </a:rPr>
                                  <m:t>2</m:t>
                                </m:r>
                              </m:sub>
                            </m:sSub>
                            <m:r>
                              <a:rPr lang="ja-JP" altLang="en-US" sz="2400" i="1">
                                <a:solidFill>
                                  <a:srgbClr val="FF0000"/>
                                </a:solidFill>
                                <a:latin typeface="Cambria Math" panose="02040503050406030204" pitchFamily="18" charset="0"/>
                              </a:rPr>
                              <m:t>×</m:t>
                            </m:r>
                            <m:sSub>
                              <m:sSubPr>
                                <m:ctrlPr>
                                  <a:rPr lang="ja-JP" altLang="en-US" sz="2400" i="1">
                                    <a:solidFill>
                                      <a:srgbClr val="FF0000"/>
                                    </a:solidFill>
                                    <a:latin typeface="Cambria Math" panose="02040503050406030204" pitchFamily="18" charset="0"/>
                                  </a:rPr>
                                </m:ctrlPr>
                              </m:sSubPr>
                              <m:e>
                                <m:r>
                                  <a:rPr lang="ja-JP" altLang="en-US" sz="2400" i="1">
                                    <a:solidFill>
                                      <a:srgbClr val="FF0000"/>
                                    </a:solidFill>
                                    <a:latin typeface="Cambria Math" panose="02040503050406030204" pitchFamily="18" charset="0"/>
                                  </a:rPr>
                                  <m:t>𝐚</m:t>
                                </m:r>
                              </m:e>
                              <m:sub>
                                <m:r>
                                  <a:rPr lang="ja-JP" altLang="en-US" sz="2400" i="1">
                                    <a:solidFill>
                                      <a:srgbClr val="FF0000"/>
                                    </a:solidFill>
                                    <a:latin typeface="Cambria Math" panose="02040503050406030204" pitchFamily="18" charset="0"/>
                                  </a:rPr>
                                  <m:t>⊥</m:t>
                                </m:r>
                              </m:sub>
                            </m:sSub>
                          </m:e>
                        </m:d>
                      </m:den>
                    </m:f>
                    <m:r>
                      <a:rPr lang="ja-JP" altLang="en-US" sz="2400" i="1">
                        <a:solidFill>
                          <a:srgbClr val="FF0000"/>
                        </a:solidFill>
                        <a:latin typeface="Cambria Math" panose="02040503050406030204" pitchFamily="18" charset="0"/>
                      </a:rPr>
                      <m:t> </m:t>
                    </m:r>
                  </m:oMath>
                </a14:m>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逆格子ベクトル</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 に対しては基底座標系</a:t>
                </a: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342900" indent="-342900">
                  <a:spcBef>
                    <a:spcPct val="50000"/>
                  </a:spcBef>
                  <a:defRPr/>
                </a:pPr>
                <a:r>
                  <a:rPr lang="ja-JP" altLang="en-US" sz="2400" dirty="0">
                    <a:solidFill>
                      <a:srgbClr val="FF0000"/>
                    </a:solidFill>
                    <a:latin typeface="Times New Roman"/>
                    <a:ea typeface="ＭＳ Ｐゴシック"/>
                  </a:rPr>
                  <a:t>基底座標系　 </a:t>
                </a:r>
                <a:r>
                  <a:rPr lang="en-US" altLang="ja-JP" sz="2400" dirty="0">
                    <a:solidFill>
                      <a:srgbClr val="FF0000"/>
                    </a:solidFill>
                    <a:latin typeface="Times New Roman"/>
                    <a:ea typeface="ＭＳ Ｐゴシック"/>
                  </a:rPr>
                  <a:t>:</a:t>
                </a:r>
                <a:r>
                  <a:rPr lang="ja-JP" altLang="en-US" sz="2400" dirty="0">
                    <a:solidFill>
                      <a:srgbClr val="FF0000"/>
                    </a:solidFill>
                    <a:latin typeface="Times New Roman"/>
                    <a:ea typeface="ＭＳ Ｐゴシック"/>
                  </a:rPr>
                  <a:t> 実空間 </a:t>
                </a:r>
                <a:r>
                  <a:rPr lang="en-US" altLang="ja-JP" sz="2400" dirty="0">
                    <a:solidFill>
                      <a:srgbClr val="FF0000"/>
                    </a:solidFill>
                    <a:latin typeface="Times New Roman"/>
                    <a:ea typeface="ＭＳ Ｐゴシック"/>
                  </a:rPr>
                  <a:t>(</a:t>
                </a:r>
                <a:r>
                  <a:rPr lang="ja-JP" altLang="en-US" sz="2400" dirty="0">
                    <a:solidFill>
                      <a:srgbClr val="FF0000"/>
                    </a:solidFill>
                    <a:latin typeface="Times New Roman"/>
                    <a:ea typeface="ＭＳ Ｐゴシック"/>
                  </a:rPr>
                  <a:t>共変基底ベクトル</a:t>
                </a:r>
                <a:r>
                  <a:rPr lang="en-US" altLang="ja-JP" sz="2400" dirty="0">
                    <a:solidFill>
                      <a:srgbClr val="FF0000"/>
                    </a:solidFill>
                    <a:latin typeface="Times New Roman"/>
                    <a:ea typeface="ＭＳ Ｐゴシック"/>
                  </a:rPr>
                  <a:t>)</a:t>
                </a:r>
                <a:r>
                  <a:rPr lang="ja-JP" altLang="en-US" sz="2400" dirty="0">
                    <a:solidFill>
                      <a:srgbClr val="FF0000"/>
                    </a:solidFill>
                    <a:latin typeface="Times New Roman"/>
                    <a:ea typeface="ＭＳ Ｐゴシック"/>
                  </a:rPr>
                  <a:t> に対応</a:t>
                </a:r>
                <a:br>
                  <a:rPr lang="en-US" altLang="ja-JP" sz="2400" dirty="0">
                    <a:solidFill>
                      <a:srgbClr val="FF0000"/>
                    </a:solidFill>
                    <a:latin typeface="Times New Roman"/>
                    <a:ea typeface="ＭＳ Ｐゴシック"/>
                  </a:rPr>
                </a:br>
                <a:r>
                  <a:rPr lang="ja-JP" altLang="en-US" sz="2400" dirty="0">
                    <a:solidFill>
                      <a:srgbClr val="FF0000"/>
                    </a:solidFill>
                    <a:latin typeface="Times New Roman"/>
                    <a:ea typeface="ＭＳ Ｐゴシック"/>
                  </a:rPr>
                  <a:t>正射影座標系</a:t>
                </a:r>
                <a:r>
                  <a:rPr lang="en-US" altLang="ja-JP" sz="2400" dirty="0">
                    <a:solidFill>
                      <a:srgbClr val="FF0000"/>
                    </a:solidFill>
                    <a:latin typeface="Times New Roman"/>
                    <a:ea typeface="ＭＳ Ｐゴシック"/>
                  </a:rPr>
                  <a:t>:</a:t>
                </a:r>
                <a:r>
                  <a:rPr lang="ja-JP" altLang="en-US" sz="2400" dirty="0">
                    <a:solidFill>
                      <a:srgbClr val="FF0000"/>
                    </a:solidFill>
                    <a:latin typeface="Times New Roman"/>
                    <a:ea typeface="ＭＳ Ｐゴシック"/>
                  </a:rPr>
                  <a:t> 逆空間 </a:t>
                </a:r>
                <a:r>
                  <a:rPr lang="en-US" altLang="ja-JP" sz="2400" dirty="0">
                    <a:solidFill>
                      <a:srgbClr val="FF0000"/>
                    </a:solidFill>
                    <a:latin typeface="Times New Roman"/>
                    <a:ea typeface="ＭＳ Ｐゴシック"/>
                  </a:rPr>
                  <a:t>(</a:t>
                </a:r>
                <a:r>
                  <a:rPr lang="ja-JP" altLang="en-US" sz="2400" dirty="0">
                    <a:solidFill>
                      <a:srgbClr val="FF0000"/>
                    </a:solidFill>
                    <a:latin typeface="Times New Roman"/>
                    <a:ea typeface="ＭＳ Ｐゴシック"/>
                  </a:rPr>
                  <a:t>反変基底ベクトル</a:t>
                </a:r>
                <a:r>
                  <a:rPr lang="en-US" altLang="ja-JP" sz="2400" dirty="0">
                    <a:solidFill>
                      <a:srgbClr val="FF0000"/>
                    </a:solidFill>
                    <a:latin typeface="Times New Roman"/>
                    <a:ea typeface="ＭＳ Ｐゴシック"/>
                  </a:rPr>
                  <a:t>)</a:t>
                </a:r>
                <a:r>
                  <a:rPr lang="ja-JP" altLang="en-US" sz="2400" dirty="0">
                    <a:solidFill>
                      <a:srgbClr val="FF0000"/>
                    </a:solidFill>
                    <a:latin typeface="Times New Roman"/>
                    <a:ea typeface="ＭＳ Ｐゴシック"/>
                  </a:rPr>
                  <a:t> に対応</a:t>
                </a:r>
                <a:endPar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endParaRPr>
              </a:p>
            </p:txBody>
          </p:sp>
        </mc:Choice>
        <mc:Fallback xmlns="">
          <p:sp>
            <p:nvSpPr>
              <p:cNvPr id="196645" name="Text Box 37"/>
              <p:cNvSpPr txBox="1">
                <a:spLocks noRot="1" noChangeAspect="1" noMove="1" noResize="1" noEditPoints="1" noAdjustHandles="1" noChangeArrowheads="1" noChangeShapeType="1" noTextEdit="1"/>
              </p:cNvSpPr>
              <p:nvPr/>
            </p:nvSpPr>
            <p:spPr bwMode="auto">
              <a:xfrm>
                <a:off x="1415480" y="5319442"/>
                <a:ext cx="10231735" cy="1565942"/>
              </a:xfrm>
              <a:prstGeom prst="rect">
                <a:avLst/>
              </a:prstGeom>
              <a:blipFill>
                <a:blip r:embed="rId2"/>
                <a:stretch>
                  <a:fillRect l="-774" t="-1172" r="-60" b="-85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sp>
        <p:nvSpPr>
          <p:cNvPr id="196646" name="Text Box 38"/>
          <p:cNvSpPr txBox="1">
            <a:spLocks noChangeArrowheads="1"/>
          </p:cNvSpPr>
          <p:nvPr/>
        </p:nvSpPr>
        <p:spPr bwMode="auto">
          <a:xfrm>
            <a:off x="7874654" y="4212259"/>
            <a:ext cx="5261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0" i="1" u="none" strike="noStrike" kern="1200" cap="none" spc="0" normalizeH="0" baseline="0" noProof="0">
                <a:ln>
                  <a:noFill/>
                </a:ln>
                <a:solidFill>
                  <a:srgbClr val="000000"/>
                </a:solidFill>
                <a:effectLst/>
                <a:uLnTx/>
                <a:uFillTx/>
                <a:latin typeface="Times New Roman"/>
                <a:ea typeface="ＭＳ Ｐゴシック"/>
                <a:cs typeface="+mn-cs"/>
              </a:rPr>
              <a:t>x’</a:t>
            </a:r>
            <a:r>
              <a:rPr kumimoji="1" lang="en-US" altLang="ja-JP" sz="2400" b="0" i="0" u="none" strike="noStrike" kern="1200" cap="none" spc="0" normalizeH="0" baseline="-25000" noProof="0">
                <a:ln>
                  <a:noFill/>
                </a:ln>
                <a:solidFill>
                  <a:srgbClr val="000000"/>
                </a:solidFill>
                <a:effectLst/>
                <a:uLnTx/>
                <a:uFillTx/>
                <a:latin typeface="Times New Roman"/>
                <a:ea typeface="ＭＳ Ｐゴシック"/>
                <a:cs typeface="+mn-cs"/>
              </a:rPr>
              <a:t>1</a:t>
            </a:r>
          </a:p>
        </p:txBody>
      </p:sp>
      <p:sp>
        <p:nvSpPr>
          <p:cNvPr id="196647" name="Text Box 39"/>
          <p:cNvSpPr txBox="1">
            <a:spLocks noChangeArrowheads="1"/>
          </p:cNvSpPr>
          <p:nvPr/>
        </p:nvSpPr>
        <p:spPr bwMode="auto">
          <a:xfrm>
            <a:off x="6720681" y="1675434"/>
            <a:ext cx="5432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0" i="1" u="none" strike="noStrike" kern="1200" cap="none" spc="0" normalizeH="0" baseline="0" noProof="0">
                <a:ln>
                  <a:noFill/>
                </a:ln>
                <a:solidFill>
                  <a:srgbClr val="000000"/>
                </a:solidFill>
                <a:effectLst/>
                <a:uLnTx/>
                <a:uFillTx/>
                <a:latin typeface="Times New Roman"/>
                <a:ea typeface="ＭＳ Ｐゴシック"/>
                <a:cs typeface="+mn-cs"/>
              </a:rPr>
              <a:t>x’</a:t>
            </a:r>
            <a:r>
              <a:rPr kumimoji="1" lang="en-US" altLang="ja-JP" sz="2400" b="0" i="1" u="none" strike="noStrike" kern="1200" cap="none" spc="0" normalizeH="0" baseline="30000" noProof="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25000" noProof="0">
                <a:ln>
                  <a:noFill/>
                </a:ln>
                <a:solidFill>
                  <a:srgbClr val="000000"/>
                </a:solidFill>
                <a:effectLst/>
                <a:uLnTx/>
                <a:uFillTx/>
                <a:latin typeface="Times New Roman"/>
                <a:ea typeface="ＭＳ Ｐゴシック"/>
                <a:cs typeface="+mn-cs"/>
              </a:rPr>
              <a:t>2</a:t>
            </a:r>
          </a:p>
        </p:txBody>
      </p:sp>
      <p:sp>
        <p:nvSpPr>
          <p:cNvPr id="196648" name="Line 40"/>
          <p:cNvSpPr>
            <a:spLocks noChangeShapeType="1"/>
          </p:cNvSpPr>
          <p:nvPr/>
        </p:nvSpPr>
        <p:spPr bwMode="auto">
          <a:xfrm flipV="1">
            <a:off x="6248582" y="3710609"/>
            <a:ext cx="282575" cy="696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49" name="Line 41"/>
          <p:cNvSpPr>
            <a:spLocks noChangeShapeType="1"/>
          </p:cNvSpPr>
          <p:nvPr/>
        </p:nvSpPr>
        <p:spPr bwMode="auto">
          <a:xfrm flipV="1">
            <a:off x="6248582" y="4364658"/>
            <a:ext cx="714375" cy="33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50" name="Text Box 42"/>
          <p:cNvSpPr txBox="1">
            <a:spLocks noChangeArrowheads="1"/>
          </p:cNvSpPr>
          <p:nvPr/>
        </p:nvSpPr>
        <p:spPr bwMode="auto">
          <a:xfrm>
            <a:off x="6731271" y="3928097"/>
            <a:ext cx="441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a:ln>
                  <a:noFill/>
                </a:ln>
                <a:solidFill>
                  <a:srgbClr val="000000"/>
                </a:solidFill>
                <a:effectLst/>
                <a:uLnTx/>
                <a:uFillTx/>
                <a:latin typeface="Times New Roman"/>
                <a:ea typeface="ＭＳ Ｐゴシック"/>
                <a:cs typeface="+mn-cs"/>
              </a:rPr>
              <a:t>a</a:t>
            </a:r>
            <a:r>
              <a:rPr kumimoji="1" lang="en-US" altLang="ja-JP" sz="2400" b="1" i="0" u="none" strike="noStrike" kern="1200" cap="none" spc="0" normalizeH="0" baseline="-25000" noProof="0">
                <a:ln>
                  <a:noFill/>
                </a:ln>
                <a:solidFill>
                  <a:srgbClr val="000000"/>
                </a:solidFill>
                <a:effectLst/>
                <a:uLnTx/>
                <a:uFillTx/>
                <a:latin typeface="Times New Roman"/>
                <a:ea typeface="ＭＳ Ｐゴシック"/>
                <a:cs typeface="+mn-cs"/>
              </a:rPr>
              <a:t>1</a:t>
            </a:r>
          </a:p>
        </p:txBody>
      </p:sp>
      <p:sp>
        <p:nvSpPr>
          <p:cNvPr id="196651" name="Text Box 43"/>
          <p:cNvSpPr txBox="1">
            <a:spLocks noChangeArrowheads="1"/>
          </p:cNvSpPr>
          <p:nvPr/>
        </p:nvSpPr>
        <p:spPr bwMode="auto">
          <a:xfrm>
            <a:off x="6468539" y="3504234"/>
            <a:ext cx="441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a:ln>
                  <a:noFill/>
                </a:ln>
                <a:solidFill>
                  <a:srgbClr val="000000"/>
                </a:solidFill>
                <a:effectLst/>
                <a:uLnTx/>
                <a:uFillTx/>
                <a:latin typeface="Times New Roman"/>
                <a:ea typeface="ＭＳ Ｐゴシック"/>
                <a:cs typeface="+mn-cs"/>
              </a:rPr>
              <a:t>a</a:t>
            </a:r>
            <a:r>
              <a:rPr kumimoji="1" lang="en-US" altLang="ja-JP" sz="2400" b="1" i="0" u="none" strike="noStrike" kern="1200" cap="none" spc="0" normalizeH="0" baseline="-25000" noProof="0">
                <a:ln>
                  <a:noFill/>
                </a:ln>
                <a:solidFill>
                  <a:srgbClr val="000000"/>
                </a:solidFill>
                <a:effectLst/>
                <a:uLnTx/>
                <a:uFillTx/>
                <a:latin typeface="Times New Roman"/>
                <a:ea typeface="ＭＳ Ｐゴシック"/>
                <a:cs typeface="+mn-cs"/>
              </a:rPr>
              <a:t>2</a:t>
            </a:r>
          </a:p>
        </p:txBody>
      </p:sp>
      <p:sp>
        <p:nvSpPr>
          <p:cNvPr id="196652" name="Freeform 44"/>
          <p:cNvSpPr>
            <a:spLocks/>
          </p:cNvSpPr>
          <p:nvPr/>
        </p:nvSpPr>
        <p:spPr bwMode="auto">
          <a:xfrm>
            <a:off x="7907518" y="4113833"/>
            <a:ext cx="179388" cy="185738"/>
          </a:xfrm>
          <a:custGeom>
            <a:avLst/>
            <a:gdLst>
              <a:gd name="T0" fmla="*/ 0 w 218"/>
              <a:gd name="T1" fmla="*/ 2147483646 h 179"/>
              <a:gd name="T2" fmla="*/ 2147483646 w 218"/>
              <a:gd name="T3" fmla="*/ 0 h 179"/>
              <a:gd name="T4" fmla="*/ 2147483646 w 218"/>
              <a:gd name="T5" fmla="*/ 2147483646 h 179"/>
              <a:gd name="T6" fmla="*/ 0 60000 65536"/>
              <a:gd name="T7" fmla="*/ 0 60000 65536"/>
              <a:gd name="T8" fmla="*/ 0 60000 65536"/>
            </a:gdLst>
            <a:ahLst/>
            <a:cxnLst>
              <a:cxn ang="T6">
                <a:pos x="T0" y="T1"/>
              </a:cxn>
              <a:cxn ang="T7">
                <a:pos x="T2" y="T3"/>
              </a:cxn>
              <a:cxn ang="T8">
                <a:pos x="T4" y="T5"/>
              </a:cxn>
            </a:cxnLst>
            <a:rect l="0" t="0" r="r" b="b"/>
            <a:pathLst>
              <a:path w="218" h="179">
                <a:moveTo>
                  <a:pt x="0" y="7"/>
                </a:moveTo>
                <a:lnTo>
                  <a:pt x="205" y="0"/>
                </a:lnTo>
                <a:lnTo>
                  <a:pt x="218" y="179"/>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6653" name="Freeform 45"/>
          <p:cNvSpPr>
            <a:spLocks/>
          </p:cNvSpPr>
          <p:nvPr/>
        </p:nvSpPr>
        <p:spPr bwMode="auto">
          <a:xfrm>
            <a:off x="7304269" y="1718296"/>
            <a:ext cx="130175" cy="228600"/>
          </a:xfrm>
          <a:custGeom>
            <a:avLst/>
            <a:gdLst>
              <a:gd name="T0" fmla="*/ 0 w 89"/>
              <a:gd name="T1" fmla="*/ 0 h 144"/>
              <a:gd name="T2" fmla="*/ 2147483646 w 89"/>
              <a:gd name="T3" fmla="*/ 2147483646 h 144"/>
              <a:gd name="T4" fmla="*/ 2147483646 w 89"/>
              <a:gd name="T5" fmla="*/ 2147483646 h 144"/>
              <a:gd name="T6" fmla="*/ 0 60000 65536"/>
              <a:gd name="T7" fmla="*/ 0 60000 65536"/>
              <a:gd name="T8" fmla="*/ 0 60000 65536"/>
            </a:gdLst>
            <a:ahLst/>
            <a:cxnLst>
              <a:cxn ang="T6">
                <a:pos x="T0" y="T1"/>
              </a:cxn>
              <a:cxn ang="T7">
                <a:pos x="T2" y="T3"/>
              </a:cxn>
              <a:cxn ang="T8">
                <a:pos x="T4" y="T5"/>
              </a:cxn>
            </a:cxnLst>
            <a:rect l="0" t="0" r="r" b="b"/>
            <a:pathLst>
              <a:path w="89" h="144">
                <a:moveTo>
                  <a:pt x="0" y="0"/>
                </a:moveTo>
                <a:lnTo>
                  <a:pt x="89" y="44"/>
                </a:lnTo>
                <a:lnTo>
                  <a:pt x="55" y="144"/>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6507675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6238B-85A4-D2E0-3A9E-E4A6CBD8C260}"/>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B93D25B1-5275-4855-93A2-A5D281737405}"/>
              </a:ext>
            </a:extLst>
          </p:cNvPr>
          <p:cNvSpPr/>
          <p:nvPr/>
        </p:nvSpPr>
        <p:spPr>
          <a:xfrm>
            <a:off x="0" y="-10716"/>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4" name="Rectangle 28">
            <a:extLst>
              <a:ext uri="{FF2B5EF4-FFF2-40B4-BE49-F238E27FC236}">
                <a16:creationId xmlns:a16="http://schemas.microsoft.com/office/drawing/2014/main" id="{02D75FB6-2456-7ADC-2187-75E50EEA0A06}"/>
              </a:ext>
            </a:extLst>
          </p:cNvPr>
          <p:cNvSpPr txBox="1">
            <a:spLocks noChangeArrowheads="1"/>
          </p:cNvSpPr>
          <p:nvPr/>
        </p:nvSpPr>
        <p:spPr bwMode="auto">
          <a:xfrm>
            <a:off x="0" y="0"/>
            <a:ext cx="12191999" cy="6858000"/>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6000" b="1" i="0" u="none" strike="noStrike" kern="1200" cap="none" spc="0" normalizeH="0" baseline="0" noProof="0" dirty="0">
                <a:ln>
                  <a:noFill/>
                </a:ln>
                <a:solidFill>
                  <a:srgbClr val="0000FF"/>
                </a:solidFill>
                <a:effectLst/>
                <a:uLnTx/>
                <a:uFillTx/>
                <a:latin typeface="Times New Roman"/>
                <a:ea typeface="ＨＧ丸ゴシックB" charset="-128"/>
                <a:cs typeface="+mj-cs"/>
              </a:rPr>
              <a:t>実格子と逆格子</a:t>
            </a:r>
            <a:endParaRPr kumimoji="1" lang="ja-JP" altLang="en-US" sz="2400" b="1" i="0" u="none" strike="noStrike" kern="0" cap="none" spc="0" normalizeH="0" baseline="0" noProof="0" dirty="0">
              <a:ln>
                <a:noFill/>
              </a:ln>
              <a:solidFill>
                <a:srgbClr val="000000"/>
              </a:solidFill>
              <a:effectLst/>
              <a:uLnTx/>
              <a:uFillTx/>
              <a:latin typeface="Times New Roman"/>
              <a:ea typeface="ＭＳ Ｐゴシック"/>
              <a:cs typeface="+mj-cs"/>
            </a:endParaRPr>
          </a:p>
        </p:txBody>
      </p:sp>
    </p:spTree>
    <p:extLst>
      <p:ext uri="{BB962C8B-B14F-4D97-AF65-F5344CB8AC3E}">
        <p14:creationId xmlns:p14="http://schemas.microsoft.com/office/powerpoint/2010/main" val="28792405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524000" y="0"/>
            <a:ext cx="91440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latin typeface="+mn-lt"/>
                <a:ea typeface="+mn-ea"/>
              </a:rPr>
              <a:t>逆格子の描き方</a:t>
            </a:r>
          </a:p>
        </p:txBody>
      </p:sp>
      <mc:AlternateContent xmlns:mc="http://schemas.openxmlformats.org/markup-compatibility/2006" xmlns:a14="http://schemas.microsoft.com/office/drawing/2010/main">
        <mc:Choice Requires="a14">
          <p:sp>
            <p:nvSpPr>
              <p:cNvPr id="76803" name="Text Box 3"/>
              <p:cNvSpPr txBox="1">
                <a:spLocks noChangeArrowheads="1"/>
              </p:cNvSpPr>
              <p:nvPr/>
            </p:nvSpPr>
            <p:spPr bwMode="auto">
              <a:xfrm>
                <a:off x="762322" y="837190"/>
                <a:ext cx="10590262" cy="55394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0" eaLnBrk="1" hangingPunct="1">
                  <a:spcBef>
                    <a:spcPct val="0"/>
                  </a:spcBef>
                  <a:buNone/>
                  <a:defRPr/>
                </a:pPr>
                <a:r>
                  <a:rPr lang="ja-JP" altLang="en-US" sz="2000" b="1" dirty="0">
                    <a:solidFill>
                      <a:srgbClr val="000000"/>
                    </a:solidFill>
                    <a:latin typeface="Times New Roman"/>
                  </a:rPr>
                  <a:t>逆格子の基本ベクトル：</a:t>
                </a:r>
                <a:r>
                  <a:rPr lang="en-US" altLang="ja-JP" sz="2000" b="1" dirty="0">
                    <a:solidFill>
                      <a:srgbClr val="000000"/>
                    </a:solidFill>
                    <a:latin typeface="Times New Roman"/>
                  </a:rPr>
                  <a:t> </a:t>
                </a:r>
                <a14:m>
                  <m:oMath xmlns:m="http://schemas.openxmlformats.org/officeDocument/2006/math">
                    <m:sSub>
                      <m:sSubPr>
                        <m:ctrlPr>
                          <a:rPr lang="en-US" altLang="ja-JP" sz="2000" b="1" i="1">
                            <a:solidFill>
                              <a:srgbClr val="000000"/>
                            </a:solidFill>
                            <a:latin typeface="Cambria Math" panose="02040503050406030204" pitchFamily="18" charset="0"/>
                          </a:rPr>
                        </m:ctrlPr>
                      </m:sSubPr>
                      <m:e>
                        <m:sSup>
                          <m:sSupPr>
                            <m:ctrlPr>
                              <a:rPr lang="en-US" altLang="ja-JP" sz="2000" b="1" i="1">
                                <a:solidFill>
                                  <a:srgbClr val="000000"/>
                                </a:solidFill>
                                <a:latin typeface="Cambria Math" panose="02040503050406030204" pitchFamily="18" charset="0"/>
                              </a:rPr>
                            </m:ctrlPr>
                          </m:sSupPr>
                          <m:e>
                            <m:r>
                              <a:rPr lang="en-US" altLang="ja-JP" sz="2000" b="1" i="1">
                                <a:solidFill>
                                  <a:srgbClr val="000000"/>
                                </a:solidFill>
                                <a:latin typeface="Cambria Math" panose="02040503050406030204" pitchFamily="18" charset="0"/>
                              </a:rPr>
                              <m:t>𝒂</m:t>
                            </m:r>
                          </m:e>
                          <m:sup>
                            <m:r>
                              <a:rPr lang="en-US" altLang="ja-JP" sz="2000" b="1" i="1">
                                <a:solidFill>
                                  <a:srgbClr val="000000"/>
                                </a:solidFill>
                                <a:latin typeface="Cambria Math" panose="02040503050406030204" pitchFamily="18" charset="0"/>
                              </a:rPr>
                              <m:t>∗</m:t>
                            </m:r>
                          </m:sup>
                        </m:sSup>
                      </m:e>
                      <m:sub>
                        <m:r>
                          <a:rPr lang="en-US" altLang="ja-JP" sz="2000" b="1" i="1">
                            <a:solidFill>
                              <a:srgbClr val="000000"/>
                            </a:solidFill>
                            <a:latin typeface="Cambria Math" panose="02040503050406030204" pitchFamily="18" charset="0"/>
                          </a:rPr>
                          <m:t>𝟏</m:t>
                        </m:r>
                      </m:sub>
                    </m:sSub>
                    <m:r>
                      <a:rPr lang="en-US" altLang="ja-JP" sz="2000" b="1" i="1">
                        <a:solidFill>
                          <a:srgbClr val="000000"/>
                        </a:solidFill>
                        <a:latin typeface="Cambria Math" panose="02040503050406030204" pitchFamily="18" charset="0"/>
                        <a:ea typeface="Cambria Math" panose="02040503050406030204" pitchFamily="18" charset="0"/>
                      </a:rPr>
                      <m:t>=</m:t>
                    </m:r>
                    <m:sSub>
                      <m:sSubPr>
                        <m:ctrlPr>
                          <a:rPr lang="en-US" altLang="ja-JP" sz="2000" b="1" i="1">
                            <a:solidFill>
                              <a:srgbClr val="000000"/>
                            </a:solidFill>
                            <a:latin typeface="Cambria Math" panose="02040503050406030204" pitchFamily="18" charset="0"/>
                          </a:rPr>
                        </m:ctrlPr>
                      </m:sSubPr>
                      <m:e>
                        <m:r>
                          <a:rPr lang="en-US" altLang="ja-JP" sz="2000" b="1" i="1">
                            <a:solidFill>
                              <a:srgbClr val="000000"/>
                            </a:solidFill>
                            <a:latin typeface="Cambria Math" panose="02040503050406030204" pitchFamily="18" charset="0"/>
                          </a:rPr>
                          <m:t>𝒂</m:t>
                        </m:r>
                      </m:e>
                      <m:sub>
                        <m:r>
                          <a:rPr lang="en-US" altLang="ja-JP" sz="2000" b="1" i="1">
                            <a:solidFill>
                              <a:srgbClr val="000000"/>
                            </a:solidFill>
                            <a:latin typeface="Cambria Math" panose="02040503050406030204" pitchFamily="18" charset="0"/>
                          </a:rPr>
                          <m:t>𝟐</m:t>
                        </m:r>
                      </m:sub>
                    </m:sSub>
                    <m:r>
                      <a:rPr lang="en-US" altLang="ja-JP" sz="2000" b="1" i="1">
                        <a:solidFill>
                          <a:srgbClr val="000000"/>
                        </a:solidFill>
                        <a:latin typeface="Cambria Math" panose="02040503050406030204" pitchFamily="18" charset="0"/>
                        <a:ea typeface="Cambria Math" panose="02040503050406030204" pitchFamily="18" charset="0"/>
                      </a:rPr>
                      <m:t>×</m:t>
                    </m:r>
                    <m:sSub>
                      <m:sSubPr>
                        <m:ctrlPr>
                          <a:rPr lang="en-US" altLang="ja-JP" sz="2000" b="1" i="1">
                            <a:solidFill>
                              <a:srgbClr val="000000"/>
                            </a:solidFill>
                            <a:latin typeface="Cambria Math" panose="02040503050406030204" pitchFamily="18" charset="0"/>
                          </a:rPr>
                        </m:ctrlPr>
                      </m:sSubPr>
                      <m:e>
                        <m:r>
                          <a:rPr lang="en-US" altLang="ja-JP" sz="2000" b="1" i="1">
                            <a:solidFill>
                              <a:srgbClr val="000000"/>
                            </a:solidFill>
                            <a:latin typeface="Cambria Math" panose="02040503050406030204" pitchFamily="18" charset="0"/>
                          </a:rPr>
                          <m:t>𝒂</m:t>
                        </m:r>
                      </m:e>
                      <m:sub>
                        <m:r>
                          <a:rPr lang="en-US" altLang="ja-JP" sz="2000" b="1" i="1">
                            <a:solidFill>
                              <a:srgbClr val="000000"/>
                            </a:solidFill>
                            <a:latin typeface="Cambria Math" panose="02040503050406030204" pitchFamily="18" charset="0"/>
                          </a:rPr>
                          <m:t>𝟑</m:t>
                        </m:r>
                      </m:sub>
                    </m:sSub>
                    <m:r>
                      <a:rPr lang="en-US" altLang="ja-JP" sz="2000" b="0" i="1" smtClean="0">
                        <a:solidFill>
                          <a:srgbClr val="000000"/>
                        </a:solidFill>
                        <a:latin typeface="Cambria Math" panose="02040503050406030204" pitchFamily="18" charset="0"/>
                      </a:rPr>
                      <m:t>/</m:t>
                    </m:r>
                    <m:r>
                      <a:rPr lang="en-US" altLang="ja-JP" sz="2000" b="0" i="1" smtClean="0">
                        <a:solidFill>
                          <a:srgbClr val="000000"/>
                        </a:solidFill>
                        <a:latin typeface="Cambria Math" panose="02040503050406030204" pitchFamily="18" charset="0"/>
                      </a:rPr>
                      <m:t>𝑉</m:t>
                    </m:r>
                  </m:oMath>
                </a14:m>
                <a:r>
                  <a:rPr lang="en-US" altLang="ja-JP" sz="2000" dirty="0">
                    <a:solidFill>
                      <a:srgbClr val="000000"/>
                    </a:solidFill>
                    <a:latin typeface="Times New Roman"/>
                  </a:rPr>
                  <a:t> </a:t>
                </a:r>
                <a:r>
                  <a:rPr lang="ja-JP" altLang="en-US" sz="2000" dirty="0">
                    <a:solidFill>
                      <a:srgbClr val="000000"/>
                    </a:solidFill>
                    <a:latin typeface="Times New Roman"/>
                  </a:rPr>
                  <a:t>　　</a:t>
                </a:r>
                <a14:m>
                  <m:oMath xmlns:m="http://schemas.openxmlformats.org/officeDocument/2006/math">
                    <m:sSub>
                      <m:sSubPr>
                        <m:ctrlPr>
                          <a:rPr lang="en-US" altLang="ja-JP" sz="2000" b="1" i="1">
                            <a:solidFill>
                              <a:srgbClr val="000000"/>
                            </a:solidFill>
                            <a:latin typeface="Cambria Math" panose="02040503050406030204" pitchFamily="18" charset="0"/>
                          </a:rPr>
                        </m:ctrlPr>
                      </m:sSubPr>
                      <m:e>
                        <m:sSup>
                          <m:sSupPr>
                            <m:ctrlPr>
                              <a:rPr lang="en-US" altLang="ja-JP" sz="2000" b="1" i="1">
                                <a:solidFill>
                                  <a:srgbClr val="000000"/>
                                </a:solidFill>
                                <a:latin typeface="Cambria Math" panose="02040503050406030204" pitchFamily="18" charset="0"/>
                              </a:rPr>
                            </m:ctrlPr>
                          </m:sSupPr>
                          <m:e>
                            <m:r>
                              <a:rPr lang="en-US" altLang="ja-JP" sz="2000" b="1" i="1">
                                <a:solidFill>
                                  <a:srgbClr val="000000"/>
                                </a:solidFill>
                                <a:latin typeface="Cambria Math" panose="02040503050406030204" pitchFamily="18" charset="0"/>
                              </a:rPr>
                              <m:t>𝒂</m:t>
                            </m:r>
                          </m:e>
                          <m:sup>
                            <m:r>
                              <a:rPr lang="en-US" altLang="ja-JP" sz="2000" b="1" i="1">
                                <a:solidFill>
                                  <a:srgbClr val="000000"/>
                                </a:solidFill>
                                <a:latin typeface="Cambria Math" panose="02040503050406030204" pitchFamily="18" charset="0"/>
                              </a:rPr>
                              <m:t>∗</m:t>
                            </m:r>
                          </m:sup>
                        </m:sSup>
                      </m:e>
                      <m:sub>
                        <m:r>
                          <a:rPr lang="en-US" altLang="ja-JP" sz="2000" b="1" i="1">
                            <a:solidFill>
                              <a:srgbClr val="000000"/>
                            </a:solidFill>
                            <a:latin typeface="Cambria Math" panose="02040503050406030204" pitchFamily="18" charset="0"/>
                          </a:rPr>
                          <m:t>𝟐</m:t>
                        </m:r>
                      </m:sub>
                    </m:sSub>
                    <m:r>
                      <a:rPr lang="en-US" altLang="ja-JP" sz="2000" b="1" i="1">
                        <a:solidFill>
                          <a:srgbClr val="000000"/>
                        </a:solidFill>
                        <a:latin typeface="Cambria Math" panose="02040503050406030204" pitchFamily="18" charset="0"/>
                        <a:ea typeface="Cambria Math" panose="02040503050406030204" pitchFamily="18" charset="0"/>
                      </a:rPr>
                      <m:t>=</m:t>
                    </m:r>
                    <m:sSub>
                      <m:sSubPr>
                        <m:ctrlPr>
                          <a:rPr lang="en-US" altLang="ja-JP" sz="2000" b="1" i="1">
                            <a:solidFill>
                              <a:srgbClr val="000000"/>
                            </a:solidFill>
                            <a:latin typeface="Cambria Math" panose="02040503050406030204" pitchFamily="18" charset="0"/>
                          </a:rPr>
                        </m:ctrlPr>
                      </m:sSubPr>
                      <m:e>
                        <m:r>
                          <a:rPr lang="en-US" altLang="ja-JP" sz="2000" b="1" i="1">
                            <a:solidFill>
                              <a:srgbClr val="000000"/>
                            </a:solidFill>
                            <a:latin typeface="Cambria Math" panose="02040503050406030204" pitchFamily="18" charset="0"/>
                          </a:rPr>
                          <m:t>𝒂</m:t>
                        </m:r>
                      </m:e>
                      <m:sub>
                        <m:r>
                          <a:rPr lang="en-US" altLang="ja-JP" sz="2000" b="1" i="1">
                            <a:solidFill>
                              <a:srgbClr val="000000"/>
                            </a:solidFill>
                            <a:latin typeface="Cambria Math" panose="02040503050406030204" pitchFamily="18" charset="0"/>
                          </a:rPr>
                          <m:t>𝟑</m:t>
                        </m:r>
                      </m:sub>
                    </m:sSub>
                    <m:r>
                      <a:rPr lang="en-US" altLang="ja-JP" sz="2000" b="1" i="1">
                        <a:solidFill>
                          <a:srgbClr val="000000"/>
                        </a:solidFill>
                        <a:latin typeface="Cambria Math" panose="02040503050406030204" pitchFamily="18" charset="0"/>
                        <a:ea typeface="Cambria Math" panose="02040503050406030204" pitchFamily="18" charset="0"/>
                      </a:rPr>
                      <m:t>×</m:t>
                    </m:r>
                    <m:sSub>
                      <m:sSubPr>
                        <m:ctrlPr>
                          <a:rPr lang="en-US" altLang="ja-JP" sz="2000" b="1" i="1">
                            <a:solidFill>
                              <a:srgbClr val="000000"/>
                            </a:solidFill>
                            <a:latin typeface="Cambria Math" panose="02040503050406030204" pitchFamily="18" charset="0"/>
                          </a:rPr>
                        </m:ctrlPr>
                      </m:sSubPr>
                      <m:e>
                        <m:r>
                          <a:rPr lang="en-US" altLang="ja-JP" sz="2000" b="1" i="1">
                            <a:solidFill>
                              <a:srgbClr val="000000"/>
                            </a:solidFill>
                            <a:latin typeface="Cambria Math" panose="02040503050406030204" pitchFamily="18" charset="0"/>
                          </a:rPr>
                          <m:t>𝒂</m:t>
                        </m:r>
                      </m:e>
                      <m:sub>
                        <m:r>
                          <a:rPr lang="en-US" altLang="ja-JP" sz="2000" b="1" i="1">
                            <a:solidFill>
                              <a:srgbClr val="000000"/>
                            </a:solidFill>
                            <a:latin typeface="Cambria Math" panose="02040503050406030204" pitchFamily="18" charset="0"/>
                          </a:rPr>
                          <m:t>𝟏</m:t>
                        </m:r>
                      </m:sub>
                    </m:sSub>
                    <m:r>
                      <a:rPr lang="en-US" altLang="ja-JP" sz="2000" i="1">
                        <a:solidFill>
                          <a:srgbClr val="000000"/>
                        </a:solidFill>
                        <a:latin typeface="Cambria Math" panose="02040503050406030204" pitchFamily="18" charset="0"/>
                      </a:rPr>
                      <m:t>/</m:t>
                    </m:r>
                    <m:r>
                      <a:rPr lang="en-US" altLang="ja-JP" sz="2000" i="1">
                        <a:solidFill>
                          <a:srgbClr val="000000"/>
                        </a:solidFill>
                        <a:latin typeface="Cambria Math" panose="02040503050406030204" pitchFamily="18" charset="0"/>
                      </a:rPr>
                      <m:t>𝑉</m:t>
                    </m:r>
                  </m:oMath>
                </a14:m>
                <a:r>
                  <a:rPr lang="en-US" altLang="ja-JP" sz="2000" dirty="0">
                    <a:solidFill>
                      <a:srgbClr val="000000"/>
                    </a:solidFill>
                    <a:latin typeface="Times New Roman"/>
                  </a:rPr>
                  <a:t> </a:t>
                </a:r>
                <a:r>
                  <a:rPr lang="en-US" altLang="ja-JP" sz="2000" b="1" dirty="0">
                    <a:solidFill>
                      <a:srgbClr val="000000"/>
                    </a:solidFill>
                    <a:latin typeface="Times New Roman"/>
                  </a:rPr>
                  <a:t>     </a:t>
                </a:r>
                <a14:m>
                  <m:oMath xmlns:m="http://schemas.openxmlformats.org/officeDocument/2006/math">
                    <m:sSub>
                      <m:sSubPr>
                        <m:ctrlPr>
                          <a:rPr lang="en-US" altLang="ja-JP" sz="2000" b="1" i="1">
                            <a:solidFill>
                              <a:srgbClr val="000000"/>
                            </a:solidFill>
                            <a:latin typeface="Cambria Math" panose="02040503050406030204" pitchFamily="18" charset="0"/>
                          </a:rPr>
                        </m:ctrlPr>
                      </m:sSubPr>
                      <m:e>
                        <m:sSup>
                          <m:sSupPr>
                            <m:ctrlPr>
                              <a:rPr lang="en-US" altLang="ja-JP" sz="2000" b="1" i="1">
                                <a:solidFill>
                                  <a:srgbClr val="000000"/>
                                </a:solidFill>
                                <a:latin typeface="Cambria Math" panose="02040503050406030204" pitchFamily="18" charset="0"/>
                              </a:rPr>
                            </m:ctrlPr>
                          </m:sSupPr>
                          <m:e>
                            <m:r>
                              <a:rPr lang="en-US" altLang="ja-JP" sz="2000" b="1" i="1">
                                <a:solidFill>
                                  <a:srgbClr val="000000"/>
                                </a:solidFill>
                                <a:latin typeface="Cambria Math" panose="02040503050406030204" pitchFamily="18" charset="0"/>
                              </a:rPr>
                              <m:t>𝒂</m:t>
                            </m:r>
                          </m:e>
                          <m:sup>
                            <m:r>
                              <a:rPr lang="en-US" altLang="ja-JP" sz="2000" b="1" i="1">
                                <a:solidFill>
                                  <a:srgbClr val="000000"/>
                                </a:solidFill>
                                <a:latin typeface="Cambria Math" panose="02040503050406030204" pitchFamily="18" charset="0"/>
                              </a:rPr>
                              <m:t>∗</m:t>
                            </m:r>
                          </m:sup>
                        </m:sSup>
                      </m:e>
                      <m:sub>
                        <m:r>
                          <a:rPr lang="en-US" altLang="ja-JP" sz="2000" b="1" i="1">
                            <a:solidFill>
                              <a:srgbClr val="000000"/>
                            </a:solidFill>
                            <a:latin typeface="Cambria Math" panose="02040503050406030204" pitchFamily="18" charset="0"/>
                          </a:rPr>
                          <m:t>𝟑</m:t>
                        </m:r>
                      </m:sub>
                    </m:sSub>
                    <m:r>
                      <a:rPr lang="en-US" altLang="ja-JP" sz="2000" b="1" i="1">
                        <a:solidFill>
                          <a:srgbClr val="000000"/>
                        </a:solidFill>
                        <a:latin typeface="Cambria Math" panose="02040503050406030204" pitchFamily="18" charset="0"/>
                        <a:ea typeface="Cambria Math" panose="02040503050406030204" pitchFamily="18" charset="0"/>
                      </a:rPr>
                      <m:t>=</m:t>
                    </m:r>
                    <m:sSub>
                      <m:sSubPr>
                        <m:ctrlPr>
                          <a:rPr lang="en-US" altLang="ja-JP" sz="2000" b="1" i="1">
                            <a:solidFill>
                              <a:srgbClr val="000000"/>
                            </a:solidFill>
                            <a:latin typeface="Cambria Math" panose="02040503050406030204" pitchFamily="18" charset="0"/>
                          </a:rPr>
                        </m:ctrlPr>
                      </m:sSubPr>
                      <m:e>
                        <m:r>
                          <a:rPr lang="en-US" altLang="ja-JP" sz="2000" b="1" i="1">
                            <a:solidFill>
                              <a:srgbClr val="000000"/>
                            </a:solidFill>
                            <a:latin typeface="Cambria Math" panose="02040503050406030204" pitchFamily="18" charset="0"/>
                          </a:rPr>
                          <m:t>𝒂</m:t>
                        </m:r>
                      </m:e>
                      <m:sub>
                        <m:r>
                          <a:rPr lang="en-US" altLang="ja-JP" sz="2000" b="1" i="1">
                            <a:solidFill>
                              <a:srgbClr val="000000"/>
                            </a:solidFill>
                            <a:latin typeface="Cambria Math" panose="02040503050406030204" pitchFamily="18" charset="0"/>
                          </a:rPr>
                          <m:t>𝟏</m:t>
                        </m:r>
                      </m:sub>
                    </m:sSub>
                    <m:r>
                      <a:rPr lang="en-US" altLang="ja-JP" sz="2000" b="1" i="1">
                        <a:solidFill>
                          <a:srgbClr val="000000"/>
                        </a:solidFill>
                        <a:latin typeface="Cambria Math" panose="02040503050406030204" pitchFamily="18" charset="0"/>
                        <a:ea typeface="Cambria Math" panose="02040503050406030204" pitchFamily="18" charset="0"/>
                      </a:rPr>
                      <m:t>×</m:t>
                    </m:r>
                    <m:sSub>
                      <m:sSubPr>
                        <m:ctrlPr>
                          <a:rPr lang="en-US" altLang="ja-JP" sz="2000" b="1" i="1">
                            <a:solidFill>
                              <a:srgbClr val="000000"/>
                            </a:solidFill>
                            <a:latin typeface="Cambria Math" panose="02040503050406030204" pitchFamily="18" charset="0"/>
                          </a:rPr>
                        </m:ctrlPr>
                      </m:sSubPr>
                      <m:e>
                        <m:r>
                          <a:rPr lang="en-US" altLang="ja-JP" sz="2000" b="1" i="1">
                            <a:solidFill>
                              <a:srgbClr val="000000"/>
                            </a:solidFill>
                            <a:latin typeface="Cambria Math" panose="02040503050406030204" pitchFamily="18" charset="0"/>
                          </a:rPr>
                          <m:t>𝒂</m:t>
                        </m:r>
                      </m:e>
                      <m:sub>
                        <m:r>
                          <a:rPr lang="en-US" altLang="ja-JP" sz="2000" b="1" i="1">
                            <a:solidFill>
                              <a:srgbClr val="000000"/>
                            </a:solidFill>
                            <a:latin typeface="Cambria Math" panose="02040503050406030204" pitchFamily="18" charset="0"/>
                          </a:rPr>
                          <m:t>𝟐</m:t>
                        </m:r>
                      </m:sub>
                    </m:sSub>
                    <m:r>
                      <a:rPr lang="en-US" altLang="ja-JP" sz="2000" i="1">
                        <a:solidFill>
                          <a:srgbClr val="000000"/>
                        </a:solidFill>
                        <a:latin typeface="Cambria Math" panose="02040503050406030204" pitchFamily="18" charset="0"/>
                      </a:rPr>
                      <m:t>/</m:t>
                    </m:r>
                    <m:r>
                      <a:rPr lang="en-US" altLang="ja-JP" sz="2000" i="1">
                        <a:solidFill>
                          <a:srgbClr val="000000"/>
                        </a:solidFill>
                        <a:latin typeface="Cambria Math" panose="02040503050406030204" pitchFamily="18" charset="0"/>
                      </a:rPr>
                      <m:t>𝑉</m:t>
                    </m:r>
                  </m:oMath>
                </a14:m>
                <a:r>
                  <a:rPr lang="en-US" altLang="ja-JP" sz="2000" dirty="0">
                    <a:solidFill>
                      <a:srgbClr val="000000"/>
                    </a:solidFill>
                    <a:latin typeface="Times New Roman"/>
                  </a:rPr>
                  <a:t> </a:t>
                </a:r>
              </a:p>
              <a:p>
                <a:pPr marL="342900" indent="-342900" eaLnBrk="1" hangingPunct="1">
                  <a:spcBef>
                    <a:spcPct val="0"/>
                  </a:spcBef>
                  <a:defRPr/>
                </a:pPr>
                <a:r>
                  <a:rPr lang="ja-JP" altLang="en-US" sz="2000" b="1" dirty="0">
                    <a:solidFill>
                      <a:srgbClr val="000000"/>
                    </a:solidFill>
                    <a:latin typeface="Times New Roman"/>
                  </a:rPr>
                  <a:t>実格子の基本ベクトルと逆格子の基本ベクトルは直交する</a:t>
                </a:r>
                <a:br>
                  <a:rPr lang="en-US" altLang="ja-JP" sz="2000" b="1" dirty="0">
                    <a:solidFill>
                      <a:srgbClr val="000000"/>
                    </a:solidFill>
                    <a:latin typeface="Times New Roman"/>
                  </a:rPr>
                </a:br>
                <a:r>
                  <a:rPr lang="ja-JP" altLang="en-US" sz="2000" b="1" dirty="0">
                    <a:solidFill>
                      <a:srgbClr val="000000"/>
                    </a:solidFill>
                    <a:latin typeface="Times New Roman"/>
                  </a:rPr>
                  <a:t>　　</a:t>
                </a:r>
                <a:r>
                  <a:rPr lang="en-US" altLang="ja-JP" sz="2000" b="1" dirty="0">
                    <a:solidFill>
                      <a:srgbClr val="000000"/>
                    </a:solidFill>
                  </a:rPr>
                  <a:t> </a:t>
                </a:r>
                <a14:m>
                  <m:oMath xmlns:m="http://schemas.openxmlformats.org/officeDocument/2006/math">
                    <m:sSub>
                      <m:sSubPr>
                        <m:ctrlPr>
                          <a:rPr lang="en-US" altLang="ja-JP" sz="2000" b="1" i="1">
                            <a:solidFill>
                              <a:srgbClr val="000000"/>
                            </a:solidFill>
                            <a:latin typeface="Cambria Math" panose="02040503050406030204" pitchFamily="18" charset="0"/>
                          </a:rPr>
                        </m:ctrlPr>
                      </m:sSubPr>
                      <m:e>
                        <m:sSup>
                          <m:sSupPr>
                            <m:ctrlPr>
                              <a:rPr lang="en-US" altLang="ja-JP" sz="2000" b="1" i="1">
                                <a:solidFill>
                                  <a:srgbClr val="000000"/>
                                </a:solidFill>
                                <a:latin typeface="Cambria Math" panose="02040503050406030204" pitchFamily="18" charset="0"/>
                              </a:rPr>
                            </m:ctrlPr>
                          </m:sSupPr>
                          <m:e>
                            <m:r>
                              <a:rPr lang="en-US" altLang="ja-JP" sz="2000" b="1" i="1">
                                <a:solidFill>
                                  <a:srgbClr val="000000"/>
                                </a:solidFill>
                                <a:latin typeface="Cambria Math" panose="02040503050406030204" pitchFamily="18" charset="0"/>
                              </a:rPr>
                              <m:t>𝒂</m:t>
                            </m:r>
                          </m:e>
                          <m:sup>
                            <m:r>
                              <a:rPr lang="en-US" altLang="ja-JP" sz="2000" b="1" i="1">
                                <a:solidFill>
                                  <a:srgbClr val="000000"/>
                                </a:solidFill>
                                <a:latin typeface="Cambria Math" panose="02040503050406030204" pitchFamily="18" charset="0"/>
                              </a:rPr>
                              <m:t>∗</m:t>
                            </m:r>
                          </m:sup>
                        </m:sSup>
                      </m:e>
                      <m:sub>
                        <m:r>
                          <a:rPr lang="en-US" altLang="ja-JP" sz="2000" b="1" i="1" smtClean="0">
                            <a:solidFill>
                              <a:srgbClr val="000000"/>
                            </a:solidFill>
                            <a:latin typeface="Cambria Math" panose="02040503050406030204" pitchFamily="18" charset="0"/>
                          </a:rPr>
                          <m:t>𝒊</m:t>
                        </m:r>
                      </m:sub>
                    </m:sSub>
                    <m:r>
                      <a:rPr lang="en-US" altLang="ja-JP" sz="2000" b="1" i="1" smtClean="0">
                        <a:solidFill>
                          <a:srgbClr val="000000"/>
                        </a:solidFill>
                        <a:latin typeface="Cambria Math" panose="02040503050406030204" pitchFamily="18" charset="0"/>
                        <a:ea typeface="Cambria Math" panose="02040503050406030204" pitchFamily="18" charset="0"/>
                      </a:rPr>
                      <m:t>∙</m:t>
                    </m:r>
                    <m:sSub>
                      <m:sSubPr>
                        <m:ctrlPr>
                          <a:rPr lang="en-US" altLang="ja-JP" sz="2000" b="1" i="1">
                            <a:solidFill>
                              <a:srgbClr val="000000"/>
                            </a:solidFill>
                            <a:latin typeface="Cambria Math" panose="02040503050406030204" pitchFamily="18" charset="0"/>
                          </a:rPr>
                        </m:ctrlPr>
                      </m:sSubPr>
                      <m:e>
                        <m:r>
                          <a:rPr lang="en-US" altLang="ja-JP" sz="2000" b="1" i="1" smtClean="0">
                            <a:solidFill>
                              <a:srgbClr val="000000"/>
                            </a:solidFill>
                            <a:latin typeface="Cambria Math" panose="02040503050406030204" pitchFamily="18" charset="0"/>
                          </a:rPr>
                          <m:t>𝒂</m:t>
                        </m:r>
                      </m:e>
                      <m:sub>
                        <m:r>
                          <a:rPr lang="en-US" altLang="ja-JP" sz="2000" b="1" i="1" smtClean="0">
                            <a:solidFill>
                              <a:srgbClr val="000000"/>
                            </a:solidFill>
                            <a:latin typeface="Cambria Math" panose="02040503050406030204" pitchFamily="18" charset="0"/>
                          </a:rPr>
                          <m:t>𝒋</m:t>
                        </m:r>
                      </m:sub>
                    </m:sSub>
                    <m:r>
                      <a:rPr lang="en-US" altLang="ja-JP" sz="2000" b="1" i="1" smtClean="0">
                        <a:solidFill>
                          <a:srgbClr val="000000"/>
                        </a:solidFill>
                        <a:latin typeface="Cambria Math" panose="02040503050406030204" pitchFamily="18" charset="0"/>
                      </a:rPr>
                      <m:t>=</m:t>
                    </m:r>
                    <m:sSub>
                      <m:sSubPr>
                        <m:ctrlPr>
                          <a:rPr lang="en-US" altLang="ja-JP" sz="2000" i="1">
                            <a:solidFill>
                              <a:srgbClr val="000000"/>
                            </a:solidFill>
                            <a:latin typeface="Cambria Math" panose="02040503050406030204" pitchFamily="18" charset="0"/>
                          </a:rPr>
                        </m:ctrlPr>
                      </m:sSubPr>
                      <m:e>
                        <m:r>
                          <a:rPr lang="ja-JP" altLang="en-US" sz="2000" b="0" i="1" smtClean="0">
                            <a:solidFill>
                              <a:srgbClr val="000000"/>
                            </a:solidFill>
                            <a:latin typeface="Cambria Math" panose="02040503050406030204" pitchFamily="18" charset="0"/>
                          </a:rPr>
                          <m:t>𝛿</m:t>
                        </m:r>
                      </m:e>
                      <m:sub>
                        <m:r>
                          <a:rPr lang="en-US" altLang="ja-JP" sz="2000" b="0" i="1" smtClean="0">
                            <a:solidFill>
                              <a:srgbClr val="000000"/>
                            </a:solidFill>
                            <a:latin typeface="Cambria Math" panose="02040503050406030204" pitchFamily="18" charset="0"/>
                          </a:rPr>
                          <m:t>𝑖𝑗</m:t>
                        </m:r>
                      </m:sub>
                    </m:sSub>
                  </m:oMath>
                </a14:m>
                <a:endParaRPr lang="en-US" altLang="ja-JP" sz="2000" dirty="0">
                  <a:solidFill>
                    <a:srgbClr val="000000"/>
                  </a:solidFill>
                  <a:latin typeface="Times New Roman"/>
                </a:endParaRPr>
              </a:p>
              <a:p>
                <a:pPr marL="342900" indent="-342900" eaLnBrk="1" hangingPunct="1">
                  <a:spcBef>
                    <a:spcPct val="0"/>
                  </a:spcBef>
                  <a:defRPr/>
                </a:pPr>
                <a:r>
                  <a:rPr lang="ja-JP" altLang="en-US" sz="2000" b="1" dirty="0">
                    <a:solidFill>
                      <a:srgbClr val="000000"/>
                    </a:solidFill>
                    <a:latin typeface="Times New Roman"/>
                  </a:rPr>
                  <a:t>逆格子の長さは実格子の長さとは反比例に対応</a:t>
                </a:r>
                <a:r>
                  <a:rPr lang="en-US" altLang="ja-JP" sz="2000" b="1" dirty="0">
                    <a:solidFill>
                      <a:srgbClr val="000000"/>
                    </a:solidFill>
                    <a:latin typeface="Times New Roman"/>
                  </a:rPr>
                  <a:t>:</a:t>
                </a:r>
                <a:r>
                  <a:rPr lang="ja-JP" altLang="en-US" sz="2000" b="1" dirty="0">
                    <a:solidFill>
                      <a:srgbClr val="000000"/>
                    </a:solidFill>
                    <a:latin typeface="Times New Roman"/>
                  </a:rPr>
                  <a:t> </a:t>
                </a:r>
                <a14:m>
                  <m:oMath xmlns:m="http://schemas.openxmlformats.org/officeDocument/2006/math">
                    <m:d>
                      <m:dPr>
                        <m:begChr m:val="|"/>
                        <m:endChr m:val="|"/>
                        <m:ctrlPr>
                          <a:rPr lang="en-US" altLang="ja-JP" sz="2000" b="1" i="1" smtClean="0">
                            <a:solidFill>
                              <a:srgbClr val="000000"/>
                            </a:solidFill>
                            <a:latin typeface="Cambria Math" panose="02040503050406030204" pitchFamily="18" charset="0"/>
                          </a:rPr>
                        </m:ctrlPr>
                      </m:dPr>
                      <m:e>
                        <m:sSub>
                          <m:sSubPr>
                            <m:ctrlPr>
                              <a:rPr lang="en-US" altLang="ja-JP" sz="2000" b="1" i="1">
                                <a:solidFill>
                                  <a:srgbClr val="000000"/>
                                </a:solidFill>
                                <a:latin typeface="Cambria Math" panose="02040503050406030204" pitchFamily="18" charset="0"/>
                              </a:rPr>
                            </m:ctrlPr>
                          </m:sSubPr>
                          <m:e>
                            <m:sSup>
                              <m:sSupPr>
                                <m:ctrlPr>
                                  <a:rPr lang="en-US" altLang="ja-JP" sz="2000" b="1" i="1">
                                    <a:solidFill>
                                      <a:srgbClr val="000000"/>
                                    </a:solidFill>
                                    <a:latin typeface="Cambria Math" panose="02040503050406030204" pitchFamily="18" charset="0"/>
                                  </a:rPr>
                                </m:ctrlPr>
                              </m:sSupPr>
                              <m:e>
                                <m:r>
                                  <a:rPr lang="en-US" altLang="ja-JP" sz="2000" b="1" i="1">
                                    <a:solidFill>
                                      <a:srgbClr val="000000"/>
                                    </a:solidFill>
                                    <a:latin typeface="Cambria Math" panose="02040503050406030204" pitchFamily="18" charset="0"/>
                                  </a:rPr>
                                  <m:t>𝒂</m:t>
                                </m:r>
                              </m:e>
                              <m:sup>
                                <m:r>
                                  <a:rPr lang="en-US" altLang="ja-JP" sz="2000" b="1" i="1">
                                    <a:solidFill>
                                      <a:srgbClr val="000000"/>
                                    </a:solidFill>
                                    <a:latin typeface="Cambria Math" panose="02040503050406030204" pitchFamily="18" charset="0"/>
                                  </a:rPr>
                                  <m:t>∗</m:t>
                                </m:r>
                              </m:sup>
                            </m:sSup>
                          </m:e>
                          <m:sub>
                            <m:r>
                              <a:rPr lang="en-US" altLang="ja-JP" sz="2000" b="1" i="1">
                                <a:solidFill>
                                  <a:srgbClr val="000000"/>
                                </a:solidFill>
                                <a:latin typeface="Cambria Math" panose="02040503050406030204" pitchFamily="18" charset="0"/>
                              </a:rPr>
                              <m:t>𝟏</m:t>
                            </m:r>
                          </m:sub>
                        </m:sSub>
                      </m:e>
                    </m:d>
                    <m:r>
                      <a:rPr lang="en-US" altLang="ja-JP" sz="2000" b="1" i="1">
                        <a:solidFill>
                          <a:srgbClr val="000000"/>
                        </a:solidFill>
                        <a:latin typeface="Cambria Math" panose="02040503050406030204" pitchFamily="18" charset="0"/>
                        <a:ea typeface="Cambria Math" panose="02040503050406030204" pitchFamily="18" charset="0"/>
                      </a:rPr>
                      <m:t>=</m:t>
                    </m:r>
                    <m:f>
                      <m:fPr>
                        <m:ctrlPr>
                          <a:rPr lang="en-US" altLang="ja-JP" sz="2000" b="1" i="1">
                            <a:solidFill>
                              <a:srgbClr val="000000"/>
                            </a:solidFill>
                            <a:latin typeface="Cambria Math" panose="02040503050406030204" pitchFamily="18" charset="0"/>
                          </a:rPr>
                        </m:ctrlPr>
                      </m:fPr>
                      <m:num>
                        <m:d>
                          <m:dPr>
                            <m:begChr m:val="|"/>
                            <m:endChr m:val="|"/>
                            <m:ctrlPr>
                              <a:rPr lang="en-US" altLang="ja-JP" sz="2000" b="1" i="1">
                                <a:solidFill>
                                  <a:srgbClr val="000000"/>
                                </a:solidFill>
                                <a:latin typeface="Cambria Math" panose="02040503050406030204" pitchFamily="18" charset="0"/>
                              </a:rPr>
                            </m:ctrlPr>
                          </m:dPr>
                          <m:e>
                            <m:sSub>
                              <m:sSubPr>
                                <m:ctrlPr>
                                  <a:rPr lang="en-US" altLang="ja-JP" sz="2000" b="1" i="1">
                                    <a:solidFill>
                                      <a:srgbClr val="000000"/>
                                    </a:solidFill>
                                    <a:latin typeface="Cambria Math" panose="02040503050406030204" pitchFamily="18" charset="0"/>
                                  </a:rPr>
                                </m:ctrlPr>
                              </m:sSubPr>
                              <m:e>
                                <m:r>
                                  <a:rPr lang="en-US" altLang="ja-JP" sz="2000" b="1" i="1">
                                    <a:solidFill>
                                      <a:srgbClr val="000000"/>
                                    </a:solidFill>
                                    <a:latin typeface="Cambria Math" panose="02040503050406030204" pitchFamily="18" charset="0"/>
                                  </a:rPr>
                                  <m:t>𝒂</m:t>
                                </m:r>
                              </m:e>
                              <m:sub>
                                <m:r>
                                  <a:rPr lang="en-US" altLang="ja-JP" sz="2000" b="1" i="1">
                                    <a:solidFill>
                                      <a:srgbClr val="000000"/>
                                    </a:solidFill>
                                    <a:latin typeface="Cambria Math" panose="02040503050406030204" pitchFamily="18" charset="0"/>
                                  </a:rPr>
                                  <m:t>𝟐</m:t>
                                </m:r>
                              </m:sub>
                            </m:sSub>
                            <m:r>
                              <a:rPr lang="en-US" altLang="ja-JP" sz="2000" b="1" i="1">
                                <a:solidFill>
                                  <a:srgbClr val="000000"/>
                                </a:solidFill>
                                <a:latin typeface="Cambria Math" panose="02040503050406030204" pitchFamily="18" charset="0"/>
                                <a:ea typeface="Cambria Math" panose="02040503050406030204" pitchFamily="18" charset="0"/>
                              </a:rPr>
                              <m:t>×</m:t>
                            </m:r>
                            <m:sSub>
                              <m:sSubPr>
                                <m:ctrlPr>
                                  <a:rPr lang="en-US" altLang="ja-JP" sz="2000" b="1" i="1">
                                    <a:solidFill>
                                      <a:srgbClr val="000000"/>
                                    </a:solidFill>
                                    <a:latin typeface="Cambria Math" panose="02040503050406030204" pitchFamily="18" charset="0"/>
                                  </a:rPr>
                                </m:ctrlPr>
                              </m:sSubPr>
                              <m:e>
                                <m:r>
                                  <a:rPr lang="en-US" altLang="ja-JP" sz="2000" b="1" i="1">
                                    <a:solidFill>
                                      <a:srgbClr val="000000"/>
                                    </a:solidFill>
                                    <a:latin typeface="Cambria Math" panose="02040503050406030204" pitchFamily="18" charset="0"/>
                                  </a:rPr>
                                  <m:t>𝒂</m:t>
                                </m:r>
                              </m:e>
                              <m:sub>
                                <m:r>
                                  <a:rPr lang="en-US" altLang="ja-JP" sz="2000" b="1" i="1">
                                    <a:solidFill>
                                      <a:srgbClr val="000000"/>
                                    </a:solidFill>
                                    <a:latin typeface="Cambria Math" panose="02040503050406030204" pitchFamily="18" charset="0"/>
                                  </a:rPr>
                                  <m:t>𝟑</m:t>
                                </m:r>
                              </m:sub>
                            </m:sSub>
                          </m:e>
                        </m:d>
                      </m:num>
                      <m:den>
                        <m:r>
                          <a:rPr lang="en-US" altLang="ja-JP" sz="2000" b="0" i="1" smtClean="0">
                            <a:solidFill>
                              <a:srgbClr val="000000"/>
                            </a:solidFill>
                            <a:latin typeface="Cambria Math" panose="02040503050406030204" pitchFamily="18" charset="0"/>
                          </a:rPr>
                          <m:t>𝑉</m:t>
                        </m:r>
                      </m:den>
                    </m:f>
                    <m:r>
                      <a:rPr lang="en-US" altLang="ja-JP" sz="2000" b="0" i="1" smtClean="0">
                        <a:solidFill>
                          <a:srgbClr val="000000"/>
                        </a:solidFill>
                        <a:latin typeface="Cambria Math" panose="02040503050406030204" pitchFamily="18" charset="0"/>
                      </a:rPr>
                      <m:t>~</m:t>
                    </m:r>
                    <m:f>
                      <m:fPr>
                        <m:ctrlPr>
                          <a:rPr lang="en-US" altLang="ja-JP" sz="2000" b="0" i="1" smtClean="0">
                            <a:solidFill>
                              <a:srgbClr val="000000"/>
                            </a:solidFill>
                            <a:latin typeface="Cambria Math" panose="02040503050406030204" pitchFamily="18" charset="0"/>
                          </a:rPr>
                        </m:ctrlPr>
                      </m:fPr>
                      <m:num>
                        <m:r>
                          <a:rPr lang="en-US" altLang="ja-JP" sz="2000" b="0" i="1" smtClean="0">
                            <a:solidFill>
                              <a:srgbClr val="000000"/>
                            </a:solidFill>
                            <a:latin typeface="Cambria Math" panose="02040503050406030204" pitchFamily="18" charset="0"/>
                          </a:rPr>
                          <m:t>1</m:t>
                        </m:r>
                      </m:num>
                      <m:den>
                        <m:sSub>
                          <m:sSubPr>
                            <m:ctrlPr>
                              <a:rPr lang="en-US" altLang="ja-JP" sz="2000" i="1">
                                <a:solidFill>
                                  <a:srgbClr val="000000"/>
                                </a:solidFill>
                                <a:latin typeface="Cambria Math" panose="02040503050406030204" pitchFamily="18" charset="0"/>
                              </a:rPr>
                            </m:ctrlPr>
                          </m:sSubPr>
                          <m:e>
                            <m:r>
                              <a:rPr lang="en-US" altLang="ja-JP" sz="2000" b="0" i="1">
                                <a:solidFill>
                                  <a:srgbClr val="000000"/>
                                </a:solidFill>
                                <a:latin typeface="Cambria Math" panose="02040503050406030204" pitchFamily="18" charset="0"/>
                              </a:rPr>
                              <m:t>𝑎</m:t>
                            </m:r>
                          </m:e>
                          <m:sub>
                            <m:r>
                              <a:rPr lang="en-US" altLang="ja-JP" sz="2000" b="0" i="1">
                                <a:solidFill>
                                  <a:srgbClr val="000000"/>
                                </a:solidFill>
                                <a:latin typeface="Cambria Math" panose="02040503050406030204" pitchFamily="18" charset="0"/>
                              </a:rPr>
                              <m:t>1</m:t>
                            </m:r>
                          </m:sub>
                        </m:sSub>
                      </m:den>
                    </m:f>
                  </m:oMath>
                </a14:m>
                <a:r>
                  <a:rPr lang="en-US" altLang="ja-JP" sz="2000" dirty="0">
                    <a:solidFill>
                      <a:srgbClr val="000000"/>
                    </a:solidFill>
                    <a:latin typeface="Times New Roman"/>
                  </a:rPr>
                  <a:t> </a:t>
                </a:r>
              </a:p>
              <a:p>
                <a:pPr marL="342900" indent="-342900" eaLnBrk="1" hangingPunct="1">
                  <a:spcBef>
                    <a:spcPct val="0"/>
                  </a:spcBef>
                  <a:defRPr/>
                </a:pPr>
                <a:r>
                  <a:rPr lang="ja-JP" altLang="en-US" sz="2000" b="1" dirty="0">
                    <a:solidFill>
                      <a:srgbClr val="000000"/>
                    </a:solidFill>
                    <a:latin typeface="Times New Roman"/>
                  </a:rPr>
                  <a:t>逆格子の軸角は実格子の軸角の補角に対応</a:t>
                </a:r>
                <a:r>
                  <a:rPr lang="en-US" altLang="ja-JP" sz="2000" b="1" dirty="0">
                    <a:solidFill>
                      <a:srgbClr val="000000"/>
                    </a:solidFill>
                    <a:latin typeface="Times New Roman"/>
                  </a:rPr>
                  <a:t>	</a:t>
                </a:r>
                <a:r>
                  <a:rPr lang="en-US" altLang="ja-JP" sz="2000" dirty="0">
                    <a:solidFill>
                      <a:srgbClr val="000000"/>
                    </a:solidFill>
                    <a:latin typeface="Times New Roman"/>
                  </a:rPr>
                  <a:t>:</a:t>
                </a:r>
                <a:r>
                  <a:rPr lang="ja-JP" altLang="en-US" sz="2000" dirty="0">
                    <a:solidFill>
                      <a:srgbClr val="000000"/>
                    </a:solidFill>
                    <a:latin typeface="Times New Roman"/>
                  </a:rPr>
                  <a:t> </a:t>
                </a:r>
                <a:r>
                  <a:rPr lang="ja-JP" altLang="en-US" sz="2000" dirty="0">
                    <a:solidFill>
                      <a:srgbClr val="000000"/>
                    </a:solidFill>
                    <a:ea typeface="ＨＧ丸ゴシックB" pitchFamily="49" charset="-128"/>
                    <a:sym typeface="Symbol" panose="05050102010706020507" pitchFamily="18" charset="2"/>
                  </a:rPr>
                  <a:t></a:t>
                </a:r>
                <a:r>
                  <a:rPr lang="ja-JP" altLang="en-US" sz="2000" baseline="30000" dirty="0">
                    <a:solidFill>
                      <a:srgbClr val="000000"/>
                    </a:solidFill>
                    <a:ea typeface="ＨＧ丸ゴシックB" pitchFamily="49" charset="-128"/>
                    <a:sym typeface="Symbol" panose="05050102010706020507" pitchFamily="18" charset="2"/>
                  </a:rPr>
                  <a:t>*</a:t>
                </a:r>
                <a:r>
                  <a:rPr lang="ja-JP" altLang="en-US" sz="2000" dirty="0">
                    <a:solidFill>
                      <a:srgbClr val="000000"/>
                    </a:solidFill>
                    <a:ea typeface="ＨＧ丸ゴシックB" pitchFamily="49" charset="-128"/>
                    <a:sym typeface="Symbol" panose="05050102010706020507" pitchFamily="18" charset="2"/>
                  </a:rPr>
                  <a:t> </a:t>
                </a:r>
                <a:r>
                  <a:rPr lang="en-US" altLang="ja-JP" sz="2000" dirty="0">
                    <a:solidFill>
                      <a:srgbClr val="000000"/>
                    </a:solidFill>
                    <a:ea typeface="ＨＧ丸ゴシックB" pitchFamily="49" charset="-128"/>
                    <a:sym typeface="Symbol" panose="05050102010706020507" pitchFamily="18" charset="2"/>
                  </a:rPr>
                  <a:t>=</a:t>
                </a:r>
                <a:r>
                  <a:rPr lang="ja-JP" altLang="en-US" sz="2000" dirty="0">
                    <a:solidFill>
                      <a:srgbClr val="000000"/>
                    </a:solidFill>
                    <a:ea typeface="ＨＧ丸ゴシックB" pitchFamily="49" charset="-128"/>
                    <a:sym typeface="Symbol" panose="05050102010706020507" pitchFamily="18" charset="2"/>
                  </a:rPr>
                  <a:t> </a:t>
                </a:r>
                <a:r>
                  <a:rPr lang="en-US" altLang="ja-JP" sz="2000" dirty="0">
                    <a:solidFill>
                      <a:srgbClr val="000000"/>
                    </a:solidFill>
                    <a:ea typeface="ＨＧ丸ゴシックB" pitchFamily="49" charset="-128"/>
                  </a:rPr>
                  <a:t>180</a:t>
                </a:r>
                <a:r>
                  <a:rPr lang="en-US" altLang="ja-JP" sz="2000" baseline="30000" dirty="0">
                    <a:solidFill>
                      <a:srgbClr val="000000"/>
                    </a:solidFill>
                    <a:ea typeface="ＨＧ丸ゴシックB" pitchFamily="49" charset="-128"/>
                  </a:rPr>
                  <a:t>o</a:t>
                </a:r>
                <a:r>
                  <a:rPr lang="ja-JP" altLang="en-US" sz="2000" dirty="0">
                    <a:solidFill>
                      <a:srgbClr val="000000"/>
                    </a:solidFill>
                    <a:ea typeface="ＨＧ丸ゴシックB" pitchFamily="49" charset="-128"/>
                  </a:rPr>
                  <a:t> </a:t>
                </a:r>
                <a:r>
                  <a:rPr lang="en-US" altLang="ja-JP" sz="2000" dirty="0">
                    <a:solidFill>
                      <a:srgbClr val="000000"/>
                    </a:solidFill>
                    <a:ea typeface="ＨＧ丸ゴシックB" pitchFamily="49" charset="-128"/>
                  </a:rPr>
                  <a:t>– </a:t>
                </a:r>
                <a:r>
                  <a:rPr lang="ja-JP" altLang="en-US" sz="2000" dirty="0">
                    <a:solidFill>
                      <a:srgbClr val="000000"/>
                    </a:solidFill>
                    <a:ea typeface="ＨＧ丸ゴシックB" pitchFamily="49" charset="-128"/>
                    <a:sym typeface="Symbol" panose="05050102010706020507" pitchFamily="18" charset="2"/>
                  </a:rPr>
                  <a:t></a:t>
                </a:r>
                <a:endParaRPr lang="en-US" altLang="ja-JP" sz="2000" dirty="0">
                  <a:solidFill>
                    <a:srgbClr val="000000"/>
                  </a:solidFill>
                  <a:latin typeface="Times New Roman"/>
                </a:endParaRPr>
              </a:p>
              <a:p>
                <a:pPr marL="342900" indent="-342900" eaLnBrk="1" hangingPunct="1">
                  <a:spcBef>
                    <a:spcPct val="0"/>
                  </a:spcBef>
                  <a:defRPr/>
                </a:pPr>
                <a:endParaRPr lang="en-US" altLang="ja-JP" sz="2000" dirty="0">
                  <a:solidFill>
                    <a:srgbClr val="000000"/>
                  </a:solidFill>
                  <a:latin typeface="Times New Roman"/>
                </a:endParaRPr>
              </a:p>
              <a:p>
                <a:pPr marL="342900" indent="-342900" eaLnBrk="1" hangingPunct="1">
                  <a:spcBef>
                    <a:spcPct val="0"/>
                  </a:spcBef>
                  <a:defRPr/>
                </a:pPr>
                <a:endParaRPr lang="en-US" altLang="ja-JP" sz="2000" b="1" dirty="0">
                  <a:solidFill>
                    <a:srgbClr val="000000"/>
                  </a:solidFill>
                  <a:latin typeface="Times New Roman"/>
                </a:endParaRPr>
              </a:p>
              <a:p>
                <a:pPr marL="342900" indent="-342900" eaLnBrk="1" hangingPunct="1">
                  <a:spcBef>
                    <a:spcPct val="0"/>
                  </a:spcBef>
                  <a:defRPr/>
                </a:pPr>
                <a:endParaRPr lang="en-US" altLang="ja-JP" sz="2000" b="1" dirty="0">
                  <a:solidFill>
                    <a:srgbClr val="000000"/>
                  </a:solidFill>
                  <a:latin typeface="Times New Roman"/>
                </a:endParaRPr>
              </a:p>
              <a:p>
                <a:pPr lvl="0" eaLnBrk="1" hangingPunct="1">
                  <a:spcBef>
                    <a:spcPct val="0"/>
                  </a:spcBef>
                  <a:buNone/>
                  <a:defRPr/>
                </a:pPr>
                <a:endParaRPr lang="en-US" altLang="ja-JP" sz="2000" b="1" dirty="0">
                  <a:solidFill>
                    <a:srgbClr val="000000"/>
                  </a:solidFill>
                  <a:latin typeface="Times New Roman"/>
                </a:endParaRPr>
              </a:p>
              <a:p>
                <a:pPr lvl="0" eaLnBrk="1" hangingPunct="1">
                  <a:spcBef>
                    <a:spcPct val="0"/>
                  </a:spcBef>
                  <a:buNone/>
                  <a:defRPr/>
                </a:pPr>
                <a:endParaRPr lang="en-US" altLang="ja-JP" sz="2000" b="1" dirty="0">
                  <a:solidFill>
                    <a:srgbClr val="000000"/>
                  </a:solidFill>
                  <a:latin typeface="Times New Roman"/>
                </a:endParaRPr>
              </a:p>
              <a:p>
                <a:pPr lvl="0" eaLnBrk="1" hangingPunct="1">
                  <a:spcBef>
                    <a:spcPct val="0"/>
                  </a:spcBef>
                  <a:buNone/>
                  <a:defRPr/>
                </a:pPr>
                <a:endParaRPr lang="en-US" altLang="ja-JP" sz="2000" b="1" dirty="0">
                  <a:solidFill>
                    <a:srgbClr val="000000"/>
                  </a:solidFill>
                  <a:latin typeface="Times New Roman"/>
                </a:endParaRPr>
              </a:p>
              <a:p>
                <a:pPr lvl="0" eaLnBrk="1" hangingPunct="1">
                  <a:spcBef>
                    <a:spcPct val="0"/>
                  </a:spcBef>
                  <a:buNone/>
                  <a:defRPr/>
                </a:pPr>
                <a:endParaRPr lang="en-US" altLang="ja-JP" sz="2000" b="1" dirty="0">
                  <a:solidFill>
                    <a:srgbClr val="000000"/>
                  </a:solidFill>
                  <a:latin typeface="Times New Roman"/>
                </a:endParaRPr>
              </a:p>
              <a:p>
                <a:pPr lvl="0" eaLnBrk="1" hangingPunct="1">
                  <a:spcBef>
                    <a:spcPct val="0"/>
                  </a:spcBef>
                  <a:buNone/>
                  <a:defRPr/>
                </a:pPr>
                <a:endParaRPr lang="en-US" altLang="ja-JP" sz="2000" b="1" dirty="0">
                  <a:solidFill>
                    <a:srgbClr val="000000"/>
                  </a:solidFill>
                  <a:latin typeface="Times New Roman"/>
                </a:endParaRPr>
              </a:p>
              <a:p>
                <a:pPr lvl="0" eaLnBrk="1" hangingPunct="1">
                  <a:spcBef>
                    <a:spcPct val="0"/>
                  </a:spcBef>
                  <a:buNone/>
                  <a:defRPr/>
                </a:pPr>
                <a:endParaRPr lang="en-US" altLang="ja-JP" sz="2000" b="1" dirty="0">
                  <a:solidFill>
                    <a:srgbClr val="000000"/>
                  </a:solidFill>
                  <a:latin typeface="Times New Roman"/>
                </a:endParaRPr>
              </a:p>
              <a:p>
                <a:pPr lvl="0" eaLnBrk="1" hangingPunct="1">
                  <a:spcBef>
                    <a:spcPct val="0"/>
                  </a:spcBef>
                  <a:buNone/>
                  <a:defRPr/>
                </a:pPr>
                <a:endParaRPr lang="en-US" altLang="ja-JP" sz="2000" b="1" dirty="0">
                  <a:solidFill>
                    <a:srgbClr val="000000"/>
                  </a:solidFill>
                  <a:latin typeface="Times New Roman"/>
                </a:endParaRPr>
              </a:p>
              <a:p>
                <a:pPr lvl="0" eaLnBrk="1" hangingPunct="1">
                  <a:spcBef>
                    <a:spcPct val="0"/>
                  </a:spcBef>
                  <a:buNone/>
                  <a:defRPr/>
                </a:pPr>
                <a:endParaRPr lang="en-US" altLang="ja-JP" sz="2000" b="1" dirty="0">
                  <a:solidFill>
                    <a:srgbClr val="000000"/>
                  </a:solidFill>
                  <a:latin typeface="Times New Roman"/>
                </a:endParaRPr>
              </a:p>
              <a:p>
                <a:pPr lvl="0" eaLnBrk="1" hangingPunct="1">
                  <a:spcBef>
                    <a:spcPct val="0"/>
                  </a:spcBef>
                  <a:buNone/>
                  <a:defRPr/>
                </a:pPr>
                <a:endParaRPr lang="en-US" altLang="ja-JP" sz="2000" b="1" dirty="0">
                  <a:solidFill>
                    <a:srgbClr val="000000"/>
                  </a:solidFill>
                  <a:latin typeface="Times New Roman"/>
                </a:endParaRPr>
              </a:p>
            </p:txBody>
          </p:sp>
        </mc:Choice>
        <mc:Fallback xmlns="">
          <p:sp>
            <p:nvSpPr>
              <p:cNvPr id="76803" name="Text Box 3"/>
              <p:cNvSpPr txBox="1">
                <a:spLocks noRot="1" noChangeAspect="1" noMove="1" noResize="1" noEditPoints="1" noAdjustHandles="1" noChangeArrowheads="1" noChangeShapeType="1" noTextEdit="1"/>
              </p:cNvSpPr>
              <p:nvPr/>
            </p:nvSpPr>
            <p:spPr bwMode="auto">
              <a:xfrm>
                <a:off x="762322" y="837190"/>
                <a:ext cx="10590262" cy="5539465"/>
              </a:xfrm>
              <a:prstGeom prst="rect">
                <a:avLst/>
              </a:prstGeom>
              <a:blipFill>
                <a:blip r:embed="rId3"/>
                <a:stretch>
                  <a:fillRect l="-576" t="-7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sp>
        <p:nvSpPr>
          <p:cNvPr id="4" name="Line 5"/>
          <p:cNvSpPr>
            <a:spLocks noChangeShapeType="1"/>
          </p:cNvSpPr>
          <p:nvPr/>
        </p:nvSpPr>
        <p:spPr bwMode="auto">
          <a:xfrm flipV="1">
            <a:off x="2809612" y="5306640"/>
            <a:ext cx="1135062" cy="650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5" name="Text Box 6"/>
          <p:cNvSpPr txBox="1">
            <a:spLocks noChangeArrowheads="1"/>
          </p:cNvSpPr>
          <p:nvPr/>
        </p:nvSpPr>
        <p:spPr bwMode="auto">
          <a:xfrm>
            <a:off x="2948608" y="5219329"/>
            <a:ext cx="441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a:ln>
                  <a:noFill/>
                </a:ln>
                <a:solidFill>
                  <a:srgbClr val="000000"/>
                </a:solidFill>
                <a:effectLst/>
                <a:uLnTx/>
                <a:uFillTx/>
                <a:latin typeface="Times New Roman" panose="02020603050405020304" pitchFamily="18" charset="0"/>
                <a:ea typeface="ＨＧ丸ゴシックB" pitchFamily="49" charset="-128"/>
                <a:cs typeface="+mn-cs"/>
              </a:rPr>
              <a:t>a</a:t>
            </a:r>
            <a:r>
              <a:rPr kumimoji="1" lang="en-US" altLang="ja-JP" sz="2400" b="1" i="0" u="none" strike="noStrike" kern="1200" cap="none" spc="0" normalizeH="0" baseline="-25000" noProof="0">
                <a:ln>
                  <a:noFill/>
                </a:ln>
                <a:solidFill>
                  <a:srgbClr val="000000"/>
                </a:solidFill>
                <a:effectLst/>
                <a:uLnTx/>
                <a:uFillTx/>
                <a:latin typeface="Times New Roman" panose="02020603050405020304" pitchFamily="18" charset="0"/>
                <a:ea typeface="ＨＧ丸ゴシックB" pitchFamily="49" charset="-128"/>
                <a:cs typeface="+mn-cs"/>
              </a:rPr>
              <a:t>1</a:t>
            </a:r>
          </a:p>
        </p:txBody>
      </p:sp>
      <p:sp>
        <p:nvSpPr>
          <p:cNvPr id="6" name="Line 7"/>
          <p:cNvSpPr>
            <a:spLocks noChangeShapeType="1"/>
          </p:cNvSpPr>
          <p:nvPr/>
        </p:nvSpPr>
        <p:spPr bwMode="auto">
          <a:xfrm flipV="1">
            <a:off x="2809612" y="3161928"/>
            <a:ext cx="895350" cy="2209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7" name="Text Box 8"/>
          <p:cNvSpPr txBox="1">
            <a:spLocks noChangeArrowheads="1"/>
          </p:cNvSpPr>
          <p:nvPr/>
        </p:nvSpPr>
        <p:spPr bwMode="auto">
          <a:xfrm>
            <a:off x="2567608" y="4641479"/>
            <a:ext cx="441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a:ln>
                  <a:noFill/>
                </a:ln>
                <a:solidFill>
                  <a:srgbClr val="000000"/>
                </a:solidFill>
                <a:effectLst/>
                <a:uLnTx/>
                <a:uFillTx/>
                <a:latin typeface="Times New Roman" panose="02020603050405020304" pitchFamily="18" charset="0"/>
                <a:ea typeface="ＨＧ丸ゴシックB" pitchFamily="49" charset="-128"/>
                <a:cs typeface="+mn-cs"/>
              </a:rPr>
              <a:t>a</a:t>
            </a:r>
            <a:r>
              <a:rPr kumimoji="1" lang="en-US" altLang="ja-JP" sz="2400" b="1" i="0" u="none" strike="noStrike" kern="1200" cap="none" spc="0" normalizeH="0" baseline="-25000" noProof="0">
                <a:ln>
                  <a:noFill/>
                </a:ln>
                <a:solidFill>
                  <a:srgbClr val="000000"/>
                </a:solidFill>
                <a:effectLst/>
                <a:uLnTx/>
                <a:uFillTx/>
                <a:latin typeface="Times New Roman" panose="02020603050405020304" pitchFamily="18" charset="0"/>
                <a:ea typeface="ＨＧ丸ゴシックB" pitchFamily="49" charset="-128"/>
                <a:cs typeface="+mn-cs"/>
              </a:rPr>
              <a:t>2</a:t>
            </a:r>
          </a:p>
        </p:txBody>
      </p:sp>
      <p:sp>
        <p:nvSpPr>
          <p:cNvPr id="9" name="Text Box 23"/>
          <p:cNvSpPr txBox="1">
            <a:spLocks noChangeArrowheads="1"/>
          </p:cNvSpPr>
          <p:nvPr/>
        </p:nvSpPr>
        <p:spPr bwMode="auto">
          <a:xfrm>
            <a:off x="6138600" y="4474791"/>
            <a:ext cx="5445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1" u="none" strike="noStrike" kern="1200" cap="none" spc="0" normalizeH="0" baseline="0" noProof="0">
                <a:ln>
                  <a:noFill/>
                </a:ln>
                <a:solidFill>
                  <a:srgbClr val="0000FF"/>
                </a:solidFill>
                <a:effectLst/>
                <a:uLnTx/>
                <a:uFillTx/>
                <a:latin typeface="Times New Roman" panose="02020603050405020304" pitchFamily="18" charset="0"/>
                <a:ea typeface="ＨＧ丸ゴシックB" pitchFamily="49" charset="-128"/>
                <a:cs typeface="+mn-cs"/>
              </a:rPr>
              <a:t>a</a:t>
            </a:r>
            <a:r>
              <a:rPr kumimoji="1" lang="en-US" altLang="ja-JP" sz="2400" b="1" i="1" u="none" strike="noStrike" kern="1200" cap="none" spc="0" normalizeH="0" baseline="30000" noProof="0">
                <a:ln>
                  <a:noFill/>
                </a:ln>
                <a:solidFill>
                  <a:srgbClr val="0000FF"/>
                </a:solidFill>
                <a:effectLst/>
                <a:uLnTx/>
                <a:uFillTx/>
                <a:latin typeface="Times New Roman" panose="02020603050405020304" pitchFamily="18" charset="0"/>
                <a:ea typeface="ＨＧ丸ゴシックB" pitchFamily="49" charset="-128"/>
                <a:cs typeface="+mn-cs"/>
              </a:rPr>
              <a:t>*</a:t>
            </a:r>
            <a:r>
              <a:rPr kumimoji="1" lang="en-US" altLang="ja-JP" sz="2400" b="1" i="0" u="none" strike="noStrike" kern="1200" cap="none" spc="0" normalizeH="0" baseline="-25000" noProof="0">
                <a:ln>
                  <a:noFill/>
                </a:ln>
                <a:solidFill>
                  <a:srgbClr val="0000FF"/>
                </a:solidFill>
                <a:effectLst/>
                <a:uLnTx/>
                <a:uFillTx/>
                <a:latin typeface="Times New Roman" panose="02020603050405020304" pitchFamily="18" charset="0"/>
                <a:ea typeface="ＨＧ丸ゴシックB" pitchFamily="49" charset="-128"/>
                <a:cs typeface="+mn-cs"/>
              </a:rPr>
              <a:t>2</a:t>
            </a:r>
          </a:p>
        </p:txBody>
      </p:sp>
      <p:sp>
        <p:nvSpPr>
          <p:cNvPr id="10" name="Line 33"/>
          <p:cNvSpPr>
            <a:spLocks noChangeShapeType="1"/>
          </p:cNvSpPr>
          <p:nvPr/>
        </p:nvSpPr>
        <p:spPr bwMode="auto">
          <a:xfrm flipH="1" flipV="1">
            <a:off x="6637075" y="4527178"/>
            <a:ext cx="22225" cy="862012"/>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 name="Line 34"/>
          <p:cNvSpPr>
            <a:spLocks noChangeShapeType="1"/>
          </p:cNvSpPr>
          <p:nvPr/>
        </p:nvSpPr>
        <p:spPr bwMode="auto">
          <a:xfrm>
            <a:off x="6659300" y="5389191"/>
            <a:ext cx="1749425" cy="739775"/>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2" name="Line 7"/>
          <p:cNvSpPr>
            <a:spLocks noChangeShapeType="1"/>
          </p:cNvSpPr>
          <p:nvPr/>
        </p:nvSpPr>
        <p:spPr bwMode="auto">
          <a:xfrm flipV="1">
            <a:off x="3941499" y="3098428"/>
            <a:ext cx="896938"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 name="Line 5"/>
          <p:cNvSpPr>
            <a:spLocks noChangeShapeType="1"/>
          </p:cNvSpPr>
          <p:nvPr/>
        </p:nvSpPr>
        <p:spPr bwMode="auto">
          <a:xfrm flipV="1">
            <a:off x="3712900" y="3107954"/>
            <a:ext cx="1135063" cy="65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4" name="Line 5"/>
          <p:cNvSpPr>
            <a:spLocks noChangeShapeType="1"/>
          </p:cNvSpPr>
          <p:nvPr/>
        </p:nvSpPr>
        <p:spPr bwMode="auto">
          <a:xfrm flipV="1">
            <a:off x="6660887" y="5306640"/>
            <a:ext cx="1135062" cy="650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5" name="Line 7"/>
          <p:cNvSpPr>
            <a:spLocks noChangeShapeType="1"/>
          </p:cNvSpPr>
          <p:nvPr/>
        </p:nvSpPr>
        <p:spPr bwMode="auto">
          <a:xfrm flipV="1">
            <a:off x="6660888" y="3161928"/>
            <a:ext cx="896937" cy="2209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6" name="Line 7"/>
          <p:cNvSpPr>
            <a:spLocks noChangeShapeType="1"/>
          </p:cNvSpPr>
          <p:nvPr/>
        </p:nvSpPr>
        <p:spPr bwMode="auto">
          <a:xfrm flipV="1">
            <a:off x="7794362" y="3100015"/>
            <a:ext cx="89535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7" name="Line 5"/>
          <p:cNvSpPr>
            <a:spLocks noChangeShapeType="1"/>
          </p:cNvSpPr>
          <p:nvPr/>
        </p:nvSpPr>
        <p:spPr bwMode="auto">
          <a:xfrm flipV="1">
            <a:off x="7565762" y="3109540"/>
            <a:ext cx="1135062"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8" name="正方形/長方形 17"/>
          <p:cNvSpPr/>
          <p:nvPr/>
        </p:nvSpPr>
        <p:spPr>
          <a:xfrm rot="21240000">
            <a:off x="6664062" y="5181228"/>
            <a:ext cx="188912" cy="19050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19" name="正方形/長方形 18"/>
          <p:cNvSpPr/>
          <p:nvPr/>
        </p:nvSpPr>
        <p:spPr>
          <a:xfrm rot="1200000">
            <a:off x="6687874" y="5238378"/>
            <a:ext cx="190500" cy="19050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20" name="テキスト ボックス 78"/>
          <p:cNvSpPr txBox="1">
            <a:spLocks noChangeArrowheads="1"/>
          </p:cNvSpPr>
          <p:nvPr/>
        </p:nvSpPr>
        <p:spPr bwMode="auto">
          <a:xfrm>
            <a:off x="2611175" y="2715270"/>
            <a:ext cx="3241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実格子の基本ベクトル</a:t>
            </a:r>
          </a:p>
        </p:txBody>
      </p:sp>
      <p:sp>
        <p:nvSpPr>
          <p:cNvPr id="21" name="テキスト ボックス 79"/>
          <p:cNvSpPr txBox="1">
            <a:spLocks noChangeArrowheads="1"/>
          </p:cNvSpPr>
          <p:nvPr/>
        </p:nvSpPr>
        <p:spPr bwMode="auto">
          <a:xfrm>
            <a:off x="6837099" y="2708920"/>
            <a:ext cx="3117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逆格子の基本ベクトル</a:t>
            </a:r>
          </a:p>
        </p:txBody>
      </p:sp>
      <mc:AlternateContent xmlns:mc="http://schemas.openxmlformats.org/markup-compatibility/2006" xmlns:a14="http://schemas.microsoft.com/office/drawing/2010/main">
        <mc:Choice Requires="a14">
          <p:sp>
            <p:nvSpPr>
              <p:cNvPr id="22" name="オブジェクト 1"/>
              <p:cNvSpPr txBox="1"/>
              <p:nvPr/>
            </p:nvSpPr>
            <p:spPr bwMode="auto">
              <a:xfrm>
                <a:off x="8184232" y="5517232"/>
                <a:ext cx="3547789" cy="914399"/>
              </a:xfrm>
              <a:prstGeom prst="rect">
                <a:avLst/>
              </a:prstGeom>
              <a:noFill/>
              <a:ln w="25400">
                <a:no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r>
                        <m:rPr>
                          <m:nor/>
                        </m:rPr>
                        <a:rPr lang="en-US" altLang="ja-JP" sz="2400" b="1" i="1" dirty="0" smtClean="0">
                          <a:solidFill>
                            <a:srgbClr val="0000FF"/>
                          </a:solidFill>
                          <a:ea typeface="ＨＧ丸ゴシックB" pitchFamily="49" charset="-128"/>
                        </a:rPr>
                        <m:t>a</m:t>
                      </m:r>
                      <m:r>
                        <m:rPr>
                          <m:nor/>
                        </m:rPr>
                        <a:rPr lang="en-US" altLang="ja-JP" sz="2400" b="1" i="1" baseline="30000" dirty="0" smtClean="0">
                          <a:solidFill>
                            <a:srgbClr val="0000FF"/>
                          </a:solidFill>
                          <a:ea typeface="ＨＧ丸ゴシックB" pitchFamily="49" charset="-128"/>
                        </a:rPr>
                        <m:t>∗</m:t>
                      </m:r>
                      <m:r>
                        <m:rPr>
                          <m:nor/>
                        </m:rPr>
                        <a:rPr lang="en-US" altLang="ja-JP" sz="2400" b="1" baseline="-25000" dirty="0" smtClean="0">
                          <a:solidFill>
                            <a:srgbClr val="0000FF"/>
                          </a:solidFill>
                          <a:ea typeface="ＨＧ丸ゴシックB" pitchFamily="49" charset="-128"/>
                        </a:rPr>
                        <m:t>1</m:t>
                      </m:r>
                      <m:r>
                        <a:rPr lang="ja-JP" altLang="en-US" sz="2400" i="1">
                          <a:solidFill>
                            <a:srgbClr val="0000FF"/>
                          </a:solidFill>
                          <a:latin typeface="Cambria Math" panose="02040503050406030204" pitchFamily="18" charset="0"/>
                        </a:rPr>
                        <m:t>=2</m:t>
                      </m:r>
                      <m:r>
                        <a:rPr lang="ja-JP" altLang="en-US" sz="2400" i="1">
                          <a:solidFill>
                            <a:srgbClr val="0000FF"/>
                          </a:solidFill>
                          <a:latin typeface="Cambria Math" panose="02040503050406030204" pitchFamily="18" charset="0"/>
                        </a:rPr>
                        <m:t>𝜋</m:t>
                      </m:r>
                      <m:f>
                        <m:fPr>
                          <m:ctrlPr>
                            <a:rPr lang="ja-JP" altLang="en-US" sz="2400" i="1">
                              <a:solidFill>
                                <a:srgbClr val="0000FF"/>
                              </a:solidFill>
                              <a:latin typeface="Cambria Math" panose="02040503050406030204" pitchFamily="18" charset="0"/>
                            </a:rPr>
                          </m:ctrlPr>
                        </m:fPr>
                        <m:num>
                          <m:sSub>
                            <m:sSubPr>
                              <m:ctrlPr>
                                <a:rPr lang="ja-JP" altLang="en-US" sz="2400" b="1" i="1">
                                  <a:solidFill>
                                    <a:srgbClr val="0000FF"/>
                                  </a:solidFill>
                                  <a:latin typeface="Cambria Math" panose="02040503050406030204" pitchFamily="18" charset="0"/>
                                </a:rPr>
                              </m:ctrlPr>
                            </m:sSubPr>
                            <m:e>
                              <m:r>
                                <a:rPr lang="ja-JP" altLang="en-US" sz="2400" b="1" i="1">
                                  <a:solidFill>
                                    <a:srgbClr val="0000FF"/>
                                  </a:solidFill>
                                  <a:latin typeface="Cambria Math" panose="02040503050406030204" pitchFamily="18" charset="0"/>
                                </a:rPr>
                                <m:t>𝒂</m:t>
                              </m:r>
                            </m:e>
                            <m:sub>
                              <m:r>
                                <a:rPr lang="ja-JP" altLang="en-US" sz="2400" b="1" i="1">
                                  <a:solidFill>
                                    <a:srgbClr val="0000FF"/>
                                  </a:solidFill>
                                  <a:latin typeface="Cambria Math" panose="02040503050406030204" pitchFamily="18" charset="0"/>
                                </a:rPr>
                                <m:t>𝟐</m:t>
                              </m:r>
                            </m:sub>
                          </m:sSub>
                          <m:r>
                            <a:rPr lang="ja-JP" altLang="en-US" sz="2400" i="1">
                              <a:solidFill>
                                <a:srgbClr val="0000FF"/>
                              </a:solidFill>
                              <a:latin typeface="Cambria Math" panose="02040503050406030204" pitchFamily="18" charset="0"/>
                            </a:rPr>
                            <m:t>×</m:t>
                          </m:r>
                          <m:sSub>
                            <m:sSubPr>
                              <m:ctrlPr>
                                <a:rPr lang="ja-JP" altLang="en-US" sz="2400" i="1">
                                  <a:solidFill>
                                    <a:srgbClr val="0000FF"/>
                                  </a:solidFill>
                                  <a:latin typeface="Cambria Math" panose="02040503050406030204" pitchFamily="18" charset="0"/>
                                </a:rPr>
                              </m:ctrlPr>
                            </m:sSubPr>
                            <m:e>
                              <m:r>
                                <a:rPr lang="ja-JP" altLang="en-US" sz="2400" b="1" i="1">
                                  <a:solidFill>
                                    <a:srgbClr val="0000FF"/>
                                  </a:solidFill>
                                  <a:latin typeface="Cambria Math" panose="02040503050406030204" pitchFamily="18" charset="0"/>
                                </a:rPr>
                                <m:t>𝒂</m:t>
                              </m:r>
                            </m:e>
                            <m:sub>
                              <m:r>
                                <a:rPr lang="en-US" altLang="ja-JP" sz="2400" b="0" i="1" smtClean="0">
                                  <a:solidFill>
                                    <a:srgbClr val="0000FF"/>
                                  </a:solidFill>
                                  <a:latin typeface="Cambria Math" panose="02040503050406030204" pitchFamily="18" charset="0"/>
                                </a:rPr>
                                <m:t>3</m:t>
                              </m:r>
                            </m:sub>
                          </m:sSub>
                        </m:num>
                        <m:den>
                          <m:sSub>
                            <m:sSubPr>
                              <m:ctrlPr>
                                <a:rPr lang="ja-JP" altLang="en-US" sz="2400" i="1">
                                  <a:solidFill>
                                    <a:srgbClr val="0000FF"/>
                                  </a:solidFill>
                                  <a:latin typeface="Cambria Math" panose="02040503050406030204" pitchFamily="18" charset="0"/>
                                </a:rPr>
                              </m:ctrlPr>
                            </m:sSubPr>
                            <m:e>
                              <m:r>
                                <a:rPr lang="ja-JP" altLang="en-US" sz="2400" b="1" i="1">
                                  <a:solidFill>
                                    <a:srgbClr val="0000FF"/>
                                  </a:solidFill>
                                  <a:latin typeface="Cambria Math" panose="02040503050406030204" pitchFamily="18" charset="0"/>
                                </a:rPr>
                                <m:t>𝒂</m:t>
                              </m:r>
                            </m:e>
                            <m:sub>
                              <m:r>
                                <a:rPr lang="ja-JP" altLang="en-US" sz="2400" i="1">
                                  <a:solidFill>
                                    <a:srgbClr val="0000FF"/>
                                  </a:solidFill>
                                  <a:latin typeface="Cambria Math" panose="02040503050406030204" pitchFamily="18" charset="0"/>
                                </a:rPr>
                                <m:t>1</m:t>
                              </m:r>
                            </m:sub>
                          </m:sSub>
                          <m:r>
                            <a:rPr lang="ja-JP" altLang="en-US" sz="2400" i="1">
                              <a:solidFill>
                                <a:srgbClr val="0000FF"/>
                              </a:solidFill>
                              <a:latin typeface="Cambria Math" panose="02040503050406030204" pitchFamily="18" charset="0"/>
                            </a:rPr>
                            <m:t>⋅</m:t>
                          </m:r>
                          <m:d>
                            <m:dPr>
                              <m:ctrlPr>
                                <a:rPr lang="ja-JP" altLang="en-US" sz="2400" i="1">
                                  <a:solidFill>
                                    <a:srgbClr val="0000FF"/>
                                  </a:solidFill>
                                  <a:latin typeface="Cambria Math" panose="02040503050406030204" pitchFamily="18" charset="0"/>
                                </a:rPr>
                              </m:ctrlPr>
                            </m:dPr>
                            <m:e>
                              <m:sSub>
                                <m:sSubPr>
                                  <m:ctrlPr>
                                    <a:rPr lang="ja-JP" altLang="en-US" sz="2400" i="1">
                                      <a:solidFill>
                                        <a:srgbClr val="0000FF"/>
                                      </a:solidFill>
                                      <a:latin typeface="Cambria Math" panose="02040503050406030204" pitchFamily="18" charset="0"/>
                                    </a:rPr>
                                  </m:ctrlPr>
                                </m:sSubPr>
                                <m:e>
                                  <m:r>
                                    <a:rPr lang="ja-JP" altLang="en-US" sz="2400" b="1" i="1">
                                      <a:solidFill>
                                        <a:srgbClr val="0000FF"/>
                                      </a:solidFill>
                                      <a:latin typeface="Cambria Math" panose="02040503050406030204" pitchFamily="18" charset="0"/>
                                    </a:rPr>
                                    <m:t>𝒂</m:t>
                                  </m:r>
                                </m:e>
                                <m:sub>
                                  <m:r>
                                    <a:rPr lang="ja-JP" altLang="en-US" sz="2400" i="1">
                                      <a:solidFill>
                                        <a:srgbClr val="0000FF"/>
                                      </a:solidFill>
                                      <a:latin typeface="Cambria Math" panose="02040503050406030204" pitchFamily="18" charset="0"/>
                                    </a:rPr>
                                    <m:t>2</m:t>
                                  </m:r>
                                </m:sub>
                              </m:sSub>
                              <m:r>
                                <a:rPr lang="ja-JP" altLang="en-US" sz="2400" i="1">
                                  <a:solidFill>
                                    <a:srgbClr val="0000FF"/>
                                  </a:solidFill>
                                  <a:latin typeface="Cambria Math" panose="02040503050406030204" pitchFamily="18" charset="0"/>
                                </a:rPr>
                                <m:t>×</m:t>
                              </m:r>
                              <m:sSub>
                                <m:sSubPr>
                                  <m:ctrlPr>
                                    <a:rPr lang="ja-JP" altLang="en-US" sz="2400" i="1">
                                      <a:solidFill>
                                        <a:srgbClr val="0000FF"/>
                                      </a:solidFill>
                                      <a:latin typeface="Cambria Math" panose="02040503050406030204" pitchFamily="18" charset="0"/>
                                    </a:rPr>
                                  </m:ctrlPr>
                                </m:sSubPr>
                                <m:e>
                                  <m:r>
                                    <a:rPr lang="ja-JP" altLang="en-US" sz="2400" b="1" i="1">
                                      <a:solidFill>
                                        <a:srgbClr val="0000FF"/>
                                      </a:solidFill>
                                      <a:latin typeface="Cambria Math" panose="02040503050406030204" pitchFamily="18" charset="0"/>
                                    </a:rPr>
                                    <m:t>𝒂</m:t>
                                  </m:r>
                                </m:e>
                                <m:sub>
                                  <m:r>
                                    <a:rPr lang="en-US" altLang="ja-JP" sz="2400" b="0" i="1" smtClean="0">
                                      <a:solidFill>
                                        <a:srgbClr val="0000FF"/>
                                      </a:solidFill>
                                      <a:latin typeface="Cambria Math" panose="02040503050406030204" pitchFamily="18" charset="0"/>
                                    </a:rPr>
                                    <m:t>3</m:t>
                                  </m:r>
                                </m:sub>
                              </m:sSub>
                            </m:e>
                          </m:d>
                        </m:den>
                      </m:f>
                    </m:oMath>
                  </m:oMathPara>
                </a14:m>
                <a:endParaRPr lang="ja-JP" altLang="en-US" sz="2400" dirty="0">
                  <a:solidFill>
                    <a:srgbClr val="0000FF"/>
                  </a:solidFill>
                </a:endParaRPr>
              </a:p>
            </p:txBody>
          </p:sp>
        </mc:Choice>
        <mc:Fallback xmlns="">
          <p:sp>
            <p:nvSpPr>
              <p:cNvPr id="22" name="オブジェクト 1"/>
              <p:cNvSpPr txBox="1">
                <a:spLocks noRot="1" noChangeAspect="1" noMove="1" noResize="1" noEditPoints="1" noAdjustHandles="1" noChangeArrowheads="1" noChangeShapeType="1" noTextEdit="1"/>
              </p:cNvSpPr>
              <p:nvPr/>
            </p:nvSpPr>
            <p:spPr bwMode="auto">
              <a:xfrm>
                <a:off x="8184232" y="5517232"/>
                <a:ext cx="3547789" cy="914399"/>
              </a:xfrm>
              <a:prstGeom prst="rect">
                <a:avLst/>
              </a:prstGeom>
              <a:blipFill>
                <a:blip r:embed="rId4"/>
                <a:stretch>
                  <a:fillRect/>
                </a:stretch>
              </a:blipFill>
              <a:ln w="25400">
                <a:noFill/>
                <a:miter lim="800000"/>
                <a:headEnd/>
                <a:tailEnd/>
              </a:ln>
            </p:spPr>
            <p:txBody>
              <a:bodyPr/>
              <a:lstStyle/>
              <a:p>
                <a:r>
                  <a:rPr lang="ja-JP" altLang="en-US">
                    <a:noFill/>
                  </a:rPr>
                  <a:t> </a:t>
                </a:r>
              </a:p>
            </p:txBody>
          </p:sp>
        </mc:Fallback>
      </mc:AlternateContent>
    </p:spTree>
    <p:extLst>
      <p:ext uri="{BB962C8B-B14F-4D97-AF65-F5344CB8AC3E}">
        <p14:creationId xmlns:p14="http://schemas.microsoft.com/office/powerpoint/2010/main" val="11320527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4" name="Rectangle 93"/>
          <p:cNvSpPr>
            <a:spLocks noGrp="1" noChangeArrowheads="1"/>
          </p:cNvSpPr>
          <p:nvPr>
            <p:ph type="title"/>
          </p:nvPr>
        </p:nvSpPr>
        <p:spPr>
          <a:xfrm>
            <a:off x="1524000" y="0"/>
            <a:ext cx="9144000" cy="838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latin typeface="+mn-lt"/>
                <a:ea typeface="+mn-ea"/>
              </a:rPr>
              <a:t>逆格子の</a:t>
            </a:r>
            <a:r>
              <a:rPr lang="en-US" altLang="ja-JP" sz="3600" b="1" dirty="0">
                <a:solidFill>
                  <a:srgbClr val="0000FF"/>
                </a:solidFill>
                <a:latin typeface="+mn-lt"/>
                <a:ea typeface="+mn-ea"/>
              </a:rPr>
              <a:t>Bravais</a:t>
            </a:r>
            <a:r>
              <a:rPr lang="ja-JP" altLang="en-US" sz="3600" b="1" dirty="0">
                <a:solidFill>
                  <a:srgbClr val="0000FF"/>
                </a:solidFill>
                <a:latin typeface="+mn-lt"/>
                <a:ea typeface="+mn-ea"/>
              </a:rPr>
              <a:t>格子</a:t>
            </a:r>
            <a:r>
              <a:rPr lang="en-US" altLang="ja-JP" sz="3600" b="1" dirty="0">
                <a:solidFill>
                  <a:srgbClr val="0000FF"/>
                </a:solidFill>
                <a:latin typeface="+mn-lt"/>
                <a:ea typeface="+mn-ea"/>
              </a:rPr>
              <a:t>:</a:t>
            </a:r>
            <a:r>
              <a:rPr lang="ja-JP" altLang="en-US" sz="3600" b="1" dirty="0">
                <a:solidFill>
                  <a:srgbClr val="0000FF"/>
                </a:solidFill>
                <a:latin typeface="+mn-lt"/>
                <a:ea typeface="+mn-ea"/>
              </a:rPr>
              <a:t> </a:t>
            </a:r>
            <a:r>
              <a:rPr lang="en-US" altLang="ja-JP" sz="3600" b="1" dirty="0">
                <a:solidFill>
                  <a:srgbClr val="0000FF"/>
                </a:solidFill>
                <a:latin typeface="+mn-lt"/>
                <a:ea typeface="+mn-ea"/>
              </a:rPr>
              <a:t>2D</a:t>
            </a:r>
            <a:r>
              <a:rPr lang="ja-JP" altLang="en-US" sz="3600" b="1" dirty="0">
                <a:solidFill>
                  <a:srgbClr val="0000FF"/>
                </a:solidFill>
                <a:latin typeface="+mn-lt"/>
                <a:ea typeface="+mn-ea"/>
              </a:rPr>
              <a:t>面心直方格子の例</a:t>
            </a:r>
          </a:p>
        </p:txBody>
      </p:sp>
      <p:sp>
        <p:nvSpPr>
          <p:cNvPr id="90179" name="Oval 32"/>
          <p:cNvSpPr>
            <a:spLocks noChangeArrowheads="1"/>
          </p:cNvSpPr>
          <p:nvPr/>
        </p:nvSpPr>
        <p:spPr bwMode="auto">
          <a:xfrm>
            <a:off x="825121" y="318445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80" name="Oval 33"/>
          <p:cNvSpPr>
            <a:spLocks noChangeArrowheads="1"/>
          </p:cNvSpPr>
          <p:nvPr/>
        </p:nvSpPr>
        <p:spPr bwMode="auto">
          <a:xfrm>
            <a:off x="1500531" y="318445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81" name="Oval 34"/>
          <p:cNvSpPr>
            <a:spLocks noChangeArrowheads="1"/>
          </p:cNvSpPr>
          <p:nvPr/>
        </p:nvSpPr>
        <p:spPr bwMode="auto">
          <a:xfrm>
            <a:off x="2175940" y="318445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82" name="Oval 35"/>
          <p:cNvSpPr>
            <a:spLocks noChangeArrowheads="1"/>
          </p:cNvSpPr>
          <p:nvPr/>
        </p:nvSpPr>
        <p:spPr bwMode="auto">
          <a:xfrm>
            <a:off x="2851350" y="318445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72" name="Oval 42"/>
          <p:cNvSpPr>
            <a:spLocks noChangeArrowheads="1"/>
          </p:cNvSpPr>
          <p:nvPr/>
        </p:nvSpPr>
        <p:spPr bwMode="auto">
          <a:xfrm>
            <a:off x="1162825" y="270433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73" name="Oval 43"/>
          <p:cNvSpPr>
            <a:spLocks noChangeArrowheads="1"/>
          </p:cNvSpPr>
          <p:nvPr/>
        </p:nvSpPr>
        <p:spPr bwMode="auto">
          <a:xfrm>
            <a:off x="1838234" y="270433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74" name="Oval 44"/>
          <p:cNvSpPr>
            <a:spLocks noChangeArrowheads="1"/>
          </p:cNvSpPr>
          <p:nvPr/>
        </p:nvSpPr>
        <p:spPr bwMode="auto">
          <a:xfrm>
            <a:off x="2513644" y="270433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63" name="Oval 50"/>
          <p:cNvSpPr>
            <a:spLocks noChangeArrowheads="1"/>
          </p:cNvSpPr>
          <p:nvPr/>
        </p:nvSpPr>
        <p:spPr bwMode="auto">
          <a:xfrm>
            <a:off x="825121" y="222420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64" name="Oval 51"/>
          <p:cNvSpPr>
            <a:spLocks noChangeArrowheads="1"/>
          </p:cNvSpPr>
          <p:nvPr/>
        </p:nvSpPr>
        <p:spPr bwMode="auto">
          <a:xfrm>
            <a:off x="1500531" y="222420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65" name="Oval 52"/>
          <p:cNvSpPr>
            <a:spLocks noChangeArrowheads="1"/>
          </p:cNvSpPr>
          <p:nvPr/>
        </p:nvSpPr>
        <p:spPr bwMode="auto">
          <a:xfrm>
            <a:off x="2175940" y="222420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66" name="Oval 53"/>
          <p:cNvSpPr>
            <a:spLocks noChangeArrowheads="1"/>
          </p:cNvSpPr>
          <p:nvPr/>
        </p:nvSpPr>
        <p:spPr bwMode="auto">
          <a:xfrm>
            <a:off x="2851350" y="222420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56" name="Oval 60"/>
          <p:cNvSpPr>
            <a:spLocks noChangeArrowheads="1"/>
          </p:cNvSpPr>
          <p:nvPr/>
        </p:nvSpPr>
        <p:spPr bwMode="auto">
          <a:xfrm>
            <a:off x="1162825" y="174408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57" name="Oval 61"/>
          <p:cNvSpPr>
            <a:spLocks noChangeArrowheads="1"/>
          </p:cNvSpPr>
          <p:nvPr/>
        </p:nvSpPr>
        <p:spPr bwMode="auto">
          <a:xfrm>
            <a:off x="1838234" y="174408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58" name="Oval 62"/>
          <p:cNvSpPr>
            <a:spLocks noChangeArrowheads="1"/>
          </p:cNvSpPr>
          <p:nvPr/>
        </p:nvSpPr>
        <p:spPr bwMode="auto">
          <a:xfrm>
            <a:off x="2513644" y="174408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26" name="Line 95"/>
          <p:cNvSpPr>
            <a:spLocks noChangeShapeType="1"/>
          </p:cNvSpPr>
          <p:nvPr/>
        </p:nvSpPr>
        <p:spPr bwMode="auto">
          <a:xfrm flipH="1" flipV="1">
            <a:off x="860497" y="2238957"/>
            <a:ext cx="10355" cy="987499"/>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 name="正方形/長方形 5"/>
          <p:cNvSpPr/>
          <p:nvPr/>
        </p:nvSpPr>
        <p:spPr>
          <a:xfrm>
            <a:off x="1325940" y="842093"/>
            <a:ext cx="1112805"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rPr>
              <a:t>実格子</a:t>
            </a:r>
            <a:endParaRPr kumimoji="1" lang="en-US" altLang="ja-JP" sz="2400" b="0" i="0" u="none" strike="noStrike" kern="1200" cap="none" spc="0" normalizeH="0" baseline="30000" noProof="0" dirty="0">
              <a:ln>
                <a:noFill/>
              </a:ln>
              <a:solidFill>
                <a:srgbClr val="FF0000"/>
              </a:solidFill>
              <a:effectLst/>
              <a:uLnTx/>
              <a:uFillTx/>
              <a:latin typeface="Times New Roman" panose="02020603050405020304" pitchFamily="18" charset="0"/>
              <a:ea typeface="ＨＧ丸ゴシックB" pitchFamily="49" charset="-128"/>
              <a:cs typeface="+mn-cs"/>
            </a:endParaRPr>
          </a:p>
        </p:txBody>
      </p:sp>
      <p:sp>
        <p:nvSpPr>
          <p:cNvPr id="65" name="Oval 32"/>
          <p:cNvSpPr>
            <a:spLocks noChangeArrowheads="1"/>
          </p:cNvSpPr>
          <p:nvPr/>
        </p:nvSpPr>
        <p:spPr bwMode="auto">
          <a:xfrm>
            <a:off x="2848965" y="3185262"/>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72" name="Oval 50"/>
          <p:cNvSpPr>
            <a:spLocks noChangeArrowheads="1"/>
          </p:cNvSpPr>
          <p:nvPr/>
        </p:nvSpPr>
        <p:spPr bwMode="auto">
          <a:xfrm>
            <a:off x="2848965" y="2225017"/>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1" name="Line 95"/>
          <p:cNvSpPr>
            <a:spLocks noChangeShapeType="1"/>
          </p:cNvSpPr>
          <p:nvPr/>
        </p:nvSpPr>
        <p:spPr bwMode="auto">
          <a:xfrm flipV="1">
            <a:off x="860497" y="3214317"/>
            <a:ext cx="708659" cy="1524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92" name="Text Box 91"/>
          <p:cNvSpPr txBox="1">
            <a:spLocks noChangeAspect="1" noChangeArrowheads="1"/>
          </p:cNvSpPr>
          <p:nvPr/>
        </p:nvSpPr>
        <p:spPr bwMode="auto">
          <a:xfrm>
            <a:off x="1041144" y="3074051"/>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a:t>
            </a:r>
            <a:endParaRPr kumimoji="1" lang="en-US" altLang="ja-JP" sz="2000" b="0" i="0" u="none" strike="noStrike" kern="1200" cap="none" spc="0" normalizeH="0" baseline="30000" noProof="0" dirty="0">
              <a:ln>
                <a:noFill/>
              </a:ln>
              <a:solidFill>
                <a:srgbClr val="FF0000"/>
              </a:solidFill>
              <a:effectLst/>
              <a:uLnTx/>
              <a:uFillTx/>
              <a:latin typeface="Times New Roman" pitchFamily="18" charset="0"/>
              <a:ea typeface="ＨＧ丸ゴシックB" pitchFamily="49" charset="-128"/>
              <a:cs typeface="+mn-cs"/>
            </a:endParaRPr>
          </a:p>
        </p:txBody>
      </p:sp>
      <p:sp>
        <p:nvSpPr>
          <p:cNvPr id="93" name="Text Box 91"/>
          <p:cNvSpPr txBox="1">
            <a:spLocks noChangeAspect="1" noChangeArrowheads="1"/>
          </p:cNvSpPr>
          <p:nvPr/>
        </p:nvSpPr>
        <p:spPr bwMode="auto">
          <a:xfrm>
            <a:off x="579279" y="2508240"/>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b</a:t>
            </a:r>
            <a:endParaRPr kumimoji="1" lang="en-US" altLang="ja-JP" sz="2000" b="0" i="0" u="none" strike="noStrike" kern="1200" cap="none" spc="0" normalizeH="0" baseline="30000" noProof="0" dirty="0">
              <a:ln>
                <a:noFill/>
              </a:ln>
              <a:solidFill>
                <a:srgbClr val="FF0000"/>
              </a:solidFill>
              <a:effectLst/>
              <a:uLnTx/>
              <a:uFillTx/>
              <a:latin typeface="Times New Roman" pitchFamily="18" charset="0"/>
              <a:ea typeface="ＨＧ丸ゴシックB" pitchFamily="49" charset="-128"/>
              <a:cs typeface="+mn-cs"/>
            </a:endParaRPr>
          </a:p>
        </p:txBody>
      </p:sp>
      <p:sp>
        <p:nvSpPr>
          <p:cNvPr id="100" name="Oval 33"/>
          <p:cNvSpPr>
            <a:spLocks noChangeArrowheads="1"/>
          </p:cNvSpPr>
          <p:nvPr/>
        </p:nvSpPr>
        <p:spPr bwMode="auto">
          <a:xfrm rot="16200000">
            <a:off x="6951521" y="3326712"/>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01" name="Oval 34"/>
          <p:cNvSpPr>
            <a:spLocks noChangeArrowheads="1"/>
          </p:cNvSpPr>
          <p:nvPr/>
        </p:nvSpPr>
        <p:spPr bwMode="auto">
          <a:xfrm rot="16200000">
            <a:off x="6951521" y="265130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03" name="Oval 35"/>
          <p:cNvSpPr>
            <a:spLocks noChangeArrowheads="1"/>
          </p:cNvSpPr>
          <p:nvPr/>
        </p:nvSpPr>
        <p:spPr bwMode="auto">
          <a:xfrm rot="16200000">
            <a:off x="6951521" y="197589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1" name="Oval 51"/>
          <p:cNvSpPr>
            <a:spLocks noChangeArrowheads="1"/>
          </p:cNvSpPr>
          <p:nvPr/>
        </p:nvSpPr>
        <p:spPr bwMode="auto">
          <a:xfrm rot="16200000">
            <a:off x="5991276" y="3326712"/>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2" name="Oval 52"/>
          <p:cNvSpPr>
            <a:spLocks noChangeArrowheads="1"/>
          </p:cNvSpPr>
          <p:nvPr/>
        </p:nvSpPr>
        <p:spPr bwMode="auto">
          <a:xfrm rot="16200000">
            <a:off x="5991276" y="265130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3" name="Oval 53"/>
          <p:cNvSpPr>
            <a:spLocks noChangeArrowheads="1"/>
          </p:cNvSpPr>
          <p:nvPr/>
        </p:nvSpPr>
        <p:spPr bwMode="auto">
          <a:xfrm rot="16200000">
            <a:off x="5991276" y="197589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24" name="Oval 69"/>
          <p:cNvSpPr>
            <a:spLocks noChangeArrowheads="1"/>
          </p:cNvSpPr>
          <p:nvPr/>
        </p:nvSpPr>
        <p:spPr bwMode="auto">
          <a:xfrm rot="16200000">
            <a:off x="5031033" y="3326712"/>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25" name="Oval 70"/>
          <p:cNvSpPr>
            <a:spLocks noChangeArrowheads="1"/>
          </p:cNvSpPr>
          <p:nvPr/>
        </p:nvSpPr>
        <p:spPr bwMode="auto">
          <a:xfrm rot="16200000">
            <a:off x="5031033" y="265130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26" name="Oval 71"/>
          <p:cNvSpPr>
            <a:spLocks noChangeArrowheads="1"/>
          </p:cNvSpPr>
          <p:nvPr/>
        </p:nvSpPr>
        <p:spPr bwMode="auto">
          <a:xfrm rot="16200000">
            <a:off x="5031033" y="197589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29" name="Line 95"/>
          <p:cNvSpPr>
            <a:spLocks noChangeShapeType="1"/>
          </p:cNvSpPr>
          <p:nvPr/>
        </p:nvSpPr>
        <p:spPr bwMode="auto">
          <a:xfrm rot="16200000" flipH="1" flipV="1">
            <a:off x="5554559" y="2881843"/>
            <a:ext cx="10355" cy="987499"/>
          </a:xfrm>
          <a:prstGeom prst="line">
            <a:avLst/>
          </a:prstGeom>
          <a:noFill/>
          <a:ln w="25400">
            <a:solidFill>
              <a:schemeClr val="tx1"/>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6" name="Oval 33"/>
          <p:cNvSpPr>
            <a:spLocks noChangeArrowheads="1"/>
          </p:cNvSpPr>
          <p:nvPr/>
        </p:nvSpPr>
        <p:spPr bwMode="auto">
          <a:xfrm rot="16200000">
            <a:off x="7916001" y="331786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39" name="Oval 34"/>
          <p:cNvSpPr>
            <a:spLocks noChangeArrowheads="1"/>
          </p:cNvSpPr>
          <p:nvPr/>
        </p:nvSpPr>
        <p:spPr bwMode="auto">
          <a:xfrm rot="16200000">
            <a:off x="7916001" y="2642454"/>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56" name="Oval 32"/>
          <p:cNvSpPr>
            <a:spLocks noChangeArrowheads="1"/>
          </p:cNvSpPr>
          <p:nvPr/>
        </p:nvSpPr>
        <p:spPr bwMode="auto">
          <a:xfrm rot="16200000">
            <a:off x="6952330" y="197827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57" name="Oval 33"/>
          <p:cNvSpPr>
            <a:spLocks noChangeArrowheads="1"/>
          </p:cNvSpPr>
          <p:nvPr/>
        </p:nvSpPr>
        <p:spPr bwMode="auto">
          <a:xfrm rot="16200000">
            <a:off x="6952330" y="130286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61" name="Oval 50"/>
          <p:cNvSpPr>
            <a:spLocks noChangeArrowheads="1"/>
          </p:cNvSpPr>
          <p:nvPr/>
        </p:nvSpPr>
        <p:spPr bwMode="auto">
          <a:xfrm rot="16200000">
            <a:off x="5992085" y="197827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62" name="Oval 51"/>
          <p:cNvSpPr>
            <a:spLocks noChangeArrowheads="1"/>
          </p:cNvSpPr>
          <p:nvPr/>
        </p:nvSpPr>
        <p:spPr bwMode="auto">
          <a:xfrm rot="16200000">
            <a:off x="5992085" y="130286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66" name="Oval 68"/>
          <p:cNvSpPr>
            <a:spLocks noChangeArrowheads="1"/>
          </p:cNvSpPr>
          <p:nvPr/>
        </p:nvSpPr>
        <p:spPr bwMode="auto">
          <a:xfrm rot="16200000">
            <a:off x="5031842" y="197827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67" name="Oval 69"/>
          <p:cNvSpPr>
            <a:spLocks noChangeArrowheads="1"/>
          </p:cNvSpPr>
          <p:nvPr/>
        </p:nvSpPr>
        <p:spPr bwMode="auto">
          <a:xfrm rot="16200000">
            <a:off x="5031842" y="130286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69" name="Oval 32"/>
          <p:cNvSpPr>
            <a:spLocks noChangeArrowheads="1"/>
          </p:cNvSpPr>
          <p:nvPr/>
        </p:nvSpPr>
        <p:spPr bwMode="auto">
          <a:xfrm rot="16200000">
            <a:off x="7916810" y="1969429"/>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70" name="Oval 33"/>
          <p:cNvSpPr>
            <a:spLocks noChangeArrowheads="1"/>
          </p:cNvSpPr>
          <p:nvPr/>
        </p:nvSpPr>
        <p:spPr bwMode="auto">
          <a:xfrm rot="16200000">
            <a:off x="7916810" y="1294019"/>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74" name="Oval 35"/>
          <p:cNvSpPr>
            <a:spLocks noChangeArrowheads="1"/>
          </p:cNvSpPr>
          <p:nvPr/>
        </p:nvSpPr>
        <p:spPr bwMode="auto">
          <a:xfrm rot="16200000">
            <a:off x="7922977" y="1968949"/>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76" name="Line 95"/>
          <p:cNvSpPr>
            <a:spLocks noChangeShapeType="1"/>
          </p:cNvSpPr>
          <p:nvPr/>
        </p:nvSpPr>
        <p:spPr bwMode="auto">
          <a:xfrm rot="16200000" flipV="1">
            <a:off x="4716576" y="3018820"/>
            <a:ext cx="708659" cy="1524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79" name="Text Box 91"/>
          <p:cNvSpPr txBox="1">
            <a:spLocks noChangeAspect="1" noChangeArrowheads="1"/>
          </p:cNvSpPr>
          <p:nvPr/>
        </p:nvSpPr>
        <p:spPr bwMode="auto">
          <a:xfrm>
            <a:off x="5075652" y="3316922"/>
            <a:ext cx="1002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a:t>
            </a:r>
            <a:r>
              <a:rPr kumimoji="1" lang="ja-JP" altLang="en-US"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t>
            </a:r>
            <a:r>
              <a:rPr kumimoji="1" lang="ja-JP" altLang="en-US"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(1/</a:t>
            </a:r>
            <a:r>
              <a:rPr kumimoji="1" lang="en-US" altLang="ja-JP" sz="2000" b="0"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a:t>
            </a:r>
            <a:r>
              <a:rPr kumimoji="1" lang="en-US" altLang="ja-JP"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t>
            </a:r>
            <a:endParaRPr kumimoji="1" lang="en-US" altLang="ja-JP" sz="2000" b="0" i="0" u="none" strike="noStrike" kern="1200" cap="none" spc="0" normalizeH="0" baseline="30000" noProof="0" dirty="0">
              <a:ln>
                <a:noFill/>
              </a:ln>
              <a:solidFill>
                <a:srgbClr val="FF0000"/>
              </a:solidFill>
              <a:effectLst/>
              <a:uLnTx/>
              <a:uFillTx/>
              <a:latin typeface="Times New Roman" pitchFamily="18" charset="0"/>
              <a:ea typeface="ＨＧ丸ゴシックB" pitchFamily="49" charset="-128"/>
              <a:cs typeface="+mn-cs"/>
            </a:endParaRPr>
          </a:p>
        </p:txBody>
      </p:sp>
      <p:sp>
        <p:nvSpPr>
          <p:cNvPr id="180" name="Text Box 91"/>
          <p:cNvSpPr txBox="1">
            <a:spLocks noChangeAspect="1" noChangeArrowheads="1"/>
          </p:cNvSpPr>
          <p:nvPr/>
        </p:nvSpPr>
        <p:spPr bwMode="auto">
          <a:xfrm rot="16200000">
            <a:off x="4329879" y="2755078"/>
            <a:ext cx="1002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b</a:t>
            </a:r>
            <a:r>
              <a:rPr kumimoji="1" lang="ja-JP" altLang="en-US"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t>
            </a:r>
            <a:r>
              <a:rPr kumimoji="1" lang="en-US" altLang="ja-JP" sz="2000" b="0"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(1/</a:t>
            </a:r>
            <a:r>
              <a:rPr kumimoji="1" lang="en-US" altLang="ja-JP" sz="2000" b="0"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b</a:t>
            </a:r>
            <a:r>
              <a:rPr kumimoji="1" lang="en-US" altLang="ja-JP"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t>
            </a:r>
            <a:endParaRPr kumimoji="1" lang="en-US" altLang="ja-JP" sz="2000" b="0" i="0" u="none" strike="noStrike" kern="1200" cap="none" spc="0" normalizeH="0" baseline="30000" noProof="0" dirty="0">
              <a:ln>
                <a:noFill/>
              </a:ln>
              <a:solidFill>
                <a:srgbClr val="FF0000"/>
              </a:solidFill>
              <a:effectLst/>
              <a:uLnTx/>
              <a:uFillTx/>
              <a:latin typeface="Times New Roman" pitchFamily="18" charset="0"/>
              <a:ea typeface="ＨＧ丸ゴシックB" pitchFamily="49" charset="-128"/>
              <a:cs typeface="+mn-cs"/>
            </a:endParaRPr>
          </a:p>
        </p:txBody>
      </p:sp>
      <p:grpSp>
        <p:nvGrpSpPr>
          <p:cNvPr id="184" name="グループ化 183"/>
          <p:cNvGrpSpPr/>
          <p:nvPr/>
        </p:nvGrpSpPr>
        <p:grpSpPr>
          <a:xfrm>
            <a:off x="5018658" y="2632353"/>
            <a:ext cx="121944" cy="121944"/>
            <a:chOff x="5872336" y="4387176"/>
            <a:chExt cx="292123" cy="292123"/>
          </a:xfrm>
        </p:grpSpPr>
        <p:cxnSp>
          <p:nvCxnSpPr>
            <p:cNvPr id="185" name="直線コネクタ 184"/>
            <p:cNvCxnSpPr/>
            <p:nvPr/>
          </p:nvCxnSpPr>
          <p:spPr>
            <a:xfrm>
              <a:off x="5872336" y="4387176"/>
              <a:ext cx="292123" cy="2921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直線コネクタ 185"/>
            <p:cNvCxnSpPr/>
            <p:nvPr/>
          </p:nvCxnSpPr>
          <p:spPr>
            <a:xfrm rot="5400000">
              <a:off x="5872336" y="4387176"/>
              <a:ext cx="292123" cy="2921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7" name="正方形/長方形 216"/>
          <p:cNvSpPr/>
          <p:nvPr/>
        </p:nvSpPr>
        <p:spPr>
          <a:xfrm>
            <a:off x="6245722" y="821312"/>
            <a:ext cx="1107996"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rPr>
              <a:t>逆格子</a:t>
            </a:r>
            <a:endParaRPr kumimoji="1" lang="en-US" altLang="ja-JP" sz="2400" b="0" i="0" u="none" strike="noStrike" kern="1200" cap="none" spc="0" normalizeH="0" baseline="30000" noProof="0" dirty="0">
              <a:ln>
                <a:noFill/>
              </a:ln>
              <a:solidFill>
                <a:srgbClr val="FF0000"/>
              </a:solidFill>
              <a:effectLst/>
              <a:uLnTx/>
              <a:uFillTx/>
              <a:latin typeface="Times New Roman" panose="02020603050405020304" pitchFamily="18" charset="0"/>
              <a:ea typeface="ＨＧ丸ゴシックB" pitchFamily="49" charset="-128"/>
              <a:cs typeface="+mn-cs"/>
            </a:endParaRPr>
          </a:p>
        </p:txBody>
      </p:sp>
      <p:sp>
        <p:nvSpPr>
          <p:cNvPr id="219" name="Oval 33"/>
          <p:cNvSpPr>
            <a:spLocks noChangeArrowheads="1"/>
          </p:cNvSpPr>
          <p:nvPr/>
        </p:nvSpPr>
        <p:spPr bwMode="auto">
          <a:xfrm rot="16200000">
            <a:off x="6936525" y="6495064"/>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21" name="Oval 35"/>
          <p:cNvSpPr>
            <a:spLocks noChangeArrowheads="1"/>
          </p:cNvSpPr>
          <p:nvPr/>
        </p:nvSpPr>
        <p:spPr bwMode="auto">
          <a:xfrm rot="16200000">
            <a:off x="6936525" y="5144245"/>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23" name="Oval 52"/>
          <p:cNvSpPr>
            <a:spLocks noChangeArrowheads="1"/>
          </p:cNvSpPr>
          <p:nvPr/>
        </p:nvSpPr>
        <p:spPr bwMode="auto">
          <a:xfrm rot="16200000">
            <a:off x="5976280" y="5819655"/>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25" name="Oval 69"/>
          <p:cNvSpPr>
            <a:spLocks noChangeArrowheads="1"/>
          </p:cNvSpPr>
          <p:nvPr/>
        </p:nvSpPr>
        <p:spPr bwMode="auto">
          <a:xfrm rot="16200000">
            <a:off x="5016037" y="6495064"/>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27" name="Oval 71"/>
          <p:cNvSpPr>
            <a:spLocks noChangeArrowheads="1"/>
          </p:cNvSpPr>
          <p:nvPr/>
        </p:nvSpPr>
        <p:spPr bwMode="auto">
          <a:xfrm rot="16200000">
            <a:off x="5016037" y="5144245"/>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28" name="Line 95"/>
          <p:cNvSpPr>
            <a:spLocks noChangeShapeType="1"/>
          </p:cNvSpPr>
          <p:nvPr/>
        </p:nvSpPr>
        <p:spPr bwMode="auto">
          <a:xfrm rot="16200000" flipV="1">
            <a:off x="6040310" y="5553837"/>
            <a:ext cx="3538" cy="1956551"/>
          </a:xfrm>
          <a:prstGeom prst="line">
            <a:avLst/>
          </a:prstGeom>
          <a:noFill/>
          <a:ln w="25400">
            <a:solidFill>
              <a:schemeClr val="tx1"/>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 name="Oval 34"/>
          <p:cNvSpPr>
            <a:spLocks noChangeArrowheads="1"/>
          </p:cNvSpPr>
          <p:nvPr/>
        </p:nvSpPr>
        <p:spPr bwMode="auto">
          <a:xfrm rot="16200000">
            <a:off x="7901005" y="581080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31" name="Oval 32"/>
          <p:cNvSpPr>
            <a:spLocks noChangeArrowheads="1"/>
          </p:cNvSpPr>
          <p:nvPr/>
        </p:nvSpPr>
        <p:spPr bwMode="auto">
          <a:xfrm rot="16200000">
            <a:off x="6937334" y="514663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33" name="Oval 68"/>
          <p:cNvSpPr>
            <a:spLocks noChangeArrowheads="1"/>
          </p:cNvSpPr>
          <p:nvPr/>
        </p:nvSpPr>
        <p:spPr bwMode="auto">
          <a:xfrm rot="16200000">
            <a:off x="5016846" y="514663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37" name="Line 95"/>
          <p:cNvSpPr>
            <a:spLocks noChangeShapeType="1"/>
          </p:cNvSpPr>
          <p:nvPr/>
        </p:nvSpPr>
        <p:spPr bwMode="auto">
          <a:xfrm rot="16200000" flipV="1">
            <a:off x="4372677" y="5850650"/>
            <a:ext cx="1378828" cy="287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8" name="Text Box 91"/>
          <p:cNvSpPr txBox="1">
            <a:spLocks noChangeAspect="1" noChangeArrowheads="1"/>
          </p:cNvSpPr>
          <p:nvPr/>
        </p:nvSpPr>
        <p:spPr bwMode="auto">
          <a:xfrm>
            <a:off x="5541004" y="6453336"/>
            <a:ext cx="1002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a:t>
            </a:r>
            <a:r>
              <a:rPr kumimoji="1" lang="ja-JP" altLang="en-US"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t>
            </a:r>
            <a:r>
              <a:rPr kumimoji="1" lang="ja-JP" altLang="en-US"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(2/</a:t>
            </a:r>
            <a:r>
              <a:rPr kumimoji="1" lang="en-US" altLang="ja-JP" sz="2000" b="0"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a:t>
            </a:r>
            <a:r>
              <a:rPr kumimoji="1" lang="en-US" altLang="ja-JP"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t>
            </a:r>
            <a:endParaRPr kumimoji="1" lang="en-US" altLang="ja-JP" sz="2000" b="0" i="0" u="none" strike="noStrike" kern="1200" cap="none" spc="0" normalizeH="0" baseline="30000" noProof="0" dirty="0">
              <a:ln>
                <a:noFill/>
              </a:ln>
              <a:solidFill>
                <a:srgbClr val="FF0000"/>
              </a:solidFill>
              <a:effectLst/>
              <a:uLnTx/>
              <a:uFillTx/>
              <a:latin typeface="Times New Roman" pitchFamily="18" charset="0"/>
              <a:ea typeface="ＨＧ丸ゴシックB" pitchFamily="49" charset="-128"/>
              <a:cs typeface="+mn-cs"/>
            </a:endParaRPr>
          </a:p>
        </p:txBody>
      </p:sp>
      <p:sp>
        <p:nvSpPr>
          <p:cNvPr id="239" name="Text Box 91"/>
          <p:cNvSpPr txBox="1">
            <a:spLocks noChangeAspect="1" noChangeArrowheads="1"/>
          </p:cNvSpPr>
          <p:nvPr/>
        </p:nvSpPr>
        <p:spPr bwMode="auto">
          <a:xfrm rot="16200000">
            <a:off x="4314884" y="5610140"/>
            <a:ext cx="1002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b*</a:t>
            </a:r>
            <a:r>
              <a:rPr kumimoji="1" lang="en-US" altLang="ja-JP" sz="2000" b="0"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(2/</a:t>
            </a:r>
            <a:r>
              <a:rPr kumimoji="1" lang="en-US" altLang="ja-JP" sz="2000" b="0"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b</a:t>
            </a:r>
            <a:r>
              <a:rPr kumimoji="1" lang="en-US" altLang="ja-JP"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t>
            </a:r>
            <a:endParaRPr kumimoji="1" lang="en-US" altLang="ja-JP" sz="2000" b="0" i="0" u="none" strike="noStrike" kern="1200" cap="none" spc="0" normalizeH="0" baseline="30000" noProof="0" dirty="0">
              <a:ln>
                <a:noFill/>
              </a:ln>
              <a:solidFill>
                <a:srgbClr val="FF0000"/>
              </a:solidFill>
              <a:effectLst/>
              <a:uLnTx/>
              <a:uFillTx/>
              <a:latin typeface="Times New Roman" pitchFamily="18" charset="0"/>
              <a:ea typeface="ＨＧ丸ゴシックB" pitchFamily="49" charset="-128"/>
              <a:cs typeface="+mn-cs"/>
            </a:endParaRPr>
          </a:p>
        </p:txBody>
      </p:sp>
      <p:sp>
        <p:nvSpPr>
          <p:cNvPr id="262" name="Oval 35"/>
          <p:cNvSpPr>
            <a:spLocks noChangeArrowheads="1"/>
          </p:cNvSpPr>
          <p:nvPr/>
        </p:nvSpPr>
        <p:spPr bwMode="auto">
          <a:xfrm rot="16200000">
            <a:off x="7895284" y="4466532"/>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64" name="Oval 71"/>
          <p:cNvSpPr>
            <a:spLocks noChangeArrowheads="1"/>
          </p:cNvSpPr>
          <p:nvPr/>
        </p:nvSpPr>
        <p:spPr bwMode="auto">
          <a:xfrm rot="16200000">
            <a:off x="5974796" y="4466532"/>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66" name="Oval 32"/>
          <p:cNvSpPr>
            <a:spLocks noChangeArrowheads="1"/>
          </p:cNvSpPr>
          <p:nvPr/>
        </p:nvSpPr>
        <p:spPr bwMode="auto">
          <a:xfrm rot="16200000">
            <a:off x="7896093" y="4468917"/>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67" name="Oval 68"/>
          <p:cNvSpPr>
            <a:spLocks noChangeArrowheads="1"/>
          </p:cNvSpPr>
          <p:nvPr/>
        </p:nvSpPr>
        <p:spPr bwMode="auto">
          <a:xfrm rot="16200000">
            <a:off x="5975605" y="4468917"/>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68" name="Oval 32"/>
          <p:cNvSpPr>
            <a:spLocks noChangeArrowheads="1"/>
          </p:cNvSpPr>
          <p:nvPr/>
        </p:nvSpPr>
        <p:spPr bwMode="auto">
          <a:xfrm>
            <a:off x="812378" y="650509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69" name="Oval 33"/>
          <p:cNvSpPr>
            <a:spLocks noChangeArrowheads="1"/>
          </p:cNvSpPr>
          <p:nvPr/>
        </p:nvSpPr>
        <p:spPr bwMode="auto">
          <a:xfrm>
            <a:off x="1487788" y="650509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0" name="Oval 34"/>
          <p:cNvSpPr>
            <a:spLocks noChangeArrowheads="1"/>
          </p:cNvSpPr>
          <p:nvPr/>
        </p:nvSpPr>
        <p:spPr bwMode="auto">
          <a:xfrm>
            <a:off x="2163197" y="650509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1" name="Oval 35"/>
          <p:cNvSpPr>
            <a:spLocks noChangeArrowheads="1"/>
          </p:cNvSpPr>
          <p:nvPr/>
        </p:nvSpPr>
        <p:spPr bwMode="auto">
          <a:xfrm>
            <a:off x="2838607" y="650509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2" name="Oval 42"/>
          <p:cNvSpPr>
            <a:spLocks noChangeArrowheads="1"/>
          </p:cNvSpPr>
          <p:nvPr/>
        </p:nvSpPr>
        <p:spPr bwMode="auto">
          <a:xfrm>
            <a:off x="1150082" y="602497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3" name="Oval 43"/>
          <p:cNvSpPr>
            <a:spLocks noChangeArrowheads="1"/>
          </p:cNvSpPr>
          <p:nvPr/>
        </p:nvSpPr>
        <p:spPr bwMode="auto">
          <a:xfrm>
            <a:off x="1825491" y="602497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4" name="Oval 44"/>
          <p:cNvSpPr>
            <a:spLocks noChangeArrowheads="1"/>
          </p:cNvSpPr>
          <p:nvPr/>
        </p:nvSpPr>
        <p:spPr bwMode="auto">
          <a:xfrm>
            <a:off x="2500901" y="602497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5" name="Oval 50"/>
          <p:cNvSpPr>
            <a:spLocks noChangeArrowheads="1"/>
          </p:cNvSpPr>
          <p:nvPr/>
        </p:nvSpPr>
        <p:spPr bwMode="auto">
          <a:xfrm>
            <a:off x="812378" y="554484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6" name="Oval 51"/>
          <p:cNvSpPr>
            <a:spLocks noChangeArrowheads="1"/>
          </p:cNvSpPr>
          <p:nvPr/>
        </p:nvSpPr>
        <p:spPr bwMode="auto">
          <a:xfrm>
            <a:off x="1487788" y="554484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7" name="Oval 52"/>
          <p:cNvSpPr>
            <a:spLocks noChangeArrowheads="1"/>
          </p:cNvSpPr>
          <p:nvPr/>
        </p:nvSpPr>
        <p:spPr bwMode="auto">
          <a:xfrm>
            <a:off x="2163197" y="554484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8" name="Oval 53"/>
          <p:cNvSpPr>
            <a:spLocks noChangeArrowheads="1"/>
          </p:cNvSpPr>
          <p:nvPr/>
        </p:nvSpPr>
        <p:spPr bwMode="auto">
          <a:xfrm>
            <a:off x="2838607" y="554484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9" name="Oval 60"/>
          <p:cNvSpPr>
            <a:spLocks noChangeArrowheads="1"/>
          </p:cNvSpPr>
          <p:nvPr/>
        </p:nvSpPr>
        <p:spPr bwMode="auto">
          <a:xfrm>
            <a:off x="1150082" y="506472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0" name="Oval 61"/>
          <p:cNvSpPr>
            <a:spLocks noChangeArrowheads="1"/>
          </p:cNvSpPr>
          <p:nvPr/>
        </p:nvSpPr>
        <p:spPr bwMode="auto">
          <a:xfrm>
            <a:off x="1825491" y="506472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1" name="Oval 62"/>
          <p:cNvSpPr>
            <a:spLocks noChangeArrowheads="1"/>
          </p:cNvSpPr>
          <p:nvPr/>
        </p:nvSpPr>
        <p:spPr bwMode="auto">
          <a:xfrm>
            <a:off x="2500901" y="506472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2" name="Oval 68"/>
          <p:cNvSpPr>
            <a:spLocks noChangeArrowheads="1"/>
          </p:cNvSpPr>
          <p:nvPr/>
        </p:nvSpPr>
        <p:spPr bwMode="auto">
          <a:xfrm>
            <a:off x="812378" y="4584605"/>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3" name="Oval 69"/>
          <p:cNvSpPr>
            <a:spLocks noChangeArrowheads="1"/>
          </p:cNvSpPr>
          <p:nvPr/>
        </p:nvSpPr>
        <p:spPr bwMode="auto">
          <a:xfrm>
            <a:off x="1487788" y="4584605"/>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4" name="Oval 70"/>
          <p:cNvSpPr>
            <a:spLocks noChangeArrowheads="1"/>
          </p:cNvSpPr>
          <p:nvPr/>
        </p:nvSpPr>
        <p:spPr bwMode="auto">
          <a:xfrm>
            <a:off x="2163197" y="4584605"/>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5" name="Oval 71"/>
          <p:cNvSpPr>
            <a:spLocks noChangeArrowheads="1"/>
          </p:cNvSpPr>
          <p:nvPr/>
        </p:nvSpPr>
        <p:spPr bwMode="auto">
          <a:xfrm>
            <a:off x="2838607" y="4584605"/>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6" name="Line 95"/>
          <p:cNvSpPr>
            <a:spLocks noChangeShapeType="1"/>
          </p:cNvSpPr>
          <p:nvPr/>
        </p:nvSpPr>
        <p:spPr bwMode="auto">
          <a:xfrm flipV="1">
            <a:off x="1198559" y="5571261"/>
            <a:ext cx="333374" cy="500063"/>
          </a:xfrm>
          <a:prstGeom prst="line">
            <a:avLst/>
          </a:prstGeom>
          <a:noFill/>
          <a:ln w="158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87" name="Oval 32"/>
          <p:cNvSpPr>
            <a:spLocks noChangeArrowheads="1"/>
          </p:cNvSpPr>
          <p:nvPr/>
        </p:nvSpPr>
        <p:spPr bwMode="auto">
          <a:xfrm>
            <a:off x="2836222" y="6505902"/>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8" name="Oval 50"/>
          <p:cNvSpPr>
            <a:spLocks noChangeArrowheads="1"/>
          </p:cNvSpPr>
          <p:nvPr/>
        </p:nvSpPr>
        <p:spPr bwMode="auto">
          <a:xfrm>
            <a:off x="2836222" y="5545657"/>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9" name="Oval 68"/>
          <p:cNvSpPr>
            <a:spLocks noChangeArrowheads="1"/>
          </p:cNvSpPr>
          <p:nvPr/>
        </p:nvSpPr>
        <p:spPr bwMode="auto">
          <a:xfrm>
            <a:off x="2836222" y="4585414"/>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0" name="Line 95"/>
          <p:cNvSpPr>
            <a:spLocks noChangeShapeType="1"/>
          </p:cNvSpPr>
          <p:nvPr/>
        </p:nvSpPr>
        <p:spPr bwMode="auto">
          <a:xfrm>
            <a:off x="1184273" y="6057037"/>
            <a:ext cx="357851" cy="501735"/>
          </a:xfrm>
          <a:prstGeom prst="line">
            <a:avLst/>
          </a:prstGeom>
          <a:noFill/>
          <a:ln w="158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91" name="Text Box 91"/>
          <p:cNvSpPr txBox="1">
            <a:spLocks noChangeAspect="1" noChangeArrowheads="1"/>
          </p:cNvSpPr>
          <p:nvPr/>
        </p:nvSpPr>
        <p:spPr bwMode="auto">
          <a:xfrm>
            <a:off x="1070592" y="6074721"/>
            <a:ext cx="397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0000FF"/>
                </a:solidFill>
                <a:effectLst/>
                <a:uLnTx/>
                <a:uFillTx/>
                <a:latin typeface="Times New Roman" pitchFamily="18" charset="0"/>
                <a:ea typeface="ＨＧ丸ゴシックB" pitchFamily="49" charset="-128"/>
                <a:cs typeface="+mn-cs"/>
              </a:rPr>
              <a:t>a</a:t>
            </a:r>
            <a:r>
              <a:rPr kumimoji="1" lang="en-US" altLang="ja-JP" sz="2000" b="1" i="1" u="none" strike="noStrike" kern="1200" cap="none" spc="0" normalizeH="0" baseline="-25000" noProof="0" dirty="0" err="1">
                <a:ln>
                  <a:noFill/>
                </a:ln>
                <a:solidFill>
                  <a:srgbClr val="0000FF"/>
                </a:solidFill>
                <a:effectLst/>
                <a:uLnTx/>
                <a:uFillTx/>
                <a:latin typeface="Times New Roman" pitchFamily="18" charset="0"/>
                <a:ea typeface="ＨＧ丸ゴシックB" pitchFamily="49" charset="-128"/>
                <a:cs typeface="+mn-cs"/>
              </a:rPr>
              <a:t>p</a:t>
            </a:r>
            <a:endParaRPr kumimoji="1" lang="en-US" altLang="ja-JP" sz="2000" b="0" i="0" u="none" strike="noStrike" kern="1200" cap="none" spc="0" normalizeH="0" baseline="-25000" noProof="0" dirty="0">
              <a:ln>
                <a:noFill/>
              </a:ln>
              <a:solidFill>
                <a:srgbClr val="0000FF"/>
              </a:solidFill>
              <a:effectLst/>
              <a:uLnTx/>
              <a:uFillTx/>
              <a:latin typeface="Times New Roman" pitchFamily="18" charset="0"/>
              <a:ea typeface="ＨＧ丸ゴシックB" pitchFamily="49" charset="-128"/>
              <a:cs typeface="+mn-cs"/>
            </a:endParaRPr>
          </a:p>
        </p:txBody>
      </p:sp>
      <p:sp>
        <p:nvSpPr>
          <p:cNvPr id="292" name="Text Box 91"/>
          <p:cNvSpPr txBox="1">
            <a:spLocks noChangeAspect="1" noChangeArrowheads="1"/>
          </p:cNvSpPr>
          <p:nvPr/>
        </p:nvSpPr>
        <p:spPr bwMode="auto">
          <a:xfrm>
            <a:off x="995233" y="5557716"/>
            <a:ext cx="397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0000FF"/>
                </a:solidFill>
                <a:effectLst/>
                <a:uLnTx/>
                <a:uFillTx/>
                <a:latin typeface="Times New Roman" pitchFamily="18" charset="0"/>
                <a:ea typeface="ＨＧ丸ゴシックB" pitchFamily="49" charset="-128"/>
                <a:cs typeface="+mn-cs"/>
              </a:rPr>
              <a:t>b</a:t>
            </a:r>
            <a:r>
              <a:rPr kumimoji="1" lang="en-US" altLang="ja-JP" sz="2000" b="1" i="1" u="none" strike="noStrike" kern="1200" cap="none" spc="0" normalizeH="0" baseline="-25000" noProof="0" dirty="0" err="1">
                <a:ln>
                  <a:noFill/>
                </a:ln>
                <a:solidFill>
                  <a:srgbClr val="0000FF"/>
                </a:solidFill>
                <a:effectLst/>
                <a:uLnTx/>
                <a:uFillTx/>
                <a:latin typeface="Times New Roman" pitchFamily="18" charset="0"/>
                <a:ea typeface="ＨＧ丸ゴシックB" pitchFamily="49" charset="-128"/>
                <a:cs typeface="+mn-cs"/>
              </a:rPr>
              <a:t>p</a:t>
            </a:r>
            <a:endParaRPr kumimoji="1" lang="en-US" altLang="ja-JP" sz="2000" b="0" i="0" u="none" strike="noStrike" kern="1200" cap="none" spc="0" normalizeH="0" baseline="-25000" noProof="0" dirty="0">
              <a:ln>
                <a:noFill/>
              </a:ln>
              <a:solidFill>
                <a:srgbClr val="0000FF"/>
              </a:solidFill>
              <a:effectLst/>
              <a:uLnTx/>
              <a:uFillTx/>
              <a:latin typeface="Times New Roman" pitchFamily="18" charset="0"/>
              <a:ea typeface="ＨＧ丸ゴシックB" pitchFamily="49" charset="-128"/>
              <a:cs typeface="+mn-cs"/>
            </a:endParaRPr>
          </a:p>
        </p:txBody>
      </p:sp>
      <p:sp>
        <p:nvSpPr>
          <p:cNvPr id="293" name="Line 95"/>
          <p:cNvSpPr>
            <a:spLocks noChangeShapeType="1"/>
          </p:cNvSpPr>
          <p:nvPr/>
        </p:nvSpPr>
        <p:spPr bwMode="auto">
          <a:xfrm flipV="1">
            <a:off x="6032760" y="5176838"/>
            <a:ext cx="956999" cy="686752"/>
          </a:xfrm>
          <a:prstGeom prst="line">
            <a:avLst/>
          </a:prstGeom>
          <a:noFill/>
          <a:ln w="158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94" name="Line 95"/>
          <p:cNvSpPr>
            <a:spLocks noChangeShapeType="1"/>
          </p:cNvSpPr>
          <p:nvPr/>
        </p:nvSpPr>
        <p:spPr bwMode="auto">
          <a:xfrm>
            <a:off x="6018473" y="5849303"/>
            <a:ext cx="985574" cy="694372"/>
          </a:xfrm>
          <a:prstGeom prst="line">
            <a:avLst/>
          </a:prstGeom>
          <a:noFill/>
          <a:ln w="158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95" name="Text Box 91"/>
          <p:cNvSpPr txBox="1">
            <a:spLocks noChangeAspect="1" noChangeArrowheads="1"/>
          </p:cNvSpPr>
          <p:nvPr/>
        </p:nvSpPr>
        <p:spPr bwMode="auto">
          <a:xfrm>
            <a:off x="5945086" y="5981218"/>
            <a:ext cx="5261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a:ln>
                  <a:noFill/>
                </a:ln>
                <a:solidFill>
                  <a:srgbClr val="0000FF"/>
                </a:solidFill>
                <a:effectLst/>
                <a:uLnTx/>
                <a:uFillTx/>
                <a:latin typeface="Times New Roman" pitchFamily="18" charset="0"/>
                <a:ea typeface="ＨＧ丸ゴシックB" pitchFamily="49" charset="-128"/>
                <a:cs typeface="+mn-cs"/>
              </a:rPr>
              <a:t>a</a:t>
            </a:r>
            <a:r>
              <a:rPr kumimoji="1" lang="en-US" altLang="ja-JP" sz="2000" b="1" i="1" u="none" strike="noStrike" kern="1200" cap="none" spc="0" normalizeH="0" baseline="-25000" noProof="0" dirty="0">
                <a:ln>
                  <a:noFill/>
                </a:ln>
                <a:solidFill>
                  <a:srgbClr val="0000FF"/>
                </a:solidFill>
                <a:effectLst/>
                <a:uLnTx/>
                <a:uFillTx/>
                <a:latin typeface="Times New Roman" pitchFamily="18" charset="0"/>
                <a:ea typeface="ＨＧ丸ゴシックB" pitchFamily="49" charset="-128"/>
                <a:cs typeface="+mn-cs"/>
              </a:rPr>
              <a:t>p</a:t>
            </a:r>
            <a:r>
              <a:rPr kumimoji="1" lang="ja-JP" altLang="en-US" sz="2000" b="1" i="0" u="none" strike="noStrike" kern="1200" cap="none" spc="0" normalizeH="0" baseline="0" noProof="0" dirty="0">
                <a:ln>
                  <a:noFill/>
                </a:ln>
                <a:solidFill>
                  <a:srgbClr val="0000FF"/>
                </a:solidFill>
                <a:effectLst/>
                <a:uLnTx/>
                <a:uFillTx/>
                <a:latin typeface="Times New Roman" pitchFamily="18" charset="0"/>
                <a:ea typeface="ＨＧ丸ゴシックB" pitchFamily="49" charset="-128"/>
                <a:cs typeface="+mn-cs"/>
              </a:rPr>
              <a:t>*</a:t>
            </a:r>
            <a:endParaRPr kumimoji="1" lang="en-US" altLang="ja-JP" sz="2000" b="0" i="0" u="none" strike="noStrike" kern="1200" cap="none" spc="0" normalizeH="0" baseline="0" noProof="0" dirty="0">
              <a:ln>
                <a:noFill/>
              </a:ln>
              <a:solidFill>
                <a:srgbClr val="0000FF"/>
              </a:solidFill>
              <a:effectLst/>
              <a:uLnTx/>
              <a:uFillTx/>
              <a:latin typeface="Times New Roman" pitchFamily="18" charset="0"/>
              <a:ea typeface="ＨＧ丸ゴシックB" pitchFamily="49" charset="-128"/>
              <a:cs typeface="+mn-cs"/>
            </a:endParaRPr>
          </a:p>
        </p:txBody>
      </p:sp>
      <p:sp>
        <p:nvSpPr>
          <p:cNvPr id="296" name="Text Box 91"/>
          <p:cNvSpPr txBox="1">
            <a:spLocks noChangeAspect="1" noChangeArrowheads="1"/>
          </p:cNvSpPr>
          <p:nvPr/>
        </p:nvSpPr>
        <p:spPr bwMode="auto">
          <a:xfrm>
            <a:off x="6089102" y="5229200"/>
            <a:ext cx="5261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0000FF"/>
                </a:solidFill>
                <a:effectLst/>
                <a:uLnTx/>
                <a:uFillTx/>
                <a:latin typeface="Times New Roman" pitchFamily="18" charset="0"/>
                <a:ea typeface="ＨＧ丸ゴシックB" pitchFamily="49" charset="-128"/>
                <a:cs typeface="+mn-cs"/>
              </a:rPr>
              <a:t>b</a:t>
            </a:r>
            <a:r>
              <a:rPr kumimoji="1" lang="en-US" altLang="ja-JP" sz="2000" b="1" i="1" u="none" strike="noStrike" kern="1200" cap="none" spc="0" normalizeH="0" baseline="-25000" noProof="0" dirty="0" err="1">
                <a:ln>
                  <a:noFill/>
                </a:ln>
                <a:solidFill>
                  <a:srgbClr val="0000FF"/>
                </a:solidFill>
                <a:effectLst/>
                <a:uLnTx/>
                <a:uFillTx/>
                <a:latin typeface="Times New Roman" pitchFamily="18" charset="0"/>
                <a:ea typeface="ＨＧ丸ゴシックB" pitchFamily="49" charset="-128"/>
                <a:cs typeface="+mn-cs"/>
              </a:rPr>
              <a:t>p</a:t>
            </a:r>
            <a:r>
              <a:rPr kumimoji="1" lang="en-US" altLang="ja-JP" sz="2000" b="1" i="1" u="none" strike="noStrike" kern="1200" cap="none" spc="0" normalizeH="0" baseline="0" noProof="0" dirty="0">
                <a:ln>
                  <a:noFill/>
                </a:ln>
                <a:solidFill>
                  <a:srgbClr val="0000FF"/>
                </a:solidFill>
                <a:effectLst/>
                <a:uLnTx/>
                <a:uFillTx/>
                <a:latin typeface="Times New Roman" pitchFamily="18" charset="0"/>
                <a:ea typeface="ＨＧ丸ゴシックB" pitchFamily="49" charset="-128"/>
                <a:cs typeface="+mn-cs"/>
              </a:rPr>
              <a:t>*</a:t>
            </a:r>
            <a:endParaRPr kumimoji="1" lang="en-US" altLang="ja-JP" sz="2000" b="0" i="0" u="none" strike="noStrike" kern="1200" cap="none" spc="0" normalizeH="0" baseline="0" noProof="0" dirty="0">
              <a:ln>
                <a:noFill/>
              </a:ln>
              <a:solidFill>
                <a:srgbClr val="0000FF"/>
              </a:solidFill>
              <a:effectLst/>
              <a:uLnTx/>
              <a:uFillTx/>
              <a:latin typeface="Times New Roman" pitchFamily="18" charset="0"/>
              <a:ea typeface="ＨＧ丸ゴシックB" pitchFamily="49" charset="-128"/>
              <a:cs typeface="+mn-cs"/>
            </a:endParaRPr>
          </a:p>
        </p:txBody>
      </p:sp>
      <p:sp>
        <p:nvSpPr>
          <p:cNvPr id="297" name="正方形/長方形 296"/>
          <p:cNvSpPr/>
          <p:nvPr/>
        </p:nvSpPr>
        <p:spPr>
          <a:xfrm>
            <a:off x="270737" y="1274140"/>
            <a:ext cx="2800767"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err="1">
                <a:ln>
                  <a:noFill/>
                </a:ln>
                <a:solidFill>
                  <a:srgbClr val="0000FF"/>
                </a:solidFill>
                <a:effectLst/>
                <a:uLnTx/>
                <a:uFillTx/>
                <a:latin typeface="Times New Roman" panose="02020603050405020304" pitchFamily="18" charset="0"/>
                <a:ea typeface="ＨＧ丸ゴシックB" pitchFamily="49" charset="-128"/>
                <a:cs typeface="+mn-cs"/>
              </a:rPr>
              <a:t>Bravais</a:t>
            </a:r>
            <a:r>
              <a:rPr kumimoji="1" lang="ja-JP" altLang="en-US" sz="18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格子からスタート</a:t>
            </a:r>
            <a:endParaRPr kumimoji="1" lang="en-US" altLang="ja-JP" sz="1800" b="0" i="0" u="none" strike="noStrike" kern="1200" cap="none" spc="0" normalizeH="0" baseline="30000" noProof="0" dirty="0">
              <a:ln>
                <a:noFill/>
              </a:ln>
              <a:solidFill>
                <a:srgbClr val="0000FF"/>
              </a:solidFill>
              <a:effectLst/>
              <a:uLnTx/>
              <a:uFillTx/>
              <a:latin typeface="Times New Roman" panose="02020603050405020304" pitchFamily="18" charset="0"/>
              <a:ea typeface="ＨＧ丸ゴシックB" pitchFamily="49" charset="-128"/>
              <a:cs typeface="+mn-cs"/>
            </a:endParaRPr>
          </a:p>
        </p:txBody>
      </p:sp>
      <p:sp>
        <p:nvSpPr>
          <p:cNvPr id="298" name="正方形/長方形 297"/>
          <p:cNvSpPr/>
          <p:nvPr/>
        </p:nvSpPr>
        <p:spPr>
          <a:xfrm>
            <a:off x="263352" y="4193221"/>
            <a:ext cx="2967480"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Primitive</a:t>
            </a:r>
            <a:r>
              <a:rPr kumimoji="1" lang="ja-JP" altLang="en-US" sz="18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格子からスタート</a:t>
            </a:r>
            <a:endParaRPr kumimoji="1" lang="en-US" altLang="ja-JP" sz="1800" b="0" i="0" u="none" strike="noStrike" kern="1200" cap="none" spc="0" normalizeH="0" baseline="30000" noProof="0" dirty="0">
              <a:ln>
                <a:noFill/>
              </a:ln>
              <a:solidFill>
                <a:srgbClr val="0000FF"/>
              </a:solidFill>
              <a:effectLst/>
              <a:uLnTx/>
              <a:uFillTx/>
              <a:latin typeface="Times New Roman" panose="02020603050405020304" pitchFamily="18" charset="0"/>
              <a:ea typeface="ＨＧ丸ゴシックB" pitchFamily="49" charset="-128"/>
              <a:cs typeface="+mn-cs"/>
            </a:endParaRPr>
          </a:p>
        </p:txBody>
      </p:sp>
      <p:sp>
        <p:nvSpPr>
          <p:cNvPr id="299" name="下矢印 298"/>
          <p:cNvSpPr/>
          <p:nvPr/>
        </p:nvSpPr>
        <p:spPr>
          <a:xfrm rot="16200000">
            <a:off x="3587762" y="4874784"/>
            <a:ext cx="646929" cy="100751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301" name="下矢印 300"/>
          <p:cNvSpPr/>
          <p:nvPr/>
        </p:nvSpPr>
        <p:spPr>
          <a:xfrm rot="16200000">
            <a:off x="3587762" y="1887049"/>
            <a:ext cx="646929" cy="100751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2" name="矢印: 上下 1">
            <a:extLst>
              <a:ext uri="{FF2B5EF4-FFF2-40B4-BE49-F238E27FC236}">
                <a16:creationId xmlns:a16="http://schemas.microsoft.com/office/drawing/2014/main" id="{6365AC46-999F-340E-7DCD-2B71689B57E2}"/>
              </a:ext>
            </a:extLst>
          </p:cNvPr>
          <p:cNvSpPr/>
          <p:nvPr/>
        </p:nvSpPr>
        <p:spPr>
          <a:xfrm>
            <a:off x="6686639" y="3567636"/>
            <a:ext cx="499771" cy="877187"/>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A3A2E32-C4E8-5FA4-CC7C-EF40A9FBF819}"/>
              </a:ext>
            </a:extLst>
          </p:cNvPr>
          <p:cNvSpPr/>
          <p:nvPr/>
        </p:nvSpPr>
        <p:spPr>
          <a:xfrm>
            <a:off x="7228434" y="3759423"/>
            <a:ext cx="2339102"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rPr>
              <a:t>違う逆格子？？</a:t>
            </a:r>
            <a:endParaRPr kumimoji="1" lang="en-US" altLang="ja-JP" sz="2400" b="0" i="0" u="none" strike="noStrike" kern="1200" cap="none" spc="0" normalizeH="0" baseline="30000" noProof="0" dirty="0">
              <a:ln>
                <a:noFill/>
              </a:ln>
              <a:solidFill>
                <a:srgbClr val="FF0000"/>
              </a:solidFill>
              <a:effectLst/>
              <a:uLnTx/>
              <a:uFillTx/>
              <a:latin typeface="Times New Roman" panose="02020603050405020304" pitchFamily="18" charset="0"/>
              <a:ea typeface="ＨＧ丸ゴシックB" pitchFamily="49" charset="-128"/>
              <a:cs typeface="+mn-cs"/>
            </a:endParaRPr>
          </a:p>
        </p:txBody>
      </p:sp>
    </p:spTree>
    <p:extLst>
      <p:ext uri="{BB962C8B-B14F-4D97-AF65-F5344CB8AC3E}">
        <p14:creationId xmlns:p14="http://schemas.microsoft.com/office/powerpoint/2010/main" val="21689437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E3FFD-CCF2-0478-0EFC-436746F4A864}"/>
            </a:ext>
          </a:extLst>
        </p:cNvPr>
        <p:cNvGrpSpPr/>
        <p:nvPr/>
      </p:nvGrpSpPr>
      <p:grpSpPr>
        <a:xfrm>
          <a:off x="0" y="0"/>
          <a:ext cx="0" cy="0"/>
          <a:chOff x="0" y="0"/>
          <a:chExt cx="0" cy="0"/>
        </a:xfrm>
      </p:grpSpPr>
      <p:sp>
        <p:nvSpPr>
          <p:cNvPr id="90124" name="Rectangle 93">
            <a:extLst>
              <a:ext uri="{FF2B5EF4-FFF2-40B4-BE49-F238E27FC236}">
                <a16:creationId xmlns:a16="http://schemas.microsoft.com/office/drawing/2014/main" id="{A078EA82-FF88-62EC-17E9-050C285EDC5A}"/>
              </a:ext>
            </a:extLst>
          </p:cNvPr>
          <p:cNvSpPr>
            <a:spLocks noGrp="1" noChangeArrowheads="1"/>
          </p:cNvSpPr>
          <p:nvPr>
            <p:ph type="title"/>
          </p:nvPr>
        </p:nvSpPr>
        <p:spPr>
          <a:xfrm>
            <a:off x="1524000" y="0"/>
            <a:ext cx="9144000" cy="838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latin typeface="+mn-lt"/>
                <a:ea typeface="+mn-ea"/>
              </a:rPr>
              <a:t>逆格子は実格子の</a:t>
            </a:r>
            <a:r>
              <a:rPr lang="en-US" altLang="ja-JP" sz="3600" b="1" dirty="0">
                <a:solidFill>
                  <a:srgbClr val="0000FF"/>
                </a:solidFill>
                <a:latin typeface="+mn-lt"/>
                <a:ea typeface="+mn-ea"/>
              </a:rPr>
              <a:t>Fourier</a:t>
            </a:r>
            <a:r>
              <a:rPr lang="ja-JP" altLang="en-US" sz="3600" b="1" dirty="0">
                <a:solidFill>
                  <a:srgbClr val="0000FF"/>
                </a:solidFill>
                <a:latin typeface="+mn-lt"/>
                <a:ea typeface="+mn-ea"/>
              </a:rPr>
              <a:t>変換</a:t>
            </a:r>
          </a:p>
        </p:txBody>
      </p:sp>
      <p:sp>
        <p:nvSpPr>
          <p:cNvPr id="6" name="正方形/長方形 5">
            <a:extLst>
              <a:ext uri="{FF2B5EF4-FFF2-40B4-BE49-F238E27FC236}">
                <a16:creationId xmlns:a16="http://schemas.microsoft.com/office/drawing/2014/main" id="{A0466335-F34D-1CC1-0383-61A1580B671F}"/>
              </a:ext>
            </a:extLst>
          </p:cNvPr>
          <p:cNvSpPr/>
          <p:nvPr/>
        </p:nvSpPr>
        <p:spPr>
          <a:xfrm>
            <a:off x="263352" y="838200"/>
            <a:ext cx="7588937" cy="1384995"/>
          </a:xfrm>
          <a:prstGeom prst="rect">
            <a:avLst/>
          </a:prstGeom>
        </p:spPr>
        <p:txBody>
          <a:bodyPr wrap="non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effectLst/>
                <a:uLnTx/>
                <a:uFillTx/>
                <a:latin typeface="Times New Roman" panose="02020603050405020304" pitchFamily="18" charset="0"/>
                <a:ea typeface="ＨＧ丸ゴシックB" pitchFamily="49" charset="-128"/>
                <a:cs typeface="+mn-cs"/>
              </a:rPr>
              <a:t>逆格子の導入</a:t>
            </a:r>
            <a:r>
              <a:rPr kumimoji="1" lang="en-US" altLang="ja-JP" sz="2800" b="1" i="0" u="none" strike="noStrike" kern="1200" cap="none" spc="0" normalizeH="0" baseline="0" noProof="0" dirty="0">
                <a:ln>
                  <a:noFill/>
                </a:ln>
                <a:effectLst/>
                <a:uLnTx/>
                <a:uFillTx/>
                <a:latin typeface="Times New Roman" panose="02020603050405020304" pitchFamily="18" charset="0"/>
                <a:ea typeface="ＨＧ丸ゴシックB" pitchFamily="49" charset="-128"/>
                <a:cs typeface="+mn-cs"/>
              </a:rPr>
              <a:t>:</a:t>
            </a:r>
            <a:r>
              <a:rPr kumimoji="1" lang="ja-JP" altLang="en-US" sz="2800" b="1" i="0" u="none" strike="noStrike" kern="1200" cap="none" spc="0" normalizeH="0" baseline="0" noProof="0" dirty="0">
                <a:ln>
                  <a:noFill/>
                </a:ln>
                <a:effectLst/>
                <a:uLnTx/>
                <a:uFillTx/>
                <a:latin typeface="Times New Roman" panose="02020603050405020304" pitchFamily="18" charset="0"/>
                <a:ea typeface="ＨＧ丸ゴシックB" pitchFamily="49" charset="-128"/>
                <a:cs typeface="+mn-cs"/>
              </a:rPr>
              <a:t> </a:t>
            </a:r>
            <a:endParaRPr kumimoji="1" lang="en-US" altLang="ja-JP" sz="2800" b="1" i="0" u="none" strike="noStrike" kern="1200" cap="none" spc="0" normalizeH="0" baseline="0" noProof="0" dirty="0">
              <a:ln>
                <a:noFill/>
              </a:ln>
              <a:effectLst/>
              <a:uLnTx/>
              <a:uFillTx/>
              <a:latin typeface="Times New Roman" panose="02020603050405020304" pitchFamily="18" charset="0"/>
              <a:ea typeface="ＨＧ丸ゴシックB" pitchFamily="49" charset="-128"/>
              <a:cs typeface="+mn-cs"/>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ja-JP" altLang="en-US" sz="2800" b="1" dirty="0">
                <a:ea typeface="ＨＧ丸ゴシックB" pitchFamily="49" charset="-128"/>
              </a:rPr>
              <a:t>回折</a:t>
            </a:r>
            <a:r>
              <a:rPr lang="en-US" altLang="ja-JP" sz="2800" b="1" dirty="0">
                <a:ea typeface="ＨＧ丸ゴシックB" pitchFamily="49" charset="-128"/>
              </a:rPr>
              <a:t>	</a:t>
            </a:r>
            <a:r>
              <a:rPr lang="ja-JP" altLang="en-US" sz="2800" b="1" dirty="0">
                <a:ea typeface="ＨＧ丸ゴシックB" pitchFamily="49" charset="-128"/>
              </a:rPr>
              <a:t>    </a:t>
            </a:r>
            <a:r>
              <a:rPr lang="en-US" altLang="ja-JP" sz="2800" b="1" dirty="0">
                <a:ea typeface="ＨＧ丸ゴシックB" pitchFamily="49" charset="-128"/>
              </a:rPr>
              <a:t>:</a:t>
            </a:r>
            <a:r>
              <a:rPr lang="ja-JP" altLang="en-US" sz="2800" b="1" dirty="0">
                <a:ea typeface="ＨＧ丸ゴシックB" pitchFamily="49" charset="-128"/>
              </a:rPr>
              <a:t> </a:t>
            </a:r>
            <a:r>
              <a:rPr lang="en-US" altLang="ja-JP" sz="2800" b="1" dirty="0">
                <a:ea typeface="ＨＧ丸ゴシックB" pitchFamily="49" charset="-128"/>
              </a:rPr>
              <a:t>X</a:t>
            </a:r>
            <a:r>
              <a:rPr lang="ja-JP" altLang="en-US" sz="2800" b="1" dirty="0">
                <a:ea typeface="ＨＧ丸ゴシックB" pitchFamily="49" charset="-128"/>
              </a:rPr>
              <a:t>線、中性子、電子 </a:t>
            </a:r>
            <a:r>
              <a:rPr lang="en-US" altLang="ja-JP" sz="2800" b="1" dirty="0">
                <a:ea typeface="ＨＧ丸ゴシックB" pitchFamily="49" charset="-128"/>
              </a:rPr>
              <a:t>(</a:t>
            </a:r>
            <a:r>
              <a:rPr lang="ja-JP" altLang="en-US" sz="2800" b="1" dirty="0">
                <a:ea typeface="ＨＧ丸ゴシックB" pitchFamily="49" charset="-128"/>
              </a:rPr>
              <a:t>波</a:t>
            </a:r>
            <a:r>
              <a:rPr lang="en-US" altLang="ja-JP" sz="2800" b="1" dirty="0">
                <a:ea typeface="ＨＧ丸ゴシックB" pitchFamily="49" charset="-128"/>
              </a:rPr>
              <a:t>)</a:t>
            </a:r>
            <a:r>
              <a:rPr lang="ja-JP" altLang="en-US" sz="2800" b="1" dirty="0">
                <a:ea typeface="ＨＧ丸ゴシックB" pitchFamily="49" charset="-128"/>
              </a:rPr>
              <a:t> の干渉</a:t>
            </a:r>
            <a:endParaRPr lang="en-US" altLang="ja-JP" sz="2800" b="1" dirty="0">
              <a:ea typeface="ＨＧ丸ゴシックB" pitchFamily="49" charset="-128"/>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800" b="1" i="0" u="none" strike="noStrike" kern="1200" cap="none" spc="0" normalizeH="0" noProof="0" dirty="0">
                <a:ln>
                  <a:noFill/>
                </a:ln>
                <a:effectLst/>
                <a:uLnTx/>
                <a:uFillTx/>
                <a:latin typeface="Times New Roman" panose="02020603050405020304" pitchFamily="18" charset="0"/>
                <a:ea typeface="ＨＧ丸ゴシックB" pitchFamily="49" charset="-128"/>
                <a:cs typeface="+mn-cs"/>
              </a:rPr>
              <a:t>バンド理論 </a:t>
            </a:r>
            <a:r>
              <a:rPr kumimoji="1" lang="en-US" altLang="ja-JP" sz="2800" b="1" i="0" u="none" strike="noStrike" kern="1200" cap="none" spc="0" normalizeH="0" noProof="0" dirty="0">
                <a:ln>
                  <a:noFill/>
                </a:ln>
                <a:effectLst/>
                <a:uLnTx/>
                <a:uFillTx/>
                <a:latin typeface="Times New Roman" panose="02020603050405020304" pitchFamily="18" charset="0"/>
                <a:ea typeface="ＨＧ丸ゴシックB" pitchFamily="49" charset="-128"/>
                <a:cs typeface="+mn-cs"/>
              </a:rPr>
              <a:t>:</a:t>
            </a:r>
            <a:r>
              <a:rPr kumimoji="1" lang="ja-JP" altLang="en-US" sz="2800" b="1" i="0" u="none" strike="noStrike" kern="1200" cap="none" spc="0" normalizeH="0" noProof="0" dirty="0">
                <a:ln>
                  <a:noFill/>
                </a:ln>
                <a:effectLst/>
                <a:uLnTx/>
                <a:uFillTx/>
                <a:latin typeface="Times New Roman" panose="02020603050405020304" pitchFamily="18" charset="0"/>
                <a:ea typeface="ＨＧ丸ゴシックB" pitchFamily="49" charset="-128"/>
                <a:cs typeface="+mn-cs"/>
              </a:rPr>
              <a:t> 電子の干渉</a:t>
            </a:r>
            <a:endParaRPr kumimoji="1" lang="en-US" altLang="ja-JP" sz="2800" b="0" i="0" u="none" strike="noStrike" kern="1200" cap="none" spc="0" normalizeH="0" noProof="0" dirty="0">
              <a:ln>
                <a:noFill/>
              </a:ln>
              <a:effectLst/>
              <a:uLnTx/>
              <a:uFillTx/>
              <a:latin typeface="Times New Roman" panose="02020603050405020304" pitchFamily="18" charset="0"/>
              <a:ea typeface="ＨＧ丸ゴシックB" pitchFamily="49" charset="-128"/>
              <a:cs typeface="+mn-cs"/>
            </a:endParaRPr>
          </a:p>
        </p:txBody>
      </p:sp>
      <mc:AlternateContent xmlns:mc="http://schemas.openxmlformats.org/markup-compatibility/2006" xmlns:a14="http://schemas.microsoft.com/office/drawing/2010/main">
        <mc:Choice Requires="a14">
          <p:sp>
            <p:nvSpPr>
              <p:cNvPr id="2" name="Object 2059">
                <a:extLst>
                  <a:ext uri="{FF2B5EF4-FFF2-40B4-BE49-F238E27FC236}">
                    <a16:creationId xmlns:a16="http://schemas.microsoft.com/office/drawing/2014/main" id="{FBAA00AF-F843-7608-93A0-002FF1A5E4F0}"/>
                  </a:ext>
                </a:extLst>
              </p:cNvPr>
              <p:cNvSpPr txBox="1"/>
              <p:nvPr/>
            </p:nvSpPr>
            <p:spPr bwMode="auto">
              <a:xfrm>
                <a:off x="263352" y="2492896"/>
                <a:ext cx="11737304" cy="4330501"/>
              </a:xfrm>
              <a:prstGeom prst="rect">
                <a:avLst/>
              </a:prstGeom>
              <a:noFill/>
              <a:ln>
                <a:noFill/>
              </a:ln>
            </p:spPr>
            <p:txBody>
              <a:bodyPr>
                <a:normAutofit/>
              </a:bodyPr>
              <a:lstStyle/>
              <a:p>
                <a:pPr>
                  <a:spcAft>
                    <a:spcPts val="600"/>
                  </a:spcAft>
                </a:pPr>
                <a:r>
                  <a:rPr lang="ja-JP" altLang="en-US" sz="2800" b="1" dirty="0">
                    <a:solidFill>
                      <a:srgbClr val="000000"/>
                    </a:solidFill>
                  </a:rPr>
                  <a:t>散乱理論：</a:t>
                </a:r>
                <a:endParaRPr lang="en-US" altLang="ja-JP" sz="2800" b="1" dirty="0">
                  <a:solidFill>
                    <a:srgbClr val="000000"/>
                  </a:solidFill>
                </a:endParaRPr>
              </a:p>
              <a:p>
                <a:pPr>
                  <a:spcAft>
                    <a:spcPts val="600"/>
                  </a:spcAft>
                </a:pPr>
                <a:r>
                  <a:rPr lang="ja-JP" altLang="en-US" sz="3200" dirty="0">
                    <a:solidFill>
                      <a:srgbClr val="000000"/>
                    </a:solidFill>
                  </a:rPr>
                  <a:t>　散乱振幅</a:t>
                </a:r>
                <a:r>
                  <a:rPr lang="en-US" altLang="ja-JP" sz="3200" dirty="0">
                    <a:solidFill>
                      <a:srgbClr val="000000"/>
                    </a:solidFill>
                  </a:rPr>
                  <a:t>:</a:t>
                </a:r>
                <a:r>
                  <a:rPr lang="ja-JP" altLang="en-US" sz="3200" dirty="0">
                    <a:solidFill>
                      <a:srgbClr val="000000"/>
                    </a:solidFill>
                  </a:rPr>
                  <a:t> </a:t>
                </a:r>
                <a14:m>
                  <m:oMath xmlns:m="http://schemas.openxmlformats.org/officeDocument/2006/math">
                    <m:r>
                      <a:rPr lang="en-US" altLang="ja-JP" sz="3200" b="0" i="1" smtClean="0">
                        <a:solidFill>
                          <a:srgbClr val="000000"/>
                        </a:solidFill>
                        <a:latin typeface="Cambria Math" panose="02040503050406030204" pitchFamily="18" charset="0"/>
                      </a:rPr>
                      <m:t>𝑆</m:t>
                    </m:r>
                    <m:d>
                      <m:dPr>
                        <m:ctrlPr>
                          <a:rPr lang="ja-JP" altLang="en-US" sz="3200" i="1">
                            <a:solidFill>
                              <a:srgbClr val="000000"/>
                            </a:solidFill>
                            <a:latin typeface="Cambria Math" panose="02040503050406030204" pitchFamily="18" charset="0"/>
                          </a:rPr>
                        </m:ctrlPr>
                      </m:dPr>
                      <m:e>
                        <m:r>
                          <a:rPr lang="ja-JP" altLang="en-US" sz="3200" i="1">
                            <a:solidFill>
                              <a:srgbClr val="000000"/>
                            </a:solidFill>
                            <a:latin typeface="Cambria Math" panose="02040503050406030204" pitchFamily="18" charset="0"/>
                          </a:rPr>
                          <m:t>𝐤</m:t>
                        </m:r>
                      </m:e>
                    </m:d>
                    <m:r>
                      <a:rPr lang="ja-JP" altLang="en-US" sz="3200" i="1">
                        <a:solidFill>
                          <a:srgbClr val="000000"/>
                        </a:solidFill>
                        <a:latin typeface="Cambria Math" panose="02040503050406030204" pitchFamily="18" charset="0"/>
                      </a:rPr>
                      <m:t>=</m:t>
                    </m:r>
                    <m:nary>
                      <m:naryPr>
                        <m:subHide m:val="on"/>
                        <m:supHide m:val="on"/>
                        <m:ctrlPr>
                          <a:rPr lang="ja-JP" altLang="en-US" sz="3200" i="1">
                            <a:solidFill>
                              <a:srgbClr val="000000"/>
                            </a:solidFill>
                            <a:latin typeface="Cambria Math" panose="02040503050406030204" pitchFamily="18" charset="0"/>
                          </a:rPr>
                        </m:ctrlPr>
                      </m:naryPr>
                      <m:sub/>
                      <m:sup/>
                      <m:e>
                        <m:r>
                          <a:rPr lang="ja-JP" altLang="en-US" sz="3200" i="1">
                            <a:solidFill>
                              <a:srgbClr val="000000"/>
                            </a:solidFill>
                            <a:latin typeface="Cambria Math" panose="02040503050406030204" pitchFamily="18" charset="0"/>
                          </a:rPr>
                          <m:t>𝜌</m:t>
                        </m:r>
                        <m:d>
                          <m:dPr>
                            <m:ctrlPr>
                              <a:rPr lang="ja-JP" altLang="en-US" sz="3200" i="1">
                                <a:solidFill>
                                  <a:srgbClr val="000000"/>
                                </a:solidFill>
                                <a:latin typeface="Cambria Math" panose="02040503050406030204" pitchFamily="18" charset="0"/>
                              </a:rPr>
                            </m:ctrlPr>
                          </m:dPr>
                          <m:e>
                            <m:r>
                              <a:rPr lang="ja-JP" altLang="en-US" sz="3200" i="1">
                                <a:solidFill>
                                  <a:srgbClr val="000000"/>
                                </a:solidFill>
                                <a:latin typeface="Cambria Math" panose="02040503050406030204" pitchFamily="18" charset="0"/>
                              </a:rPr>
                              <m:t>𝐫</m:t>
                            </m:r>
                          </m:e>
                        </m:d>
                        <m:func>
                          <m:funcPr>
                            <m:ctrlPr>
                              <a:rPr lang="ja-JP" altLang="en-US" sz="3200" i="1">
                                <a:solidFill>
                                  <a:srgbClr val="000000"/>
                                </a:solidFill>
                                <a:latin typeface="Cambria Math" panose="02040503050406030204" pitchFamily="18" charset="0"/>
                              </a:rPr>
                            </m:ctrlPr>
                          </m:funcPr>
                          <m:fName>
                            <m:r>
                              <m:rPr>
                                <m:sty m:val="p"/>
                              </m:rPr>
                              <a:rPr lang="ja-JP" altLang="en-US" sz="3200" i="0">
                                <a:solidFill>
                                  <a:srgbClr val="000000"/>
                                </a:solidFill>
                                <a:latin typeface="Cambria Math" panose="02040503050406030204" pitchFamily="18" charset="0"/>
                              </a:rPr>
                              <m:t>exp</m:t>
                            </m:r>
                          </m:fName>
                          <m:e>
                            <m:d>
                              <m:dPr>
                                <m:ctrlPr>
                                  <a:rPr lang="ja-JP" altLang="en-US" sz="3200" i="1">
                                    <a:solidFill>
                                      <a:srgbClr val="000000"/>
                                    </a:solidFill>
                                    <a:latin typeface="Cambria Math" panose="02040503050406030204" pitchFamily="18" charset="0"/>
                                  </a:rPr>
                                </m:ctrlPr>
                              </m:dPr>
                              <m:e>
                                <m:r>
                                  <a:rPr lang="ja-JP" altLang="en-US" sz="3200" i="1">
                                    <a:solidFill>
                                      <a:srgbClr val="000000"/>
                                    </a:solidFill>
                                    <a:latin typeface="Cambria Math" panose="02040503050406030204" pitchFamily="18" charset="0"/>
                                  </a:rPr>
                                  <m:t>2</m:t>
                                </m:r>
                                <m:r>
                                  <a:rPr lang="ja-JP" altLang="en-US" sz="3200" i="1">
                                    <a:solidFill>
                                      <a:srgbClr val="000000"/>
                                    </a:solidFill>
                                    <a:latin typeface="Cambria Math" panose="02040503050406030204" pitchFamily="18" charset="0"/>
                                  </a:rPr>
                                  <m:t>𝜋</m:t>
                                </m:r>
                                <m:r>
                                  <a:rPr lang="ja-JP" altLang="en-US" sz="3200" i="1">
                                    <a:solidFill>
                                      <a:srgbClr val="000000"/>
                                    </a:solidFill>
                                    <a:latin typeface="Cambria Math" panose="02040503050406030204" pitchFamily="18" charset="0"/>
                                  </a:rPr>
                                  <m:t>𝑖</m:t>
                                </m:r>
                                <m:r>
                                  <a:rPr lang="ja-JP" altLang="en-US" sz="3200" i="1">
                                    <a:solidFill>
                                      <a:srgbClr val="000000"/>
                                    </a:solidFill>
                                    <a:latin typeface="Cambria Math" panose="02040503050406030204" pitchFamily="18" charset="0"/>
                                  </a:rPr>
                                  <m:t>𝐤</m:t>
                                </m:r>
                                <m:r>
                                  <a:rPr lang="ja-JP" altLang="en-US" sz="3200" i="1">
                                    <a:solidFill>
                                      <a:srgbClr val="000000"/>
                                    </a:solidFill>
                                    <a:latin typeface="Cambria Math" panose="02040503050406030204" pitchFamily="18" charset="0"/>
                                  </a:rPr>
                                  <m:t>⋅</m:t>
                                </m:r>
                                <m:r>
                                  <a:rPr lang="ja-JP" altLang="en-US" sz="3200" i="1">
                                    <a:solidFill>
                                      <a:srgbClr val="000000"/>
                                    </a:solidFill>
                                    <a:latin typeface="Cambria Math" panose="02040503050406030204" pitchFamily="18" charset="0"/>
                                  </a:rPr>
                                  <m:t>𝐫</m:t>
                                </m:r>
                              </m:e>
                            </m:d>
                          </m:e>
                        </m:func>
                        <m:r>
                          <a:rPr lang="ja-JP" altLang="en-US" sz="3200" i="1">
                            <a:solidFill>
                              <a:srgbClr val="000000"/>
                            </a:solidFill>
                            <a:latin typeface="Cambria Math" panose="02040503050406030204" pitchFamily="18" charset="0"/>
                          </a:rPr>
                          <m:t>𝑑</m:t>
                        </m:r>
                        <m:r>
                          <a:rPr lang="en-US" altLang="ja-JP" sz="3200" b="1" i="1" smtClean="0">
                            <a:solidFill>
                              <a:srgbClr val="000000"/>
                            </a:solidFill>
                            <a:latin typeface="Cambria Math" panose="02040503050406030204" pitchFamily="18" charset="0"/>
                          </a:rPr>
                          <m:t>𝒓</m:t>
                        </m:r>
                      </m:e>
                    </m:nary>
                  </m:oMath>
                </a14:m>
                <a:endParaRPr lang="en-US" altLang="ja-JP" sz="3200" i="1" dirty="0">
                  <a:solidFill>
                    <a:srgbClr val="000000"/>
                  </a:solidFill>
                  <a:latin typeface="Cambria Math" panose="02040503050406030204" pitchFamily="18" charset="0"/>
                </a:endParaRPr>
              </a:p>
              <a:p>
                <a:pPr>
                  <a:spcAft>
                    <a:spcPts val="600"/>
                  </a:spcAft>
                </a:pPr>
                <a:r>
                  <a:rPr lang="ja-JP" altLang="en-US" sz="3200" b="0" dirty="0">
                    <a:solidFill>
                      <a:srgbClr val="000000"/>
                    </a:solidFill>
                  </a:rPr>
                  <a:t> </a:t>
                </a:r>
                <a:r>
                  <a:rPr lang="en-US" altLang="ja-JP" sz="3200" b="0" dirty="0">
                    <a:solidFill>
                      <a:srgbClr val="000000"/>
                    </a:solidFill>
                  </a:rPr>
                  <a:t>	</a:t>
                </a:r>
                <a:r>
                  <a:rPr lang="ja-JP" altLang="en-US" sz="3200" b="0" dirty="0">
                    <a:solidFill>
                      <a:srgbClr val="000000"/>
                    </a:solidFill>
                  </a:rPr>
                  <a:t>   </a:t>
                </a:r>
                <a14:m>
                  <m:oMath xmlns:m="http://schemas.openxmlformats.org/officeDocument/2006/math">
                    <m:r>
                      <a:rPr lang="en-US" altLang="ja-JP" sz="3200" b="0" i="1" smtClean="0">
                        <a:solidFill>
                          <a:srgbClr val="000000"/>
                        </a:solidFill>
                        <a:latin typeface="Cambria Math" panose="02040503050406030204" pitchFamily="18" charset="0"/>
                      </a:rPr>
                      <m:t>=</m:t>
                    </m:r>
                    <m:nary>
                      <m:naryPr>
                        <m:chr m:val="∑"/>
                        <m:supHide m:val="on"/>
                        <m:ctrlPr>
                          <a:rPr lang="en-US" altLang="ja-JP" sz="3200" b="0" i="1" smtClean="0">
                            <a:solidFill>
                              <a:srgbClr val="000000"/>
                            </a:solidFill>
                            <a:latin typeface="Cambria Math" panose="02040503050406030204" pitchFamily="18" charset="0"/>
                          </a:rPr>
                        </m:ctrlPr>
                      </m:naryPr>
                      <m:sub>
                        <m:sSub>
                          <m:sSubPr>
                            <m:ctrlPr>
                              <a:rPr lang="en-US" altLang="ja-JP" sz="3200" b="0" i="1" smtClean="0">
                                <a:solidFill>
                                  <a:srgbClr val="000000"/>
                                </a:solidFill>
                                <a:latin typeface="Cambria Math" panose="02040503050406030204" pitchFamily="18" charset="0"/>
                              </a:rPr>
                            </m:ctrlPr>
                          </m:sSubPr>
                          <m:e>
                            <m:r>
                              <a:rPr lang="en-US" altLang="ja-JP" sz="3200" b="0" i="1" smtClean="0">
                                <a:solidFill>
                                  <a:srgbClr val="000000"/>
                                </a:solidFill>
                                <a:latin typeface="Cambria Math" panose="02040503050406030204" pitchFamily="18" charset="0"/>
                              </a:rPr>
                              <m:t>𝑛</m:t>
                            </m:r>
                          </m:e>
                          <m:sub>
                            <m:r>
                              <a:rPr lang="en-US" altLang="ja-JP" sz="3200" b="0" i="1" smtClean="0">
                                <a:solidFill>
                                  <a:srgbClr val="000000"/>
                                </a:solidFill>
                                <a:latin typeface="Cambria Math" panose="02040503050406030204" pitchFamily="18" charset="0"/>
                              </a:rPr>
                              <m:t>1</m:t>
                            </m:r>
                          </m:sub>
                        </m:sSub>
                        <m:r>
                          <m:rPr>
                            <m:brk m:alnAt="7"/>
                          </m:rPr>
                          <a:rPr lang="en-US" altLang="ja-JP" sz="3200" b="0" i="1" smtClean="0">
                            <a:solidFill>
                              <a:srgbClr val="000000"/>
                            </a:solidFill>
                            <a:latin typeface="Cambria Math" panose="02040503050406030204" pitchFamily="18" charset="0"/>
                          </a:rPr>
                          <m:t>,</m:t>
                        </m:r>
                        <m:sSub>
                          <m:sSubPr>
                            <m:ctrlPr>
                              <a:rPr lang="en-US" altLang="ja-JP" sz="3200" i="1">
                                <a:solidFill>
                                  <a:srgbClr val="000000"/>
                                </a:solidFill>
                                <a:latin typeface="Cambria Math" panose="02040503050406030204" pitchFamily="18" charset="0"/>
                              </a:rPr>
                            </m:ctrlPr>
                          </m:sSubPr>
                          <m:e>
                            <m:r>
                              <a:rPr lang="en-US" altLang="ja-JP" sz="3200" i="1">
                                <a:solidFill>
                                  <a:srgbClr val="000000"/>
                                </a:solidFill>
                                <a:latin typeface="Cambria Math" panose="02040503050406030204" pitchFamily="18" charset="0"/>
                              </a:rPr>
                              <m:t>𝑛</m:t>
                            </m:r>
                          </m:e>
                          <m:sub>
                            <m:r>
                              <a:rPr lang="en-US" altLang="ja-JP" sz="3200" b="0" i="1" smtClean="0">
                                <a:solidFill>
                                  <a:srgbClr val="000000"/>
                                </a:solidFill>
                                <a:latin typeface="Cambria Math" panose="02040503050406030204" pitchFamily="18" charset="0"/>
                              </a:rPr>
                              <m:t>2</m:t>
                            </m:r>
                          </m:sub>
                        </m:sSub>
                        <m:r>
                          <a:rPr lang="en-US" altLang="ja-JP" sz="3200" b="0" i="1" smtClean="0">
                            <a:solidFill>
                              <a:srgbClr val="000000"/>
                            </a:solidFill>
                            <a:latin typeface="Cambria Math" panose="02040503050406030204" pitchFamily="18" charset="0"/>
                          </a:rPr>
                          <m:t>,</m:t>
                        </m:r>
                        <m:sSub>
                          <m:sSubPr>
                            <m:ctrlPr>
                              <a:rPr lang="en-US" altLang="ja-JP" sz="3200" i="1">
                                <a:solidFill>
                                  <a:srgbClr val="000000"/>
                                </a:solidFill>
                                <a:latin typeface="Cambria Math" panose="02040503050406030204" pitchFamily="18" charset="0"/>
                              </a:rPr>
                            </m:ctrlPr>
                          </m:sSubPr>
                          <m:e>
                            <m:r>
                              <a:rPr lang="en-US" altLang="ja-JP" sz="3200" i="1">
                                <a:solidFill>
                                  <a:srgbClr val="000000"/>
                                </a:solidFill>
                                <a:latin typeface="Cambria Math" panose="02040503050406030204" pitchFamily="18" charset="0"/>
                              </a:rPr>
                              <m:t>𝑛</m:t>
                            </m:r>
                          </m:e>
                          <m:sub>
                            <m:r>
                              <a:rPr lang="en-US" altLang="ja-JP" sz="3200" b="0" i="1" smtClean="0">
                                <a:solidFill>
                                  <a:srgbClr val="000000"/>
                                </a:solidFill>
                                <a:latin typeface="Cambria Math" panose="02040503050406030204" pitchFamily="18" charset="0"/>
                              </a:rPr>
                              <m:t>3</m:t>
                            </m:r>
                          </m:sub>
                        </m:sSub>
                      </m:sub>
                      <m:sup/>
                      <m:e>
                        <m:sSub>
                          <m:sSubPr>
                            <m:ctrlPr>
                              <a:rPr lang="en-US" altLang="ja-JP" sz="3200" i="1" smtClean="0">
                                <a:solidFill>
                                  <a:srgbClr val="000000"/>
                                </a:solidFill>
                                <a:latin typeface="Cambria Math" panose="02040503050406030204" pitchFamily="18" charset="0"/>
                              </a:rPr>
                            </m:ctrlPr>
                          </m:sSubPr>
                          <m:e>
                            <m:r>
                              <a:rPr lang="ja-JP" altLang="en-US" sz="3200" i="1">
                                <a:solidFill>
                                  <a:srgbClr val="000000"/>
                                </a:solidFill>
                                <a:latin typeface="Cambria Math" panose="02040503050406030204" pitchFamily="18" charset="0"/>
                              </a:rPr>
                              <m:t>𝜌</m:t>
                            </m:r>
                          </m:e>
                          <m:sub>
                            <m:r>
                              <m:rPr>
                                <m:sty m:val="p"/>
                              </m:rPr>
                              <a:rPr lang="en-US" altLang="ja-JP" sz="3200" i="1">
                                <a:solidFill>
                                  <a:srgbClr val="000000"/>
                                </a:solidFill>
                                <a:latin typeface="Cambria Math" panose="02040503050406030204" pitchFamily="18" charset="0"/>
                              </a:rPr>
                              <m:t>u</m:t>
                            </m:r>
                            <m:r>
                              <a:rPr lang="en-US" altLang="ja-JP" sz="3200" i="1">
                                <a:solidFill>
                                  <a:srgbClr val="000000"/>
                                </a:solidFill>
                                <a:latin typeface="Cambria Math" panose="02040503050406030204" pitchFamily="18" charset="0"/>
                              </a:rPr>
                              <m:t>.</m:t>
                            </m:r>
                            <m:r>
                              <m:rPr>
                                <m:sty m:val="p"/>
                              </m:rPr>
                              <a:rPr lang="en-US" altLang="ja-JP" sz="3200" i="1">
                                <a:solidFill>
                                  <a:srgbClr val="000000"/>
                                </a:solidFill>
                                <a:latin typeface="Cambria Math" panose="02040503050406030204" pitchFamily="18" charset="0"/>
                              </a:rPr>
                              <m:t>c</m:t>
                            </m:r>
                            <m:r>
                              <a:rPr lang="en-US" altLang="ja-JP" sz="3200" i="1">
                                <a:solidFill>
                                  <a:srgbClr val="000000"/>
                                </a:solidFill>
                                <a:latin typeface="Cambria Math" panose="02040503050406030204" pitchFamily="18" charset="0"/>
                              </a:rPr>
                              <m:t>.</m:t>
                            </m:r>
                          </m:sub>
                        </m:sSub>
                        <m:d>
                          <m:dPr>
                            <m:ctrlPr>
                              <a:rPr lang="ja-JP" altLang="en-US" sz="3200" i="1">
                                <a:solidFill>
                                  <a:srgbClr val="000000"/>
                                </a:solidFill>
                                <a:latin typeface="Cambria Math" panose="02040503050406030204" pitchFamily="18" charset="0"/>
                              </a:rPr>
                            </m:ctrlPr>
                          </m:dPr>
                          <m:e>
                            <m:sSub>
                              <m:sSubPr>
                                <m:ctrlPr>
                                  <a:rPr lang="en-US" altLang="ja-JP" sz="3200" i="1">
                                    <a:solidFill>
                                      <a:srgbClr val="000000"/>
                                    </a:solidFill>
                                    <a:latin typeface="Cambria Math" panose="02040503050406030204" pitchFamily="18" charset="0"/>
                                  </a:rPr>
                                </m:ctrlPr>
                              </m:sSubPr>
                              <m:e>
                                <m:r>
                                  <a:rPr lang="en-US" altLang="ja-JP" sz="3200" i="1">
                                    <a:solidFill>
                                      <a:srgbClr val="000000"/>
                                    </a:solidFill>
                                    <a:latin typeface="Cambria Math" panose="02040503050406030204" pitchFamily="18" charset="0"/>
                                  </a:rPr>
                                  <m:t>𝑛</m:t>
                                </m:r>
                              </m:e>
                              <m:sub>
                                <m:r>
                                  <a:rPr lang="en-US" altLang="ja-JP" sz="3200" i="1">
                                    <a:solidFill>
                                      <a:srgbClr val="000000"/>
                                    </a:solidFill>
                                    <a:latin typeface="Cambria Math" panose="02040503050406030204" pitchFamily="18" charset="0"/>
                                  </a:rPr>
                                  <m:t>1</m:t>
                                </m:r>
                              </m:sub>
                            </m:sSub>
                            <m:sSub>
                              <m:sSubPr>
                                <m:ctrlPr>
                                  <a:rPr lang="en-US" altLang="ja-JP" sz="3200" b="1" i="1">
                                    <a:solidFill>
                                      <a:srgbClr val="000000"/>
                                    </a:solidFill>
                                    <a:latin typeface="Cambria Math" panose="02040503050406030204" pitchFamily="18" charset="0"/>
                                  </a:rPr>
                                </m:ctrlPr>
                              </m:sSubPr>
                              <m:e>
                                <m:r>
                                  <a:rPr lang="en-US" altLang="ja-JP" sz="3200" b="1" i="1" smtClean="0">
                                    <a:solidFill>
                                      <a:srgbClr val="000000"/>
                                    </a:solidFill>
                                    <a:latin typeface="Cambria Math" panose="02040503050406030204" pitchFamily="18" charset="0"/>
                                  </a:rPr>
                                  <m:t>𝒂</m:t>
                                </m:r>
                              </m:e>
                              <m:sub>
                                <m:r>
                                  <a:rPr lang="en-US" altLang="ja-JP" sz="3200" b="1" i="1">
                                    <a:solidFill>
                                      <a:srgbClr val="000000"/>
                                    </a:solidFill>
                                    <a:latin typeface="Cambria Math" panose="02040503050406030204" pitchFamily="18" charset="0"/>
                                  </a:rPr>
                                  <m:t>𝟏</m:t>
                                </m:r>
                              </m:sub>
                            </m:sSub>
                            <m:r>
                              <a:rPr lang="en-US" altLang="ja-JP" sz="3200" b="0" i="1" smtClean="0">
                                <a:solidFill>
                                  <a:srgbClr val="000000"/>
                                </a:solidFill>
                                <a:latin typeface="Cambria Math" panose="02040503050406030204" pitchFamily="18" charset="0"/>
                              </a:rPr>
                              <m:t>+</m:t>
                            </m:r>
                            <m:sSub>
                              <m:sSubPr>
                                <m:ctrlPr>
                                  <a:rPr lang="en-US" altLang="ja-JP" sz="3200" i="1">
                                    <a:solidFill>
                                      <a:srgbClr val="000000"/>
                                    </a:solidFill>
                                    <a:latin typeface="Cambria Math" panose="02040503050406030204" pitchFamily="18" charset="0"/>
                                  </a:rPr>
                                </m:ctrlPr>
                              </m:sSubPr>
                              <m:e>
                                <m:r>
                                  <a:rPr lang="en-US" altLang="ja-JP" sz="3200" i="1">
                                    <a:solidFill>
                                      <a:srgbClr val="000000"/>
                                    </a:solidFill>
                                    <a:latin typeface="Cambria Math" panose="02040503050406030204" pitchFamily="18" charset="0"/>
                                  </a:rPr>
                                  <m:t>𝑛</m:t>
                                </m:r>
                              </m:e>
                              <m:sub>
                                <m:r>
                                  <a:rPr lang="en-US" altLang="ja-JP" sz="3200" i="1">
                                    <a:solidFill>
                                      <a:srgbClr val="000000"/>
                                    </a:solidFill>
                                    <a:latin typeface="Cambria Math" panose="02040503050406030204" pitchFamily="18" charset="0"/>
                                  </a:rPr>
                                  <m:t>2</m:t>
                                </m:r>
                              </m:sub>
                            </m:sSub>
                            <m:sSub>
                              <m:sSubPr>
                                <m:ctrlPr>
                                  <a:rPr lang="en-US" altLang="ja-JP" sz="3200" b="1" i="1">
                                    <a:solidFill>
                                      <a:srgbClr val="000000"/>
                                    </a:solidFill>
                                    <a:latin typeface="Cambria Math" panose="02040503050406030204" pitchFamily="18" charset="0"/>
                                  </a:rPr>
                                </m:ctrlPr>
                              </m:sSubPr>
                              <m:e>
                                <m:r>
                                  <a:rPr lang="en-US" altLang="ja-JP" sz="3200" b="1" i="1">
                                    <a:solidFill>
                                      <a:srgbClr val="000000"/>
                                    </a:solidFill>
                                    <a:latin typeface="Cambria Math" panose="02040503050406030204" pitchFamily="18" charset="0"/>
                                  </a:rPr>
                                  <m:t>𝒂</m:t>
                                </m:r>
                              </m:e>
                              <m:sub>
                                <m:r>
                                  <a:rPr lang="en-US" altLang="ja-JP" sz="3200" b="1" i="1" smtClean="0">
                                    <a:solidFill>
                                      <a:srgbClr val="000000"/>
                                    </a:solidFill>
                                    <a:latin typeface="Cambria Math" panose="02040503050406030204" pitchFamily="18" charset="0"/>
                                  </a:rPr>
                                  <m:t>𝟐</m:t>
                                </m:r>
                              </m:sub>
                            </m:sSub>
                            <m:r>
                              <a:rPr lang="en-US" altLang="ja-JP" sz="3200" i="1">
                                <a:solidFill>
                                  <a:srgbClr val="000000"/>
                                </a:solidFill>
                                <a:latin typeface="Cambria Math" panose="02040503050406030204" pitchFamily="18" charset="0"/>
                              </a:rPr>
                              <m:t>+</m:t>
                            </m:r>
                            <m:sSub>
                              <m:sSubPr>
                                <m:ctrlPr>
                                  <a:rPr lang="en-US" altLang="ja-JP" sz="3200" i="1">
                                    <a:solidFill>
                                      <a:srgbClr val="000000"/>
                                    </a:solidFill>
                                    <a:latin typeface="Cambria Math" panose="02040503050406030204" pitchFamily="18" charset="0"/>
                                  </a:rPr>
                                </m:ctrlPr>
                              </m:sSubPr>
                              <m:e>
                                <m:r>
                                  <a:rPr lang="en-US" altLang="ja-JP" sz="3200" i="1">
                                    <a:solidFill>
                                      <a:srgbClr val="000000"/>
                                    </a:solidFill>
                                    <a:latin typeface="Cambria Math" panose="02040503050406030204" pitchFamily="18" charset="0"/>
                                  </a:rPr>
                                  <m:t>𝑛</m:t>
                                </m:r>
                              </m:e>
                              <m:sub>
                                <m:r>
                                  <a:rPr lang="en-US" altLang="ja-JP" sz="3200" i="1">
                                    <a:solidFill>
                                      <a:srgbClr val="000000"/>
                                    </a:solidFill>
                                    <a:latin typeface="Cambria Math" panose="02040503050406030204" pitchFamily="18" charset="0"/>
                                  </a:rPr>
                                  <m:t>3</m:t>
                                </m:r>
                              </m:sub>
                            </m:sSub>
                            <m:sSub>
                              <m:sSubPr>
                                <m:ctrlPr>
                                  <a:rPr lang="en-US" altLang="ja-JP" sz="3200" b="1" i="1">
                                    <a:solidFill>
                                      <a:srgbClr val="000000"/>
                                    </a:solidFill>
                                    <a:latin typeface="Cambria Math" panose="02040503050406030204" pitchFamily="18" charset="0"/>
                                  </a:rPr>
                                </m:ctrlPr>
                              </m:sSubPr>
                              <m:e>
                                <m:r>
                                  <a:rPr lang="en-US" altLang="ja-JP" sz="3200" b="1" i="1">
                                    <a:solidFill>
                                      <a:srgbClr val="000000"/>
                                    </a:solidFill>
                                    <a:latin typeface="Cambria Math" panose="02040503050406030204" pitchFamily="18" charset="0"/>
                                  </a:rPr>
                                  <m:t>𝒂</m:t>
                                </m:r>
                              </m:e>
                              <m:sub>
                                <m:r>
                                  <a:rPr lang="en-US" altLang="ja-JP" sz="3200" b="1" i="1" smtClean="0">
                                    <a:solidFill>
                                      <a:srgbClr val="000000"/>
                                    </a:solidFill>
                                    <a:latin typeface="Cambria Math" panose="02040503050406030204" pitchFamily="18" charset="0"/>
                                  </a:rPr>
                                  <m:t>𝟑</m:t>
                                </m:r>
                              </m:sub>
                            </m:sSub>
                          </m:e>
                        </m:d>
                      </m:e>
                    </m:nary>
                    <m:func>
                      <m:funcPr>
                        <m:ctrlPr>
                          <a:rPr lang="ja-JP" altLang="en-US" sz="3200" i="1">
                            <a:solidFill>
                              <a:srgbClr val="000000"/>
                            </a:solidFill>
                            <a:latin typeface="Cambria Math" panose="02040503050406030204" pitchFamily="18" charset="0"/>
                          </a:rPr>
                        </m:ctrlPr>
                      </m:funcPr>
                      <m:fName>
                        <m:r>
                          <m:rPr>
                            <m:sty m:val="p"/>
                          </m:rPr>
                          <a:rPr lang="ja-JP" altLang="en-US" sz="3200">
                            <a:solidFill>
                              <a:srgbClr val="000000"/>
                            </a:solidFill>
                            <a:latin typeface="Cambria Math" panose="02040503050406030204" pitchFamily="18" charset="0"/>
                          </a:rPr>
                          <m:t>exp</m:t>
                        </m:r>
                      </m:fName>
                      <m:e>
                        <m:d>
                          <m:dPr>
                            <m:ctrlPr>
                              <a:rPr lang="ja-JP" altLang="en-US" sz="3200" i="1">
                                <a:solidFill>
                                  <a:srgbClr val="000000"/>
                                </a:solidFill>
                                <a:latin typeface="Cambria Math" panose="02040503050406030204" pitchFamily="18" charset="0"/>
                              </a:rPr>
                            </m:ctrlPr>
                          </m:dPr>
                          <m:e>
                            <m:r>
                              <a:rPr lang="ja-JP" altLang="en-US" sz="3200" i="1">
                                <a:solidFill>
                                  <a:srgbClr val="000000"/>
                                </a:solidFill>
                                <a:latin typeface="Cambria Math" panose="02040503050406030204" pitchFamily="18" charset="0"/>
                              </a:rPr>
                              <m:t>2</m:t>
                            </m:r>
                            <m:r>
                              <a:rPr lang="ja-JP" altLang="en-US" sz="3200" i="1">
                                <a:solidFill>
                                  <a:srgbClr val="000000"/>
                                </a:solidFill>
                                <a:latin typeface="Cambria Math" panose="02040503050406030204" pitchFamily="18" charset="0"/>
                              </a:rPr>
                              <m:t>𝜋</m:t>
                            </m:r>
                            <m:r>
                              <a:rPr lang="ja-JP" altLang="en-US" sz="3200" i="1">
                                <a:solidFill>
                                  <a:srgbClr val="000000"/>
                                </a:solidFill>
                                <a:latin typeface="Cambria Math" panose="02040503050406030204" pitchFamily="18" charset="0"/>
                              </a:rPr>
                              <m:t>𝑖</m:t>
                            </m:r>
                            <m:r>
                              <a:rPr lang="ja-JP" altLang="en-US" sz="3200" i="1">
                                <a:solidFill>
                                  <a:srgbClr val="000000"/>
                                </a:solidFill>
                                <a:latin typeface="Cambria Math" panose="02040503050406030204" pitchFamily="18" charset="0"/>
                              </a:rPr>
                              <m:t>𝐤</m:t>
                            </m:r>
                            <m:r>
                              <a:rPr lang="ja-JP" altLang="en-US" sz="3200" i="1">
                                <a:solidFill>
                                  <a:srgbClr val="000000"/>
                                </a:solidFill>
                                <a:latin typeface="Cambria Math" panose="02040503050406030204" pitchFamily="18" charset="0"/>
                              </a:rPr>
                              <m:t>⋅</m:t>
                            </m:r>
                            <m:r>
                              <a:rPr lang="ja-JP" altLang="en-US" sz="3200" i="1">
                                <a:solidFill>
                                  <a:srgbClr val="000000"/>
                                </a:solidFill>
                                <a:latin typeface="Cambria Math" panose="02040503050406030204" pitchFamily="18" charset="0"/>
                              </a:rPr>
                              <m:t>𝐫</m:t>
                            </m:r>
                          </m:e>
                        </m:d>
                      </m:e>
                    </m:func>
                    <m:r>
                      <a:rPr lang="ja-JP" altLang="en-US" sz="3200" i="1">
                        <a:solidFill>
                          <a:srgbClr val="000000"/>
                        </a:solidFill>
                        <a:latin typeface="Cambria Math" panose="02040503050406030204" pitchFamily="18" charset="0"/>
                      </a:rPr>
                      <m:t>𝑑</m:t>
                    </m:r>
                    <m:r>
                      <a:rPr lang="en-US" altLang="ja-JP" sz="3200" b="1" i="1">
                        <a:solidFill>
                          <a:srgbClr val="000000"/>
                        </a:solidFill>
                        <a:latin typeface="Cambria Math" panose="02040503050406030204" pitchFamily="18" charset="0"/>
                      </a:rPr>
                      <m:t>𝒓</m:t>
                    </m:r>
                  </m:oMath>
                </a14:m>
                <a:endParaRPr lang="en-US" altLang="ja-JP" sz="3200" dirty="0"/>
              </a:p>
              <a:p>
                <a:pPr>
                  <a:spcAft>
                    <a:spcPts val="600"/>
                  </a:spcAft>
                </a:pPr>
                <a:r>
                  <a:rPr lang="en-US" altLang="ja-JP" sz="2800" b="1" dirty="0">
                    <a:solidFill>
                      <a:srgbClr val="000000"/>
                    </a:solidFill>
                  </a:rPr>
                  <a:t>							</a:t>
                </a:r>
                <a:r>
                  <a:rPr lang="ja-JP" altLang="en-US" sz="2800" b="1" dirty="0">
                    <a:solidFill>
                      <a:srgbClr val="000000"/>
                    </a:solidFill>
                  </a:rPr>
                  <a:t>　　</a:t>
                </a:r>
                <a:r>
                  <a:rPr lang="en-US" altLang="ja-JP" sz="2800" dirty="0">
                    <a:solidFill>
                      <a:srgbClr val="000000"/>
                    </a:solidFill>
                  </a:rPr>
                  <a:t> </a:t>
                </a:r>
                <a14:m>
                  <m:oMath xmlns:m="http://schemas.openxmlformats.org/officeDocument/2006/math">
                    <m:r>
                      <a:rPr lang="en-US" altLang="ja-JP" sz="2800" i="1" smtClean="0">
                        <a:solidFill>
                          <a:srgbClr val="FF0000"/>
                        </a:solidFill>
                        <a:latin typeface="Cambria Math" panose="02040503050406030204" pitchFamily="18" charset="0"/>
                      </a:rPr>
                      <m:t>𝑆</m:t>
                    </m:r>
                    <m:d>
                      <m:dPr>
                        <m:ctrlPr>
                          <a:rPr lang="ja-JP" altLang="en-US" sz="2800" i="1">
                            <a:solidFill>
                              <a:srgbClr val="FF0000"/>
                            </a:solidFill>
                            <a:latin typeface="Cambria Math" panose="02040503050406030204" pitchFamily="18" charset="0"/>
                          </a:rPr>
                        </m:ctrlPr>
                      </m:dPr>
                      <m:e>
                        <m:r>
                          <a:rPr lang="ja-JP" altLang="en-US" sz="2800" i="1">
                            <a:solidFill>
                              <a:srgbClr val="FF0000"/>
                            </a:solidFill>
                            <a:latin typeface="Cambria Math" panose="02040503050406030204" pitchFamily="18" charset="0"/>
                          </a:rPr>
                          <m:t>𝐤</m:t>
                        </m:r>
                      </m:e>
                    </m:d>
                    <m:r>
                      <a:rPr lang="ja-JP" altLang="en-US" sz="2800" i="1">
                        <a:solidFill>
                          <a:srgbClr val="FF0000"/>
                        </a:solidFill>
                        <a:latin typeface="Cambria Math" panose="02040503050406030204" pitchFamily="18" charset="0"/>
                      </a:rPr>
                      <m:t>は</m:t>
                    </m:r>
                    <m:sSub>
                      <m:sSubPr>
                        <m:ctrlPr>
                          <a:rPr lang="en-US" altLang="ja-JP" sz="2800" i="1">
                            <a:solidFill>
                              <a:srgbClr val="FF0000"/>
                            </a:solidFill>
                            <a:latin typeface="Cambria Math" panose="02040503050406030204" pitchFamily="18" charset="0"/>
                          </a:rPr>
                        </m:ctrlPr>
                      </m:sSubPr>
                      <m:e>
                        <m:r>
                          <a:rPr lang="ja-JP" altLang="en-US" sz="2800" i="1">
                            <a:solidFill>
                              <a:srgbClr val="FF0000"/>
                            </a:solidFill>
                            <a:latin typeface="Cambria Math" panose="02040503050406030204" pitchFamily="18" charset="0"/>
                          </a:rPr>
                          <m:t>𝜌</m:t>
                        </m:r>
                      </m:e>
                      <m:sub>
                        <m:r>
                          <m:rPr>
                            <m:sty m:val="p"/>
                          </m:rPr>
                          <a:rPr lang="en-US" altLang="ja-JP" sz="2800" i="1">
                            <a:solidFill>
                              <a:srgbClr val="FF0000"/>
                            </a:solidFill>
                            <a:latin typeface="Cambria Math" panose="02040503050406030204" pitchFamily="18" charset="0"/>
                          </a:rPr>
                          <m:t>u</m:t>
                        </m:r>
                        <m:r>
                          <a:rPr lang="en-US" altLang="ja-JP" sz="2800" i="1">
                            <a:solidFill>
                              <a:srgbClr val="FF0000"/>
                            </a:solidFill>
                            <a:latin typeface="Cambria Math" panose="02040503050406030204" pitchFamily="18" charset="0"/>
                          </a:rPr>
                          <m:t>.</m:t>
                        </m:r>
                        <m:r>
                          <m:rPr>
                            <m:sty m:val="p"/>
                          </m:rPr>
                          <a:rPr lang="en-US" altLang="ja-JP" sz="2800" i="1">
                            <a:solidFill>
                              <a:srgbClr val="FF0000"/>
                            </a:solidFill>
                            <a:latin typeface="Cambria Math" panose="02040503050406030204" pitchFamily="18" charset="0"/>
                          </a:rPr>
                          <m:t>c</m:t>
                        </m:r>
                        <m:r>
                          <a:rPr lang="en-US" altLang="ja-JP" sz="2800" i="1">
                            <a:solidFill>
                              <a:srgbClr val="FF0000"/>
                            </a:solidFill>
                            <a:latin typeface="Cambria Math" panose="02040503050406030204" pitchFamily="18" charset="0"/>
                          </a:rPr>
                          <m:t>.</m:t>
                        </m:r>
                      </m:sub>
                    </m:sSub>
                    <m:r>
                      <a:rPr lang="en-US" altLang="ja-JP" sz="2800" b="0"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𝒓</m:t>
                    </m:r>
                    <m:r>
                      <a:rPr lang="en-US" altLang="ja-JP" sz="2800" b="0" i="1" smtClean="0">
                        <a:solidFill>
                          <a:srgbClr val="FF0000"/>
                        </a:solidFill>
                        <a:latin typeface="Cambria Math" panose="02040503050406030204" pitchFamily="18" charset="0"/>
                      </a:rPr>
                      <m:t>)</m:t>
                    </m:r>
                    <m:r>
                      <a:rPr lang="ja-JP" altLang="en-US" sz="2800" i="1">
                        <a:solidFill>
                          <a:srgbClr val="FF0000"/>
                        </a:solidFill>
                        <a:latin typeface="Cambria Math" panose="02040503050406030204" pitchFamily="18" charset="0"/>
                      </a:rPr>
                      <m:t>の</m:t>
                    </m:r>
                  </m:oMath>
                </a14:m>
                <a:r>
                  <a:rPr lang="en-US" altLang="ja-JP" sz="2800" b="1" dirty="0">
                    <a:solidFill>
                      <a:srgbClr val="FF0000"/>
                    </a:solidFill>
                  </a:rPr>
                  <a:t>Fourier</a:t>
                </a:r>
                <a:r>
                  <a:rPr lang="ja-JP" altLang="en-US" sz="2800" b="1" dirty="0">
                    <a:solidFill>
                      <a:srgbClr val="FF0000"/>
                    </a:solidFill>
                  </a:rPr>
                  <a:t>変換　</a:t>
                </a:r>
                <a:endParaRPr lang="en-US" altLang="ja-JP" sz="2800" b="1" dirty="0">
                  <a:solidFill>
                    <a:srgbClr val="000000"/>
                  </a:solidFill>
                </a:endParaRPr>
              </a:p>
              <a:p>
                <a:pPr>
                  <a:spcAft>
                    <a:spcPts val="600"/>
                  </a:spcAft>
                </a:pPr>
                <a:r>
                  <a:rPr lang="ja-JP" altLang="en-US" sz="2800" b="1" dirty="0">
                    <a:solidFill>
                      <a:srgbClr val="000000"/>
                    </a:solidFill>
                  </a:rPr>
                  <a:t>　　・ </a:t>
                </a:r>
                <a14:m>
                  <m:oMath xmlns:m="http://schemas.openxmlformats.org/officeDocument/2006/math">
                    <m:r>
                      <a:rPr lang="ja-JP" altLang="en-US" sz="2800" b="1" i="1">
                        <a:solidFill>
                          <a:srgbClr val="000000"/>
                        </a:solidFill>
                        <a:latin typeface="Cambria Math" panose="02040503050406030204" pitchFamily="18" charset="0"/>
                      </a:rPr>
                      <m:t>𝒌</m:t>
                    </m:r>
                    <m:r>
                      <a:rPr lang="en-US" altLang="ja-JP" sz="2800" b="1" i="1" smtClean="0">
                        <a:solidFill>
                          <a:srgbClr val="000000"/>
                        </a:solidFill>
                        <a:latin typeface="Cambria Math" panose="02040503050406030204" pitchFamily="18" charset="0"/>
                      </a:rPr>
                      <m:t>=</m:t>
                    </m:r>
                    <m:sSub>
                      <m:sSubPr>
                        <m:ctrlPr>
                          <a:rPr lang="en-US" altLang="ja-JP" sz="2800" b="1" i="1" smtClean="0">
                            <a:solidFill>
                              <a:srgbClr val="000000"/>
                            </a:solidFill>
                            <a:latin typeface="Cambria Math" panose="02040503050406030204" pitchFamily="18" charset="0"/>
                          </a:rPr>
                        </m:ctrlPr>
                      </m:sSubPr>
                      <m:e>
                        <m:r>
                          <a:rPr lang="en-US" altLang="ja-JP" sz="2800" b="1" i="1" smtClean="0">
                            <a:solidFill>
                              <a:srgbClr val="000000"/>
                            </a:solidFill>
                            <a:latin typeface="Cambria Math" panose="02040503050406030204" pitchFamily="18" charset="0"/>
                          </a:rPr>
                          <m:t>𝑮</m:t>
                        </m:r>
                      </m:e>
                      <m:sub>
                        <m:r>
                          <a:rPr lang="en-US" altLang="ja-JP" sz="2800" b="1" i="1" smtClean="0">
                            <a:solidFill>
                              <a:srgbClr val="000000"/>
                            </a:solidFill>
                            <a:latin typeface="Cambria Math" panose="02040503050406030204" pitchFamily="18" charset="0"/>
                          </a:rPr>
                          <m:t>𝒉𝒌𝒍</m:t>
                        </m:r>
                      </m:sub>
                    </m:sSub>
                  </m:oMath>
                </a14:m>
                <a:r>
                  <a:rPr lang="ja-JP" altLang="en-US" sz="2800" b="1" dirty="0"/>
                  <a:t> </a:t>
                </a:r>
                <a:r>
                  <a:rPr lang="en-US" altLang="ja-JP" sz="2800" b="1" dirty="0"/>
                  <a:t>(Bragg</a:t>
                </a:r>
                <a:r>
                  <a:rPr lang="ja-JP" altLang="en-US" sz="2800" b="1" dirty="0"/>
                  <a:t>条件</a:t>
                </a:r>
                <a:r>
                  <a:rPr lang="en-US" altLang="ja-JP" sz="2800" b="1" dirty="0"/>
                  <a:t>)</a:t>
                </a:r>
                <a:r>
                  <a:rPr lang="ja-JP" altLang="en-US" sz="2800" b="1" dirty="0"/>
                  <a:t> 時に </a:t>
                </a:r>
                <a14:m>
                  <m:oMath xmlns:m="http://schemas.openxmlformats.org/officeDocument/2006/math">
                    <m:r>
                      <a:rPr lang="en-US" altLang="ja-JP" sz="2800" i="1">
                        <a:solidFill>
                          <a:srgbClr val="000000"/>
                        </a:solidFill>
                        <a:latin typeface="Cambria Math" panose="02040503050406030204" pitchFamily="18" charset="0"/>
                      </a:rPr>
                      <m:t>𝑆</m:t>
                    </m:r>
                    <m:d>
                      <m:dPr>
                        <m:ctrlPr>
                          <a:rPr lang="ja-JP" altLang="en-US" sz="2800" i="1">
                            <a:solidFill>
                              <a:srgbClr val="000000"/>
                            </a:solidFill>
                            <a:latin typeface="Cambria Math" panose="02040503050406030204" pitchFamily="18" charset="0"/>
                          </a:rPr>
                        </m:ctrlPr>
                      </m:dPr>
                      <m:e>
                        <m:r>
                          <a:rPr lang="ja-JP" altLang="en-US" sz="2800" i="1">
                            <a:solidFill>
                              <a:srgbClr val="000000"/>
                            </a:solidFill>
                            <a:latin typeface="Cambria Math" panose="02040503050406030204" pitchFamily="18" charset="0"/>
                          </a:rPr>
                          <m:t>𝐤</m:t>
                        </m:r>
                      </m:e>
                    </m:d>
                    <m:r>
                      <a:rPr lang="ja-JP" altLang="en-US" sz="2800" i="1">
                        <a:solidFill>
                          <a:srgbClr val="000000"/>
                        </a:solidFill>
                        <a:latin typeface="Cambria Math" panose="02040503050406030204" pitchFamily="18" charset="0"/>
                      </a:rPr>
                      <m:t> </m:t>
                    </m:r>
                  </m:oMath>
                </a14:m>
                <a:r>
                  <a:rPr lang="ja-JP" altLang="en-US" sz="2800" b="1" dirty="0"/>
                  <a:t>が極大になる</a:t>
                </a:r>
                <a:endParaRPr lang="en-US" altLang="ja-JP" sz="2800" b="1" dirty="0"/>
              </a:p>
              <a:p>
                <a:pPr>
                  <a:spcAft>
                    <a:spcPts val="600"/>
                  </a:spcAft>
                </a:pPr>
                <a:r>
                  <a:rPr lang="ja-JP" altLang="en-US" sz="2800" b="1" dirty="0"/>
                  <a:t>　　・ 物理的に意味があるのは </a:t>
                </a:r>
                <a14:m>
                  <m:oMath xmlns:m="http://schemas.openxmlformats.org/officeDocument/2006/math">
                    <m:r>
                      <a:rPr lang="en-US" altLang="ja-JP" sz="2800" i="1">
                        <a:solidFill>
                          <a:srgbClr val="000000"/>
                        </a:solidFill>
                        <a:latin typeface="Cambria Math" panose="02040503050406030204" pitchFamily="18" charset="0"/>
                      </a:rPr>
                      <m:t>𝑆</m:t>
                    </m:r>
                    <m:d>
                      <m:dPr>
                        <m:ctrlPr>
                          <a:rPr lang="ja-JP" altLang="en-US" sz="2800" i="1">
                            <a:solidFill>
                              <a:srgbClr val="000000"/>
                            </a:solidFill>
                            <a:latin typeface="Cambria Math" panose="02040503050406030204" pitchFamily="18" charset="0"/>
                          </a:rPr>
                        </m:ctrlPr>
                      </m:dPr>
                      <m:e>
                        <m:sSub>
                          <m:sSubPr>
                            <m:ctrlPr>
                              <a:rPr lang="en-US" altLang="ja-JP" sz="2800" b="1" i="1">
                                <a:solidFill>
                                  <a:srgbClr val="000000"/>
                                </a:solidFill>
                                <a:latin typeface="Cambria Math" panose="02040503050406030204" pitchFamily="18" charset="0"/>
                              </a:rPr>
                            </m:ctrlPr>
                          </m:sSubPr>
                          <m:e>
                            <m:r>
                              <a:rPr lang="en-US" altLang="ja-JP" sz="2800" b="1" i="1">
                                <a:solidFill>
                                  <a:srgbClr val="000000"/>
                                </a:solidFill>
                                <a:latin typeface="Cambria Math" panose="02040503050406030204" pitchFamily="18" charset="0"/>
                              </a:rPr>
                              <m:t>𝑮</m:t>
                            </m:r>
                          </m:e>
                          <m:sub>
                            <m:r>
                              <a:rPr lang="en-US" altLang="ja-JP" sz="2800" b="1" i="1">
                                <a:solidFill>
                                  <a:srgbClr val="000000"/>
                                </a:solidFill>
                                <a:latin typeface="Cambria Math" panose="02040503050406030204" pitchFamily="18" charset="0"/>
                              </a:rPr>
                              <m:t>𝒉𝒌𝒍</m:t>
                            </m:r>
                          </m:sub>
                        </m:sSub>
                      </m:e>
                    </m:d>
                    <m:r>
                      <a:rPr lang="ja-JP" altLang="en-US" sz="2800" i="1" smtClean="0">
                        <a:solidFill>
                          <a:srgbClr val="000000"/>
                        </a:solidFill>
                        <a:latin typeface="Cambria Math" panose="02040503050406030204" pitchFamily="18" charset="0"/>
                      </a:rPr>
                      <m:t>≠</m:t>
                    </m:r>
                    <m:r>
                      <a:rPr lang="en-US" altLang="ja-JP" sz="2800" b="0" i="1" smtClean="0">
                        <a:solidFill>
                          <a:srgbClr val="000000"/>
                        </a:solidFill>
                        <a:latin typeface="Cambria Math" panose="02040503050406030204" pitchFamily="18" charset="0"/>
                      </a:rPr>
                      <m:t>0</m:t>
                    </m:r>
                  </m:oMath>
                </a14:m>
                <a:r>
                  <a:rPr lang="en-US" altLang="ja-JP" sz="2800" b="1" dirty="0"/>
                  <a:t> </a:t>
                </a:r>
                <a:r>
                  <a:rPr lang="ja-JP" altLang="en-US" sz="2800" b="1" dirty="0"/>
                  <a:t>の逆格子点だけ</a:t>
                </a:r>
                <a:r>
                  <a:rPr lang="en-US" altLang="ja-JP" sz="2800" b="1" dirty="0"/>
                  <a:t>:</a:t>
                </a:r>
                <a:r>
                  <a:rPr lang="ja-JP" altLang="en-US" sz="2800" b="1" dirty="0"/>
                  <a:t> </a:t>
                </a:r>
                <a:r>
                  <a:rPr lang="ja-JP" altLang="en-US" sz="2800" b="1" dirty="0">
                    <a:solidFill>
                      <a:srgbClr val="FF0000"/>
                    </a:solidFill>
                  </a:rPr>
                  <a:t>消滅則を考慮</a:t>
                </a:r>
              </a:p>
            </p:txBody>
          </p:sp>
        </mc:Choice>
        <mc:Fallback xmlns="">
          <p:sp>
            <p:nvSpPr>
              <p:cNvPr id="2" name="Object 2059">
                <a:extLst>
                  <a:ext uri="{FF2B5EF4-FFF2-40B4-BE49-F238E27FC236}">
                    <a16:creationId xmlns:a16="http://schemas.microsoft.com/office/drawing/2014/main" id="{FBAA00AF-F843-7608-93A0-002FF1A5E4F0}"/>
                  </a:ext>
                </a:extLst>
              </p:cNvPr>
              <p:cNvSpPr txBox="1">
                <a:spLocks noRot="1" noChangeAspect="1" noMove="1" noResize="1" noEditPoints="1" noAdjustHandles="1" noChangeArrowheads="1" noChangeShapeType="1" noTextEdit="1"/>
              </p:cNvSpPr>
              <p:nvPr/>
            </p:nvSpPr>
            <p:spPr bwMode="auto">
              <a:xfrm>
                <a:off x="263352" y="2492896"/>
                <a:ext cx="11737304" cy="4330501"/>
              </a:xfrm>
              <a:prstGeom prst="rect">
                <a:avLst/>
              </a:prstGeom>
              <a:blipFill>
                <a:blip r:embed="rId2"/>
                <a:stretch>
                  <a:fillRect l="-1038" t="-1972"/>
                </a:stretch>
              </a:blipFill>
              <a:ln>
                <a:noFill/>
              </a:ln>
            </p:spPr>
            <p:txBody>
              <a:bodyPr/>
              <a:lstStyle/>
              <a:p>
                <a:r>
                  <a:rPr lang="ja-JP" altLang="en-US">
                    <a:noFill/>
                  </a:rPr>
                  <a:t> </a:t>
                </a:r>
              </a:p>
            </p:txBody>
          </p:sp>
        </mc:Fallback>
      </mc:AlternateContent>
      <p:cxnSp>
        <p:nvCxnSpPr>
          <p:cNvPr id="10" name="直線コネクタ 9">
            <a:extLst>
              <a:ext uri="{FF2B5EF4-FFF2-40B4-BE49-F238E27FC236}">
                <a16:creationId xmlns:a16="http://schemas.microsoft.com/office/drawing/2014/main" id="{BF34953C-8148-B965-2E62-469C6D8F033B}"/>
              </a:ext>
            </a:extLst>
          </p:cNvPr>
          <p:cNvCxnSpPr/>
          <p:nvPr/>
        </p:nvCxnSpPr>
        <p:spPr>
          <a:xfrm>
            <a:off x="8159293" y="4221088"/>
            <a:ext cx="302433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9714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7DA30-89EB-138E-1532-5DB1178976B0}"/>
            </a:ext>
          </a:extLst>
        </p:cNvPr>
        <p:cNvGrpSpPr/>
        <p:nvPr/>
      </p:nvGrpSpPr>
      <p:grpSpPr>
        <a:xfrm>
          <a:off x="0" y="0"/>
          <a:ext cx="0" cy="0"/>
          <a:chOff x="0" y="0"/>
          <a:chExt cx="0" cy="0"/>
        </a:xfrm>
      </p:grpSpPr>
      <p:sp>
        <p:nvSpPr>
          <p:cNvPr id="90124" name="Rectangle 93">
            <a:extLst>
              <a:ext uri="{FF2B5EF4-FFF2-40B4-BE49-F238E27FC236}">
                <a16:creationId xmlns:a16="http://schemas.microsoft.com/office/drawing/2014/main" id="{035BCCB8-842A-234B-E1E3-00DD7A3CE66B}"/>
              </a:ext>
            </a:extLst>
          </p:cNvPr>
          <p:cNvSpPr>
            <a:spLocks noGrp="1" noChangeArrowheads="1"/>
          </p:cNvSpPr>
          <p:nvPr>
            <p:ph type="title"/>
          </p:nvPr>
        </p:nvSpPr>
        <p:spPr>
          <a:xfrm>
            <a:off x="0" y="0"/>
            <a:ext cx="12192000" cy="838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latin typeface="+mn-lt"/>
                <a:ea typeface="+mn-ea"/>
              </a:rPr>
              <a:t>逆格子の</a:t>
            </a:r>
            <a:r>
              <a:rPr lang="en-US" altLang="ja-JP" sz="3600" b="1" dirty="0">
                <a:solidFill>
                  <a:srgbClr val="0000FF"/>
                </a:solidFill>
                <a:latin typeface="+mn-lt"/>
                <a:ea typeface="+mn-ea"/>
              </a:rPr>
              <a:t>Bravais</a:t>
            </a:r>
            <a:r>
              <a:rPr lang="ja-JP" altLang="en-US" sz="3600" b="1" dirty="0">
                <a:solidFill>
                  <a:srgbClr val="0000FF"/>
                </a:solidFill>
                <a:latin typeface="+mn-lt"/>
                <a:ea typeface="+mn-ea"/>
              </a:rPr>
              <a:t>格子</a:t>
            </a:r>
            <a:r>
              <a:rPr lang="en-US" altLang="ja-JP" sz="3600" b="1" dirty="0">
                <a:solidFill>
                  <a:srgbClr val="0000FF"/>
                </a:solidFill>
                <a:latin typeface="+mn-lt"/>
                <a:ea typeface="+mn-ea"/>
              </a:rPr>
              <a:t>:</a:t>
            </a:r>
            <a:r>
              <a:rPr lang="ja-JP" altLang="en-US" sz="3600" b="1" dirty="0">
                <a:solidFill>
                  <a:srgbClr val="0000FF"/>
                </a:solidFill>
                <a:latin typeface="+mn-lt"/>
                <a:ea typeface="+mn-ea"/>
              </a:rPr>
              <a:t> 消滅則を考慮すれば一意に決まる</a:t>
            </a:r>
          </a:p>
        </p:txBody>
      </p:sp>
      <p:sp>
        <p:nvSpPr>
          <p:cNvPr id="90179" name="Oval 32">
            <a:extLst>
              <a:ext uri="{FF2B5EF4-FFF2-40B4-BE49-F238E27FC236}">
                <a16:creationId xmlns:a16="http://schemas.microsoft.com/office/drawing/2014/main" id="{0E1AAFE9-CD4F-E0EB-4AB6-43405874EC76}"/>
              </a:ext>
            </a:extLst>
          </p:cNvPr>
          <p:cNvSpPr>
            <a:spLocks noChangeArrowheads="1"/>
          </p:cNvSpPr>
          <p:nvPr/>
        </p:nvSpPr>
        <p:spPr bwMode="auto">
          <a:xfrm>
            <a:off x="753113" y="3256461"/>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80" name="Oval 33">
            <a:extLst>
              <a:ext uri="{FF2B5EF4-FFF2-40B4-BE49-F238E27FC236}">
                <a16:creationId xmlns:a16="http://schemas.microsoft.com/office/drawing/2014/main" id="{92BA73DC-8843-F424-61EA-BF0962E69D40}"/>
              </a:ext>
            </a:extLst>
          </p:cNvPr>
          <p:cNvSpPr>
            <a:spLocks noChangeArrowheads="1"/>
          </p:cNvSpPr>
          <p:nvPr/>
        </p:nvSpPr>
        <p:spPr bwMode="auto">
          <a:xfrm>
            <a:off x="1428523" y="3256461"/>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81" name="Oval 34">
            <a:extLst>
              <a:ext uri="{FF2B5EF4-FFF2-40B4-BE49-F238E27FC236}">
                <a16:creationId xmlns:a16="http://schemas.microsoft.com/office/drawing/2014/main" id="{8EB5044E-6B4A-44F1-7AED-B2BFEDD2DE56}"/>
              </a:ext>
            </a:extLst>
          </p:cNvPr>
          <p:cNvSpPr>
            <a:spLocks noChangeArrowheads="1"/>
          </p:cNvSpPr>
          <p:nvPr/>
        </p:nvSpPr>
        <p:spPr bwMode="auto">
          <a:xfrm>
            <a:off x="2103932" y="3256461"/>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82" name="Oval 35">
            <a:extLst>
              <a:ext uri="{FF2B5EF4-FFF2-40B4-BE49-F238E27FC236}">
                <a16:creationId xmlns:a16="http://schemas.microsoft.com/office/drawing/2014/main" id="{573A2313-D976-7929-D2A9-5EFFD23B9469}"/>
              </a:ext>
            </a:extLst>
          </p:cNvPr>
          <p:cNvSpPr>
            <a:spLocks noChangeArrowheads="1"/>
          </p:cNvSpPr>
          <p:nvPr/>
        </p:nvSpPr>
        <p:spPr bwMode="auto">
          <a:xfrm>
            <a:off x="2779342" y="3256461"/>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72" name="Oval 42">
            <a:extLst>
              <a:ext uri="{FF2B5EF4-FFF2-40B4-BE49-F238E27FC236}">
                <a16:creationId xmlns:a16="http://schemas.microsoft.com/office/drawing/2014/main" id="{A21D7BAC-B81D-247F-6F3A-3DF53C69A25D}"/>
              </a:ext>
            </a:extLst>
          </p:cNvPr>
          <p:cNvSpPr>
            <a:spLocks noChangeArrowheads="1"/>
          </p:cNvSpPr>
          <p:nvPr/>
        </p:nvSpPr>
        <p:spPr bwMode="auto">
          <a:xfrm>
            <a:off x="1090817" y="277633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73" name="Oval 43">
            <a:extLst>
              <a:ext uri="{FF2B5EF4-FFF2-40B4-BE49-F238E27FC236}">
                <a16:creationId xmlns:a16="http://schemas.microsoft.com/office/drawing/2014/main" id="{CD5552A4-117E-CA1E-6FB3-C327E3808878}"/>
              </a:ext>
            </a:extLst>
          </p:cNvPr>
          <p:cNvSpPr>
            <a:spLocks noChangeArrowheads="1"/>
          </p:cNvSpPr>
          <p:nvPr/>
        </p:nvSpPr>
        <p:spPr bwMode="auto">
          <a:xfrm>
            <a:off x="1766226" y="277633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74" name="Oval 44">
            <a:extLst>
              <a:ext uri="{FF2B5EF4-FFF2-40B4-BE49-F238E27FC236}">
                <a16:creationId xmlns:a16="http://schemas.microsoft.com/office/drawing/2014/main" id="{C0184885-AA2B-3C8B-4379-5C5545BDB3A0}"/>
              </a:ext>
            </a:extLst>
          </p:cNvPr>
          <p:cNvSpPr>
            <a:spLocks noChangeArrowheads="1"/>
          </p:cNvSpPr>
          <p:nvPr/>
        </p:nvSpPr>
        <p:spPr bwMode="auto">
          <a:xfrm>
            <a:off x="2441636" y="277633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63" name="Oval 50">
            <a:extLst>
              <a:ext uri="{FF2B5EF4-FFF2-40B4-BE49-F238E27FC236}">
                <a16:creationId xmlns:a16="http://schemas.microsoft.com/office/drawing/2014/main" id="{C6012A00-5AAE-84A8-1E64-A1DA84819534}"/>
              </a:ext>
            </a:extLst>
          </p:cNvPr>
          <p:cNvSpPr>
            <a:spLocks noChangeArrowheads="1"/>
          </p:cNvSpPr>
          <p:nvPr/>
        </p:nvSpPr>
        <p:spPr bwMode="auto">
          <a:xfrm>
            <a:off x="753113" y="229621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64" name="Oval 51">
            <a:extLst>
              <a:ext uri="{FF2B5EF4-FFF2-40B4-BE49-F238E27FC236}">
                <a16:creationId xmlns:a16="http://schemas.microsoft.com/office/drawing/2014/main" id="{E8D1712C-2024-6708-0AC3-6070F9688883}"/>
              </a:ext>
            </a:extLst>
          </p:cNvPr>
          <p:cNvSpPr>
            <a:spLocks noChangeArrowheads="1"/>
          </p:cNvSpPr>
          <p:nvPr/>
        </p:nvSpPr>
        <p:spPr bwMode="auto">
          <a:xfrm>
            <a:off x="1428523" y="229621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65" name="Oval 52">
            <a:extLst>
              <a:ext uri="{FF2B5EF4-FFF2-40B4-BE49-F238E27FC236}">
                <a16:creationId xmlns:a16="http://schemas.microsoft.com/office/drawing/2014/main" id="{447B206D-22A3-9DE7-6466-31090907D2F7}"/>
              </a:ext>
            </a:extLst>
          </p:cNvPr>
          <p:cNvSpPr>
            <a:spLocks noChangeArrowheads="1"/>
          </p:cNvSpPr>
          <p:nvPr/>
        </p:nvSpPr>
        <p:spPr bwMode="auto">
          <a:xfrm>
            <a:off x="2103932" y="229621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66" name="Oval 53">
            <a:extLst>
              <a:ext uri="{FF2B5EF4-FFF2-40B4-BE49-F238E27FC236}">
                <a16:creationId xmlns:a16="http://schemas.microsoft.com/office/drawing/2014/main" id="{C77A07AB-F92E-15EB-3C19-54A64730606C}"/>
              </a:ext>
            </a:extLst>
          </p:cNvPr>
          <p:cNvSpPr>
            <a:spLocks noChangeArrowheads="1"/>
          </p:cNvSpPr>
          <p:nvPr/>
        </p:nvSpPr>
        <p:spPr bwMode="auto">
          <a:xfrm>
            <a:off x="2779342" y="229621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56" name="Oval 60">
            <a:extLst>
              <a:ext uri="{FF2B5EF4-FFF2-40B4-BE49-F238E27FC236}">
                <a16:creationId xmlns:a16="http://schemas.microsoft.com/office/drawing/2014/main" id="{DF0521D0-A8D4-C695-2A47-BFB633E79165}"/>
              </a:ext>
            </a:extLst>
          </p:cNvPr>
          <p:cNvSpPr>
            <a:spLocks noChangeArrowheads="1"/>
          </p:cNvSpPr>
          <p:nvPr/>
        </p:nvSpPr>
        <p:spPr bwMode="auto">
          <a:xfrm>
            <a:off x="1090817" y="1816094"/>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57" name="Oval 61">
            <a:extLst>
              <a:ext uri="{FF2B5EF4-FFF2-40B4-BE49-F238E27FC236}">
                <a16:creationId xmlns:a16="http://schemas.microsoft.com/office/drawing/2014/main" id="{7740E6EA-6F1C-2378-A286-BAADAFCC4426}"/>
              </a:ext>
            </a:extLst>
          </p:cNvPr>
          <p:cNvSpPr>
            <a:spLocks noChangeArrowheads="1"/>
          </p:cNvSpPr>
          <p:nvPr/>
        </p:nvSpPr>
        <p:spPr bwMode="auto">
          <a:xfrm>
            <a:off x="1766226" y="1816094"/>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58" name="Oval 62">
            <a:extLst>
              <a:ext uri="{FF2B5EF4-FFF2-40B4-BE49-F238E27FC236}">
                <a16:creationId xmlns:a16="http://schemas.microsoft.com/office/drawing/2014/main" id="{C1CE8115-7CD4-F2F9-9970-2FC2C885C732}"/>
              </a:ext>
            </a:extLst>
          </p:cNvPr>
          <p:cNvSpPr>
            <a:spLocks noChangeArrowheads="1"/>
          </p:cNvSpPr>
          <p:nvPr/>
        </p:nvSpPr>
        <p:spPr bwMode="auto">
          <a:xfrm>
            <a:off x="2441636" y="1816094"/>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0126" name="Line 95">
            <a:extLst>
              <a:ext uri="{FF2B5EF4-FFF2-40B4-BE49-F238E27FC236}">
                <a16:creationId xmlns:a16="http://schemas.microsoft.com/office/drawing/2014/main" id="{69FC3496-037E-9D55-3B86-87C46EEFEAD7}"/>
              </a:ext>
            </a:extLst>
          </p:cNvPr>
          <p:cNvSpPr>
            <a:spLocks noChangeShapeType="1"/>
          </p:cNvSpPr>
          <p:nvPr/>
        </p:nvSpPr>
        <p:spPr bwMode="auto">
          <a:xfrm flipH="1" flipV="1">
            <a:off x="788489" y="2310965"/>
            <a:ext cx="10355" cy="987499"/>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65700D44-4828-C96F-400F-3B6CBA5D44FD}"/>
              </a:ext>
            </a:extLst>
          </p:cNvPr>
          <p:cNvSpPr/>
          <p:nvPr/>
        </p:nvSpPr>
        <p:spPr>
          <a:xfrm>
            <a:off x="1253932" y="914101"/>
            <a:ext cx="1112805"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rPr>
              <a:t>実格子</a:t>
            </a:r>
            <a:endParaRPr kumimoji="1" lang="en-US" altLang="ja-JP" sz="2400" b="0" i="0" u="none" strike="noStrike" kern="1200" cap="none" spc="0" normalizeH="0" baseline="30000" noProof="0" dirty="0">
              <a:ln>
                <a:noFill/>
              </a:ln>
              <a:solidFill>
                <a:srgbClr val="FF0000"/>
              </a:solidFill>
              <a:effectLst/>
              <a:uLnTx/>
              <a:uFillTx/>
              <a:latin typeface="Times New Roman" panose="02020603050405020304" pitchFamily="18" charset="0"/>
              <a:ea typeface="ＨＧ丸ゴシックB" pitchFamily="49" charset="-128"/>
              <a:cs typeface="+mn-cs"/>
            </a:endParaRPr>
          </a:p>
        </p:txBody>
      </p:sp>
      <p:sp>
        <p:nvSpPr>
          <p:cNvPr id="65" name="Oval 32">
            <a:extLst>
              <a:ext uri="{FF2B5EF4-FFF2-40B4-BE49-F238E27FC236}">
                <a16:creationId xmlns:a16="http://schemas.microsoft.com/office/drawing/2014/main" id="{152D52FD-C488-A426-156D-D8E67C3A939A}"/>
              </a:ext>
            </a:extLst>
          </p:cNvPr>
          <p:cNvSpPr>
            <a:spLocks noChangeArrowheads="1"/>
          </p:cNvSpPr>
          <p:nvPr/>
        </p:nvSpPr>
        <p:spPr bwMode="auto">
          <a:xfrm>
            <a:off x="2776957" y="325727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72" name="Oval 50">
            <a:extLst>
              <a:ext uri="{FF2B5EF4-FFF2-40B4-BE49-F238E27FC236}">
                <a16:creationId xmlns:a16="http://schemas.microsoft.com/office/drawing/2014/main" id="{E12C477E-1BCC-DB0D-888F-AE1F45A9C9EF}"/>
              </a:ext>
            </a:extLst>
          </p:cNvPr>
          <p:cNvSpPr>
            <a:spLocks noChangeArrowheads="1"/>
          </p:cNvSpPr>
          <p:nvPr/>
        </p:nvSpPr>
        <p:spPr bwMode="auto">
          <a:xfrm>
            <a:off x="2776957" y="2297025"/>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91" name="Line 95">
            <a:extLst>
              <a:ext uri="{FF2B5EF4-FFF2-40B4-BE49-F238E27FC236}">
                <a16:creationId xmlns:a16="http://schemas.microsoft.com/office/drawing/2014/main" id="{A14BA6A2-7F59-D5C4-D721-50C890046C7E}"/>
              </a:ext>
            </a:extLst>
          </p:cNvPr>
          <p:cNvSpPr>
            <a:spLocks noChangeShapeType="1"/>
          </p:cNvSpPr>
          <p:nvPr/>
        </p:nvSpPr>
        <p:spPr bwMode="auto">
          <a:xfrm flipV="1">
            <a:off x="788489" y="3286325"/>
            <a:ext cx="708659" cy="1524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92" name="Text Box 91">
            <a:extLst>
              <a:ext uri="{FF2B5EF4-FFF2-40B4-BE49-F238E27FC236}">
                <a16:creationId xmlns:a16="http://schemas.microsoft.com/office/drawing/2014/main" id="{C7D07D68-A4A7-7DFC-5F60-C48BFF4645EE}"/>
              </a:ext>
            </a:extLst>
          </p:cNvPr>
          <p:cNvSpPr txBox="1">
            <a:spLocks noChangeAspect="1" noChangeArrowheads="1"/>
          </p:cNvSpPr>
          <p:nvPr/>
        </p:nvSpPr>
        <p:spPr bwMode="auto">
          <a:xfrm>
            <a:off x="969136" y="3146059"/>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a:t>
            </a:r>
            <a:endParaRPr kumimoji="1" lang="en-US" altLang="ja-JP" sz="2000" b="0" i="0" u="none" strike="noStrike" kern="1200" cap="none" spc="0" normalizeH="0" baseline="30000" noProof="0" dirty="0">
              <a:ln>
                <a:noFill/>
              </a:ln>
              <a:solidFill>
                <a:srgbClr val="FF0000"/>
              </a:solidFill>
              <a:effectLst/>
              <a:uLnTx/>
              <a:uFillTx/>
              <a:latin typeface="Times New Roman" pitchFamily="18" charset="0"/>
              <a:ea typeface="ＨＧ丸ゴシックB" pitchFamily="49" charset="-128"/>
              <a:cs typeface="+mn-cs"/>
            </a:endParaRPr>
          </a:p>
        </p:txBody>
      </p:sp>
      <p:sp>
        <p:nvSpPr>
          <p:cNvPr id="93" name="Text Box 91">
            <a:extLst>
              <a:ext uri="{FF2B5EF4-FFF2-40B4-BE49-F238E27FC236}">
                <a16:creationId xmlns:a16="http://schemas.microsoft.com/office/drawing/2014/main" id="{34FEA2F6-216B-A363-B790-163B88D42BD0}"/>
              </a:ext>
            </a:extLst>
          </p:cNvPr>
          <p:cNvSpPr txBox="1">
            <a:spLocks noChangeAspect="1" noChangeArrowheads="1"/>
          </p:cNvSpPr>
          <p:nvPr/>
        </p:nvSpPr>
        <p:spPr bwMode="auto">
          <a:xfrm>
            <a:off x="507271" y="2580248"/>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b</a:t>
            </a:r>
            <a:endParaRPr kumimoji="1" lang="en-US" altLang="ja-JP" sz="2000" b="0" i="0" u="none" strike="noStrike" kern="1200" cap="none" spc="0" normalizeH="0" baseline="30000" noProof="0" dirty="0">
              <a:ln>
                <a:noFill/>
              </a:ln>
              <a:solidFill>
                <a:srgbClr val="FF0000"/>
              </a:solidFill>
              <a:effectLst/>
              <a:uLnTx/>
              <a:uFillTx/>
              <a:latin typeface="Times New Roman" pitchFamily="18" charset="0"/>
              <a:ea typeface="ＨＧ丸ゴシックB" pitchFamily="49" charset="-128"/>
              <a:cs typeface="+mn-cs"/>
            </a:endParaRPr>
          </a:p>
        </p:txBody>
      </p:sp>
      <p:sp>
        <p:nvSpPr>
          <p:cNvPr id="100" name="Oval 33">
            <a:extLst>
              <a:ext uri="{FF2B5EF4-FFF2-40B4-BE49-F238E27FC236}">
                <a16:creationId xmlns:a16="http://schemas.microsoft.com/office/drawing/2014/main" id="{0E080CB1-65E3-1A32-06FE-F25E55670209}"/>
              </a:ext>
            </a:extLst>
          </p:cNvPr>
          <p:cNvSpPr>
            <a:spLocks noChangeArrowheads="1"/>
          </p:cNvSpPr>
          <p:nvPr/>
        </p:nvSpPr>
        <p:spPr bwMode="auto">
          <a:xfrm rot="16200000">
            <a:off x="6879513" y="339872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01" name="Oval 34">
            <a:extLst>
              <a:ext uri="{FF2B5EF4-FFF2-40B4-BE49-F238E27FC236}">
                <a16:creationId xmlns:a16="http://schemas.microsoft.com/office/drawing/2014/main" id="{7359E120-9D87-02D6-DEBB-27BB7ADA54FF}"/>
              </a:ext>
            </a:extLst>
          </p:cNvPr>
          <p:cNvSpPr>
            <a:spLocks noChangeArrowheads="1"/>
          </p:cNvSpPr>
          <p:nvPr/>
        </p:nvSpPr>
        <p:spPr bwMode="auto">
          <a:xfrm rot="16200000">
            <a:off x="6879513" y="2723311"/>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03" name="Oval 35">
            <a:extLst>
              <a:ext uri="{FF2B5EF4-FFF2-40B4-BE49-F238E27FC236}">
                <a16:creationId xmlns:a16="http://schemas.microsoft.com/office/drawing/2014/main" id="{B673723D-034D-DC26-AF74-488BD446C88F}"/>
              </a:ext>
            </a:extLst>
          </p:cNvPr>
          <p:cNvSpPr>
            <a:spLocks noChangeArrowheads="1"/>
          </p:cNvSpPr>
          <p:nvPr/>
        </p:nvSpPr>
        <p:spPr bwMode="auto">
          <a:xfrm rot="16200000">
            <a:off x="6879513" y="2047901"/>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1" name="Oval 51">
            <a:extLst>
              <a:ext uri="{FF2B5EF4-FFF2-40B4-BE49-F238E27FC236}">
                <a16:creationId xmlns:a16="http://schemas.microsoft.com/office/drawing/2014/main" id="{6D72D547-2BBD-4EF8-7533-01A56A882473}"/>
              </a:ext>
            </a:extLst>
          </p:cNvPr>
          <p:cNvSpPr>
            <a:spLocks noChangeArrowheads="1"/>
          </p:cNvSpPr>
          <p:nvPr/>
        </p:nvSpPr>
        <p:spPr bwMode="auto">
          <a:xfrm rot="16200000">
            <a:off x="5919268" y="339872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2" name="Oval 52">
            <a:extLst>
              <a:ext uri="{FF2B5EF4-FFF2-40B4-BE49-F238E27FC236}">
                <a16:creationId xmlns:a16="http://schemas.microsoft.com/office/drawing/2014/main" id="{73CBBF0E-60FE-99BB-1C9A-A788FFA84896}"/>
              </a:ext>
            </a:extLst>
          </p:cNvPr>
          <p:cNvSpPr>
            <a:spLocks noChangeArrowheads="1"/>
          </p:cNvSpPr>
          <p:nvPr/>
        </p:nvSpPr>
        <p:spPr bwMode="auto">
          <a:xfrm rot="16200000">
            <a:off x="5919268" y="2723311"/>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13" name="Oval 53">
            <a:extLst>
              <a:ext uri="{FF2B5EF4-FFF2-40B4-BE49-F238E27FC236}">
                <a16:creationId xmlns:a16="http://schemas.microsoft.com/office/drawing/2014/main" id="{D25437F9-194C-CB77-6924-2755F5AEE8F5}"/>
              </a:ext>
            </a:extLst>
          </p:cNvPr>
          <p:cNvSpPr>
            <a:spLocks noChangeArrowheads="1"/>
          </p:cNvSpPr>
          <p:nvPr/>
        </p:nvSpPr>
        <p:spPr bwMode="auto">
          <a:xfrm rot="16200000">
            <a:off x="5919268" y="2047901"/>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24" name="Oval 69">
            <a:extLst>
              <a:ext uri="{FF2B5EF4-FFF2-40B4-BE49-F238E27FC236}">
                <a16:creationId xmlns:a16="http://schemas.microsoft.com/office/drawing/2014/main" id="{24E9C069-219E-03DC-4881-47C1A0A8D088}"/>
              </a:ext>
            </a:extLst>
          </p:cNvPr>
          <p:cNvSpPr>
            <a:spLocks noChangeArrowheads="1"/>
          </p:cNvSpPr>
          <p:nvPr/>
        </p:nvSpPr>
        <p:spPr bwMode="auto">
          <a:xfrm rot="16200000">
            <a:off x="4959025" y="339872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25" name="Oval 70">
            <a:extLst>
              <a:ext uri="{FF2B5EF4-FFF2-40B4-BE49-F238E27FC236}">
                <a16:creationId xmlns:a16="http://schemas.microsoft.com/office/drawing/2014/main" id="{9C22261C-E87A-9264-7DA2-9E016FF37B1E}"/>
              </a:ext>
            </a:extLst>
          </p:cNvPr>
          <p:cNvSpPr>
            <a:spLocks noChangeArrowheads="1"/>
          </p:cNvSpPr>
          <p:nvPr/>
        </p:nvSpPr>
        <p:spPr bwMode="auto">
          <a:xfrm rot="16200000">
            <a:off x="4959025" y="2723311"/>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26" name="Oval 71">
            <a:extLst>
              <a:ext uri="{FF2B5EF4-FFF2-40B4-BE49-F238E27FC236}">
                <a16:creationId xmlns:a16="http://schemas.microsoft.com/office/drawing/2014/main" id="{45DE4A56-0B9C-8557-0A10-D2D864D701EC}"/>
              </a:ext>
            </a:extLst>
          </p:cNvPr>
          <p:cNvSpPr>
            <a:spLocks noChangeArrowheads="1"/>
          </p:cNvSpPr>
          <p:nvPr/>
        </p:nvSpPr>
        <p:spPr bwMode="auto">
          <a:xfrm rot="16200000">
            <a:off x="4959025" y="2047901"/>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29" name="Line 95">
            <a:extLst>
              <a:ext uri="{FF2B5EF4-FFF2-40B4-BE49-F238E27FC236}">
                <a16:creationId xmlns:a16="http://schemas.microsoft.com/office/drawing/2014/main" id="{9AB65548-DE0D-70BD-4039-CA8DE9AEB53E}"/>
              </a:ext>
            </a:extLst>
          </p:cNvPr>
          <p:cNvSpPr>
            <a:spLocks noChangeShapeType="1"/>
          </p:cNvSpPr>
          <p:nvPr/>
        </p:nvSpPr>
        <p:spPr bwMode="auto">
          <a:xfrm rot="16200000" flipH="1" flipV="1">
            <a:off x="5482551" y="2953851"/>
            <a:ext cx="10355" cy="987499"/>
          </a:xfrm>
          <a:prstGeom prst="line">
            <a:avLst/>
          </a:prstGeom>
          <a:noFill/>
          <a:ln w="25400">
            <a:solidFill>
              <a:schemeClr val="tx1"/>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6" name="Oval 33">
            <a:extLst>
              <a:ext uri="{FF2B5EF4-FFF2-40B4-BE49-F238E27FC236}">
                <a16:creationId xmlns:a16="http://schemas.microsoft.com/office/drawing/2014/main" id="{873C4D70-99E5-24D1-AF38-8EDF58B23429}"/>
              </a:ext>
            </a:extLst>
          </p:cNvPr>
          <p:cNvSpPr>
            <a:spLocks noChangeArrowheads="1"/>
          </p:cNvSpPr>
          <p:nvPr/>
        </p:nvSpPr>
        <p:spPr bwMode="auto">
          <a:xfrm rot="16200000">
            <a:off x="7843993" y="3389871"/>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39" name="Oval 34">
            <a:extLst>
              <a:ext uri="{FF2B5EF4-FFF2-40B4-BE49-F238E27FC236}">
                <a16:creationId xmlns:a16="http://schemas.microsoft.com/office/drawing/2014/main" id="{F9DE7FD5-ABA2-8974-C842-7CF6410479EB}"/>
              </a:ext>
            </a:extLst>
          </p:cNvPr>
          <p:cNvSpPr>
            <a:spLocks noChangeArrowheads="1"/>
          </p:cNvSpPr>
          <p:nvPr/>
        </p:nvSpPr>
        <p:spPr bwMode="auto">
          <a:xfrm rot="16200000">
            <a:off x="7843993" y="2714462"/>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56" name="Oval 32">
            <a:extLst>
              <a:ext uri="{FF2B5EF4-FFF2-40B4-BE49-F238E27FC236}">
                <a16:creationId xmlns:a16="http://schemas.microsoft.com/office/drawing/2014/main" id="{350CDBE9-20F1-4DEB-5C8D-EE5E4E8A88BB}"/>
              </a:ext>
            </a:extLst>
          </p:cNvPr>
          <p:cNvSpPr>
            <a:spLocks noChangeArrowheads="1"/>
          </p:cNvSpPr>
          <p:nvPr/>
        </p:nvSpPr>
        <p:spPr bwMode="auto">
          <a:xfrm rot="16200000">
            <a:off x="6880322" y="205028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57" name="Oval 33">
            <a:extLst>
              <a:ext uri="{FF2B5EF4-FFF2-40B4-BE49-F238E27FC236}">
                <a16:creationId xmlns:a16="http://schemas.microsoft.com/office/drawing/2014/main" id="{70E48078-1979-30F4-AE19-176953ABFBE6}"/>
              </a:ext>
            </a:extLst>
          </p:cNvPr>
          <p:cNvSpPr>
            <a:spLocks noChangeArrowheads="1"/>
          </p:cNvSpPr>
          <p:nvPr/>
        </p:nvSpPr>
        <p:spPr bwMode="auto">
          <a:xfrm rot="16200000">
            <a:off x="6880322" y="137487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61" name="Oval 50">
            <a:extLst>
              <a:ext uri="{FF2B5EF4-FFF2-40B4-BE49-F238E27FC236}">
                <a16:creationId xmlns:a16="http://schemas.microsoft.com/office/drawing/2014/main" id="{A2D4B1C4-3BE5-3994-E7C5-5B51545602DA}"/>
              </a:ext>
            </a:extLst>
          </p:cNvPr>
          <p:cNvSpPr>
            <a:spLocks noChangeArrowheads="1"/>
          </p:cNvSpPr>
          <p:nvPr/>
        </p:nvSpPr>
        <p:spPr bwMode="auto">
          <a:xfrm rot="16200000">
            <a:off x="5920077" y="205028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62" name="Oval 51">
            <a:extLst>
              <a:ext uri="{FF2B5EF4-FFF2-40B4-BE49-F238E27FC236}">
                <a16:creationId xmlns:a16="http://schemas.microsoft.com/office/drawing/2014/main" id="{EF4DAF37-584C-3FD9-FD94-4D80F85BC47F}"/>
              </a:ext>
            </a:extLst>
          </p:cNvPr>
          <p:cNvSpPr>
            <a:spLocks noChangeArrowheads="1"/>
          </p:cNvSpPr>
          <p:nvPr/>
        </p:nvSpPr>
        <p:spPr bwMode="auto">
          <a:xfrm rot="16200000">
            <a:off x="5920077" y="137487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66" name="Oval 68">
            <a:extLst>
              <a:ext uri="{FF2B5EF4-FFF2-40B4-BE49-F238E27FC236}">
                <a16:creationId xmlns:a16="http://schemas.microsoft.com/office/drawing/2014/main" id="{5ED94CCF-A898-10B8-46E8-98E664D44CD1}"/>
              </a:ext>
            </a:extLst>
          </p:cNvPr>
          <p:cNvSpPr>
            <a:spLocks noChangeArrowheads="1"/>
          </p:cNvSpPr>
          <p:nvPr/>
        </p:nvSpPr>
        <p:spPr bwMode="auto">
          <a:xfrm rot="16200000">
            <a:off x="4959834" y="205028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67" name="Oval 69">
            <a:extLst>
              <a:ext uri="{FF2B5EF4-FFF2-40B4-BE49-F238E27FC236}">
                <a16:creationId xmlns:a16="http://schemas.microsoft.com/office/drawing/2014/main" id="{C05EA8C1-33F3-25BD-CF4B-0A68E1DD73DB}"/>
              </a:ext>
            </a:extLst>
          </p:cNvPr>
          <p:cNvSpPr>
            <a:spLocks noChangeArrowheads="1"/>
          </p:cNvSpPr>
          <p:nvPr/>
        </p:nvSpPr>
        <p:spPr bwMode="auto">
          <a:xfrm rot="16200000">
            <a:off x="4959834" y="137487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69" name="Oval 32">
            <a:extLst>
              <a:ext uri="{FF2B5EF4-FFF2-40B4-BE49-F238E27FC236}">
                <a16:creationId xmlns:a16="http://schemas.microsoft.com/office/drawing/2014/main" id="{DDB1BE27-67F6-2F5C-7802-98463D73A0DB}"/>
              </a:ext>
            </a:extLst>
          </p:cNvPr>
          <p:cNvSpPr>
            <a:spLocks noChangeArrowheads="1"/>
          </p:cNvSpPr>
          <p:nvPr/>
        </p:nvSpPr>
        <p:spPr bwMode="auto">
          <a:xfrm rot="16200000">
            <a:off x="7844802" y="2041437"/>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70" name="Oval 33">
            <a:extLst>
              <a:ext uri="{FF2B5EF4-FFF2-40B4-BE49-F238E27FC236}">
                <a16:creationId xmlns:a16="http://schemas.microsoft.com/office/drawing/2014/main" id="{1B1B98BB-B1B8-5E40-A69D-BCF663F06FA0}"/>
              </a:ext>
            </a:extLst>
          </p:cNvPr>
          <p:cNvSpPr>
            <a:spLocks noChangeArrowheads="1"/>
          </p:cNvSpPr>
          <p:nvPr/>
        </p:nvSpPr>
        <p:spPr bwMode="auto">
          <a:xfrm rot="16200000">
            <a:off x="7824192" y="1366027"/>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74" name="Oval 35">
            <a:extLst>
              <a:ext uri="{FF2B5EF4-FFF2-40B4-BE49-F238E27FC236}">
                <a16:creationId xmlns:a16="http://schemas.microsoft.com/office/drawing/2014/main" id="{EA03030B-B443-DA3A-228F-8A7F7B5FB62F}"/>
              </a:ext>
            </a:extLst>
          </p:cNvPr>
          <p:cNvSpPr>
            <a:spLocks noChangeArrowheads="1"/>
          </p:cNvSpPr>
          <p:nvPr/>
        </p:nvSpPr>
        <p:spPr bwMode="auto">
          <a:xfrm rot="16200000">
            <a:off x="7850969" y="2040957"/>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75" name="Oval 27">
            <a:extLst>
              <a:ext uri="{FF2B5EF4-FFF2-40B4-BE49-F238E27FC236}">
                <a16:creationId xmlns:a16="http://schemas.microsoft.com/office/drawing/2014/main" id="{B89C28C5-1123-8704-F087-5B7C9559BD14}"/>
              </a:ext>
            </a:extLst>
          </p:cNvPr>
          <p:cNvSpPr>
            <a:spLocks noChangeArrowheads="1"/>
          </p:cNvSpPr>
          <p:nvPr/>
        </p:nvSpPr>
        <p:spPr bwMode="auto">
          <a:xfrm rot="16200000">
            <a:off x="7841051" y="2041865"/>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176" name="Line 95">
            <a:extLst>
              <a:ext uri="{FF2B5EF4-FFF2-40B4-BE49-F238E27FC236}">
                <a16:creationId xmlns:a16="http://schemas.microsoft.com/office/drawing/2014/main" id="{F0111D68-7E4D-B141-622F-5751E3F75E1B}"/>
              </a:ext>
            </a:extLst>
          </p:cNvPr>
          <p:cNvSpPr>
            <a:spLocks noChangeShapeType="1"/>
          </p:cNvSpPr>
          <p:nvPr/>
        </p:nvSpPr>
        <p:spPr bwMode="auto">
          <a:xfrm rot="16200000" flipV="1">
            <a:off x="4644568" y="3090828"/>
            <a:ext cx="708659" cy="1524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79" name="Text Box 91">
            <a:extLst>
              <a:ext uri="{FF2B5EF4-FFF2-40B4-BE49-F238E27FC236}">
                <a16:creationId xmlns:a16="http://schemas.microsoft.com/office/drawing/2014/main" id="{866381B1-F71B-2888-97D1-0AE54740F708}"/>
              </a:ext>
            </a:extLst>
          </p:cNvPr>
          <p:cNvSpPr txBox="1">
            <a:spLocks noChangeAspect="1" noChangeArrowheads="1"/>
          </p:cNvSpPr>
          <p:nvPr/>
        </p:nvSpPr>
        <p:spPr bwMode="auto">
          <a:xfrm>
            <a:off x="5003644" y="3388930"/>
            <a:ext cx="1002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a:t>
            </a:r>
            <a:r>
              <a:rPr kumimoji="1" lang="ja-JP" altLang="en-US"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t>
            </a:r>
            <a:r>
              <a:rPr kumimoji="1" lang="ja-JP" altLang="en-US"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(1/</a:t>
            </a:r>
            <a:r>
              <a:rPr kumimoji="1" lang="en-US" altLang="ja-JP" sz="2000" b="0"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a:t>
            </a:r>
            <a:r>
              <a:rPr kumimoji="1" lang="en-US" altLang="ja-JP"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t>
            </a:r>
            <a:endParaRPr kumimoji="1" lang="en-US" altLang="ja-JP" sz="2000" b="0" i="0" u="none" strike="noStrike" kern="1200" cap="none" spc="0" normalizeH="0" baseline="30000" noProof="0" dirty="0">
              <a:ln>
                <a:noFill/>
              </a:ln>
              <a:solidFill>
                <a:srgbClr val="FF0000"/>
              </a:solidFill>
              <a:effectLst/>
              <a:uLnTx/>
              <a:uFillTx/>
              <a:latin typeface="Times New Roman" pitchFamily="18" charset="0"/>
              <a:ea typeface="ＨＧ丸ゴシックB" pitchFamily="49" charset="-128"/>
              <a:cs typeface="+mn-cs"/>
            </a:endParaRPr>
          </a:p>
        </p:txBody>
      </p:sp>
      <p:sp>
        <p:nvSpPr>
          <p:cNvPr id="180" name="Text Box 91">
            <a:extLst>
              <a:ext uri="{FF2B5EF4-FFF2-40B4-BE49-F238E27FC236}">
                <a16:creationId xmlns:a16="http://schemas.microsoft.com/office/drawing/2014/main" id="{F4430487-3661-49A3-ED1F-81789BEF36A1}"/>
              </a:ext>
            </a:extLst>
          </p:cNvPr>
          <p:cNvSpPr txBox="1">
            <a:spLocks noChangeAspect="1" noChangeArrowheads="1"/>
          </p:cNvSpPr>
          <p:nvPr/>
        </p:nvSpPr>
        <p:spPr bwMode="auto">
          <a:xfrm rot="16200000">
            <a:off x="4257871" y="2827086"/>
            <a:ext cx="1002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b</a:t>
            </a:r>
            <a:r>
              <a:rPr kumimoji="1" lang="ja-JP" altLang="en-US"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t>
            </a:r>
            <a:r>
              <a:rPr kumimoji="1" lang="en-US" altLang="ja-JP" sz="2000" b="0"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(1/</a:t>
            </a:r>
            <a:r>
              <a:rPr kumimoji="1" lang="en-US" altLang="ja-JP" sz="2000" b="0"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b</a:t>
            </a:r>
            <a:r>
              <a:rPr kumimoji="1" lang="en-US" altLang="ja-JP"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t>
            </a:r>
            <a:endParaRPr kumimoji="1" lang="en-US" altLang="ja-JP" sz="2000" b="0" i="0" u="none" strike="noStrike" kern="1200" cap="none" spc="0" normalizeH="0" baseline="30000" noProof="0" dirty="0">
              <a:ln>
                <a:noFill/>
              </a:ln>
              <a:solidFill>
                <a:srgbClr val="FF0000"/>
              </a:solidFill>
              <a:effectLst/>
              <a:uLnTx/>
              <a:uFillTx/>
              <a:latin typeface="Times New Roman" pitchFamily="18" charset="0"/>
              <a:ea typeface="ＨＧ丸ゴシックB" pitchFamily="49" charset="-128"/>
              <a:cs typeface="+mn-cs"/>
            </a:endParaRPr>
          </a:p>
        </p:txBody>
      </p:sp>
      <p:grpSp>
        <p:nvGrpSpPr>
          <p:cNvPr id="5" name="グループ化 4">
            <a:extLst>
              <a:ext uri="{FF2B5EF4-FFF2-40B4-BE49-F238E27FC236}">
                <a16:creationId xmlns:a16="http://schemas.microsoft.com/office/drawing/2014/main" id="{CFCE02EE-2C7D-027A-24A3-AC0DF02A661E}"/>
              </a:ext>
            </a:extLst>
          </p:cNvPr>
          <p:cNvGrpSpPr/>
          <p:nvPr/>
        </p:nvGrpSpPr>
        <p:grpSpPr>
          <a:xfrm>
            <a:off x="8616280" y="1330290"/>
            <a:ext cx="121944" cy="121944"/>
            <a:chOff x="5872336" y="4387176"/>
            <a:chExt cx="292123" cy="292123"/>
          </a:xfrm>
        </p:grpSpPr>
        <p:cxnSp>
          <p:nvCxnSpPr>
            <p:cNvPr id="4" name="直線コネクタ 3">
              <a:extLst>
                <a:ext uri="{FF2B5EF4-FFF2-40B4-BE49-F238E27FC236}">
                  <a16:creationId xmlns:a16="http://schemas.microsoft.com/office/drawing/2014/main" id="{E3484564-26FF-9C27-D6B3-D874E294A513}"/>
                </a:ext>
              </a:extLst>
            </p:cNvPr>
            <p:cNvCxnSpPr/>
            <p:nvPr/>
          </p:nvCxnSpPr>
          <p:spPr>
            <a:xfrm>
              <a:off x="5872336" y="4387176"/>
              <a:ext cx="292123" cy="2921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1D3C0D65-918D-E4A5-1F2C-C8EF6259F45A}"/>
                </a:ext>
              </a:extLst>
            </p:cNvPr>
            <p:cNvCxnSpPr/>
            <p:nvPr/>
          </p:nvCxnSpPr>
          <p:spPr>
            <a:xfrm rot="5400000">
              <a:off x="5872336" y="4387176"/>
              <a:ext cx="292123" cy="2921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7" name="グループ化 186">
            <a:extLst>
              <a:ext uri="{FF2B5EF4-FFF2-40B4-BE49-F238E27FC236}">
                <a16:creationId xmlns:a16="http://schemas.microsoft.com/office/drawing/2014/main" id="{97BACA0A-73E6-0D73-37FA-37A360726B63}"/>
              </a:ext>
            </a:extLst>
          </p:cNvPr>
          <p:cNvGrpSpPr/>
          <p:nvPr/>
        </p:nvGrpSpPr>
        <p:grpSpPr>
          <a:xfrm>
            <a:off x="6863243" y="2694422"/>
            <a:ext cx="121944" cy="121944"/>
            <a:chOff x="5872336" y="4387176"/>
            <a:chExt cx="292123" cy="292123"/>
          </a:xfrm>
        </p:grpSpPr>
        <p:cxnSp>
          <p:nvCxnSpPr>
            <p:cNvPr id="188" name="直線コネクタ 187">
              <a:extLst>
                <a:ext uri="{FF2B5EF4-FFF2-40B4-BE49-F238E27FC236}">
                  <a16:creationId xmlns:a16="http://schemas.microsoft.com/office/drawing/2014/main" id="{49E4E5D8-FC24-569F-2D46-3BEDBE0628A7}"/>
                </a:ext>
              </a:extLst>
            </p:cNvPr>
            <p:cNvCxnSpPr/>
            <p:nvPr/>
          </p:nvCxnSpPr>
          <p:spPr>
            <a:xfrm>
              <a:off x="5872336" y="4387176"/>
              <a:ext cx="292123" cy="2921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a:extLst>
                <a:ext uri="{FF2B5EF4-FFF2-40B4-BE49-F238E27FC236}">
                  <a16:creationId xmlns:a16="http://schemas.microsoft.com/office/drawing/2014/main" id="{E0070ABA-D3DC-DD7E-FD83-1D6623BE884F}"/>
                </a:ext>
              </a:extLst>
            </p:cNvPr>
            <p:cNvCxnSpPr/>
            <p:nvPr/>
          </p:nvCxnSpPr>
          <p:spPr>
            <a:xfrm rot="5400000">
              <a:off x="5872336" y="4387176"/>
              <a:ext cx="292123" cy="2921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3" name="グループ化 192">
            <a:extLst>
              <a:ext uri="{FF2B5EF4-FFF2-40B4-BE49-F238E27FC236}">
                <a16:creationId xmlns:a16="http://schemas.microsoft.com/office/drawing/2014/main" id="{FBAE955B-B33D-275A-403D-9C13A0011776}"/>
              </a:ext>
            </a:extLst>
          </p:cNvPr>
          <p:cNvGrpSpPr/>
          <p:nvPr/>
        </p:nvGrpSpPr>
        <p:grpSpPr>
          <a:xfrm>
            <a:off x="4946650" y="1346148"/>
            <a:ext cx="121944" cy="121944"/>
            <a:chOff x="5872336" y="4387176"/>
            <a:chExt cx="292123" cy="292123"/>
          </a:xfrm>
        </p:grpSpPr>
        <p:cxnSp>
          <p:nvCxnSpPr>
            <p:cNvPr id="194" name="直線コネクタ 193">
              <a:extLst>
                <a:ext uri="{FF2B5EF4-FFF2-40B4-BE49-F238E27FC236}">
                  <a16:creationId xmlns:a16="http://schemas.microsoft.com/office/drawing/2014/main" id="{8924E06B-A40A-3C49-AD7C-28CCE102DD5D}"/>
                </a:ext>
              </a:extLst>
            </p:cNvPr>
            <p:cNvCxnSpPr/>
            <p:nvPr/>
          </p:nvCxnSpPr>
          <p:spPr>
            <a:xfrm>
              <a:off x="5872336" y="4387176"/>
              <a:ext cx="292123" cy="2921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a:extLst>
                <a:ext uri="{FF2B5EF4-FFF2-40B4-BE49-F238E27FC236}">
                  <a16:creationId xmlns:a16="http://schemas.microsoft.com/office/drawing/2014/main" id="{11856F23-59B2-6D44-1C9C-A69E06DE7354}"/>
                </a:ext>
              </a:extLst>
            </p:cNvPr>
            <p:cNvCxnSpPr/>
            <p:nvPr/>
          </p:nvCxnSpPr>
          <p:spPr>
            <a:xfrm rot="5400000">
              <a:off x="5872336" y="4387176"/>
              <a:ext cx="292123" cy="2921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6" name="グループ化 195">
            <a:extLst>
              <a:ext uri="{FF2B5EF4-FFF2-40B4-BE49-F238E27FC236}">
                <a16:creationId xmlns:a16="http://schemas.microsoft.com/office/drawing/2014/main" id="{B0E71CC7-827F-E2CF-DFB2-0E093BB9020E}"/>
              </a:ext>
            </a:extLst>
          </p:cNvPr>
          <p:cNvGrpSpPr/>
          <p:nvPr/>
        </p:nvGrpSpPr>
        <p:grpSpPr>
          <a:xfrm>
            <a:off x="6863243" y="1346148"/>
            <a:ext cx="121944" cy="121944"/>
            <a:chOff x="5872336" y="4387176"/>
            <a:chExt cx="292123" cy="292123"/>
          </a:xfrm>
        </p:grpSpPr>
        <p:cxnSp>
          <p:nvCxnSpPr>
            <p:cNvPr id="197" name="直線コネクタ 196">
              <a:extLst>
                <a:ext uri="{FF2B5EF4-FFF2-40B4-BE49-F238E27FC236}">
                  <a16:creationId xmlns:a16="http://schemas.microsoft.com/office/drawing/2014/main" id="{9930FC97-878D-7938-B5D1-092AF8E59041}"/>
                </a:ext>
              </a:extLst>
            </p:cNvPr>
            <p:cNvCxnSpPr/>
            <p:nvPr/>
          </p:nvCxnSpPr>
          <p:spPr>
            <a:xfrm>
              <a:off x="5872336" y="4387176"/>
              <a:ext cx="292123" cy="2921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a:extLst>
                <a:ext uri="{FF2B5EF4-FFF2-40B4-BE49-F238E27FC236}">
                  <a16:creationId xmlns:a16="http://schemas.microsoft.com/office/drawing/2014/main" id="{2852F1A6-D6A5-391D-D0F8-4F4F935860E1}"/>
                </a:ext>
              </a:extLst>
            </p:cNvPr>
            <p:cNvCxnSpPr/>
            <p:nvPr/>
          </p:nvCxnSpPr>
          <p:spPr>
            <a:xfrm rot="5400000">
              <a:off x="5872336" y="4387176"/>
              <a:ext cx="292123" cy="2921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9" name="グループ化 198">
            <a:extLst>
              <a:ext uri="{FF2B5EF4-FFF2-40B4-BE49-F238E27FC236}">
                <a16:creationId xmlns:a16="http://schemas.microsoft.com/office/drawing/2014/main" id="{2CC82010-8202-1F3E-50EF-71A5BA02BCFB}"/>
              </a:ext>
            </a:extLst>
          </p:cNvPr>
          <p:cNvGrpSpPr/>
          <p:nvPr/>
        </p:nvGrpSpPr>
        <p:grpSpPr>
          <a:xfrm>
            <a:off x="5897322" y="2024037"/>
            <a:ext cx="121944" cy="121944"/>
            <a:chOff x="5872336" y="4387176"/>
            <a:chExt cx="292123" cy="292123"/>
          </a:xfrm>
        </p:grpSpPr>
        <p:cxnSp>
          <p:nvCxnSpPr>
            <p:cNvPr id="200" name="直線コネクタ 199">
              <a:extLst>
                <a:ext uri="{FF2B5EF4-FFF2-40B4-BE49-F238E27FC236}">
                  <a16:creationId xmlns:a16="http://schemas.microsoft.com/office/drawing/2014/main" id="{D53B6F96-76B3-908B-EC17-2A7BBDBAA49B}"/>
                </a:ext>
              </a:extLst>
            </p:cNvPr>
            <p:cNvCxnSpPr/>
            <p:nvPr/>
          </p:nvCxnSpPr>
          <p:spPr>
            <a:xfrm>
              <a:off x="5872336" y="4387176"/>
              <a:ext cx="292123" cy="2921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a:extLst>
                <a:ext uri="{FF2B5EF4-FFF2-40B4-BE49-F238E27FC236}">
                  <a16:creationId xmlns:a16="http://schemas.microsoft.com/office/drawing/2014/main" id="{0CD50FF1-D012-C7A5-73F8-121897F4B4C0}"/>
                </a:ext>
              </a:extLst>
            </p:cNvPr>
            <p:cNvCxnSpPr/>
            <p:nvPr/>
          </p:nvCxnSpPr>
          <p:spPr>
            <a:xfrm rot="5400000">
              <a:off x="5872336" y="4387176"/>
              <a:ext cx="292123" cy="2921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1" name="グループ化 210">
            <a:extLst>
              <a:ext uri="{FF2B5EF4-FFF2-40B4-BE49-F238E27FC236}">
                <a16:creationId xmlns:a16="http://schemas.microsoft.com/office/drawing/2014/main" id="{161E3016-6946-831A-3970-999075114430}"/>
              </a:ext>
            </a:extLst>
          </p:cNvPr>
          <p:cNvGrpSpPr/>
          <p:nvPr/>
        </p:nvGrpSpPr>
        <p:grpSpPr>
          <a:xfrm>
            <a:off x="7826729" y="3362372"/>
            <a:ext cx="121944" cy="121944"/>
            <a:chOff x="5872336" y="4387176"/>
            <a:chExt cx="292123" cy="292123"/>
          </a:xfrm>
        </p:grpSpPr>
        <p:cxnSp>
          <p:nvCxnSpPr>
            <p:cNvPr id="212" name="直線コネクタ 211">
              <a:extLst>
                <a:ext uri="{FF2B5EF4-FFF2-40B4-BE49-F238E27FC236}">
                  <a16:creationId xmlns:a16="http://schemas.microsoft.com/office/drawing/2014/main" id="{498B297B-4B59-2910-5F31-A09AD227C017}"/>
                </a:ext>
              </a:extLst>
            </p:cNvPr>
            <p:cNvCxnSpPr/>
            <p:nvPr/>
          </p:nvCxnSpPr>
          <p:spPr>
            <a:xfrm>
              <a:off x="5872336" y="4387176"/>
              <a:ext cx="292123" cy="2921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3" name="直線コネクタ 212">
              <a:extLst>
                <a:ext uri="{FF2B5EF4-FFF2-40B4-BE49-F238E27FC236}">
                  <a16:creationId xmlns:a16="http://schemas.microsoft.com/office/drawing/2014/main" id="{C1B3ABE4-FAC2-118E-B8B0-84525336B952}"/>
                </a:ext>
              </a:extLst>
            </p:cNvPr>
            <p:cNvCxnSpPr/>
            <p:nvPr/>
          </p:nvCxnSpPr>
          <p:spPr>
            <a:xfrm rot="5400000">
              <a:off x="5872336" y="4387176"/>
              <a:ext cx="292123" cy="2921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4" name="グループ化 213">
            <a:extLst>
              <a:ext uri="{FF2B5EF4-FFF2-40B4-BE49-F238E27FC236}">
                <a16:creationId xmlns:a16="http://schemas.microsoft.com/office/drawing/2014/main" id="{7289366F-1B43-245F-92B7-CF4BFE600D30}"/>
              </a:ext>
            </a:extLst>
          </p:cNvPr>
          <p:cNvGrpSpPr/>
          <p:nvPr/>
        </p:nvGrpSpPr>
        <p:grpSpPr>
          <a:xfrm>
            <a:off x="7829405" y="2014098"/>
            <a:ext cx="121944" cy="121944"/>
            <a:chOff x="5872336" y="4387176"/>
            <a:chExt cx="292123" cy="292123"/>
          </a:xfrm>
        </p:grpSpPr>
        <p:cxnSp>
          <p:nvCxnSpPr>
            <p:cNvPr id="215" name="直線コネクタ 214">
              <a:extLst>
                <a:ext uri="{FF2B5EF4-FFF2-40B4-BE49-F238E27FC236}">
                  <a16:creationId xmlns:a16="http://schemas.microsoft.com/office/drawing/2014/main" id="{26849011-0D4B-7F72-D7BA-CFF3AC9154FD}"/>
                </a:ext>
              </a:extLst>
            </p:cNvPr>
            <p:cNvCxnSpPr/>
            <p:nvPr/>
          </p:nvCxnSpPr>
          <p:spPr>
            <a:xfrm>
              <a:off x="5872336" y="4387176"/>
              <a:ext cx="292123" cy="2921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a:extLst>
                <a:ext uri="{FF2B5EF4-FFF2-40B4-BE49-F238E27FC236}">
                  <a16:creationId xmlns:a16="http://schemas.microsoft.com/office/drawing/2014/main" id="{04AF9412-C551-4BBA-E11D-1EC06807D911}"/>
                </a:ext>
              </a:extLst>
            </p:cNvPr>
            <p:cNvCxnSpPr/>
            <p:nvPr/>
          </p:nvCxnSpPr>
          <p:spPr>
            <a:xfrm rot="5400000">
              <a:off x="5872336" y="4387176"/>
              <a:ext cx="292123" cy="2921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7" name="正方形/長方形 216">
            <a:extLst>
              <a:ext uri="{FF2B5EF4-FFF2-40B4-BE49-F238E27FC236}">
                <a16:creationId xmlns:a16="http://schemas.microsoft.com/office/drawing/2014/main" id="{F91D2568-C893-B425-91D4-75D80D14B742}"/>
              </a:ext>
            </a:extLst>
          </p:cNvPr>
          <p:cNvSpPr/>
          <p:nvPr/>
        </p:nvSpPr>
        <p:spPr>
          <a:xfrm>
            <a:off x="6173714" y="893320"/>
            <a:ext cx="1107996"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rPr>
              <a:t>逆格子</a:t>
            </a:r>
            <a:endParaRPr kumimoji="1" lang="en-US" altLang="ja-JP" sz="2400" b="0" i="0" u="none" strike="noStrike" kern="1200" cap="none" spc="0" normalizeH="0" baseline="30000" noProof="0" dirty="0">
              <a:ln>
                <a:noFill/>
              </a:ln>
              <a:solidFill>
                <a:srgbClr val="FF0000"/>
              </a:solidFill>
              <a:effectLst/>
              <a:uLnTx/>
              <a:uFillTx/>
              <a:latin typeface="Times New Roman" panose="02020603050405020304" pitchFamily="18" charset="0"/>
              <a:ea typeface="ＨＧ丸ゴシックB" pitchFamily="49" charset="-128"/>
              <a:cs typeface="+mn-cs"/>
            </a:endParaRPr>
          </a:p>
        </p:txBody>
      </p:sp>
      <p:sp>
        <p:nvSpPr>
          <p:cNvPr id="218" name="正方形/長方形 217">
            <a:extLst>
              <a:ext uri="{FF2B5EF4-FFF2-40B4-BE49-F238E27FC236}">
                <a16:creationId xmlns:a16="http://schemas.microsoft.com/office/drawing/2014/main" id="{A0529776-8925-E272-5A06-F2C1A935B2C8}"/>
              </a:ext>
            </a:extLst>
          </p:cNvPr>
          <p:cNvSpPr/>
          <p:nvPr/>
        </p:nvSpPr>
        <p:spPr>
          <a:xfrm>
            <a:off x="8688288" y="1130124"/>
            <a:ext cx="3543561" cy="954107"/>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mn-lt"/>
                <a:ea typeface="+mn-ea"/>
                <a:cs typeface="+mn-cs"/>
              </a:rPr>
              <a:t>消滅測</a:t>
            </a:r>
            <a:r>
              <a:rPr kumimoji="1" lang="ja-JP" altLang="en-US" sz="2800" b="0" i="0" u="none" strike="noStrike" kern="1200" cap="none" spc="0" normalizeH="0" baseline="0" noProof="0" dirty="0">
                <a:ln>
                  <a:noFill/>
                </a:ln>
                <a:solidFill>
                  <a:srgbClr val="000000"/>
                </a:solidFill>
                <a:effectLst/>
                <a:uLnTx/>
                <a:uFillTx/>
                <a:latin typeface="+mn-lt"/>
                <a:ea typeface="+mn-ea"/>
                <a:cs typeface="+mn-cs"/>
              </a:rPr>
              <a:t> </a:t>
            </a:r>
            <a:r>
              <a:rPr kumimoji="1" lang="en-US" altLang="ja-JP" sz="2800" b="0" i="0" u="none" strike="noStrike" kern="1200" cap="none" spc="0" normalizeH="0" baseline="0" noProof="0" dirty="0">
                <a:ln>
                  <a:noFill/>
                </a:ln>
                <a:solidFill>
                  <a:srgbClr val="000000"/>
                </a:solidFill>
                <a:effectLst/>
                <a:uLnTx/>
                <a:uFillTx/>
                <a:latin typeface="+mn-lt"/>
                <a:ea typeface="+mn-ea"/>
                <a:cs typeface="+mn-cs"/>
              </a:rPr>
              <a:t>(</a:t>
            </a:r>
            <a:r>
              <a:rPr kumimoji="1" lang="en-US" altLang="ja-JP" sz="2800" b="0" i="1" u="none" strike="noStrike" kern="1200" cap="none" spc="0" normalizeH="0" baseline="0" noProof="0" dirty="0">
                <a:ln>
                  <a:noFill/>
                </a:ln>
                <a:solidFill>
                  <a:srgbClr val="000000"/>
                </a:solidFill>
                <a:effectLst/>
                <a:uLnTx/>
                <a:uFillTx/>
                <a:latin typeface="+mn-lt"/>
                <a:ea typeface="+mn-ea"/>
                <a:cs typeface="+mn-cs"/>
              </a:rPr>
              <a:t>h</a:t>
            </a:r>
            <a:r>
              <a:rPr kumimoji="1" lang="en-US" altLang="ja-JP" sz="2800" b="0" i="0" u="none" strike="noStrike" kern="1200" cap="none" spc="0" normalizeH="0" baseline="0" noProof="0" dirty="0">
                <a:ln>
                  <a:noFill/>
                </a:ln>
                <a:solidFill>
                  <a:srgbClr val="000000"/>
                </a:solidFill>
                <a:effectLst/>
                <a:uLnTx/>
                <a:uFillTx/>
                <a:latin typeface="+mn-lt"/>
                <a:ea typeface="+mn-ea"/>
                <a:cs typeface="+mn-cs"/>
              </a:rPr>
              <a:t> + </a:t>
            </a:r>
            <a:r>
              <a:rPr kumimoji="1" lang="en-US" altLang="ja-JP" sz="2800" b="0" i="1" u="none" strike="noStrike" kern="1200" cap="none" spc="0" normalizeH="0" baseline="0" noProof="0" dirty="0">
                <a:ln>
                  <a:noFill/>
                </a:ln>
                <a:solidFill>
                  <a:srgbClr val="000000"/>
                </a:solidFill>
                <a:effectLst/>
                <a:uLnTx/>
                <a:uFillTx/>
                <a:latin typeface="+mn-lt"/>
                <a:ea typeface="+mn-ea"/>
                <a:cs typeface="+mn-cs"/>
              </a:rPr>
              <a:t>k</a:t>
            </a:r>
            <a:r>
              <a:rPr kumimoji="1" lang="en-US" altLang="ja-JP" sz="2800" b="0" i="0" u="none" strike="noStrike" kern="1200" cap="none" spc="0" normalizeH="0" baseline="0" noProof="0" dirty="0">
                <a:ln>
                  <a:noFill/>
                </a:ln>
                <a:solidFill>
                  <a:srgbClr val="000000"/>
                </a:solidFill>
                <a:effectLst/>
                <a:uLnTx/>
                <a:uFillTx/>
                <a:latin typeface="+mn-lt"/>
                <a:ea typeface="+mn-ea"/>
                <a:cs typeface="+mn-cs"/>
              </a:rPr>
              <a:t> = </a:t>
            </a:r>
            <a:r>
              <a:rPr kumimoji="1" lang="ja-JP" altLang="en-US" sz="2800" b="0" i="0" u="none" strike="noStrike" kern="1200" cap="none" spc="0" normalizeH="0" baseline="0" noProof="0" dirty="0">
                <a:ln>
                  <a:noFill/>
                </a:ln>
                <a:solidFill>
                  <a:srgbClr val="000000"/>
                </a:solidFill>
                <a:effectLst/>
                <a:uLnTx/>
                <a:uFillTx/>
                <a:latin typeface="+mn-lt"/>
                <a:ea typeface="+mn-ea"/>
                <a:cs typeface="+mn-cs"/>
              </a:rPr>
              <a:t>奇数</a:t>
            </a:r>
            <a:r>
              <a:rPr kumimoji="1" lang="en-US" altLang="ja-JP" sz="2800" b="0" i="0" u="none" strike="noStrike" kern="1200" cap="none" spc="0" normalizeH="0" baseline="0" noProof="0" dirty="0">
                <a:ln>
                  <a:noFill/>
                </a:ln>
                <a:solidFill>
                  <a:srgbClr val="000000"/>
                </a:solidFill>
                <a:effectLst/>
                <a:uLnTx/>
                <a:uFillTx/>
                <a:latin typeface="+mn-lt"/>
                <a:ea typeface="+mn-ea"/>
                <a:cs typeface="+mn-cs"/>
              </a:rPr>
              <a:t>)</a:t>
            </a:r>
            <a:r>
              <a:rPr kumimoji="1" lang="ja-JP" altLang="en-US" sz="2800" b="1" i="0" u="none" strike="noStrike" kern="1200" cap="none" spc="0" normalizeH="0" baseline="0" noProof="0" dirty="0">
                <a:ln>
                  <a:noFill/>
                </a:ln>
                <a:solidFill>
                  <a:srgbClr val="000000"/>
                </a:solidFill>
                <a:effectLst/>
                <a:uLnTx/>
                <a:uFillTx/>
                <a:latin typeface="+mn-lt"/>
                <a:ea typeface="+mn-ea"/>
                <a:cs typeface="+mn-cs"/>
              </a:rPr>
              <a:t> で消える逆格子点</a:t>
            </a:r>
            <a:endParaRPr kumimoji="1" lang="en-US" altLang="ja-JP" sz="2800" b="0" i="0" u="none" strike="noStrike" kern="1200" cap="none" spc="0" normalizeH="0" baseline="30000" noProof="0" dirty="0">
              <a:ln>
                <a:noFill/>
              </a:ln>
              <a:solidFill>
                <a:srgbClr val="000000"/>
              </a:solidFill>
              <a:effectLst/>
              <a:uLnTx/>
              <a:uFillTx/>
              <a:latin typeface="+mn-lt"/>
              <a:ea typeface="+mn-ea"/>
              <a:cs typeface="+mn-cs"/>
            </a:endParaRPr>
          </a:p>
        </p:txBody>
      </p:sp>
      <p:sp>
        <p:nvSpPr>
          <p:cNvPr id="219" name="Oval 33">
            <a:extLst>
              <a:ext uri="{FF2B5EF4-FFF2-40B4-BE49-F238E27FC236}">
                <a16:creationId xmlns:a16="http://schemas.microsoft.com/office/drawing/2014/main" id="{F90D7072-0706-19D1-9B35-0A7329E7424E}"/>
              </a:ext>
            </a:extLst>
          </p:cNvPr>
          <p:cNvSpPr>
            <a:spLocks noChangeArrowheads="1"/>
          </p:cNvSpPr>
          <p:nvPr/>
        </p:nvSpPr>
        <p:spPr bwMode="auto">
          <a:xfrm rot="16200000">
            <a:off x="6864517" y="6495064"/>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21" name="Oval 35">
            <a:extLst>
              <a:ext uri="{FF2B5EF4-FFF2-40B4-BE49-F238E27FC236}">
                <a16:creationId xmlns:a16="http://schemas.microsoft.com/office/drawing/2014/main" id="{52D8E79E-5136-1BBF-FFA8-FBD4601FC8ED}"/>
              </a:ext>
            </a:extLst>
          </p:cNvPr>
          <p:cNvSpPr>
            <a:spLocks noChangeArrowheads="1"/>
          </p:cNvSpPr>
          <p:nvPr/>
        </p:nvSpPr>
        <p:spPr bwMode="auto">
          <a:xfrm rot="16200000">
            <a:off x="6864517" y="5144245"/>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23" name="Oval 52">
            <a:extLst>
              <a:ext uri="{FF2B5EF4-FFF2-40B4-BE49-F238E27FC236}">
                <a16:creationId xmlns:a16="http://schemas.microsoft.com/office/drawing/2014/main" id="{6C94B389-73C1-8E6B-02AC-0EAF5CAF049B}"/>
              </a:ext>
            </a:extLst>
          </p:cNvPr>
          <p:cNvSpPr>
            <a:spLocks noChangeArrowheads="1"/>
          </p:cNvSpPr>
          <p:nvPr/>
        </p:nvSpPr>
        <p:spPr bwMode="auto">
          <a:xfrm rot="16200000">
            <a:off x="5904272" y="5819655"/>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25" name="Oval 69">
            <a:extLst>
              <a:ext uri="{FF2B5EF4-FFF2-40B4-BE49-F238E27FC236}">
                <a16:creationId xmlns:a16="http://schemas.microsoft.com/office/drawing/2014/main" id="{26C33584-E726-AB73-F2AE-3E5B7734CC71}"/>
              </a:ext>
            </a:extLst>
          </p:cNvPr>
          <p:cNvSpPr>
            <a:spLocks noChangeArrowheads="1"/>
          </p:cNvSpPr>
          <p:nvPr/>
        </p:nvSpPr>
        <p:spPr bwMode="auto">
          <a:xfrm rot="16200000">
            <a:off x="4944029" y="6495064"/>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27" name="Oval 71">
            <a:extLst>
              <a:ext uri="{FF2B5EF4-FFF2-40B4-BE49-F238E27FC236}">
                <a16:creationId xmlns:a16="http://schemas.microsoft.com/office/drawing/2014/main" id="{C3CF3A5D-F946-EC5C-3020-4181DAF3404D}"/>
              </a:ext>
            </a:extLst>
          </p:cNvPr>
          <p:cNvSpPr>
            <a:spLocks noChangeArrowheads="1"/>
          </p:cNvSpPr>
          <p:nvPr/>
        </p:nvSpPr>
        <p:spPr bwMode="auto">
          <a:xfrm rot="16200000">
            <a:off x="4944029" y="5144245"/>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28" name="Line 95">
            <a:extLst>
              <a:ext uri="{FF2B5EF4-FFF2-40B4-BE49-F238E27FC236}">
                <a16:creationId xmlns:a16="http://schemas.microsoft.com/office/drawing/2014/main" id="{E5BFCF5E-4925-CD1F-DCDE-5A0225A9C918}"/>
              </a:ext>
            </a:extLst>
          </p:cNvPr>
          <p:cNvSpPr>
            <a:spLocks noChangeShapeType="1"/>
          </p:cNvSpPr>
          <p:nvPr/>
        </p:nvSpPr>
        <p:spPr bwMode="auto">
          <a:xfrm rot="16200000" flipV="1">
            <a:off x="5968302" y="5553837"/>
            <a:ext cx="3538" cy="1956551"/>
          </a:xfrm>
          <a:prstGeom prst="line">
            <a:avLst/>
          </a:prstGeom>
          <a:noFill/>
          <a:ln w="25400">
            <a:solidFill>
              <a:schemeClr val="tx1"/>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0" name="Oval 34">
            <a:extLst>
              <a:ext uri="{FF2B5EF4-FFF2-40B4-BE49-F238E27FC236}">
                <a16:creationId xmlns:a16="http://schemas.microsoft.com/office/drawing/2014/main" id="{2DDE2414-2A2B-922F-12F7-97B1E6D84907}"/>
              </a:ext>
            </a:extLst>
          </p:cNvPr>
          <p:cNvSpPr>
            <a:spLocks noChangeArrowheads="1"/>
          </p:cNvSpPr>
          <p:nvPr/>
        </p:nvSpPr>
        <p:spPr bwMode="auto">
          <a:xfrm rot="16200000">
            <a:off x="7828997" y="581080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31" name="Oval 32">
            <a:extLst>
              <a:ext uri="{FF2B5EF4-FFF2-40B4-BE49-F238E27FC236}">
                <a16:creationId xmlns:a16="http://schemas.microsoft.com/office/drawing/2014/main" id="{5AC5CE98-908A-75A8-FFCF-CA727A97E2AF}"/>
              </a:ext>
            </a:extLst>
          </p:cNvPr>
          <p:cNvSpPr>
            <a:spLocks noChangeArrowheads="1"/>
          </p:cNvSpPr>
          <p:nvPr/>
        </p:nvSpPr>
        <p:spPr bwMode="auto">
          <a:xfrm rot="16200000">
            <a:off x="6865326" y="514663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33" name="Oval 68">
            <a:extLst>
              <a:ext uri="{FF2B5EF4-FFF2-40B4-BE49-F238E27FC236}">
                <a16:creationId xmlns:a16="http://schemas.microsoft.com/office/drawing/2014/main" id="{EE0AFE6C-8AA3-F7F7-115C-91A849A2921C}"/>
              </a:ext>
            </a:extLst>
          </p:cNvPr>
          <p:cNvSpPr>
            <a:spLocks noChangeArrowheads="1"/>
          </p:cNvSpPr>
          <p:nvPr/>
        </p:nvSpPr>
        <p:spPr bwMode="auto">
          <a:xfrm rot="16200000">
            <a:off x="4944838" y="514663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37" name="Line 95">
            <a:extLst>
              <a:ext uri="{FF2B5EF4-FFF2-40B4-BE49-F238E27FC236}">
                <a16:creationId xmlns:a16="http://schemas.microsoft.com/office/drawing/2014/main" id="{0613C54B-98C6-3959-C824-0F9BCF07440B}"/>
              </a:ext>
            </a:extLst>
          </p:cNvPr>
          <p:cNvSpPr>
            <a:spLocks noChangeShapeType="1"/>
          </p:cNvSpPr>
          <p:nvPr/>
        </p:nvSpPr>
        <p:spPr bwMode="auto">
          <a:xfrm rot="16200000" flipV="1">
            <a:off x="4300669" y="5850650"/>
            <a:ext cx="1378828" cy="287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8" name="Text Box 91">
            <a:extLst>
              <a:ext uri="{FF2B5EF4-FFF2-40B4-BE49-F238E27FC236}">
                <a16:creationId xmlns:a16="http://schemas.microsoft.com/office/drawing/2014/main" id="{0610ECFF-2F35-8BA0-4032-86574ACB4BB0}"/>
              </a:ext>
            </a:extLst>
          </p:cNvPr>
          <p:cNvSpPr txBox="1">
            <a:spLocks noChangeAspect="1" noChangeArrowheads="1"/>
          </p:cNvSpPr>
          <p:nvPr/>
        </p:nvSpPr>
        <p:spPr bwMode="auto">
          <a:xfrm>
            <a:off x="5468996" y="6453336"/>
            <a:ext cx="1002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a:t>
            </a:r>
            <a:r>
              <a:rPr kumimoji="1" lang="ja-JP" altLang="en-US"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t>
            </a:r>
            <a:r>
              <a:rPr kumimoji="1" lang="ja-JP" altLang="en-US"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(2/</a:t>
            </a:r>
            <a:r>
              <a:rPr kumimoji="1" lang="en-US" altLang="ja-JP" sz="2000" b="0"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a:t>
            </a:r>
            <a:r>
              <a:rPr kumimoji="1" lang="en-US" altLang="ja-JP"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t>
            </a:r>
            <a:endParaRPr kumimoji="1" lang="en-US" altLang="ja-JP" sz="2000" b="0" i="0" u="none" strike="noStrike" kern="1200" cap="none" spc="0" normalizeH="0" baseline="30000" noProof="0" dirty="0">
              <a:ln>
                <a:noFill/>
              </a:ln>
              <a:solidFill>
                <a:srgbClr val="FF0000"/>
              </a:solidFill>
              <a:effectLst/>
              <a:uLnTx/>
              <a:uFillTx/>
              <a:latin typeface="Times New Roman" pitchFamily="18" charset="0"/>
              <a:ea typeface="ＨＧ丸ゴシックB" pitchFamily="49" charset="-128"/>
              <a:cs typeface="+mn-cs"/>
            </a:endParaRPr>
          </a:p>
        </p:txBody>
      </p:sp>
      <p:sp>
        <p:nvSpPr>
          <p:cNvPr id="239" name="Text Box 91">
            <a:extLst>
              <a:ext uri="{FF2B5EF4-FFF2-40B4-BE49-F238E27FC236}">
                <a16:creationId xmlns:a16="http://schemas.microsoft.com/office/drawing/2014/main" id="{6D0D2ED3-B4E3-D775-23F5-EA9FDEC70A4B}"/>
              </a:ext>
            </a:extLst>
          </p:cNvPr>
          <p:cNvSpPr txBox="1">
            <a:spLocks noChangeAspect="1" noChangeArrowheads="1"/>
          </p:cNvSpPr>
          <p:nvPr/>
        </p:nvSpPr>
        <p:spPr bwMode="auto">
          <a:xfrm rot="16200000">
            <a:off x="4242876" y="5610140"/>
            <a:ext cx="1002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b*</a:t>
            </a:r>
            <a:r>
              <a:rPr kumimoji="1" lang="en-US" altLang="ja-JP" sz="2000" b="0"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 </a:t>
            </a:r>
            <a:r>
              <a:rPr kumimoji="1" lang="en-US" altLang="ja-JP"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(2/</a:t>
            </a:r>
            <a:r>
              <a:rPr kumimoji="1" lang="en-US" altLang="ja-JP" sz="2000" b="0" i="1"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b</a:t>
            </a:r>
            <a:r>
              <a:rPr kumimoji="1" lang="en-US" altLang="ja-JP" sz="2000" b="0" i="0" u="none" strike="noStrike" kern="1200" cap="none" spc="0" normalizeH="0" baseline="0" noProof="0" dirty="0">
                <a:ln>
                  <a:noFill/>
                </a:ln>
                <a:solidFill>
                  <a:srgbClr val="FF0000"/>
                </a:solidFill>
                <a:effectLst/>
                <a:uLnTx/>
                <a:uFillTx/>
                <a:latin typeface="Times New Roman" pitchFamily="18" charset="0"/>
                <a:ea typeface="ＨＧ丸ゴシックB" pitchFamily="49" charset="-128"/>
                <a:cs typeface="+mn-cs"/>
              </a:rPr>
              <a:t>)</a:t>
            </a:r>
            <a:endParaRPr kumimoji="1" lang="en-US" altLang="ja-JP" sz="2000" b="0" i="0" u="none" strike="noStrike" kern="1200" cap="none" spc="0" normalizeH="0" baseline="30000" noProof="0" dirty="0">
              <a:ln>
                <a:noFill/>
              </a:ln>
              <a:solidFill>
                <a:srgbClr val="FF0000"/>
              </a:solidFill>
              <a:effectLst/>
              <a:uLnTx/>
              <a:uFillTx/>
              <a:latin typeface="Times New Roman" pitchFamily="18" charset="0"/>
              <a:ea typeface="ＨＧ丸ゴシックB" pitchFamily="49" charset="-128"/>
              <a:cs typeface="+mn-cs"/>
            </a:endParaRPr>
          </a:p>
        </p:txBody>
      </p:sp>
      <p:sp>
        <p:nvSpPr>
          <p:cNvPr id="262" name="Oval 35">
            <a:extLst>
              <a:ext uri="{FF2B5EF4-FFF2-40B4-BE49-F238E27FC236}">
                <a16:creationId xmlns:a16="http://schemas.microsoft.com/office/drawing/2014/main" id="{1777ACC5-D185-EE71-93D5-76008550BF30}"/>
              </a:ext>
            </a:extLst>
          </p:cNvPr>
          <p:cNvSpPr>
            <a:spLocks noChangeArrowheads="1"/>
          </p:cNvSpPr>
          <p:nvPr/>
        </p:nvSpPr>
        <p:spPr bwMode="auto">
          <a:xfrm rot="16200000">
            <a:off x="7823276" y="4466532"/>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64" name="Oval 71">
            <a:extLst>
              <a:ext uri="{FF2B5EF4-FFF2-40B4-BE49-F238E27FC236}">
                <a16:creationId xmlns:a16="http://schemas.microsoft.com/office/drawing/2014/main" id="{1221E047-F62F-8701-B586-FD039E72A934}"/>
              </a:ext>
            </a:extLst>
          </p:cNvPr>
          <p:cNvSpPr>
            <a:spLocks noChangeArrowheads="1"/>
          </p:cNvSpPr>
          <p:nvPr/>
        </p:nvSpPr>
        <p:spPr bwMode="auto">
          <a:xfrm rot="16200000">
            <a:off x="5902788" y="4466532"/>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66" name="Oval 32">
            <a:extLst>
              <a:ext uri="{FF2B5EF4-FFF2-40B4-BE49-F238E27FC236}">
                <a16:creationId xmlns:a16="http://schemas.microsoft.com/office/drawing/2014/main" id="{B0B6A9F3-F36C-8B3E-617A-4408F5C5BF02}"/>
              </a:ext>
            </a:extLst>
          </p:cNvPr>
          <p:cNvSpPr>
            <a:spLocks noChangeArrowheads="1"/>
          </p:cNvSpPr>
          <p:nvPr/>
        </p:nvSpPr>
        <p:spPr bwMode="auto">
          <a:xfrm rot="16200000">
            <a:off x="7824085" y="4468917"/>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67" name="Oval 68">
            <a:extLst>
              <a:ext uri="{FF2B5EF4-FFF2-40B4-BE49-F238E27FC236}">
                <a16:creationId xmlns:a16="http://schemas.microsoft.com/office/drawing/2014/main" id="{EB858648-0D63-63F4-F8BC-7DC9EF3818EB}"/>
              </a:ext>
            </a:extLst>
          </p:cNvPr>
          <p:cNvSpPr>
            <a:spLocks noChangeArrowheads="1"/>
          </p:cNvSpPr>
          <p:nvPr/>
        </p:nvSpPr>
        <p:spPr bwMode="auto">
          <a:xfrm rot="16200000">
            <a:off x="5903597" y="4468917"/>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68" name="Oval 32">
            <a:extLst>
              <a:ext uri="{FF2B5EF4-FFF2-40B4-BE49-F238E27FC236}">
                <a16:creationId xmlns:a16="http://schemas.microsoft.com/office/drawing/2014/main" id="{9BF95F64-B5F3-2A11-A75B-FABD0247B6A6}"/>
              </a:ext>
            </a:extLst>
          </p:cNvPr>
          <p:cNvSpPr>
            <a:spLocks noChangeArrowheads="1"/>
          </p:cNvSpPr>
          <p:nvPr/>
        </p:nvSpPr>
        <p:spPr bwMode="auto">
          <a:xfrm>
            <a:off x="740370" y="650509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69" name="Oval 33">
            <a:extLst>
              <a:ext uri="{FF2B5EF4-FFF2-40B4-BE49-F238E27FC236}">
                <a16:creationId xmlns:a16="http://schemas.microsoft.com/office/drawing/2014/main" id="{10E0DD0E-DC15-650D-D9F3-859DE8C37E27}"/>
              </a:ext>
            </a:extLst>
          </p:cNvPr>
          <p:cNvSpPr>
            <a:spLocks noChangeArrowheads="1"/>
          </p:cNvSpPr>
          <p:nvPr/>
        </p:nvSpPr>
        <p:spPr bwMode="auto">
          <a:xfrm>
            <a:off x="1415780" y="650509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0" name="Oval 34">
            <a:extLst>
              <a:ext uri="{FF2B5EF4-FFF2-40B4-BE49-F238E27FC236}">
                <a16:creationId xmlns:a16="http://schemas.microsoft.com/office/drawing/2014/main" id="{BD03E483-5FFA-0F45-AF60-4DC6B5DE256C}"/>
              </a:ext>
            </a:extLst>
          </p:cNvPr>
          <p:cNvSpPr>
            <a:spLocks noChangeArrowheads="1"/>
          </p:cNvSpPr>
          <p:nvPr/>
        </p:nvSpPr>
        <p:spPr bwMode="auto">
          <a:xfrm>
            <a:off x="2091189" y="650509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1" name="Oval 35">
            <a:extLst>
              <a:ext uri="{FF2B5EF4-FFF2-40B4-BE49-F238E27FC236}">
                <a16:creationId xmlns:a16="http://schemas.microsoft.com/office/drawing/2014/main" id="{3B428DAA-541F-93DF-D60F-1DC1B9522BD5}"/>
              </a:ext>
            </a:extLst>
          </p:cNvPr>
          <p:cNvSpPr>
            <a:spLocks noChangeArrowheads="1"/>
          </p:cNvSpPr>
          <p:nvPr/>
        </p:nvSpPr>
        <p:spPr bwMode="auto">
          <a:xfrm>
            <a:off x="2766599" y="6505093"/>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2" name="Oval 42">
            <a:extLst>
              <a:ext uri="{FF2B5EF4-FFF2-40B4-BE49-F238E27FC236}">
                <a16:creationId xmlns:a16="http://schemas.microsoft.com/office/drawing/2014/main" id="{EB1DA07B-7B05-F01F-650D-82435B24DE7B}"/>
              </a:ext>
            </a:extLst>
          </p:cNvPr>
          <p:cNvSpPr>
            <a:spLocks noChangeArrowheads="1"/>
          </p:cNvSpPr>
          <p:nvPr/>
        </p:nvSpPr>
        <p:spPr bwMode="auto">
          <a:xfrm>
            <a:off x="1078074" y="602497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3" name="Oval 43">
            <a:extLst>
              <a:ext uri="{FF2B5EF4-FFF2-40B4-BE49-F238E27FC236}">
                <a16:creationId xmlns:a16="http://schemas.microsoft.com/office/drawing/2014/main" id="{05F8AD77-F19A-66E7-9218-50E9D7760988}"/>
              </a:ext>
            </a:extLst>
          </p:cNvPr>
          <p:cNvSpPr>
            <a:spLocks noChangeArrowheads="1"/>
          </p:cNvSpPr>
          <p:nvPr/>
        </p:nvSpPr>
        <p:spPr bwMode="auto">
          <a:xfrm>
            <a:off x="1753483" y="602497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4" name="Oval 44">
            <a:extLst>
              <a:ext uri="{FF2B5EF4-FFF2-40B4-BE49-F238E27FC236}">
                <a16:creationId xmlns:a16="http://schemas.microsoft.com/office/drawing/2014/main" id="{089872CC-638C-30C1-5590-541C13D36D46}"/>
              </a:ext>
            </a:extLst>
          </p:cNvPr>
          <p:cNvSpPr>
            <a:spLocks noChangeArrowheads="1"/>
          </p:cNvSpPr>
          <p:nvPr/>
        </p:nvSpPr>
        <p:spPr bwMode="auto">
          <a:xfrm>
            <a:off x="2428893" y="6024970"/>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5" name="Oval 50">
            <a:extLst>
              <a:ext uri="{FF2B5EF4-FFF2-40B4-BE49-F238E27FC236}">
                <a16:creationId xmlns:a16="http://schemas.microsoft.com/office/drawing/2014/main" id="{4D01E836-7D12-57BB-9043-E1EDD8DE7F03}"/>
              </a:ext>
            </a:extLst>
          </p:cNvPr>
          <p:cNvSpPr>
            <a:spLocks noChangeArrowheads="1"/>
          </p:cNvSpPr>
          <p:nvPr/>
        </p:nvSpPr>
        <p:spPr bwMode="auto">
          <a:xfrm>
            <a:off x="740370" y="554484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6" name="Oval 51">
            <a:extLst>
              <a:ext uri="{FF2B5EF4-FFF2-40B4-BE49-F238E27FC236}">
                <a16:creationId xmlns:a16="http://schemas.microsoft.com/office/drawing/2014/main" id="{8A0D80B9-408C-CD6B-9844-CC400453337F}"/>
              </a:ext>
            </a:extLst>
          </p:cNvPr>
          <p:cNvSpPr>
            <a:spLocks noChangeArrowheads="1"/>
          </p:cNvSpPr>
          <p:nvPr/>
        </p:nvSpPr>
        <p:spPr bwMode="auto">
          <a:xfrm>
            <a:off x="1415780" y="554484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7" name="Oval 52">
            <a:extLst>
              <a:ext uri="{FF2B5EF4-FFF2-40B4-BE49-F238E27FC236}">
                <a16:creationId xmlns:a16="http://schemas.microsoft.com/office/drawing/2014/main" id="{CE59FCEA-21C9-C781-42AC-E5C89695B62A}"/>
              </a:ext>
            </a:extLst>
          </p:cNvPr>
          <p:cNvSpPr>
            <a:spLocks noChangeArrowheads="1"/>
          </p:cNvSpPr>
          <p:nvPr/>
        </p:nvSpPr>
        <p:spPr bwMode="auto">
          <a:xfrm>
            <a:off x="2091189" y="554484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8" name="Oval 53">
            <a:extLst>
              <a:ext uri="{FF2B5EF4-FFF2-40B4-BE49-F238E27FC236}">
                <a16:creationId xmlns:a16="http://schemas.microsoft.com/office/drawing/2014/main" id="{8D7A6F5C-5BB5-EC8D-A85F-BAE5B851EDF3}"/>
              </a:ext>
            </a:extLst>
          </p:cNvPr>
          <p:cNvSpPr>
            <a:spLocks noChangeArrowheads="1"/>
          </p:cNvSpPr>
          <p:nvPr/>
        </p:nvSpPr>
        <p:spPr bwMode="auto">
          <a:xfrm>
            <a:off x="2766599" y="5544848"/>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79" name="Oval 60">
            <a:extLst>
              <a:ext uri="{FF2B5EF4-FFF2-40B4-BE49-F238E27FC236}">
                <a16:creationId xmlns:a16="http://schemas.microsoft.com/office/drawing/2014/main" id="{2061B965-B43E-614C-D41D-0467CA74BEBA}"/>
              </a:ext>
            </a:extLst>
          </p:cNvPr>
          <p:cNvSpPr>
            <a:spLocks noChangeArrowheads="1"/>
          </p:cNvSpPr>
          <p:nvPr/>
        </p:nvSpPr>
        <p:spPr bwMode="auto">
          <a:xfrm>
            <a:off x="1078074" y="506472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0" name="Oval 61">
            <a:extLst>
              <a:ext uri="{FF2B5EF4-FFF2-40B4-BE49-F238E27FC236}">
                <a16:creationId xmlns:a16="http://schemas.microsoft.com/office/drawing/2014/main" id="{537903C2-5DD3-DB52-6B96-0C6C632D9399}"/>
              </a:ext>
            </a:extLst>
          </p:cNvPr>
          <p:cNvSpPr>
            <a:spLocks noChangeArrowheads="1"/>
          </p:cNvSpPr>
          <p:nvPr/>
        </p:nvSpPr>
        <p:spPr bwMode="auto">
          <a:xfrm>
            <a:off x="1753483" y="506472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1" name="Oval 62">
            <a:extLst>
              <a:ext uri="{FF2B5EF4-FFF2-40B4-BE49-F238E27FC236}">
                <a16:creationId xmlns:a16="http://schemas.microsoft.com/office/drawing/2014/main" id="{5B53F4E0-6495-5C3B-B685-0B8D43D7BBB0}"/>
              </a:ext>
            </a:extLst>
          </p:cNvPr>
          <p:cNvSpPr>
            <a:spLocks noChangeArrowheads="1"/>
          </p:cNvSpPr>
          <p:nvPr/>
        </p:nvSpPr>
        <p:spPr bwMode="auto">
          <a:xfrm>
            <a:off x="2428893" y="5064726"/>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2" name="Oval 68">
            <a:extLst>
              <a:ext uri="{FF2B5EF4-FFF2-40B4-BE49-F238E27FC236}">
                <a16:creationId xmlns:a16="http://schemas.microsoft.com/office/drawing/2014/main" id="{EE9ABFE0-3DF9-1E1E-DDD6-11AA4DABBE21}"/>
              </a:ext>
            </a:extLst>
          </p:cNvPr>
          <p:cNvSpPr>
            <a:spLocks noChangeArrowheads="1"/>
          </p:cNvSpPr>
          <p:nvPr/>
        </p:nvSpPr>
        <p:spPr bwMode="auto">
          <a:xfrm>
            <a:off x="740370" y="4584605"/>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3" name="Oval 69">
            <a:extLst>
              <a:ext uri="{FF2B5EF4-FFF2-40B4-BE49-F238E27FC236}">
                <a16:creationId xmlns:a16="http://schemas.microsoft.com/office/drawing/2014/main" id="{A8E56B28-8544-5321-EBAA-B679215F9ED1}"/>
              </a:ext>
            </a:extLst>
          </p:cNvPr>
          <p:cNvSpPr>
            <a:spLocks noChangeArrowheads="1"/>
          </p:cNvSpPr>
          <p:nvPr/>
        </p:nvSpPr>
        <p:spPr bwMode="auto">
          <a:xfrm>
            <a:off x="1415780" y="4584605"/>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4" name="Oval 70">
            <a:extLst>
              <a:ext uri="{FF2B5EF4-FFF2-40B4-BE49-F238E27FC236}">
                <a16:creationId xmlns:a16="http://schemas.microsoft.com/office/drawing/2014/main" id="{EC2DCCC6-D12B-5A97-73E0-B440083F134B}"/>
              </a:ext>
            </a:extLst>
          </p:cNvPr>
          <p:cNvSpPr>
            <a:spLocks noChangeArrowheads="1"/>
          </p:cNvSpPr>
          <p:nvPr/>
        </p:nvSpPr>
        <p:spPr bwMode="auto">
          <a:xfrm>
            <a:off x="2091189" y="4584605"/>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5" name="Oval 71">
            <a:extLst>
              <a:ext uri="{FF2B5EF4-FFF2-40B4-BE49-F238E27FC236}">
                <a16:creationId xmlns:a16="http://schemas.microsoft.com/office/drawing/2014/main" id="{E0147045-CF75-A4F2-CCC2-647BAE7A89AE}"/>
              </a:ext>
            </a:extLst>
          </p:cNvPr>
          <p:cNvSpPr>
            <a:spLocks noChangeArrowheads="1"/>
          </p:cNvSpPr>
          <p:nvPr/>
        </p:nvSpPr>
        <p:spPr bwMode="auto">
          <a:xfrm>
            <a:off x="2766599" y="4584605"/>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6" name="Line 95">
            <a:extLst>
              <a:ext uri="{FF2B5EF4-FFF2-40B4-BE49-F238E27FC236}">
                <a16:creationId xmlns:a16="http://schemas.microsoft.com/office/drawing/2014/main" id="{D3E7A6D9-BD7D-11DD-6714-FCE7D3D05657}"/>
              </a:ext>
            </a:extLst>
          </p:cNvPr>
          <p:cNvSpPr>
            <a:spLocks noChangeShapeType="1"/>
          </p:cNvSpPr>
          <p:nvPr/>
        </p:nvSpPr>
        <p:spPr bwMode="auto">
          <a:xfrm flipV="1">
            <a:off x="1126551" y="5571261"/>
            <a:ext cx="333374" cy="500063"/>
          </a:xfrm>
          <a:prstGeom prst="line">
            <a:avLst/>
          </a:prstGeom>
          <a:noFill/>
          <a:ln w="158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87" name="Oval 32">
            <a:extLst>
              <a:ext uri="{FF2B5EF4-FFF2-40B4-BE49-F238E27FC236}">
                <a16:creationId xmlns:a16="http://schemas.microsoft.com/office/drawing/2014/main" id="{6AC9F920-2255-5D5A-7E3F-A507C4AF935E}"/>
              </a:ext>
            </a:extLst>
          </p:cNvPr>
          <p:cNvSpPr>
            <a:spLocks noChangeArrowheads="1"/>
          </p:cNvSpPr>
          <p:nvPr/>
        </p:nvSpPr>
        <p:spPr bwMode="auto">
          <a:xfrm>
            <a:off x="2764214" y="6505902"/>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8" name="Oval 50">
            <a:extLst>
              <a:ext uri="{FF2B5EF4-FFF2-40B4-BE49-F238E27FC236}">
                <a16:creationId xmlns:a16="http://schemas.microsoft.com/office/drawing/2014/main" id="{3EC9E6C9-79DB-BEBE-E5FC-D7950DF37EEA}"/>
              </a:ext>
            </a:extLst>
          </p:cNvPr>
          <p:cNvSpPr>
            <a:spLocks noChangeArrowheads="1"/>
          </p:cNvSpPr>
          <p:nvPr/>
        </p:nvSpPr>
        <p:spPr bwMode="auto">
          <a:xfrm>
            <a:off x="2764214" y="5545657"/>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89" name="Oval 68">
            <a:extLst>
              <a:ext uri="{FF2B5EF4-FFF2-40B4-BE49-F238E27FC236}">
                <a16:creationId xmlns:a16="http://schemas.microsoft.com/office/drawing/2014/main" id="{69303A26-DC59-3DFE-4002-295A12523C88}"/>
              </a:ext>
            </a:extLst>
          </p:cNvPr>
          <p:cNvSpPr>
            <a:spLocks noChangeArrowheads="1"/>
          </p:cNvSpPr>
          <p:nvPr/>
        </p:nvSpPr>
        <p:spPr bwMode="auto">
          <a:xfrm>
            <a:off x="2764214" y="4585414"/>
            <a:ext cx="91451" cy="91451"/>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0" name="Line 95">
            <a:extLst>
              <a:ext uri="{FF2B5EF4-FFF2-40B4-BE49-F238E27FC236}">
                <a16:creationId xmlns:a16="http://schemas.microsoft.com/office/drawing/2014/main" id="{3EDFF6DD-F4D9-8E26-E288-59D7CDC7C661}"/>
              </a:ext>
            </a:extLst>
          </p:cNvPr>
          <p:cNvSpPr>
            <a:spLocks noChangeShapeType="1"/>
          </p:cNvSpPr>
          <p:nvPr/>
        </p:nvSpPr>
        <p:spPr bwMode="auto">
          <a:xfrm>
            <a:off x="1112265" y="6057037"/>
            <a:ext cx="357851" cy="501735"/>
          </a:xfrm>
          <a:prstGeom prst="line">
            <a:avLst/>
          </a:prstGeom>
          <a:noFill/>
          <a:ln w="158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91" name="Text Box 91">
            <a:extLst>
              <a:ext uri="{FF2B5EF4-FFF2-40B4-BE49-F238E27FC236}">
                <a16:creationId xmlns:a16="http://schemas.microsoft.com/office/drawing/2014/main" id="{7D0C8544-A936-50F2-EAF7-C97D982DEE80}"/>
              </a:ext>
            </a:extLst>
          </p:cNvPr>
          <p:cNvSpPr txBox="1">
            <a:spLocks noChangeAspect="1" noChangeArrowheads="1"/>
          </p:cNvSpPr>
          <p:nvPr/>
        </p:nvSpPr>
        <p:spPr bwMode="auto">
          <a:xfrm>
            <a:off x="998584" y="6074721"/>
            <a:ext cx="397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0000FF"/>
                </a:solidFill>
                <a:effectLst/>
                <a:uLnTx/>
                <a:uFillTx/>
                <a:latin typeface="Times New Roman" pitchFamily="18" charset="0"/>
                <a:ea typeface="ＨＧ丸ゴシックB" pitchFamily="49" charset="-128"/>
                <a:cs typeface="+mn-cs"/>
              </a:rPr>
              <a:t>a</a:t>
            </a:r>
            <a:r>
              <a:rPr kumimoji="1" lang="en-US" altLang="ja-JP" sz="2000" b="1" i="1" u="none" strike="noStrike" kern="1200" cap="none" spc="0" normalizeH="0" baseline="-25000" noProof="0" dirty="0" err="1">
                <a:ln>
                  <a:noFill/>
                </a:ln>
                <a:solidFill>
                  <a:srgbClr val="0000FF"/>
                </a:solidFill>
                <a:effectLst/>
                <a:uLnTx/>
                <a:uFillTx/>
                <a:latin typeface="Times New Roman" pitchFamily="18" charset="0"/>
                <a:ea typeface="ＨＧ丸ゴシックB" pitchFamily="49" charset="-128"/>
                <a:cs typeface="+mn-cs"/>
              </a:rPr>
              <a:t>p</a:t>
            </a:r>
            <a:endParaRPr kumimoji="1" lang="en-US" altLang="ja-JP" sz="2000" b="0" i="0" u="none" strike="noStrike" kern="1200" cap="none" spc="0" normalizeH="0" baseline="-25000" noProof="0" dirty="0">
              <a:ln>
                <a:noFill/>
              </a:ln>
              <a:solidFill>
                <a:srgbClr val="0000FF"/>
              </a:solidFill>
              <a:effectLst/>
              <a:uLnTx/>
              <a:uFillTx/>
              <a:latin typeface="Times New Roman" pitchFamily="18" charset="0"/>
              <a:ea typeface="ＨＧ丸ゴシックB" pitchFamily="49" charset="-128"/>
              <a:cs typeface="+mn-cs"/>
            </a:endParaRPr>
          </a:p>
        </p:txBody>
      </p:sp>
      <p:sp>
        <p:nvSpPr>
          <p:cNvPr id="292" name="Text Box 91">
            <a:extLst>
              <a:ext uri="{FF2B5EF4-FFF2-40B4-BE49-F238E27FC236}">
                <a16:creationId xmlns:a16="http://schemas.microsoft.com/office/drawing/2014/main" id="{6B36FC2F-827F-2369-13A1-83428A8BD7B0}"/>
              </a:ext>
            </a:extLst>
          </p:cNvPr>
          <p:cNvSpPr txBox="1">
            <a:spLocks noChangeAspect="1" noChangeArrowheads="1"/>
          </p:cNvSpPr>
          <p:nvPr/>
        </p:nvSpPr>
        <p:spPr bwMode="auto">
          <a:xfrm>
            <a:off x="923225" y="5557716"/>
            <a:ext cx="397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0000FF"/>
                </a:solidFill>
                <a:effectLst/>
                <a:uLnTx/>
                <a:uFillTx/>
                <a:latin typeface="Times New Roman" pitchFamily="18" charset="0"/>
                <a:ea typeface="ＨＧ丸ゴシックB" pitchFamily="49" charset="-128"/>
                <a:cs typeface="+mn-cs"/>
              </a:rPr>
              <a:t>b</a:t>
            </a:r>
            <a:r>
              <a:rPr kumimoji="1" lang="en-US" altLang="ja-JP" sz="2000" b="1" i="1" u="none" strike="noStrike" kern="1200" cap="none" spc="0" normalizeH="0" baseline="-25000" noProof="0" dirty="0" err="1">
                <a:ln>
                  <a:noFill/>
                </a:ln>
                <a:solidFill>
                  <a:srgbClr val="0000FF"/>
                </a:solidFill>
                <a:effectLst/>
                <a:uLnTx/>
                <a:uFillTx/>
                <a:latin typeface="Times New Roman" pitchFamily="18" charset="0"/>
                <a:ea typeface="ＨＧ丸ゴシックB" pitchFamily="49" charset="-128"/>
                <a:cs typeface="+mn-cs"/>
              </a:rPr>
              <a:t>p</a:t>
            </a:r>
            <a:endParaRPr kumimoji="1" lang="en-US" altLang="ja-JP" sz="2000" b="0" i="0" u="none" strike="noStrike" kern="1200" cap="none" spc="0" normalizeH="0" baseline="-25000" noProof="0" dirty="0">
              <a:ln>
                <a:noFill/>
              </a:ln>
              <a:solidFill>
                <a:srgbClr val="0000FF"/>
              </a:solidFill>
              <a:effectLst/>
              <a:uLnTx/>
              <a:uFillTx/>
              <a:latin typeface="Times New Roman" pitchFamily="18" charset="0"/>
              <a:ea typeface="ＨＧ丸ゴシックB" pitchFamily="49" charset="-128"/>
              <a:cs typeface="+mn-cs"/>
            </a:endParaRPr>
          </a:p>
        </p:txBody>
      </p:sp>
      <p:sp>
        <p:nvSpPr>
          <p:cNvPr id="293" name="Line 95">
            <a:extLst>
              <a:ext uri="{FF2B5EF4-FFF2-40B4-BE49-F238E27FC236}">
                <a16:creationId xmlns:a16="http://schemas.microsoft.com/office/drawing/2014/main" id="{CCE3EA71-8E40-4842-8DA2-9E2E5E718AA4}"/>
              </a:ext>
            </a:extLst>
          </p:cNvPr>
          <p:cNvSpPr>
            <a:spLocks noChangeShapeType="1"/>
          </p:cNvSpPr>
          <p:nvPr/>
        </p:nvSpPr>
        <p:spPr bwMode="auto">
          <a:xfrm flipV="1">
            <a:off x="5960752" y="5176838"/>
            <a:ext cx="956999" cy="686752"/>
          </a:xfrm>
          <a:prstGeom prst="line">
            <a:avLst/>
          </a:prstGeom>
          <a:noFill/>
          <a:ln w="158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94" name="Line 95">
            <a:extLst>
              <a:ext uri="{FF2B5EF4-FFF2-40B4-BE49-F238E27FC236}">
                <a16:creationId xmlns:a16="http://schemas.microsoft.com/office/drawing/2014/main" id="{631850FC-6704-9732-8B99-4CA3559E81B0}"/>
              </a:ext>
            </a:extLst>
          </p:cNvPr>
          <p:cNvSpPr>
            <a:spLocks noChangeShapeType="1"/>
          </p:cNvSpPr>
          <p:nvPr/>
        </p:nvSpPr>
        <p:spPr bwMode="auto">
          <a:xfrm>
            <a:off x="5946465" y="5849303"/>
            <a:ext cx="985574" cy="694372"/>
          </a:xfrm>
          <a:prstGeom prst="line">
            <a:avLst/>
          </a:prstGeom>
          <a:noFill/>
          <a:ln w="158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95" name="Text Box 91">
            <a:extLst>
              <a:ext uri="{FF2B5EF4-FFF2-40B4-BE49-F238E27FC236}">
                <a16:creationId xmlns:a16="http://schemas.microsoft.com/office/drawing/2014/main" id="{50967CB2-700B-DE12-94E8-67454EA0C20E}"/>
              </a:ext>
            </a:extLst>
          </p:cNvPr>
          <p:cNvSpPr txBox="1">
            <a:spLocks noChangeAspect="1" noChangeArrowheads="1"/>
          </p:cNvSpPr>
          <p:nvPr/>
        </p:nvSpPr>
        <p:spPr bwMode="auto">
          <a:xfrm>
            <a:off x="5873078" y="5981218"/>
            <a:ext cx="5261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a:ln>
                  <a:noFill/>
                </a:ln>
                <a:solidFill>
                  <a:srgbClr val="0000FF"/>
                </a:solidFill>
                <a:effectLst/>
                <a:uLnTx/>
                <a:uFillTx/>
                <a:latin typeface="Times New Roman" pitchFamily="18" charset="0"/>
                <a:ea typeface="ＨＧ丸ゴシックB" pitchFamily="49" charset="-128"/>
                <a:cs typeface="+mn-cs"/>
              </a:rPr>
              <a:t>a</a:t>
            </a:r>
            <a:r>
              <a:rPr kumimoji="1" lang="en-US" altLang="ja-JP" sz="2000" b="1" i="1" u="none" strike="noStrike" kern="1200" cap="none" spc="0" normalizeH="0" baseline="-25000" noProof="0" dirty="0">
                <a:ln>
                  <a:noFill/>
                </a:ln>
                <a:solidFill>
                  <a:srgbClr val="0000FF"/>
                </a:solidFill>
                <a:effectLst/>
                <a:uLnTx/>
                <a:uFillTx/>
                <a:latin typeface="Times New Roman" pitchFamily="18" charset="0"/>
                <a:ea typeface="ＨＧ丸ゴシックB" pitchFamily="49" charset="-128"/>
                <a:cs typeface="+mn-cs"/>
              </a:rPr>
              <a:t>p</a:t>
            </a:r>
            <a:r>
              <a:rPr kumimoji="1" lang="ja-JP" altLang="en-US" sz="2000" b="1" i="0" u="none" strike="noStrike" kern="1200" cap="none" spc="0" normalizeH="0" baseline="0" noProof="0" dirty="0">
                <a:ln>
                  <a:noFill/>
                </a:ln>
                <a:solidFill>
                  <a:srgbClr val="0000FF"/>
                </a:solidFill>
                <a:effectLst/>
                <a:uLnTx/>
                <a:uFillTx/>
                <a:latin typeface="Times New Roman" pitchFamily="18" charset="0"/>
                <a:ea typeface="ＨＧ丸ゴシックB" pitchFamily="49" charset="-128"/>
                <a:cs typeface="+mn-cs"/>
              </a:rPr>
              <a:t>*</a:t>
            </a:r>
            <a:endParaRPr kumimoji="1" lang="en-US" altLang="ja-JP" sz="2000" b="0" i="0" u="none" strike="noStrike" kern="1200" cap="none" spc="0" normalizeH="0" baseline="0" noProof="0" dirty="0">
              <a:ln>
                <a:noFill/>
              </a:ln>
              <a:solidFill>
                <a:srgbClr val="0000FF"/>
              </a:solidFill>
              <a:effectLst/>
              <a:uLnTx/>
              <a:uFillTx/>
              <a:latin typeface="Times New Roman" pitchFamily="18" charset="0"/>
              <a:ea typeface="ＨＧ丸ゴシックB" pitchFamily="49" charset="-128"/>
              <a:cs typeface="+mn-cs"/>
            </a:endParaRPr>
          </a:p>
        </p:txBody>
      </p:sp>
      <p:sp>
        <p:nvSpPr>
          <p:cNvPr id="296" name="Text Box 91">
            <a:extLst>
              <a:ext uri="{FF2B5EF4-FFF2-40B4-BE49-F238E27FC236}">
                <a16:creationId xmlns:a16="http://schemas.microsoft.com/office/drawing/2014/main" id="{3E08092D-6EB0-9497-B1AB-F4D3CBCD7098}"/>
              </a:ext>
            </a:extLst>
          </p:cNvPr>
          <p:cNvSpPr txBox="1">
            <a:spLocks noChangeAspect="1" noChangeArrowheads="1"/>
          </p:cNvSpPr>
          <p:nvPr/>
        </p:nvSpPr>
        <p:spPr bwMode="auto">
          <a:xfrm>
            <a:off x="6017094" y="5229200"/>
            <a:ext cx="5261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1" i="1" u="none" strike="noStrike" kern="1200" cap="none" spc="0" normalizeH="0" baseline="0" noProof="0" dirty="0" err="1">
                <a:ln>
                  <a:noFill/>
                </a:ln>
                <a:solidFill>
                  <a:srgbClr val="0000FF"/>
                </a:solidFill>
                <a:effectLst/>
                <a:uLnTx/>
                <a:uFillTx/>
                <a:latin typeface="Times New Roman" pitchFamily="18" charset="0"/>
                <a:ea typeface="ＨＧ丸ゴシックB" pitchFamily="49" charset="-128"/>
                <a:cs typeface="+mn-cs"/>
              </a:rPr>
              <a:t>b</a:t>
            </a:r>
            <a:r>
              <a:rPr kumimoji="1" lang="en-US" altLang="ja-JP" sz="2000" b="1" i="1" u="none" strike="noStrike" kern="1200" cap="none" spc="0" normalizeH="0" baseline="-25000" noProof="0" dirty="0" err="1">
                <a:ln>
                  <a:noFill/>
                </a:ln>
                <a:solidFill>
                  <a:srgbClr val="0000FF"/>
                </a:solidFill>
                <a:effectLst/>
                <a:uLnTx/>
                <a:uFillTx/>
                <a:latin typeface="Times New Roman" pitchFamily="18" charset="0"/>
                <a:ea typeface="ＨＧ丸ゴシックB" pitchFamily="49" charset="-128"/>
                <a:cs typeface="+mn-cs"/>
              </a:rPr>
              <a:t>p</a:t>
            </a:r>
            <a:r>
              <a:rPr kumimoji="1" lang="en-US" altLang="ja-JP" sz="2000" b="1" i="1" u="none" strike="noStrike" kern="1200" cap="none" spc="0" normalizeH="0" baseline="0" noProof="0" dirty="0">
                <a:ln>
                  <a:noFill/>
                </a:ln>
                <a:solidFill>
                  <a:srgbClr val="0000FF"/>
                </a:solidFill>
                <a:effectLst/>
                <a:uLnTx/>
                <a:uFillTx/>
                <a:latin typeface="Times New Roman" pitchFamily="18" charset="0"/>
                <a:ea typeface="ＨＧ丸ゴシックB" pitchFamily="49" charset="-128"/>
                <a:cs typeface="+mn-cs"/>
              </a:rPr>
              <a:t>*</a:t>
            </a:r>
            <a:endParaRPr kumimoji="1" lang="en-US" altLang="ja-JP" sz="2000" b="0" i="0" u="none" strike="noStrike" kern="1200" cap="none" spc="0" normalizeH="0" baseline="0" noProof="0" dirty="0">
              <a:ln>
                <a:noFill/>
              </a:ln>
              <a:solidFill>
                <a:srgbClr val="0000FF"/>
              </a:solidFill>
              <a:effectLst/>
              <a:uLnTx/>
              <a:uFillTx/>
              <a:latin typeface="Times New Roman" pitchFamily="18" charset="0"/>
              <a:ea typeface="ＨＧ丸ゴシックB" pitchFamily="49" charset="-128"/>
              <a:cs typeface="+mn-cs"/>
            </a:endParaRPr>
          </a:p>
        </p:txBody>
      </p:sp>
      <p:sp>
        <p:nvSpPr>
          <p:cNvPr id="297" name="正方形/長方形 296">
            <a:extLst>
              <a:ext uri="{FF2B5EF4-FFF2-40B4-BE49-F238E27FC236}">
                <a16:creationId xmlns:a16="http://schemas.microsoft.com/office/drawing/2014/main" id="{713D2805-C6FE-13C2-5713-62E1EB355164}"/>
              </a:ext>
            </a:extLst>
          </p:cNvPr>
          <p:cNvSpPr/>
          <p:nvPr/>
        </p:nvSpPr>
        <p:spPr>
          <a:xfrm>
            <a:off x="198729" y="1346148"/>
            <a:ext cx="2800767"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err="1">
                <a:ln>
                  <a:noFill/>
                </a:ln>
                <a:solidFill>
                  <a:srgbClr val="0000FF"/>
                </a:solidFill>
                <a:effectLst/>
                <a:uLnTx/>
                <a:uFillTx/>
                <a:latin typeface="Times New Roman" panose="02020603050405020304" pitchFamily="18" charset="0"/>
                <a:ea typeface="ＨＧ丸ゴシックB" pitchFamily="49" charset="-128"/>
                <a:cs typeface="+mn-cs"/>
              </a:rPr>
              <a:t>Bravais</a:t>
            </a:r>
            <a:r>
              <a:rPr kumimoji="1" lang="ja-JP" altLang="en-US" sz="18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格子からスタート</a:t>
            </a:r>
            <a:endParaRPr kumimoji="1" lang="en-US" altLang="ja-JP" sz="1800" b="0" i="0" u="none" strike="noStrike" kern="1200" cap="none" spc="0" normalizeH="0" baseline="30000" noProof="0" dirty="0">
              <a:ln>
                <a:noFill/>
              </a:ln>
              <a:solidFill>
                <a:srgbClr val="0000FF"/>
              </a:solidFill>
              <a:effectLst/>
              <a:uLnTx/>
              <a:uFillTx/>
              <a:latin typeface="Times New Roman" panose="02020603050405020304" pitchFamily="18" charset="0"/>
              <a:ea typeface="ＨＧ丸ゴシックB" pitchFamily="49" charset="-128"/>
              <a:cs typeface="+mn-cs"/>
            </a:endParaRPr>
          </a:p>
        </p:txBody>
      </p:sp>
      <p:sp>
        <p:nvSpPr>
          <p:cNvPr id="298" name="正方形/長方形 297">
            <a:extLst>
              <a:ext uri="{FF2B5EF4-FFF2-40B4-BE49-F238E27FC236}">
                <a16:creationId xmlns:a16="http://schemas.microsoft.com/office/drawing/2014/main" id="{FAEEFE6A-FBA6-F53C-A257-0AF6226F5B7F}"/>
              </a:ext>
            </a:extLst>
          </p:cNvPr>
          <p:cNvSpPr/>
          <p:nvPr/>
        </p:nvSpPr>
        <p:spPr>
          <a:xfrm>
            <a:off x="191344" y="4193221"/>
            <a:ext cx="2967480"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Primitive</a:t>
            </a:r>
            <a:r>
              <a:rPr kumimoji="1" lang="ja-JP" altLang="en-US" sz="18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格子からスタート</a:t>
            </a:r>
            <a:endParaRPr kumimoji="1" lang="en-US" altLang="ja-JP" sz="1800" b="0" i="0" u="none" strike="noStrike" kern="1200" cap="none" spc="0" normalizeH="0" baseline="30000" noProof="0" dirty="0">
              <a:ln>
                <a:noFill/>
              </a:ln>
              <a:solidFill>
                <a:srgbClr val="0000FF"/>
              </a:solidFill>
              <a:effectLst/>
              <a:uLnTx/>
              <a:uFillTx/>
              <a:latin typeface="Times New Roman" panose="02020603050405020304" pitchFamily="18" charset="0"/>
              <a:ea typeface="ＨＧ丸ゴシックB" pitchFamily="49" charset="-128"/>
              <a:cs typeface="+mn-cs"/>
            </a:endParaRPr>
          </a:p>
        </p:txBody>
      </p:sp>
      <p:sp>
        <p:nvSpPr>
          <p:cNvPr id="299" name="下矢印 298">
            <a:extLst>
              <a:ext uri="{FF2B5EF4-FFF2-40B4-BE49-F238E27FC236}">
                <a16:creationId xmlns:a16="http://schemas.microsoft.com/office/drawing/2014/main" id="{09B9D29F-1BA4-1E83-FBFE-7CBDB19B03AB}"/>
              </a:ext>
            </a:extLst>
          </p:cNvPr>
          <p:cNvSpPr/>
          <p:nvPr/>
        </p:nvSpPr>
        <p:spPr>
          <a:xfrm rot="16200000">
            <a:off x="3515754" y="4874784"/>
            <a:ext cx="646929" cy="100751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301" name="下矢印 300">
            <a:extLst>
              <a:ext uri="{FF2B5EF4-FFF2-40B4-BE49-F238E27FC236}">
                <a16:creationId xmlns:a16="http://schemas.microsoft.com/office/drawing/2014/main" id="{10B55E33-67B1-B9BB-9B9D-97AC00DC0EDA}"/>
              </a:ext>
            </a:extLst>
          </p:cNvPr>
          <p:cNvSpPr/>
          <p:nvPr/>
        </p:nvSpPr>
        <p:spPr>
          <a:xfrm rot="16200000">
            <a:off x="3515754" y="1959057"/>
            <a:ext cx="646929" cy="100751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128" name="正方形/長方形 127">
            <a:extLst>
              <a:ext uri="{FF2B5EF4-FFF2-40B4-BE49-F238E27FC236}">
                <a16:creationId xmlns:a16="http://schemas.microsoft.com/office/drawing/2014/main" id="{B48DDE96-3E2F-4A1A-6A76-44E74104CDDB}"/>
              </a:ext>
            </a:extLst>
          </p:cNvPr>
          <p:cNvSpPr/>
          <p:nvPr/>
        </p:nvSpPr>
        <p:spPr>
          <a:xfrm>
            <a:off x="8522200" y="2210244"/>
            <a:ext cx="2254320" cy="1077218"/>
          </a:xfrm>
          <a:prstGeom prst="rect">
            <a:avLst/>
          </a:prstGeom>
          <a:solidFill>
            <a:srgbClr val="0000FF"/>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ＨＧ丸ゴシックB" pitchFamily="49" charset="-128"/>
                <a:cs typeface="+mn-cs"/>
              </a:rPr>
              <a:t>逆格子も</a:t>
            </a:r>
            <a:br>
              <a:rPr kumimoji="1" lang="en-US" altLang="ja-JP" sz="3200" b="1" i="0" u="none" strike="noStrike" kern="1200" cap="none" spc="0" normalizeH="0" baseline="0" noProof="0" dirty="0">
                <a:ln>
                  <a:noFill/>
                </a:ln>
                <a:solidFill>
                  <a:srgbClr val="FFFFFF"/>
                </a:solidFill>
                <a:effectLst/>
                <a:uLnTx/>
                <a:uFillTx/>
                <a:latin typeface="Times New Roman" panose="02020603050405020304" pitchFamily="18" charset="0"/>
                <a:ea typeface="ＨＧ丸ゴシックB" pitchFamily="49" charset="-128"/>
                <a:cs typeface="+mn-cs"/>
              </a:rPr>
            </a:br>
            <a:r>
              <a:rPr kumimoji="1" lang="ja-JP"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ＨＧ丸ゴシックB" pitchFamily="49" charset="-128"/>
                <a:cs typeface="+mn-cs"/>
              </a:rPr>
              <a:t>面心格子</a:t>
            </a:r>
            <a:endParaRPr kumimoji="1" lang="en-US" altLang="ja-JP" sz="3200" b="1" i="0" u="none" strike="noStrike" kern="1200" cap="none" spc="0" normalizeH="0" baseline="0" noProof="0" dirty="0">
              <a:ln>
                <a:noFill/>
              </a:ln>
              <a:solidFill>
                <a:srgbClr val="FFFFFF"/>
              </a:solidFill>
              <a:effectLst/>
              <a:uLnTx/>
              <a:uFillTx/>
              <a:latin typeface="Times New Roman" panose="02020603050405020304" pitchFamily="18" charset="0"/>
              <a:ea typeface="ＨＧ丸ゴシックB" pitchFamily="49" charset="-128"/>
              <a:cs typeface="+mn-cs"/>
            </a:endParaRPr>
          </a:p>
        </p:txBody>
      </p:sp>
    </p:spTree>
    <p:extLst>
      <p:ext uri="{BB962C8B-B14F-4D97-AF65-F5344CB8AC3E}">
        <p14:creationId xmlns:p14="http://schemas.microsoft.com/office/powerpoint/2010/main" val="9873645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title"/>
          </p:nvPr>
        </p:nvSpPr>
        <p:spPr>
          <a:xfrm>
            <a:off x="1524000" y="0"/>
            <a:ext cx="9144000" cy="990600"/>
          </a:xfrm>
          <a:noFill/>
        </p:spPr>
        <p:txBody>
          <a:bodyPr/>
          <a:lstStyle/>
          <a:p>
            <a:pPr eaLnBrk="1" hangingPunct="1"/>
            <a:r>
              <a:rPr lang="en-US" altLang="ja-JP" b="1" dirty="0" err="1">
                <a:solidFill>
                  <a:srgbClr val="0000FF"/>
                </a:solidFill>
              </a:rPr>
              <a:t>Bravais</a:t>
            </a:r>
            <a:r>
              <a:rPr lang="ja-JP" altLang="en-US" b="1" dirty="0">
                <a:solidFill>
                  <a:srgbClr val="0000FF"/>
                </a:solidFill>
              </a:rPr>
              <a:t>格子</a:t>
            </a:r>
            <a:r>
              <a:rPr lang="en-US" altLang="ja-JP" b="1" dirty="0">
                <a:solidFill>
                  <a:srgbClr val="0000FF"/>
                </a:solidFill>
              </a:rPr>
              <a:t>,</a:t>
            </a:r>
            <a:r>
              <a:rPr lang="ja-JP" altLang="en-US" b="1" dirty="0">
                <a:solidFill>
                  <a:srgbClr val="0000FF"/>
                </a:solidFill>
              </a:rPr>
              <a:t> 消滅測と逆格子</a:t>
            </a:r>
            <a:endParaRPr lang="ja-JP" altLang="en-US" dirty="0"/>
          </a:p>
        </p:txBody>
      </p:sp>
      <p:sp>
        <p:nvSpPr>
          <p:cNvPr id="2" name="正方形/長方形 1"/>
          <p:cNvSpPr/>
          <p:nvPr/>
        </p:nvSpPr>
        <p:spPr>
          <a:xfrm>
            <a:off x="407368" y="1208941"/>
            <a:ext cx="12259403" cy="452431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体心立方格子</a:t>
            </a:r>
            <a:endParaRPr kumimoji="1" lang="en-US" altLang="ja-JP"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lang="ja-JP" altLang="en-US" sz="3200" b="1" kern="100" dirty="0">
                <a:solidFill>
                  <a:srgbClr val="000000"/>
                </a:solidFill>
              </a:rPr>
              <a:t>格子点の</a:t>
            </a:r>
            <a:r>
              <a:rPr kumimoji="1" lang="ja-JP" altLang="en-US"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座標</a:t>
            </a:r>
            <a:r>
              <a:rPr kumimoji="1" lang="en-US" altLang="ja-JP"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(0 0 0), (½ ½ ½)</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消滅しない指数</a:t>
            </a:r>
            <a:r>
              <a:rPr kumimoji="1" lang="en-US" altLang="ja-JP"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h + k + l = </a:t>
            </a:r>
            <a:r>
              <a:rPr kumimoji="1" lang="ja-JP" altLang="en-US"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偶数</a:t>
            </a:r>
            <a:r>
              <a:rPr kumimoji="1" lang="en-US" altLang="ja-JP"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endParaRPr kumimoji="1" lang="en-US" altLang="ja-JP" sz="3200" b="1" i="0" u="none" strike="noStrike" kern="1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3200" b="1" kern="100" dirty="0">
                <a:solidFill>
                  <a:srgbClr val="000000"/>
                </a:solidFill>
              </a:rPr>
              <a:t>					</a:t>
            </a:r>
            <a:r>
              <a:rPr kumimoji="1" lang="en-US" altLang="ja-JP"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(h,</a:t>
            </a:r>
            <a:r>
              <a:rPr kumimoji="1" lang="ja-JP" altLang="en-US"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k,</a:t>
            </a:r>
            <a:r>
              <a:rPr kumimoji="1" lang="ja-JP" altLang="en-US"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l)</a:t>
            </a:r>
            <a:r>
              <a:rPr kumimoji="1" lang="ja-JP" altLang="en-US"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rPr>
              <a:t>は面心立方格子</a:t>
            </a:r>
            <a:endParaRPr kumimoji="1" lang="en-US" altLang="ja-JP" sz="3200" b="1" i="0" u="none" strike="noStrike" kern="1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3200" b="1" kern="100" dirty="0">
              <a:solidFill>
                <a:srgbClr val="000000"/>
              </a:solidFill>
            </a:endParaRPr>
          </a:p>
          <a:p>
            <a:pPr lvl="0">
              <a:defRPr/>
            </a:pPr>
            <a:r>
              <a:rPr lang="ja-JP" altLang="en-US" sz="3200" b="1" kern="100" dirty="0">
                <a:solidFill>
                  <a:srgbClr val="000000"/>
                </a:solidFill>
              </a:rPr>
              <a:t>面心</a:t>
            </a:r>
            <a:r>
              <a:rPr lang="ja-JP" altLang="ja-JP" sz="3200" b="1" kern="100" dirty="0">
                <a:solidFill>
                  <a:srgbClr val="000000"/>
                </a:solidFill>
              </a:rPr>
              <a:t>立方格子</a:t>
            </a:r>
            <a:endParaRPr lang="en-US" altLang="ja-JP" sz="3200" b="1" kern="100" dirty="0">
              <a:solidFill>
                <a:srgbClr val="000000"/>
              </a:solidFill>
            </a:endParaRPr>
          </a:p>
          <a:p>
            <a:pPr lvl="0">
              <a:defRPr/>
            </a:pPr>
            <a:r>
              <a:rPr lang="ja-JP" altLang="en-US" sz="3200" b="1" kern="100" dirty="0">
                <a:solidFill>
                  <a:srgbClr val="000000"/>
                </a:solidFill>
              </a:rPr>
              <a:t>　格子点の座標</a:t>
            </a:r>
            <a:r>
              <a:rPr lang="en-US" altLang="ja-JP" sz="3200" b="1" kern="100" dirty="0">
                <a:solidFill>
                  <a:srgbClr val="000000"/>
                </a:solidFill>
              </a:rPr>
              <a:t>		(0 0 0), (0 ½ ½) , (½ 0 ½) , (½ ½ 0)</a:t>
            </a:r>
          </a:p>
          <a:p>
            <a:pPr lvl="0">
              <a:defRPr/>
            </a:pPr>
            <a:r>
              <a:rPr lang="ja-JP" altLang="en-US" sz="3200" b="1" kern="100" dirty="0">
                <a:solidFill>
                  <a:srgbClr val="000000"/>
                </a:solidFill>
              </a:rPr>
              <a:t>　消滅しない指数</a:t>
            </a:r>
            <a:r>
              <a:rPr lang="en-US" altLang="ja-JP" sz="3200" b="1" kern="100" dirty="0">
                <a:solidFill>
                  <a:srgbClr val="000000"/>
                </a:solidFill>
              </a:rPr>
              <a:t>	h, k, l</a:t>
            </a:r>
            <a:r>
              <a:rPr lang="ja-JP" altLang="en-US" sz="3200" b="1" kern="100" dirty="0">
                <a:solidFill>
                  <a:srgbClr val="000000"/>
                </a:solidFill>
              </a:rPr>
              <a:t> が非混合 </a:t>
            </a:r>
            <a:r>
              <a:rPr lang="en-US" altLang="ja-JP" sz="3200" b="1" kern="100" dirty="0">
                <a:solidFill>
                  <a:srgbClr val="000000"/>
                </a:solidFill>
              </a:rPr>
              <a:t>(</a:t>
            </a:r>
            <a:r>
              <a:rPr lang="ja-JP" altLang="en-US" sz="3200" b="1" kern="100" dirty="0">
                <a:solidFill>
                  <a:srgbClr val="000000"/>
                </a:solidFill>
              </a:rPr>
              <a:t>奇数のみ／偶数のみ</a:t>
            </a:r>
            <a:r>
              <a:rPr lang="en-US" altLang="ja-JP" sz="3200" b="1" kern="100" dirty="0">
                <a:solidFill>
                  <a:srgbClr val="000000"/>
                </a:solidFill>
              </a:rPr>
              <a:t>):</a:t>
            </a:r>
          </a:p>
          <a:p>
            <a:pPr>
              <a:defRPr/>
            </a:pPr>
            <a:r>
              <a:rPr lang="en-US" altLang="ja-JP" sz="3200" b="1" kern="100" dirty="0">
                <a:solidFill>
                  <a:srgbClr val="000000"/>
                </a:solidFill>
              </a:rPr>
              <a:t>					</a:t>
            </a:r>
            <a:r>
              <a:rPr lang="en-US" altLang="ja-JP" sz="3200" b="1" kern="100" dirty="0">
                <a:solidFill>
                  <a:srgbClr val="FF0000"/>
                </a:solidFill>
              </a:rPr>
              <a:t>(h,</a:t>
            </a:r>
            <a:r>
              <a:rPr lang="ja-JP" altLang="en-US" sz="3200" b="1" kern="100" dirty="0">
                <a:solidFill>
                  <a:srgbClr val="FF0000"/>
                </a:solidFill>
              </a:rPr>
              <a:t> </a:t>
            </a:r>
            <a:r>
              <a:rPr lang="en-US" altLang="ja-JP" sz="3200" b="1" kern="100" dirty="0">
                <a:solidFill>
                  <a:srgbClr val="FF0000"/>
                </a:solidFill>
              </a:rPr>
              <a:t>k,</a:t>
            </a:r>
            <a:r>
              <a:rPr lang="ja-JP" altLang="en-US" sz="3200" b="1" kern="100" dirty="0">
                <a:solidFill>
                  <a:srgbClr val="FF0000"/>
                </a:solidFill>
              </a:rPr>
              <a:t> </a:t>
            </a:r>
            <a:r>
              <a:rPr lang="en-US" altLang="ja-JP" sz="3200" b="1" kern="100" dirty="0">
                <a:solidFill>
                  <a:srgbClr val="FF0000"/>
                </a:solidFill>
              </a:rPr>
              <a:t>l)</a:t>
            </a:r>
            <a:r>
              <a:rPr lang="ja-JP" altLang="en-US" sz="3200" b="1" kern="100" dirty="0">
                <a:solidFill>
                  <a:srgbClr val="FF0000"/>
                </a:solidFill>
              </a:rPr>
              <a:t>は体心立方格子</a:t>
            </a:r>
            <a:endParaRPr lang="en-US" altLang="ja-JP" sz="3200" b="1" kern="100" dirty="0">
              <a:solidFill>
                <a:srgbClr val="FF0000"/>
              </a:solidFill>
            </a:endParaRPr>
          </a:p>
        </p:txBody>
      </p:sp>
    </p:spTree>
    <p:extLst>
      <p:ext uri="{BB962C8B-B14F-4D97-AF65-F5344CB8AC3E}">
        <p14:creationId xmlns:p14="http://schemas.microsoft.com/office/powerpoint/2010/main" val="34479385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18"/>
          <p:cNvSpPr>
            <a:spLocks noGrp="1" noChangeArrowheads="1"/>
          </p:cNvSpPr>
          <p:nvPr>
            <p:ph type="title" idx="4294967295"/>
          </p:nvPr>
        </p:nvSpPr>
        <p:spPr>
          <a:xfrm>
            <a:off x="1524000" y="-26988"/>
            <a:ext cx="9144000" cy="838201"/>
          </a:xfrm>
        </p:spPr>
        <p:txBody>
          <a:bodyPr/>
          <a:lstStyle/>
          <a:p>
            <a:pPr eaLnBrk="1" hangingPunct="1"/>
            <a:r>
              <a:rPr lang="ja-JP" altLang="en-US" sz="3600" b="1" dirty="0">
                <a:solidFill>
                  <a:srgbClr val="0000FF"/>
                </a:solidFill>
                <a:ea typeface="ＨＧ丸ゴシックB" pitchFamily="49" charset="-128"/>
              </a:rPr>
              <a:t>実格子と逆格子の</a:t>
            </a:r>
            <a:r>
              <a:rPr lang="en-US" altLang="ja-JP" sz="3600" b="1" dirty="0" err="1">
                <a:solidFill>
                  <a:srgbClr val="0000FF"/>
                </a:solidFill>
                <a:ea typeface="ＨＧ丸ゴシックB" pitchFamily="49" charset="-128"/>
              </a:rPr>
              <a:t>Bravais</a:t>
            </a:r>
            <a:r>
              <a:rPr lang="ja-JP" altLang="en-US" sz="3600" b="1" dirty="0">
                <a:solidFill>
                  <a:srgbClr val="0000FF"/>
                </a:solidFill>
                <a:ea typeface="ＨＧ丸ゴシックB" pitchFamily="49" charset="-128"/>
              </a:rPr>
              <a:t>格子の関係</a:t>
            </a:r>
          </a:p>
        </p:txBody>
      </p:sp>
      <p:sp>
        <p:nvSpPr>
          <p:cNvPr id="197635" name="Rectangle 46"/>
          <p:cNvSpPr>
            <a:spLocks noChangeArrowheads="1"/>
          </p:cNvSpPr>
          <p:nvPr/>
        </p:nvSpPr>
        <p:spPr bwMode="auto">
          <a:xfrm>
            <a:off x="623392" y="1646798"/>
            <a:ext cx="1123324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rPr>
              <a:t>   実格子</a:t>
            </a:r>
            <a:r>
              <a:rPr kumimoji="1" lang="en-US" altLang="ja-JP" sz="36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rPr>
              <a:t>	</a:t>
            </a: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rPr>
              <a:t>　</a:t>
            </a:r>
            <a:r>
              <a:rPr kumimoji="1" lang="en-US" altLang="ja-JP" sz="36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rPr>
              <a:t>					</a:t>
            </a:r>
            <a:r>
              <a:rPr kumimoji="1"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rPr>
              <a:t>  逆格子</a:t>
            </a:r>
            <a:endParaRPr kumimoji="1" lang="en-US" altLang="ja-JP" sz="3600" b="1" i="0" u="none" strike="noStrike" kern="1200" cap="none" spc="0" normalizeH="0" baseline="0" noProof="0" dirty="0">
              <a:ln>
                <a:noFill/>
              </a:ln>
              <a:solidFill>
                <a:srgbClr val="FF0000"/>
              </a:solidFill>
              <a:effectLst/>
              <a:uLnTx/>
              <a:uFillTx/>
              <a:latin typeface="Times New Roman" panose="02020603050405020304" pitchFamily="18" charset="0"/>
              <a:ea typeface="ＨＧ丸ゴシックB" pitchFamily="49" charset="-128"/>
              <a:cs typeface="+mn-cs"/>
            </a:endParaRPr>
          </a:p>
          <a:p>
            <a:pPr lvl="0" eaLnBrk="1" hangingPunct="1">
              <a:spcBef>
                <a:spcPct val="0"/>
              </a:spcBef>
              <a:buNone/>
              <a:defRPr/>
            </a:pPr>
            <a:r>
              <a:rPr kumimoji="1" lang="ja-JP"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ＨＧ丸ゴシックB" pitchFamily="49" charset="-128"/>
                <a:cs typeface="+mn-cs"/>
              </a:rPr>
              <a:t>単純格子 </a:t>
            </a:r>
            <a:r>
              <a:rPr lang="en-US" altLang="ja-JP" sz="3600" dirty="0">
                <a:solidFill>
                  <a:srgbClr val="000000"/>
                </a:solidFill>
                <a:ea typeface="ＨＧ丸ゴシックB" pitchFamily="49" charset="-128"/>
              </a:rPr>
              <a:t>(P,</a:t>
            </a:r>
            <a:r>
              <a:rPr lang="ja-JP" altLang="en-US" sz="3600" dirty="0">
                <a:solidFill>
                  <a:srgbClr val="000000"/>
                </a:solidFill>
                <a:ea typeface="ＨＧ丸ゴシックB" pitchFamily="49" charset="-128"/>
              </a:rPr>
              <a:t> </a:t>
            </a:r>
            <a:r>
              <a:rPr lang="en-US" altLang="ja-JP" sz="3600" dirty="0">
                <a:solidFill>
                  <a:srgbClr val="000000"/>
                </a:solidFill>
                <a:ea typeface="ＨＧ丸ゴシックB" pitchFamily="49" charset="-128"/>
              </a:rPr>
              <a:t>H,</a:t>
            </a:r>
            <a:r>
              <a:rPr lang="ja-JP" altLang="en-US" sz="3600" dirty="0">
                <a:solidFill>
                  <a:srgbClr val="000000"/>
                </a:solidFill>
                <a:ea typeface="ＨＧ丸ゴシックB" pitchFamily="49" charset="-128"/>
              </a:rPr>
              <a:t> </a:t>
            </a:r>
            <a:r>
              <a:rPr lang="en-US" altLang="ja-JP" sz="3600" dirty="0">
                <a:solidFill>
                  <a:srgbClr val="000000"/>
                </a:solidFill>
                <a:ea typeface="ＨＧ丸ゴシックB" pitchFamily="49" charset="-128"/>
              </a:rPr>
              <a:t>R) 		</a:t>
            </a:r>
            <a:r>
              <a:rPr kumimoji="1" lang="en-US" altLang="ja-JP" sz="3600" b="1" i="0" u="none" strike="noStrike" kern="1200" cap="none" spc="0" normalizeH="0" baseline="0" noProof="0" dirty="0">
                <a:ln>
                  <a:noFill/>
                </a:ln>
                <a:solidFill>
                  <a:srgbClr val="000000"/>
                </a:solidFill>
                <a:effectLst/>
                <a:uLnTx/>
                <a:uFillTx/>
                <a:latin typeface="Times New Roman" panose="02020603050405020304" pitchFamily="18" charset="0"/>
                <a:ea typeface="ＨＧ丸ゴシックB" pitchFamily="49" charset="-128"/>
                <a:cs typeface="+mn-cs"/>
              </a:rPr>
              <a:t>	</a:t>
            </a:r>
            <a:r>
              <a:rPr kumimoji="1" lang="ja-JP"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ＨＧ丸ゴシックB" pitchFamily="49" charset="-128"/>
                <a:cs typeface="+mn-cs"/>
              </a:rPr>
              <a:t>単純格子 </a:t>
            </a:r>
            <a:r>
              <a:rPr lang="en-US" altLang="ja-JP" sz="3600" dirty="0">
                <a:solidFill>
                  <a:srgbClr val="000000"/>
                </a:solidFill>
                <a:ea typeface="ＨＧ丸ゴシックB" pitchFamily="49" charset="-128"/>
              </a:rPr>
              <a:t>(P,</a:t>
            </a:r>
            <a:r>
              <a:rPr lang="ja-JP" altLang="en-US" sz="3600" dirty="0">
                <a:solidFill>
                  <a:srgbClr val="000000"/>
                </a:solidFill>
                <a:ea typeface="ＨＧ丸ゴシックB" pitchFamily="49" charset="-128"/>
              </a:rPr>
              <a:t> </a:t>
            </a:r>
            <a:r>
              <a:rPr lang="en-US" altLang="ja-JP" sz="3600" dirty="0">
                <a:solidFill>
                  <a:srgbClr val="000000"/>
                </a:solidFill>
                <a:ea typeface="ＨＧ丸ゴシックB" pitchFamily="49" charset="-128"/>
              </a:rPr>
              <a:t>H,</a:t>
            </a:r>
            <a:r>
              <a:rPr lang="ja-JP" altLang="en-US" sz="3600" dirty="0">
                <a:solidFill>
                  <a:srgbClr val="000000"/>
                </a:solidFill>
                <a:ea typeface="ＨＧ丸ゴシックB" pitchFamily="49" charset="-128"/>
              </a:rPr>
              <a:t> </a:t>
            </a:r>
            <a:r>
              <a:rPr lang="en-US" altLang="ja-JP" sz="3600" dirty="0">
                <a:solidFill>
                  <a:srgbClr val="000000"/>
                </a:solidFill>
                <a:ea typeface="ＨＧ丸ゴシックB" pitchFamily="49" charset="-128"/>
              </a:rPr>
              <a:t>R)</a:t>
            </a:r>
            <a:endPar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ＨＧ丸ゴシックB" pitchFamily="49" charset="-128"/>
              <a:cs typeface="+mn-cs"/>
            </a:endParaRPr>
          </a:p>
          <a:p>
            <a:pPr lvl="0" eaLnBrk="1" hangingPunct="1">
              <a:spcBef>
                <a:spcPct val="0"/>
              </a:spcBef>
              <a:buNone/>
              <a:defRPr/>
            </a:pPr>
            <a:r>
              <a:rPr kumimoji="1"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面心格子 </a:t>
            </a:r>
            <a:r>
              <a:rPr lang="en-US" altLang="ja-JP" sz="3600" dirty="0">
                <a:solidFill>
                  <a:srgbClr val="000000"/>
                </a:solidFill>
                <a:ea typeface="ＨＧ丸ゴシックB" pitchFamily="49" charset="-128"/>
              </a:rPr>
              <a:t>(FC) </a:t>
            </a:r>
            <a:r>
              <a:rPr kumimoji="1"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				</a:t>
            </a:r>
            <a:r>
              <a:rPr kumimoji="1"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体心格子 </a:t>
            </a:r>
            <a:r>
              <a:rPr lang="en-US" altLang="ja-JP" sz="3600" dirty="0">
                <a:solidFill>
                  <a:srgbClr val="000000"/>
                </a:solidFill>
                <a:ea typeface="ＨＧ丸ゴシックB" pitchFamily="49" charset="-128"/>
              </a:rPr>
              <a:t>(BC)</a:t>
            </a:r>
          </a:p>
          <a:p>
            <a:pPr lvl="0" eaLnBrk="1" hangingPunct="1">
              <a:spcBef>
                <a:spcPct val="0"/>
              </a:spcBef>
              <a:buNone/>
              <a:defRPr/>
            </a:pPr>
            <a:r>
              <a:rPr kumimoji="1"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体心格子 </a:t>
            </a:r>
            <a:r>
              <a:rPr lang="en-US" altLang="ja-JP" sz="3600" dirty="0">
                <a:solidFill>
                  <a:srgbClr val="000000"/>
                </a:solidFill>
                <a:ea typeface="ＨＧ丸ゴシックB" pitchFamily="49" charset="-128"/>
              </a:rPr>
              <a:t>(BC) </a:t>
            </a:r>
            <a:r>
              <a:rPr kumimoji="1"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				</a:t>
            </a:r>
            <a:r>
              <a:rPr kumimoji="1"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面心格子 </a:t>
            </a:r>
            <a:r>
              <a:rPr lang="en-US" altLang="ja-JP" sz="3600" dirty="0">
                <a:solidFill>
                  <a:srgbClr val="000000"/>
                </a:solidFill>
                <a:ea typeface="ＨＧ丸ゴシックB" pitchFamily="49" charset="-128"/>
              </a:rPr>
              <a:t>(FC)</a:t>
            </a:r>
            <a:r>
              <a:rPr kumimoji="1"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ＨＧ丸ゴシックB" pitchFamily="49" charset="-128"/>
                <a:cs typeface="+mn-cs"/>
              </a:rPr>
              <a:t> </a:t>
            </a:r>
          </a:p>
          <a:p>
            <a:pPr lvl="0" eaLnBrk="1" hangingPunct="1">
              <a:spcBef>
                <a:spcPct val="0"/>
              </a:spcBef>
              <a:buNone/>
              <a:defRPr/>
            </a:pPr>
            <a:r>
              <a:rPr kumimoji="1" lang="ja-JP"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ＨＧ丸ゴシックB" pitchFamily="49" charset="-128"/>
                <a:cs typeface="+mn-cs"/>
              </a:rPr>
              <a:t>底心格子 </a:t>
            </a:r>
            <a:r>
              <a:rPr lang="en-US" altLang="ja-JP" sz="3600" dirty="0">
                <a:solidFill>
                  <a:srgbClr val="000000"/>
                </a:solidFill>
                <a:ea typeface="ＨＧ丸ゴシックB" pitchFamily="49" charset="-128"/>
              </a:rPr>
              <a:t>(A,</a:t>
            </a:r>
            <a:r>
              <a:rPr lang="ja-JP" altLang="en-US" sz="3600" dirty="0">
                <a:solidFill>
                  <a:srgbClr val="000000"/>
                </a:solidFill>
                <a:ea typeface="ＨＧ丸ゴシックB" pitchFamily="49" charset="-128"/>
              </a:rPr>
              <a:t> </a:t>
            </a:r>
            <a:r>
              <a:rPr lang="en-US" altLang="ja-JP" sz="3600" dirty="0">
                <a:solidFill>
                  <a:srgbClr val="000000"/>
                </a:solidFill>
                <a:ea typeface="ＨＧ丸ゴシックB" pitchFamily="49" charset="-128"/>
              </a:rPr>
              <a:t>B,</a:t>
            </a:r>
            <a:r>
              <a:rPr lang="ja-JP" altLang="en-US" sz="3600" dirty="0">
                <a:solidFill>
                  <a:srgbClr val="000000"/>
                </a:solidFill>
                <a:ea typeface="ＨＧ丸ゴシックB" pitchFamily="49" charset="-128"/>
              </a:rPr>
              <a:t> </a:t>
            </a:r>
            <a:r>
              <a:rPr lang="en-US" altLang="ja-JP" sz="3600" dirty="0">
                <a:solidFill>
                  <a:srgbClr val="000000"/>
                </a:solidFill>
                <a:ea typeface="ＨＧ丸ゴシックB" pitchFamily="49" charset="-128"/>
              </a:rPr>
              <a:t>C) </a:t>
            </a:r>
            <a:r>
              <a:rPr kumimoji="1" lang="en-US" altLang="ja-JP" sz="3600" b="1" i="0" u="none" strike="noStrike" kern="1200" cap="none" spc="0" normalizeH="0" baseline="0" noProof="0" dirty="0">
                <a:ln>
                  <a:noFill/>
                </a:ln>
                <a:solidFill>
                  <a:srgbClr val="000000"/>
                </a:solidFill>
                <a:effectLst/>
                <a:uLnTx/>
                <a:uFillTx/>
                <a:latin typeface="Times New Roman" panose="02020603050405020304" pitchFamily="18" charset="0"/>
                <a:ea typeface="ＨＧ丸ゴシックB" pitchFamily="49" charset="-128"/>
                <a:cs typeface="+mn-cs"/>
              </a:rPr>
              <a:t>			</a:t>
            </a:r>
            <a:r>
              <a:rPr lang="ja-JP" altLang="en-US" sz="3600" b="1" dirty="0">
                <a:solidFill>
                  <a:srgbClr val="000000"/>
                </a:solidFill>
                <a:ea typeface="ＨＧ丸ゴシックB" pitchFamily="49" charset="-128"/>
              </a:rPr>
              <a:t>底</a:t>
            </a:r>
            <a:r>
              <a:rPr kumimoji="1" lang="ja-JP"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ＨＧ丸ゴシックB" pitchFamily="49" charset="-128"/>
                <a:cs typeface="+mn-cs"/>
              </a:rPr>
              <a:t>心格子</a:t>
            </a:r>
            <a:r>
              <a:rPr kumimoji="1" lang="en-US" altLang="ja-JP" sz="3600" b="1" i="0" u="none" strike="noStrike" kern="1200" cap="none" spc="0" normalizeH="0" baseline="0" noProof="0" dirty="0">
                <a:ln>
                  <a:noFill/>
                </a:ln>
                <a:solidFill>
                  <a:srgbClr val="000000"/>
                </a:solidFill>
                <a:effectLst/>
                <a:uLnTx/>
                <a:uFillTx/>
                <a:latin typeface="Times New Roman" panose="02020603050405020304" pitchFamily="18" charset="0"/>
                <a:ea typeface="ＨＧ丸ゴシックB" pitchFamily="49" charset="-128"/>
                <a:cs typeface="+mn-cs"/>
              </a:rPr>
              <a:t> </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ＨＧ丸ゴシックB" pitchFamily="49" charset="-128"/>
                <a:cs typeface="+mn-cs"/>
              </a:rPr>
              <a:t>(A,</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ＨＧ丸ゴシックB" pitchFamily="49" charset="-128"/>
                <a:cs typeface="+mn-cs"/>
              </a:rPr>
              <a:t> </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ＨＧ丸ゴシックB" pitchFamily="49" charset="-128"/>
                <a:cs typeface="+mn-cs"/>
              </a:rPr>
              <a:t>B,</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ＨＧ丸ゴシックB" pitchFamily="49" charset="-128"/>
                <a:cs typeface="+mn-cs"/>
              </a:rPr>
              <a:t> </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ＨＧ丸ゴシックB" pitchFamily="49" charset="-128"/>
                <a:cs typeface="+mn-cs"/>
              </a:rPr>
              <a:t>C)</a:t>
            </a:r>
          </a:p>
        </p:txBody>
      </p:sp>
      <p:sp>
        <p:nvSpPr>
          <p:cNvPr id="2" name="左右矢印 1"/>
          <p:cNvSpPr/>
          <p:nvPr/>
        </p:nvSpPr>
        <p:spPr bwMode="auto">
          <a:xfrm>
            <a:off x="4655840" y="2228022"/>
            <a:ext cx="2160240" cy="1699873"/>
          </a:xfrm>
          <a:prstGeom prst="leftRightArrow">
            <a:avLst>
              <a:gd name="adj1" fmla="val 40602"/>
              <a:gd name="adj2" fmla="val 2883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18562845"/>
      </p:ext>
    </p:extLst>
  </p:cSld>
  <p:clrMapOvr>
    <a:masterClrMapping/>
  </p:clrMapOvr>
  <p:transition spd="slow"/>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4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6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9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2730</TotalTime>
  <Words>2422</Words>
  <Application>Microsoft Office PowerPoint</Application>
  <PresentationFormat>ワイド画面</PresentationFormat>
  <Paragraphs>264</Paragraphs>
  <Slides>26</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5</vt:i4>
      </vt:variant>
      <vt:variant>
        <vt:lpstr>スライド タイトル</vt:lpstr>
      </vt:variant>
      <vt:variant>
        <vt:i4>26</vt:i4>
      </vt:variant>
    </vt:vector>
  </HeadingPairs>
  <TitlesOfParts>
    <vt:vector size="37" baseType="lpstr">
      <vt:lpstr>ＨＧ丸ゴシックB</vt:lpstr>
      <vt:lpstr>ＭＳ Ｐゴシック</vt:lpstr>
      <vt:lpstr>Arial</vt:lpstr>
      <vt:lpstr>Cambria Math</vt:lpstr>
      <vt:lpstr>Times New Roman</vt:lpstr>
      <vt:lpstr>Wingdings</vt:lpstr>
      <vt:lpstr>標準デザイン</vt:lpstr>
      <vt:lpstr>14_標準デザイン</vt:lpstr>
      <vt:lpstr>7_標準デザイン</vt:lpstr>
      <vt:lpstr>106_標準デザイン</vt:lpstr>
      <vt:lpstr>89_標準デザイン</vt:lpstr>
      <vt:lpstr>チュートリアル: 逆格子と共変・反変テンソル</vt:lpstr>
      <vt:lpstr>前提と目標</vt:lpstr>
      <vt:lpstr>PowerPoint プレゼンテーション</vt:lpstr>
      <vt:lpstr>逆格子の描き方</vt:lpstr>
      <vt:lpstr>逆格子のBravais格子: 2D面心直方格子の例</vt:lpstr>
      <vt:lpstr>逆格子は実格子のFourier変換</vt:lpstr>
      <vt:lpstr>逆格子のBravais格子: 消滅則を考慮すれば一意に決まる</vt:lpstr>
      <vt:lpstr>Bravais格子, 消滅測と逆格子</vt:lpstr>
      <vt:lpstr>実格子と逆格子のBravais格子の関係</vt:lpstr>
      <vt:lpstr>実格子と逆格子</vt:lpstr>
      <vt:lpstr>PowerPoint プレゼンテーション</vt:lpstr>
      <vt:lpstr>格子変換のまとめ: 共変ベクトルと反変ベクトルの定義</vt:lpstr>
      <vt:lpstr>計量テンソル</vt:lpstr>
      <vt:lpstr>一般座標系 (実格子) =&gt; 一般座標系 (逆格子) 変換</vt:lpstr>
      <vt:lpstr>実格子 =&gt; 逆格子変換: 逆格子の計量テンソル</vt:lpstr>
      <vt:lpstr>共変ベクトルと反変ベクトルの内積は Scalar になる</vt:lpstr>
      <vt:lpstr>添え字の約束と縮約記法</vt:lpstr>
      <vt:lpstr>添え字規則に則って書き直す</vt:lpstr>
      <vt:lpstr>ノルムと計量テンソル</vt:lpstr>
      <vt:lpstr>方程式の共変性</vt:lpstr>
      <vt:lpstr>未知のベクトル・テンソル成分の共変・反変の判断</vt:lpstr>
      <vt:lpstr>計量テンソルは共変成分反変成分を変換する</vt:lpstr>
      <vt:lpstr>共変成分と反変成分: 微分</vt:lpstr>
      <vt:lpstr>共変成分と反変成分: 物性テンソル</vt:lpstr>
      <vt:lpstr>共変成分と反変成分: 一般的な規則</vt:lpstr>
      <vt:lpstr>共変座標と反変座標は同じ基底ベクトルで異なる座標の取り方に当たる</vt:lpstr>
    </vt:vector>
  </TitlesOfParts>
  <Company>Tokyo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Al(FCC)</dc:title>
  <dc:creator>Toshio Kamiya</dc:creator>
  <cp:lastModifiedBy>利夫 神谷</cp:lastModifiedBy>
  <cp:revision>450</cp:revision>
  <dcterms:created xsi:type="dcterms:W3CDTF">2006-04-18T05:46:24Z</dcterms:created>
  <dcterms:modified xsi:type="dcterms:W3CDTF">2025-09-19T03:33:19Z</dcterms:modified>
</cp:coreProperties>
</file>