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766" r:id="rId2"/>
    <p:sldMasterId id="2147484779" r:id="rId3"/>
    <p:sldMasterId id="2147484791" r:id="rId4"/>
    <p:sldMasterId id="2147484815" r:id="rId5"/>
    <p:sldMasterId id="2147484839" r:id="rId6"/>
    <p:sldMasterId id="2147484887" r:id="rId7"/>
    <p:sldMasterId id="2147484935" r:id="rId8"/>
    <p:sldMasterId id="2147484947" r:id="rId9"/>
    <p:sldMasterId id="2147484959" r:id="rId10"/>
  </p:sldMasterIdLst>
  <p:notesMasterIdLst>
    <p:notesMasterId r:id="rId39"/>
  </p:notesMasterIdLst>
  <p:handoutMasterIdLst>
    <p:handoutMasterId r:id="rId40"/>
  </p:handoutMasterIdLst>
  <p:sldIdLst>
    <p:sldId id="5073" r:id="rId11"/>
    <p:sldId id="5088" r:id="rId12"/>
    <p:sldId id="3984" r:id="rId13"/>
    <p:sldId id="289" r:id="rId14"/>
    <p:sldId id="290" r:id="rId15"/>
    <p:sldId id="292" r:id="rId16"/>
    <p:sldId id="347" r:id="rId17"/>
    <p:sldId id="938" r:id="rId18"/>
    <p:sldId id="281" r:id="rId19"/>
    <p:sldId id="993" r:id="rId20"/>
    <p:sldId id="939" r:id="rId21"/>
    <p:sldId id="940" r:id="rId22"/>
    <p:sldId id="870" r:id="rId23"/>
    <p:sldId id="5084" r:id="rId24"/>
    <p:sldId id="840" r:id="rId25"/>
    <p:sldId id="876" r:id="rId26"/>
    <p:sldId id="943" r:id="rId27"/>
    <p:sldId id="866" r:id="rId28"/>
    <p:sldId id="867" r:id="rId29"/>
    <p:sldId id="273" r:id="rId30"/>
    <p:sldId id="291" r:id="rId31"/>
    <p:sldId id="841" r:id="rId32"/>
    <p:sldId id="5085" r:id="rId33"/>
    <p:sldId id="981" r:id="rId34"/>
    <p:sldId id="5081" r:id="rId35"/>
    <p:sldId id="5074" r:id="rId36"/>
    <p:sldId id="983" r:id="rId37"/>
    <p:sldId id="5075" r:id="rId38"/>
  </p:sldIdLst>
  <p:sldSz cx="12192000" cy="6858000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669900"/>
    <a:srgbClr val="0099FF"/>
    <a:srgbClr val="FFFF00"/>
    <a:srgbClr val="0000CC"/>
    <a:srgbClr val="FF990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7" autoAdjust="0"/>
    <p:restoredTop sz="90929"/>
  </p:normalViewPr>
  <p:slideViewPr>
    <p:cSldViewPr>
      <p:cViewPr varScale="1">
        <p:scale>
          <a:sx n="87" d="100"/>
          <a:sy n="87" d="100"/>
        </p:scale>
        <p:origin x="994" y="29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A7FB541-614C-46D4-B94A-F2CF7146FB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AB72274-F825-4593-9064-E4585B1873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6928BA6E-DB41-4DF6-8A31-AACB9A67DC2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CB85098A-1DE7-4684-9927-C37D04FF70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B5A1D746-95EA-4F82-9936-BE948B1636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C7FFA0DB-3ACB-4C6C-85C9-1E46598D08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83EF1354-3709-4F9F-9E3B-B6AB41C728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98BAE0DB-C094-49A3-B915-1F38A7CF19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0821" name="Rectangle 5">
            <a:extLst>
              <a:ext uri="{FF2B5EF4-FFF2-40B4-BE49-F238E27FC236}">
                <a16:creationId xmlns:a16="http://schemas.microsoft.com/office/drawing/2014/main" id="{ABFE1EB2-AB96-41F2-8803-8890921AD30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90822" name="Rectangle 6">
            <a:extLst>
              <a:ext uri="{FF2B5EF4-FFF2-40B4-BE49-F238E27FC236}">
                <a16:creationId xmlns:a16="http://schemas.microsoft.com/office/drawing/2014/main" id="{C33FC45C-B6BB-4A9F-8ACF-5BEF912F83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0823" name="Rectangle 7">
            <a:extLst>
              <a:ext uri="{FF2B5EF4-FFF2-40B4-BE49-F238E27FC236}">
                <a16:creationId xmlns:a16="http://schemas.microsoft.com/office/drawing/2014/main" id="{4E29ABD1-B4A7-4135-ADF0-09DABBBEF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88C896DC-0EA2-4D9D-8512-A6C6C8009F9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3363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66FB0-2158-D5DD-53DF-5B24F66D9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>
            <a:extLst>
              <a:ext uri="{FF2B5EF4-FFF2-40B4-BE49-F238E27FC236}">
                <a16:creationId xmlns:a16="http://schemas.microsoft.com/office/drawing/2014/main" id="{70299AFA-83A7-18C2-96D9-1A4001024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56527-644D-42EB-A647-EDB6DCDEFFC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3891" name="Rectangle 2">
            <a:extLst>
              <a:ext uri="{FF2B5EF4-FFF2-40B4-BE49-F238E27FC236}">
                <a16:creationId xmlns:a16="http://schemas.microsoft.com/office/drawing/2014/main" id="{E3FAB9CA-4FD0-706F-4ED1-19FA757F4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3892" name="Rectangle 3">
            <a:extLst>
              <a:ext uri="{FF2B5EF4-FFF2-40B4-BE49-F238E27FC236}">
                <a16:creationId xmlns:a16="http://schemas.microsoft.com/office/drawing/2014/main" id="{1B40DF9B-0396-64E0-25FE-13BF3E8CD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41483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50C6AEFE-61D4-4C68-A4A0-55731BD5A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038FFB-7402-4F27-BCD3-7E878A9DB2AC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043" name="Rectangle 7">
            <a:extLst>
              <a:ext uri="{FF2B5EF4-FFF2-40B4-BE49-F238E27FC236}">
                <a16:creationId xmlns:a16="http://schemas.microsoft.com/office/drawing/2014/main" id="{351939D9-46EC-4BF8-83C2-75D1C683D5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DA9AD8-A8D1-4A7B-B9E1-499FC130325B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044" name="Rectangle 2050">
            <a:extLst>
              <a:ext uri="{FF2B5EF4-FFF2-40B4-BE49-F238E27FC236}">
                <a16:creationId xmlns:a16="http://schemas.microsoft.com/office/drawing/2014/main" id="{D6DB3DEA-3404-42B0-ACAF-13B0E1E6C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7045" name="Rectangle 2051">
            <a:extLst>
              <a:ext uri="{FF2B5EF4-FFF2-40B4-BE49-F238E27FC236}">
                <a16:creationId xmlns:a16="http://schemas.microsoft.com/office/drawing/2014/main" id="{9B7963C4-7415-493F-9A52-DC270340F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8" tIns="49520" rIns="99038" bIns="49520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9037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BAF8D-4809-405D-8DBB-29DC405C1E64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59591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FAA66-9ED5-9F65-A550-F5479824B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>
            <a:extLst>
              <a:ext uri="{FF2B5EF4-FFF2-40B4-BE49-F238E27FC236}">
                <a16:creationId xmlns:a16="http://schemas.microsoft.com/office/drawing/2014/main" id="{C0286D9C-8AD3-93D1-5FF9-4386B446D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56527-644D-42EB-A647-EDB6DCDEFFC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3891" name="Rectangle 2">
            <a:extLst>
              <a:ext uri="{FF2B5EF4-FFF2-40B4-BE49-F238E27FC236}">
                <a16:creationId xmlns:a16="http://schemas.microsoft.com/office/drawing/2014/main" id="{4DF5F205-8114-FF42-9B2B-3956D4060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3892" name="Rectangle 3">
            <a:extLst>
              <a:ext uri="{FF2B5EF4-FFF2-40B4-BE49-F238E27FC236}">
                <a16:creationId xmlns:a16="http://schemas.microsoft.com/office/drawing/2014/main" id="{D2785E33-DB17-45FF-C0F1-BEBB0C1D9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82887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B2171F-B8E5-4197-A804-7057F1AD8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83263A-AA92-423B-A3C7-DF6A51E5C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BEB526-F478-45F9-B52A-022F9FDFF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B7C3A-ADE9-435C-8958-BCC17B05395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80150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797955-4DC1-4EC2-AE29-5B762C825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5B543D-763F-4FFE-A3EE-DD87FF3C93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A7866-1056-420E-BD87-668A1C162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7C1FC-9357-4116-9AA1-56B6CA7072F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245072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fld id="{DE57E121-0C22-47D3-A3ED-4184559338A4}" type="slidenum">
              <a:rPr lang="en-US" altLang="ja-JP" smtClean="0">
                <a:solidFill>
                  <a:srgbClr val="000000"/>
                </a:solidFill>
                <a:latin typeface="Times New Roman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47934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3ED86C-9154-4FF2-8506-380678BE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8C07CF-9C57-4CFE-81DD-D0F443F9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2E06B5-D717-4A39-88EF-BE2AE83A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12AF-785E-4B4F-A3F0-AD22B9B1C1D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874566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75515A-3EE3-49DB-AF0C-1BD75E4F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1BC24-6713-4B7F-97EC-9D5279E7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FC5A92-D796-4C47-9FFA-AAE83AC2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88E-8BB4-4E17-A41C-804F9FF00EE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200616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02A7D7-A887-42EB-9C48-7BAAB97C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E7FB3A-40F0-40D6-8CC5-A5868DDF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B0B5F7-7FE3-4005-9CD0-8CF38B20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8533-2D0E-4900-B6DE-5578794758B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67234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DA13A0-B326-4EC8-B85D-09B959B3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E07157-1493-45F2-A13D-54D34545D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8A70E4-9F93-41F3-B0B7-4FC97425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D989-442D-4DE1-A490-863EFB0C3E9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50390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759E82A-04AA-4433-BF29-34B2F781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9F855A2-9304-484C-AFEA-E4E84DA7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E30636D-1C56-419D-9A8B-17CB25E3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030B-6E0B-4949-ADCE-6009D154B8E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56348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A80847-8A4F-443D-AF37-290DACB3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B4E0F8-299A-4106-9B44-F21BC86C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BCB12D8-0C14-4ED2-B884-22821531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E91E-7534-446C-8EEF-B8CC204A613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840850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256DE1F-9E9E-4A59-BB92-2A76B929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1C07633-C00F-4E19-82EE-FEAFA45F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17553C-FCB1-40C0-91DB-856F7ECF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6254-C921-4F42-87DA-26A8230D085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21092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90716D-BEB6-4B58-8BB0-BF06A427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4D74C5-E7A9-4DF4-BC6B-CF39E412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1502BD-B9F3-4F37-8583-0071041C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610C-709F-472A-A71D-34F0C392E08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930579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C83670-6C59-479D-A046-697F5008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4D1000-4063-4012-987B-15BB8576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9F33D5-BF27-435C-B152-9744C08E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92DC-F947-44C3-A03F-6FDC28D7B08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45123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9C371C-DAD6-4ADF-A846-BE766FF08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98393-D274-4525-87B5-C3A886DD2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ADB500-033D-4842-8D26-3C7959913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B3237-D84A-44D8-93E5-DC5084B6E9A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951328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79ECBA-7DC6-49B3-AAC8-8BC67197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5C2A8D-17B7-4C2A-A2F9-94DCA979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5524FF-9AD1-499E-8C28-B7241B55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55EF-CD96-44AF-BED3-9FD0FF126A2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69612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C2FCC7-5F4C-40C1-A57B-1B9E2446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914C8D-1FE5-497B-B93C-7F8D9F46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B346C0-CE0A-426E-8AA1-77078F93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D492-5478-42F1-8086-330F7AABAC3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02085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E26EA-6D56-42E6-A867-133AC7F84C2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283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D3D2F-A905-4B5A-B6C2-13BCAEC9A10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886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1887F-815F-469F-86CF-EF07684A8C6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589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EF935-F9EE-454D-9738-2D0D4CB0499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488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BA054-D7DE-4B3E-B5F0-D7840E19D52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283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97F88-B868-47BA-9645-BAEBDA1A0A0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652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CCD2B-2B8A-4948-8963-BC6F55EB8A2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882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A5FE3-FDE2-41EE-85B6-0B32F666CFD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837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1AD0C0-3ED8-4FC4-A3EA-F8F55C72E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7722FA-48BD-4373-9B4E-0091FAB84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717B75-31D8-4B0C-9DAA-84D9E769A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179BE-A107-43C1-84B3-B395F2C8763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40489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AFB01-FDFC-4554-ADA0-530CA50CE5C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020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87D9F-A886-435F-8A73-E769559A31D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980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1FCF8-D62D-45E5-970B-B20953FAB02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46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7FAFD-44CC-4E43-A023-77508AD7A64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49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40905-4628-4E0D-BB30-188B43B86E2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2865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6C198-10A3-49B4-BD5F-27387B70767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0596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0F5AC-3309-4BC4-B158-A994769481D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757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C180-78D8-4D39-BDDA-63DEF63D53D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04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7CF15-6E12-49D0-BEE3-86E7F99CAAD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5302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21BE0-07B9-48DD-8C96-98229446797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539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F0DD62-59D4-4802-AF6F-1B16C68A2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C2183D-65F6-43FC-8190-5DFB107E9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A597A-17B9-4524-AA0A-D1CE98909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6CDBD-A495-4103-B5A1-2CACD97C9C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80178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171C1-6BBE-41C8-A358-3FC1E17F915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019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E17BB-8021-4549-B7CF-EAC4A037AE7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064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DFEFE-02BD-40F4-B66F-DA6FE633A18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389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85B67-B469-4361-B0D7-A52FF216F3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211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6FF82-4B8E-472E-A29E-50C01818E5D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0012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F5CB741-3E5E-418A-BFE3-856345C520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1132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4006956-A1E1-480B-8641-44A116C9CBA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679012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531161D-E736-4B68-8F49-4CF3578511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42166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BA2B1C1-A31D-4031-B4D5-969CD18415E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221399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4D4B79A-31B1-4D09-B3F2-9A5BCD4744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67733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55F775-1720-4BD2-8D20-7CF2E040B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8C7AE-82D2-4B40-96E0-DE29F8A9E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AC69D8-7399-404C-B503-95AD208F4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69CCD-E1CB-47E2-BE60-804C9EDCAB9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891511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0BB048B-DD5B-4682-B373-DE2CD56DBE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053143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C053DAE-866B-49F3-B37E-43AF9C97F0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906824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8D3252F2-D70D-43C8-A93D-94F3276E2BC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452788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6ACE204-CD92-4A4A-B6FD-BB322EB269D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383470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52EE980-6C2A-499F-A31D-079AB4B3C7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571494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28BCFBC-1D00-4158-8956-E605A0AE91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22472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CFB31-8E33-4084-B469-8ED758FBDC8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60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96642-62ED-4863-95D2-3541593CF8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0158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E3AB8-CD09-4BFC-93C9-15D352F689C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34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E1752-3220-46E0-814B-B21BF31097A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220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51A4AB-6967-42C1-A016-36FDF69F4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65BF0AE-7A61-4772-B6F2-0C7CD63B6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BCAC44-C7AB-42EF-911B-3928BCB1D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7CC1E-C85C-43C4-92D4-43941EB22F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048082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8D30D-18D9-49F2-A76F-ED9F601922E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2424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BC82-9EDA-4AF9-BDA8-50277383DF4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7976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8BEA2-85C4-4128-934A-4769C26E030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3981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3551A-3B33-4158-943F-E1AC0C478CC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6633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DE816-1ADD-41A1-B70F-479C27B7BA0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9898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6EC97-0D94-40D0-B730-5BD769C0D80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1906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235AD-1D23-4634-895D-886F0FAA032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7426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40905-4628-4E0D-BB30-188B43B86E2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7761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6C198-10A3-49B4-BD5F-27387B70767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4081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0F5AC-3309-4BC4-B158-A994769481D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496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243EFD-E614-477F-BF12-EB1C0FA4E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DD9431-922F-40E5-AAF8-BF8267F6F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41E17B-2465-40C7-BBEB-9B697E721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103DD-2692-408B-BC6D-C87E851429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213140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C180-78D8-4D39-BDDA-63DEF63D53D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7668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7CF15-6E12-49D0-BEE3-86E7F99CAAD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5069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21BE0-07B9-48DD-8C96-98229446797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3856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171C1-6BBE-41C8-A358-3FC1E17F915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1723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E17BB-8021-4549-B7CF-EAC4A037AE7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7638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DFEFE-02BD-40F4-B66F-DA6FE633A18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9617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85B67-B469-4361-B0D7-A52FF216F3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7577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6FF82-4B8E-472E-A29E-50C01818E5D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3961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DA40905-4628-4E0D-BB30-188B43B86E2F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5757950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4A6C198-10A3-49B4-BD5F-27387B707678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311488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3E4F8C-68C6-4368-B753-0D5C00DFF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069F8E-4784-4CE0-8A6F-55E9B410C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2975B4-B5FD-480E-9DCC-C9B8BA099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39908-D0EC-478E-BC09-1D0804D941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276605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4C0F5AC-3309-4BC4-B158-A994769481D9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1100037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9CBC180-78D8-4D39-BDDA-63DEF63D53DE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5188486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167CF15-6E12-49D0-BEE3-86E7F99CAAD5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2667500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8721BE0-07B9-48DD-8C96-982294467978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231962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AD171C1-6BBE-41C8-A358-3FC1E17F9159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4234691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76E17BB-8021-4549-B7CF-EAC4A037AE75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882116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8DFEFE-02BD-40F4-B66F-DA6FE633A18A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7252622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DD85B67-B469-4361-B0D7-A52FF216F3FC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7008477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C96FF82-4B8E-472E-A29E-50C01818E5D7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290333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8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2B7C9-127B-4D4A-B00C-A64F0A4BD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2C98F-907F-4595-91D0-9BD774FAA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5C377-D902-4305-AAB3-71AFB07AD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A13AD-78AE-4C09-AD95-4BCD43F02AC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704547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68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376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761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67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655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867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2025/12/4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21707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260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2025/12/4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96496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4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597651-56E1-4D6C-ABB5-C495E093E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44588E-3056-4200-8AA2-A4463739E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0B809D-1D9C-4CE3-9C48-1CE03AB27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17197-74E3-4FC8-BD68-BBDBFECAE9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733624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fld id="{E7170266-EDBE-4AEB-916C-53C43DF7DCCA}" type="slidenum">
              <a:rPr lang="en-US" altLang="ja-JP" smtClean="0">
                <a:solidFill>
                  <a:srgbClr val="000000"/>
                </a:solidFill>
                <a:latin typeface="Times New Roman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2373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fld id="{AC1AB64D-A3FB-4468-AF83-CFC234635356}" type="slidenum">
              <a:rPr lang="en-US" altLang="ja-JP" smtClean="0">
                <a:solidFill>
                  <a:srgbClr val="000000"/>
                </a:solidFill>
                <a:latin typeface="Times New Roman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24269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fld id="{A64BFBB5-63C1-45BA-8EC0-FC951F58A30E}" type="slidenum">
              <a:rPr lang="en-US" altLang="ja-JP" smtClean="0">
                <a:solidFill>
                  <a:srgbClr val="000000"/>
                </a:solidFill>
                <a:latin typeface="Times New Roman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42567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fld id="{41625DCD-B8ED-43FC-B9CC-1E7F136AB053}" type="slidenum">
              <a:rPr lang="en-US" altLang="ja-JP" smtClean="0">
                <a:solidFill>
                  <a:srgbClr val="000000"/>
                </a:solidFill>
                <a:latin typeface="Times New Roman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28786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fld id="{5F8452FA-33E5-4E3C-9BB1-41B1A3C44CAC}" type="slidenum">
              <a:rPr lang="en-US" altLang="ja-JP" smtClean="0">
                <a:solidFill>
                  <a:srgbClr val="000000"/>
                </a:solidFill>
                <a:latin typeface="Times New Roman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35398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fld id="{E9A3EF83-FA8A-4AE1-BFD4-F77B6FC2F522}" type="slidenum">
              <a:rPr lang="en-US" altLang="ja-JP" smtClean="0">
                <a:solidFill>
                  <a:srgbClr val="000000"/>
                </a:solidFill>
                <a:latin typeface="Times New Roman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08671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fld id="{7A7FCCE1-7C74-410B-9328-8DB816A59DDE}" type="slidenum">
              <a:rPr lang="en-US" altLang="ja-JP" smtClean="0">
                <a:solidFill>
                  <a:srgbClr val="000000"/>
                </a:solidFill>
                <a:latin typeface="Times New Roman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09590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B8347-2784-4ABE-9A67-81A97FCF50F2}" type="slidenum">
              <a:rPr lang="en-US" altLang="ja-JP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90767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fld id="{30326825-4A40-4E67-B532-A319B042F732}" type="slidenum">
              <a:rPr lang="en-US" altLang="ja-JP" smtClean="0">
                <a:solidFill>
                  <a:srgbClr val="000000"/>
                </a:solidFill>
                <a:latin typeface="Times New Roman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63444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B8347-2784-4ABE-9A67-81A97FCF50F2}" type="slidenum">
              <a:rPr lang="en-US" altLang="ja-JP" smtClean="0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121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ABE2E7-F847-42CA-9E27-88BB09699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77816C-E031-44B2-9BA4-143254115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F07D43-A82E-4292-A525-894968F433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05371F-F933-4477-B1A9-283B5720A7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246567-F2BA-4973-B21D-FDE2E9E098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A4201F9-82C3-46F2-93E1-4824570D4FB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B26C84F-66AF-4C66-9C21-C9E3CACDE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F95FEEC-07BD-4E4A-9E4B-6B408A68C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5667FA-FB56-408D-8C6F-BF8BEC64D7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E4681D-41A8-4609-8F09-5DD7F18772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B3E804-D701-40CE-BA34-D271EB08E4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C6AC6A4-A09C-4B1B-8426-FC05A83C41E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488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  <p:sldLayoutId id="2147484969" r:id="rId10"/>
    <p:sldLayoutId id="21474849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E0FD8D-EBAB-46DE-AE9A-7DAB253BA50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5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  <p:sldLayoutId id="214748477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41DD05-60B8-48A1-99ED-CD227F09E13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0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B2C6F-AF9D-465B-BDB0-E45C4DAD4F1D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449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3296292-76FC-487C-902E-F321B73074F1}" type="slidenum">
              <a:rPr lang="en-US" altLang="ja-JP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  <p:sldLayoutId id="2147484817" r:id="rId2"/>
    <p:sldLayoutId id="2147484818" r:id="rId3"/>
    <p:sldLayoutId id="2147484819" r:id="rId4"/>
    <p:sldLayoutId id="2147484820" r:id="rId5"/>
    <p:sldLayoutId id="2147484821" r:id="rId6"/>
    <p:sldLayoutId id="2147484822" r:id="rId7"/>
    <p:sldLayoutId id="2147484823" r:id="rId8"/>
    <p:sldLayoutId id="2147484824" r:id="rId9"/>
    <p:sldLayoutId id="2147484825" r:id="rId10"/>
    <p:sldLayoutId id="21474848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eaLnBrk="1" hangingPunct="1"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eaLnBrk="1" hangingPunct="1"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D541DD05-60B8-48A1-99ED-CD227F09E13E}" type="slidenum">
              <a:rPr lang="en-US" altLang="ja-JP">
                <a:solidFill>
                  <a:srgbClr val="000000"/>
                </a:solidFill>
                <a:latin typeface="Times New Roman"/>
                <a:ea typeface="ＭＳ Ｐゴシック"/>
              </a:rPr>
              <a:pPr eaLnBrk="1" hangingPunct="1"/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259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  <p:sldLayoutId id="2147484849" r:id="rId10"/>
    <p:sldLayoutId id="21474848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541DD05-60B8-48A1-99ED-CD227F09E13E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9425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89" r:id="rId2"/>
    <p:sldLayoutId id="2147484890" r:id="rId3"/>
    <p:sldLayoutId id="2147484891" r:id="rId4"/>
    <p:sldLayoutId id="2147484892" r:id="rId5"/>
    <p:sldLayoutId id="2147484893" r:id="rId6"/>
    <p:sldLayoutId id="2147484894" r:id="rId7"/>
    <p:sldLayoutId id="2147484895" r:id="rId8"/>
    <p:sldLayoutId id="2147484896" r:id="rId9"/>
    <p:sldLayoutId id="2147484897" r:id="rId10"/>
    <p:sldLayoutId id="21474848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01F9-82C3-46F2-93E1-4824570D4FB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605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6" r:id="rId1"/>
    <p:sldLayoutId id="2147484937" r:id="rId2"/>
    <p:sldLayoutId id="2147484938" r:id="rId3"/>
    <p:sldLayoutId id="2147484939" r:id="rId4"/>
    <p:sldLayoutId id="2147484940" r:id="rId5"/>
    <p:sldLayoutId id="2147484941" r:id="rId6"/>
    <p:sldLayoutId id="2147484942" r:id="rId7"/>
    <p:sldLayoutId id="2147484943" r:id="rId8"/>
    <p:sldLayoutId id="2147484944" r:id="rId9"/>
    <p:sldLayoutId id="2147484945" r:id="rId10"/>
    <p:sldLayoutId id="2147484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01F9-82C3-46F2-93E1-4824570D4FB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25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wmf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image" Target="../media/image4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02.x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4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0" y="3403629"/>
            <a:ext cx="457200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東京科学大学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総合研究院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元素戦略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MDX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研究センター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フロンティア材料研究所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763263"/>
            <a:ext cx="12192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神谷利夫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159023"/>
            <a:ext cx="12192000" cy="1676400"/>
          </a:xfrm>
        </p:spPr>
        <p:txBody>
          <a:bodyPr/>
          <a:lstStyle/>
          <a:p>
            <a:pPr eaLnBrk="1" hangingPunct="1"/>
            <a:r>
              <a:rPr lang="ja-JP" altLang="en-US" sz="4800" b="1" dirty="0">
                <a:solidFill>
                  <a:srgbClr val="0000FF"/>
                </a:solidFill>
                <a:latin typeface="+mn-lt"/>
                <a:ea typeface="+mn-ea"/>
              </a:rPr>
              <a:t>チュートリアル</a:t>
            </a:r>
            <a:r>
              <a:rPr lang="en-US" altLang="ja-JP" sz="4800" b="1" dirty="0">
                <a:solidFill>
                  <a:srgbClr val="0000FF"/>
                </a:solidFill>
                <a:latin typeface="+mn-lt"/>
                <a:ea typeface="+mn-ea"/>
              </a:rPr>
              <a:t>:</a:t>
            </a:r>
            <a:r>
              <a:rPr lang="ja-JP" altLang="en-US" sz="4800" b="1">
                <a:solidFill>
                  <a:srgbClr val="0000FF"/>
                </a:solidFill>
                <a:latin typeface="+mn-lt"/>
                <a:ea typeface="+mn-ea"/>
              </a:rPr>
              <a:t> 基本格子と</a:t>
            </a:r>
            <a:r>
              <a:rPr lang="ja-JP" altLang="en-US" sz="4800" b="1" dirty="0">
                <a:solidFill>
                  <a:srgbClr val="0000FF"/>
                </a:solidFill>
                <a:latin typeface="+mn-lt"/>
                <a:ea typeface="+mn-ea"/>
              </a:rPr>
              <a:t>ブラべ格子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DEE1099-A4D2-4FA0-9263-A617D2BCA5D3}"/>
              </a:ext>
            </a:extLst>
          </p:cNvPr>
          <p:cNvGrpSpPr/>
          <p:nvPr/>
        </p:nvGrpSpPr>
        <p:grpSpPr>
          <a:xfrm>
            <a:off x="2855640" y="811844"/>
            <a:ext cx="5718772" cy="3697277"/>
            <a:chOff x="1521337" y="1206816"/>
            <a:chExt cx="6874337" cy="444436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AE99B119-A389-4FCA-A3AD-D52E1B1DA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1337" y="1206816"/>
              <a:ext cx="6101325" cy="4444367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64C674CF-8D39-4334-9AE3-9F29BC74BF45}"/>
                </a:ext>
              </a:extLst>
            </p:cNvPr>
            <p:cNvSpPr/>
            <p:nvPr/>
          </p:nvSpPr>
          <p:spPr>
            <a:xfrm>
              <a:off x="7242993" y="4439367"/>
              <a:ext cx="1152681" cy="480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ja-JP" altLang="en-US" sz="2000" b="1" dirty="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立方晶</a:t>
              </a:r>
              <a:endParaRPr lang="ja-JP" altLang="en-US" sz="2000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6CFE5EA-7287-4B03-998E-933560E364AE}"/>
                </a:ext>
              </a:extLst>
            </p:cNvPr>
            <p:cNvSpPr/>
            <p:nvPr/>
          </p:nvSpPr>
          <p:spPr>
            <a:xfrm>
              <a:off x="3800714" y="2924944"/>
              <a:ext cx="1709558" cy="554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ja-JP" altLang="en-US" sz="2400" b="1" dirty="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強誘電相</a:t>
              </a:r>
              <a:endParaRPr lang="ja-JP" altLang="en-US" sz="2400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770445F8-8695-433A-9750-9F9D3298832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"/>
            <a:ext cx="9144000" cy="6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457200" eaLnBrk="1" hangingPunct="1">
              <a:defRPr/>
            </a:pPr>
            <a:r>
              <a:rPr lang="en-US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BaTiO</a:t>
            </a:r>
            <a:r>
              <a:rPr lang="en-US" altLang="ja-JP" baseline="-250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の逐次相転移</a:t>
            </a:r>
            <a:endParaRPr lang="ja-JP" altLang="en-US" i="1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BE318C-DF00-46FC-826D-D87D59375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152" y="4540539"/>
            <a:ext cx="4354016" cy="233772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8FD497D-33FF-4313-B1F1-91FE71468278}"/>
              </a:ext>
            </a:extLst>
          </p:cNvPr>
          <p:cNvSpPr/>
          <p:nvPr/>
        </p:nvSpPr>
        <p:spPr bwMode="auto">
          <a:xfrm>
            <a:off x="6888088" y="5799544"/>
            <a:ext cx="360040" cy="3657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ja-JP" altLang="en-US" sz="3600" b="1">
              <a:solidFill>
                <a:srgbClr val="00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C117756-61C0-4A98-A550-36D53E50A62B}"/>
              </a:ext>
            </a:extLst>
          </p:cNvPr>
          <p:cNvSpPr/>
          <p:nvPr/>
        </p:nvSpPr>
        <p:spPr>
          <a:xfrm>
            <a:off x="6889779" y="5354331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立方晶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3D9C4E-21FC-44B1-AE22-3A95481806D8}"/>
              </a:ext>
            </a:extLst>
          </p:cNvPr>
          <p:cNvSpPr/>
          <p:nvPr/>
        </p:nvSpPr>
        <p:spPr bwMode="auto">
          <a:xfrm>
            <a:off x="5879976" y="5951944"/>
            <a:ext cx="360040" cy="3657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ja-JP" altLang="en-US" sz="3600" b="1">
              <a:solidFill>
                <a:srgbClr val="00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85793A8-24AB-4C19-89E6-558AA3CD3384}"/>
              </a:ext>
            </a:extLst>
          </p:cNvPr>
          <p:cNvSpPr/>
          <p:nvPr/>
        </p:nvSpPr>
        <p:spPr>
          <a:xfrm>
            <a:off x="5569719" y="5919663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正方晶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506928D-6901-4A22-90EC-B8CD5793498B}"/>
              </a:ext>
            </a:extLst>
          </p:cNvPr>
          <p:cNvSpPr/>
          <p:nvPr/>
        </p:nvSpPr>
        <p:spPr bwMode="auto">
          <a:xfrm>
            <a:off x="4766139" y="5732412"/>
            <a:ext cx="475764" cy="3396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ja-JP" altLang="en-US" sz="3600" b="1">
              <a:solidFill>
                <a:srgbClr val="00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4CEFC79-8E32-42E1-948B-F0D66A603B58}"/>
              </a:ext>
            </a:extLst>
          </p:cNvPr>
          <p:cNvSpPr/>
          <p:nvPr/>
        </p:nvSpPr>
        <p:spPr>
          <a:xfrm>
            <a:off x="4489011" y="4869160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直方晶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D13ED88-C728-44CF-A527-6D7A92EB1AA7}"/>
              </a:ext>
            </a:extLst>
          </p:cNvPr>
          <p:cNvSpPr/>
          <p:nvPr/>
        </p:nvSpPr>
        <p:spPr bwMode="auto">
          <a:xfrm>
            <a:off x="4023505" y="5909553"/>
            <a:ext cx="435648" cy="3657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ja-JP" altLang="en-US" sz="3600" b="1">
              <a:solidFill>
                <a:srgbClr val="00000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45C5FFA-4347-4658-AEB8-D42BBD422CBB}"/>
              </a:ext>
            </a:extLst>
          </p:cNvPr>
          <p:cNvSpPr/>
          <p:nvPr/>
        </p:nvSpPr>
        <p:spPr bwMode="auto">
          <a:xfrm>
            <a:off x="5913451" y="4995825"/>
            <a:ext cx="475764" cy="3396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ja-JP" altLang="en-US" sz="3600" b="1">
              <a:solidFill>
                <a:srgbClr val="00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8756454-4D48-4B47-8E7D-22F61C962864}"/>
              </a:ext>
            </a:extLst>
          </p:cNvPr>
          <p:cNvSpPr/>
          <p:nvPr/>
        </p:nvSpPr>
        <p:spPr bwMode="auto">
          <a:xfrm>
            <a:off x="3863752" y="3429000"/>
            <a:ext cx="3384376" cy="316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ja-JP" altLang="en-US" sz="3600" b="1">
              <a:solidFill>
                <a:srgbClr val="000000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A5C5531-8785-49DB-BC4D-5677C5CB8B2F}"/>
              </a:ext>
            </a:extLst>
          </p:cNvPr>
          <p:cNvSpPr/>
          <p:nvPr/>
        </p:nvSpPr>
        <p:spPr>
          <a:xfrm>
            <a:off x="3726872" y="3363113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菱面体晶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14CA54F-7FBA-467A-9056-BED8A55A36A1}"/>
              </a:ext>
            </a:extLst>
          </p:cNvPr>
          <p:cNvSpPr/>
          <p:nvPr/>
        </p:nvSpPr>
        <p:spPr>
          <a:xfrm>
            <a:off x="5065075" y="3356992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直方晶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F63E54-42AB-459F-A7FB-B34845E80CF2}"/>
              </a:ext>
            </a:extLst>
          </p:cNvPr>
          <p:cNvSpPr/>
          <p:nvPr/>
        </p:nvSpPr>
        <p:spPr>
          <a:xfrm>
            <a:off x="6152471" y="3314049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正方晶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F7109AF-A0EC-40D4-A627-2C704808C19C}"/>
              </a:ext>
            </a:extLst>
          </p:cNvPr>
          <p:cNvSpPr/>
          <p:nvPr/>
        </p:nvSpPr>
        <p:spPr>
          <a:xfrm>
            <a:off x="7608168" y="2276872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常誘電相</a:t>
            </a:r>
            <a:endParaRPr lang="ja-JP" altLang="en-US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A5AFFA8-ED34-4960-9ACC-5436413FC0DB}"/>
              </a:ext>
            </a:extLst>
          </p:cNvPr>
          <p:cNvSpPr/>
          <p:nvPr/>
        </p:nvSpPr>
        <p:spPr bwMode="auto">
          <a:xfrm>
            <a:off x="3308704" y="5269270"/>
            <a:ext cx="267016" cy="1184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ja-JP" altLang="en-US" sz="3600" b="1">
              <a:solidFill>
                <a:srgbClr val="00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66AF3A7-76B9-4ED6-BBA9-E8AF556C23C6}"/>
              </a:ext>
            </a:extLst>
          </p:cNvPr>
          <p:cNvSpPr/>
          <p:nvPr/>
        </p:nvSpPr>
        <p:spPr>
          <a:xfrm rot="16200000">
            <a:off x="2457649" y="5483740"/>
            <a:ext cx="1939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4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Lattice parameters (Å)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32A3CC5-2C06-4DE2-AF27-51EEE08365DF}"/>
              </a:ext>
            </a:extLst>
          </p:cNvPr>
          <p:cNvSpPr/>
          <p:nvPr/>
        </p:nvSpPr>
        <p:spPr bwMode="auto">
          <a:xfrm>
            <a:off x="3106631" y="2642343"/>
            <a:ext cx="267016" cy="1184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ja-JP" altLang="en-US" sz="3600" b="1">
              <a:solidFill>
                <a:srgbClr val="00000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20B431C-E1E8-42E4-82A8-30ECE96FBA35}"/>
              </a:ext>
            </a:extLst>
          </p:cNvPr>
          <p:cNvSpPr/>
          <p:nvPr/>
        </p:nvSpPr>
        <p:spPr>
          <a:xfrm rot="16200000">
            <a:off x="2779758" y="2856813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400" b="1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ja-JP" sz="1400" b="1" baseline="-25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ja-JP" sz="14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(C/m</a:t>
            </a:r>
            <a:r>
              <a:rPr lang="en-US" altLang="ja-JP" sz="1400" b="1" baseline="30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ja-JP" sz="14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529E37D-16FF-410E-BC23-5C748F48AFF6}"/>
              </a:ext>
            </a:extLst>
          </p:cNvPr>
          <p:cNvSpPr/>
          <p:nvPr/>
        </p:nvSpPr>
        <p:spPr>
          <a:xfrm>
            <a:off x="1570222" y="476673"/>
            <a:ext cx="531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00" i="1" dirty="0">
                <a:solidFill>
                  <a:srgbClr val="000000"/>
                </a:solidFill>
              </a:rPr>
              <a:t>Kittel, Introduction to Solid State Physics, 8</a:t>
            </a:r>
            <a:r>
              <a:rPr lang="en-US" altLang="ja-JP" sz="1600" i="1" baseline="30000" dirty="0">
                <a:solidFill>
                  <a:srgbClr val="000000"/>
                </a:solidFill>
              </a:rPr>
              <a:t>th</a:t>
            </a:r>
            <a:r>
              <a:rPr lang="en-US" altLang="ja-JP" sz="1600" i="1" dirty="0">
                <a:solidFill>
                  <a:srgbClr val="000000"/>
                </a:solidFill>
              </a:rPr>
              <a:t> </a:t>
            </a:r>
            <a:r>
              <a:rPr lang="en-US" altLang="ja-JP" sz="1600" i="1" dirty="0" err="1">
                <a:solidFill>
                  <a:srgbClr val="000000"/>
                </a:solidFill>
              </a:rPr>
              <a:t>ed</a:t>
            </a:r>
            <a:r>
              <a:rPr lang="en-US" altLang="ja-JP" sz="1600" i="1" dirty="0">
                <a:solidFill>
                  <a:srgbClr val="000000"/>
                </a:solidFill>
              </a:rPr>
              <a:t> (2005) p. 471</a:t>
            </a:r>
          </a:p>
          <a:p>
            <a:pPr eaLnBrk="1" hangingPunct="1">
              <a:defRPr/>
            </a:pPr>
            <a:r>
              <a:rPr lang="ja-JP" altLang="en-US" sz="1600" i="1" dirty="0">
                <a:solidFill>
                  <a:srgbClr val="000000"/>
                </a:solidFill>
              </a:rPr>
              <a:t>三井利夫 編著、強誘電体 </a:t>
            </a:r>
            <a:r>
              <a:rPr lang="en-US" altLang="ja-JP" sz="1600" i="1" dirty="0">
                <a:solidFill>
                  <a:srgbClr val="000000"/>
                </a:solidFill>
              </a:rPr>
              <a:t>(</a:t>
            </a:r>
            <a:r>
              <a:rPr lang="ja-JP" altLang="en-US" sz="1600" i="1" dirty="0">
                <a:solidFill>
                  <a:srgbClr val="000000"/>
                </a:solidFill>
              </a:rPr>
              <a:t>槇書店</a:t>
            </a:r>
            <a:r>
              <a:rPr lang="en-US" altLang="ja-JP" sz="1600" i="1" dirty="0">
                <a:solidFill>
                  <a:srgbClr val="000000"/>
                </a:solidFill>
              </a:rPr>
              <a:t>, 1969)</a:t>
            </a:r>
            <a:endParaRPr lang="ja-JP" altLang="en-US" sz="1600" i="1" dirty="0">
              <a:solidFill>
                <a:srgbClr val="00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A6C8C10-3AE8-4219-A837-36A43F825466}"/>
              </a:ext>
            </a:extLst>
          </p:cNvPr>
          <p:cNvSpPr/>
          <p:nvPr/>
        </p:nvSpPr>
        <p:spPr>
          <a:xfrm>
            <a:off x="3294824" y="6053226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菱面体晶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784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84"/>
          <p:cNvSpPr>
            <a:spLocks noGrp="1" noChangeArrowheads="1"/>
          </p:cNvSpPr>
          <p:nvPr>
            <p:ph type="title"/>
          </p:nvPr>
        </p:nvSpPr>
        <p:spPr>
          <a:xfrm>
            <a:off x="1524000" y="-1"/>
            <a:ext cx="9144000" cy="125167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なぜ直方晶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BaTiO</a:t>
            </a:r>
            <a:r>
              <a:rPr lang="en-US" altLang="ja-JP" sz="3600" b="1" baseline="-25000" dirty="0">
                <a:solidFill>
                  <a:srgbClr val="0000FF"/>
                </a:solidFill>
                <a:latin typeface="+mn-lt"/>
                <a:ea typeface="+mn-ea"/>
              </a:rPr>
              <a:t>3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は</a:t>
            </a:r>
            <a:b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</a:b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単位格子体積が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2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倍になるのか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4EE7524-B446-42DB-9191-AC28F4530250}"/>
              </a:ext>
            </a:extLst>
          </p:cNvPr>
          <p:cNvGrpSpPr/>
          <p:nvPr/>
        </p:nvGrpSpPr>
        <p:grpSpPr>
          <a:xfrm>
            <a:off x="5490425" y="1416470"/>
            <a:ext cx="5286996" cy="4453467"/>
            <a:chOff x="855136" y="2429935"/>
            <a:chExt cx="3759198" cy="316653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CA22580-4E4D-4FE6-B907-D42BDB53F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945" t="51999" r="65092" b="37733"/>
            <a:stretch/>
          </p:blipFill>
          <p:spPr>
            <a:xfrm>
              <a:off x="855136" y="4902203"/>
              <a:ext cx="728134" cy="694268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89FF2F2-3D13-48F9-8690-271306797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34" t="21951" r="20185" b="36602"/>
            <a:stretch/>
          </p:blipFill>
          <p:spPr>
            <a:xfrm>
              <a:off x="1049867" y="2641600"/>
              <a:ext cx="3564467" cy="2802467"/>
            </a:xfrm>
            <a:prstGeom prst="rect">
              <a:avLst/>
            </a:prstGeom>
          </p:spPr>
        </p:pic>
        <p:sp>
          <p:nvSpPr>
            <p:cNvPr id="5" name="矢印: 下 4">
              <a:extLst>
                <a:ext uri="{FF2B5EF4-FFF2-40B4-BE49-F238E27FC236}">
                  <a16:creationId xmlns:a16="http://schemas.microsoft.com/office/drawing/2014/main" id="{1B2C5A2A-9AF1-42A7-AAE4-91CC4271AA30}"/>
                </a:ext>
              </a:extLst>
            </p:cNvPr>
            <p:cNvSpPr/>
            <p:nvPr/>
          </p:nvSpPr>
          <p:spPr bwMode="auto">
            <a:xfrm rot="10800000">
              <a:off x="3953938" y="2429935"/>
              <a:ext cx="177797" cy="491066"/>
            </a:xfrm>
            <a:prstGeom prst="downArrow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B502026-F74A-4195-8038-E5F0FAEB8056}"/>
              </a:ext>
            </a:extLst>
          </p:cNvPr>
          <p:cNvGrpSpPr/>
          <p:nvPr/>
        </p:nvGrpSpPr>
        <p:grpSpPr>
          <a:xfrm>
            <a:off x="1227488" y="1891260"/>
            <a:ext cx="3395132" cy="3488236"/>
            <a:chOff x="5291666" y="1998134"/>
            <a:chExt cx="3649133" cy="3749203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C26626B9-6481-4629-B4C8-E0355E8D9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815" t="15063" r="20278" b="32094"/>
            <a:stretch/>
          </p:blipFill>
          <p:spPr>
            <a:xfrm>
              <a:off x="5291666" y="1998134"/>
              <a:ext cx="3649133" cy="3572933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C0886D8C-0499-4826-AD71-A97D1C630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334" t="53230" r="66758" b="37379"/>
            <a:stretch/>
          </p:blipFill>
          <p:spPr>
            <a:xfrm>
              <a:off x="5312769" y="4806662"/>
              <a:ext cx="1342032" cy="940675"/>
            </a:xfrm>
            <a:prstGeom prst="rect">
              <a:avLst/>
            </a:prstGeom>
          </p:spPr>
        </p:pic>
        <p:sp>
          <p:nvSpPr>
            <p:cNvPr id="8" name="矢印: 下 7">
              <a:extLst>
                <a:ext uri="{FF2B5EF4-FFF2-40B4-BE49-F238E27FC236}">
                  <a16:creationId xmlns:a16="http://schemas.microsoft.com/office/drawing/2014/main" id="{E0E2AB86-4EA7-43A5-A932-125787D6586C}"/>
                </a:ext>
              </a:extLst>
            </p:cNvPr>
            <p:cNvSpPr/>
            <p:nvPr/>
          </p:nvSpPr>
          <p:spPr bwMode="auto">
            <a:xfrm rot="10800000">
              <a:off x="7103544" y="2954871"/>
              <a:ext cx="177797" cy="491066"/>
            </a:xfrm>
            <a:prstGeom prst="downArrow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316E53-A009-41AF-AA35-291C07622731}"/>
              </a:ext>
            </a:extLst>
          </p:cNvPr>
          <p:cNvSpPr txBox="1"/>
          <p:nvPr/>
        </p:nvSpPr>
        <p:spPr>
          <a:xfrm>
            <a:off x="6268043" y="1357210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ブラベー格子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直方格子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Amm2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AE8227-E2B3-4591-83E7-A5669EE1B5BE}"/>
              </a:ext>
            </a:extLst>
          </p:cNvPr>
          <p:cNvSpPr txBox="1"/>
          <p:nvPr/>
        </p:nvSpPr>
        <p:spPr>
          <a:xfrm>
            <a:off x="1491873" y="1400803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基本格子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単斜？格子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1B2C04-4245-4BD8-87CF-0BCF904605F5}"/>
              </a:ext>
            </a:extLst>
          </p:cNvPr>
          <p:cNvSpPr txBox="1"/>
          <p:nvPr/>
        </p:nvSpPr>
        <p:spPr>
          <a:xfrm>
            <a:off x="7536160" y="5658332"/>
            <a:ext cx="1712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altLang="ja-JP" sz="2400" b="1" baseline="-25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o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= </a:t>
            </a:r>
            <a:r>
              <a:rPr lang="en-US" altLang="ja-JP" sz="2400" b="1" i="1" dirty="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altLang="ja-JP" sz="2400" b="1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lang="en-US" altLang="ja-JP" sz="2400" b="1" baseline="-25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o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= </a:t>
            </a:r>
            <a:r>
              <a:rPr lang="en-US" altLang="ja-JP" sz="2400" b="1" i="1" dirty="0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lang="en-US" altLang="ja-JP" sz="2400" b="1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r>
              <a:rPr lang="en-US" altLang="ja-JP" sz="24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– </a:t>
            </a:r>
            <a:r>
              <a:rPr lang="en-US" altLang="ja-JP" sz="2400" b="1" i="1" dirty="0">
                <a:solidFill>
                  <a:srgbClr val="000000"/>
                </a:solidFill>
                <a:latin typeface="Times New Roman"/>
                <a:ea typeface="ＭＳ Ｐゴシック"/>
              </a:rPr>
              <a:t>c</a:t>
            </a:r>
            <a:r>
              <a:rPr lang="en-US" altLang="ja-JP" sz="2400" b="1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endParaRPr lang="en-US" altLang="ja-JP" sz="2400" b="1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i="1" dirty="0">
                <a:solidFill>
                  <a:srgbClr val="000000"/>
                </a:solidFill>
                <a:latin typeface="Times New Roman"/>
                <a:ea typeface="ＭＳ Ｐゴシック"/>
              </a:rPr>
              <a:t>c</a:t>
            </a:r>
            <a:r>
              <a:rPr lang="en-US" altLang="ja-JP" sz="2400" b="1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o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= </a:t>
            </a:r>
            <a:r>
              <a:rPr lang="en-US" altLang="ja-JP" sz="2400" b="1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lang="en-US" altLang="ja-JP" sz="2400" b="1" baseline="-25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r>
              <a:rPr lang="en-US" altLang="ja-JP" sz="24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+ </a:t>
            </a:r>
            <a:r>
              <a:rPr lang="en-US" altLang="ja-JP" sz="2400" b="1" i="1" dirty="0">
                <a:solidFill>
                  <a:srgbClr val="000000"/>
                </a:solidFill>
                <a:latin typeface="Times New Roman"/>
                <a:ea typeface="ＭＳ Ｐゴシック"/>
              </a:rPr>
              <a:t>c</a:t>
            </a:r>
            <a:r>
              <a:rPr lang="en-US" altLang="ja-JP" sz="2400" b="1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endParaRPr lang="en-US" altLang="ja-JP" sz="2400" b="1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71D1BD-D235-4515-833F-83558CC6BC36}"/>
              </a:ext>
            </a:extLst>
          </p:cNvPr>
          <p:cNvSpPr txBox="1"/>
          <p:nvPr/>
        </p:nvSpPr>
        <p:spPr>
          <a:xfrm>
            <a:off x="1491873" y="5528195"/>
            <a:ext cx="1988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altLang="ja-JP" sz="2400" baseline="-25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o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= </a:t>
            </a:r>
            <a:r>
              <a:rPr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altLang="ja-JP" sz="2400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lang="en-US" altLang="ja-JP" sz="2400" baseline="-25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= </a:t>
            </a:r>
            <a:r>
              <a:rPr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c</a:t>
            </a:r>
            <a:r>
              <a:rPr lang="en-US" altLang="ja-JP" sz="2400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lang="en-US" altLang="ja-JP" sz="2400" baseline="-25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o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~ </a:t>
            </a:r>
            <a:r>
              <a:rPr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c</a:t>
            </a:r>
            <a:r>
              <a:rPr lang="en-US" altLang="ja-JP" sz="2400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o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~ 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√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2</a:t>
            </a:r>
            <a:r>
              <a:rPr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lang="en-US" altLang="ja-JP" sz="2400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9860527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0" y="-1"/>
            <a:ext cx="12192000" cy="79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対称要素から高い対称性の単位格子をつくる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3392D31-0608-0B1F-255F-8897F0D5D0C0}"/>
              </a:ext>
            </a:extLst>
          </p:cNvPr>
          <p:cNvGrpSpPr/>
          <p:nvPr/>
        </p:nvGrpSpPr>
        <p:grpSpPr>
          <a:xfrm>
            <a:off x="2080672" y="1158142"/>
            <a:ext cx="7111672" cy="3424611"/>
            <a:chOff x="2078698" y="1158142"/>
            <a:chExt cx="8265774" cy="3980366"/>
          </a:xfrm>
        </p:grpSpPr>
        <p:sp>
          <p:nvSpPr>
            <p:cNvPr id="96269" name="Line 13"/>
            <p:cNvSpPr>
              <a:spLocks noChangeShapeType="1"/>
            </p:cNvSpPr>
            <p:nvPr/>
          </p:nvSpPr>
          <p:spPr bwMode="auto">
            <a:xfrm flipH="1" flipV="1">
              <a:off x="4252306" y="2063282"/>
              <a:ext cx="1284366" cy="1241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6271" name="Line 15"/>
            <p:cNvSpPr>
              <a:spLocks noChangeShapeType="1"/>
            </p:cNvSpPr>
            <p:nvPr/>
          </p:nvSpPr>
          <p:spPr bwMode="auto">
            <a:xfrm flipV="1">
              <a:off x="5557988" y="1919256"/>
              <a:ext cx="0" cy="26797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6273" name="Text Box 17"/>
            <p:cNvSpPr txBox="1">
              <a:spLocks noChangeArrowheads="1"/>
            </p:cNvSpPr>
            <p:nvPr/>
          </p:nvSpPr>
          <p:spPr bwMode="auto">
            <a:xfrm>
              <a:off x="3180122" y="2442112"/>
              <a:ext cx="393497" cy="536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sz="2400" b="1" i="1" dirty="0">
                  <a:solidFill>
                    <a:srgbClr val="FF0000"/>
                  </a:solidFill>
                  <a:ea typeface="ＨＧ丸ゴシックB" charset="-128"/>
                </a:rPr>
                <a:t>a</a:t>
              </a:r>
              <a:endParaRPr lang="en-US" altLang="ja-JP" sz="2400" b="1" baseline="30000" dirty="0">
                <a:solidFill>
                  <a:srgbClr val="FF0000"/>
                </a:solidFill>
                <a:ea typeface="ＨＧ丸ゴシックB" charset="-128"/>
              </a:endParaRPr>
            </a:p>
          </p:txBody>
        </p:sp>
        <p:sp>
          <p:nvSpPr>
            <p:cNvPr id="96274" name="Text Box 18"/>
            <p:cNvSpPr txBox="1">
              <a:spLocks noChangeArrowheads="1"/>
            </p:cNvSpPr>
            <p:nvPr/>
          </p:nvSpPr>
          <p:spPr bwMode="auto">
            <a:xfrm>
              <a:off x="5236659" y="1274500"/>
              <a:ext cx="592853" cy="536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sz="2400" b="1" dirty="0">
                  <a:solidFill>
                    <a:srgbClr val="000000"/>
                  </a:solidFill>
                  <a:ea typeface="ＨＧ丸ゴシックB" charset="-128"/>
                </a:rPr>
                <a:t>C</a:t>
              </a:r>
              <a:r>
                <a:rPr lang="en-US" altLang="ja-JP" sz="2400" b="1" baseline="-25000" dirty="0">
                  <a:solidFill>
                    <a:srgbClr val="000000"/>
                  </a:solidFill>
                  <a:ea typeface="ＨＧ丸ゴシックB" charset="-128"/>
                </a:rPr>
                <a:t>2</a:t>
              </a:r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163BE5BE-0C09-4229-9DFC-067FF9633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30095" y="2084047"/>
              <a:ext cx="1284366" cy="1241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218C78FB-EB33-4F2A-B4A3-784BF92AE0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5543666" y="3324206"/>
              <a:ext cx="1284366" cy="1241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38" name="Line 15">
              <a:extLst>
                <a:ext uri="{FF2B5EF4-FFF2-40B4-BE49-F238E27FC236}">
                  <a16:creationId xmlns:a16="http://schemas.microsoft.com/office/drawing/2014/main" id="{C879AC12-223A-497B-976F-1AAEC014A6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027" y="1953137"/>
              <a:ext cx="0" cy="26797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39" name="Text Box 18">
              <a:extLst>
                <a:ext uri="{FF2B5EF4-FFF2-40B4-BE49-F238E27FC236}">
                  <a16:creationId xmlns:a16="http://schemas.microsoft.com/office/drawing/2014/main" id="{1A2563FE-1853-4B64-A227-E9935D915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8698" y="1308381"/>
              <a:ext cx="592853" cy="536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sz="2400" b="1" dirty="0">
                  <a:solidFill>
                    <a:srgbClr val="000000"/>
                  </a:solidFill>
                  <a:ea typeface="ＨＧ丸ゴシックB" charset="-128"/>
                </a:rPr>
                <a:t>C</a:t>
              </a:r>
              <a:r>
                <a:rPr lang="en-US" altLang="ja-JP" sz="2400" b="1" baseline="-25000" dirty="0">
                  <a:solidFill>
                    <a:srgbClr val="000000"/>
                  </a:solidFill>
                  <a:ea typeface="ＨＧ丸ゴシックB" charset="-128"/>
                </a:rPr>
                <a:t>2</a:t>
              </a:r>
            </a:p>
          </p:txBody>
        </p:sp>
        <p:sp>
          <p:nvSpPr>
            <p:cNvPr id="40" name="Line 13">
              <a:extLst>
                <a:ext uri="{FF2B5EF4-FFF2-40B4-BE49-F238E27FC236}">
                  <a16:creationId xmlns:a16="http://schemas.microsoft.com/office/drawing/2014/main" id="{10A75F08-F36F-4C0D-A6D9-DF06E993D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2134" y="2117928"/>
              <a:ext cx="1284366" cy="1241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42" name="Text Box 17">
              <a:extLst>
                <a:ext uri="{FF2B5EF4-FFF2-40B4-BE49-F238E27FC236}">
                  <a16:creationId xmlns:a16="http://schemas.microsoft.com/office/drawing/2014/main" id="{10A47B4D-483C-4ACA-A4DB-5A96A135B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323" y="2508783"/>
              <a:ext cx="393497" cy="536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sz="2400" b="1" i="1" dirty="0">
                  <a:solidFill>
                    <a:srgbClr val="FF0000"/>
                  </a:solidFill>
                  <a:ea typeface="ＨＧ丸ゴシックB" charset="-128"/>
                </a:rPr>
                <a:t>a</a:t>
              </a:r>
              <a:endParaRPr lang="en-US" altLang="ja-JP" sz="2400" b="1" baseline="30000" dirty="0">
                <a:solidFill>
                  <a:srgbClr val="FF0000"/>
                </a:solidFill>
                <a:ea typeface="ＨＧ丸ゴシックB" charset="-128"/>
              </a:endParaRPr>
            </a:p>
          </p:txBody>
        </p:sp>
        <p:sp>
          <p:nvSpPr>
            <p:cNvPr id="43" name="Text Box 17">
              <a:extLst>
                <a:ext uri="{FF2B5EF4-FFF2-40B4-BE49-F238E27FC236}">
                  <a16:creationId xmlns:a16="http://schemas.microsoft.com/office/drawing/2014/main" id="{45D1FD09-8ADD-47E3-84C8-DD79D459C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138" y="2528457"/>
              <a:ext cx="771714" cy="536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sz="2400" b="1" dirty="0">
                  <a:solidFill>
                    <a:srgbClr val="FF0000"/>
                  </a:solidFill>
                  <a:ea typeface="ＨＧ丸ゴシックB" charset="-128"/>
                </a:rPr>
                <a:t>C</a:t>
              </a:r>
              <a:r>
                <a:rPr lang="en-US" altLang="ja-JP" sz="2400" b="1" baseline="-25000" dirty="0">
                  <a:solidFill>
                    <a:srgbClr val="FF0000"/>
                  </a:solidFill>
                  <a:ea typeface="ＨＧ丸ゴシックB" charset="-128"/>
                </a:rPr>
                <a:t>2</a:t>
              </a:r>
              <a:r>
                <a:rPr lang="en-US" altLang="ja-JP" sz="2400" b="1" i="1" dirty="0">
                  <a:solidFill>
                    <a:srgbClr val="FF0000"/>
                  </a:solidFill>
                  <a:ea typeface="ＨＧ丸ゴシックB" charset="-128"/>
                </a:rPr>
                <a:t>a</a:t>
              </a:r>
              <a:endParaRPr lang="en-US" altLang="ja-JP" sz="2400" b="1" baseline="30000" dirty="0">
                <a:solidFill>
                  <a:srgbClr val="FF0000"/>
                </a:solidFill>
                <a:ea typeface="ＨＧ丸ゴシックB" charset="-128"/>
              </a:endParaRPr>
            </a:p>
          </p:txBody>
        </p:sp>
        <p:sp>
          <p:nvSpPr>
            <p:cNvPr id="44" name="Text Box 17">
              <a:extLst>
                <a:ext uri="{FF2B5EF4-FFF2-40B4-BE49-F238E27FC236}">
                  <a16:creationId xmlns:a16="http://schemas.microsoft.com/office/drawing/2014/main" id="{E19476B8-65D1-4D13-948C-C22F26473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247" y="4163314"/>
              <a:ext cx="950576" cy="536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sz="2400" b="1" i="1" dirty="0">
                  <a:solidFill>
                    <a:srgbClr val="FF0000"/>
                  </a:solidFill>
                  <a:ea typeface="ＨＧ丸ゴシックB" charset="-128"/>
                </a:rPr>
                <a:t>–</a:t>
              </a:r>
              <a:r>
                <a:rPr lang="en-US" altLang="ja-JP" sz="2400" b="1" dirty="0">
                  <a:solidFill>
                    <a:srgbClr val="FF0000"/>
                  </a:solidFill>
                  <a:ea typeface="ＨＧ丸ゴシックB" charset="-128"/>
                </a:rPr>
                <a:t>C</a:t>
              </a:r>
              <a:r>
                <a:rPr lang="en-US" altLang="ja-JP" sz="2400" b="1" baseline="-25000" dirty="0">
                  <a:solidFill>
                    <a:srgbClr val="FF0000"/>
                  </a:solidFill>
                  <a:ea typeface="ＨＧ丸ゴシックB" charset="-128"/>
                </a:rPr>
                <a:t>2</a:t>
              </a:r>
              <a:r>
                <a:rPr lang="en-US" altLang="ja-JP" sz="2400" b="1" i="1" dirty="0">
                  <a:solidFill>
                    <a:srgbClr val="FF0000"/>
                  </a:solidFill>
                  <a:ea typeface="ＨＧ丸ゴシックB" charset="-128"/>
                </a:rPr>
                <a:t>a</a:t>
              </a:r>
              <a:endParaRPr lang="en-US" altLang="ja-JP" sz="2400" b="1" baseline="30000" dirty="0">
                <a:solidFill>
                  <a:srgbClr val="FF0000"/>
                </a:solidFill>
                <a:ea typeface="ＨＧ丸ゴシックB" charset="-128"/>
              </a:endParaRPr>
            </a:p>
          </p:txBody>
        </p:sp>
        <p:sp>
          <p:nvSpPr>
            <p:cNvPr id="45" name="Line 13">
              <a:extLst>
                <a:ext uri="{FF2B5EF4-FFF2-40B4-BE49-F238E27FC236}">
                  <a16:creationId xmlns:a16="http://schemas.microsoft.com/office/drawing/2014/main" id="{8084C764-D680-461D-A640-072BCE646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99518" y="2051097"/>
              <a:ext cx="1284366" cy="1241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46" name="Line 15">
              <a:extLst>
                <a:ext uri="{FF2B5EF4-FFF2-40B4-BE49-F238E27FC236}">
                  <a16:creationId xmlns:a16="http://schemas.microsoft.com/office/drawing/2014/main" id="{5D9DA905-0667-483C-A142-807823D6A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08833" y="1507828"/>
              <a:ext cx="0" cy="3577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6F377167-B376-4C4C-B225-48AA5289BC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04090" y="3240900"/>
              <a:ext cx="1284366" cy="1241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50" name="Text Box 17">
              <a:extLst>
                <a:ext uri="{FF2B5EF4-FFF2-40B4-BE49-F238E27FC236}">
                  <a16:creationId xmlns:a16="http://schemas.microsoft.com/office/drawing/2014/main" id="{44AB1376-05AC-44C4-9CBF-CE338BBD5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0743" y="3619336"/>
              <a:ext cx="393497" cy="536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sz="2400" b="1" i="1" dirty="0">
                  <a:solidFill>
                    <a:srgbClr val="FF0000"/>
                  </a:solidFill>
                  <a:ea typeface="ＨＧ丸ゴシックB" charset="-128"/>
                </a:rPr>
                <a:t>a</a:t>
              </a:r>
              <a:endParaRPr lang="en-US" altLang="ja-JP" sz="2400" b="1" baseline="30000" dirty="0">
                <a:solidFill>
                  <a:srgbClr val="FF0000"/>
                </a:solidFill>
                <a:ea typeface="ＨＧ丸ゴシックB" charset="-128"/>
              </a:endParaRPr>
            </a:p>
          </p:txBody>
        </p:sp>
        <p:sp>
          <p:nvSpPr>
            <p:cNvPr id="51" name="Text Box 17">
              <a:extLst>
                <a:ext uri="{FF2B5EF4-FFF2-40B4-BE49-F238E27FC236}">
                  <a16:creationId xmlns:a16="http://schemas.microsoft.com/office/drawing/2014/main" id="{423E5DBA-A8B4-4474-961F-DD7183909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7382" y="2284778"/>
              <a:ext cx="771714" cy="536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sz="2400" b="1" dirty="0">
                  <a:solidFill>
                    <a:srgbClr val="FF0000"/>
                  </a:solidFill>
                  <a:ea typeface="ＨＧ丸ゴシックB" charset="-128"/>
                </a:rPr>
                <a:t>C</a:t>
              </a:r>
              <a:r>
                <a:rPr lang="en-US" altLang="ja-JP" sz="2400" b="1" baseline="-25000" dirty="0">
                  <a:solidFill>
                    <a:srgbClr val="FF0000"/>
                  </a:solidFill>
                  <a:ea typeface="ＨＧ丸ゴシックB" charset="-128"/>
                </a:rPr>
                <a:t>2</a:t>
              </a:r>
              <a:r>
                <a:rPr lang="en-US" altLang="ja-JP" sz="2400" b="1" i="1" dirty="0">
                  <a:solidFill>
                    <a:srgbClr val="FF0000"/>
                  </a:solidFill>
                  <a:ea typeface="ＨＧ丸ゴシックB" charset="-128"/>
                </a:rPr>
                <a:t>a</a:t>
              </a:r>
              <a:endParaRPr lang="en-US" altLang="ja-JP" sz="2400" b="1" baseline="30000" dirty="0">
                <a:solidFill>
                  <a:srgbClr val="FF0000"/>
                </a:solidFill>
                <a:ea typeface="ＨＧ丸ゴシックB" charset="-128"/>
              </a:endParaRPr>
            </a:p>
          </p:txBody>
        </p:sp>
        <p:sp>
          <p:nvSpPr>
            <p:cNvPr id="53" name="Line 13">
              <a:extLst>
                <a:ext uri="{FF2B5EF4-FFF2-40B4-BE49-F238E27FC236}">
                  <a16:creationId xmlns:a16="http://schemas.microsoft.com/office/drawing/2014/main" id="{A9C0DB78-76B4-468D-A6C8-E1E3866D04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9060106" y="3273349"/>
              <a:ext cx="1284366" cy="1241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54" name="Text Box 17">
              <a:extLst>
                <a:ext uri="{FF2B5EF4-FFF2-40B4-BE49-F238E27FC236}">
                  <a16:creationId xmlns:a16="http://schemas.microsoft.com/office/drawing/2014/main" id="{4605C49C-D1DC-4762-924C-B30E67D3F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7331" y="3190436"/>
              <a:ext cx="950576" cy="536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sz="2400" b="1" i="1" dirty="0">
                  <a:solidFill>
                    <a:srgbClr val="FF0000"/>
                  </a:solidFill>
                  <a:ea typeface="ＨＧ丸ゴシックB" charset="-128"/>
                </a:rPr>
                <a:t>–</a:t>
              </a:r>
              <a:r>
                <a:rPr lang="en-US" altLang="ja-JP" sz="2400" b="1" dirty="0">
                  <a:solidFill>
                    <a:srgbClr val="FF0000"/>
                  </a:solidFill>
                  <a:ea typeface="ＨＧ丸ゴシックB" charset="-128"/>
                </a:rPr>
                <a:t>C</a:t>
              </a:r>
              <a:r>
                <a:rPr lang="en-US" altLang="ja-JP" sz="2400" b="1" baseline="-25000" dirty="0">
                  <a:solidFill>
                    <a:srgbClr val="FF0000"/>
                  </a:solidFill>
                  <a:ea typeface="ＨＧ丸ゴシックB" charset="-128"/>
                </a:rPr>
                <a:t>2</a:t>
              </a:r>
              <a:r>
                <a:rPr lang="en-US" altLang="ja-JP" sz="2400" b="1" i="1" dirty="0">
                  <a:solidFill>
                    <a:srgbClr val="FF0000"/>
                  </a:solidFill>
                  <a:ea typeface="ＨＧ丸ゴシックB" charset="-128"/>
                </a:rPr>
                <a:t>a</a:t>
              </a:r>
              <a:endParaRPr lang="en-US" altLang="ja-JP" sz="2400" b="1" baseline="30000" dirty="0">
                <a:solidFill>
                  <a:srgbClr val="FF0000"/>
                </a:solidFill>
                <a:ea typeface="ＨＧ丸ゴシックB" charset="-128"/>
              </a:endParaRPr>
            </a:p>
          </p:txBody>
        </p:sp>
        <p:sp>
          <p:nvSpPr>
            <p:cNvPr id="55" name="Line 15">
              <a:extLst>
                <a:ext uri="{FF2B5EF4-FFF2-40B4-BE49-F238E27FC236}">
                  <a16:creationId xmlns:a16="http://schemas.microsoft.com/office/drawing/2014/main" id="{8A74BE02-8D56-4822-8518-17BDC99357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7318" y="2074855"/>
              <a:ext cx="0" cy="2396821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56" name="Line 15">
              <a:extLst>
                <a:ext uri="{FF2B5EF4-FFF2-40B4-BE49-F238E27FC236}">
                  <a16:creationId xmlns:a16="http://schemas.microsoft.com/office/drawing/2014/main" id="{012D96D0-63FC-42B6-8003-B91A28F25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25445" y="4501161"/>
              <a:ext cx="2501843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57" name="Text Box 18">
              <a:extLst>
                <a:ext uri="{FF2B5EF4-FFF2-40B4-BE49-F238E27FC236}">
                  <a16:creationId xmlns:a16="http://schemas.microsoft.com/office/drawing/2014/main" id="{A9FA9A0A-7AAA-4BA4-ABD7-51D7E811A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136" y="1158142"/>
              <a:ext cx="592853" cy="536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sz="2400" b="1" dirty="0">
                  <a:solidFill>
                    <a:srgbClr val="000000"/>
                  </a:solidFill>
                  <a:ea typeface="ＨＧ丸ゴシックB" charset="-128"/>
                </a:rPr>
                <a:t>C</a:t>
              </a:r>
              <a:r>
                <a:rPr lang="en-US" altLang="ja-JP" sz="2400" b="1" baseline="-25000" dirty="0">
                  <a:solidFill>
                    <a:srgbClr val="000000"/>
                  </a:solidFill>
                  <a:ea typeface="ＨＧ丸ゴシックB" charset="-128"/>
                </a:rPr>
                <a:t>2</a:t>
              </a:r>
            </a:p>
          </p:txBody>
        </p:sp>
        <p:sp>
          <p:nvSpPr>
            <p:cNvPr id="61" name="Text Box 17">
              <a:extLst>
                <a:ext uri="{FF2B5EF4-FFF2-40B4-BE49-F238E27FC236}">
                  <a16:creationId xmlns:a16="http://schemas.microsoft.com/office/drawing/2014/main" id="{D88CC30F-331C-46CE-99DA-C3E339AD2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9449" y="4315744"/>
              <a:ext cx="1442445" cy="822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sz="4000" b="1" i="1" dirty="0" err="1">
                  <a:solidFill>
                    <a:srgbClr val="0000FF"/>
                  </a:solidFill>
                  <a:ea typeface="ＨＧ丸ゴシックB" charset="-128"/>
                </a:rPr>
                <a:t>a</a:t>
              </a:r>
              <a:r>
                <a:rPr lang="en-US" altLang="ja-JP" sz="4000" b="1" baseline="-25000" dirty="0" err="1">
                  <a:solidFill>
                    <a:srgbClr val="0000FF"/>
                  </a:solidFill>
                  <a:ea typeface="ＨＧ丸ゴシックB" charset="-128"/>
                </a:rPr>
                <a:t>ortho</a:t>
              </a:r>
              <a:endParaRPr lang="en-US" altLang="ja-JP" sz="4000" b="1" baseline="-25000" dirty="0">
                <a:solidFill>
                  <a:srgbClr val="0000FF"/>
                </a:solidFill>
                <a:ea typeface="ＨＧ丸ゴシックB" charset="-128"/>
              </a:endParaRPr>
            </a:p>
          </p:txBody>
        </p:sp>
        <p:sp>
          <p:nvSpPr>
            <p:cNvPr id="62" name="Text Box 17">
              <a:extLst>
                <a:ext uri="{FF2B5EF4-FFF2-40B4-BE49-F238E27FC236}">
                  <a16:creationId xmlns:a16="http://schemas.microsoft.com/office/drawing/2014/main" id="{7DCF5237-CB6C-47C0-933E-633DA55B3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626203" y="2854347"/>
              <a:ext cx="1442445" cy="822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defRPr/>
              </a:pPr>
              <a:r>
                <a:rPr lang="en-US" altLang="ja-JP" sz="4000" b="1" i="1" dirty="0" err="1">
                  <a:solidFill>
                    <a:srgbClr val="0000FF"/>
                  </a:solidFill>
                  <a:ea typeface="ＨＧ丸ゴシックB" charset="-128"/>
                </a:rPr>
                <a:t>b</a:t>
              </a:r>
              <a:r>
                <a:rPr lang="en-US" altLang="ja-JP" sz="4000" b="1" baseline="-25000" dirty="0" err="1">
                  <a:solidFill>
                    <a:srgbClr val="0000FF"/>
                  </a:solidFill>
                  <a:ea typeface="ＨＧ丸ゴシックB" charset="-128"/>
                </a:rPr>
                <a:t>ortho</a:t>
              </a:r>
              <a:endParaRPr lang="en-US" altLang="ja-JP" sz="4000" b="1" baseline="-25000" dirty="0">
                <a:solidFill>
                  <a:srgbClr val="0000FF"/>
                </a:solidFill>
                <a:ea typeface="ＨＧ丸ゴシックB" charset="-128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B65121-A712-9BFE-885A-EB80ABA8EF22}"/>
              </a:ext>
            </a:extLst>
          </p:cNvPr>
          <p:cNvSpPr txBox="1"/>
          <p:nvPr/>
        </p:nvSpPr>
        <p:spPr>
          <a:xfrm>
            <a:off x="191344" y="836712"/>
            <a:ext cx="11520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例</a:t>
            </a:r>
            <a:r>
              <a:rPr lang="en-US" altLang="ja-JP" sz="24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24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回転軸あるいは鏡映面があると、直交する</a:t>
            </a:r>
            <a:r>
              <a:rPr lang="ja-JP" altLang="en-US" sz="2400" b="1" kern="0" dirty="0">
                <a:solidFill>
                  <a:srgbClr val="FF0000"/>
                </a:solidFill>
                <a:latin typeface="Times New Roman"/>
                <a:ea typeface="ＭＳ Ｐゴシック"/>
              </a:rPr>
              <a:t>軸角は</a:t>
            </a:r>
            <a:r>
              <a:rPr lang="en-US" altLang="ja-JP" sz="2400" b="1" kern="0" dirty="0">
                <a:solidFill>
                  <a:srgbClr val="FF0000"/>
                </a:solidFill>
                <a:latin typeface="Times New Roman"/>
                <a:ea typeface="ＭＳ Ｐゴシック"/>
              </a:rPr>
              <a:t>90</a:t>
            </a:r>
            <a:r>
              <a:rPr lang="en-US" altLang="ja-JP" sz="2400" b="1" kern="0" baseline="30000" dirty="0">
                <a:solidFill>
                  <a:srgbClr val="FF0000"/>
                </a:solidFill>
                <a:latin typeface="Times New Roman"/>
                <a:ea typeface="ＭＳ Ｐゴシック"/>
              </a:rPr>
              <a:t>o</a:t>
            </a:r>
            <a:r>
              <a:rPr lang="ja-JP" altLang="en-US" sz="2400" b="1" kern="0" dirty="0">
                <a:solidFill>
                  <a:srgbClr val="FF0000"/>
                </a:solidFill>
                <a:latin typeface="Times New Roman"/>
                <a:ea typeface="ＭＳ Ｐゴシック"/>
              </a:rPr>
              <a:t>にとることができる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B3E66B-DE88-3BFA-DFB0-9FE054BB2650}"/>
              </a:ext>
            </a:extLst>
          </p:cNvPr>
          <p:cNvSpPr txBox="1"/>
          <p:nvPr/>
        </p:nvSpPr>
        <p:spPr>
          <a:xfrm>
            <a:off x="882025" y="4810724"/>
            <a:ext cx="97730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sz="2400" b="1" kern="0" dirty="0">
                <a:latin typeface="Times New Roman"/>
                <a:ea typeface="ＭＳ Ｐゴシック"/>
              </a:rPr>
              <a:t>回転軸あるいは鏡映面 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=&gt;</a:t>
            </a:r>
            <a:r>
              <a:rPr lang="ja-JP" altLang="en-US" sz="2400" b="1" kern="0" dirty="0">
                <a:latin typeface="Times New Roman"/>
                <a:ea typeface="ＭＳ Ｐゴシック"/>
              </a:rPr>
              <a:t> 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1</a:t>
            </a:r>
            <a:r>
              <a:rPr lang="ja-JP" altLang="en-US" sz="2400" b="1" kern="0" dirty="0">
                <a:latin typeface="Times New Roman"/>
                <a:ea typeface="ＭＳ Ｐゴシック"/>
              </a:rPr>
              <a:t>つの軸角が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90</a:t>
            </a:r>
            <a:r>
              <a:rPr lang="en-US" altLang="ja-JP" sz="2400" b="1" kern="0" baseline="30000" dirty="0">
                <a:latin typeface="Times New Roman"/>
                <a:ea typeface="ＭＳ Ｐゴシック"/>
              </a:rPr>
              <a:t>o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:</a:t>
            </a:r>
            <a:r>
              <a:rPr lang="ja-JP" altLang="en-US" sz="2400" b="1" kern="0" dirty="0">
                <a:latin typeface="Times New Roman"/>
                <a:ea typeface="ＭＳ Ｐゴシック"/>
              </a:rPr>
              <a:t> 三斜晶以外</a:t>
            </a:r>
            <a:endParaRPr lang="en-US" altLang="ja-JP" sz="2400" b="1" kern="0" dirty="0">
              <a:latin typeface="Times New Roman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sz="2400" b="1" kern="0" dirty="0">
                <a:latin typeface="Times New Roman"/>
                <a:ea typeface="ＭＳ Ｐゴシック"/>
              </a:rPr>
              <a:t>三斜晶に許される対称要素は中心対称だけ</a:t>
            </a:r>
            <a:endParaRPr lang="en-US" altLang="ja-JP" sz="2400" b="1" kern="0" dirty="0">
              <a:latin typeface="Times New Roman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sz="2400" b="1" kern="0" dirty="0">
                <a:latin typeface="Times New Roman"/>
                <a:ea typeface="ＭＳ Ｐゴシック"/>
              </a:rPr>
              <a:t>主軸に直交する回転軸あるいは鏡映面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:</a:t>
            </a:r>
            <a:r>
              <a:rPr lang="ja-JP" altLang="en-US" sz="2400" b="1" kern="0" dirty="0">
                <a:latin typeface="Times New Roman"/>
                <a:ea typeface="ＭＳ Ｐゴシック"/>
              </a:rPr>
              <a:t> 直方晶以上</a:t>
            </a:r>
            <a:endParaRPr lang="en-US" altLang="ja-JP" sz="2400" b="1" kern="0" dirty="0">
              <a:latin typeface="Times New Roman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kern="0" dirty="0">
                <a:latin typeface="Times New Roman"/>
                <a:ea typeface="ＭＳ Ｐゴシック"/>
              </a:rPr>
              <a:t>C</a:t>
            </a:r>
            <a:r>
              <a:rPr lang="en-US" altLang="ja-JP" sz="2400" b="1" kern="0" baseline="-25000" dirty="0">
                <a:latin typeface="Times New Roman"/>
                <a:ea typeface="ＭＳ Ｐゴシック"/>
              </a:rPr>
              <a:t>6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 =&gt;</a:t>
            </a:r>
            <a:r>
              <a:rPr lang="ja-JP" altLang="en-US" sz="2400" b="1" kern="0" dirty="0">
                <a:latin typeface="Times New Roman"/>
                <a:ea typeface="ＭＳ Ｐゴシック"/>
              </a:rPr>
              <a:t> 六方晶、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C</a:t>
            </a:r>
            <a:r>
              <a:rPr lang="en-US" altLang="ja-JP" sz="2400" b="1" kern="0" baseline="-25000" dirty="0">
                <a:latin typeface="Times New Roman"/>
                <a:ea typeface="ＭＳ Ｐゴシック"/>
              </a:rPr>
              <a:t>4</a:t>
            </a:r>
            <a:r>
              <a:rPr lang="ja-JP" altLang="en-US" sz="2400" b="1" kern="0" dirty="0">
                <a:latin typeface="Times New Roman"/>
                <a:ea typeface="ＭＳ Ｐゴシック"/>
              </a:rPr>
              <a:t> 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=&gt;</a:t>
            </a:r>
            <a:r>
              <a:rPr lang="ja-JP" altLang="en-US" sz="2400" b="1" kern="0" dirty="0">
                <a:latin typeface="Times New Roman"/>
                <a:ea typeface="ＭＳ Ｐゴシック"/>
              </a:rPr>
              <a:t> 正方晶、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C</a:t>
            </a:r>
            <a:r>
              <a:rPr lang="en-US" altLang="ja-JP" sz="2400" b="1" kern="0" baseline="-25000" dirty="0">
                <a:latin typeface="Times New Roman"/>
                <a:ea typeface="ＭＳ Ｐゴシック"/>
              </a:rPr>
              <a:t>3</a:t>
            </a:r>
            <a:r>
              <a:rPr lang="ja-JP" altLang="en-US" sz="2400" b="1" kern="0" dirty="0">
                <a:latin typeface="Times New Roman"/>
                <a:ea typeface="ＭＳ Ｐゴシック"/>
              </a:rPr>
              <a:t> 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=&gt;</a:t>
            </a:r>
            <a:r>
              <a:rPr lang="ja-JP" altLang="en-US" sz="2400" b="1" kern="0" dirty="0">
                <a:latin typeface="Times New Roman"/>
                <a:ea typeface="ＭＳ Ｐゴシック"/>
              </a:rPr>
              <a:t> 三方晶、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C</a:t>
            </a:r>
            <a:r>
              <a:rPr lang="en-US" altLang="ja-JP" sz="2400" b="1" kern="0" baseline="-25000" dirty="0">
                <a:latin typeface="Times New Roman"/>
                <a:ea typeface="ＭＳ Ｐゴシック"/>
              </a:rPr>
              <a:t>4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+C</a:t>
            </a:r>
            <a:r>
              <a:rPr lang="en-US" altLang="ja-JP" sz="2400" b="1" kern="0" baseline="-25000" dirty="0">
                <a:latin typeface="Times New Roman"/>
                <a:ea typeface="ＭＳ Ｐゴシック"/>
              </a:rPr>
              <a:t>3</a:t>
            </a:r>
            <a:r>
              <a:rPr lang="ja-JP" altLang="en-US" sz="2400" b="1" kern="0" dirty="0">
                <a:latin typeface="Times New Roman"/>
                <a:ea typeface="ＭＳ Ｐゴシック"/>
              </a:rPr>
              <a:t> 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=&gt;</a:t>
            </a:r>
            <a:r>
              <a:rPr lang="ja-JP" altLang="en-US" sz="2400" b="1" kern="0" dirty="0">
                <a:latin typeface="Times New Roman"/>
                <a:ea typeface="ＭＳ Ｐゴシック"/>
              </a:rPr>
              <a:t> 立方晶</a:t>
            </a:r>
            <a:endParaRPr lang="en-US" altLang="ja-JP" sz="2400" b="1" kern="0" dirty="0">
              <a:latin typeface="Times New Roman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sz="2400" b="1" kern="0" dirty="0">
                <a:latin typeface="Times New Roman"/>
                <a:ea typeface="ＭＳ Ｐゴシック"/>
              </a:rPr>
              <a:t>単斜晶では、</a:t>
            </a:r>
            <a:r>
              <a:rPr lang="en-US" altLang="ja-JP" sz="2400" b="1" kern="0" dirty="0">
                <a:latin typeface="Times New Roman"/>
                <a:ea typeface="ＭＳ Ｐゴシック"/>
              </a:rPr>
              <a:t>C</a:t>
            </a:r>
            <a:r>
              <a:rPr lang="en-US" altLang="ja-JP" sz="2400" b="1" kern="0" baseline="-25000" dirty="0">
                <a:latin typeface="Times New Roman"/>
                <a:ea typeface="ＭＳ Ｐゴシック"/>
              </a:rPr>
              <a:t>2</a:t>
            </a:r>
            <a:r>
              <a:rPr lang="ja-JP" altLang="en-US" sz="2400" b="1" kern="0" dirty="0">
                <a:latin typeface="Times New Roman"/>
                <a:ea typeface="ＭＳ Ｐゴシック"/>
              </a:rPr>
              <a:t> だけ、あるいは 鏡映面だけ でもよい</a:t>
            </a:r>
            <a:endParaRPr lang="en-US" altLang="ja-JP" sz="2400" b="1" kern="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912123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2289677" y="2581642"/>
            <a:ext cx="1447800" cy="1252537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3602222" y="3723688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2894197" y="2482263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 rot="-7200000">
            <a:off x="659791" y="2884695"/>
            <a:ext cx="1447800" cy="1252537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 rot="-7200000">
            <a:off x="1452747" y="2474326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71" name="Oval 7"/>
          <p:cNvSpPr>
            <a:spLocks noChangeArrowheads="1"/>
          </p:cNvSpPr>
          <p:nvPr/>
        </p:nvSpPr>
        <p:spPr bwMode="auto">
          <a:xfrm rot="-7200000">
            <a:off x="730434" y="3707813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 rot="7200000" flipV="1">
            <a:off x="670903" y="3514932"/>
            <a:ext cx="1447800" cy="1252538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 rot="3600000" flipV="1">
            <a:off x="1393322" y="4143418"/>
            <a:ext cx="1447800" cy="1252537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74" name="Oval 10"/>
          <p:cNvSpPr>
            <a:spLocks noChangeArrowheads="1"/>
          </p:cNvSpPr>
          <p:nvPr/>
        </p:nvSpPr>
        <p:spPr bwMode="auto">
          <a:xfrm rot="3600000" flipV="1">
            <a:off x="2895784" y="4950826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75" name="Oval 11"/>
          <p:cNvSpPr>
            <a:spLocks noChangeArrowheads="1"/>
          </p:cNvSpPr>
          <p:nvPr/>
        </p:nvSpPr>
        <p:spPr bwMode="auto">
          <a:xfrm rot="3600000" flipV="1">
            <a:off x="1465447" y="4958763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 flipV="1">
            <a:off x="2297765" y="3835648"/>
            <a:ext cx="1447800" cy="1252538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77" name="Oval 13"/>
          <p:cNvSpPr>
            <a:spLocks noChangeArrowheads="1"/>
          </p:cNvSpPr>
          <p:nvPr/>
        </p:nvSpPr>
        <p:spPr bwMode="auto">
          <a:xfrm flipV="1">
            <a:off x="3603809" y="3723688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5742253" y="2466389"/>
            <a:ext cx="2365375" cy="1484313"/>
            <a:chOff x="3645" y="1698"/>
            <a:chExt cx="1490" cy="935"/>
          </a:xfrm>
        </p:grpSpPr>
        <p:sp>
          <p:nvSpPr>
            <p:cNvPr id="88092" name="Oval 15"/>
            <p:cNvSpPr>
              <a:spLocks noChangeArrowheads="1"/>
            </p:cNvSpPr>
            <p:nvPr/>
          </p:nvSpPr>
          <p:spPr bwMode="auto">
            <a:xfrm>
              <a:off x="4991" y="2489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8093" name="Oval 16"/>
            <p:cNvSpPr>
              <a:spLocks noChangeArrowheads="1"/>
            </p:cNvSpPr>
            <p:nvPr/>
          </p:nvSpPr>
          <p:spPr bwMode="auto">
            <a:xfrm>
              <a:off x="4545" y="1707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8094" name="Oval 17"/>
            <p:cNvSpPr>
              <a:spLocks noChangeArrowheads="1"/>
            </p:cNvSpPr>
            <p:nvPr/>
          </p:nvSpPr>
          <p:spPr bwMode="auto">
            <a:xfrm rot="-3600000">
              <a:off x="4546" y="1703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8095" name="Oval 18"/>
            <p:cNvSpPr>
              <a:spLocks noChangeArrowheads="1"/>
            </p:cNvSpPr>
            <p:nvPr/>
          </p:nvSpPr>
          <p:spPr bwMode="auto">
            <a:xfrm rot="-3600000">
              <a:off x="3645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8096" name="Freeform 19"/>
            <p:cNvSpPr>
              <a:spLocks/>
            </p:cNvSpPr>
            <p:nvPr/>
          </p:nvSpPr>
          <p:spPr bwMode="auto">
            <a:xfrm>
              <a:off x="3718" y="1772"/>
              <a:ext cx="1357" cy="794"/>
            </a:xfrm>
            <a:custGeom>
              <a:avLst/>
              <a:gdLst>
                <a:gd name="T0" fmla="*/ 0 w 1357"/>
                <a:gd name="T1" fmla="*/ 0 h 794"/>
                <a:gd name="T2" fmla="*/ 453 w 1357"/>
                <a:gd name="T3" fmla="*/ 794 h 794"/>
                <a:gd name="T4" fmla="*/ 1357 w 1357"/>
                <a:gd name="T5" fmla="*/ 794 h 794"/>
                <a:gd name="T6" fmla="*/ 897 w 1357"/>
                <a:gd name="T7" fmla="*/ 0 h 794"/>
                <a:gd name="T8" fmla="*/ 0 w 1357"/>
                <a:gd name="T9" fmla="*/ 0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7" h="794">
                  <a:moveTo>
                    <a:pt x="0" y="0"/>
                  </a:moveTo>
                  <a:lnTo>
                    <a:pt x="453" y="794"/>
                  </a:lnTo>
                  <a:lnTo>
                    <a:pt x="1357" y="794"/>
                  </a:lnTo>
                  <a:lnTo>
                    <a:pt x="89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8097" name="Oval 20"/>
            <p:cNvSpPr>
              <a:spLocks noChangeArrowheads="1"/>
            </p:cNvSpPr>
            <p:nvPr/>
          </p:nvSpPr>
          <p:spPr bwMode="auto">
            <a:xfrm>
              <a:off x="4092" y="2489"/>
              <a:ext cx="144" cy="14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8079" name="Oval 21"/>
          <p:cNvSpPr>
            <a:spLocks noChangeArrowheads="1"/>
          </p:cNvSpPr>
          <p:nvPr/>
        </p:nvSpPr>
        <p:spPr bwMode="auto">
          <a:xfrm rot="-7200000">
            <a:off x="5019939" y="3723688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80" name="Oval 22"/>
          <p:cNvSpPr>
            <a:spLocks noChangeArrowheads="1"/>
          </p:cNvSpPr>
          <p:nvPr/>
        </p:nvSpPr>
        <p:spPr bwMode="auto">
          <a:xfrm rot="10800000">
            <a:off x="5721614" y="4968288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8081" name="Freeform 23"/>
          <p:cNvSpPr>
            <a:spLocks/>
          </p:cNvSpPr>
          <p:nvPr/>
        </p:nvSpPr>
        <p:spPr bwMode="auto">
          <a:xfrm rot="-7200000">
            <a:off x="4768322" y="3200608"/>
            <a:ext cx="2154237" cy="1260475"/>
          </a:xfrm>
          <a:custGeom>
            <a:avLst/>
            <a:gdLst>
              <a:gd name="T0" fmla="*/ 0 w 1357"/>
              <a:gd name="T1" fmla="*/ 0 h 794"/>
              <a:gd name="T2" fmla="*/ 719137 w 1357"/>
              <a:gd name="T3" fmla="*/ 1260475 h 794"/>
              <a:gd name="T4" fmla="*/ 2154237 w 1357"/>
              <a:gd name="T5" fmla="*/ 1260475 h 794"/>
              <a:gd name="T6" fmla="*/ 1423987 w 1357"/>
              <a:gd name="T7" fmla="*/ 0 h 794"/>
              <a:gd name="T8" fmla="*/ 0 w 1357"/>
              <a:gd name="T9" fmla="*/ 0 h 7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7" h="794">
                <a:moveTo>
                  <a:pt x="0" y="0"/>
                </a:moveTo>
                <a:lnTo>
                  <a:pt x="453" y="794"/>
                </a:lnTo>
                <a:lnTo>
                  <a:pt x="1357" y="794"/>
                </a:lnTo>
                <a:lnTo>
                  <a:pt x="897" y="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8085" name="Rectangle 31"/>
          <p:cNvSpPr>
            <a:spLocks noGrp="1" noChangeArrowheads="1"/>
          </p:cNvSpPr>
          <p:nvPr>
            <p:ph type="title"/>
          </p:nvPr>
        </p:nvSpPr>
        <p:spPr>
          <a:xfrm>
            <a:off x="268808" y="1052736"/>
            <a:ext cx="11442872" cy="7388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ja-JP" altLang="en-US" sz="2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六方晶と三方晶の基本格子</a:t>
            </a:r>
            <a:r>
              <a:rPr lang="en-US" altLang="ja-JP" sz="2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2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</a:rPr>
              <a:t>三方晶も、六方格子の単位格子をとれる</a:t>
            </a:r>
            <a:endParaRPr lang="ja-JP" altLang="en-US" sz="28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sp>
        <p:nvSpPr>
          <p:cNvPr id="88086" name="AutoShape 32"/>
          <p:cNvSpPr>
            <a:spLocks noChangeArrowheads="1"/>
          </p:cNvSpPr>
          <p:nvPr/>
        </p:nvSpPr>
        <p:spPr bwMode="auto">
          <a:xfrm rot="-3600000">
            <a:off x="1385278" y="2267157"/>
            <a:ext cx="1447800" cy="1252538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C01706A-D7E4-469A-A206-0EF8F4F49A0B}"/>
              </a:ext>
            </a:extLst>
          </p:cNvPr>
          <p:cNvSpPr/>
          <p:nvPr/>
        </p:nvSpPr>
        <p:spPr>
          <a:xfrm>
            <a:off x="1710462" y="1936456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六方晶</a:t>
            </a:r>
            <a:endParaRPr lang="ja-JP" altLang="en-US" sz="280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DFAEFB0-0328-4ECE-84C8-49ED473CE7FE}"/>
              </a:ext>
            </a:extLst>
          </p:cNvPr>
          <p:cNvSpPr/>
          <p:nvPr/>
        </p:nvSpPr>
        <p:spPr>
          <a:xfrm>
            <a:off x="5798255" y="1938384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三方晶</a:t>
            </a:r>
            <a:endParaRPr lang="ja-JP" altLang="en-US" sz="280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E2BE77-2BD3-7B5B-536E-993FB6A0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12192000" cy="79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対称要素から単位格子をつくる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185081-71F0-62D3-C59B-37DF024007AF}"/>
              </a:ext>
            </a:extLst>
          </p:cNvPr>
          <p:cNvSpPr txBox="1"/>
          <p:nvPr/>
        </p:nvSpPr>
        <p:spPr>
          <a:xfrm>
            <a:off x="7035734" y="3682423"/>
            <a:ext cx="405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i="1" dirty="0">
                <a:latin typeface="Times New Roman"/>
                <a:ea typeface="ＭＳ Ｐゴシック"/>
              </a:rPr>
              <a:t>a</a:t>
            </a:r>
            <a:endParaRPr lang="ja-JP" altLang="en-US" sz="3200" b="1" i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97364B-5EEA-1196-E372-98089B9EF60A}"/>
              </a:ext>
            </a:extLst>
          </p:cNvPr>
          <p:cNvSpPr txBox="1"/>
          <p:nvPr/>
        </p:nvSpPr>
        <p:spPr>
          <a:xfrm>
            <a:off x="5885313" y="3021882"/>
            <a:ext cx="405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i="1" dirty="0">
                <a:latin typeface="Times New Roman"/>
                <a:ea typeface="ＭＳ Ｐゴシック"/>
              </a:rPr>
              <a:t>b</a:t>
            </a:r>
            <a:endParaRPr lang="ja-JP" altLang="en-US" sz="3200" b="1" i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D78260-56FA-95DF-7EEC-1E76A8DC83F8}"/>
              </a:ext>
            </a:extLst>
          </p:cNvPr>
          <p:cNvSpPr txBox="1"/>
          <p:nvPr/>
        </p:nvSpPr>
        <p:spPr>
          <a:xfrm>
            <a:off x="2781925" y="3651670"/>
            <a:ext cx="405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i="1" dirty="0">
                <a:latin typeface="Times New Roman"/>
                <a:ea typeface="ＭＳ Ｐゴシック"/>
              </a:rPr>
              <a:t>a</a:t>
            </a:r>
            <a:endParaRPr lang="ja-JP" altLang="en-US" sz="3200" b="1" i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CBA147-FB21-940C-81AA-0AB07D8892E1}"/>
              </a:ext>
            </a:extLst>
          </p:cNvPr>
          <p:cNvSpPr txBox="1"/>
          <p:nvPr/>
        </p:nvSpPr>
        <p:spPr>
          <a:xfrm>
            <a:off x="1631504" y="2991129"/>
            <a:ext cx="405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i="1" dirty="0">
                <a:latin typeface="Times New Roman"/>
                <a:ea typeface="ＭＳ Ｐゴシック"/>
              </a:rPr>
              <a:t>b</a:t>
            </a:r>
            <a:endParaRPr lang="ja-JP" altLang="en-US" sz="3200" b="1" i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7E954D-8C99-3ECE-4C14-06C2AE881DA0}"/>
              </a:ext>
            </a:extLst>
          </p:cNvPr>
          <p:cNvSpPr txBox="1"/>
          <p:nvPr/>
        </p:nvSpPr>
        <p:spPr>
          <a:xfrm>
            <a:off x="8184232" y="2880717"/>
            <a:ext cx="4007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Times New Roman"/>
                <a:ea typeface="ＭＳ Ｐゴシック"/>
              </a:rPr>
              <a:t>三方晶の場合</a:t>
            </a:r>
            <a:r>
              <a:rPr lang="en-US" altLang="ja-JP" sz="2400" b="1" dirty="0">
                <a:latin typeface="Times New Roman"/>
                <a:ea typeface="ＭＳ Ｐゴシック"/>
              </a:rPr>
              <a:t>:</a:t>
            </a:r>
          </a:p>
          <a:p>
            <a:r>
              <a:rPr lang="ja-JP" altLang="en-US" sz="24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・ </a:t>
            </a:r>
            <a:r>
              <a:rPr lang="en-US" altLang="ja-JP" sz="2400" b="1" i="1" dirty="0">
                <a:solidFill>
                  <a:srgbClr val="0000FF"/>
                </a:solidFill>
                <a:latin typeface="Times New Roman"/>
                <a:ea typeface="ＭＳ Ｐゴシック"/>
              </a:rPr>
              <a:t>a, b</a:t>
            </a:r>
            <a:r>
              <a:rPr lang="ja-JP" altLang="en-US" sz="2400" b="1" i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ja-JP" altLang="en-US" sz="24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が面内にある場合</a:t>
            </a:r>
            <a:r>
              <a:rPr lang="en-US" altLang="ja-JP" sz="24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</a:p>
          <a:p>
            <a:r>
              <a:rPr lang="ja-JP" altLang="en-US" sz="24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　　六方格子</a:t>
            </a:r>
            <a:endParaRPr lang="en-US" altLang="ja-JP" sz="24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r>
              <a:rPr lang="ja-JP" altLang="en-US" sz="24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・ </a:t>
            </a:r>
            <a:r>
              <a:rPr lang="en-US" altLang="ja-JP" sz="2400" b="1" i="1" dirty="0">
                <a:solidFill>
                  <a:srgbClr val="0000FF"/>
                </a:solidFill>
                <a:latin typeface="Times New Roman"/>
                <a:ea typeface="ＭＳ Ｐゴシック"/>
              </a:rPr>
              <a:t>a, b</a:t>
            </a:r>
            <a:r>
              <a:rPr lang="ja-JP" altLang="en-US" sz="2400" b="1" i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ja-JP" altLang="en-US" sz="24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が面直成分をもつ場合</a:t>
            </a:r>
            <a:r>
              <a:rPr lang="en-US" altLang="ja-JP" sz="24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br>
              <a:rPr lang="en-US" altLang="ja-JP" sz="2400" b="1" dirty="0">
                <a:solidFill>
                  <a:srgbClr val="0000FF"/>
                </a:solidFill>
                <a:latin typeface="Times New Roman"/>
                <a:ea typeface="ＭＳ Ｐゴシック"/>
              </a:rPr>
            </a:br>
            <a:r>
              <a:rPr lang="ja-JP" altLang="en-US" sz="24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　　菱面体格子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0C532C-9CF1-E01F-88BB-079B876AA998}"/>
              </a:ext>
            </a:extLst>
          </p:cNvPr>
          <p:cNvSpPr txBox="1"/>
          <p:nvPr/>
        </p:nvSpPr>
        <p:spPr>
          <a:xfrm>
            <a:off x="1869661" y="3729486"/>
            <a:ext cx="46363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rgbClr val="669900"/>
                </a:solidFill>
                <a:latin typeface="Times New Roman"/>
                <a:ea typeface="ＭＳ Ｐゴシック"/>
              </a:rPr>
              <a:t>C</a:t>
            </a:r>
            <a:r>
              <a:rPr lang="en-US" altLang="ja-JP" sz="3200" b="1" baseline="-25000" dirty="0">
                <a:solidFill>
                  <a:srgbClr val="669900"/>
                </a:solidFill>
                <a:latin typeface="Times New Roman"/>
                <a:ea typeface="ＭＳ Ｐゴシック"/>
              </a:rPr>
              <a:t>6</a:t>
            </a:r>
            <a:endParaRPr lang="ja-JP" altLang="en-US" sz="3200" b="1" baseline="-25000" dirty="0">
              <a:solidFill>
                <a:srgbClr val="669900"/>
              </a:solidFill>
            </a:endParaRPr>
          </a:p>
        </p:txBody>
      </p:sp>
      <p:sp>
        <p:nvSpPr>
          <p:cNvPr id="88087" name="Oval 33"/>
          <p:cNvSpPr>
            <a:spLocks noChangeArrowheads="1"/>
          </p:cNvSpPr>
          <p:nvPr/>
        </p:nvSpPr>
        <p:spPr bwMode="auto">
          <a:xfrm>
            <a:off x="2175059" y="3714163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88083" name="Group 25"/>
          <p:cNvGrpSpPr>
            <a:grpSpLocks/>
          </p:cNvGrpSpPr>
          <p:nvPr/>
        </p:nvGrpSpPr>
        <p:grpSpPr bwMode="auto">
          <a:xfrm>
            <a:off x="6293115" y="3390703"/>
            <a:ext cx="1260475" cy="2154237"/>
            <a:chOff x="3986" y="2277"/>
            <a:chExt cx="794" cy="1357"/>
          </a:xfrm>
        </p:grpSpPr>
        <p:sp>
          <p:nvSpPr>
            <p:cNvPr id="88088" name="Oval 26"/>
            <p:cNvSpPr>
              <a:spLocks noChangeArrowheads="1"/>
            </p:cNvSpPr>
            <p:nvPr/>
          </p:nvSpPr>
          <p:spPr bwMode="auto">
            <a:xfrm rot="7200000">
              <a:off x="4539" y="3270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8089" name="Oval 27"/>
            <p:cNvSpPr>
              <a:spLocks noChangeArrowheads="1"/>
            </p:cNvSpPr>
            <p:nvPr/>
          </p:nvSpPr>
          <p:spPr bwMode="auto">
            <a:xfrm rot="3600000">
              <a:off x="4542" y="3272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8090" name="Freeform 28"/>
            <p:cNvSpPr>
              <a:spLocks/>
            </p:cNvSpPr>
            <p:nvPr/>
          </p:nvSpPr>
          <p:spPr bwMode="auto">
            <a:xfrm rot="7200000">
              <a:off x="3704" y="2559"/>
              <a:ext cx="1357" cy="794"/>
            </a:xfrm>
            <a:custGeom>
              <a:avLst/>
              <a:gdLst>
                <a:gd name="T0" fmla="*/ 0 w 1357"/>
                <a:gd name="T1" fmla="*/ 0 h 794"/>
                <a:gd name="T2" fmla="*/ 453 w 1357"/>
                <a:gd name="T3" fmla="*/ 794 h 794"/>
                <a:gd name="T4" fmla="*/ 1357 w 1357"/>
                <a:gd name="T5" fmla="*/ 794 h 794"/>
                <a:gd name="T6" fmla="*/ 897 w 1357"/>
                <a:gd name="T7" fmla="*/ 0 h 794"/>
                <a:gd name="T8" fmla="*/ 0 w 1357"/>
                <a:gd name="T9" fmla="*/ 0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7" h="794">
                  <a:moveTo>
                    <a:pt x="0" y="0"/>
                  </a:moveTo>
                  <a:lnTo>
                    <a:pt x="453" y="794"/>
                  </a:lnTo>
                  <a:lnTo>
                    <a:pt x="1357" y="794"/>
                  </a:lnTo>
                  <a:lnTo>
                    <a:pt x="89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8091" name="Oval 29"/>
            <p:cNvSpPr>
              <a:spLocks noChangeArrowheads="1"/>
            </p:cNvSpPr>
            <p:nvPr/>
          </p:nvSpPr>
          <p:spPr bwMode="auto">
            <a:xfrm rot="7200000">
              <a:off x="4088" y="2486"/>
              <a:ext cx="144" cy="14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4FEB1C-DDBB-1342-5DD4-F1EF8135BD81}"/>
              </a:ext>
            </a:extLst>
          </p:cNvPr>
          <p:cNvSpPr txBox="1"/>
          <p:nvPr/>
        </p:nvSpPr>
        <p:spPr>
          <a:xfrm>
            <a:off x="6064413" y="3717032"/>
            <a:ext cx="46363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ja-JP" sz="3200" b="1" dirty="0">
                <a:solidFill>
                  <a:srgbClr val="669900"/>
                </a:solidFill>
                <a:latin typeface="Times New Roman"/>
                <a:ea typeface="ＭＳ Ｐゴシック"/>
              </a:rPr>
              <a:t>C</a:t>
            </a:r>
            <a:r>
              <a:rPr lang="en-US" altLang="ja-JP" sz="3200" b="1" baseline="-25000" dirty="0">
                <a:solidFill>
                  <a:srgbClr val="669900"/>
                </a:solidFill>
                <a:latin typeface="Times New Roman"/>
                <a:ea typeface="ＭＳ Ｐゴシック"/>
              </a:rPr>
              <a:t>3</a:t>
            </a:r>
            <a:endParaRPr lang="ja-JP" altLang="en-US" sz="3200" b="1" baseline="-25000" dirty="0">
              <a:solidFill>
                <a:srgbClr val="669900"/>
              </a:solidFill>
            </a:endParaRPr>
          </a:p>
        </p:txBody>
      </p:sp>
      <p:sp>
        <p:nvSpPr>
          <p:cNvPr id="88082" name="Oval 24"/>
          <p:cNvSpPr>
            <a:spLocks noChangeArrowheads="1"/>
          </p:cNvSpPr>
          <p:nvPr/>
        </p:nvSpPr>
        <p:spPr bwMode="auto">
          <a:xfrm rot="-7200000">
            <a:off x="6455039" y="3726863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928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E7B9F-78D6-054B-1A89-C7A880DF5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, レーダー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F21580C2-681B-FE00-1BF7-00E8BA11E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17850" r="25966" b="18101"/>
          <a:stretch>
            <a:fillRect/>
          </a:stretch>
        </p:blipFill>
        <p:spPr>
          <a:xfrm>
            <a:off x="191293" y="1378072"/>
            <a:ext cx="4176515" cy="4549418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F9E0458-2763-89ED-F42C-834F4F9063E9}"/>
              </a:ext>
            </a:extLst>
          </p:cNvPr>
          <p:cNvSpPr/>
          <p:nvPr/>
        </p:nvSpPr>
        <p:spPr>
          <a:xfrm>
            <a:off x="695400" y="930510"/>
            <a:ext cx="10411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三方晶</a:t>
            </a:r>
            <a:r>
              <a:rPr lang="en-US" altLang="ja-JP" sz="28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28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 六方格子軸、菱面体格子軸の単位格子を取ることが可能</a:t>
            </a:r>
            <a:endParaRPr lang="ja-JP" altLang="en-US" sz="280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91C0DB5-BCFF-2D27-1673-59983F8863EB}"/>
              </a:ext>
            </a:extLst>
          </p:cNvPr>
          <p:cNvSpPr/>
          <p:nvPr/>
        </p:nvSpPr>
        <p:spPr>
          <a:xfrm>
            <a:off x="4163889" y="2553515"/>
            <a:ext cx="747672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Times New Roman"/>
                <a:ea typeface="ＭＳ Ｐゴシック"/>
              </a:rPr>
              <a:t>・ 三方晶　  </a:t>
            </a:r>
            <a:r>
              <a:rPr lang="en-US" altLang="ja-JP" sz="2800" b="1" dirty="0">
                <a:latin typeface="Times New Roman"/>
                <a:ea typeface="ＭＳ Ｐゴシック"/>
              </a:rPr>
              <a:t>(P3,</a:t>
            </a:r>
            <a:r>
              <a:rPr lang="ja-JP" altLang="en-US" sz="2800" b="1" dirty="0">
                <a:latin typeface="Times New Roman"/>
                <a:ea typeface="ＭＳ Ｐゴシック"/>
              </a:rPr>
              <a:t> </a:t>
            </a:r>
            <a:r>
              <a:rPr lang="en-US" altLang="ja-JP" sz="2800" b="1" dirty="0">
                <a:latin typeface="Times New Roman"/>
                <a:ea typeface="ＭＳ Ｐゴシック"/>
              </a:rPr>
              <a:t>P-3):</a:t>
            </a:r>
            <a:r>
              <a:rPr lang="ja-JP" altLang="en-US" sz="2800" b="1" dirty="0">
                <a:latin typeface="Times New Roman"/>
                <a:ea typeface="ＭＳ Ｐゴシック"/>
              </a:rPr>
              <a:t> 基本格子が六方格子軸</a:t>
            </a:r>
            <a:br>
              <a:rPr lang="en-US" altLang="ja-JP" sz="2800" b="1" dirty="0">
                <a:latin typeface="Times New Roman"/>
                <a:ea typeface="ＭＳ Ｐゴシック"/>
              </a:rPr>
            </a:br>
            <a:r>
              <a:rPr lang="ja-JP" altLang="en-US" sz="2800" dirty="0">
                <a:latin typeface="Times New Roman"/>
                <a:ea typeface="ＭＳ Ｐゴシック"/>
              </a:rPr>
              <a:t>　　菱面体格子設定は取れない</a:t>
            </a:r>
            <a:endParaRPr lang="en-US" altLang="ja-JP" sz="2800" dirty="0">
              <a:latin typeface="Times New Roman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latin typeface="Times New Roman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Times New Roman"/>
                <a:ea typeface="ＭＳ Ｐゴシック"/>
              </a:rPr>
              <a:t>・ 菱面体晶 </a:t>
            </a:r>
            <a:r>
              <a:rPr lang="en-US" altLang="ja-JP" sz="2800" b="1" dirty="0">
                <a:latin typeface="Times New Roman"/>
                <a:ea typeface="ＭＳ Ｐゴシック"/>
              </a:rPr>
              <a:t>(R)</a:t>
            </a:r>
            <a:r>
              <a:rPr lang="ja-JP" altLang="en-US" sz="2800" b="1" dirty="0">
                <a:latin typeface="Times New Roman"/>
                <a:ea typeface="ＭＳ Ｐゴシック"/>
              </a:rPr>
              <a:t>　　　 </a:t>
            </a:r>
            <a:r>
              <a:rPr lang="en-US" altLang="ja-JP" sz="2800" b="1" dirty="0">
                <a:latin typeface="Times New Roman"/>
                <a:ea typeface="ＭＳ Ｐゴシック"/>
              </a:rPr>
              <a:t>:</a:t>
            </a:r>
            <a:r>
              <a:rPr lang="ja-JP" altLang="en-US" sz="2800" b="1" dirty="0">
                <a:latin typeface="Times New Roman"/>
                <a:ea typeface="ＭＳ Ｐゴシック"/>
              </a:rPr>
              <a:t> 基本格子が菱面体格子軸</a:t>
            </a:r>
            <a:endParaRPr lang="en-US" altLang="ja-JP" sz="2800" b="1" dirty="0">
              <a:latin typeface="Times New Roman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Times New Roman"/>
                <a:ea typeface="ＭＳ Ｐゴシック"/>
              </a:rPr>
              <a:t>　　六方格子設定を取ると単位格子が３倍になる</a:t>
            </a:r>
            <a:endParaRPr lang="en-US" altLang="ja-JP" sz="2800" dirty="0">
              <a:latin typeface="Times New Roman"/>
              <a:ea typeface="ＭＳ Ｐゴシック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C0FDB-4655-528B-770D-96837A91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12192000" cy="79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三方晶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vs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菱面体晶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" name="テキスト ボックス 15">
            <a:extLst>
              <a:ext uri="{FF2B5EF4-FFF2-40B4-BE49-F238E27FC236}">
                <a16:creationId xmlns:a16="http://schemas.microsoft.com/office/drawing/2014/main" id="{54925F3B-D7EA-5E3E-85B6-07156B8A1EF9}"/>
              </a:ext>
            </a:extLst>
          </p:cNvPr>
          <p:cNvSpPr txBox="1"/>
          <p:nvPr/>
        </p:nvSpPr>
        <p:spPr>
          <a:xfrm>
            <a:off x="263352" y="5949280"/>
            <a:ext cx="5832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rgbClr val="009900"/>
                </a:solidFill>
              </a:rPr>
              <a:t>[</a:t>
            </a:r>
            <a:r>
              <a:rPr lang="en-US" altLang="ja-JP" sz="1800" dirty="0" err="1">
                <a:solidFill>
                  <a:srgbClr val="009900"/>
                </a:solidFill>
              </a:rPr>
              <a:t>tkprog_X_path</a:t>
            </a:r>
            <a:r>
              <a:rPr lang="en-US" altLang="ja-JP" sz="1800" dirty="0">
                <a:solidFill>
                  <a:srgbClr val="009900"/>
                </a:solidFill>
              </a:rPr>
              <a:t>]\crystgal\</a:t>
            </a:r>
            <a:r>
              <a:rPr lang="en-US" altLang="ja-JP" dirty="0">
                <a:solidFill>
                  <a:srgbClr val="009900"/>
                </a:solidFill>
              </a:rPr>
              <a:t>draw_rhombohedral_cells</a:t>
            </a:r>
            <a:r>
              <a:rPr lang="en-US" altLang="ja-JP" sz="1800" dirty="0">
                <a:solidFill>
                  <a:srgbClr val="009900"/>
                </a:solidFill>
              </a:rPr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21869256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213850" cy="8382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7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つの晶系の定義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 対称要素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7BDBB0A-E256-60DA-CCEA-860125400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89350"/>
              </p:ext>
            </p:extLst>
          </p:nvPr>
        </p:nvGraphicFramePr>
        <p:xfrm>
          <a:off x="479376" y="721054"/>
          <a:ext cx="11322955" cy="578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22">
                  <a:extLst>
                    <a:ext uri="{9D8B030D-6E8A-4147-A177-3AD203B41FA5}">
                      <a16:colId xmlns:a16="http://schemas.microsoft.com/office/drawing/2014/main" val="3959158993"/>
                    </a:ext>
                  </a:extLst>
                </a:gridCol>
                <a:gridCol w="2495260">
                  <a:extLst>
                    <a:ext uri="{9D8B030D-6E8A-4147-A177-3AD203B41FA5}">
                      <a16:colId xmlns:a16="http://schemas.microsoft.com/office/drawing/2014/main" val="1319906113"/>
                    </a:ext>
                  </a:extLst>
                </a:gridCol>
                <a:gridCol w="2311578">
                  <a:extLst>
                    <a:ext uri="{9D8B030D-6E8A-4147-A177-3AD203B41FA5}">
                      <a16:colId xmlns:a16="http://schemas.microsoft.com/office/drawing/2014/main" val="900445171"/>
                    </a:ext>
                  </a:extLst>
                </a:gridCol>
                <a:gridCol w="2217604">
                  <a:extLst>
                    <a:ext uri="{9D8B030D-6E8A-4147-A177-3AD203B41FA5}">
                      <a16:colId xmlns:a16="http://schemas.microsoft.com/office/drawing/2014/main" val="4073272740"/>
                    </a:ext>
                  </a:extLst>
                </a:gridCol>
                <a:gridCol w="2264591">
                  <a:extLst>
                    <a:ext uri="{9D8B030D-6E8A-4147-A177-3AD203B41FA5}">
                      <a16:colId xmlns:a16="http://schemas.microsoft.com/office/drawing/2014/main" val="2072513295"/>
                    </a:ext>
                  </a:extLst>
                </a:gridCol>
              </a:tblGrid>
              <a:tr h="2736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/>
                        <a:t>晶系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</a:rPr>
                        <a:t>対称要素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/>
                        <a:t>ブラべー格子 </a:t>
                      </a:r>
                      <a:endParaRPr kumimoji="1" lang="ja-JP" altLang="en-US" sz="2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/>
                        <a:t>格子定数の標準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/>
                        <a:t>ブラべー格子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983497"/>
                  </a:ext>
                </a:extLst>
              </a:tr>
              <a:tr h="58744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1800" b="1" kern="100" dirty="0">
                          <a:effectLst/>
                        </a:rPr>
                        <a:t>三斜晶</a:t>
                      </a:r>
                    </a:p>
                    <a:p>
                      <a:pPr algn="just"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(triclinic)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回軸（対称性なし）</a:t>
                      </a:r>
                    </a:p>
                    <a:p>
                      <a:pPr algn="just">
                        <a:buNone/>
                      </a:pP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または</a:t>
                      </a:r>
                      <a:endParaRPr lang="en-US" altLang="ja-JP" sz="18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buNone/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回回反軸（反転）</a:t>
                      </a:r>
                      <a:endParaRPr lang="ja-JP" sz="1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c &lt; a &lt; b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1800" kern="100" dirty="0">
                          <a:effectLst/>
                        </a:rPr>
                        <a:t> 90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1800" kern="100" dirty="0">
                          <a:effectLst/>
                        </a:rPr>
                        <a:t> 90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P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extLst>
                  <a:ext uri="{0D108BD9-81ED-4DB2-BD59-A6C34878D82A}">
                    <a16:rowId xmlns:a16="http://schemas.microsoft.com/office/drawing/2014/main" val="2007091420"/>
                  </a:ext>
                </a:extLst>
              </a:tr>
              <a:tr h="485407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1800" b="1" kern="100" dirty="0">
                          <a:effectLst/>
                        </a:rPr>
                        <a:t>単斜晶</a:t>
                      </a:r>
                      <a:endParaRPr lang="en-US" altLang="ja-JP" sz="1800" b="1" kern="100" dirty="0">
                        <a:effectLst/>
                      </a:endParaRPr>
                    </a:p>
                    <a:p>
                      <a:pPr algn="just"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(monoclinic)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回軸</a:t>
                      </a:r>
                      <a:r>
                        <a:rPr lang="ja-JP" alt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回回反軸</a:t>
                      </a:r>
                      <a:r>
                        <a:rPr lang="en-US" alt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 algn="just">
                        <a:buNone/>
                      </a:pP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または鏡映面</a:t>
                      </a:r>
                      <a:endParaRPr lang="ja-JP" sz="1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800" kern="100" dirty="0">
                          <a:effectLst/>
                        </a:rPr>
                        <a:t> = </a:t>
                      </a:r>
                      <a:r>
                        <a:rPr lang="en-US" altLang="ja-JP" sz="1800" kern="100" dirty="0">
                          <a:effectLst/>
                          <a:sym typeface="Symbol" panose="05050102010706020507" pitchFamily="18" charset="2"/>
                        </a:rPr>
                        <a:t> </a:t>
                      </a:r>
                      <a:r>
                        <a:rPr lang="en-US" sz="1800" kern="100" dirty="0">
                          <a:effectLst/>
                        </a:rPr>
                        <a:t>= 90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c &lt; a</a:t>
                      </a:r>
                      <a:br>
                        <a:rPr lang="en-US" sz="1800" kern="100" dirty="0">
                          <a:effectLst/>
                        </a:rPr>
                      </a:b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1800" kern="100" dirty="0">
                          <a:effectLst/>
                        </a:rPr>
                        <a:t> 90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P, B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extLst>
                  <a:ext uri="{0D108BD9-81ED-4DB2-BD59-A6C34878D82A}">
                    <a16:rowId xmlns:a16="http://schemas.microsoft.com/office/drawing/2014/main" val="3460720339"/>
                  </a:ext>
                </a:extLst>
              </a:tr>
              <a:tr h="60634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1800" b="1" kern="100" dirty="0">
                          <a:effectLst/>
                        </a:rPr>
                        <a:t>直方晶</a:t>
                      </a:r>
                    </a:p>
                    <a:p>
                      <a:pPr algn="just"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(orthorhombic)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marL="153035" indent="-153035" algn="just">
                        <a:buNone/>
                      </a:pP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直交する</a:t>
                      </a:r>
                      <a:endParaRPr lang="en-US" altLang="ja-JP" sz="18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53035" indent="-153035" algn="just">
                        <a:buNone/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つの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回軸</a:t>
                      </a:r>
                      <a:r>
                        <a:rPr lang="en-US" alt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回回反軸</a:t>
                      </a:r>
                      <a:r>
                        <a:rPr lang="en-US" alt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ja-JP" sz="1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800" kern="100" dirty="0">
                          <a:effectLst/>
                        </a:rPr>
                        <a:t> =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800" kern="100" dirty="0">
                          <a:effectLst/>
                        </a:rPr>
                        <a:t> =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800" kern="100" dirty="0">
                          <a:effectLst/>
                        </a:rPr>
                        <a:t> = 90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c &lt; a &lt; b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P, C (A, B), F, I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extLst>
                  <a:ext uri="{0D108BD9-81ED-4DB2-BD59-A6C34878D82A}">
                    <a16:rowId xmlns:a16="http://schemas.microsoft.com/office/drawing/2014/main" val="488801203"/>
                  </a:ext>
                </a:extLst>
              </a:tr>
              <a:tr h="38789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1800" b="1" kern="100" dirty="0">
                          <a:effectLst/>
                        </a:rPr>
                        <a:t>正方晶</a:t>
                      </a:r>
                      <a:r>
                        <a:rPr lang="en-US" altLang="ja-JP" sz="1800" b="1" kern="100" dirty="0">
                          <a:effectLst/>
                        </a:rPr>
                        <a:t> </a:t>
                      </a:r>
                      <a:r>
                        <a:rPr lang="en-US" sz="1800" b="1" kern="100" dirty="0">
                          <a:effectLst/>
                        </a:rPr>
                        <a:t>(tetragonal)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回軸</a:t>
                      </a:r>
                      <a:r>
                        <a:rPr lang="en-US" alt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回回反軸</a:t>
                      </a:r>
                      <a:r>
                        <a:rPr lang="en-US" alt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ja-JP" sz="1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a = b,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800" kern="100" dirty="0">
                          <a:effectLst/>
                        </a:rPr>
                        <a:t> =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800" kern="100" dirty="0">
                          <a:effectLst/>
                        </a:rPr>
                        <a:t> =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800" kern="100" dirty="0">
                          <a:effectLst/>
                        </a:rPr>
                        <a:t> = 90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>
                          <a:effectLst/>
                        </a:rPr>
                        <a:t>P, I</a:t>
                      </a:r>
                      <a:endParaRPr lang="ja-JP" sz="1800" b="1" i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53884" marR="53884" marT="0" marB="0"/>
                </a:tc>
                <a:extLst>
                  <a:ext uri="{0D108BD9-81ED-4DB2-BD59-A6C34878D82A}">
                    <a16:rowId xmlns:a16="http://schemas.microsoft.com/office/drawing/2014/main" val="857782585"/>
                  </a:ext>
                </a:extLst>
              </a:tr>
              <a:tr h="547297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1800" b="1" kern="100" dirty="0">
                          <a:effectLst/>
                        </a:rPr>
                        <a:t>六方晶</a:t>
                      </a:r>
                      <a:r>
                        <a:rPr lang="en-US" altLang="ja-JP" sz="1800" b="1" kern="100" dirty="0">
                          <a:effectLst/>
                        </a:rPr>
                        <a:t> </a:t>
                      </a:r>
                      <a:r>
                        <a:rPr lang="en-US" sz="1800" b="1" kern="100" dirty="0">
                          <a:effectLst/>
                        </a:rPr>
                        <a:t>(hexagonal)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回軸</a:t>
                      </a:r>
                      <a:r>
                        <a:rPr lang="en-US" alt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回回反軸</a:t>
                      </a:r>
                      <a:r>
                        <a:rPr lang="en-US" alt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ja-JP" sz="1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a = b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l">
                        <a:buNone/>
                      </a:pP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800" kern="100" dirty="0">
                          <a:effectLst/>
                        </a:rPr>
                        <a:t> =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800" kern="100" dirty="0">
                          <a:effectLst/>
                        </a:rPr>
                        <a:t> = 90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r>
                        <a:rPr lang="en-US" sz="1800" kern="100" baseline="0" dirty="0">
                          <a:effectLst/>
                        </a:rPr>
                        <a:t>,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800" kern="100" dirty="0">
                          <a:effectLst/>
                        </a:rPr>
                        <a:t> = 120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P</a:t>
                      </a:r>
                      <a:endParaRPr lang="ja-JP" sz="1800" b="1" i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53884" marR="53884" marT="0" marB="0"/>
                </a:tc>
                <a:extLst>
                  <a:ext uri="{0D108BD9-81ED-4DB2-BD59-A6C34878D82A}">
                    <a16:rowId xmlns:a16="http://schemas.microsoft.com/office/drawing/2014/main" val="1488051982"/>
                  </a:ext>
                </a:extLst>
              </a:tr>
              <a:tr h="91807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1800" b="1" kern="100" dirty="0">
                          <a:effectLst/>
                        </a:rPr>
                        <a:t>三方晶</a:t>
                      </a:r>
                      <a:r>
                        <a:rPr lang="en-US" altLang="ja-JP" sz="1800" b="1" kern="100" dirty="0">
                          <a:effectLst/>
                        </a:rPr>
                        <a:t> </a:t>
                      </a:r>
                      <a:r>
                        <a:rPr lang="en-US" sz="1800" b="1" kern="100" dirty="0">
                          <a:effectLst/>
                        </a:rPr>
                        <a:t>(trigonal)</a:t>
                      </a:r>
                      <a:endParaRPr lang="ja-JP" sz="1800" b="1" kern="100" dirty="0">
                        <a:effectLst/>
                      </a:endParaRPr>
                    </a:p>
                    <a:p>
                      <a:pPr algn="just"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ja-JP" sz="1800" b="1" kern="100" dirty="0">
                        <a:effectLst/>
                      </a:endParaRPr>
                    </a:p>
                    <a:p>
                      <a:pPr algn="just">
                        <a:buNone/>
                      </a:pPr>
                      <a:r>
                        <a:rPr lang="ja-JP" sz="1800" b="1" kern="100" dirty="0">
                          <a:effectLst/>
                        </a:rPr>
                        <a:t>菱面体晶</a:t>
                      </a:r>
                    </a:p>
                    <a:p>
                      <a:pPr algn="just"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(rhombohedral)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回軸</a:t>
                      </a:r>
                      <a:r>
                        <a:rPr lang="en-US" alt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回回反軸</a:t>
                      </a:r>
                      <a:r>
                        <a:rPr lang="en-US" alt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ja-JP" sz="1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a = b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l">
                        <a:buNone/>
                      </a:pP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800" kern="100" dirty="0">
                          <a:effectLst/>
                        </a:rPr>
                        <a:t> =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800" kern="100" dirty="0">
                          <a:effectLst/>
                        </a:rPr>
                        <a:t> = 90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r>
                        <a:rPr lang="en-US" sz="1800" kern="100" baseline="0" dirty="0">
                          <a:effectLst/>
                        </a:rPr>
                        <a:t>,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800" kern="100" dirty="0">
                          <a:effectLst/>
                        </a:rPr>
                        <a:t> = 120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l">
                        <a:buNone/>
                      </a:pPr>
                      <a:r>
                        <a:rPr lang="ja-JP" altLang="en-US" sz="1800" kern="100" dirty="0">
                          <a:effectLst/>
                        </a:rPr>
                        <a:t>基本格子</a:t>
                      </a:r>
                      <a:r>
                        <a:rPr lang="en-US" altLang="ja-JP" sz="1800" kern="100" dirty="0">
                          <a:effectLst/>
                        </a:rPr>
                        <a:t>:</a:t>
                      </a:r>
                      <a:br>
                        <a:rPr lang="en-US" altLang="ja-JP" sz="1800" kern="100" dirty="0">
                          <a:effectLst/>
                        </a:rPr>
                      </a:br>
                      <a:r>
                        <a:rPr lang="ja-JP" altLang="en-US" sz="1800" kern="100" dirty="0">
                          <a:effectLst/>
                        </a:rPr>
                        <a:t>　</a:t>
                      </a:r>
                      <a:r>
                        <a:rPr lang="en-US" sz="1800" kern="100" dirty="0">
                          <a:effectLst/>
                        </a:rPr>
                        <a:t>a = b = c</a:t>
                      </a:r>
                      <a:r>
                        <a:rPr lang="en-US" altLang="ja-JP" sz="1800" kern="100" dirty="0">
                          <a:effectLst/>
                        </a:rPr>
                        <a:t>,</a:t>
                      </a:r>
                      <a:r>
                        <a:rPr lang="ja-JP" alt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800" kern="100" dirty="0">
                          <a:effectLst/>
                        </a:rPr>
                        <a:t> =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800" kern="100" dirty="0">
                          <a:effectLst/>
                        </a:rPr>
                        <a:t> = 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</a:p>
                    <a:p>
                      <a:pPr algn="l">
                        <a:buNone/>
                      </a:pPr>
                      <a:r>
                        <a:rPr lang="ja-JP" altLang="en-US" sz="1800" kern="100" dirty="0">
                          <a:effectLst/>
                        </a:rPr>
                        <a:t>ブラべー格子</a:t>
                      </a:r>
                      <a:r>
                        <a:rPr lang="en-US" altLang="ja-JP" sz="1800" kern="100" dirty="0">
                          <a:effectLst/>
                        </a:rPr>
                        <a:t>:</a:t>
                      </a:r>
                      <a:r>
                        <a:rPr lang="ja-JP" altLang="en-US" sz="1800" kern="100" dirty="0">
                          <a:effectLst/>
                        </a:rPr>
                        <a:t> </a:t>
                      </a:r>
                      <a:br>
                        <a:rPr lang="en-US" altLang="ja-JP" sz="1800" kern="100" dirty="0">
                          <a:effectLst/>
                        </a:rPr>
                      </a:br>
                      <a:r>
                        <a:rPr lang="en-US" altLang="ja-JP" sz="1800" kern="100" dirty="0">
                          <a:effectLst/>
                        </a:rPr>
                        <a:t>a = b</a:t>
                      </a:r>
                      <a:endParaRPr lang="ja-JP" altLang="ja-JP" sz="1800" kern="100" dirty="0">
                        <a:effectLst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ja-JP" sz="1800" kern="100" dirty="0">
                          <a:effectLst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altLang="ja-JP" sz="1800" kern="100" dirty="0">
                          <a:effectLst/>
                        </a:rPr>
                        <a:t> = </a:t>
                      </a:r>
                      <a:r>
                        <a:rPr lang="en-US" altLang="ja-JP" sz="1800" kern="100" dirty="0">
                          <a:effectLst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ja-JP" sz="1800" kern="100" dirty="0">
                          <a:effectLst/>
                        </a:rPr>
                        <a:t> = 90</a:t>
                      </a:r>
                      <a:r>
                        <a:rPr lang="en-US" altLang="ja-JP" sz="1800" kern="100" baseline="30000" dirty="0">
                          <a:effectLst/>
                        </a:rPr>
                        <a:t>o</a:t>
                      </a:r>
                      <a:r>
                        <a:rPr lang="en-US" altLang="ja-JP" sz="1800" kern="100" baseline="0" dirty="0">
                          <a:effectLst/>
                        </a:rPr>
                        <a:t>, </a:t>
                      </a:r>
                      <a:r>
                        <a:rPr lang="en-US" altLang="ja-JP" sz="1800" kern="1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altLang="ja-JP" sz="1800" kern="100" dirty="0">
                          <a:effectLst/>
                        </a:rPr>
                        <a:t> = 120</a:t>
                      </a:r>
                      <a:r>
                        <a:rPr lang="en-US" altLang="ja-JP" sz="1800" kern="100" baseline="30000" dirty="0">
                          <a:effectLst/>
                        </a:rPr>
                        <a:t>o</a:t>
                      </a:r>
                      <a:endParaRPr lang="ja-JP" altLang="ja-JP" sz="1800" kern="100" dirty="0">
                        <a:effectLst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P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R</a:t>
                      </a:r>
                      <a:r>
                        <a:rPr lang="ja-JP" altLang="en-US" sz="1800" kern="100" dirty="0">
                          <a:effectLst/>
                        </a:rPr>
                        <a:t> </a:t>
                      </a:r>
                      <a:r>
                        <a:rPr lang="en-US" altLang="ja-JP" sz="1800" kern="100" dirty="0">
                          <a:effectLst/>
                        </a:rPr>
                        <a:t>(R</a:t>
                      </a:r>
                      <a:r>
                        <a:rPr lang="ja-JP" altLang="en-US" sz="1800" kern="100" dirty="0">
                          <a:effectLst/>
                        </a:rPr>
                        <a:t>設定</a:t>
                      </a:r>
                      <a:r>
                        <a:rPr lang="en-US" altLang="ja-JP" sz="1800" kern="100" dirty="0">
                          <a:effectLst/>
                        </a:rPr>
                        <a:t>)</a:t>
                      </a:r>
                    </a:p>
                    <a:p>
                      <a:pPr algn="ctr">
                        <a:buNone/>
                      </a:pPr>
                      <a:endParaRPr lang="en-US" alt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>
                          <a:effectLst/>
                        </a:rPr>
                        <a:t> R</a:t>
                      </a:r>
                      <a:r>
                        <a:rPr lang="ja-JP" altLang="en-US" sz="1800" kern="100" dirty="0">
                          <a:effectLst/>
                        </a:rPr>
                        <a:t> </a:t>
                      </a:r>
                      <a:r>
                        <a:rPr lang="en-US" altLang="ja-JP" sz="1800" kern="100">
                          <a:effectLst/>
                        </a:rPr>
                        <a:t>(H</a:t>
                      </a:r>
                      <a:r>
                        <a:rPr lang="ja-JP" altLang="en-US" sz="1800" kern="100">
                          <a:effectLst/>
                        </a:rPr>
                        <a:t>設定</a:t>
                      </a:r>
                      <a:r>
                        <a:rPr lang="en-US" altLang="ja-JP" sz="1800" kern="100" dirty="0">
                          <a:effectLst/>
                        </a:rPr>
                        <a:t>)</a:t>
                      </a:r>
                    </a:p>
                    <a:p>
                      <a:pPr algn="ctr">
                        <a:buNone/>
                      </a:pP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extLst>
                  <a:ext uri="{0D108BD9-81ED-4DB2-BD59-A6C34878D82A}">
                    <a16:rowId xmlns:a16="http://schemas.microsoft.com/office/drawing/2014/main" val="114894997"/>
                  </a:ext>
                </a:extLst>
              </a:tr>
              <a:tr h="55660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1800" b="1" kern="100" dirty="0">
                          <a:effectLst/>
                        </a:rPr>
                        <a:t>立方晶</a:t>
                      </a:r>
                      <a:r>
                        <a:rPr lang="en-US" altLang="ja-JP" sz="1800" b="1" kern="100" dirty="0">
                          <a:effectLst/>
                        </a:rPr>
                        <a:t> </a:t>
                      </a:r>
                      <a:r>
                        <a:rPr lang="en-US" sz="1800" b="1" kern="100" dirty="0">
                          <a:effectLst/>
                        </a:rPr>
                        <a:t>(cubic)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marL="153035" indent="-153035" algn="just">
                        <a:buNone/>
                      </a:pP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体対角方向の</a:t>
                      </a:r>
                      <a:endParaRPr lang="en-US" altLang="ja-JP" sz="18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53035" indent="-153035" algn="just">
                        <a:buNone/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つの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回軸</a:t>
                      </a:r>
                      <a:r>
                        <a:rPr lang="en-US" alt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回回反軸</a:t>
                      </a:r>
                      <a:r>
                        <a:rPr lang="en-US" altLang="ja-JP" sz="1800" b="1" kern="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ja-JP" sz="1800" b="1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a=b=c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800" kern="100" dirty="0">
                          <a:effectLst/>
                        </a:rPr>
                        <a:t>=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800" kern="100" dirty="0">
                          <a:effectLst/>
                        </a:rPr>
                        <a:t>=</a:t>
                      </a:r>
                      <a:r>
                        <a:rPr lang="en-US" sz="1800" kern="1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800" kern="100" dirty="0">
                          <a:effectLst/>
                        </a:rPr>
                        <a:t>=90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P, F, I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884" marR="53884" marT="0" marB="0"/>
                </a:tc>
                <a:extLst>
                  <a:ext uri="{0D108BD9-81ED-4DB2-BD59-A6C34878D82A}">
                    <a16:rowId xmlns:a16="http://schemas.microsoft.com/office/drawing/2014/main" val="103322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5491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4"/>
          <p:cNvSpPr>
            <a:spLocks noChangeShapeType="1"/>
          </p:cNvSpPr>
          <p:nvPr/>
        </p:nvSpPr>
        <p:spPr bwMode="auto">
          <a:xfrm>
            <a:off x="7164799" y="4616196"/>
            <a:ext cx="1009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8307" name="Text Box 10"/>
          <p:cNvSpPr txBox="1">
            <a:spLocks noChangeArrowheads="1"/>
          </p:cNvSpPr>
          <p:nvPr/>
        </p:nvSpPr>
        <p:spPr bwMode="auto">
          <a:xfrm>
            <a:off x="7460074" y="447332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8308" name="Text Box 11"/>
          <p:cNvSpPr txBox="1">
            <a:spLocks noChangeArrowheads="1"/>
          </p:cNvSpPr>
          <p:nvPr/>
        </p:nvSpPr>
        <p:spPr bwMode="auto">
          <a:xfrm>
            <a:off x="6894924" y="363512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98309" name="Rectangle 8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基本格子 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vs.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 ブラベー格子</a:t>
            </a:r>
          </a:p>
        </p:txBody>
      </p:sp>
      <p:grpSp>
        <p:nvGrpSpPr>
          <p:cNvPr id="98310" name="Group 125"/>
          <p:cNvGrpSpPr>
            <a:grpSpLocks noChangeAspect="1"/>
          </p:cNvGrpSpPr>
          <p:nvPr/>
        </p:nvGrpSpPr>
        <p:grpSpPr bwMode="auto">
          <a:xfrm>
            <a:off x="4057169" y="1657096"/>
            <a:ext cx="4181475" cy="3041650"/>
            <a:chOff x="342" y="-560"/>
            <a:chExt cx="4306" cy="3132"/>
          </a:xfrm>
        </p:grpSpPr>
        <p:grpSp>
          <p:nvGrpSpPr>
            <p:cNvPr id="98316" name="Group 90"/>
            <p:cNvGrpSpPr>
              <a:grpSpLocks noChangeAspect="1"/>
            </p:cNvGrpSpPr>
            <p:nvPr/>
          </p:nvGrpSpPr>
          <p:grpSpPr bwMode="auto">
            <a:xfrm>
              <a:off x="342" y="918"/>
              <a:ext cx="1210" cy="1654"/>
              <a:chOff x="342" y="918"/>
              <a:chExt cx="1210" cy="1654"/>
            </a:xfrm>
          </p:grpSpPr>
          <p:sp>
            <p:nvSpPr>
              <p:cNvPr id="98342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432" y="1014"/>
                <a:ext cx="1032" cy="147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3" name="Oval 85"/>
              <p:cNvSpPr>
                <a:spLocks noChangeAspect="1" noChangeArrowheads="1"/>
              </p:cNvSpPr>
              <p:nvPr/>
            </p:nvSpPr>
            <p:spPr bwMode="auto">
              <a:xfrm flipV="1">
                <a:off x="342" y="918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4" name="Oval 86"/>
              <p:cNvSpPr>
                <a:spLocks noChangeAspect="1" noChangeArrowheads="1"/>
              </p:cNvSpPr>
              <p:nvPr/>
            </p:nvSpPr>
            <p:spPr bwMode="auto">
              <a:xfrm flipV="1">
                <a:off x="857" y="1662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5" name="Oval 87"/>
              <p:cNvSpPr>
                <a:spLocks noChangeAspect="1" noChangeArrowheads="1"/>
              </p:cNvSpPr>
              <p:nvPr/>
            </p:nvSpPr>
            <p:spPr bwMode="auto">
              <a:xfrm flipV="1">
                <a:off x="342" y="2391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6" name="Oval 88"/>
              <p:cNvSpPr>
                <a:spLocks noChangeAspect="1" noChangeArrowheads="1"/>
              </p:cNvSpPr>
              <p:nvPr/>
            </p:nvSpPr>
            <p:spPr bwMode="auto">
              <a:xfrm flipV="1">
                <a:off x="1371" y="2391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7" name="Oval 89"/>
              <p:cNvSpPr>
                <a:spLocks noChangeAspect="1" noChangeArrowheads="1"/>
              </p:cNvSpPr>
              <p:nvPr/>
            </p:nvSpPr>
            <p:spPr bwMode="auto">
              <a:xfrm flipV="1">
                <a:off x="1371" y="918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317" name="Rectangle 92"/>
            <p:cNvSpPr>
              <a:spLocks noChangeAspect="1" noChangeArrowheads="1"/>
            </p:cNvSpPr>
            <p:nvPr/>
          </p:nvSpPr>
          <p:spPr bwMode="auto">
            <a:xfrm>
              <a:off x="1466" y="101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18" name="Oval 94"/>
            <p:cNvSpPr>
              <a:spLocks noChangeAspect="1" noChangeArrowheads="1"/>
            </p:cNvSpPr>
            <p:nvPr/>
          </p:nvSpPr>
          <p:spPr bwMode="auto">
            <a:xfrm flipV="1">
              <a:off x="1891" y="1662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19" name="Oval 96"/>
            <p:cNvSpPr>
              <a:spLocks noChangeAspect="1" noChangeArrowheads="1"/>
            </p:cNvSpPr>
            <p:nvPr/>
          </p:nvSpPr>
          <p:spPr bwMode="auto">
            <a:xfrm flipV="1">
              <a:off x="2405" y="2391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0" name="Oval 97"/>
            <p:cNvSpPr>
              <a:spLocks noChangeAspect="1" noChangeArrowheads="1"/>
            </p:cNvSpPr>
            <p:nvPr/>
          </p:nvSpPr>
          <p:spPr bwMode="auto">
            <a:xfrm flipV="1">
              <a:off x="2405" y="918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1" name="Rectangle 98"/>
            <p:cNvSpPr>
              <a:spLocks noChangeAspect="1" noChangeArrowheads="1"/>
            </p:cNvSpPr>
            <p:nvPr/>
          </p:nvSpPr>
          <p:spPr bwMode="auto">
            <a:xfrm>
              <a:off x="2498" y="101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2" name="Oval 99"/>
            <p:cNvSpPr>
              <a:spLocks noChangeAspect="1" noChangeArrowheads="1"/>
            </p:cNvSpPr>
            <p:nvPr/>
          </p:nvSpPr>
          <p:spPr bwMode="auto">
            <a:xfrm flipV="1">
              <a:off x="2923" y="1662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3" name="Oval 100"/>
            <p:cNvSpPr>
              <a:spLocks noChangeAspect="1" noChangeArrowheads="1"/>
            </p:cNvSpPr>
            <p:nvPr/>
          </p:nvSpPr>
          <p:spPr bwMode="auto">
            <a:xfrm flipV="1">
              <a:off x="3437" y="2391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4" name="Oval 101"/>
            <p:cNvSpPr>
              <a:spLocks noChangeAspect="1" noChangeArrowheads="1"/>
            </p:cNvSpPr>
            <p:nvPr/>
          </p:nvSpPr>
          <p:spPr bwMode="auto">
            <a:xfrm flipV="1">
              <a:off x="3437" y="918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5" name="Rectangle 102"/>
            <p:cNvSpPr>
              <a:spLocks noChangeAspect="1" noChangeArrowheads="1"/>
            </p:cNvSpPr>
            <p:nvPr/>
          </p:nvSpPr>
          <p:spPr bwMode="auto">
            <a:xfrm>
              <a:off x="3528" y="101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6" name="Oval 103"/>
            <p:cNvSpPr>
              <a:spLocks noChangeAspect="1" noChangeArrowheads="1"/>
            </p:cNvSpPr>
            <p:nvPr/>
          </p:nvSpPr>
          <p:spPr bwMode="auto">
            <a:xfrm flipV="1">
              <a:off x="3953" y="1662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7" name="Oval 104"/>
            <p:cNvSpPr>
              <a:spLocks noChangeAspect="1" noChangeArrowheads="1"/>
            </p:cNvSpPr>
            <p:nvPr/>
          </p:nvSpPr>
          <p:spPr bwMode="auto">
            <a:xfrm flipV="1">
              <a:off x="4467" y="2391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8" name="Oval 105"/>
            <p:cNvSpPr>
              <a:spLocks noChangeAspect="1" noChangeArrowheads="1"/>
            </p:cNvSpPr>
            <p:nvPr/>
          </p:nvSpPr>
          <p:spPr bwMode="auto">
            <a:xfrm flipV="1">
              <a:off x="4467" y="918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9" name="Rectangle 107"/>
            <p:cNvSpPr>
              <a:spLocks noChangeAspect="1" noChangeArrowheads="1"/>
            </p:cNvSpPr>
            <p:nvPr/>
          </p:nvSpPr>
          <p:spPr bwMode="auto">
            <a:xfrm>
              <a:off x="432" y="-46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0" name="Oval 108"/>
            <p:cNvSpPr>
              <a:spLocks noChangeAspect="1" noChangeArrowheads="1"/>
            </p:cNvSpPr>
            <p:nvPr/>
          </p:nvSpPr>
          <p:spPr bwMode="auto">
            <a:xfrm flipV="1">
              <a:off x="342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1" name="Oval 109"/>
            <p:cNvSpPr>
              <a:spLocks noChangeAspect="1" noChangeArrowheads="1"/>
            </p:cNvSpPr>
            <p:nvPr/>
          </p:nvSpPr>
          <p:spPr bwMode="auto">
            <a:xfrm flipV="1">
              <a:off x="857" y="184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2" name="Oval 112"/>
            <p:cNvSpPr>
              <a:spLocks noChangeAspect="1" noChangeArrowheads="1"/>
            </p:cNvSpPr>
            <p:nvPr/>
          </p:nvSpPr>
          <p:spPr bwMode="auto">
            <a:xfrm flipV="1">
              <a:off x="1371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3" name="Rectangle 113"/>
            <p:cNvSpPr>
              <a:spLocks noChangeAspect="1" noChangeArrowheads="1"/>
            </p:cNvSpPr>
            <p:nvPr/>
          </p:nvSpPr>
          <p:spPr bwMode="auto">
            <a:xfrm>
              <a:off x="1466" y="-46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4" name="Oval 114"/>
            <p:cNvSpPr>
              <a:spLocks noChangeAspect="1" noChangeArrowheads="1"/>
            </p:cNvSpPr>
            <p:nvPr/>
          </p:nvSpPr>
          <p:spPr bwMode="auto">
            <a:xfrm flipV="1">
              <a:off x="1891" y="184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5" name="Oval 116"/>
            <p:cNvSpPr>
              <a:spLocks noChangeAspect="1" noChangeArrowheads="1"/>
            </p:cNvSpPr>
            <p:nvPr/>
          </p:nvSpPr>
          <p:spPr bwMode="auto">
            <a:xfrm flipV="1">
              <a:off x="2405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6" name="Rectangle 117"/>
            <p:cNvSpPr>
              <a:spLocks noChangeAspect="1" noChangeArrowheads="1"/>
            </p:cNvSpPr>
            <p:nvPr/>
          </p:nvSpPr>
          <p:spPr bwMode="auto">
            <a:xfrm>
              <a:off x="2498" y="-46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7" name="Oval 118"/>
            <p:cNvSpPr>
              <a:spLocks noChangeAspect="1" noChangeArrowheads="1"/>
            </p:cNvSpPr>
            <p:nvPr/>
          </p:nvSpPr>
          <p:spPr bwMode="auto">
            <a:xfrm flipV="1">
              <a:off x="2923" y="184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8" name="Oval 120"/>
            <p:cNvSpPr>
              <a:spLocks noChangeAspect="1" noChangeArrowheads="1"/>
            </p:cNvSpPr>
            <p:nvPr/>
          </p:nvSpPr>
          <p:spPr bwMode="auto">
            <a:xfrm flipV="1">
              <a:off x="3437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9" name="Rectangle 121"/>
            <p:cNvSpPr>
              <a:spLocks noChangeAspect="1" noChangeArrowheads="1"/>
            </p:cNvSpPr>
            <p:nvPr/>
          </p:nvSpPr>
          <p:spPr bwMode="auto">
            <a:xfrm>
              <a:off x="3528" y="-46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40" name="Oval 122"/>
            <p:cNvSpPr>
              <a:spLocks noChangeAspect="1" noChangeArrowheads="1"/>
            </p:cNvSpPr>
            <p:nvPr/>
          </p:nvSpPr>
          <p:spPr bwMode="auto">
            <a:xfrm flipV="1">
              <a:off x="3953" y="184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41" name="Oval 124"/>
            <p:cNvSpPr>
              <a:spLocks noChangeAspect="1" noChangeArrowheads="1"/>
            </p:cNvSpPr>
            <p:nvPr/>
          </p:nvSpPr>
          <p:spPr bwMode="auto">
            <a:xfrm flipV="1">
              <a:off x="4467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8311" name="Line 126"/>
          <p:cNvSpPr>
            <a:spLocks noChangeShapeType="1"/>
          </p:cNvSpPr>
          <p:nvPr/>
        </p:nvSpPr>
        <p:spPr bwMode="auto">
          <a:xfrm flipV="1">
            <a:off x="7164799" y="3168396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8312" name="Line 127"/>
          <p:cNvSpPr>
            <a:spLocks noChangeShapeType="1"/>
          </p:cNvSpPr>
          <p:nvPr/>
        </p:nvSpPr>
        <p:spPr bwMode="auto">
          <a:xfrm flipV="1">
            <a:off x="6152669" y="3873246"/>
            <a:ext cx="504825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8313" name="Text Box 128"/>
          <p:cNvSpPr txBox="1">
            <a:spLocks noChangeArrowheads="1"/>
          </p:cNvSpPr>
          <p:nvPr/>
        </p:nvSpPr>
        <p:spPr bwMode="auto">
          <a:xfrm>
            <a:off x="6333643" y="4120896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>
                <a:solidFill>
                  <a:srgbClr val="000000"/>
                </a:solidFill>
              </a:rPr>
              <a:t>a</a:t>
            </a:r>
            <a:r>
              <a:rPr lang="en-US" altLang="ja-JP" sz="2400" i="1">
                <a:solidFill>
                  <a:srgbClr val="000000"/>
                </a:solidFill>
              </a:rPr>
              <a:t>’</a:t>
            </a:r>
          </a:p>
        </p:txBody>
      </p:sp>
      <p:sp>
        <p:nvSpPr>
          <p:cNvPr id="98314" name="Line 129"/>
          <p:cNvSpPr>
            <a:spLocks noChangeShapeType="1"/>
          </p:cNvSpPr>
          <p:nvPr/>
        </p:nvSpPr>
        <p:spPr bwMode="auto">
          <a:xfrm flipH="1" flipV="1">
            <a:off x="5647843" y="3892296"/>
            <a:ext cx="49530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8315" name="Text Box 130"/>
          <p:cNvSpPr txBox="1">
            <a:spLocks noChangeArrowheads="1"/>
          </p:cNvSpPr>
          <p:nvPr/>
        </p:nvSpPr>
        <p:spPr bwMode="auto">
          <a:xfrm>
            <a:off x="5438293" y="4063746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 dirty="0">
                <a:solidFill>
                  <a:srgbClr val="000000"/>
                </a:solidFill>
              </a:rPr>
              <a:t>b</a:t>
            </a:r>
            <a:r>
              <a:rPr lang="en-US" altLang="ja-JP" sz="2400" i="1" dirty="0">
                <a:solidFill>
                  <a:srgbClr val="000000"/>
                </a:solidFill>
              </a:rPr>
              <a:t>’</a:t>
            </a:r>
          </a:p>
        </p:txBody>
      </p:sp>
      <p:sp>
        <p:nvSpPr>
          <p:cNvPr id="44" name="Line 127">
            <a:extLst>
              <a:ext uri="{FF2B5EF4-FFF2-40B4-BE49-F238E27FC236}">
                <a16:creationId xmlns:a16="http://schemas.microsoft.com/office/drawing/2014/main" id="{36281894-3CBB-46FE-8095-CD212CFF11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2998" y="3178707"/>
            <a:ext cx="504825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5" name="Line 129">
            <a:extLst>
              <a:ext uri="{FF2B5EF4-FFF2-40B4-BE49-F238E27FC236}">
                <a16:creationId xmlns:a16="http://schemas.microsoft.com/office/drawing/2014/main" id="{1B19DC98-427A-463D-8A5B-FE7B940AFB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52508" y="3167774"/>
            <a:ext cx="49530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DCD2B7A-BC95-4788-B8AD-0ADF7449802D}"/>
              </a:ext>
            </a:extLst>
          </p:cNvPr>
          <p:cNvSpPr/>
          <p:nvPr/>
        </p:nvSpPr>
        <p:spPr>
          <a:xfrm>
            <a:off x="5482367" y="4797152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00FF"/>
                </a:solidFill>
                <a:latin typeface="Times New Roman"/>
                <a:ea typeface="ＭＳ Ｐゴシック"/>
              </a:rPr>
              <a:t>基本格子</a:t>
            </a:r>
            <a:endParaRPr lang="en-US" altLang="ja-JP" b="1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  <a:t>Primitive cell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DC9C916-A361-465C-9019-21992A7D13EB}"/>
              </a:ext>
            </a:extLst>
          </p:cNvPr>
          <p:cNvSpPr/>
          <p:nvPr/>
        </p:nvSpPr>
        <p:spPr>
          <a:xfrm>
            <a:off x="6996429" y="4797152"/>
            <a:ext cx="18870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ブラベー格子</a:t>
            </a:r>
            <a:endParaRPr lang="en-US" altLang="ja-JP" b="1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  <a:t>Bravais</a:t>
            </a:r>
            <a:r>
              <a:rPr lang="ja-JP" altLang="en-US" b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  <a:t>cell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  <a:t>Conventional</a:t>
            </a:r>
            <a:r>
              <a:rPr lang="ja-JP" altLang="en-US" b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b="1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ce</a:t>
            </a:r>
            <a:r>
              <a:rPr lang="ja-JP" altLang="en-US" b="1" dirty="0">
                <a:solidFill>
                  <a:srgbClr val="0000FF"/>
                </a:solidFill>
                <a:latin typeface="Times New Roman"/>
                <a:ea typeface="ＭＳ Ｐゴシック"/>
              </a:rPr>
              <a:t>ｌｌ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AC9A1B4-CB86-4720-99D6-CDB59B5C7F1C}"/>
              </a:ext>
            </a:extLst>
          </p:cNvPr>
          <p:cNvSpPr/>
          <p:nvPr/>
        </p:nvSpPr>
        <p:spPr>
          <a:xfrm>
            <a:off x="6913548" y="5685055"/>
            <a:ext cx="4439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・ 格子点の数を増やし、</a:t>
            </a:r>
            <a:endParaRPr lang="en-US" altLang="ja-JP" b="1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　見かけの対称性が高く見えるようにとった</a:t>
            </a:r>
            <a:endParaRPr lang="en-US" altLang="ja-JP" b="1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　単位格子</a:t>
            </a:r>
            <a:b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・ 計算時間がかかる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48EE8FE-B058-4ACE-8304-0B97C223A4ED}"/>
              </a:ext>
            </a:extLst>
          </p:cNvPr>
          <p:cNvSpPr/>
          <p:nvPr/>
        </p:nvSpPr>
        <p:spPr>
          <a:xfrm>
            <a:off x="4992183" y="5460355"/>
            <a:ext cx="19656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・ 格子点は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つ</a:t>
            </a:r>
            <a:b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　最小の単位格子</a:t>
            </a:r>
            <a:b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・ 量子計算などは</a:t>
            </a:r>
            <a:b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　基本格子で行う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BF9DD4B-D6EF-41B2-81FC-2B1161D9FF3D}"/>
              </a:ext>
            </a:extLst>
          </p:cNvPr>
          <p:cNvSpPr/>
          <p:nvPr/>
        </p:nvSpPr>
        <p:spPr>
          <a:xfrm>
            <a:off x="1497752" y="1862611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atin typeface="Times New Roman"/>
                <a:ea typeface="ＭＳ Ｐゴシック"/>
              </a:rPr>
              <a:t>例</a:t>
            </a:r>
            <a:r>
              <a:rPr lang="en-US" altLang="ja-JP" sz="2400" b="1" dirty="0">
                <a:latin typeface="Times New Roman"/>
                <a:ea typeface="ＭＳ Ｐゴシック"/>
              </a:rPr>
              <a:t>:</a:t>
            </a:r>
            <a:r>
              <a:rPr lang="ja-JP" altLang="en-US" sz="2400" b="1" dirty="0">
                <a:latin typeface="Times New Roman"/>
                <a:ea typeface="ＭＳ Ｐゴシック"/>
              </a:rPr>
              <a:t> 面心直方格子</a:t>
            </a:r>
            <a:endParaRPr lang="ja-JP" altLang="en-US" sz="2400" dirty="0">
              <a:latin typeface="Times New Roman"/>
              <a:ea typeface="ＭＳ Ｐゴシック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CB9D544-D512-7EAA-99F6-8AC2583BD780}"/>
              </a:ext>
            </a:extLst>
          </p:cNvPr>
          <p:cNvSpPr/>
          <p:nvPr/>
        </p:nvSpPr>
        <p:spPr>
          <a:xfrm>
            <a:off x="416909" y="836712"/>
            <a:ext cx="11655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atin typeface="Times New Roman"/>
                <a:ea typeface="ＭＳ Ｐゴシック"/>
              </a:rPr>
              <a:t>基本格子　　 </a:t>
            </a:r>
            <a:r>
              <a:rPr lang="en-US" altLang="ja-JP" sz="2000" b="1" dirty="0">
                <a:latin typeface="Times New Roman"/>
                <a:ea typeface="ＭＳ Ｐゴシック"/>
              </a:rPr>
              <a:t>:</a:t>
            </a:r>
            <a:r>
              <a:rPr lang="ja-JP" altLang="en-US" sz="2000" b="1" dirty="0">
                <a:latin typeface="Times New Roman"/>
                <a:ea typeface="ＭＳ Ｐゴシック"/>
              </a:rPr>
              <a:t> 格子点を１つだけ含む、最小の単位格子</a:t>
            </a:r>
            <a:endParaRPr lang="en-US" altLang="ja-JP" sz="2000" b="1" dirty="0">
              <a:latin typeface="Times New Roman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atin typeface="Times New Roman"/>
                <a:ea typeface="ＭＳ Ｐゴシック"/>
              </a:rPr>
              <a:t>ブラべー格子</a:t>
            </a:r>
            <a:r>
              <a:rPr lang="en-US" altLang="ja-JP" sz="2000" b="1" dirty="0">
                <a:latin typeface="Times New Roman"/>
                <a:ea typeface="ＭＳ Ｐゴシック"/>
              </a:rPr>
              <a:t>:</a:t>
            </a:r>
            <a:r>
              <a:rPr lang="ja-JP" altLang="en-US" sz="2000" b="1" dirty="0">
                <a:latin typeface="Times New Roman"/>
                <a:ea typeface="ＭＳ Ｐゴシック"/>
              </a:rPr>
              <a:t> 結晶の対称性を見やすくするために選ばれた単位格子。格子点が複数含まれることもある。</a:t>
            </a:r>
            <a:endParaRPr lang="ja-JP" altLang="en-US" sz="20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844344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ja-JP" altLang="en-US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ブラベー格子と基本格子</a:t>
            </a:r>
            <a:r>
              <a:rPr lang="en-US" altLang="ja-JP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面心立方格子</a:t>
            </a:r>
            <a:endParaRPr lang="en-US" altLang="ja-JP" sz="3600" b="1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Text Box 8"/>
          <p:cNvSpPr txBox="1">
            <a:spLocks noChangeAspect="1" noChangeArrowheads="1"/>
          </p:cNvSpPr>
          <p:nvPr/>
        </p:nvSpPr>
        <p:spPr bwMode="auto">
          <a:xfrm>
            <a:off x="1678317" y="764704"/>
            <a:ext cx="8666155" cy="17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b="1" dirty="0">
                <a:solidFill>
                  <a:srgbClr val="000000"/>
                </a:solidFill>
              </a:rPr>
              <a:t>Si</a:t>
            </a:r>
            <a:r>
              <a:rPr lang="ja-JP" altLang="en-US" b="1" dirty="0">
                <a:solidFill>
                  <a:srgbClr val="000000"/>
                </a:solidFill>
              </a:rPr>
              <a:t>の構造 </a:t>
            </a:r>
            <a:r>
              <a:rPr lang="en-US" altLang="ja-JP" b="1" dirty="0">
                <a:solidFill>
                  <a:srgbClr val="000000"/>
                </a:solidFill>
              </a:rPr>
              <a:t>(</a:t>
            </a:r>
            <a:r>
              <a:rPr lang="ja-JP" altLang="en-US" b="1" dirty="0">
                <a:solidFill>
                  <a:srgbClr val="000000"/>
                </a:solidFill>
              </a:rPr>
              <a:t>室温</a:t>
            </a:r>
            <a:r>
              <a:rPr lang="en-US" altLang="ja-JP" b="1" dirty="0">
                <a:solidFill>
                  <a:srgbClr val="000000"/>
                </a:solidFill>
              </a:rPr>
              <a:t>)</a:t>
            </a:r>
            <a:r>
              <a:rPr lang="ja-JP" altLang="en-US" b="1" dirty="0">
                <a:solidFill>
                  <a:srgbClr val="000000"/>
                </a:solidFill>
              </a:rPr>
              <a:t>　空間群　</a:t>
            </a:r>
            <a:r>
              <a:rPr lang="en-US" altLang="ja-JP" b="1" i="1" dirty="0">
                <a:solidFill>
                  <a:srgbClr val="000000"/>
                </a:solidFill>
              </a:rPr>
              <a:t>Fd3m</a:t>
            </a:r>
            <a:r>
              <a:rPr lang="en-US" altLang="ja-JP" b="1" dirty="0">
                <a:solidFill>
                  <a:srgbClr val="000000"/>
                </a:solidFill>
              </a:rPr>
              <a:t>, No. 227 (</a:t>
            </a:r>
            <a:r>
              <a:rPr lang="ja-JP" altLang="en-US" b="1" dirty="0">
                <a:solidFill>
                  <a:srgbClr val="000000"/>
                </a:solidFill>
              </a:rPr>
              <a:t>立方晶系</a:t>
            </a:r>
            <a:r>
              <a:rPr lang="en-US" altLang="ja-JP" b="1" dirty="0">
                <a:solidFill>
                  <a:srgbClr val="000000"/>
                </a:solidFill>
              </a:rPr>
              <a:t>, </a:t>
            </a:r>
            <a:r>
              <a:rPr lang="ja-JP" altLang="en-US" sz="1600" b="1" dirty="0">
                <a:solidFill>
                  <a:srgbClr val="000000"/>
                </a:solidFill>
              </a:rPr>
              <a:t>ダイヤモンド構造</a:t>
            </a:r>
            <a:r>
              <a:rPr lang="en-US" altLang="ja-JP" b="1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defRPr/>
            </a:pPr>
            <a:endParaRPr lang="en-US" altLang="ja-JP" sz="2800" b="1" baseline="30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ja-JP" altLang="en-US" sz="3200" b="1" dirty="0">
                <a:solidFill>
                  <a:srgbClr val="FF0000"/>
                </a:solidFill>
              </a:rPr>
              <a:t>　ブラベー格子　　　　　　基本格子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ja-JP" altLang="en-US" sz="3200" b="1" dirty="0">
                <a:solidFill>
                  <a:srgbClr val="000000"/>
                </a:solidFill>
              </a:rPr>
              <a:t>　</a:t>
            </a:r>
            <a:r>
              <a:rPr lang="en-US" altLang="ja-JP" sz="3200" b="1" i="1" dirty="0" err="1">
                <a:solidFill>
                  <a:srgbClr val="000000"/>
                </a:solidFill>
              </a:rPr>
              <a:t>a</a:t>
            </a:r>
            <a:r>
              <a:rPr lang="en-US" altLang="ja-JP" sz="3200" b="1" baseline="-25000" dirty="0" err="1">
                <a:solidFill>
                  <a:srgbClr val="000000"/>
                </a:solidFill>
              </a:rPr>
              <a:t>C</a:t>
            </a:r>
            <a:r>
              <a:rPr lang="en-US" altLang="ja-JP" sz="3200" b="1" baseline="-25000" dirty="0">
                <a:solidFill>
                  <a:srgbClr val="000000"/>
                </a:solidFill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</a:rPr>
              <a:t>= 0.5431</a:t>
            </a:r>
            <a:r>
              <a:rPr lang="en-US" altLang="ja-JP" sz="3200" b="1" dirty="0">
                <a:solidFill>
                  <a:srgbClr val="000000"/>
                </a:solidFill>
                <a:cs typeface="Times New Roman" pitchFamily="18" charset="0"/>
              </a:rPr>
              <a:t> nm</a:t>
            </a:r>
            <a:r>
              <a:rPr lang="ja-JP" altLang="en-US" sz="3200" b="1" dirty="0">
                <a:solidFill>
                  <a:srgbClr val="000000"/>
                </a:solidFill>
                <a:cs typeface="Times New Roman" pitchFamily="18" charset="0"/>
              </a:rPr>
              <a:t>　　</a:t>
            </a:r>
            <a:r>
              <a:rPr lang="ja-JP" altLang="en-US" sz="3200" b="1" dirty="0">
                <a:solidFill>
                  <a:srgbClr val="000000"/>
                </a:solidFill>
              </a:rPr>
              <a:t>　　　</a:t>
            </a:r>
            <a:r>
              <a:rPr lang="en-US" altLang="ja-JP" sz="3200" b="1" i="1" dirty="0" err="1">
                <a:solidFill>
                  <a:srgbClr val="000000"/>
                </a:solidFill>
              </a:rPr>
              <a:t>a</a:t>
            </a:r>
            <a:r>
              <a:rPr lang="en-US" altLang="ja-JP" sz="3200" b="1" baseline="-25000" dirty="0" err="1">
                <a:solidFill>
                  <a:srgbClr val="000000"/>
                </a:solidFill>
              </a:rPr>
              <a:t>R</a:t>
            </a:r>
            <a:r>
              <a:rPr lang="en-US" altLang="ja-JP" sz="3200" b="1" baseline="-25000" dirty="0">
                <a:solidFill>
                  <a:srgbClr val="000000"/>
                </a:solidFill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</a:rPr>
              <a:t>= 0.3840</a:t>
            </a:r>
            <a:r>
              <a:rPr lang="en-US" altLang="ja-JP" sz="3200" b="1" dirty="0">
                <a:solidFill>
                  <a:srgbClr val="000000"/>
                </a:solidFill>
                <a:cs typeface="Times New Roman" pitchFamily="18" charset="0"/>
              </a:rPr>
              <a:t> nm  </a:t>
            </a:r>
            <a:r>
              <a:rPr lang="en-US" altLang="ja-JP" sz="3200" b="1" dirty="0">
                <a:solidFill>
                  <a:srgbClr val="000000"/>
                </a:solidFill>
                <a:cs typeface="Times New Roman" pitchFamily="18" charset="0"/>
                <a:sym typeface="Symbol" panose="05050102010706020507" pitchFamily="18" charset="2"/>
              </a:rPr>
              <a:t>=60</a:t>
            </a:r>
            <a:r>
              <a:rPr lang="en-US" altLang="ja-JP" sz="3200" b="1" baseline="30000" dirty="0">
                <a:solidFill>
                  <a:srgbClr val="000000"/>
                </a:solidFill>
                <a:cs typeface="Times New Roman" pitchFamily="18" charset="0"/>
                <a:sym typeface="Symbol" panose="05050102010706020507" pitchFamily="18" charset="2"/>
              </a:rPr>
              <a:t>o</a:t>
            </a:r>
            <a:endParaRPr lang="en-US" altLang="ja-JP" sz="3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" name="Picture 2" descr="C:\Documents and Settings\tkamiya\デスクトップ\Ga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06" y="2605926"/>
            <a:ext cx="40497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Aspect="1" noChangeShapeType="1"/>
          </p:cNvSpPr>
          <p:nvPr/>
        </p:nvSpPr>
        <p:spPr bwMode="auto">
          <a:xfrm flipV="1">
            <a:off x="1983432" y="5698376"/>
            <a:ext cx="1741487" cy="207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4"/>
          <p:cNvSpPr>
            <a:spLocks noChangeAspect="1" noChangeShapeType="1"/>
          </p:cNvSpPr>
          <p:nvPr/>
        </p:nvSpPr>
        <p:spPr bwMode="auto">
          <a:xfrm flipV="1">
            <a:off x="2440632" y="3090113"/>
            <a:ext cx="1139825" cy="12684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5"/>
          <p:cNvSpPr>
            <a:spLocks noChangeAspect="1" noChangeShapeType="1"/>
          </p:cNvSpPr>
          <p:nvPr/>
        </p:nvSpPr>
        <p:spPr bwMode="auto">
          <a:xfrm flipV="1">
            <a:off x="1975493" y="4355351"/>
            <a:ext cx="465138" cy="1560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Line 6"/>
          <p:cNvSpPr>
            <a:spLocks noChangeAspect="1" noChangeShapeType="1"/>
          </p:cNvSpPr>
          <p:nvPr/>
        </p:nvSpPr>
        <p:spPr bwMode="auto">
          <a:xfrm flipV="1">
            <a:off x="3126432" y="4433139"/>
            <a:ext cx="1760537" cy="212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" name="Line 7"/>
          <p:cNvSpPr>
            <a:spLocks noChangeAspect="1" noChangeShapeType="1"/>
          </p:cNvSpPr>
          <p:nvPr/>
        </p:nvSpPr>
        <p:spPr bwMode="auto">
          <a:xfrm flipV="1">
            <a:off x="4867919" y="2882150"/>
            <a:ext cx="468313" cy="155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Line 8"/>
          <p:cNvSpPr>
            <a:spLocks noChangeAspect="1" noChangeShapeType="1"/>
          </p:cNvSpPr>
          <p:nvPr/>
        </p:nvSpPr>
        <p:spPr bwMode="auto">
          <a:xfrm flipV="1">
            <a:off x="3713807" y="4422025"/>
            <a:ext cx="1157287" cy="128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2" name="Line 9"/>
          <p:cNvSpPr>
            <a:spLocks noChangeAspect="1" noChangeShapeType="1"/>
          </p:cNvSpPr>
          <p:nvPr/>
        </p:nvSpPr>
        <p:spPr bwMode="auto">
          <a:xfrm flipV="1">
            <a:off x="1975494" y="4637925"/>
            <a:ext cx="1152525" cy="127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Line 10"/>
          <p:cNvSpPr>
            <a:spLocks noChangeAspect="1" noChangeShapeType="1"/>
          </p:cNvSpPr>
          <p:nvPr/>
        </p:nvSpPr>
        <p:spPr bwMode="auto">
          <a:xfrm flipV="1">
            <a:off x="3575694" y="2890089"/>
            <a:ext cx="1768475" cy="204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Line 11"/>
          <p:cNvSpPr>
            <a:spLocks noChangeAspect="1" noChangeShapeType="1"/>
          </p:cNvSpPr>
          <p:nvPr/>
        </p:nvSpPr>
        <p:spPr bwMode="auto">
          <a:xfrm flipV="1">
            <a:off x="3126432" y="3086939"/>
            <a:ext cx="465137" cy="155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15" name="Picture 12" descr="C:\Documents and Settings\tkamiya\デスクトップ\Si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68" y="2874214"/>
            <a:ext cx="4762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C:\Documents and Settings\tkamiya\デスクトップ\Si-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18" y="4425200"/>
            <a:ext cx="4572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C:\Documents and Settings\tkamiya\デスクトップ\Si-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56" y="4207713"/>
            <a:ext cx="45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:\Documents and Settings\tkamiya\デスクトップ\Si-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06" y="5477714"/>
            <a:ext cx="4762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C:\Documents and Settings\tkamiya\デスクトップ\Si-5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32" y="5679325"/>
            <a:ext cx="4714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C:\Documents and Settings\tkamiya\デスクトップ\Si-6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43" y="4134689"/>
            <a:ext cx="45878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C:\Documents and Settings\tkamiya\デスクトップ\GaAs-PrimitiveCell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57" y="2529726"/>
            <a:ext cx="395287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2"/>
          <p:cNvSpPr>
            <a:spLocks noChangeAspect="1" noChangeArrowheads="1"/>
          </p:cNvSpPr>
          <p:nvPr/>
        </p:nvSpPr>
        <p:spPr bwMode="auto">
          <a:xfrm>
            <a:off x="1321443" y="2682125"/>
            <a:ext cx="484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4" name="Rectangle 34"/>
          <p:cNvSpPr>
            <a:spLocks noChangeAspect="1" noChangeArrowheads="1"/>
          </p:cNvSpPr>
          <p:nvPr/>
        </p:nvSpPr>
        <p:spPr bwMode="auto">
          <a:xfrm>
            <a:off x="6045843" y="3534613"/>
            <a:ext cx="1023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>
                <a:solidFill>
                  <a:srgbClr val="000000"/>
                </a:solidFill>
              </a:rPr>
              <a:t>Si,Ga</a:t>
            </a:r>
          </a:p>
        </p:txBody>
      </p:sp>
      <p:sp>
        <p:nvSpPr>
          <p:cNvPr id="25" name="Rectangle 35"/>
          <p:cNvSpPr>
            <a:spLocks noChangeAspect="1" noChangeArrowheads="1"/>
          </p:cNvSpPr>
          <p:nvPr/>
        </p:nvSpPr>
        <p:spPr bwMode="auto">
          <a:xfrm>
            <a:off x="7230118" y="4691901"/>
            <a:ext cx="96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>
                <a:solidFill>
                  <a:srgbClr val="000000"/>
                </a:solidFill>
              </a:rPr>
              <a:t>Si,As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05419" y="6084585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3200" b="1" dirty="0">
                <a:solidFill>
                  <a:srgbClr val="000000"/>
                </a:solidFill>
              </a:rPr>
              <a:t>Si (</a:t>
            </a:r>
            <a:r>
              <a:rPr lang="pl-PL" altLang="ja-JP" sz="3200" b="1" dirty="0">
                <a:solidFill>
                  <a:srgbClr val="000000"/>
                </a:solidFill>
              </a:rPr>
              <a:t>0</a:t>
            </a:r>
            <a:r>
              <a:rPr lang="en-US" altLang="ja-JP" sz="3200" b="1" dirty="0">
                <a:solidFill>
                  <a:srgbClr val="000000"/>
                </a:solidFill>
              </a:rPr>
              <a:t>, 0, 0)</a:t>
            </a:r>
            <a:endParaRPr lang="pl-PL" altLang="ja-JP" sz="3200" b="1" dirty="0">
              <a:solidFill>
                <a:srgbClr val="000000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5513009" y="870620"/>
            <a:ext cx="2349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79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9060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ブラベー格子と基本格子</a:t>
            </a:r>
            <a:r>
              <a:rPr lang="en-US" altLang="ja-JP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体心立方格子</a:t>
            </a:r>
            <a:endParaRPr lang="ja-JP" altLang="en-US" sz="36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3503712" y="1124745"/>
            <a:ext cx="5318720" cy="5414279"/>
            <a:chOff x="2133600" y="1714500"/>
            <a:chExt cx="3887788" cy="3957638"/>
          </a:xfrm>
        </p:grpSpPr>
        <p:pic>
          <p:nvPicPr>
            <p:cNvPr id="952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288" y="1714500"/>
              <a:ext cx="3848100" cy="395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236" name="Line 4"/>
            <p:cNvSpPr>
              <a:spLocks noChangeShapeType="1"/>
            </p:cNvSpPr>
            <p:nvPr/>
          </p:nvSpPr>
          <p:spPr bwMode="auto">
            <a:xfrm>
              <a:off x="3916363" y="3941763"/>
              <a:ext cx="1254125" cy="811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 flipV="1">
              <a:off x="3924300" y="3435350"/>
              <a:ext cx="446088" cy="514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 flipH="1" flipV="1">
              <a:off x="3509963" y="2563813"/>
              <a:ext cx="415925" cy="13954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5239" name="Line 7"/>
            <p:cNvSpPr>
              <a:spLocks noChangeShapeType="1"/>
            </p:cNvSpPr>
            <p:nvPr/>
          </p:nvSpPr>
          <p:spPr bwMode="auto">
            <a:xfrm flipH="1" flipV="1">
              <a:off x="3946525" y="2066925"/>
              <a:ext cx="415925" cy="13954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5240" name="Line 8"/>
            <p:cNvSpPr>
              <a:spLocks noChangeShapeType="1"/>
            </p:cNvSpPr>
            <p:nvPr/>
          </p:nvSpPr>
          <p:spPr bwMode="auto">
            <a:xfrm>
              <a:off x="4356100" y="3436938"/>
              <a:ext cx="1254125" cy="811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5241" name="Line 9"/>
            <p:cNvSpPr>
              <a:spLocks noChangeShapeType="1"/>
            </p:cNvSpPr>
            <p:nvPr/>
          </p:nvSpPr>
          <p:spPr bwMode="auto">
            <a:xfrm flipV="1">
              <a:off x="3505200" y="2076450"/>
              <a:ext cx="446088" cy="514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 flipV="1">
              <a:off x="5162550" y="4238625"/>
              <a:ext cx="446088" cy="514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486150" y="2590800"/>
              <a:ext cx="1254125" cy="811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3925888" y="2085975"/>
              <a:ext cx="1254125" cy="811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5245" name="Line 13"/>
            <p:cNvSpPr>
              <a:spLocks noChangeShapeType="1"/>
            </p:cNvSpPr>
            <p:nvPr/>
          </p:nvSpPr>
          <p:spPr bwMode="auto">
            <a:xfrm flipH="1" flipV="1">
              <a:off x="4748213" y="3392488"/>
              <a:ext cx="415925" cy="1395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5246" name="Line 14"/>
            <p:cNvSpPr>
              <a:spLocks noChangeShapeType="1"/>
            </p:cNvSpPr>
            <p:nvPr/>
          </p:nvSpPr>
          <p:spPr bwMode="auto">
            <a:xfrm flipH="1" flipV="1">
              <a:off x="5184775" y="2895600"/>
              <a:ext cx="415925" cy="1395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2133600" y="54864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 Box 8"/>
          <p:cNvSpPr txBox="1">
            <a:spLocks noChangeAspect="1" noChangeArrowheads="1"/>
          </p:cNvSpPr>
          <p:nvPr/>
        </p:nvSpPr>
        <p:spPr bwMode="auto">
          <a:xfrm>
            <a:off x="1847528" y="972018"/>
            <a:ext cx="2656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1" dirty="0">
                <a:solidFill>
                  <a:srgbClr val="000000"/>
                </a:solidFill>
              </a:rPr>
              <a:t>体心立方格子</a:t>
            </a:r>
            <a:endParaRPr lang="en-US" altLang="ja-JP" sz="3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16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ブラベー格子と基本格子、格子変換</a:t>
            </a:r>
            <a:endParaRPr lang="ja-JP" altLang="en-US" sz="36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163939"/>
              </p:ext>
            </p:extLst>
          </p:nvPr>
        </p:nvGraphicFramePr>
        <p:xfrm>
          <a:off x="479376" y="1052736"/>
          <a:ext cx="11377265" cy="5401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657">
                  <a:extLst>
                    <a:ext uri="{9D8B030D-6E8A-4147-A177-3AD203B41FA5}">
                      <a16:colId xmlns:a16="http://schemas.microsoft.com/office/drawing/2014/main" val="2966849057"/>
                    </a:ext>
                  </a:extLst>
                </a:gridCol>
                <a:gridCol w="3082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4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sz="2400" b="1" kern="100" dirty="0">
                          <a:effectLst/>
                        </a:rPr>
                        <a:t>ブラベー格子内の格子点の数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altLang="en-US" sz="2400" b="1" kern="100" dirty="0">
                          <a:effectLst/>
                        </a:rPr>
                        <a:t>基本格子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altLang="en-US" sz="2400" b="1" kern="100" dirty="0">
                          <a:effectLst/>
                        </a:rPr>
                        <a:t>他にとれる</a:t>
                      </a:r>
                      <a:br>
                        <a:rPr lang="en-US" altLang="ja-JP" sz="2400" b="1" kern="100" dirty="0">
                          <a:effectLst/>
                        </a:rPr>
                      </a:br>
                      <a:r>
                        <a:rPr lang="ja-JP" altLang="en-US" sz="2400" b="1" kern="100" dirty="0">
                          <a:effectLst/>
                        </a:rPr>
                        <a:t>単位格子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altLang="en-US" sz="2400" b="1" kern="100" dirty="0">
                          <a:effectLst/>
                        </a:rPr>
                        <a:t>←の単位</a:t>
                      </a:r>
                      <a:r>
                        <a:rPr lang="ja-JP" sz="2400" b="1" kern="100" dirty="0">
                          <a:effectLst/>
                        </a:rPr>
                        <a:t>格子</a:t>
                      </a:r>
                      <a:r>
                        <a:rPr lang="ja-JP" altLang="en-US" sz="2400" b="1" kern="100" dirty="0">
                          <a:effectLst/>
                        </a:rPr>
                        <a:t>の</a:t>
                      </a:r>
                      <a:endParaRPr lang="en-US" altLang="ja-JP" sz="24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altLang="en-US" sz="2400" b="1" kern="100" dirty="0">
                          <a:effectLst/>
                        </a:rPr>
                        <a:t>格子点</a:t>
                      </a:r>
                      <a:r>
                        <a:rPr lang="ja-JP" sz="2400" b="1" kern="100" dirty="0">
                          <a:effectLst/>
                        </a:rPr>
                        <a:t>の数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8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sz="2400" b="1" kern="100" dirty="0">
                          <a:effectLst/>
                        </a:rPr>
                        <a:t>体心立方格子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2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sz="2400" kern="100" dirty="0">
                          <a:effectLst/>
                        </a:rPr>
                        <a:t>軸角が</a:t>
                      </a:r>
                      <a:r>
                        <a:rPr lang="en-US" sz="2400" kern="100" dirty="0">
                          <a:effectLst/>
                        </a:rPr>
                        <a:t>109.5</a:t>
                      </a:r>
                      <a:r>
                        <a:rPr lang="en-US" sz="2400" kern="100" baseline="30000" dirty="0">
                          <a:effectLst/>
                        </a:rPr>
                        <a:t>o</a:t>
                      </a:r>
                      <a:r>
                        <a:rPr lang="ja-JP" sz="2400" kern="100" dirty="0">
                          <a:effectLst/>
                        </a:rPr>
                        <a:t>の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sz="2400" kern="100" dirty="0">
                          <a:effectLst/>
                        </a:rPr>
                        <a:t>菱面体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8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sz="2400" b="1" kern="100" dirty="0">
                          <a:effectLst/>
                        </a:rPr>
                        <a:t>面心立方格子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4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sz="2400" kern="100" dirty="0">
                          <a:effectLst/>
                        </a:rPr>
                        <a:t>軸角が</a:t>
                      </a:r>
                      <a:r>
                        <a:rPr lang="en-US" sz="2400" kern="100" dirty="0">
                          <a:effectLst/>
                        </a:rPr>
                        <a:t>60</a:t>
                      </a:r>
                      <a:r>
                        <a:rPr lang="en-US" sz="2400" kern="100" baseline="30000" dirty="0">
                          <a:effectLst/>
                        </a:rPr>
                        <a:t>o</a:t>
                      </a:r>
                      <a:r>
                        <a:rPr lang="ja-JP" sz="2400" kern="100" dirty="0">
                          <a:effectLst/>
                        </a:rPr>
                        <a:t>の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sz="2400" kern="100" dirty="0">
                          <a:effectLst/>
                        </a:rPr>
                        <a:t>菱面体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8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sz="2400" b="1" kern="100" dirty="0">
                          <a:effectLst/>
                        </a:rPr>
                        <a:t>六方</a:t>
                      </a:r>
                      <a:r>
                        <a:rPr lang="ja-JP" altLang="en-US" sz="2400" b="1" kern="100" dirty="0">
                          <a:effectLst/>
                        </a:rPr>
                        <a:t>晶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en-US" altLang="ja-JP" sz="2400" kern="100" dirty="0">
                          <a:effectLst/>
                        </a:rPr>
                        <a:t>b/a=</a:t>
                      </a:r>
                      <a:r>
                        <a:rPr lang="ja-JP" altLang="ja-JP" sz="2400" kern="100" dirty="0">
                          <a:effectLst/>
                        </a:rPr>
                        <a:t>√</a:t>
                      </a:r>
                      <a:r>
                        <a:rPr lang="en-US" altLang="ja-JP" sz="2400" kern="100" dirty="0">
                          <a:effectLst/>
                        </a:rPr>
                        <a:t>3</a:t>
                      </a:r>
                      <a:r>
                        <a:rPr lang="ja-JP" altLang="ja-JP" sz="2400" kern="100" dirty="0">
                          <a:effectLst/>
                        </a:rPr>
                        <a:t>の</a:t>
                      </a:r>
                      <a:br>
                        <a:rPr lang="en-US" altLang="ja-JP" sz="2400" kern="100" dirty="0">
                          <a:effectLst/>
                        </a:rPr>
                      </a:br>
                      <a:r>
                        <a:rPr lang="ja-JP" altLang="en-US" sz="2400" kern="100" dirty="0">
                          <a:effectLst/>
                        </a:rPr>
                        <a:t>直方格子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2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sz="2400" b="1" kern="100" dirty="0">
                          <a:effectLst/>
                        </a:rPr>
                        <a:t>菱面体</a:t>
                      </a:r>
                      <a:r>
                        <a:rPr lang="ja-JP" altLang="en-US" sz="2400" b="1" kern="100" dirty="0">
                          <a:effectLst/>
                        </a:rPr>
                        <a:t>晶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altLang="en-US" sz="2400" kern="100" dirty="0">
                          <a:effectLst/>
                        </a:rPr>
                        <a:t>菱面体</a:t>
                      </a:r>
                      <a:r>
                        <a:rPr lang="ja-JP" altLang="ja-JP" sz="2400" kern="100" dirty="0">
                          <a:effectLst/>
                        </a:rPr>
                        <a:t>格子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altLang="en-US" sz="2400" kern="100" dirty="0">
                          <a:effectLst/>
                        </a:rPr>
                        <a:t>六方</a:t>
                      </a:r>
                      <a:r>
                        <a:rPr lang="ja-JP" altLang="ja-JP" sz="2400" kern="100" dirty="0">
                          <a:effectLst/>
                        </a:rPr>
                        <a:t>格子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3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12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altLang="en-US" sz="2400" b="1" kern="100" dirty="0">
                          <a:effectLst/>
                        </a:rPr>
                        <a:t>三方晶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r>
                        <a:rPr lang="ja-JP" altLang="en-US" sz="2400" kern="100" dirty="0">
                          <a:effectLst/>
                        </a:rPr>
                        <a:t>六方</a:t>
                      </a:r>
                      <a:r>
                        <a:rPr lang="ja-JP" altLang="ja-JP" sz="2400" kern="100" dirty="0">
                          <a:effectLst/>
                        </a:rPr>
                        <a:t>格子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533400" algn="l"/>
                        </a:tabLst>
                      </a:pP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9632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174CF-E1AB-C42A-6CF4-33D2FCC82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4EA43FAE-28E7-389C-2904-FC21FD353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6712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前提と目標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590CA1-0C20-21F4-7F80-1C57D8B3C333}"/>
              </a:ext>
            </a:extLst>
          </p:cNvPr>
          <p:cNvSpPr/>
          <p:nvPr/>
        </p:nvSpPr>
        <p:spPr>
          <a:xfrm>
            <a:off x="551384" y="974913"/>
            <a:ext cx="113052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457200" algn="l"/>
              </a:tabLst>
              <a:defRPr/>
            </a:pPr>
            <a:r>
              <a:rPr lang="ja-JP" altLang="en-US" sz="2800" b="1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前提</a:t>
            </a:r>
            <a:r>
              <a:rPr lang="en-US" altLang="ja-JP" sz="2800" b="1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:</a:t>
            </a:r>
            <a:r>
              <a:rPr lang="ja-JP" altLang="en-US" sz="2800" b="1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基本的な結晶学、結晶化学の知識はある</a:t>
            </a:r>
            <a:endParaRPr lang="en-US" altLang="ja-JP" sz="2800" b="1" dirty="0">
              <a:solidFill>
                <a:srgbClr val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tabLst>
                <a:tab pos="457200" algn="l"/>
              </a:tabLst>
              <a:defRPr/>
            </a:pPr>
            <a:endParaRPr lang="en-US" altLang="ja-JP" sz="2800" b="1" dirty="0">
              <a:solidFill>
                <a:srgbClr val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tabLst>
                <a:tab pos="457200" algn="l"/>
              </a:tabLst>
              <a:defRPr/>
            </a:pPr>
            <a:r>
              <a:rPr lang="ja-JP" altLang="en-US" sz="2800" b="1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学習目標</a:t>
            </a:r>
            <a:endParaRPr lang="ja-JP" altLang="ja-JP" sz="2800" dirty="0">
              <a:solidFill>
                <a:srgbClr val="000000"/>
              </a:solidFill>
              <a:latin typeface="Times New Roman"/>
              <a:cs typeface="ＭＳ Ｐゴシック" panose="020B0600070205080204" pitchFamily="50" charset="-128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ja-JP" altLang="en-US" sz="28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ブラべー格子と基本格子の復習</a:t>
            </a:r>
            <a:endParaRPr lang="en-US" altLang="ja-JP" sz="2800" dirty="0">
              <a:solidFill>
                <a:srgbClr val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tabLst>
                <a:tab pos="457200" algn="l"/>
              </a:tabLst>
              <a:defRPr/>
            </a:pPr>
            <a:r>
              <a:rPr lang="ja-JP" altLang="en-US" sz="2800" b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単位格子は任意にとれる</a:t>
            </a:r>
            <a:r>
              <a:rPr lang="en-US" altLang="ja-JP" sz="2800" b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:</a:t>
            </a:r>
            <a:r>
              <a:rPr lang="ja-JP" altLang="en-US" sz="2800" b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ja-JP" altLang="en-US" sz="2800" b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異なる単位格子間の変換を学ぶ</a:t>
            </a:r>
            <a:endParaRPr lang="en-US" altLang="ja-JP" sz="2800" b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ja-JP" altLang="en-US" sz="28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デカルト座標系と一般座標系の取り扱い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</a:br>
            <a:r>
              <a:rPr lang="ja-JP" altLang="en-US" sz="28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基本ベクトルの変換と座標変換</a:t>
            </a:r>
            <a:endParaRPr lang="en-US" altLang="ja-JP" sz="2800" b="1" dirty="0">
              <a:solidFill>
                <a:srgbClr val="FF000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ja-JP" altLang="en-US" sz="28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単位格子の表現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: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格子ベクトルと内部座標 </a:t>
            </a:r>
            <a:r>
              <a:rPr lang="en-US" altLang="ja-JP" sz="2800" b="1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(</a:t>
            </a:r>
            <a:r>
              <a:rPr lang="ja-JP" altLang="en-US" sz="2800" b="1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一般座標系</a:t>
            </a:r>
            <a:r>
              <a:rPr lang="en-US" altLang="ja-JP" sz="2800" b="1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)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</a:br>
            <a:r>
              <a:rPr lang="ja-JP" altLang="en-US" sz="28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　単位格子の変換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: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格子ベクトルの変換 </a:t>
            </a:r>
            <a:r>
              <a:rPr lang="en-US" altLang="ja-JP" sz="2800" b="1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(=&gt;</a:t>
            </a:r>
            <a:r>
              <a:rPr lang="ja-JP" altLang="en-US" sz="2800" b="1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 内部座標の変換</a:t>
            </a:r>
            <a:r>
              <a:rPr lang="en-US" altLang="ja-JP" sz="2800" b="1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逆格子</a:t>
            </a:r>
            <a:r>
              <a:rPr lang="en-US" altLang="ja-JP" sz="2800" b="1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:</a:t>
            </a:r>
            <a:r>
              <a:rPr lang="ja-JP" altLang="en-US" sz="2800" b="1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 共変ベクトルと反変ベクトル</a:t>
            </a:r>
            <a:endParaRPr lang="en-US" altLang="ja-JP" sz="2800" b="1" dirty="0">
              <a:solidFill>
                <a:srgbClr val="FF0000"/>
              </a:solidFill>
              <a:latin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970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546387" y="1962150"/>
            <a:ext cx="1752600" cy="2514600"/>
            <a:chOff x="3840" y="960"/>
            <a:chExt cx="1104" cy="1584"/>
          </a:xfrm>
        </p:grpSpPr>
        <p:sp>
          <p:nvSpPr>
            <p:cNvPr id="90159" name="Freeform 3"/>
            <p:cNvSpPr>
              <a:spLocks/>
            </p:cNvSpPr>
            <p:nvPr/>
          </p:nvSpPr>
          <p:spPr bwMode="auto">
            <a:xfrm>
              <a:off x="3840" y="960"/>
              <a:ext cx="1104" cy="528"/>
            </a:xfrm>
            <a:custGeom>
              <a:avLst/>
              <a:gdLst>
                <a:gd name="T0" fmla="*/ 0 w 1104"/>
                <a:gd name="T1" fmla="*/ 528 h 864"/>
                <a:gd name="T2" fmla="*/ 240 w 1104"/>
                <a:gd name="T3" fmla="*/ 0 h 864"/>
                <a:gd name="T4" fmla="*/ 1104 w 1104"/>
                <a:gd name="T5" fmla="*/ 0 h 864"/>
                <a:gd name="T6" fmla="*/ 864 w 1104"/>
                <a:gd name="T7" fmla="*/ 528 h 864"/>
                <a:gd name="T8" fmla="*/ 0 w 1104"/>
                <a:gd name="T9" fmla="*/ 52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864">
                  <a:moveTo>
                    <a:pt x="0" y="864"/>
                  </a:moveTo>
                  <a:lnTo>
                    <a:pt x="240" y="0"/>
                  </a:lnTo>
                  <a:lnTo>
                    <a:pt x="1104" y="0"/>
                  </a:lnTo>
                  <a:lnTo>
                    <a:pt x="864" y="864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60" name="Freeform 4"/>
            <p:cNvSpPr>
              <a:spLocks/>
            </p:cNvSpPr>
            <p:nvPr/>
          </p:nvSpPr>
          <p:spPr bwMode="auto">
            <a:xfrm>
              <a:off x="3840" y="2016"/>
              <a:ext cx="1104" cy="528"/>
            </a:xfrm>
            <a:custGeom>
              <a:avLst/>
              <a:gdLst>
                <a:gd name="T0" fmla="*/ 0 w 1104"/>
                <a:gd name="T1" fmla="*/ 528 h 864"/>
                <a:gd name="T2" fmla="*/ 240 w 1104"/>
                <a:gd name="T3" fmla="*/ 0 h 864"/>
                <a:gd name="T4" fmla="*/ 1104 w 1104"/>
                <a:gd name="T5" fmla="*/ 0 h 864"/>
                <a:gd name="T6" fmla="*/ 864 w 1104"/>
                <a:gd name="T7" fmla="*/ 528 h 864"/>
                <a:gd name="T8" fmla="*/ 0 w 1104"/>
                <a:gd name="T9" fmla="*/ 52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864">
                  <a:moveTo>
                    <a:pt x="0" y="864"/>
                  </a:moveTo>
                  <a:lnTo>
                    <a:pt x="240" y="0"/>
                  </a:lnTo>
                  <a:lnTo>
                    <a:pt x="1104" y="0"/>
                  </a:lnTo>
                  <a:lnTo>
                    <a:pt x="864" y="864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61" name="Line 5"/>
            <p:cNvSpPr>
              <a:spLocks noChangeShapeType="1"/>
            </p:cNvSpPr>
            <p:nvPr/>
          </p:nvSpPr>
          <p:spPr bwMode="auto">
            <a:xfrm>
              <a:off x="4080" y="96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62" name="Line 6"/>
            <p:cNvSpPr>
              <a:spLocks noChangeShapeType="1"/>
            </p:cNvSpPr>
            <p:nvPr/>
          </p:nvSpPr>
          <p:spPr bwMode="auto">
            <a:xfrm>
              <a:off x="4944" y="96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63" name="Line 7"/>
            <p:cNvSpPr>
              <a:spLocks noChangeShapeType="1"/>
            </p:cNvSpPr>
            <p:nvPr/>
          </p:nvSpPr>
          <p:spPr bwMode="auto">
            <a:xfrm>
              <a:off x="3840" y="148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64" name="Line 8"/>
            <p:cNvSpPr>
              <a:spLocks noChangeShapeType="1"/>
            </p:cNvSpPr>
            <p:nvPr/>
          </p:nvSpPr>
          <p:spPr bwMode="auto">
            <a:xfrm>
              <a:off x="4704" y="148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90115" name="Oval 9"/>
          <p:cNvSpPr>
            <a:spLocks noChangeArrowheads="1"/>
          </p:cNvSpPr>
          <p:nvPr/>
        </p:nvSpPr>
        <p:spPr bwMode="auto">
          <a:xfrm>
            <a:off x="1784637" y="43529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16" name="Oval 10"/>
          <p:cNvSpPr>
            <a:spLocks noChangeArrowheads="1"/>
          </p:cNvSpPr>
          <p:nvPr/>
        </p:nvSpPr>
        <p:spPr bwMode="auto">
          <a:xfrm>
            <a:off x="2175162" y="35242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17" name="Oval 11"/>
          <p:cNvSpPr>
            <a:spLocks noChangeArrowheads="1"/>
          </p:cNvSpPr>
          <p:nvPr/>
        </p:nvSpPr>
        <p:spPr bwMode="auto">
          <a:xfrm>
            <a:off x="1803687" y="26574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18" name="Oval 12"/>
          <p:cNvSpPr>
            <a:spLocks noChangeArrowheads="1"/>
          </p:cNvSpPr>
          <p:nvPr/>
        </p:nvSpPr>
        <p:spPr bwMode="auto">
          <a:xfrm>
            <a:off x="2165637" y="18478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19" name="Oval 13"/>
          <p:cNvSpPr>
            <a:spLocks noChangeArrowheads="1"/>
          </p:cNvSpPr>
          <p:nvPr/>
        </p:nvSpPr>
        <p:spPr bwMode="auto">
          <a:xfrm>
            <a:off x="441612" y="43434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20" name="Oval 14"/>
          <p:cNvSpPr>
            <a:spLocks noChangeArrowheads="1"/>
          </p:cNvSpPr>
          <p:nvPr/>
        </p:nvSpPr>
        <p:spPr bwMode="auto">
          <a:xfrm>
            <a:off x="813087" y="35147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21" name="Oval 15"/>
          <p:cNvSpPr>
            <a:spLocks noChangeArrowheads="1"/>
          </p:cNvSpPr>
          <p:nvPr/>
        </p:nvSpPr>
        <p:spPr bwMode="auto">
          <a:xfrm>
            <a:off x="813087" y="18478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22" name="Oval 16"/>
          <p:cNvSpPr>
            <a:spLocks noChangeArrowheads="1"/>
          </p:cNvSpPr>
          <p:nvPr/>
        </p:nvSpPr>
        <p:spPr bwMode="auto">
          <a:xfrm>
            <a:off x="432087" y="26765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23" name="Oval 17"/>
          <p:cNvSpPr>
            <a:spLocks noChangeArrowheads="1"/>
          </p:cNvSpPr>
          <p:nvPr/>
        </p:nvSpPr>
        <p:spPr bwMode="auto">
          <a:xfrm>
            <a:off x="1308387" y="39338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24" name="Line 18"/>
          <p:cNvSpPr>
            <a:spLocks noChangeShapeType="1"/>
          </p:cNvSpPr>
          <p:nvPr/>
        </p:nvSpPr>
        <p:spPr bwMode="auto">
          <a:xfrm flipV="1">
            <a:off x="546387" y="3638550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0125" name="Line 19"/>
          <p:cNvSpPr>
            <a:spLocks noChangeShapeType="1"/>
          </p:cNvSpPr>
          <p:nvPr/>
        </p:nvSpPr>
        <p:spPr bwMode="auto">
          <a:xfrm flipH="1" flipV="1">
            <a:off x="927387" y="363855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0126" name="Oval 20"/>
          <p:cNvSpPr>
            <a:spLocks noChangeArrowheads="1"/>
          </p:cNvSpPr>
          <p:nvPr/>
        </p:nvSpPr>
        <p:spPr bwMode="auto">
          <a:xfrm>
            <a:off x="1308387" y="22574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27" name="Line 21"/>
          <p:cNvSpPr>
            <a:spLocks noChangeShapeType="1"/>
          </p:cNvSpPr>
          <p:nvPr/>
        </p:nvSpPr>
        <p:spPr bwMode="auto">
          <a:xfrm flipV="1">
            <a:off x="546387" y="1962150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0128" name="Line 22"/>
          <p:cNvSpPr>
            <a:spLocks noChangeShapeType="1"/>
          </p:cNvSpPr>
          <p:nvPr/>
        </p:nvSpPr>
        <p:spPr bwMode="auto">
          <a:xfrm flipH="1" flipV="1">
            <a:off x="927387" y="196215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0129" name="Line 23"/>
          <p:cNvSpPr>
            <a:spLocks noChangeShapeType="1"/>
          </p:cNvSpPr>
          <p:nvPr/>
        </p:nvSpPr>
        <p:spPr bwMode="auto">
          <a:xfrm flipV="1">
            <a:off x="1914813" y="1924051"/>
            <a:ext cx="346075" cy="25876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0130" name="Line 24"/>
          <p:cNvSpPr>
            <a:spLocks noChangeShapeType="1"/>
          </p:cNvSpPr>
          <p:nvPr/>
        </p:nvSpPr>
        <p:spPr bwMode="auto">
          <a:xfrm flipH="1" flipV="1">
            <a:off x="1886238" y="2747963"/>
            <a:ext cx="379413" cy="8953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0131" name="Oval 25"/>
          <p:cNvSpPr>
            <a:spLocks noChangeArrowheads="1"/>
          </p:cNvSpPr>
          <p:nvPr/>
        </p:nvSpPr>
        <p:spPr bwMode="auto">
          <a:xfrm>
            <a:off x="1965612" y="30956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32" name="Line 26"/>
          <p:cNvSpPr>
            <a:spLocks noChangeShapeType="1"/>
          </p:cNvSpPr>
          <p:nvPr/>
        </p:nvSpPr>
        <p:spPr bwMode="auto">
          <a:xfrm flipH="1" flipV="1">
            <a:off x="552737" y="2808289"/>
            <a:ext cx="1346200" cy="165893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0133" name="Line 27"/>
          <p:cNvSpPr>
            <a:spLocks noChangeShapeType="1"/>
          </p:cNvSpPr>
          <p:nvPr/>
        </p:nvSpPr>
        <p:spPr bwMode="auto">
          <a:xfrm flipV="1">
            <a:off x="538450" y="2781301"/>
            <a:ext cx="1371600" cy="17129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0134" name="Oval 28"/>
          <p:cNvSpPr>
            <a:spLocks noChangeArrowheads="1"/>
          </p:cNvSpPr>
          <p:nvPr/>
        </p:nvSpPr>
        <p:spPr bwMode="auto">
          <a:xfrm>
            <a:off x="1098837" y="35242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90135" name="Group 29"/>
          <p:cNvGrpSpPr>
            <a:grpSpLocks/>
          </p:cNvGrpSpPr>
          <p:nvPr/>
        </p:nvGrpSpPr>
        <p:grpSpPr bwMode="auto">
          <a:xfrm>
            <a:off x="8971319" y="1866900"/>
            <a:ext cx="1752600" cy="2514600"/>
            <a:chOff x="3840" y="960"/>
            <a:chExt cx="1104" cy="1584"/>
          </a:xfrm>
        </p:grpSpPr>
        <p:sp>
          <p:nvSpPr>
            <p:cNvPr id="90153" name="Freeform 30"/>
            <p:cNvSpPr>
              <a:spLocks/>
            </p:cNvSpPr>
            <p:nvPr/>
          </p:nvSpPr>
          <p:spPr bwMode="auto">
            <a:xfrm>
              <a:off x="3840" y="960"/>
              <a:ext cx="1104" cy="528"/>
            </a:xfrm>
            <a:custGeom>
              <a:avLst/>
              <a:gdLst>
                <a:gd name="T0" fmla="*/ 0 w 1104"/>
                <a:gd name="T1" fmla="*/ 528 h 864"/>
                <a:gd name="T2" fmla="*/ 240 w 1104"/>
                <a:gd name="T3" fmla="*/ 0 h 864"/>
                <a:gd name="T4" fmla="*/ 1104 w 1104"/>
                <a:gd name="T5" fmla="*/ 0 h 864"/>
                <a:gd name="T6" fmla="*/ 864 w 1104"/>
                <a:gd name="T7" fmla="*/ 528 h 864"/>
                <a:gd name="T8" fmla="*/ 0 w 1104"/>
                <a:gd name="T9" fmla="*/ 52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864">
                  <a:moveTo>
                    <a:pt x="0" y="864"/>
                  </a:moveTo>
                  <a:lnTo>
                    <a:pt x="240" y="0"/>
                  </a:lnTo>
                  <a:lnTo>
                    <a:pt x="1104" y="0"/>
                  </a:lnTo>
                  <a:lnTo>
                    <a:pt x="864" y="864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54" name="Freeform 31"/>
            <p:cNvSpPr>
              <a:spLocks/>
            </p:cNvSpPr>
            <p:nvPr/>
          </p:nvSpPr>
          <p:spPr bwMode="auto">
            <a:xfrm>
              <a:off x="3840" y="2016"/>
              <a:ext cx="1104" cy="528"/>
            </a:xfrm>
            <a:custGeom>
              <a:avLst/>
              <a:gdLst>
                <a:gd name="T0" fmla="*/ 0 w 1104"/>
                <a:gd name="T1" fmla="*/ 528 h 864"/>
                <a:gd name="T2" fmla="*/ 240 w 1104"/>
                <a:gd name="T3" fmla="*/ 0 h 864"/>
                <a:gd name="T4" fmla="*/ 1104 w 1104"/>
                <a:gd name="T5" fmla="*/ 0 h 864"/>
                <a:gd name="T6" fmla="*/ 864 w 1104"/>
                <a:gd name="T7" fmla="*/ 528 h 864"/>
                <a:gd name="T8" fmla="*/ 0 w 1104"/>
                <a:gd name="T9" fmla="*/ 52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864">
                  <a:moveTo>
                    <a:pt x="0" y="864"/>
                  </a:moveTo>
                  <a:lnTo>
                    <a:pt x="240" y="0"/>
                  </a:lnTo>
                  <a:lnTo>
                    <a:pt x="1104" y="0"/>
                  </a:lnTo>
                  <a:lnTo>
                    <a:pt x="864" y="864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55" name="Line 32"/>
            <p:cNvSpPr>
              <a:spLocks noChangeShapeType="1"/>
            </p:cNvSpPr>
            <p:nvPr/>
          </p:nvSpPr>
          <p:spPr bwMode="auto">
            <a:xfrm>
              <a:off x="4080" y="96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56" name="Line 33"/>
            <p:cNvSpPr>
              <a:spLocks noChangeShapeType="1"/>
            </p:cNvSpPr>
            <p:nvPr/>
          </p:nvSpPr>
          <p:spPr bwMode="auto">
            <a:xfrm>
              <a:off x="4944" y="96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57" name="Line 34"/>
            <p:cNvSpPr>
              <a:spLocks noChangeShapeType="1"/>
            </p:cNvSpPr>
            <p:nvPr/>
          </p:nvSpPr>
          <p:spPr bwMode="auto">
            <a:xfrm>
              <a:off x="3840" y="148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58" name="Line 35"/>
            <p:cNvSpPr>
              <a:spLocks noChangeShapeType="1"/>
            </p:cNvSpPr>
            <p:nvPr/>
          </p:nvSpPr>
          <p:spPr bwMode="auto">
            <a:xfrm>
              <a:off x="4704" y="148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90136" name="Oval 36"/>
          <p:cNvSpPr>
            <a:spLocks noChangeArrowheads="1"/>
          </p:cNvSpPr>
          <p:nvPr/>
        </p:nvSpPr>
        <p:spPr bwMode="auto">
          <a:xfrm>
            <a:off x="10209569" y="42576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37" name="Oval 37"/>
          <p:cNvSpPr>
            <a:spLocks noChangeArrowheads="1"/>
          </p:cNvSpPr>
          <p:nvPr/>
        </p:nvSpPr>
        <p:spPr bwMode="auto">
          <a:xfrm>
            <a:off x="10600094" y="3429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38" name="Oval 38"/>
          <p:cNvSpPr>
            <a:spLocks noChangeArrowheads="1"/>
          </p:cNvSpPr>
          <p:nvPr/>
        </p:nvSpPr>
        <p:spPr bwMode="auto">
          <a:xfrm>
            <a:off x="10228619" y="25622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39" name="Oval 39"/>
          <p:cNvSpPr>
            <a:spLocks noChangeArrowheads="1"/>
          </p:cNvSpPr>
          <p:nvPr/>
        </p:nvSpPr>
        <p:spPr bwMode="auto">
          <a:xfrm>
            <a:off x="10590569" y="17526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40" name="Oval 40"/>
          <p:cNvSpPr>
            <a:spLocks noChangeArrowheads="1"/>
          </p:cNvSpPr>
          <p:nvPr/>
        </p:nvSpPr>
        <p:spPr bwMode="auto">
          <a:xfrm>
            <a:off x="8866544" y="42481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41" name="Oval 41"/>
          <p:cNvSpPr>
            <a:spLocks noChangeArrowheads="1"/>
          </p:cNvSpPr>
          <p:nvPr/>
        </p:nvSpPr>
        <p:spPr bwMode="auto">
          <a:xfrm>
            <a:off x="9238019" y="34194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42" name="Oval 42"/>
          <p:cNvSpPr>
            <a:spLocks noChangeArrowheads="1"/>
          </p:cNvSpPr>
          <p:nvPr/>
        </p:nvSpPr>
        <p:spPr bwMode="auto">
          <a:xfrm>
            <a:off x="9238019" y="17526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43" name="Oval 43"/>
          <p:cNvSpPr>
            <a:spLocks noChangeArrowheads="1"/>
          </p:cNvSpPr>
          <p:nvPr/>
        </p:nvSpPr>
        <p:spPr bwMode="auto">
          <a:xfrm>
            <a:off x="8857019" y="25812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44" name="Oval 44"/>
          <p:cNvSpPr>
            <a:spLocks noChangeArrowheads="1"/>
          </p:cNvSpPr>
          <p:nvPr/>
        </p:nvSpPr>
        <p:spPr bwMode="auto">
          <a:xfrm>
            <a:off x="9552344" y="42481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45" name="Oval 45"/>
          <p:cNvSpPr>
            <a:spLocks noChangeArrowheads="1"/>
          </p:cNvSpPr>
          <p:nvPr/>
        </p:nvSpPr>
        <p:spPr bwMode="auto">
          <a:xfrm>
            <a:off x="9876194" y="3429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46" name="Oval 46"/>
          <p:cNvSpPr>
            <a:spLocks noChangeArrowheads="1"/>
          </p:cNvSpPr>
          <p:nvPr/>
        </p:nvSpPr>
        <p:spPr bwMode="auto">
          <a:xfrm>
            <a:off x="10438169" y="38195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47" name="Oval 47"/>
          <p:cNvSpPr>
            <a:spLocks noChangeArrowheads="1"/>
          </p:cNvSpPr>
          <p:nvPr/>
        </p:nvSpPr>
        <p:spPr bwMode="auto">
          <a:xfrm>
            <a:off x="9057044" y="3810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48" name="Oval 48"/>
          <p:cNvSpPr>
            <a:spLocks noChangeArrowheads="1"/>
          </p:cNvSpPr>
          <p:nvPr/>
        </p:nvSpPr>
        <p:spPr bwMode="auto">
          <a:xfrm>
            <a:off x="9057044" y="21336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49" name="Oval 49"/>
          <p:cNvSpPr>
            <a:spLocks noChangeArrowheads="1"/>
          </p:cNvSpPr>
          <p:nvPr/>
        </p:nvSpPr>
        <p:spPr bwMode="auto">
          <a:xfrm>
            <a:off x="9580919" y="25908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50" name="Oval 50"/>
          <p:cNvSpPr>
            <a:spLocks noChangeArrowheads="1"/>
          </p:cNvSpPr>
          <p:nvPr/>
        </p:nvSpPr>
        <p:spPr bwMode="auto">
          <a:xfrm>
            <a:off x="9866669" y="17526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51" name="Oval 51"/>
          <p:cNvSpPr>
            <a:spLocks noChangeArrowheads="1"/>
          </p:cNvSpPr>
          <p:nvPr/>
        </p:nvSpPr>
        <p:spPr bwMode="auto">
          <a:xfrm>
            <a:off x="10428644" y="21431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52" name="Rectangle 5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066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底心正方格子、辺心正方格子はあるか？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97A3B21-4379-872C-BF4C-1ED3C71FB03F}"/>
              </a:ext>
            </a:extLst>
          </p:cNvPr>
          <p:cNvGrpSpPr>
            <a:grpSpLocks/>
          </p:cNvGrpSpPr>
          <p:nvPr/>
        </p:nvGrpSpPr>
        <p:grpSpPr bwMode="auto">
          <a:xfrm>
            <a:off x="4811316" y="1971675"/>
            <a:ext cx="1752600" cy="2514600"/>
            <a:chOff x="3840" y="960"/>
            <a:chExt cx="1104" cy="15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7E73BD0-3608-2260-373C-C618B5895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960"/>
              <a:ext cx="1104" cy="528"/>
            </a:xfrm>
            <a:custGeom>
              <a:avLst/>
              <a:gdLst>
                <a:gd name="T0" fmla="*/ 0 w 1104"/>
                <a:gd name="T1" fmla="*/ 528 h 864"/>
                <a:gd name="T2" fmla="*/ 240 w 1104"/>
                <a:gd name="T3" fmla="*/ 0 h 864"/>
                <a:gd name="T4" fmla="*/ 1104 w 1104"/>
                <a:gd name="T5" fmla="*/ 0 h 864"/>
                <a:gd name="T6" fmla="*/ 864 w 1104"/>
                <a:gd name="T7" fmla="*/ 528 h 864"/>
                <a:gd name="T8" fmla="*/ 0 w 1104"/>
                <a:gd name="T9" fmla="*/ 52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864">
                  <a:moveTo>
                    <a:pt x="0" y="864"/>
                  </a:moveTo>
                  <a:lnTo>
                    <a:pt x="240" y="0"/>
                  </a:lnTo>
                  <a:lnTo>
                    <a:pt x="1104" y="0"/>
                  </a:lnTo>
                  <a:lnTo>
                    <a:pt x="864" y="864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0000381-8AA5-93E0-519B-02360A849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016"/>
              <a:ext cx="1104" cy="528"/>
            </a:xfrm>
            <a:custGeom>
              <a:avLst/>
              <a:gdLst>
                <a:gd name="T0" fmla="*/ 0 w 1104"/>
                <a:gd name="T1" fmla="*/ 528 h 864"/>
                <a:gd name="T2" fmla="*/ 240 w 1104"/>
                <a:gd name="T3" fmla="*/ 0 h 864"/>
                <a:gd name="T4" fmla="*/ 1104 w 1104"/>
                <a:gd name="T5" fmla="*/ 0 h 864"/>
                <a:gd name="T6" fmla="*/ 864 w 1104"/>
                <a:gd name="T7" fmla="*/ 528 h 864"/>
                <a:gd name="T8" fmla="*/ 0 w 1104"/>
                <a:gd name="T9" fmla="*/ 52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864">
                  <a:moveTo>
                    <a:pt x="0" y="864"/>
                  </a:moveTo>
                  <a:lnTo>
                    <a:pt x="240" y="0"/>
                  </a:lnTo>
                  <a:lnTo>
                    <a:pt x="1104" y="0"/>
                  </a:lnTo>
                  <a:lnTo>
                    <a:pt x="864" y="864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C704D622-31AD-D7AE-8CF3-0E44C1859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6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FC607C20-B815-C0A6-8462-345CEC7D1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96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AFB6E7C1-C4E0-5BBB-8EE7-2EF624197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48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017EF668-7721-C01F-C377-0265E8B67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34D096EA-2386-9D15-ACB5-93ED6E089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724" y="43624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F317E56C-3EF6-0E45-E78D-5DDDC84C3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091" y="35337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443B454C-FAC0-7C5B-4302-B0B72ED86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156" y="268224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2402BADB-4A83-88E2-52EC-8D6E1AAA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566" y="18573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4BE963DE-058F-5D3D-0B03-E6C6F6DC9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541" y="43529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8AEE76CC-9C2C-539E-A12F-7FB84CA8F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016" y="35242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2358A66B-F3E5-F985-D494-407A0D75B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016" y="18573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43C4570D-B687-D869-87EF-087518A0C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016" y="2686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F4AB1CB6-EEBE-8E43-EB53-7D53E696E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316" y="39433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3AD19299-6910-48E1-FAB1-20E9ADB359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1316" y="3648075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38458D80-5206-B6B4-F333-282DCCCA52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92316" y="3648075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F2FEE39A-C7C6-3617-9742-D05198BF2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316" y="22669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36EE2E06-66F6-18B9-ECCB-DD61BDDF5D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1316" y="1971675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F1762363-293E-AE17-D1D2-BEFAAB8D16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92316" y="1971675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EECA6E4-E540-C8A0-91BD-F5ECBE980FFC}"/>
              </a:ext>
            </a:extLst>
          </p:cNvPr>
          <p:cNvSpPr/>
          <p:nvPr/>
        </p:nvSpPr>
        <p:spPr>
          <a:xfrm>
            <a:off x="407368" y="1239143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atin typeface="Times New Roman"/>
                <a:ea typeface="ＭＳ Ｐゴシック"/>
              </a:rPr>
              <a:t>面心正方格子</a:t>
            </a:r>
            <a:endParaRPr lang="ja-JP" altLang="en-US" sz="2400" dirty="0">
              <a:latin typeface="Times New Roman"/>
              <a:ea typeface="ＭＳ Ｐゴシック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A1310C7-15D3-9978-097F-8E5688BB9873}"/>
              </a:ext>
            </a:extLst>
          </p:cNvPr>
          <p:cNvSpPr/>
          <p:nvPr/>
        </p:nvSpPr>
        <p:spPr>
          <a:xfrm>
            <a:off x="3143672" y="1196752"/>
            <a:ext cx="226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atin typeface="Times New Roman"/>
                <a:ea typeface="ＭＳ Ｐゴシック"/>
              </a:rPr>
              <a:t>C</a:t>
            </a:r>
            <a:r>
              <a:rPr lang="ja-JP" altLang="en-US" sz="2400" b="1" dirty="0">
                <a:latin typeface="Times New Roman"/>
                <a:ea typeface="ＭＳ Ｐゴシック"/>
              </a:rPr>
              <a:t>底心正方格子</a:t>
            </a:r>
            <a:endParaRPr lang="ja-JP" altLang="en-US" sz="2400" dirty="0">
              <a:latin typeface="Times New Roman"/>
              <a:ea typeface="ＭＳ Ｐゴシック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93B457B-9772-A0E8-5E6C-F5F78653EDF9}"/>
              </a:ext>
            </a:extLst>
          </p:cNvPr>
          <p:cNvSpPr/>
          <p:nvPr/>
        </p:nvSpPr>
        <p:spPr>
          <a:xfrm>
            <a:off x="8859759" y="1196752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atin typeface="Times New Roman"/>
                <a:ea typeface="ＭＳ Ｐゴシック"/>
              </a:rPr>
              <a:t>辺心正方格子</a:t>
            </a:r>
            <a:endParaRPr lang="ja-JP" altLang="en-US" sz="2400" dirty="0">
              <a:latin typeface="Times New Roman"/>
              <a:ea typeface="ＭＳ Ｐゴシック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6706E36-A81C-05C6-59E8-33DCA1952D4E}"/>
              </a:ext>
            </a:extLst>
          </p:cNvPr>
          <p:cNvSpPr/>
          <p:nvPr/>
        </p:nvSpPr>
        <p:spPr>
          <a:xfrm>
            <a:off x="3302709" y="4847570"/>
            <a:ext cx="3958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atin typeface="Times New Roman"/>
                <a:ea typeface="ＭＳ Ｐゴシック"/>
              </a:rPr>
              <a:t>小さい</a:t>
            </a:r>
            <a:r>
              <a:rPr lang="ja-JP" altLang="en-US" sz="24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単純正方格子</a:t>
            </a:r>
            <a:r>
              <a:rPr lang="ja-JP" altLang="en-US" sz="2400" b="1" dirty="0">
                <a:latin typeface="Times New Roman"/>
                <a:ea typeface="ＭＳ Ｐゴシック"/>
              </a:rPr>
              <a:t>をとれる</a:t>
            </a:r>
            <a:endParaRPr lang="en-US" altLang="ja-JP" sz="2400" b="1" dirty="0">
              <a:latin typeface="Times New Roman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dirty="0">
              <a:latin typeface="Times New Roman"/>
              <a:ea typeface="ＭＳ Ｐゴシック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F27D31E-8B0F-AD5A-CEF3-A621FDC3DBC7}"/>
              </a:ext>
            </a:extLst>
          </p:cNvPr>
          <p:cNvSpPr/>
          <p:nvPr/>
        </p:nvSpPr>
        <p:spPr>
          <a:xfrm>
            <a:off x="8027967" y="4854014"/>
            <a:ext cx="4044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頂点と辺心の点の環境が違う</a:t>
            </a:r>
            <a:endParaRPr lang="en-US" altLang="ja-JP" sz="2400" b="1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atin typeface="Times New Roman"/>
                <a:ea typeface="ＭＳ Ｐゴシック"/>
              </a:rPr>
              <a:t>=&gt;</a:t>
            </a:r>
            <a:r>
              <a:rPr lang="ja-JP" altLang="en-US" sz="2400" b="1" dirty="0">
                <a:latin typeface="Times New Roman"/>
                <a:ea typeface="ＭＳ Ｐゴシック"/>
              </a:rPr>
              <a:t> 格子ではない</a:t>
            </a:r>
            <a:endParaRPr lang="ja-JP" altLang="en-US" sz="2400" dirty="0">
              <a:latin typeface="Times New Roman"/>
              <a:ea typeface="ＭＳ Ｐゴシック"/>
            </a:endParaRPr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08F3452C-2716-D8EC-A56C-652C0E71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92" y="307716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EAC6F894-CF69-C9BE-69D1-D241B3107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199" y="2754498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C308F09A-5A42-90BA-CDD6-FD295E3E5900}"/>
              </a:ext>
            </a:extLst>
          </p:cNvPr>
          <p:cNvGrpSpPr>
            <a:grpSpLocks/>
          </p:cNvGrpSpPr>
          <p:nvPr/>
        </p:nvGrpSpPr>
        <p:grpSpPr bwMode="auto">
          <a:xfrm>
            <a:off x="6182841" y="1971675"/>
            <a:ext cx="1752600" cy="2514600"/>
            <a:chOff x="3840" y="960"/>
            <a:chExt cx="1104" cy="1584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942066A4-A2B9-F75B-D5A1-F4671526A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960"/>
              <a:ext cx="1104" cy="528"/>
            </a:xfrm>
            <a:custGeom>
              <a:avLst/>
              <a:gdLst>
                <a:gd name="T0" fmla="*/ 0 w 1104"/>
                <a:gd name="T1" fmla="*/ 528 h 864"/>
                <a:gd name="T2" fmla="*/ 240 w 1104"/>
                <a:gd name="T3" fmla="*/ 0 h 864"/>
                <a:gd name="T4" fmla="*/ 1104 w 1104"/>
                <a:gd name="T5" fmla="*/ 0 h 864"/>
                <a:gd name="T6" fmla="*/ 864 w 1104"/>
                <a:gd name="T7" fmla="*/ 528 h 864"/>
                <a:gd name="T8" fmla="*/ 0 w 1104"/>
                <a:gd name="T9" fmla="*/ 52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864">
                  <a:moveTo>
                    <a:pt x="0" y="864"/>
                  </a:moveTo>
                  <a:lnTo>
                    <a:pt x="240" y="0"/>
                  </a:lnTo>
                  <a:lnTo>
                    <a:pt x="1104" y="0"/>
                  </a:lnTo>
                  <a:lnTo>
                    <a:pt x="864" y="864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846F7CD8-8A01-1414-8BB7-8240C7FAF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016"/>
              <a:ext cx="1104" cy="528"/>
            </a:xfrm>
            <a:custGeom>
              <a:avLst/>
              <a:gdLst>
                <a:gd name="T0" fmla="*/ 0 w 1104"/>
                <a:gd name="T1" fmla="*/ 528 h 864"/>
                <a:gd name="T2" fmla="*/ 240 w 1104"/>
                <a:gd name="T3" fmla="*/ 0 h 864"/>
                <a:gd name="T4" fmla="*/ 1104 w 1104"/>
                <a:gd name="T5" fmla="*/ 0 h 864"/>
                <a:gd name="T6" fmla="*/ 864 w 1104"/>
                <a:gd name="T7" fmla="*/ 528 h 864"/>
                <a:gd name="T8" fmla="*/ 0 w 1104"/>
                <a:gd name="T9" fmla="*/ 52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864">
                  <a:moveTo>
                    <a:pt x="0" y="864"/>
                  </a:moveTo>
                  <a:lnTo>
                    <a:pt x="240" y="0"/>
                  </a:lnTo>
                  <a:lnTo>
                    <a:pt x="1104" y="0"/>
                  </a:lnTo>
                  <a:lnTo>
                    <a:pt x="864" y="864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28" name="Line 5">
              <a:extLst>
                <a:ext uri="{FF2B5EF4-FFF2-40B4-BE49-F238E27FC236}">
                  <a16:creationId xmlns:a16="http://schemas.microsoft.com/office/drawing/2014/main" id="{DE74B104-7B82-3C94-6F21-EFCB71B56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6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34" name="Line 6">
              <a:extLst>
                <a:ext uri="{FF2B5EF4-FFF2-40B4-BE49-F238E27FC236}">
                  <a16:creationId xmlns:a16="http://schemas.microsoft.com/office/drawing/2014/main" id="{78F890AB-1679-E91A-3D16-7617E1E8C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96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35" name="Line 7">
              <a:extLst>
                <a:ext uri="{FF2B5EF4-FFF2-40B4-BE49-F238E27FC236}">
                  <a16:creationId xmlns:a16="http://schemas.microsoft.com/office/drawing/2014/main" id="{3311DDFF-F3D8-CD2F-CB32-DF0D0DEFD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48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AC205DA6-3BA1-B8EA-9AAD-DB2126968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37" name="Oval 9">
            <a:extLst>
              <a:ext uri="{FF2B5EF4-FFF2-40B4-BE49-F238E27FC236}">
                <a16:creationId xmlns:a16="http://schemas.microsoft.com/office/drawing/2014/main" id="{90935F5E-806F-7661-ADCC-BE85DACBE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091" y="43624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8" name="Oval 10">
            <a:extLst>
              <a:ext uri="{FF2B5EF4-FFF2-40B4-BE49-F238E27FC236}">
                <a16:creationId xmlns:a16="http://schemas.microsoft.com/office/drawing/2014/main" id="{4B3A4C56-FBE0-5E69-3795-07078599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616" y="35337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9" name="Oval 11">
            <a:extLst>
              <a:ext uri="{FF2B5EF4-FFF2-40B4-BE49-F238E27FC236}">
                <a16:creationId xmlns:a16="http://schemas.microsoft.com/office/drawing/2014/main" id="{E319CB64-4222-C213-A82C-C149FC16B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141" y="2667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" name="Oval 12">
            <a:extLst>
              <a:ext uri="{FF2B5EF4-FFF2-40B4-BE49-F238E27FC236}">
                <a16:creationId xmlns:a16="http://schemas.microsoft.com/office/drawing/2014/main" id="{1837A74C-2417-A619-A6AC-CDE06E2BC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091" y="18573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63AFDF82-ECD5-7E29-8159-E662A841E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841" y="39433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" name="Line 18">
            <a:extLst>
              <a:ext uri="{FF2B5EF4-FFF2-40B4-BE49-F238E27FC236}">
                <a16:creationId xmlns:a16="http://schemas.microsoft.com/office/drawing/2014/main" id="{2EEEBD2C-A2F0-3426-6142-64294C779D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2841" y="3648075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7" name="Line 19">
            <a:extLst>
              <a:ext uri="{FF2B5EF4-FFF2-40B4-BE49-F238E27FC236}">
                <a16:creationId xmlns:a16="http://schemas.microsoft.com/office/drawing/2014/main" id="{A312C14B-E18D-0298-17D0-72CEDD93CD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3841" y="3648075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6B0D7F2D-21F7-8004-DED2-43788DDC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841" y="22669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657AFEAA-9BF5-5FB5-E682-A6163E7D0C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2841" y="1971675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E6CB66D6-50B8-981C-00FA-D3EDF7825D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3841" y="1971675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1" name="Line 18">
            <a:extLst>
              <a:ext uri="{FF2B5EF4-FFF2-40B4-BE49-F238E27FC236}">
                <a16:creationId xmlns:a16="http://schemas.microsoft.com/office/drawing/2014/main" id="{9C33568E-272B-00D7-6AF0-0CB68D86C4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78800" y="3652644"/>
            <a:ext cx="873656" cy="416436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95FDC59A-6037-3DD3-C50E-6506316387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7498" y="4073634"/>
            <a:ext cx="873656" cy="416436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3" name="Line 18">
            <a:extLst>
              <a:ext uri="{FF2B5EF4-FFF2-40B4-BE49-F238E27FC236}">
                <a16:creationId xmlns:a16="http://schemas.microsoft.com/office/drawing/2014/main" id="{3CABA967-EB23-9DC0-518F-E28973C3F9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0876" y="1969410"/>
            <a:ext cx="873656" cy="416436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4" name="Line 18">
            <a:extLst>
              <a:ext uri="{FF2B5EF4-FFF2-40B4-BE49-F238E27FC236}">
                <a16:creationId xmlns:a16="http://schemas.microsoft.com/office/drawing/2014/main" id="{540A6DC0-2AD0-F4F9-3BBF-87EB1D567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9574" y="2385320"/>
            <a:ext cx="873656" cy="416436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id="{F7406DA3-6F39-D34C-03C8-1EE9BB544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8800" y="2382520"/>
            <a:ext cx="497840" cy="42164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6" name="Line 18">
            <a:extLst>
              <a:ext uri="{FF2B5EF4-FFF2-40B4-BE49-F238E27FC236}">
                <a16:creationId xmlns:a16="http://schemas.microsoft.com/office/drawing/2014/main" id="{C50A2CBE-2716-CA93-333A-68A3F2E92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1956" y="1971308"/>
            <a:ext cx="497840" cy="42164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62EE3B6C-6DF5-9678-0EE5-88F35FB01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6540" y="4063096"/>
            <a:ext cx="497840" cy="42164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8" name="Line 18">
            <a:extLst>
              <a:ext uri="{FF2B5EF4-FFF2-40B4-BE49-F238E27FC236}">
                <a16:creationId xmlns:a16="http://schemas.microsoft.com/office/drawing/2014/main" id="{54BEC406-3681-4EA7-16FB-6A3D520F9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9696" y="3651884"/>
            <a:ext cx="497840" cy="42164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9" name="Line 18">
            <a:extLst>
              <a:ext uri="{FF2B5EF4-FFF2-40B4-BE49-F238E27FC236}">
                <a16:creationId xmlns:a16="http://schemas.microsoft.com/office/drawing/2014/main" id="{55A99A05-2D2D-8F39-0555-6D6C259361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54210" y="2396490"/>
            <a:ext cx="11430" cy="166878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0" name="Line 18">
            <a:extLst>
              <a:ext uri="{FF2B5EF4-FFF2-40B4-BE49-F238E27FC236}">
                <a16:creationId xmlns:a16="http://schemas.microsoft.com/office/drawing/2014/main" id="{808592FC-B2AC-3A82-39D9-B42D63B2C9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75382" y="2386980"/>
            <a:ext cx="11430" cy="166878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1" name="Line 18">
            <a:extLst>
              <a:ext uri="{FF2B5EF4-FFF2-40B4-BE49-F238E27FC236}">
                <a16:creationId xmlns:a16="http://schemas.microsoft.com/office/drawing/2014/main" id="{0F5F53BE-658D-4A7A-BCC3-EF9FC6E250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81720" y="2815590"/>
            <a:ext cx="4956" cy="166305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2" name="Line 18">
            <a:extLst>
              <a:ext uri="{FF2B5EF4-FFF2-40B4-BE49-F238E27FC236}">
                <a16:creationId xmlns:a16="http://schemas.microsoft.com/office/drawing/2014/main" id="{07231CEB-94A5-4F15-154E-7713E8197D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4496" y="1971040"/>
            <a:ext cx="3304" cy="1663824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63" name="Group 2">
            <a:extLst>
              <a:ext uri="{FF2B5EF4-FFF2-40B4-BE49-F238E27FC236}">
                <a16:creationId xmlns:a16="http://schemas.microsoft.com/office/drawing/2014/main" id="{D8113784-4753-0E43-DB3B-21638C55C8E3}"/>
              </a:ext>
            </a:extLst>
          </p:cNvPr>
          <p:cNvGrpSpPr>
            <a:grpSpLocks/>
          </p:cNvGrpSpPr>
          <p:nvPr/>
        </p:nvGrpSpPr>
        <p:grpSpPr bwMode="auto">
          <a:xfrm>
            <a:off x="2870473" y="1971316"/>
            <a:ext cx="1752600" cy="2514600"/>
            <a:chOff x="3840" y="960"/>
            <a:chExt cx="1104" cy="1584"/>
          </a:xfrm>
        </p:grpSpPr>
        <p:sp>
          <p:nvSpPr>
            <p:cNvPr id="90112" name="Freeform 3">
              <a:extLst>
                <a:ext uri="{FF2B5EF4-FFF2-40B4-BE49-F238E27FC236}">
                  <a16:creationId xmlns:a16="http://schemas.microsoft.com/office/drawing/2014/main" id="{0D96A040-772D-BC42-E8D7-23C5CA227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960"/>
              <a:ext cx="1104" cy="528"/>
            </a:xfrm>
            <a:custGeom>
              <a:avLst/>
              <a:gdLst>
                <a:gd name="T0" fmla="*/ 0 w 1104"/>
                <a:gd name="T1" fmla="*/ 528 h 864"/>
                <a:gd name="T2" fmla="*/ 240 w 1104"/>
                <a:gd name="T3" fmla="*/ 0 h 864"/>
                <a:gd name="T4" fmla="*/ 1104 w 1104"/>
                <a:gd name="T5" fmla="*/ 0 h 864"/>
                <a:gd name="T6" fmla="*/ 864 w 1104"/>
                <a:gd name="T7" fmla="*/ 528 h 864"/>
                <a:gd name="T8" fmla="*/ 0 w 1104"/>
                <a:gd name="T9" fmla="*/ 52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864">
                  <a:moveTo>
                    <a:pt x="0" y="864"/>
                  </a:moveTo>
                  <a:lnTo>
                    <a:pt x="240" y="0"/>
                  </a:lnTo>
                  <a:lnTo>
                    <a:pt x="1104" y="0"/>
                  </a:lnTo>
                  <a:lnTo>
                    <a:pt x="864" y="864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13" name="Freeform 4">
              <a:extLst>
                <a:ext uri="{FF2B5EF4-FFF2-40B4-BE49-F238E27FC236}">
                  <a16:creationId xmlns:a16="http://schemas.microsoft.com/office/drawing/2014/main" id="{36CB5B19-65B9-0E0B-BCB4-A892E1B03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016"/>
              <a:ext cx="1104" cy="528"/>
            </a:xfrm>
            <a:custGeom>
              <a:avLst/>
              <a:gdLst>
                <a:gd name="T0" fmla="*/ 0 w 1104"/>
                <a:gd name="T1" fmla="*/ 528 h 864"/>
                <a:gd name="T2" fmla="*/ 240 w 1104"/>
                <a:gd name="T3" fmla="*/ 0 h 864"/>
                <a:gd name="T4" fmla="*/ 1104 w 1104"/>
                <a:gd name="T5" fmla="*/ 0 h 864"/>
                <a:gd name="T6" fmla="*/ 864 w 1104"/>
                <a:gd name="T7" fmla="*/ 528 h 864"/>
                <a:gd name="T8" fmla="*/ 0 w 1104"/>
                <a:gd name="T9" fmla="*/ 52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864">
                  <a:moveTo>
                    <a:pt x="0" y="864"/>
                  </a:moveTo>
                  <a:lnTo>
                    <a:pt x="240" y="0"/>
                  </a:lnTo>
                  <a:lnTo>
                    <a:pt x="1104" y="0"/>
                  </a:lnTo>
                  <a:lnTo>
                    <a:pt x="864" y="864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65" name="Line 5">
              <a:extLst>
                <a:ext uri="{FF2B5EF4-FFF2-40B4-BE49-F238E27FC236}">
                  <a16:creationId xmlns:a16="http://schemas.microsoft.com/office/drawing/2014/main" id="{EE1F99B9-646B-E728-67C1-88104A44D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6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66" name="Line 6">
              <a:extLst>
                <a:ext uri="{FF2B5EF4-FFF2-40B4-BE49-F238E27FC236}">
                  <a16:creationId xmlns:a16="http://schemas.microsoft.com/office/drawing/2014/main" id="{038353A9-1CBC-191F-435C-69843F6C7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96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67" name="Line 7">
              <a:extLst>
                <a:ext uri="{FF2B5EF4-FFF2-40B4-BE49-F238E27FC236}">
                  <a16:creationId xmlns:a16="http://schemas.microsoft.com/office/drawing/2014/main" id="{5B034CF4-CCBE-CB80-B477-E68A71091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48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90168" name="Line 8">
              <a:extLst>
                <a:ext uri="{FF2B5EF4-FFF2-40B4-BE49-F238E27FC236}">
                  <a16:creationId xmlns:a16="http://schemas.microsoft.com/office/drawing/2014/main" id="{34115A66-3EA8-900E-74F7-C236590D3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90169" name="Oval 9">
            <a:extLst>
              <a:ext uri="{FF2B5EF4-FFF2-40B4-BE49-F238E27FC236}">
                <a16:creationId xmlns:a16="http://schemas.microsoft.com/office/drawing/2014/main" id="{27412A01-B5C1-1F8F-7980-3F6D3FA19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881" y="4362091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70" name="Oval 10">
            <a:extLst>
              <a:ext uri="{FF2B5EF4-FFF2-40B4-BE49-F238E27FC236}">
                <a16:creationId xmlns:a16="http://schemas.microsoft.com/office/drawing/2014/main" id="{2EF377EE-FD2C-FC4B-DC4B-3DD0A5F9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248" y="3533416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71" name="Oval 11">
            <a:extLst>
              <a:ext uri="{FF2B5EF4-FFF2-40B4-BE49-F238E27FC236}">
                <a16:creationId xmlns:a16="http://schemas.microsoft.com/office/drawing/2014/main" id="{83EB6D21-6B32-D9E0-1197-E00ADA029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313" y="2681881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72" name="Oval 12">
            <a:extLst>
              <a:ext uri="{FF2B5EF4-FFF2-40B4-BE49-F238E27FC236}">
                <a16:creationId xmlns:a16="http://schemas.microsoft.com/office/drawing/2014/main" id="{FC85EB65-5362-28FD-CCF2-08570C9EC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723" y="1857016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73" name="Oval 13">
            <a:extLst>
              <a:ext uri="{FF2B5EF4-FFF2-40B4-BE49-F238E27FC236}">
                <a16:creationId xmlns:a16="http://schemas.microsoft.com/office/drawing/2014/main" id="{16DAA264-7CFC-8E44-436A-EC57C4C4C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698" y="4352566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74" name="Oval 14">
            <a:extLst>
              <a:ext uri="{FF2B5EF4-FFF2-40B4-BE49-F238E27FC236}">
                <a16:creationId xmlns:a16="http://schemas.microsoft.com/office/drawing/2014/main" id="{C82B8FD3-F031-C5A3-3C32-E552698A9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173" y="3523891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75" name="Oval 15">
            <a:extLst>
              <a:ext uri="{FF2B5EF4-FFF2-40B4-BE49-F238E27FC236}">
                <a16:creationId xmlns:a16="http://schemas.microsoft.com/office/drawing/2014/main" id="{FBFF2493-301E-388A-39D7-449CAC466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173" y="1857016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76" name="Oval 16">
            <a:extLst>
              <a:ext uri="{FF2B5EF4-FFF2-40B4-BE49-F238E27FC236}">
                <a16:creationId xmlns:a16="http://schemas.microsoft.com/office/drawing/2014/main" id="{EB8BFA05-8FC4-D4B2-3014-B469EABAA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173" y="2685691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77" name="Oval 17">
            <a:extLst>
              <a:ext uri="{FF2B5EF4-FFF2-40B4-BE49-F238E27FC236}">
                <a16:creationId xmlns:a16="http://schemas.microsoft.com/office/drawing/2014/main" id="{CDF98BBA-0FDA-7E6A-EB67-C2C35326C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473" y="3942991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78" name="Line 18">
            <a:extLst>
              <a:ext uri="{FF2B5EF4-FFF2-40B4-BE49-F238E27FC236}">
                <a16:creationId xmlns:a16="http://schemas.microsoft.com/office/drawing/2014/main" id="{5F38EA8E-0764-E18E-6E75-3C92BD7311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473" y="3647716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0179" name="Line 19">
            <a:extLst>
              <a:ext uri="{FF2B5EF4-FFF2-40B4-BE49-F238E27FC236}">
                <a16:creationId xmlns:a16="http://schemas.microsoft.com/office/drawing/2014/main" id="{6F405BA0-B0C3-9E7E-3112-7DF501F050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1473" y="3647716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0180" name="Oval 20">
            <a:extLst>
              <a:ext uri="{FF2B5EF4-FFF2-40B4-BE49-F238E27FC236}">
                <a16:creationId xmlns:a16="http://schemas.microsoft.com/office/drawing/2014/main" id="{4E602CBC-45B1-55BD-92DF-987D602E8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473" y="2266591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0181" name="Line 21">
            <a:extLst>
              <a:ext uri="{FF2B5EF4-FFF2-40B4-BE49-F238E27FC236}">
                <a16:creationId xmlns:a16="http://schemas.microsoft.com/office/drawing/2014/main" id="{42BB0D14-1793-D4A0-A7E1-2E1C3DC00C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473" y="1971316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0182" name="Line 22">
            <a:extLst>
              <a:ext uri="{FF2B5EF4-FFF2-40B4-BE49-F238E27FC236}">
                <a16:creationId xmlns:a16="http://schemas.microsoft.com/office/drawing/2014/main" id="{DDB0B112-18EE-A1B1-9AE3-3DC233F58A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1473" y="1971316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1782583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Bravais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格子は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14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種に限られる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911E66-BF3F-57FC-21AF-9E526B21F326}"/>
              </a:ext>
            </a:extLst>
          </p:cNvPr>
          <p:cNvSpPr txBox="1"/>
          <p:nvPr/>
        </p:nvSpPr>
        <p:spPr>
          <a:xfrm>
            <a:off x="119336" y="692696"/>
            <a:ext cx="900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009900"/>
                </a:solidFill>
              </a:rPr>
              <a:t>[</a:t>
            </a:r>
            <a:r>
              <a:rPr lang="en-US" altLang="ja-JP" sz="2000" b="1" dirty="0" err="1">
                <a:solidFill>
                  <a:srgbClr val="009900"/>
                </a:solidFill>
              </a:rPr>
              <a:t>tkprog_X_path</a:t>
            </a:r>
            <a:r>
              <a:rPr lang="en-US" altLang="ja-JP" sz="2000" b="1" dirty="0">
                <a:solidFill>
                  <a:srgbClr val="009900"/>
                </a:solidFill>
              </a:rPr>
              <a:t>]\crystgal\draw_bravais_lattice.py</a:t>
            </a:r>
            <a:endParaRPr lang="ja-JP" altLang="en-US" sz="2000" dirty="0">
              <a:solidFill>
                <a:srgbClr val="009900"/>
              </a:solidFill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243394" y="5837172"/>
            <a:ext cx="1232783" cy="96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pic>
        <p:nvPicPr>
          <p:cNvPr id="3" name="図 2" descr="グラフ, レーダー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AFC62BB9-230E-1C1A-5700-B24A96182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8214" r="11632" b="3142"/>
          <a:stretch>
            <a:fillRect/>
          </a:stretch>
        </p:blipFill>
        <p:spPr>
          <a:xfrm>
            <a:off x="1991544" y="1891249"/>
            <a:ext cx="1748845" cy="1537751"/>
          </a:xfrm>
          <a:prstGeom prst="rect">
            <a:avLst/>
          </a:prstGeom>
        </p:spPr>
      </p:pic>
      <p:pic>
        <p:nvPicPr>
          <p:cNvPr id="7" name="図 6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82D85B74-06AF-A255-B3AF-3671281C4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1" t="5721" r="16337" b="4424"/>
          <a:stretch>
            <a:fillRect/>
          </a:stretch>
        </p:blipFill>
        <p:spPr>
          <a:xfrm>
            <a:off x="191344" y="1815078"/>
            <a:ext cx="1629750" cy="1558750"/>
          </a:xfrm>
          <a:prstGeom prst="rect">
            <a:avLst/>
          </a:prstGeom>
        </p:spPr>
      </p:pic>
      <p:pic>
        <p:nvPicPr>
          <p:cNvPr id="9" name="図 8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4F7C504D-B1EC-A127-9C26-159A41122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9" t="6299" r="22737" b="7108"/>
          <a:stretch>
            <a:fillRect/>
          </a:stretch>
        </p:blipFill>
        <p:spPr>
          <a:xfrm>
            <a:off x="5925495" y="1861677"/>
            <a:ext cx="1250148" cy="1502151"/>
          </a:xfrm>
          <a:prstGeom prst="rect">
            <a:avLst/>
          </a:prstGeom>
        </p:spPr>
      </p:pic>
      <p:pic>
        <p:nvPicPr>
          <p:cNvPr id="11" name="図 10" descr="グラフ, レーダー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B0FFF42C-3AC7-BD96-9A67-98292C74B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t="7299" r="22477" b="9643"/>
          <a:stretch>
            <a:fillRect/>
          </a:stretch>
        </p:blipFill>
        <p:spPr>
          <a:xfrm>
            <a:off x="7300992" y="1851069"/>
            <a:ext cx="1315288" cy="1440826"/>
          </a:xfrm>
          <a:prstGeom prst="rect">
            <a:avLst/>
          </a:prstGeom>
        </p:spPr>
      </p:pic>
      <p:pic>
        <p:nvPicPr>
          <p:cNvPr id="13" name="図 12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2DD408BE-4506-DCF7-BD14-2BA852F2E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6475" r="20522" b="6933"/>
          <a:stretch>
            <a:fillRect/>
          </a:stretch>
        </p:blipFill>
        <p:spPr>
          <a:xfrm>
            <a:off x="3427480" y="4365104"/>
            <a:ext cx="1372376" cy="1502151"/>
          </a:xfrm>
          <a:prstGeom prst="rect">
            <a:avLst/>
          </a:prstGeom>
        </p:spPr>
      </p:pic>
      <p:pic>
        <p:nvPicPr>
          <p:cNvPr id="15" name="図 14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963A96B4-39E3-9127-5D71-755AB6C10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9" t="6095" r="29303" b="11544"/>
          <a:stretch>
            <a:fillRect/>
          </a:stretch>
        </p:blipFill>
        <p:spPr>
          <a:xfrm>
            <a:off x="9199085" y="1772816"/>
            <a:ext cx="1073379" cy="1626944"/>
          </a:xfrm>
          <a:prstGeom prst="rect">
            <a:avLst/>
          </a:prstGeom>
        </p:spPr>
      </p:pic>
      <p:pic>
        <p:nvPicPr>
          <p:cNvPr id="17" name="図 16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B878E556-5D53-A1BF-2285-90412EB899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3" t="24776" r="26244" b="23305"/>
          <a:stretch>
            <a:fillRect/>
          </a:stretch>
        </p:blipFill>
        <p:spPr>
          <a:xfrm>
            <a:off x="10242863" y="1887592"/>
            <a:ext cx="1829801" cy="1442477"/>
          </a:xfrm>
          <a:prstGeom prst="rect">
            <a:avLst/>
          </a:prstGeom>
        </p:spPr>
      </p:pic>
      <p:pic>
        <p:nvPicPr>
          <p:cNvPr id="19" name="図 18" descr="グラフ, レーダー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2A63E006-46E7-E09A-05BE-5F4E33BF21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 t="11387" r="18344" b="10661"/>
          <a:stretch>
            <a:fillRect/>
          </a:stretch>
        </p:blipFill>
        <p:spPr>
          <a:xfrm>
            <a:off x="4928125" y="4463105"/>
            <a:ext cx="1527915" cy="1422253"/>
          </a:xfrm>
          <a:prstGeom prst="rect">
            <a:avLst/>
          </a:prstGeom>
        </p:spPr>
      </p:pic>
      <p:pic>
        <p:nvPicPr>
          <p:cNvPr id="21" name="図 20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CDC86DDF-0FBA-2552-8EB1-0206170FD3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t="10700" r="20110" b="11109"/>
          <a:stretch>
            <a:fillRect/>
          </a:stretch>
        </p:blipFill>
        <p:spPr>
          <a:xfrm>
            <a:off x="47328" y="4342785"/>
            <a:ext cx="1572861" cy="1534487"/>
          </a:xfrm>
          <a:prstGeom prst="rect">
            <a:avLst/>
          </a:prstGeom>
        </p:spPr>
      </p:pic>
      <p:pic>
        <p:nvPicPr>
          <p:cNvPr id="23" name="図 22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C28FEC36-569D-E1B8-2FA4-A5C73A988C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1" t="6565" r="23557" b="8783"/>
          <a:stretch>
            <a:fillRect/>
          </a:stretch>
        </p:blipFill>
        <p:spPr>
          <a:xfrm>
            <a:off x="6764735" y="4447129"/>
            <a:ext cx="1288374" cy="1502151"/>
          </a:xfrm>
          <a:prstGeom prst="rect">
            <a:avLst/>
          </a:prstGeom>
        </p:spPr>
      </p:pic>
      <p:pic>
        <p:nvPicPr>
          <p:cNvPr id="25" name="図 24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AA32E4FD-79C2-DE9A-FDE5-F13C665B55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t="23946" r="26028" b="25652"/>
          <a:stretch>
            <a:fillRect/>
          </a:stretch>
        </p:blipFill>
        <p:spPr>
          <a:xfrm>
            <a:off x="10245336" y="4406557"/>
            <a:ext cx="1769031" cy="146069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9CDAAA8-7FAC-A6D9-346C-341722AFD2FA}"/>
              </a:ext>
            </a:extLst>
          </p:cNvPr>
          <p:cNvSpPr txBox="1"/>
          <p:nvPr/>
        </p:nvSpPr>
        <p:spPr>
          <a:xfrm>
            <a:off x="199795" y="1412776"/>
            <a:ext cx="1174087" cy="27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単純立方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P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927F851-660E-A18C-7532-4EE8B2EFB943}"/>
              </a:ext>
            </a:extLst>
          </p:cNvPr>
          <p:cNvSpPr txBox="1"/>
          <p:nvPr/>
        </p:nvSpPr>
        <p:spPr>
          <a:xfrm>
            <a:off x="2013893" y="1412776"/>
            <a:ext cx="1174087" cy="27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体心立方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I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2B5D08B-654A-9868-8EF9-DA4D034B45E0}"/>
              </a:ext>
            </a:extLst>
          </p:cNvPr>
          <p:cNvSpPr txBox="1"/>
          <p:nvPr/>
        </p:nvSpPr>
        <p:spPr>
          <a:xfrm>
            <a:off x="3753562" y="1412776"/>
            <a:ext cx="1184620" cy="27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面心立方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F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FA22A3-31B8-76B6-2131-C781CBE04BE7}"/>
              </a:ext>
            </a:extLst>
          </p:cNvPr>
          <p:cNvSpPr txBox="1"/>
          <p:nvPr/>
        </p:nvSpPr>
        <p:spPr>
          <a:xfrm>
            <a:off x="5735960" y="1419612"/>
            <a:ext cx="1174087" cy="27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単純正方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P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895F3A8-55FD-B9E9-595E-C337B2A47AF0}"/>
              </a:ext>
            </a:extLst>
          </p:cNvPr>
          <p:cNvSpPr txBox="1"/>
          <p:nvPr/>
        </p:nvSpPr>
        <p:spPr>
          <a:xfrm>
            <a:off x="7275325" y="1419612"/>
            <a:ext cx="1174087" cy="27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体心正方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P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7D1BEEF-2311-8A45-F865-687C25A1A077}"/>
              </a:ext>
            </a:extLst>
          </p:cNvPr>
          <p:cNvSpPr txBox="1"/>
          <p:nvPr/>
        </p:nvSpPr>
        <p:spPr>
          <a:xfrm>
            <a:off x="3331996" y="4005064"/>
            <a:ext cx="1174087" cy="27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単純直方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P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1D05FC0-F4E2-E973-1CDF-08ABEBA2299B}"/>
              </a:ext>
            </a:extLst>
          </p:cNvPr>
          <p:cNvSpPr txBox="1"/>
          <p:nvPr/>
        </p:nvSpPr>
        <p:spPr>
          <a:xfrm>
            <a:off x="4849905" y="4005064"/>
            <a:ext cx="1174087" cy="27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体心直方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P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DFC4944-F47B-8046-259B-062E68A297DB}"/>
              </a:ext>
            </a:extLst>
          </p:cNvPr>
          <p:cNvSpPr txBox="1"/>
          <p:nvPr/>
        </p:nvSpPr>
        <p:spPr>
          <a:xfrm>
            <a:off x="47328" y="3647153"/>
            <a:ext cx="1184620" cy="494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一面心直方</a:t>
            </a:r>
            <a:endParaRPr lang="en-US" altLang="ja-JP" sz="2000" b="1" dirty="0"/>
          </a:p>
          <a:p>
            <a:r>
              <a:rPr lang="ja-JP" altLang="en-US" sz="2000" b="1" dirty="0"/>
              <a:t>底心直方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C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709515E-3DCF-39B8-DDF2-A06EE18D31F9}"/>
              </a:ext>
            </a:extLst>
          </p:cNvPr>
          <p:cNvSpPr txBox="1"/>
          <p:nvPr/>
        </p:nvSpPr>
        <p:spPr>
          <a:xfrm>
            <a:off x="9094063" y="1412776"/>
            <a:ext cx="1006729" cy="27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菱面体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R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DA045B0-28A9-13EE-485A-DB8333CED520}"/>
              </a:ext>
            </a:extLst>
          </p:cNvPr>
          <p:cNvSpPr txBox="1"/>
          <p:nvPr/>
        </p:nvSpPr>
        <p:spPr>
          <a:xfrm>
            <a:off x="1651890" y="3971156"/>
            <a:ext cx="1184620" cy="27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面心直方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F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69690CE-B1C5-9A0D-B77C-E08EE810B034}"/>
              </a:ext>
            </a:extLst>
          </p:cNvPr>
          <p:cNvSpPr txBox="1"/>
          <p:nvPr/>
        </p:nvSpPr>
        <p:spPr>
          <a:xfrm>
            <a:off x="10813474" y="1412776"/>
            <a:ext cx="750423" cy="27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六方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P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DAD7AA0-CD97-AF67-7CB9-432D6665877B}"/>
              </a:ext>
            </a:extLst>
          </p:cNvPr>
          <p:cNvSpPr txBox="1"/>
          <p:nvPr/>
        </p:nvSpPr>
        <p:spPr>
          <a:xfrm>
            <a:off x="6672064" y="4005064"/>
            <a:ext cx="1184620" cy="27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単純単斜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P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6CDEB02-9F3D-4C5C-2995-42912EF2E73D}"/>
              </a:ext>
            </a:extLst>
          </p:cNvPr>
          <p:cNvSpPr txBox="1"/>
          <p:nvPr/>
        </p:nvSpPr>
        <p:spPr>
          <a:xfrm>
            <a:off x="8391190" y="3717032"/>
            <a:ext cx="1174087" cy="494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一面心単斜</a:t>
            </a:r>
            <a:endParaRPr lang="en-US" altLang="ja-JP" sz="2000" b="1" dirty="0"/>
          </a:p>
          <a:p>
            <a:r>
              <a:rPr lang="ja-JP" altLang="en-US" sz="2000" b="1" dirty="0"/>
              <a:t>底心単斜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C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E1D6FF5-74F4-931A-F6FC-C3758DC0AFD6}"/>
              </a:ext>
            </a:extLst>
          </p:cNvPr>
          <p:cNvSpPr txBox="1"/>
          <p:nvPr/>
        </p:nvSpPr>
        <p:spPr>
          <a:xfrm>
            <a:off x="10509442" y="4005064"/>
            <a:ext cx="807770" cy="27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三射 </a:t>
            </a:r>
            <a:r>
              <a:rPr lang="en-US" altLang="ja-JP" sz="2000" b="1" dirty="0"/>
              <a:t>(</a:t>
            </a:r>
            <a:r>
              <a:rPr lang="en-US" altLang="ja-JP" sz="2000" b="1" i="1" dirty="0"/>
              <a:t>P</a:t>
            </a:r>
            <a:r>
              <a:rPr lang="en-US" altLang="ja-JP" sz="2000" b="1" dirty="0"/>
              <a:t>)</a:t>
            </a:r>
            <a:endParaRPr kumimoji="1" lang="ja-JP" altLang="en-US" sz="2000" b="1" dirty="0"/>
          </a:p>
        </p:txBody>
      </p:sp>
      <p:pic>
        <p:nvPicPr>
          <p:cNvPr id="41" name="図 40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73683AA7-6002-802D-E159-3C2400D04D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2" t="8831" r="25326" b="11938"/>
          <a:stretch>
            <a:fillRect/>
          </a:stretch>
        </p:blipFill>
        <p:spPr>
          <a:xfrm>
            <a:off x="8485157" y="4444905"/>
            <a:ext cx="1264724" cy="1502151"/>
          </a:xfrm>
          <a:prstGeom prst="rect">
            <a:avLst/>
          </a:prstGeom>
        </p:spPr>
      </p:pic>
      <p:pic>
        <p:nvPicPr>
          <p:cNvPr id="43" name="図 42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105696F6-9F59-06B2-91A0-4DBEEE2434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8" t="12696" r="19812" b="14563"/>
          <a:stretch>
            <a:fillRect/>
          </a:stretch>
        </p:blipFill>
        <p:spPr>
          <a:xfrm>
            <a:off x="3805301" y="1875272"/>
            <a:ext cx="1714635" cy="1502151"/>
          </a:xfrm>
          <a:prstGeom prst="rect">
            <a:avLst/>
          </a:prstGeom>
        </p:spPr>
      </p:pic>
      <p:pic>
        <p:nvPicPr>
          <p:cNvPr id="45" name="図 44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5325A8D9-EC5B-04B3-CD3B-6F0C73B717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4" t="12696" r="18500" b="14563"/>
          <a:stretch>
            <a:fillRect/>
          </a:stretch>
        </p:blipFill>
        <p:spPr>
          <a:xfrm>
            <a:off x="1700980" y="4365104"/>
            <a:ext cx="1619200" cy="13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100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6712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単位格子の取り方 </a:t>
            </a:r>
            <a:r>
              <a:rPr lang="en-US" altLang="ja-JP" sz="3600" b="1" dirty="0">
                <a:solidFill>
                  <a:srgbClr val="0000FF"/>
                </a:solidFill>
              </a:rPr>
              <a:t>(</a:t>
            </a:r>
            <a:r>
              <a:rPr lang="ja-JP" altLang="en-US" sz="3600" b="1" dirty="0">
                <a:solidFill>
                  <a:srgbClr val="0000FF"/>
                </a:solidFill>
              </a:rPr>
              <a:t>国際結晶学連合 </a:t>
            </a:r>
            <a:r>
              <a:rPr lang="en-US" altLang="ja-JP" sz="3600" b="1" dirty="0">
                <a:solidFill>
                  <a:srgbClr val="0000FF"/>
                </a:solidFill>
              </a:rPr>
              <a:t>(</a:t>
            </a:r>
            <a:r>
              <a:rPr lang="en-US" altLang="ja-JP" sz="3600" b="1" dirty="0" err="1">
                <a:solidFill>
                  <a:srgbClr val="0000FF"/>
                </a:solidFill>
              </a:rPr>
              <a:t>IUCr</a:t>
            </a:r>
            <a:r>
              <a:rPr lang="en-US" altLang="ja-JP" sz="3600" b="1" dirty="0">
                <a:solidFill>
                  <a:srgbClr val="0000FF"/>
                </a:solidFill>
              </a:rPr>
              <a:t>)</a:t>
            </a:r>
            <a:r>
              <a:rPr lang="ja-JP" altLang="en-US" sz="3600" b="1" dirty="0">
                <a:solidFill>
                  <a:srgbClr val="0000FF"/>
                </a:solidFill>
              </a:rPr>
              <a:t> 標準</a:t>
            </a:r>
            <a:r>
              <a:rPr lang="en-US" altLang="ja-JP" sz="3600" b="1" dirty="0">
                <a:solidFill>
                  <a:srgbClr val="0000FF"/>
                </a:solidFill>
              </a:rPr>
              <a:t>)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23392" y="1124744"/>
            <a:ext cx="1130525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一般的な選び方 （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VESTA: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Utilities =&gt; Standardization)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対称性がわかりやすい単位格子で最小のものをとる （ブラベー格子）</a:t>
            </a:r>
            <a:endParaRPr lang="en-US" altLang="ja-JP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ja-JP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単斜晶以外の場合</a:t>
            </a:r>
            <a:r>
              <a:rPr lang="en-US" altLang="ja-JP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ja-JP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最も高い対称要素 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鏡映面や回転軸など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を</a:t>
            </a:r>
            <a:b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ja-JP" sz="2800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軸 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主軸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にとる</a:t>
            </a:r>
            <a:endParaRPr lang="en-US" altLang="ja-JP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最も高い対称性の位置を原点 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(0 0 0) 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にとる</a:t>
            </a:r>
            <a:b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		</a:t>
            </a:r>
            <a:r>
              <a:rPr lang="en-US" altLang="ja-JP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対称中心、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ii)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鏡映面、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(iii)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回転軸</a:t>
            </a:r>
            <a:b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ja-JP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ただし、らせん軸や映進面などの交点を原点に取る場合もある</a:t>
            </a:r>
            <a:endParaRPr lang="en-US" altLang="ja-JP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軸角は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90</a:t>
            </a:r>
            <a:r>
              <a:rPr lang="en-US" altLang="ja-JP" sz="28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以上に取る</a:t>
            </a:r>
            <a:endParaRPr lang="en-US" altLang="ja-JP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単斜晶の場合、主軸の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ja-JP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を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軸にとる 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(β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sz="2800" dirty="0"/>
              <a:t>&gt;</a:t>
            </a:r>
            <a:r>
              <a:rPr lang="ja-JP" altLang="en-US" sz="2800" dirty="0"/>
              <a:t> </a:t>
            </a:r>
            <a:r>
              <a:rPr lang="en-US" altLang="ja-JP" sz="2800" dirty="0"/>
              <a:t>90</a:t>
            </a:r>
            <a:r>
              <a:rPr lang="en-US" altLang="ja-JP" sz="2800" baseline="30000" dirty="0"/>
              <a:t>o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。</a:t>
            </a:r>
            <a:b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a,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軸は、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軸に垂直な面内でなるべく短くなるようにとる</a:t>
            </a:r>
            <a:endParaRPr lang="en-US" altLang="ja-JP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026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2AFE3-58CD-79EB-0419-EAD04992B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D68598-EE98-E4B4-B8CE-8A3652701E78}"/>
              </a:ext>
            </a:extLst>
          </p:cNvPr>
          <p:cNvSpPr/>
          <p:nvPr/>
        </p:nvSpPr>
        <p:spPr>
          <a:xfrm>
            <a:off x="0" y="-10716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9CAEA744-9C86-3B14-3C33-5BBB9AE40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ＨＧ丸ゴシックB" charset="-128"/>
                <a:cs typeface="+mj-cs"/>
              </a:rPr>
              <a:t>ミラー指数</a:t>
            </a: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ＨＧ丸ゴシックB" charset="-128"/>
                <a:cs typeface="+mj-cs"/>
              </a:rPr>
              <a:t>: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ＨＧ丸ゴシックB" charset="-128"/>
                <a:cs typeface="+mj-cs"/>
              </a:rPr>
              <a:t> 格子</a:t>
            </a:r>
            <a:r>
              <a:rPr lang="ja-JP" altLang="en-US" sz="6000" b="1" dirty="0">
                <a:solidFill>
                  <a:srgbClr val="0000FF"/>
                </a:solidFill>
                <a:latin typeface="Times New Roman"/>
                <a:ea typeface="ＨＧ丸ゴシックB" charset="-128"/>
              </a:rPr>
              <a:t>面の定義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30556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70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非直交座標系で如何に面を定義するか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2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次元格子</a:t>
            </a:r>
          </a:p>
        </p:txBody>
      </p:sp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1741257" y="4355271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1795610" y="3465852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2097025" y="3406557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2151378" y="2517139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2808560" y="4355271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2862913" y="3465852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61" name="Oval 9"/>
          <p:cNvSpPr>
            <a:spLocks noChangeArrowheads="1"/>
          </p:cNvSpPr>
          <p:nvPr/>
        </p:nvSpPr>
        <p:spPr bwMode="auto">
          <a:xfrm>
            <a:off x="3164327" y="3406557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3218681" y="2517139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63" name="Oval 11"/>
          <p:cNvSpPr>
            <a:spLocks noChangeArrowheads="1"/>
          </p:cNvSpPr>
          <p:nvPr/>
        </p:nvSpPr>
        <p:spPr bwMode="auto">
          <a:xfrm>
            <a:off x="2452792" y="2457844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2507145" y="1568425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2808560" y="1509131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3520095" y="2457844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67" name="AutoShape 15"/>
          <p:cNvSpPr>
            <a:spLocks noChangeArrowheads="1"/>
          </p:cNvSpPr>
          <p:nvPr/>
        </p:nvSpPr>
        <p:spPr bwMode="auto">
          <a:xfrm>
            <a:off x="3574448" y="1568425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3875862" y="1509131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3875862" y="4355271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70" name="AutoShape 18"/>
          <p:cNvSpPr>
            <a:spLocks noChangeArrowheads="1"/>
          </p:cNvSpPr>
          <p:nvPr/>
        </p:nvSpPr>
        <p:spPr bwMode="auto">
          <a:xfrm>
            <a:off x="3930216" y="3465852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71" name="Oval 19"/>
          <p:cNvSpPr>
            <a:spLocks noChangeArrowheads="1"/>
          </p:cNvSpPr>
          <p:nvPr/>
        </p:nvSpPr>
        <p:spPr bwMode="auto">
          <a:xfrm>
            <a:off x="4231630" y="3406557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72" name="AutoShape 20"/>
          <p:cNvSpPr>
            <a:spLocks noChangeArrowheads="1"/>
          </p:cNvSpPr>
          <p:nvPr/>
        </p:nvSpPr>
        <p:spPr bwMode="auto">
          <a:xfrm>
            <a:off x="4285983" y="2517139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73" name="Oval 21"/>
          <p:cNvSpPr>
            <a:spLocks noChangeArrowheads="1"/>
          </p:cNvSpPr>
          <p:nvPr/>
        </p:nvSpPr>
        <p:spPr bwMode="auto">
          <a:xfrm>
            <a:off x="4943165" y="4355271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74" name="Oval 22"/>
          <p:cNvSpPr>
            <a:spLocks noChangeArrowheads="1"/>
          </p:cNvSpPr>
          <p:nvPr/>
        </p:nvSpPr>
        <p:spPr bwMode="auto">
          <a:xfrm>
            <a:off x="5298932" y="3406557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75" name="Oval 23"/>
          <p:cNvSpPr>
            <a:spLocks noChangeArrowheads="1"/>
          </p:cNvSpPr>
          <p:nvPr/>
        </p:nvSpPr>
        <p:spPr bwMode="auto">
          <a:xfrm>
            <a:off x="4587397" y="2457844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76" name="AutoShape 24"/>
          <p:cNvSpPr>
            <a:spLocks noChangeArrowheads="1"/>
          </p:cNvSpPr>
          <p:nvPr/>
        </p:nvSpPr>
        <p:spPr bwMode="auto">
          <a:xfrm>
            <a:off x="4641751" y="1568425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77" name="Oval 25"/>
          <p:cNvSpPr>
            <a:spLocks noChangeArrowheads="1"/>
          </p:cNvSpPr>
          <p:nvPr/>
        </p:nvSpPr>
        <p:spPr bwMode="auto">
          <a:xfrm>
            <a:off x="4943165" y="1509131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78" name="Oval 26"/>
          <p:cNvSpPr>
            <a:spLocks noChangeArrowheads="1"/>
          </p:cNvSpPr>
          <p:nvPr/>
        </p:nvSpPr>
        <p:spPr bwMode="auto">
          <a:xfrm>
            <a:off x="5654700" y="2457844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79" name="Oval 27"/>
          <p:cNvSpPr>
            <a:spLocks noChangeArrowheads="1"/>
          </p:cNvSpPr>
          <p:nvPr/>
        </p:nvSpPr>
        <p:spPr bwMode="auto">
          <a:xfrm>
            <a:off x="6010468" y="1509131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74780" name="Line 28"/>
          <p:cNvSpPr>
            <a:spLocks noChangeShapeType="1"/>
          </p:cNvSpPr>
          <p:nvPr/>
        </p:nvSpPr>
        <p:spPr bwMode="auto">
          <a:xfrm>
            <a:off x="3228564" y="3574558"/>
            <a:ext cx="1075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3539820" y="3488088"/>
            <a:ext cx="338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2400" b="1" i="1">
                <a:solidFill>
                  <a:srgbClr val="000000"/>
                </a:solidFill>
                <a:ea typeface="ＨＧ丸ゴシックB" pitchFamily="49" charset="-128"/>
              </a:rPr>
              <a:t>a</a:t>
            </a:r>
          </a:p>
        </p:txBody>
      </p:sp>
      <p:sp>
        <p:nvSpPr>
          <p:cNvPr id="74782" name="Line 30"/>
          <p:cNvSpPr>
            <a:spLocks noChangeShapeType="1"/>
          </p:cNvSpPr>
          <p:nvPr/>
        </p:nvSpPr>
        <p:spPr bwMode="auto">
          <a:xfrm flipV="1">
            <a:off x="3118622" y="2494902"/>
            <a:ext cx="364415" cy="9684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3015433" y="2744435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2400" b="1" i="1">
                <a:solidFill>
                  <a:srgbClr val="000000"/>
                </a:solidFill>
                <a:ea typeface="ＨＧ丸ゴシックB" pitchFamily="49" charset="-128"/>
              </a:rPr>
              <a:t>b</a:t>
            </a:r>
          </a:p>
        </p:txBody>
      </p:sp>
      <p:sp>
        <p:nvSpPr>
          <p:cNvPr id="74784" name="Line 32"/>
          <p:cNvSpPr>
            <a:spLocks noChangeShapeType="1"/>
          </p:cNvSpPr>
          <p:nvPr/>
        </p:nvSpPr>
        <p:spPr bwMode="auto">
          <a:xfrm>
            <a:off x="3382976" y="1412776"/>
            <a:ext cx="547240" cy="30339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4785" name="Line 33"/>
          <p:cNvSpPr>
            <a:spLocks noChangeShapeType="1"/>
          </p:cNvSpPr>
          <p:nvPr/>
        </p:nvSpPr>
        <p:spPr bwMode="auto">
          <a:xfrm>
            <a:off x="2854266" y="1412776"/>
            <a:ext cx="547240" cy="30339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3639044" y="3046400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2400" b="1" i="1" dirty="0">
                <a:solidFill>
                  <a:srgbClr val="000000"/>
                </a:solidFill>
                <a:ea typeface="ＨＧ丸ゴシックB" pitchFamily="49" charset="-128"/>
              </a:rPr>
              <a:t>a</a:t>
            </a:r>
            <a:r>
              <a:rPr lang="en-US" altLang="ja-JP" sz="2400" i="1" dirty="0">
                <a:solidFill>
                  <a:srgbClr val="000000"/>
                </a:solidFill>
                <a:ea typeface="ＨＧ丸ゴシックB" pitchFamily="49" charset="-128"/>
              </a:rPr>
              <a:t>/h</a:t>
            </a:r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2872261" y="3406557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2400">
                <a:solidFill>
                  <a:srgbClr val="000000"/>
                </a:solidFill>
                <a:ea typeface="ＨＧ丸ゴシックB" pitchFamily="49" charset="-128"/>
              </a:rPr>
              <a:t>O</a:t>
            </a:r>
          </a:p>
        </p:txBody>
      </p:sp>
      <p:sp>
        <p:nvSpPr>
          <p:cNvPr id="74788" name="Text Box 36"/>
          <p:cNvSpPr txBox="1">
            <a:spLocks noChangeArrowheads="1"/>
          </p:cNvSpPr>
          <p:nvPr/>
        </p:nvSpPr>
        <p:spPr bwMode="auto">
          <a:xfrm>
            <a:off x="3495359" y="2408432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2400" b="1" i="1" dirty="0">
                <a:solidFill>
                  <a:srgbClr val="000000"/>
                </a:solidFill>
                <a:ea typeface="ＨＧ丸ゴシックB" pitchFamily="49" charset="-128"/>
              </a:rPr>
              <a:t>b</a:t>
            </a:r>
            <a:r>
              <a:rPr lang="en-US" altLang="ja-JP" sz="2400" i="1" dirty="0">
                <a:solidFill>
                  <a:srgbClr val="000000"/>
                </a:solidFill>
                <a:ea typeface="ＨＧ丸ゴシックB" pitchFamily="49" charset="-128"/>
              </a:rPr>
              <a:t>/k</a:t>
            </a:r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5983253" y="4352800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6037606" y="3463381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6339020" y="3404087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6393374" y="2514668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42" name="Oval 7"/>
          <p:cNvSpPr>
            <a:spLocks noChangeArrowheads="1"/>
          </p:cNvSpPr>
          <p:nvPr/>
        </p:nvSpPr>
        <p:spPr bwMode="auto">
          <a:xfrm>
            <a:off x="7050555" y="4352800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7104909" y="3463381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44" name="Oval 9"/>
          <p:cNvSpPr>
            <a:spLocks noChangeArrowheads="1"/>
          </p:cNvSpPr>
          <p:nvPr/>
        </p:nvSpPr>
        <p:spPr bwMode="auto">
          <a:xfrm>
            <a:off x="7406323" y="3404087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>
            <a:off x="7460676" y="2514668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46" name="Oval 11"/>
          <p:cNvSpPr>
            <a:spLocks noChangeArrowheads="1"/>
          </p:cNvSpPr>
          <p:nvPr/>
        </p:nvSpPr>
        <p:spPr bwMode="auto">
          <a:xfrm>
            <a:off x="6694788" y="2455373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47" name="AutoShape 12"/>
          <p:cNvSpPr>
            <a:spLocks noChangeArrowheads="1"/>
          </p:cNvSpPr>
          <p:nvPr/>
        </p:nvSpPr>
        <p:spPr bwMode="auto">
          <a:xfrm>
            <a:off x="6749141" y="1565955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7050555" y="1506660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49" name="Oval 14"/>
          <p:cNvSpPr>
            <a:spLocks noChangeArrowheads="1"/>
          </p:cNvSpPr>
          <p:nvPr/>
        </p:nvSpPr>
        <p:spPr bwMode="auto">
          <a:xfrm>
            <a:off x="7762090" y="2455373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50" name="AutoShape 15"/>
          <p:cNvSpPr>
            <a:spLocks noChangeArrowheads="1"/>
          </p:cNvSpPr>
          <p:nvPr/>
        </p:nvSpPr>
        <p:spPr bwMode="auto">
          <a:xfrm>
            <a:off x="7816444" y="1565955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8117858" y="1506660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8117858" y="4352800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53" name="AutoShape 18"/>
          <p:cNvSpPr>
            <a:spLocks noChangeArrowheads="1"/>
          </p:cNvSpPr>
          <p:nvPr/>
        </p:nvSpPr>
        <p:spPr bwMode="auto">
          <a:xfrm>
            <a:off x="8172211" y="3463381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54" name="Oval 19"/>
          <p:cNvSpPr>
            <a:spLocks noChangeArrowheads="1"/>
          </p:cNvSpPr>
          <p:nvPr/>
        </p:nvSpPr>
        <p:spPr bwMode="auto">
          <a:xfrm>
            <a:off x="8473626" y="3404087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>
            <a:off x="8527979" y="2514668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9185161" y="4352800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9540928" y="3404087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58" name="Oval 23"/>
          <p:cNvSpPr>
            <a:spLocks noChangeArrowheads="1"/>
          </p:cNvSpPr>
          <p:nvPr/>
        </p:nvSpPr>
        <p:spPr bwMode="auto">
          <a:xfrm>
            <a:off x="8829393" y="2455373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59" name="AutoShape 24"/>
          <p:cNvSpPr>
            <a:spLocks noChangeArrowheads="1"/>
          </p:cNvSpPr>
          <p:nvPr/>
        </p:nvSpPr>
        <p:spPr bwMode="auto">
          <a:xfrm>
            <a:off x="8883747" y="1565955"/>
            <a:ext cx="1423070" cy="948713"/>
          </a:xfrm>
          <a:prstGeom prst="parallelogram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60" name="Oval 25"/>
          <p:cNvSpPr>
            <a:spLocks noChangeArrowheads="1"/>
          </p:cNvSpPr>
          <p:nvPr/>
        </p:nvSpPr>
        <p:spPr bwMode="auto">
          <a:xfrm>
            <a:off x="9185161" y="1506660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61" name="Oval 26"/>
          <p:cNvSpPr>
            <a:spLocks noChangeArrowheads="1"/>
          </p:cNvSpPr>
          <p:nvPr/>
        </p:nvSpPr>
        <p:spPr bwMode="auto">
          <a:xfrm>
            <a:off x="9896696" y="2455373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10252463" y="1506660"/>
            <a:ext cx="109942" cy="1185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>
            <a:off x="7470560" y="3572087"/>
            <a:ext cx="1075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7781816" y="3485617"/>
            <a:ext cx="338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2400" b="1" i="1">
                <a:solidFill>
                  <a:srgbClr val="000000"/>
                </a:solidFill>
                <a:ea typeface="ＨＧ丸ゴシックB" pitchFamily="49" charset="-128"/>
              </a:rPr>
              <a:t>a</a:t>
            </a:r>
          </a:p>
        </p:txBody>
      </p:sp>
      <p:sp>
        <p:nvSpPr>
          <p:cNvPr id="65" name="Line 30"/>
          <p:cNvSpPr>
            <a:spLocks noChangeShapeType="1"/>
          </p:cNvSpPr>
          <p:nvPr/>
        </p:nvSpPr>
        <p:spPr bwMode="auto">
          <a:xfrm flipV="1">
            <a:off x="7360617" y="2492432"/>
            <a:ext cx="364415" cy="9684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7257429" y="2741964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2400" b="1" i="1">
                <a:solidFill>
                  <a:srgbClr val="000000"/>
                </a:solidFill>
                <a:ea typeface="ＨＧ丸ゴシックB" pitchFamily="49" charset="-128"/>
              </a:rPr>
              <a:t>b</a:t>
            </a:r>
          </a:p>
        </p:txBody>
      </p:sp>
      <p:sp>
        <p:nvSpPr>
          <p:cNvPr id="67" name="Line 32"/>
          <p:cNvSpPr>
            <a:spLocks noChangeShapeType="1"/>
          </p:cNvSpPr>
          <p:nvPr/>
        </p:nvSpPr>
        <p:spPr bwMode="auto">
          <a:xfrm>
            <a:off x="6759024" y="2527021"/>
            <a:ext cx="2480490" cy="1907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7881040" y="3114216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2400" b="1" i="1" dirty="0">
                <a:solidFill>
                  <a:srgbClr val="000000"/>
                </a:solidFill>
                <a:ea typeface="ＨＧ丸ゴシックB" pitchFamily="49" charset="-128"/>
              </a:rPr>
              <a:t>a</a:t>
            </a:r>
            <a:r>
              <a:rPr lang="en-US" altLang="ja-JP" sz="2400" i="1" dirty="0">
                <a:solidFill>
                  <a:srgbClr val="000000"/>
                </a:solidFill>
                <a:ea typeface="ＨＧ丸ゴシックB" pitchFamily="49" charset="-128"/>
              </a:rPr>
              <a:t>/h</a:t>
            </a:r>
          </a:p>
        </p:txBody>
      </p:sp>
      <p:sp>
        <p:nvSpPr>
          <p:cNvPr id="69" name="Text Box 34"/>
          <p:cNvSpPr txBox="1">
            <a:spLocks noChangeArrowheads="1"/>
          </p:cNvSpPr>
          <p:nvPr/>
        </p:nvSpPr>
        <p:spPr bwMode="auto">
          <a:xfrm>
            <a:off x="7539911" y="2817676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2400" b="1" i="1" dirty="0">
                <a:solidFill>
                  <a:srgbClr val="000000"/>
                </a:solidFill>
                <a:ea typeface="ＨＧ丸ゴシックB" pitchFamily="49" charset="-128"/>
              </a:rPr>
              <a:t>b</a:t>
            </a:r>
            <a:r>
              <a:rPr lang="en-US" altLang="ja-JP" sz="2400" i="1" dirty="0">
                <a:solidFill>
                  <a:srgbClr val="000000"/>
                </a:solidFill>
                <a:ea typeface="ＨＧ丸ゴシックB" pitchFamily="49" charset="-128"/>
              </a:rPr>
              <a:t>/k</a:t>
            </a:r>
          </a:p>
        </p:txBody>
      </p:sp>
      <p:sp>
        <p:nvSpPr>
          <p:cNvPr id="70" name="Line 35"/>
          <p:cNvSpPr>
            <a:spLocks noChangeShapeType="1"/>
          </p:cNvSpPr>
          <p:nvPr/>
        </p:nvSpPr>
        <p:spPr bwMode="auto">
          <a:xfrm>
            <a:off x="6274785" y="2556668"/>
            <a:ext cx="2481725" cy="1907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1600" b="1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1" name="Text Box 36"/>
          <p:cNvSpPr txBox="1">
            <a:spLocks noChangeArrowheads="1"/>
          </p:cNvSpPr>
          <p:nvPr/>
        </p:nvSpPr>
        <p:spPr bwMode="auto">
          <a:xfrm>
            <a:off x="7114257" y="3404087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2400">
                <a:solidFill>
                  <a:srgbClr val="000000"/>
                </a:solidFill>
                <a:ea typeface="ＨＧ丸ゴシックB" pitchFamily="49" charset="-128"/>
              </a:rPr>
              <a:t>O</a:t>
            </a: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2323451" y="4437243"/>
            <a:ext cx="2473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3600" b="1" dirty="0">
                <a:solidFill>
                  <a:srgbClr val="0000FF"/>
                </a:solidFill>
                <a:ea typeface="ＨＧ丸ゴシックB" pitchFamily="49" charset="-128"/>
              </a:rPr>
              <a:t>(</a:t>
            </a:r>
            <a:r>
              <a:rPr lang="en-US" altLang="ja-JP" sz="3600" b="1" i="1" dirty="0">
                <a:solidFill>
                  <a:srgbClr val="0000FF"/>
                </a:solidFill>
                <a:ea typeface="ＨＧ丸ゴシックB" pitchFamily="49" charset="-128"/>
              </a:rPr>
              <a:t>h k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pitchFamily="49" charset="-128"/>
              </a:rPr>
              <a:t>) =</a:t>
            </a:r>
            <a:r>
              <a:rPr lang="ja-JP" altLang="en-US" sz="3600" b="1" dirty="0">
                <a:solidFill>
                  <a:srgbClr val="0000FF"/>
                </a:solidFill>
                <a:ea typeface="ＨＧ丸ゴシックB" pitchFamily="49" charset="-128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pitchFamily="49" charset="-128"/>
              </a:rPr>
              <a:t>(2 1)</a:t>
            </a:r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6635069" y="4460192"/>
            <a:ext cx="24737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3600" b="1" dirty="0">
                <a:solidFill>
                  <a:srgbClr val="0000FF"/>
                </a:solidFill>
                <a:ea typeface="ＨＧ丸ゴシックB" pitchFamily="49" charset="-128"/>
              </a:rPr>
              <a:t>(</a:t>
            </a:r>
            <a:r>
              <a:rPr lang="en-US" altLang="ja-JP" sz="3600" b="1" i="1" dirty="0">
                <a:solidFill>
                  <a:srgbClr val="0000FF"/>
                </a:solidFill>
                <a:ea typeface="ＨＧ丸ゴシックB" pitchFamily="49" charset="-128"/>
              </a:rPr>
              <a:t>h k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pitchFamily="49" charset="-128"/>
              </a:rPr>
              <a:t>) =</a:t>
            </a:r>
            <a:r>
              <a:rPr lang="ja-JP" altLang="en-US" sz="3600" b="1" dirty="0">
                <a:solidFill>
                  <a:srgbClr val="0000FF"/>
                </a:solidFill>
                <a:ea typeface="ＨＧ丸ゴシックB" pitchFamily="49" charset="-128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pitchFamily="49" charset="-128"/>
              </a:rPr>
              <a:t>(2 3)</a:t>
            </a:r>
          </a:p>
        </p:txBody>
      </p:sp>
    </p:spTree>
    <p:extLst>
      <p:ext uri="{BB962C8B-B14F-4D97-AF65-F5344CB8AC3E}">
        <p14:creationId xmlns:p14="http://schemas.microsoft.com/office/powerpoint/2010/main" val="17721375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485C4-4B22-9E7D-B079-AC5B45CDC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1B1421C-C2CB-009D-99A2-A405C1AF6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2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非直交座標系で如何に面を定義するか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3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次元格子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DAE0F1-BB10-97AB-D254-2A95C4D1438E}"/>
              </a:ext>
            </a:extLst>
          </p:cNvPr>
          <p:cNvSpPr txBox="1"/>
          <p:nvPr/>
        </p:nvSpPr>
        <p:spPr>
          <a:xfrm>
            <a:off x="479376" y="704890"/>
            <a:ext cx="900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altLang="ja-JP" sz="2000" b="1" dirty="0" err="1">
                <a:solidFill>
                  <a:schemeClr val="accent6">
                    <a:lumMod val="75000"/>
                  </a:schemeClr>
                </a:solidFill>
              </a:rPr>
              <a:t>tkprog_X_path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]\crystgal\lattice_plane.py</a:t>
            </a:r>
            <a:endParaRPr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0861036-FEE2-7B85-9E78-9AB016F491CE}"/>
              </a:ext>
            </a:extLst>
          </p:cNvPr>
          <p:cNvGrpSpPr/>
          <p:nvPr/>
        </p:nvGrpSpPr>
        <p:grpSpPr>
          <a:xfrm>
            <a:off x="767407" y="476672"/>
            <a:ext cx="10628979" cy="6987639"/>
            <a:chOff x="-632887" y="617825"/>
            <a:chExt cx="12029274" cy="8011381"/>
          </a:xfrm>
        </p:grpSpPr>
        <p:pic>
          <p:nvPicPr>
            <p:cNvPr id="4" name="図 3" descr="図形, 矢印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F98ED79-691D-015D-F1B1-FACB9C01D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46" y="3884338"/>
              <a:ext cx="4614141" cy="4614141"/>
            </a:xfrm>
            <a:prstGeom prst="rect">
              <a:avLst/>
            </a:prstGeom>
          </p:spPr>
        </p:pic>
        <p:pic>
          <p:nvPicPr>
            <p:cNvPr id="9" name="図 8" descr="会社名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27E5CDC-B866-369C-1776-CA6DC2FDD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2887" y="688309"/>
              <a:ext cx="4614141" cy="4614141"/>
            </a:xfrm>
            <a:prstGeom prst="rect">
              <a:avLst/>
            </a:prstGeom>
          </p:spPr>
        </p:pic>
        <p:pic>
          <p:nvPicPr>
            <p:cNvPr id="11" name="図 10" descr="白いバックグラウンドの前に立ってい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792B12D-4360-9064-EB14-81D5896A7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548" y="617826"/>
              <a:ext cx="4614141" cy="4614141"/>
            </a:xfrm>
            <a:prstGeom prst="rect">
              <a:avLst/>
            </a:prstGeom>
          </p:spPr>
        </p:pic>
        <p:pic>
          <p:nvPicPr>
            <p:cNvPr id="13" name="図 12" descr="モニター画面に映る文字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896D1C0-623A-1CAF-2722-C1DA2B80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420" y="617825"/>
              <a:ext cx="4614141" cy="4614141"/>
            </a:xfrm>
            <a:prstGeom prst="rect">
              <a:avLst/>
            </a:prstGeom>
          </p:spPr>
        </p:pic>
        <p:pic>
          <p:nvPicPr>
            <p:cNvPr id="15" name="図 14" descr="図形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0D18CA9-2A94-25AA-2723-42700A52B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374" y="4015065"/>
              <a:ext cx="4614141" cy="4614141"/>
            </a:xfrm>
            <a:prstGeom prst="rect">
              <a:avLst/>
            </a:prstGeom>
          </p:spPr>
        </p:pic>
        <p:pic>
          <p:nvPicPr>
            <p:cNvPr id="17" name="図 16" descr="図形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766FCA1-667E-6E69-EA79-685F3F7C3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0043" y="3933103"/>
              <a:ext cx="4614141" cy="4614141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520B05C-5A56-CD1F-6409-3B18EB1D940F}"/>
                </a:ext>
              </a:extLst>
            </p:cNvPr>
            <p:cNvSpPr txBox="1"/>
            <p:nvPr/>
          </p:nvSpPr>
          <p:spPr>
            <a:xfrm>
              <a:off x="2454896" y="2702991"/>
              <a:ext cx="1080120" cy="529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rgbClr val="FF0000"/>
                  </a:solidFill>
                </a:rPr>
                <a:t>(010)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4370781-B0AB-AF8F-E346-5FBDC92F77E9}"/>
                </a:ext>
              </a:extLst>
            </p:cNvPr>
            <p:cNvSpPr txBox="1"/>
            <p:nvPr/>
          </p:nvSpPr>
          <p:spPr>
            <a:xfrm>
              <a:off x="5090767" y="2343015"/>
              <a:ext cx="1080120" cy="529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rgbClr val="FF0000"/>
                  </a:solidFill>
                </a:rPr>
                <a:t>(020)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61C3B86-B915-6ACB-5291-5AD50BB0A184}"/>
                </a:ext>
              </a:extLst>
            </p:cNvPr>
            <p:cNvSpPr txBox="1"/>
            <p:nvPr/>
          </p:nvSpPr>
          <p:spPr>
            <a:xfrm>
              <a:off x="8622392" y="2587360"/>
              <a:ext cx="1080120" cy="529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rgbClr val="FF0000"/>
                  </a:solidFill>
                </a:rPr>
                <a:t>(110)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CB52628-4419-CDAD-CA75-A1FBE1C9E92B}"/>
                </a:ext>
              </a:extLst>
            </p:cNvPr>
            <p:cNvSpPr txBox="1"/>
            <p:nvPr/>
          </p:nvSpPr>
          <p:spPr>
            <a:xfrm>
              <a:off x="1374777" y="6191409"/>
              <a:ext cx="1080120" cy="529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rgbClr val="FF0000"/>
                  </a:solidFill>
                </a:rPr>
                <a:t>(102)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44C59B2-564E-CE8A-EFBF-989C5FF7E2B3}"/>
                </a:ext>
              </a:extLst>
            </p:cNvPr>
            <p:cNvSpPr txBox="1"/>
            <p:nvPr/>
          </p:nvSpPr>
          <p:spPr>
            <a:xfrm>
              <a:off x="8100410" y="6506281"/>
              <a:ext cx="1080120" cy="529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rgbClr val="FF0000"/>
                  </a:solidFill>
                </a:rPr>
                <a:t>(123)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0C1C956-D8B9-7AC2-883E-E8FF2C40AEA6}"/>
                </a:ext>
              </a:extLst>
            </p:cNvPr>
            <p:cNvSpPr txBox="1"/>
            <p:nvPr/>
          </p:nvSpPr>
          <p:spPr>
            <a:xfrm>
              <a:off x="4439815" y="6343809"/>
              <a:ext cx="1080120" cy="529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rgbClr val="FF0000"/>
                  </a:solidFill>
                </a:rPr>
                <a:t>(111)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220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81529F0-355B-7946-D189-47EA659481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05" t="12144" r="9635"/>
          <a:stretch>
            <a:fillRect/>
          </a:stretch>
        </p:blipFill>
        <p:spPr>
          <a:xfrm>
            <a:off x="7222177" y="3002642"/>
            <a:ext cx="3743189" cy="3890080"/>
          </a:xfrm>
          <a:prstGeom prst="rect">
            <a:avLst/>
          </a:prstGeom>
        </p:spPr>
      </p:pic>
      <p:sp>
        <p:nvSpPr>
          <p:cNvPr id="80898" name="Freeform 2"/>
          <p:cNvSpPr>
            <a:spLocks/>
          </p:cNvSpPr>
          <p:nvPr/>
        </p:nvSpPr>
        <p:spPr bwMode="auto">
          <a:xfrm>
            <a:off x="7292935" y="1797206"/>
            <a:ext cx="1617662" cy="990600"/>
          </a:xfrm>
          <a:custGeom>
            <a:avLst/>
            <a:gdLst>
              <a:gd name="T0" fmla="*/ 0 w 1104"/>
              <a:gd name="T1" fmla="*/ 2147483646 h 624"/>
              <a:gd name="T2" fmla="*/ 2147483646 w 1104"/>
              <a:gd name="T3" fmla="*/ 0 h 624"/>
              <a:gd name="T4" fmla="*/ 2147483646 w 1104"/>
              <a:gd name="T5" fmla="*/ 0 h 624"/>
              <a:gd name="T6" fmla="*/ 2147483646 w 1104"/>
              <a:gd name="T7" fmla="*/ 2147483646 h 624"/>
              <a:gd name="T8" fmla="*/ 0 w 1104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04" h="624">
                <a:moveTo>
                  <a:pt x="0" y="624"/>
                </a:moveTo>
                <a:lnTo>
                  <a:pt x="576" y="0"/>
                </a:lnTo>
                <a:lnTo>
                  <a:pt x="1104" y="0"/>
                </a:lnTo>
                <a:lnTo>
                  <a:pt x="560" y="624"/>
                </a:lnTo>
                <a:lnTo>
                  <a:pt x="0" y="624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指数の表記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35953" y="832822"/>
            <a:ext cx="8947295" cy="46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実格子の座標を 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uvw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逆格子の座標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ミラー指数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 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hkl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とする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3638" algn="l"/>
              </a:tabLst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uvw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	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実空間における線の「実空間の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方向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3638" algn="l"/>
              </a:tabLst>
              <a:defRPr/>
            </a:pP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hkl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回折指数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逆空間の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座標、逆格子点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3638" algn="l"/>
              </a:tabLst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hkl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	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Miller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指数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hkl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の組で表される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「実空間の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面 ＝ 法線の方向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」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直交系では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hkl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は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hkl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の法線と同じ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非直交系ではそうなるとは限らない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3638" algn="l"/>
              </a:tabLst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uvw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&gt;	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等価な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uvw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の全ての「実空間の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方向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」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型方向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3638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{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hkl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	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等価な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hkl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の全ての「面」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型面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3638" algn="l"/>
              </a:tabLst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晶帯面： ある軸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uvw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晶帯軸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に平行な面の集まり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hu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kv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lw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を満たす面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hkl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の集合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3638" algn="l"/>
              </a:tabLst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Wingdings" pitchFamily="2" charset="2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hkil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	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六方晶系の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Miller-Bravais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指数 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とすると、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hki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が六回対称の表現になる</a:t>
            </a: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7292936" y="2787806"/>
            <a:ext cx="22494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V="1">
            <a:off x="7292936" y="1176094"/>
            <a:ext cx="1360783" cy="16117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7924761" y="1797206"/>
            <a:ext cx="21812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0072809" y="1587596"/>
            <a:ext cx="995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(010)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面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9341396" y="2711607"/>
            <a:ext cx="338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8374608" y="806607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V="1">
            <a:off x="8539172" y="1797206"/>
            <a:ext cx="438743" cy="56094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8804643" y="1949606"/>
            <a:ext cx="12522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[010]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方向</a:t>
            </a:r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9894847" y="1263806"/>
            <a:ext cx="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8918359" y="622424"/>
            <a:ext cx="22781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010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逆格子点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(010)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面の法線方向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10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F6137BD7-7400-5776-0424-61F769776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4" y="6080483"/>
            <a:ext cx="3743189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立方晶における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[001]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晶帯軸とする晶帯面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lang="en-US" altLang="ja-JP" sz="1400" b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altLang="ja-JP" sz="1400" b="1" dirty="0" err="1">
                <a:solidFill>
                  <a:schemeClr val="accent6">
                    <a:lumMod val="75000"/>
                  </a:schemeClr>
                </a:solidFill>
              </a:rPr>
              <a:t>tkprog_X_path</a:t>
            </a:r>
            <a:r>
              <a:rPr lang="en-US" altLang="ja-JP" sz="1400" b="1" dirty="0">
                <a:solidFill>
                  <a:schemeClr val="accent6">
                    <a:lumMod val="75000"/>
                  </a:schemeClr>
                </a:solidFill>
              </a:rPr>
              <a:t>]\crystgal\zone_axes.py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96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556792"/>
            <a:ext cx="3323492" cy="172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Line 1043"/>
          <p:cNvSpPr>
            <a:spLocks noChangeShapeType="1"/>
          </p:cNvSpPr>
          <p:nvPr/>
        </p:nvSpPr>
        <p:spPr bwMode="auto">
          <a:xfrm>
            <a:off x="1929663" y="1908486"/>
            <a:ext cx="1008185" cy="351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2215" b="1">
              <a:solidFill>
                <a:srgbClr val="000000"/>
              </a:solidFill>
              <a:latin typeface="Times New Roman"/>
              <a:ea typeface="ＨＧ丸ゴシックB"/>
            </a:endParaRPr>
          </a:p>
        </p:txBody>
      </p:sp>
      <p:sp>
        <p:nvSpPr>
          <p:cNvPr id="10244" name="Text Box 1044"/>
          <p:cNvSpPr txBox="1">
            <a:spLocks noChangeArrowheads="1"/>
          </p:cNvSpPr>
          <p:nvPr/>
        </p:nvSpPr>
        <p:spPr bwMode="auto">
          <a:xfrm>
            <a:off x="2105509" y="1838146"/>
            <a:ext cx="327334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9pPr>
          </a:lstStyle>
          <a:p>
            <a:pPr>
              <a:defRPr/>
            </a:pPr>
            <a:r>
              <a:rPr lang="en-US" altLang="ja-JP" sz="2215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245" name="Line 1045"/>
          <p:cNvSpPr>
            <a:spLocks noChangeShapeType="1"/>
          </p:cNvSpPr>
          <p:nvPr/>
        </p:nvSpPr>
        <p:spPr bwMode="auto">
          <a:xfrm flipH="1">
            <a:off x="1449016" y="1931930"/>
            <a:ext cx="457200" cy="5627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2215" b="1">
              <a:solidFill>
                <a:srgbClr val="000000"/>
              </a:solidFill>
              <a:latin typeface="Times New Roman"/>
              <a:ea typeface="ＨＧ丸ゴシックB"/>
            </a:endParaRPr>
          </a:p>
        </p:txBody>
      </p:sp>
      <p:sp>
        <p:nvSpPr>
          <p:cNvPr id="10246" name="Text Box 1046"/>
          <p:cNvSpPr txBox="1">
            <a:spLocks noChangeArrowheads="1"/>
          </p:cNvSpPr>
          <p:nvPr/>
        </p:nvSpPr>
        <p:spPr bwMode="auto">
          <a:xfrm>
            <a:off x="1683478" y="1908485"/>
            <a:ext cx="327334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9pPr>
          </a:lstStyle>
          <a:p>
            <a:pPr>
              <a:defRPr/>
            </a:pPr>
            <a:r>
              <a:rPr lang="en-US" altLang="ja-JP" sz="2215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47" name="Line 1047"/>
          <p:cNvSpPr>
            <a:spLocks noChangeShapeType="1"/>
          </p:cNvSpPr>
          <p:nvPr/>
        </p:nvSpPr>
        <p:spPr bwMode="auto">
          <a:xfrm flipV="1">
            <a:off x="1917939" y="1568515"/>
            <a:ext cx="0" cy="3516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2215" b="1">
              <a:solidFill>
                <a:srgbClr val="000000"/>
              </a:solidFill>
              <a:latin typeface="Times New Roman"/>
              <a:ea typeface="ＨＧ丸ゴシックB"/>
            </a:endParaRPr>
          </a:p>
        </p:txBody>
      </p:sp>
      <p:sp>
        <p:nvSpPr>
          <p:cNvPr id="10248" name="Text Box 1048"/>
          <p:cNvSpPr txBox="1">
            <a:spLocks noChangeArrowheads="1"/>
          </p:cNvSpPr>
          <p:nvPr/>
        </p:nvSpPr>
        <p:spPr bwMode="auto">
          <a:xfrm>
            <a:off x="1869582" y="1556792"/>
            <a:ext cx="311304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9pPr>
          </a:lstStyle>
          <a:p>
            <a:pPr>
              <a:defRPr/>
            </a:pPr>
            <a:r>
              <a:rPr lang="en-US" altLang="ja-JP" sz="2215" i="1">
                <a:solidFill>
                  <a:srgbClr val="000000"/>
                </a:solidFill>
              </a:rPr>
              <a:t>c</a:t>
            </a:r>
          </a:p>
        </p:txBody>
      </p:sp>
      <p:graphicFrame>
        <p:nvGraphicFramePr>
          <p:cNvPr id="10249" name="Object 1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4127"/>
              </p:ext>
            </p:extLst>
          </p:nvPr>
        </p:nvGraphicFramePr>
        <p:xfrm>
          <a:off x="3863971" y="2752547"/>
          <a:ext cx="703385" cy="468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57002" imgH="304668" progId="Equation.3">
                  <p:embed/>
                </p:oleObj>
              </mc:Choice>
              <mc:Fallback>
                <p:oleObj name="数式" r:id="rId3" imgW="457002" imgH="304668" progId="Equation.3">
                  <p:embed/>
                  <p:pic>
                    <p:nvPicPr>
                      <p:cNvPr id="10249" name="Object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1" y="2752547"/>
                        <a:ext cx="703385" cy="468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515778"/>
              </p:ext>
            </p:extLst>
          </p:nvPr>
        </p:nvGraphicFramePr>
        <p:xfrm>
          <a:off x="3934309" y="2400855"/>
          <a:ext cx="703385" cy="468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457002" imgH="304668" progId="Equation.3">
                  <p:embed/>
                </p:oleObj>
              </mc:Choice>
              <mc:Fallback>
                <p:oleObj name="数式" r:id="rId5" imgW="457002" imgH="304668" progId="Equation.3">
                  <p:embed/>
                  <p:pic>
                    <p:nvPicPr>
                      <p:cNvPr id="10250" name="Object 1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309" y="2400855"/>
                        <a:ext cx="703385" cy="468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0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350412"/>
              </p:ext>
            </p:extLst>
          </p:nvPr>
        </p:nvGraphicFramePr>
        <p:xfrm>
          <a:off x="4145324" y="1978824"/>
          <a:ext cx="663820" cy="468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431613" imgH="304668" progId="Equation.3">
                  <p:embed/>
                </p:oleObj>
              </mc:Choice>
              <mc:Fallback>
                <p:oleObj name="数式" r:id="rId7" imgW="431613" imgH="304668" progId="Equation.3">
                  <p:embed/>
                  <p:pic>
                    <p:nvPicPr>
                      <p:cNvPr id="10251" name="Object 1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324" y="1978824"/>
                        <a:ext cx="663820" cy="468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Line 1052"/>
          <p:cNvSpPr>
            <a:spLocks noChangeShapeType="1"/>
          </p:cNvSpPr>
          <p:nvPr/>
        </p:nvSpPr>
        <p:spPr bwMode="auto">
          <a:xfrm flipH="1" flipV="1">
            <a:off x="3230924" y="2049162"/>
            <a:ext cx="984738" cy="1406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2215" b="1">
              <a:solidFill>
                <a:srgbClr val="000000"/>
              </a:solidFill>
              <a:latin typeface="Times New Roman"/>
              <a:ea typeface="ＨＧ丸ゴシックB"/>
            </a:endParaRPr>
          </a:p>
        </p:txBody>
      </p:sp>
      <p:sp>
        <p:nvSpPr>
          <p:cNvPr id="10253" name="Line 1053"/>
          <p:cNvSpPr>
            <a:spLocks noChangeShapeType="1"/>
          </p:cNvSpPr>
          <p:nvPr/>
        </p:nvSpPr>
        <p:spPr bwMode="auto">
          <a:xfrm flipH="1" flipV="1">
            <a:off x="3371602" y="2682207"/>
            <a:ext cx="4923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2215" b="1">
              <a:solidFill>
                <a:srgbClr val="000000"/>
              </a:solidFill>
              <a:latin typeface="Times New Roman"/>
              <a:ea typeface="ＨＧ丸ゴシックB"/>
            </a:endParaRPr>
          </a:p>
        </p:txBody>
      </p:sp>
      <p:sp>
        <p:nvSpPr>
          <p:cNvPr id="10254" name="Line 1054"/>
          <p:cNvSpPr>
            <a:spLocks noChangeShapeType="1"/>
          </p:cNvSpPr>
          <p:nvPr/>
        </p:nvSpPr>
        <p:spPr bwMode="auto">
          <a:xfrm flipH="1" flipV="1">
            <a:off x="2738556" y="3033900"/>
            <a:ext cx="112541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2215" b="1">
              <a:solidFill>
                <a:srgbClr val="000000"/>
              </a:solidFill>
              <a:latin typeface="Times New Roman"/>
              <a:ea typeface="ＨＧ丸ゴシックB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7A7472-178D-494D-AB4D-898409A74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539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5pPr>
            <a:lvl6pPr marL="422041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6pPr>
            <a:lvl7pPr marL="844083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7pPr>
            <a:lvl8pPr marL="1266124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8pPr>
            <a:lvl9pPr marL="1688165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Times New Roman" panose="02020603050405020304" pitchFamily="18" charset="0"/>
                <a:ea typeface="ＨＧ丸ゴシックB"/>
                <a:cs typeface="ＨＧ丸ゴシックB"/>
              </a:defRPr>
            </a:lvl9pPr>
          </a:lstStyle>
          <a:p>
            <a:pPr eaLnBrk="1" hangingPunct="1">
              <a:defRPr/>
            </a:pPr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ＨＧ丸ゴシックB"/>
              </a:rPr>
              <a:t>六方晶、三方晶のミラー指数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2F6D66D4-8424-4262-9152-CA224AA91BFA}"/>
                  </a:ext>
                </a:extLst>
              </p:cNvPr>
              <p:cNvSpPr/>
              <p:nvPr/>
            </p:nvSpPr>
            <p:spPr>
              <a:xfrm>
                <a:off x="263352" y="980728"/>
                <a:ext cx="11928648" cy="5820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2800" b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等価な面が判別しやすいように、</a:t>
                </a:r>
                <a:r>
                  <a:rPr lang="en-US" altLang="ja-JP" sz="2800" b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4</a:t>
                </a:r>
                <a:r>
                  <a:rPr lang="ja-JP" altLang="en-US" sz="2800" b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つ目の指数 </a:t>
                </a:r>
                <a:r>
                  <a:rPr lang="en-US" altLang="ja-JP" sz="2800" b="1" i="1" dirty="0" err="1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</a:t>
                </a:r>
                <a:r>
                  <a:rPr lang="ja-JP" altLang="en-US" sz="2800" b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を使うことがある</a:t>
                </a:r>
                <a:endParaRPr lang="en-US" altLang="ja-JP" sz="2800" b="1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3200" b="1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3200" b="1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3200" b="1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3200" b="1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0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0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1 0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はすべて等価な面だが、</a:t>
                </a:r>
                <a:endParaRPr lang="en-US" altLang="ja-JP" sz="2400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400" dirty="0" err="1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hk</a:t>
                </a:r>
                <a:r>
                  <a:rPr lang="ja-JP" altLang="en-US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指数だけからは対称性を判断できない</a:t>
                </a:r>
                <a:endParaRPr lang="en-US" altLang="ja-JP" sz="2400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400" i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  </a:t>
                </a:r>
                <a:r>
                  <a:rPr lang="en-US" altLang="ja-JP" sz="2400" i="1" dirty="0" err="1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= – </a:t>
                </a:r>
                <a:r>
                  <a:rPr lang="en-US" altLang="ja-JP" sz="2400" i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h</a:t>
                </a: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– </a:t>
                </a:r>
                <a:r>
                  <a:rPr lang="en-US" altLang="ja-JP" sz="2400" i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k</a:t>
                </a: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を導入して </a:t>
                </a: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400" i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h</a:t>
                </a: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i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k</a:t>
                </a: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i="1" dirty="0" err="1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i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l</a:t>
                </a: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 = (</a:t>
                </a:r>
                <a:r>
                  <a:rPr lang="en-US" altLang="ja-JP" sz="2400" i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h</a:t>
                </a: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i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k</a:t>
                </a: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i="1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l</a:t>
                </a: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 </a:t>
                </a:r>
                <a:r>
                  <a:rPr lang="ja-JP" altLang="en-US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とあらわす</a:t>
                </a: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1 0 </m:t>
                        </m:r>
                        <m:acc>
                          <m:accPr>
                            <m:chr m:val="̅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0</m:t>
                        </m:r>
                      </m:e>
                    </m:d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1 0 0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 0 0</m:t>
                        </m:r>
                      </m:e>
                    </m:d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 0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 0 0</m:t>
                        </m:r>
                      </m:e>
                    </m:d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 0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400" dirty="0" err="1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hki</a:t>
                </a:r>
                <a:r>
                  <a:rPr lang="ja-JP" altLang="en-US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指数はすべて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1 0 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組になっているので、等価な面だとわかる。 </a:t>
                </a:r>
                <a:endParaRPr lang="en-US" altLang="ja-JP" sz="2400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2400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六方晶、三方晶であることを明記しながら省略する場合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0 1 </m:t>
                        </m:r>
                        <m:r>
                          <a:rPr lang="ja-JP" alt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・</m:t>
                        </m:r>
                        <m:r>
                          <a:rPr lang="en-US" altLang="ja-JP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0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00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2F6D66D4-8424-4262-9152-CA224AA91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980728"/>
                <a:ext cx="11928648" cy="5820824"/>
              </a:xfrm>
              <a:prstGeom prst="rect">
                <a:avLst/>
              </a:prstGeom>
              <a:blipFill>
                <a:blip r:embed="rId9"/>
                <a:stretch>
                  <a:fillRect l="-1022" t="-1466" b="-1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363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1348C85-0077-27F9-43FE-5C7FCE7B74BC}"/>
              </a:ext>
            </a:extLst>
          </p:cNvPr>
          <p:cNvGrpSpPr/>
          <p:nvPr/>
        </p:nvGrpSpPr>
        <p:grpSpPr>
          <a:xfrm>
            <a:off x="2419788" y="4602697"/>
            <a:ext cx="3454040" cy="2209257"/>
            <a:chOff x="3124200" y="4648743"/>
            <a:chExt cx="2745050" cy="1755776"/>
          </a:xfrm>
        </p:grpSpPr>
        <p:sp>
          <p:nvSpPr>
            <p:cNvPr id="104461" name="AutoShape 20">
              <a:extLst>
                <a:ext uri="{FF2B5EF4-FFF2-40B4-BE49-F238E27FC236}">
                  <a16:creationId xmlns:a16="http://schemas.microsoft.com/office/drawing/2014/main" id="{DC98C17C-6C30-4032-8F16-A8C08E1CC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929732"/>
              <a:ext cx="1676400" cy="1449387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462" name="Line 21">
              <a:extLst>
                <a:ext uri="{FF2B5EF4-FFF2-40B4-BE49-F238E27FC236}">
                  <a16:creationId xmlns:a16="http://schemas.microsoft.com/office/drawing/2014/main" id="{2B575331-4BBB-4C23-A41E-6C2C003FF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825" y="4917032"/>
              <a:ext cx="833438" cy="1487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463" name="Line 22">
              <a:extLst>
                <a:ext uri="{FF2B5EF4-FFF2-40B4-BE49-F238E27FC236}">
                  <a16:creationId xmlns:a16="http://schemas.microsoft.com/office/drawing/2014/main" id="{FEC56EB1-E45E-46DC-A08F-856BA0007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7539" y="5655218"/>
              <a:ext cx="1635125" cy="14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464" name="Line 23">
              <a:extLst>
                <a:ext uri="{FF2B5EF4-FFF2-40B4-BE49-F238E27FC236}">
                  <a16:creationId xmlns:a16="http://schemas.microsoft.com/office/drawing/2014/main" id="{851C6649-1D83-436A-A17D-ED49D3FF3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1940" y="5609623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aphicFrame>
          <p:nvGraphicFramePr>
            <p:cNvPr id="104465" name="Object 24">
              <a:extLst>
                <a:ext uri="{FF2B5EF4-FFF2-40B4-BE49-F238E27FC236}">
                  <a16:creationId xmlns:a16="http://schemas.microsoft.com/office/drawing/2014/main" id="{44B5FDB1-CE01-4467-9C45-DDFE4BDFA8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61213" y="5364526"/>
            <a:ext cx="808037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342751" imgH="203112" progId="Equation.3">
                    <p:embed/>
                  </p:oleObj>
                </mc:Choice>
                <mc:Fallback>
                  <p:oleObj name="数式" r:id="rId2" imgW="342751" imgH="203112" progId="Equation.3">
                    <p:embed/>
                    <p:pic>
                      <p:nvPicPr>
                        <p:cNvPr id="104465" name="Object 24">
                          <a:extLst>
                            <a:ext uri="{FF2B5EF4-FFF2-40B4-BE49-F238E27FC236}">
                              <a16:creationId xmlns:a16="http://schemas.microsoft.com/office/drawing/2014/main" id="{44B5FDB1-CE01-4467-9C45-DDFE4BDFA8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1213" y="5364526"/>
                          <a:ext cx="808037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6" name="Line 25">
              <a:extLst>
                <a:ext uri="{FF2B5EF4-FFF2-40B4-BE49-F238E27FC236}">
                  <a16:creationId xmlns:a16="http://schemas.microsoft.com/office/drawing/2014/main" id="{F5066C39-125C-43B6-8B28-C16C3E962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6725" y="4748757"/>
              <a:ext cx="788988" cy="13874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aphicFrame>
          <p:nvGraphicFramePr>
            <p:cNvPr id="104467" name="Object 26">
              <a:extLst>
                <a:ext uri="{FF2B5EF4-FFF2-40B4-BE49-F238E27FC236}">
                  <a16:creationId xmlns:a16="http://schemas.microsoft.com/office/drawing/2014/main" id="{E854F050-ED60-4D3A-A73F-8829597CC9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29200" y="5944144"/>
            <a:ext cx="68580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368140" imgH="203112" progId="Equation.3">
                    <p:embed/>
                  </p:oleObj>
                </mc:Choice>
                <mc:Fallback>
                  <p:oleObj name="数式" r:id="rId4" imgW="368140" imgH="203112" progId="Equation.3">
                    <p:embed/>
                    <p:pic>
                      <p:nvPicPr>
                        <p:cNvPr id="104467" name="Object 26">
                          <a:extLst>
                            <a:ext uri="{FF2B5EF4-FFF2-40B4-BE49-F238E27FC236}">
                              <a16:creationId xmlns:a16="http://schemas.microsoft.com/office/drawing/2014/main" id="{E854F050-ED60-4D3A-A73F-8829597CC9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5944144"/>
                          <a:ext cx="685800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8" name="Line 27">
              <a:extLst>
                <a:ext uri="{FF2B5EF4-FFF2-40B4-BE49-F238E27FC236}">
                  <a16:creationId xmlns:a16="http://schemas.microsoft.com/office/drawing/2014/main" id="{E233AADB-AFA7-44B6-AD8C-1C5C31F3B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834481"/>
              <a:ext cx="649288" cy="3238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aphicFrame>
          <p:nvGraphicFramePr>
            <p:cNvPr id="104469" name="Object 28">
              <a:extLst>
                <a:ext uri="{FF2B5EF4-FFF2-40B4-BE49-F238E27FC236}">
                  <a16:creationId xmlns:a16="http://schemas.microsoft.com/office/drawing/2014/main" id="{3E7EE779-8DDB-45F3-8710-1AE465EE06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17217" y="4648743"/>
            <a:ext cx="473075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253670" imgH="177569" progId="Equation.3">
                    <p:embed/>
                  </p:oleObj>
                </mc:Choice>
                <mc:Fallback>
                  <p:oleObj name="数式" r:id="rId6" imgW="253670" imgH="177569" progId="Equation.3">
                    <p:embed/>
                    <p:pic>
                      <p:nvPicPr>
                        <p:cNvPr id="104469" name="Object 28">
                          <a:extLst>
                            <a:ext uri="{FF2B5EF4-FFF2-40B4-BE49-F238E27FC236}">
                              <a16:creationId xmlns:a16="http://schemas.microsoft.com/office/drawing/2014/main" id="{3E7EE779-8DDB-45F3-8710-1AE465EE06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7217" y="4648743"/>
                          <a:ext cx="473075" cy="331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470" name="Text Box 29">
            <a:extLst>
              <a:ext uri="{FF2B5EF4-FFF2-40B4-BE49-F238E27FC236}">
                <a16:creationId xmlns:a16="http://schemas.microsoft.com/office/drawing/2014/main" id="{46CA5FAB-31A3-423D-B9BF-D22447D7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8" y="4274085"/>
            <a:ext cx="2462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六方晶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(ZnO)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など</a:t>
            </a:r>
          </a:p>
        </p:txBody>
      </p:sp>
      <p:sp>
        <p:nvSpPr>
          <p:cNvPr id="104472" name="Rectangle 31">
            <a:extLst>
              <a:ext uri="{FF2B5EF4-FFF2-40B4-BE49-F238E27FC236}">
                <a16:creationId xmlns:a16="http://schemas.microsoft.com/office/drawing/2014/main" id="{858C39B6-D48B-4E0B-9F6D-71AE9F1BF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面指数と方位指数を区別する必要がある例</a:t>
            </a:r>
          </a:p>
        </p:txBody>
      </p:sp>
      <p:sp>
        <p:nvSpPr>
          <p:cNvPr id="104473" name="Text Box 32">
            <a:extLst>
              <a:ext uri="{FF2B5EF4-FFF2-40B4-BE49-F238E27FC236}">
                <a16:creationId xmlns:a16="http://schemas.microsoft.com/office/drawing/2014/main" id="{7177E221-2668-4F85-B602-EB91BA598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683669"/>
            <a:ext cx="3882794" cy="17543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非直交軸角が絡む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指数の場合は常に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注意すること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F0D6157-30E5-B8B0-E2F0-9F64B989F929}"/>
              </a:ext>
            </a:extLst>
          </p:cNvPr>
          <p:cNvGrpSpPr/>
          <p:nvPr/>
        </p:nvGrpSpPr>
        <p:grpSpPr>
          <a:xfrm>
            <a:off x="2168925" y="982664"/>
            <a:ext cx="6945338" cy="3228114"/>
            <a:chOff x="2165350" y="982664"/>
            <a:chExt cx="7664450" cy="3562349"/>
          </a:xfrm>
        </p:grpSpPr>
        <p:grpSp>
          <p:nvGrpSpPr>
            <p:cNvPr id="104450" name="Group 7">
              <a:extLst>
                <a:ext uri="{FF2B5EF4-FFF2-40B4-BE49-F238E27FC236}">
                  <a16:creationId xmlns:a16="http://schemas.microsoft.com/office/drawing/2014/main" id="{FD0AA0D6-AF75-4581-ACA0-B6EADC32A0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5350" y="1062038"/>
              <a:ext cx="5727700" cy="3482975"/>
              <a:chOff x="168" y="638"/>
              <a:chExt cx="3608" cy="2194"/>
            </a:xfrm>
          </p:grpSpPr>
          <p:pic>
            <p:nvPicPr>
              <p:cNvPr id="104478" name="Picture 4">
                <a:extLst>
                  <a:ext uri="{FF2B5EF4-FFF2-40B4-BE49-F238E27FC236}">
                    <a16:creationId xmlns:a16="http://schemas.microsoft.com/office/drawing/2014/main" id="{17629317-07FF-448D-B526-F6A5DEBE3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720"/>
                <a:ext cx="3536" cy="20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4479" name="Rectangle 5">
                <a:extLst>
                  <a:ext uri="{FF2B5EF4-FFF2-40B4-BE49-F238E27FC236}">
                    <a16:creationId xmlns:a16="http://schemas.microsoft.com/office/drawing/2014/main" id="{BEA01A4B-6008-4F19-B730-9CE9ED754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" y="638"/>
                <a:ext cx="480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480" name="Rectangle 6">
                <a:extLst>
                  <a:ext uri="{FF2B5EF4-FFF2-40B4-BE49-F238E27FC236}">
                    <a16:creationId xmlns:a16="http://schemas.microsoft.com/office/drawing/2014/main" id="{A3D772CF-7A7F-4B6D-9919-6C42AF5C7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336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04451" name="Line 8">
              <a:extLst>
                <a:ext uri="{FF2B5EF4-FFF2-40B4-BE49-F238E27FC236}">
                  <a16:creationId xmlns:a16="http://schemas.microsoft.com/office/drawing/2014/main" id="{5E8593EF-F0FA-44C2-B8F4-1315263E45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93138" y="1878013"/>
              <a:ext cx="0" cy="1752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452" name="Line 9">
              <a:extLst>
                <a:ext uri="{FF2B5EF4-FFF2-40B4-BE49-F238E27FC236}">
                  <a16:creationId xmlns:a16="http://schemas.microsoft.com/office/drawing/2014/main" id="{6134527F-9335-4564-A4D7-15A772A0E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6050" y="3325813"/>
              <a:ext cx="54102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aphicFrame>
          <p:nvGraphicFramePr>
            <p:cNvPr id="104453" name="Object 10">
              <a:extLst>
                <a:ext uri="{FF2B5EF4-FFF2-40B4-BE49-F238E27FC236}">
                  <a16:creationId xmlns:a16="http://schemas.microsoft.com/office/drawing/2014/main" id="{942803F6-C343-414F-B0C3-85594DAC72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75650" y="1549401"/>
            <a:ext cx="52070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9" imgW="279279" imgH="203112" progId="Equation.3">
                    <p:embed/>
                  </p:oleObj>
                </mc:Choice>
                <mc:Fallback>
                  <p:oleObj name="数式" r:id="rId9" imgW="279279" imgH="203112" progId="Equation.3">
                    <p:embed/>
                    <p:pic>
                      <p:nvPicPr>
                        <p:cNvPr id="104453" name="Object 10">
                          <a:extLst>
                            <a:ext uri="{FF2B5EF4-FFF2-40B4-BE49-F238E27FC236}">
                              <a16:creationId xmlns:a16="http://schemas.microsoft.com/office/drawing/2014/main" id="{942803F6-C343-414F-B0C3-85594DAC72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5650" y="1549401"/>
                          <a:ext cx="520700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454" name="Object 11">
              <a:extLst>
                <a:ext uri="{FF2B5EF4-FFF2-40B4-BE49-F238E27FC236}">
                  <a16:creationId xmlns:a16="http://schemas.microsoft.com/office/drawing/2014/main" id="{F5C27BED-072A-42D4-8DEC-4A70B48888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0188" y="2844800"/>
            <a:ext cx="709612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1" imgW="381000" imgH="228600" progId="Equation.3">
                    <p:embed/>
                  </p:oleObj>
                </mc:Choice>
                <mc:Fallback>
                  <p:oleObj name="数式" r:id="rId11" imgW="381000" imgH="228600" progId="Equation.3">
                    <p:embed/>
                    <p:pic>
                      <p:nvPicPr>
                        <p:cNvPr id="104454" name="Object 11">
                          <a:extLst>
                            <a:ext uri="{FF2B5EF4-FFF2-40B4-BE49-F238E27FC236}">
                              <a16:creationId xmlns:a16="http://schemas.microsoft.com/office/drawing/2014/main" id="{F5C27BED-072A-42D4-8DEC-4A70B488883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0188" y="2844800"/>
                          <a:ext cx="709612" cy="427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55" name="Line 12">
              <a:extLst>
                <a:ext uri="{FF2B5EF4-FFF2-40B4-BE49-F238E27FC236}">
                  <a16:creationId xmlns:a16="http://schemas.microsoft.com/office/drawing/2014/main" id="{8620B4DF-9DA3-4C3D-AE39-DD691F547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8650" y="1268413"/>
              <a:ext cx="401638" cy="54610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456" name="Line 13">
              <a:extLst>
                <a:ext uri="{FF2B5EF4-FFF2-40B4-BE49-F238E27FC236}">
                  <a16:creationId xmlns:a16="http://schemas.microsoft.com/office/drawing/2014/main" id="{2A6EB081-BE63-40A6-8B06-C94B10C74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7051" y="1284289"/>
              <a:ext cx="1376363" cy="25622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457" name="Line 14">
              <a:extLst>
                <a:ext uri="{FF2B5EF4-FFF2-40B4-BE49-F238E27FC236}">
                  <a16:creationId xmlns:a16="http://schemas.microsoft.com/office/drawing/2014/main" id="{25D4E53F-CAF1-4F97-BE2A-4DE1A7C1F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7051" y="2868614"/>
              <a:ext cx="885825" cy="1023937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458" name="Line 16">
              <a:extLst>
                <a:ext uri="{FF2B5EF4-FFF2-40B4-BE49-F238E27FC236}">
                  <a16:creationId xmlns:a16="http://schemas.microsoft.com/office/drawing/2014/main" id="{2BE256CA-454F-4AD0-A710-A8ED5C974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401" y="1820864"/>
              <a:ext cx="885825" cy="1023937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aphicFrame>
          <p:nvGraphicFramePr>
            <p:cNvPr id="104459" name="Object 17">
              <a:extLst>
                <a:ext uri="{FF2B5EF4-FFF2-40B4-BE49-F238E27FC236}">
                  <a16:creationId xmlns:a16="http://schemas.microsoft.com/office/drawing/2014/main" id="{37A5D585-A8D5-49B8-8C34-884AF2EACA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0850" y="982664"/>
            <a:ext cx="838200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3" imgW="355446" imgH="228501" progId="Equation.3">
                    <p:embed/>
                  </p:oleObj>
                </mc:Choice>
                <mc:Fallback>
                  <p:oleObj name="数式" r:id="rId13" imgW="355446" imgH="228501" progId="Equation.3">
                    <p:embed/>
                    <p:pic>
                      <p:nvPicPr>
                        <p:cNvPr id="104459" name="Object 17">
                          <a:extLst>
                            <a:ext uri="{FF2B5EF4-FFF2-40B4-BE49-F238E27FC236}">
                              <a16:creationId xmlns:a16="http://schemas.microsoft.com/office/drawing/2014/main" id="{37A5D585-A8D5-49B8-8C34-884AF2EACA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0850" y="982664"/>
                          <a:ext cx="838200" cy="541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0" name="Freeform 19">
              <a:extLst>
                <a:ext uri="{FF2B5EF4-FFF2-40B4-BE49-F238E27FC236}">
                  <a16:creationId xmlns:a16="http://schemas.microsoft.com/office/drawing/2014/main" id="{14C9D891-36BE-46DB-ABC6-46220ACE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0" y="990601"/>
              <a:ext cx="2616200" cy="506413"/>
            </a:xfrm>
            <a:custGeom>
              <a:avLst/>
              <a:gdLst>
                <a:gd name="T0" fmla="*/ 2147483646 w 1648"/>
                <a:gd name="T1" fmla="*/ 2147483646 h 448"/>
                <a:gd name="T2" fmla="*/ 2147483646 w 1648"/>
                <a:gd name="T3" fmla="*/ 2147483646 h 448"/>
                <a:gd name="T4" fmla="*/ 2147483646 w 1648"/>
                <a:gd name="T5" fmla="*/ 2147483646 h 448"/>
                <a:gd name="T6" fmla="*/ 2147483646 w 1648"/>
                <a:gd name="T7" fmla="*/ 2147483646 h 448"/>
                <a:gd name="T8" fmla="*/ 2147483646 w 1648"/>
                <a:gd name="T9" fmla="*/ 2147483646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8" h="448">
                  <a:moveTo>
                    <a:pt x="64" y="448"/>
                  </a:moveTo>
                  <a:cubicBezTo>
                    <a:pt x="32" y="360"/>
                    <a:pt x="0" y="272"/>
                    <a:pt x="64" y="208"/>
                  </a:cubicBezTo>
                  <a:cubicBezTo>
                    <a:pt x="128" y="144"/>
                    <a:pt x="304" y="96"/>
                    <a:pt x="448" y="64"/>
                  </a:cubicBezTo>
                  <a:cubicBezTo>
                    <a:pt x="592" y="32"/>
                    <a:pt x="728" y="0"/>
                    <a:pt x="928" y="16"/>
                  </a:cubicBezTo>
                  <a:cubicBezTo>
                    <a:pt x="1128" y="32"/>
                    <a:pt x="1528" y="136"/>
                    <a:pt x="1648" y="1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474" name="Rectangle 37">
              <a:extLst>
                <a:ext uri="{FF2B5EF4-FFF2-40B4-BE49-F238E27FC236}">
                  <a16:creationId xmlns:a16="http://schemas.microsoft.com/office/drawing/2014/main" id="{899F4430-DAFC-42EC-BA94-0293BB7AA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2590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475" name="Text Box 36">
              <a:extLst>
                <a:ext uri="{FF2B5EF4-FFF2-40B4-BE49-F238E27FC236}">
                  <a16:creationId xmlns:a16="http://schemas.microsoft.com/office/drawing/2014/main" id="{B808B1B7-D586-40FE-B68F-DECFCCC8A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1" y="2212976"/>
              <a:ext cx="34131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c</a:t>
              </a:r>
            </a:p>
          </p:txBody>
        </p:sp>
        <p:sp>
          <p:nvSpPr>
            <p:cNvPr id="104476" name="Rectangle 38">
              <a:extLst>
                <a:ext uri="{FF2B5EF4-FFF2-40B4-BE49-F238E27FC236}">
                  <a16:creationId xmlns:a16="http://schemas.microsoft.com/office/drawing/2014/main" id="{42952781-FFDB-45D8-B73D-F40DB9EB0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288" y="2130425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477" name="Text Box 39">
              <a:extLst>
                <a:ext uri="{FF2B5EF4-FFF2-40B4-BE49-F238E27FC236}">
                  <a16:creationId xmlns:a16="http://schemas.microsoft.com/office/drawing/2014/main" id="{E927AC55-780D-48E3-A83C-BEFA7D944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588" y="2071688"/>
              <a:ext cx="481012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-a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5D373E-8AE9-24C2-6AB8-DEFE14998BFC}"/>
              </a:ext>
            </a:extLst>
          </p:cNvPr>
          <p:cNvSpPr txBox="1"/>
          <p:nvPr/>
        </p:nvSpPr>
        <p:spPr>
          <a:xfrm>
            <a:off x="4446430" y="5620315"/>
            <a:ext cx="395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endParaRPr kumimoji="1" lang="ja-JP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5939B9-1A55-2635-2ACC-2D98B6503675}"/>
              </a:ext>
            </a:extLst>
          </p:cNvPr>
          <p:cNvSpPr txBox="1"/>
          <p:nvPr/>
        </p:nvSpPr>
        <p:spPr>
          <a:xfrm>
            <a:off x="2755172" y="4546084"/>
            <a:ext cx="395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endParaRPr kumimoji="1" lang="ja-JP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4471" name="Text Box 30">
            <a:extLst>
              <a:ext uri="{FF2B5EF4-FFF2-40B4-BE49-F238E27FC236}">
                <a16:creationId xmlns:a16="http://schemas.microsoft.com/office/drawing/2014/main" id="{5C19DC2E-6B9B-4EFB-A48C-BD4504DC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811214"/>
            <a:ext cx="2970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単斜晶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(β-Ga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など</a:t>
            </a:r>
          </a:p>
        </p:txBody>
      </p:sp>
    </p:spTree>
    <p:extLst>
      <p:ext uri="{BB962C8B-B14F-4D97-AF65-F5344CB8AC3E}">
        <p14:creationId xmlns:p14="http://schemas.microsoft.com/office/powerpoint/2010/main" val="30345693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FD430-C10F-C8FB-5C50-CEC9A6DE4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8BCD2B-96DB-9AC0-E531-DCEF72E076AC}"/>
              </a:ext>
            </a:extLst>
          </p:cNvPr>
          <p:cNvSpPr/>
          <p:nvPr/>
        </p:nvSpPr>
        <p:spPr>
          <a:xfrm>
            <a:off x="0" y="-10716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A8677AA5-5400-9A9B-0C17-7A77FCDC3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0">
              <a:defRPr/>
            </a:pPr>
            <a:r>
              <a:rPr lang="ja-JP" altLang="en-US" sz="6000" b="1" dirty="0">
                <a:solidFill>
                  <a:srgbClr val="0000FF"/>
                </a:solidFill>
                <a:ea typeface="ＨＧ丸ゴシックB" charset="-128"/>
              </a:rPr>
              <a:t>単位格子</a:t>
            </a:r>
            <a:r>
              <a:rPr lang="en-US" altLang="ja-JP" sz="6000" b="1" dirty="0">
                <a:solidFill>
                  <a:srgbClr val="0000FF"/>
                </a:solidFill>
                <a:ea typeface="ＨＧ丸ゴシックB" charset="-128"/>
              </a:rPr>
              <a:t>:</a:t>
            </a:r>
            <a:br>
              <a:rPr lang="en-US" altLang="ja-JP" sz="6000" b="1" dirty="0">
                <a:solidFill>
                  <a:srgbClr val="0000FF"/>
                </a:solidFill>
                <a:ea typeface="ＨＧ丸ゴシックB" charset="-128"/>
              </a:rPr>
            </a:br>
            <a:r>
              <a:rPr lang="ja-JP" altLang="en-US" sz="6000" b="1" dirty="0">
                <a:solidFill>
                  <a:srgbClr val="0000FF"/>
                </a:solidFill>
                <a:ea typeface="ＨＧ丸ゴシックB" charset="-128"/>
              </a:rPr>
              <a:t>基本格子とブラベー格子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56770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C0A35AF6-1AFD-4F4C-768B-CD6CDF2E4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8" t="26355" r="24648" b="29111"/>
          <a:stretch>
            <a:fillRect/>
          </a:stretch>
        </p:blipFill>
        <p:spPr>
          <a:xfrm>
            <a:off x="335360" y="1343317"/>
            <a:ext cx="6503033" cy="4668679"/>
          </a:xfrm>
          <a:prstGeom prst="rect">
            <a:avLst/>
          </a:prstGeom>
        </p:spPr>
      </p:pic>
      <p:pic>
        <p:nvPicPr>
          <p:cNvPr id="4" name="図 3" descr="グラフ, レーダー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225DE0CB-4C57-8388-F7E7-8651028F3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25063" r="26375" b="25913"/>
          <a:stretch>
            <a:fillRect/>
          </a:stretch>
        </p:blipFill>
        <p:spPr>
          <a:xfrm>
            <a:off x="6600056" y="1485127"/>
            <a:ext cx="4248472" cy="3456041"/>
          </a:xfrm>
          <a:prstGeom prst="rect">
            <a:avLst/>
          </a:prstGeom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213850" cy="838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ea typeface="ＨＧ丸ゴシックB" charset="-128"/>
              </a:rPr>
              <a:t>格子と格子点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6275" y="751347"/>
            <a:ext cx="5127637" cy="87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2400" b="1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格子</a:t>
            </a:r>
            <a:r>
              <a:rPr lang="en-US" altLang="ja-JP" sz="2400" b="1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: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 周期的に繰り返す構造</a:t>
            </a:r>
            <a:endParaRPr lang="en-US" altLang="ja-JP" sz="2400" b="1" kern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algn="l" eaLnBrk="1" hangingPunct="1">
              <a:defRPr/>
            </a:pPr>
            <a:r>
              <a:rPr lang="ja-JP" altLang="en-US" sz="2400" b="1" kern="0" dirty="0">
                <a:solidFill>
                  <a:srgbClr val="0000FF"/>
                </a:solidFill>
                <a:latin typeface="ＭＳ Ｐゴシック"/>
              </a:rPr>
              <a:t>        格子点 だけで構成される</a:t>
            </a:r>
            <a:endParaRPr lang="ja-JP" altLang="en-US" sz="2400" b="1" kern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741F1D-DB1A-7575-9DF7-59F41BBB931B}"/>
              </a:ext>
            </a:extLst>
          </p:cNvPr>
          <p:cNvSpPr txBox="1"/>
          <p:nvPr/>
        </p:nvSpPr>
        <p:spPr>
          <a:xfrm>
            <a:off x="6744072" y="1095127"/>
            <a:ext cx="500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0" dirty="0">
                <a:solidFill>
                  <a:srgbClr val="0000FF"/>
                </a:solidFill>
                <a:latin typeface="ＭＳ Ｐゴシック"/>
                <a:ea typeface="ＭＳ Ｐゴシック"/>
              </a:rPr>
              <a:t>単位格子</a:t>
            </a:r>
            <a:r>
              <a:rPr lang="en-US" altLang="ja-JP" sz="2400" b="1" kern="0" dirty="0">
                <a:solidFill>
                  <a:srgbClr val="0000FF"/>
                </a:solidFill>
                <a:latin typeface="ＭＳ Ｐゴシック"/>
                <a:ea typeface="ＭＳ Ｐゴシック"/>
              </a:rPr>
              <a:t>:</a:t>
            </a:r>
            <a:r>
              <a:rPr lang="ja-JP" altLang="en-US" sz="2400" b="1" kern="0" dirty="0">
                <a:solidFill>
                  <a:srgbClr val="0000FF"/>
                </a:solidFill>
                <a:latin typeface="ＭＳ Ｐゴシック"/>
                <a:ea typeface="ＭＳ Ｐゴシック"/>
              </a:rPr>
              <a:t> 格子の繰り返し単位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52CAB70-4499-A223-A56E-C5E74445BC17}"/>
              </a:ext>
            </a:extLst>
          </p:cNvPr>
          <p:cNvSpPr txBox="1"/>
          <p:nvPr/>
        </p:nvSpPr>
        <p:spPr>
          <a:xfrm>
            <a:off x="6873417" y="491192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dirty="0">
                <a:solidFill>
                  <a:srgbClr val="009900"/>
                </a:solidFill>
              </a:rPr>
              <a:t>[</a:t>
            </a:r>
            <a:r>
              <a:rPr lang="en-US" altLang="ja-JP" sz="1800" b="1" dirty="0" err="1">
                <a:solidFill>
                  <a:srgbClr val="009900"/>
                </a:solidFill>
              </a:rPr>
              <a:t>tkprog_X_path</a:t>
            </a:r>
            <a:r>
              <a:rPr lang="en-US" altLang="ja-JP" sz="1800" b="1" dirty="0">
                <a:solidFill>
                  <a:srgbClr val="009900"/>
                </a:solidFill>
              </a:rPr>
              <a:t>]\crystgal\draw_unit_cell.py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4925F3B-D7EA-5E3E-85B6-07156B8A1EF9}"/>
              </a:ext>
            </a:extLst>
          </p:cNvPr>
          <p:cNvSpPr txBox="1"/>
          <p:nvPr/>
        </p:nvSpPr>
        <p:spPr>
          <a:xfrm>
            <a:off x="695400" y="5921987"/>
            <a:ext cx="5235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dirty="0">
                <a:solidFill>
                  <a:srgbClr val="009900"/>
                </a:solidFill>
              </a:rPr>
              <a:t>[</a:t>
            </a:r>
            <a:r>
              <a:rPr lang="en-US" altLang="ja-JP" sz="1800" b="1" dirty="0" err="1">
                <a:solidFill>
                  <a:srgbClr val="009900"/>
                </a:solidFill>
              </a:rPr>
              <a:t>tkprog_X_path</a:t>
            </a:r>
            <a:r>
              <a:rPr lang="en-US" altLang="ja-JP" sz="1800" b="1" dirty="0">
                <a:solidFill>
                  <a:srgbClr val="009900"/>
                </a:solidFill>
              </a:rPr>
              <a:t>]\crystgal\draw_unit_cells.py</a:t>
            </a:r>
          </a:p>
        </p:txBody>
      </p:sp>
    </p:spTree>
    <p:extLst>
      <p:ext uri="{BB962C8B-B14F-4D97-AF65-F5344CB8AC3E}">
        <p14:creationId xmlns:p14="http://schemas.microsoft.com/office/powerpoint/2010/main" val="30832939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635810" y="2276872"/>
            <a:ext cx="8564646" cy="2990489"/>
            <a:chOff x="-1981200" y="1828800"/>
            <a:chExt cx="11430000" cy="3990975"/>
          </a:xfrm>
        </p:grpSpPr>
        <p:sp>
          <p:nvSpPr>
            <p:cNvPr id="83970" name="Line 2"/>
            <p:cNvSpPr>
              <a:spLocks noChangeShapeType="1"/>
            </p:cNvSpPr>
            <p:nvPr/>
          </p:nvSpPr>
          <p:spPr bwMode="auto">
            <a:xfrm>
              <a:off x="5032375" y="5410200"/>
              <a:ext cx="35607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3971" name="Line 3"/>
            <p:cNvSpPr>
              <a:spLocks noChangeShapeType="1"/>
            </p:cNvSpPr>
            <p:nvPr/>
          </p:nvSpPr>
          <p:spPr bwMode="auto">
            <a:xfrm flipV="1">
              <a:off x="5489575" y="4013200"/>
              <a:ext cx="3582988" cy="11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3972" name="Line 4"/>
            <p:cNvSpPr>
              <a:spLocks noChangeShapeType="1"/>
            </p:cNvSpPr>
            <p:nvPr/>
          </p:nvSpPr>
          <p:spPr bwMode="auto">
            <a:xfrm flipV="1">
              <a:off x="5946775" y="2636838"/>
              <a:ext cx="3502025" cy="15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3973" name="Line 5"/>
            <p:cNvSpPr>
              <a:spLocks noChangeShapeType="1"/>
            </p:cNvSpPr>
            <p:nvPr/>
          </p:nvSpPr>
          <p:spPr bwMode="auto">
            <a:xfrm flipV="1">
              <a:off x="5032375" y="2133600"/>
              <a:ext cx="1109663" cy="3276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3974" name="Line 6"/>
            <p:cNvSpPr>
              <a:spLocks noChangeShapeType="1"/>
            </p:cNvSpPr>
            <p:nvPr/>
          </p:nvSpPr>
          <p:spPr bwMode="auto">
            <a:xfrm flipV="1">
              <a:off x="6446838" y="2133600"/>
              <a:ext cx="1066800" cy="3276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 flipV="1">
              <a:off x="7894638" y="2133600"/>
              <a:ext cx="1066800" cy="3276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grpSp>
          <p:nvGrpSpPr>
            <p:cNvPr id="83976" name="Group 8"/>
            <p:cNvGrpSpPr>
              <a:grpSpLocks/>
            </p:cNvGrpSpPr>
            <p:nvPr/>
          </p:nvGrpSpPr>
          <p:grpSpPr bwMode="auto">
            <a:xfrm>
              <a:off x="4900613" y="3581400"/>
              <a:ext cx="1174750" cy="847725"/>
              <a:chOff x="11" y="2916"/>
              <a:chExt cx="740" cy="534"/>
            </a:xfrm>
          </p:grpSpPr>
          <p:sp>
            <p:nvSpPr>
              <p:cNvPr id="84051" name="Oval 9"/>
              <p:cNvSpPr>
                <a:spLocks noChangeArrowheads="1"/>
              </p:cNvSpPr>
              <p:nvPr/>
            </p:nvSpPr>
            <p:spPr bwMode="auto">
              <a:xfrm rot="21598039" flipV="1">
                <a:off x="570" y="2933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52" name="Oval 10"/>
              <p:cNvSpPr>
                <a:spLocks noChangeArrowheads="1"/>
              </p:cNvSpPr>
              <p:nvPr/>
            </p:nvSpPr>
            <p:spPr bwMode="auto">
              <a:xfrm rot="21598039" flipV="1">
                <a:off x="384" y="3263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53" name="Oval 11"/>
              <p:cNvSpPr>
                <a:spLocks noChangeArrowheads="1"/>
              </p:cNvSpPr>
              <p:nvPr/>
            </p:nvSpPr>
            <p:spPr bwMode="auto">
              <a:xfrm rot="21598039" flipV="1">
                <a:off x="11" y="3269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54" name="Oval 12"/>
              <p:cNvSpPr>
                <a:spLocks noChangeArrowheads="1"/>
              </p:cNvSpPr>
              <p:nvPr/>
            </p:nvSpPr>
            <p:spPr bwMode="auto">
              <a:xfrm rot="21598039" flipV="1">
                <a:off x="192" y="2939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55" name="AutoShape 13"/>
              <p:cNvSpPr>
                <a:spLocks noChangeArrowheads="1"/>
              </p:cNvSpPr>
              <p:nvPr/>
            </p:nvSpPr>
            <p:spPr bwMode="auto">
              <a:xfrm>
                <a:off x="96" y="3024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56" name="AutoShape 14"/>
              <p:cNvSpPr>
                <a:spLocks noChangeArrowheads="1"/>
              </p:cNvSpPr>
              <p:nvPr/>
            </p:nvSpPr>
            <p:spPr bwMode="auto">
              <a:xfrm rot="-3649823">
                <a:off x="238" y="2942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977" name="Group 15"/>
            <p:cNvGrpSpPr>
              <a:grpSpLocks/>
            </p:cNvGrpSpPr>
            <p:nvPr/>
          </p:nvGrpSpPr>
          <p:grpSpPr bwMode="auto">
            <a:xfrm>
              <a:off x="4446588" y="4962525"/>
              <a:ext cx="1174750" cy="847725"/>
              <a:chOff x="11" y="2916"/>
              <a:chExt cx="740" cy="534"/>
            </a:xfrm>
          </p:grpSpPr>
          <p:sp>
            <p:nvSpPr>
              <p:cNvPr id="84045" name="Oval 16"/>
              <p:cNvSpPr>
                <a:spLocks noChangeArrowheads="1"/>
              </p:cNvSpPr>
              <p:nvPr/>
            </p:nvSpPr>
            <p:spPr bwMode="auto">
              <a:xfrm rot="21598039" flipV="1">
                <a:off x="570" y="2933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46" name="Oval 17"/>
              <p:cNvSpPr>
                <a:spLocks noChangeArrowheads="1"/>
              </p:cNvSpPr>
              <p:nvPr/>
            </p:nvSpPr>
            <p:spPr bwMode="auto">
              <a:xfrm rot="21598039" flipV="1">
                <a:off x="384" y="3263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47" name="Oval 18"/>
              <p:cNvSpPr>
                <a:spLocks noChangeArrowheads="1"/>
              </p:cNvSpPr>
              <p:nvPr/>
            </p:nvSpPr>
            <p:spPr bwMode="auto">
              <a:xfrm rot="21598039" flipV="1">
                <a:off x="11" y="3269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48" name="Oval 19"/>
              <p:cNvSpPr>
                <a:spLocks noChangeArrowheads="1"/>
              </p:cNvSpPr>
              <p:nvPr/>
            </p:nvSpPr>
            <p:spPr bwMode="auto">
              <a:xfrm rot="21598039" flipV="1">
                <a:off x="192" y="2939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49" name="AutoShape 20"/>
              <p:cNvSpPr>
                <a:spLocks noChangeArrowheads="1"/>
              </p:cNvSpPr>
              <p:nvPr/>
            </p:nvSpPr>
            <p:spPr bwMode="auto">
              <a:xfrm>
                <a:off x="96" y="3024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50" name="AutoShape 21"/>
              <p:cNvSpPr>
                <a:spLocks noChangeArrowheads="1"/>
              </p:cNvSpPr>
              <p:nvPr/>
            </p:nvSpPr>
            <p:spPr bwMode="auto">
              <a:xfrm rot="-3649823">
                <a:off x="238" y="2942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978" name="Group 22"/>
            <p:cNvGrpSpPr>
              <a:grpSpLocks/>
            </p:cNvGrpSpPr>
            <p:nvPr/>
          </p:nvGrpSpPr>
          <p:grpSpPr bwMode="auto">
            <a:xfrm>
              <a:off x="6300788" y="3590925"/>
              <a:ext cx="1174750" cy="847725"/>
              <a:chOff x="11" y="2916"/>
              <a:chExt cx="740" cy="534"/>
            </a:xfrm>
          </p:grpSpPr>
          <p:sp>
            <p:nvSpPr>
              <p:cNvPr id="84039" name="Oval 23"/>
              <p:cNvSpPr>
                <a:spLocks noChangeArrowheads="1"/>
              </p:cNvSpPr>
              <p:nvPr/>
            </p:nvSpPr>
            <p:spPr bwMode="auto">
              <a:xfrm rot="21598039" flipV="1">
                <a:off x="570" y="2933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40" name="Oval 24"/>
              <p:cNvSpPr>
                <a:spLocks noChangeArrowheads="1"/>
              </p:cNvSpPr>
              <p:nvPr/>
            </p:nvSpPr>
            <p:spPr bwMode="auto">
              <a:xfrm rot="21598039" flipV="1">
                <a:off x="384" y="3263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41" name="Oval 25"/>
              <p:cNvSpPr>
                <a:spLocks noChangeArrowheads="1"/>
              </p:cNvSpPr>
              <p:nvPr/>
            </p:nvSpPr>
            <p:spPr bwMode="auto">
              <a:xfrm rot="21598039" flipV="1">
                <a:off x="11" y="3269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42" name="Oval 26"/>
              <p:cNvSpPr>
                <a:spLocks noChangeArrowheads="1"/>
              </p:cNvSpPr>
              <p:nvPr/>
            </p:nvSpPr>
            <p:spPr bwMode="auto">
              <a:xfrm rot="21598039" flipV="1">
                <a:off x="192" y="2939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43" name="AutoShape 27"/>
              <p:cNvSpPr>
                <a:spLocks noChangeArrowheads="1"/>
              </p:cNvSpPr>
              <p:nvPr/>
            </p:nvSpPr>
            <p:spPr bwMode="auto">
              <a:xfrm>
                <a:off x="96" y="3024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44" name="AutoShape 28"/>
              <p:cNvSpPr>
                <a:spLocks noChangeArrowheads="1"/>
              </p:cNvSpPr>
              <p:nvPr/>
            </p:nvSpPr>
            <p:spPr bwMode="auto">
              <a:xfrm rot="-3649823">
                <a:off x="238" y="2942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979" name="Group 29"/>
            <p:cNvGrpSpPr>
              <a:grpSpLocks/>
            </p:cNvGrpSpPr>
            <p:nvPr/>
          </p:nvGrpSpPr>
          <p:grpSpPr bwMode="auto">
            <a:xfrm>
              <a:off x="5846763" y="4972050"/>
              <a:ext cx="1174750" cy="847725"/>
              <a:chOff x="11" y="2916"/>
              <a:chExt cx="740" cy="534"/>
            </a:xfrm>
          </p:grpSpPr>
          <p:sp>
            <p:nvSpPr>
              <p:cNvPr id="84033" name="Oval 30"/>
              <p:cNvSpPr>
                <a:spLocks noChangeArrowheads="1"/>
              </p:cNvSpPr>
              <p:nvPr/>
            </p:nvSpPr>
            <p:spPr bwMode="auto">
              <a:xfrm rot="21598039" flipV="1">
                <a:off x="570" y="2933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34" name="Oval 31"/>
              <p:cNvSpPr>
                <a:spLocks noChangeArrowheads="1"/>
              </p:cNvSpPr>
              <p:nvPr/>
            </p:nvSpPr>
            <p:spPr bwMode="auto">
              <a:xfrm rot="21598039" flipV="1">
                <a:off x="384" y="3263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35" name="Oval 32"/>
              <p:cNvSpPr>
                <a:spLocks noChangeArrowheads="1"/>
              </p:cNvSpPr>
              <p:nvPr/>
            </p:nvSpPr>
            <p:spPr bwMode="auto">
              <a:xfrm rot="21598039" flipV="1">
                <a:off x="11" y="3269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36" name="Oval 33"/>
              <p:cNvSpPr>
                <a:spLocks noChangeArrowheads="1"/>
              </p:cNvSpPr>
              <p:nvPr/>
            </p:nvSpPr>
            <p:spPr bwMode="auto">
              <a:xfrm rot="21598039" flipV="1">
                <a:off x="192" y="2939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37" name="AutoShape 34"/>
              <p:cNvSpPr>
                <a:spLocks noChangeArrowheads="1"/>
              </p:cNvSpPr>
              <p:nvPr/>
            </p:nvSpPr>
            <p:spPr bwMode="auto">
              <a:xfrm>
                <a:off x="96" y="3024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38" name="AutoShape 35"/>
              <p:cNvSpPr>
                <a:spLocks noChangeArrowheads="1"/>
              </p:cNvSpPr>
              <p:nvPr/>
            </p:nvSpPr>
            <p:spPr bwMode="auto">
              <a:xfrm rot="-3649823">
                <a:off x="238" y="2942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980" name="Group 36"/>
            <p:cNvGrpSpPr>
              <a:grpSpLocks/>
            </p:cNvGrpSpPr>
            <p:nvPr/>
          </p:nvGrpSpPr>
          <p:grpSpPr bwMode="auto">
            <a:xfrm>
              <a:off x="7767638" y="3581400"/>
              <a:ext cx="1174750" cy="847725"/>
              <a:chOff x="11" y="2916"/>
              <a:chExt cx="740" cy="534"/>
            </a:xfrm>
          </p:grpSpPr>
          <p:sp>
            <p:nvSpPr>
              <p:cNvPr id="84027" name="Oval 37"/>
              <p:cNvSpPr>
                <a:spLocks noChangeArrowheads="1"/>
              </p:cNvSpPr>
              <p:nvPr/>
            </p:nvSpPr>
            <p:spPr bwMode="auto">
              <a:xfrm rot="21598039" flipV="1">
                <a:off x="570" y="2933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28" name="Oval 38"/>
              <p:cNvSpPr>
                <a:spLocks noChangeArrowheads="1"/>
              </p:cNvSpPr>
              <p:nvPr/>
            </p:nvSpPr>
            <p:spPr bwMode="auto">
              <a:xfrm rot="21598039" flipV="1">
                <a:off x="384" y="3263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29" name="Oval 39"/>
              <p:cNvSpPr>
                <a:spLocks noChangeArrowheads="1"/>
              </p:cNvSpPr>
              <p:nvPr/>
            </p:nvSpPr>
            <p:spPr bwMode="auto">
              <a:xfrm rot="21598039" flipV="1">
                <a:off x="11" y="3269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30" name="Oval 40"/>
              <p:cNvSpPr>
                <a:spLocks noChangeArrowheads="1"/>
              </p:cNvSpPr>
              <p:nvPr/>
            </p:nvSpPr>
            <p:spPr bwMode="auto">
              <a:xfrm rot="21598039" flipV="1">
                <a:off x="192" y="2939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31" name="AutoShape 41"/>
              <p:cNvSpPr>
                <a:spLocks noChangeArrowheads="1"/>
              </p:cNvSpPr>
              <p:nvPr/>
            </p:nvSpPr>
            <p:spPr bwMode="auto">
              <a:xfrm>
                <a:off x="96" y="3024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32" name="AutoShape 42"/>
              <p:cNvSpPr>
                <a:spLocks noChangeArrowheads="1"/>
              </p:cNvSpPr>
              <p:nvPr/>
            </p:nvSpPr>
            <p:spPr bwMode="auto">
              <a:xfrm rot="-3649823">
                <a:off x="238" y="2942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981" name="Group 43"/>
            <p:cNvGrpSpPr>
              <a:grpSpLocks/>
            </p:cNvGrpSpPr>
            <p:nvPr/>
          </p:nvGrpSpPr>
          <p:grpSpPr bwMode="auto">
            <a:xfrm>
              <a:off x="7313613" y="4962525"/>
              <a:ext cx="1174750" cy="847725"/>
              <a:chOff x="11" y="2916"/>
              <a:chExt cx="740" cy="534"/>
            </a:xfrm>
          </p:grpSpPr>
          <p:sp>
            <p:nvSpPr>
              <p:cNvPr id="84021" name="Oval 44"/>
              <p:cNvSpPr>
                <a:spLocks noChangeArrowheads="1"/>
              </p:cNvSpPr>
              <p:nvPr/>
            </p:nvSpPr>
            <p:spPr bwMode="auto">
              <a:xfrm rot="21598039" flipV="1">
                <a:off x="570" y="2933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22" name="Oval 45"/>
              <p:cNvSpPr>
                <a:spLocks noChangeArrowheads="1"/>
              </p:cNvSpPr>
              <p:nvPr/>
            </p:nvSpPr>
            <p:spPr bwMode="auto">
              <a:xfrm rot="21598039" flipV="1">
                <a:off x="384" y="3263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23" name="Oval 46"/>
              <p:cNvSpPr>
                <a:spLocks noChangeArrowheads="1"/>
              </p:cNvSpPr>
              <p:nvPr/>
            </p:nvSpPr>
            <p:spPr bwMode="auto">
              <a:xfrm rot="21598039" flipV="1">
                <a:off x="11" y="3269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24" name="Oval 47"/>
              <p:cNvSpPr>
                <a:spLocks noChangeArrowheads="1"/>
              </p:cNvSpPr>
              <p:nvPr/>
            </p:nvSpPr>
            <p:spPr bwMode="auto">
              <a:xfrm rot="21598039" flipV="1">
                <a:off x="192" y="2939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25" name="AutoShape 48"/>
              <p:cNvSpPr>
                <a:spLocks noChangeArrowheads="1"/>
              </p:cNvSpPr>
              <p:nvPr/>
            </p:nvSpPr>
            <p:spPr bwMode="auto">
              <a:xfrm>
                <a:off x="96" y="3024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26" name="AutoShape 49"/>
              <p:cNvSpPr>
                <a:spLocks noChangeArrowheads="1"/>
              </p:cNvSpPr>
              <p:nvPr/>
            </p:nvSpPr>
            <p:spPr bwMode="auto">
              <a:xfrm rot="-3649823">
                <a:off x="238" y="2942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982" name="Group 50"/>
            <p:cNvGrpSpPr>
              <a:grpSpLocks/>
            </p:cNvGrpSpPr>
            <p:nvPr/>
          </p:nvGrpSpPr>
          <p:grpSpPr bwMode="auto">
            <a:xfrm>
              <a:off x="5370513" y="2209800"/>
              <a:ext cx="1174750" cy="847725"/>
              <a:chOff x="11" y="2916"/>
              <a:chExt cx="740" cy="534"/>
            </a:xfrm>
          </p:grpSpPr>
          <p:sp>
            <p:nvSpPr>
              <p:cNvPr id="84015" name="Oval 51"/>
              <p:cNvSpPr>
                <a:spLocks noChangeArrowheads="1"/>
              </p:cNvSpPr>
              <p:nvPr/>
            </p:nvSpPr>
            <p:spPr bwMode="auto">
              <a:xfrm rot="21598039" flipV="1">
                <a:off x="570" y="2933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16" name="Oval 52"/>
              <p:cNvSpPr>
                <a:spLocks noChangeArrowheads="1"/>
              </p:cNvSpPr>
              <p:nvPr/>
            </p:nvSpPr>
            <p:spPr bwMode="auto">
              <a:xfrm rot="21598039" flipV="1">
                <a:off x="384" y="3263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17" name="Oval 53"/>
              <p:cNvSpPr>
                <a:spLocks noChangeArrowheads="1"/>
              </p:cNvSpPr>
              <p:nvPr/>
            </p:nvSpPr>
            <p:spPr bwMode="auto">
              <a:xfrm rot="21598039" flipV="1">
                <a:off x="11" y="3269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18" name="Oval 54"/>
              <p:cNvSpPr>
                <a:spLocks noChangeArrowheads="1"/>
              </p:cNvSpPr>
              <p:nvPr/>
            </p:nvSpPr>
            <p:spPr bwMode="auto">
              <a:xfrm rot="21598039" flipV="1">
                <a:off x="192" y="2939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19" name="AutoShape 55"/>
              <p:cNvSpPr>
                <a:spLocks noChangeArrowheads="1"/>
              </p:cNvSpPr>
              <p:nvPr/>
            </p:nvSpPr>
            <p:spPr bwMode="auto">
              <a:xfrm>
                <a:off x="96" y="3024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20" name="AutoShape 56"/>
              <p:cNvSpPr>
                <a:spLocks noChangeArrowheads="1"/>
              </p:cNvSpPr>
              <p:nvPr/>
            </p:nvSpPr>
            <p:spPr bwMode="auto">
              <a:xfrm rot="-3649823">
                <a:off x="238" y="2942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983" name="Group 57"/>
            <p:cNvGrpSpPr>
              <a:grpSpLocks/>
            </p:cNvGrpSpPr>
            <p:nvPr/>
          </p:nvGrpSpPr>
          <p:grpSpPr bwMode="auto">
            <a:xfrm>
              <a:off x="6770688" y="2219325"/>
              <a:ext cx="1174750" cy="847725"/>
              <a:chOff x="11" y="2916"/>
              <a:chExt cx="740" cy="534"/>
            </a:xfrm>
          </p:grpSpPr>
          <p:sp>
            <p:nvSpPr>
              <p:cNvPr id="84009" name="Oval 58"/>
              <p:cNvSpPr>
                <a:spLocks noChangeArrowheads="1"/>
              </p:cNvSpPr>
              <p:nvPr/>
            </p:nvSpPr>
            <p:spPr bwMode="auto">
              <a:xfrm rot="21598039" flipV="1">
                <a:off x="570" y="2933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10" name="Oval 59"/>
              <p:cNvSpPr>
                <a:spLocks noChangeArrowheads="1"/>
              </p:cNvSpPr>
              <p:nvPr/>
            </p:nvSpPr>
            <p:spPr bwMode="auto">
              <a:xfrm rot="21598039" flipV="1">
                <a:off x="384" y="3263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11" name="Oval 60"/>
              <p:cNvSpPr>
                <a:spLocks noChangeArrowheads="1"/>
              </p:cNvSpPr>
              <p:nvPr/>
            </p:nvSpPr>
            <p:spPr bwMode="auto">
              <a:xfrm rot="21598039" flipV="1">
                <a:off x="11" y="3269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12" name="Oval 61"/>
              <p:cNvSpPr>
                <a:spLocks noChangeArrowheads="1"/>
              </p:cNvSpPr>
              <p:nvPr/>
            </p:nvSpPr>
            <p:spPr bwMode="auto">
              <a:xfrm rot="21598039" flipV="1">
                <a:off x="192" y="2939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13" name="AutoShape 62"/>
              <p:cNvSpPr>
                <a:spLocks noChangeArrowheads="1"/>
              </p:cNvSpPr>
              <p:nvPr/>
            </p:nvSpPr>
            <p:spPr bwMode="auto">
              <a:xfrm>
                <a:off x="96" y="3024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14" name="AutoShape 63"/>
              <p:cNvSpPr>
                <a:spLocks noChangeArrowheads="1"/>
              </p:cNvSpPr>
              <p:nvPr/>
            </p:nvSpPr>
            <p:spPr bwMode="auto">
              <a:xfrm rot="-3649823">
                <a:off x="238" y="2942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984" name="Group 64"/>
            <p:cNvGrpSpPr>
              <a:grpSpLocks/>
            </p:cNvGrpSpPr>
            <p:nvPr/>
          </p:nvGrpSpPr>
          <p:grpSpPr bwMode="auto">
            <a:xfrm>
              <a:off x="8237538" y="2209800"/>
              <a:ext cx="1174750" cy="847725"/>
              <a:chOff x="11" y="2916"/>
              <a:chExt cx="740" cy="534"/>
            </a:xfrm>
          </p:grpSpPr>
          <p:sp>
            <p:nvSpPr>
              <p:cNvPr id="84003" name="Oval 65"/>
              <p:cNvSpPr>
                <a:spLocks noChangeArrowheads="1"/>
              </p:cNvSpPr>
              <p:nvPr/>
            </p:nvSpPr>
            <p:spPr bwMode="auto">
              <a:xfrm rot="21598039" flipV="1">
                <a:off x="570" y="2933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04" name="Oval 66"/>
              <p:cNvSpPr>
                <a:spLocks noChangeArrowheads="1"/>
              </p:cNvSpPr>
              <p:nvPr/>
            </p:nvSpPr>
            <p:spPr bwMode="auto">
              <a:xfrm rot="21598039" flipV="1">
                <a:off x="384" y="3263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05" name="Oval 67"/>
              <p:cNvSpPr>
                <a:spLocks noChangeArrowheads="1"/>
              </p:cNvSpPr>
              <p:nvPr/>
            </p:nvSpPr>
            <p:spPr bwMode="auto">
              <a:xfrm rot="21598039" flipV="1">
                <a:off x="11" y="3269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06" name="Oval 68"/>
              <p:cNvSpPr>
                <a:spLocks noChangeArrowheads="1"/>
              </p:cNvSpPr>
              <p:nvPr/>
            </p:nvSpPr>
            <p:spPr bwMode="auto">
              <a:xfrm rot="21598039" flipV="1">
                <a:off x="192" y="2939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07" name="AutoShape 69"/>
              <p:cNvSpPr>
                <a:spLocks noChangeArrowheads="1"/>
              </p:cNvSpPr>
              <p:nvPr/>
            </p:nvSpPr>
            <p:spPr bwMode="auto">
              <a:xfrm>
                <a:off x="96" y="3024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08" name="AutoShape 70"/>
              <p:cNvSpPr>
                <a:spLocks noChangeArrowheads="1"/>
              </p:cNvSpPr>
              <p:nvPr/>
            </p:nvSpPr>
            <p:spPr bwMode="auto">
              <a:xfrm rot="-3649823">
                <a:off x="238" y="2942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985" name="Group 71"/>
            <p:cNvGrpSpPr>
              <a:grpSpLocks/>
            </p:cNvGrpSpPr>
            <p:nvPr/>
          </p:nvGrpSpPr>
          <p:grpSpPr bwMode="auto">
            <a:xfrm>
              <a:off x="2743200" y="2971800"/>
              <a:ext cx="1174750" cy="847725"/>
              <a:chOff x="11" y="2916"/>
              <a:chExt cx="740" cy="534"/>
            </a:xfrm>
          </p:grpSpPr>
          <p:sp>
            <p:nvSpPr>
              <p:cNvPr id="83997" name="Oval 72"/>
              <p:cNvSpPr>
                <a:spLocks noChangeArrowheads="1"/>
              </p:cNvSpPr>
              <p:nvPr/>
            </p:nvSpPr>
            <p:spPr bwMode="auto">
              <a:xfrm rot="21598039" flipV="1">
                <a:off x="570" y="2933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998" name="Oval 73"/>
              <p:cNvSpPr>
                <a:spLocks noChangeArrowheads="1"/>
              </p:cNvSpPr>
              <p:nvPr/>
            </p:nvSpPr>
            <p:spPr bwMode="auto">
              <a:xfrm rot="21598039" flipV="1">
                <a:off x="384" y="3263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999" name="Oval 74"/>
              <p:cNvSpPr>
                <a:spLocks noChangeArrowheads="1"/>
              </p:cNvSpPr>
              <p:nvPr/>
            </p:nvSpPr>
            <p:spPr bwMode="auto">
              <a:xfrm rot="21598039" flipV="1">
                <a:off x="11" y="3269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00" name="Oval 75"/>
              <p:cNvSpPr>
                <a:spLocks noChangeArrowheads="1"/>
              </p:cNvSpPr>
              <p:nvPr/>
            </p:nvSpPr>
            <p:spPr bwMode="auto">
              <a:xfrm rot="21598039" flipV="1">
                <a:off x="192" y="2939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01" name="AutoShape 76"/>
              <p:cNvSpPr>
                <a:spLocks noChangeArrowheads="1"/>
              </p:cNvSpPr>
              <p:nvPr/>
            </p:nvSpPr>
            <p:spPr bwMode="auto">
              <a:xfrm>
                <a:off x="96" y="3024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002" name="AutoShape 77"/>
              <p:cNvSpPr>
                <a:spLocks noChangeArrowheads="1"/>
              </p:cNvSpPr>
              <p:nvPr/>
            </p:nvSpPr>
            <p:spPr bwMode="auto">
              <a:xfrm rot="-3649823">
                <a:off x="238" y="2942"/>
                <a:ext cx="384" cy="33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3986" name="Line 78"/>
            <p:cNvSpPr>
              <a:spLocks noChangeShapeType="1"/>
            </p:cNvSpPr>
            <p:nvPr/>
          </p:nvSpPr>
          <p:spPr bwMode="auto">
            <a:xfrm>
              <a:off x="-1981200" y="5381625"/>
              <a:ext cx="35607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3987" name="Line 79"/>
            <p:cNvSpPr>
              <a:spLocks noChangeShapeType="1"/>
            </p:cNvSpPr>
            <p:nvPr/>
          </p:nvSpPr>
          <p:spPr bwMode="auto">
            <a:xfrm flipV="1">
              <a:off x="-1524000" y="3984625"/>
              <a:ext cx="3582988" cy="11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3988" name="Line 80"/>
            <p:cNvSpPr>
              <a:spLocks noChangeShapeType="1"/>
            </p:cNvSpPr>
            <p:nvPr/>
          </p:nvSpPr>
          <p:spPr bwMode="auto">
            <a:xfrm flipV="1">
              <a:off x="-1066800" y="2608263"/>
              <a:ext cx="3502025" cy="15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3989" name="Line 81"/>
            <p:cNvSpPr>
              <a:spLocks noChangeShapeType="1"/>
            </p:cNvSpPr>
            <p:nvPr/>
          </p:nvSpPr>
          <p:spPr bwMode="auto">
            <a:xfrm flipV="1">
              <a:off x="-1981200" y="2105025"/>
              <a:ext cx="1109662" cy="3276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3990" name="Line 82"/>
            <p:cNvSpPr>
              <a:spLocks noChangeShapeType="1"/>
            </p:cNvSpPr>
            <p:nvPr/>
          </p:nvSpPr>
          <p:spPr bwMode="auto">
            <a:xfrm flipV="1">
              <a:off x="-566738" y="2105025"/>
              <a:ext cx="1066801" cy="3276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3991" name="Line 83"/>
            <p:cNvSpPr>
              <a:spLocks noChangeShapeType="1"/>
            </p:cNvSpPr>
            <p:nvPr/>
          </p:nvSpPr>
          <p:spPr bwMode="auto">
            <a:xfrm flipV="1">
              <a:off x="881063" y="2105025"/>
              <a:ext cx="1066800" cy="3276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3992" name="Text Box 84"/>
            <p:cNvSpPr txBox="1">
              <a:spLocks noChangeArrowheads="1"/>
            </p:cNvSpPr>
            <p:nvPr/>
          </p:nvSpPr>
          <p:spPr bwMode="auto">
            <a:xfrm>
              <a:off x="2217738" y="3124200"/>
              <a:ext cx="676446" cy="1026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44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83993" name="Text Box 85"/>
            <p:cNvSpPr txBox="1">
              <a:spLocks noChangeArrowheads="1"/>
            </p:cNvSpPr>
            <p:nvPr/>
          </p:nvSpPr>
          <p:spPr bwMode="auto">
            <a:xfrm>
              <a:off x="4144963" y="3124200"/>
              <a:ext cx="676446" cy="1026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4400" b="1" dirty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83994" name="Rectangle 86"/>
            <p:cNvSpPr>
              <a:spLocks noChangeArrowheads="1"/>
            </p:cNvSpPr>
            <p:nvPr/>
          </p:nvSpPr>
          <p:spPr bwMode="auto">
            <a:xfrm>
              <a:off x="304800" y="1981200"/>
              <a:ext cx="2057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3995" name="Text Box 87"/>
            <p:cNvSpPr txBox="1">
              <a:spLocks noChangeArrowheads="1"/>
            </p:cNvSpPr>
            <p:nvPr/>
          </p:nvSpPr>
          <p:spPr bwMode="auto">
            <a:xfrm>
              <a:off x="-301625" y="1828800"/>
              <a:ext cx="5791506" cy="780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3200" dirty="0">
                  <a:solidFill>
                    <a:srgbClr val="000000"/>
                  </a:solidFill>
                </a:rPr>
                <a:t>格子 </a:t>
              </a:r>
              <a:r>
                <a:rPr lang="en-US" altLang="ja-JP" sz="3200" dirty="0">
                  <a:solidFill>
                    <a:srgbClr val="000000"/>
                  </a:solidFill>
                </a:rPr>
                <a:t>+ </a:t>
              </a:r>
              <a:r>
                <a:rPr lang="ja-JP" altLang="en-US" sz="3200" dirty="0">
                  <a:solidFill>
                    <a:srgbClr val="000000"/>
                  </a:solidFill>
                </a:rPr>
                <a:t>原子修飾 </a:t>
              </a:r>
              <a:r>
                <a:rPr lang="en-US" altLang="ja-JP" sz="3200" dirty="0">
                  <a:solidFill>
                    <a:srgbClr val="000000"/>
                  </a:solidFill>
                </a:rPr>
                <a:t>= </a:t>
              </a:r>
              <a:r>
                <a:rPr lang="ja-JP" altLang="en-US" sz="3200" dirty="0">
                  <a:solidFill>
                    <a:srgbClr val="000000"/>
                  </a:solidFill>
                </a:rPr>
                <a:t>結晶</a:t>
              </a:r>
            </a:p>
          </p:txBody>
        </p:sp>
      </p:grpSp>
      <p:sp>
        <p:nvSpPr>
          <p:cNvPr id="83996" name="Rectangle 88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ea typeface="ＨＧ丸ゴシックB" charset="-128"/>
              </a:rPr>
              <a:t>格子 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charset="-128"/>
              </a:rPr>
              <a:t>+ </a:t>
            </a:r>
            <a:r>
              <a:rPr lang="ja-JP" altLang="en-US" sz="3600" b="1" dirty="0">
                <a:solidFill>
                  <a:srgbClr val="0000FF"/>
                </a:solidFill>
                <a:ea typeface="ＨＧ丸ゴシックB" charset="-128"/>
              </a:rPr>
              <a:t>原子修飾 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charset="-128"/>
              </a:rPr>
              <a:t>= </a:t>
            </a:r>
            <a:r>
              <a:rPr lang="ja-JP" altLang="en-US" sz="3600" b="1" dirty="0">
                <a:solidFill>
                  <a:srgbClr val="0000FF"/>
                </a:solidFill>
                <a:ea typeface="ＨＧ丸ゴシックB" charset="-128"/>
              </a:rPr>
              <a:t>結晶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C4ABD75-23AF-E0F8-6454-126B867C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692696"/>
            <a:ext cx="5781499" cy="13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2400" b="1" kern="0" dirty="0">
                <a:solidFill>
                  <a:srgbClr val="0000FF"/>
                </a:solidFill>
                <a:latin typeface="ＭＳ Ｐゴシック"/>
                <a:ea typeface="ＭＳ Ｐゴシック"/>
              </a:rPr>
              <a:t>結晶</a:t>
            </a:r>
            <a:r>
              <a:rPr lang="en-US" altLang="ja-JP" sz="2400" b="1" kern="0" dirty="0">
                <a:solidFill>
                  <a:srgbClr val="0000FF"/>
                </a:solidFill>
                <a:latin typeface="ＭＳ Ｐゴシック"/>
                <a:ea typeface="ＭＳ Ｐゴシック"/>
              </a:rPr>
              <a:t>:</a:t>
            </a:r>
            <a:r>
              <a:rPr lang="ja-JP" altLang="en-US" sz="2400" b="1" kern="0" dirty="0">
                <a:solidFill>
                  <a:srgbClr val="0000FF"/>
                </a:solidFill>
                <a:latin typeface="ＭＳ Ｐゴシック"/>
                <a:ea typeface="ＭＳ Ｐゴシック"/>
              </a:rPr>
              <a:t> 格子に原子団を配置したもの</a:t>
            </a:r>
            <a:br>
              <a:rPr lang="en-US" altLang="ja-JP" sz="2400" b="1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</a:br>
            <a:r>
              <a:rPr lang="ja-JP" altLang="en-US" sz="2400" b="1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　　　「格子点」に原子がある必要はない　</a:t>
            </a:r>
          </a:p>
        </p:txBody>
      </p:sp>
    </p:spTree>
    <p:extLst>
      <p:ext uri="{BB962C8B-B14F-4D97-AF65-F5344CB8AC3E}">
        <p14:creationId xmlns:p14="http://schemas.microsoft.com/office/powerpoint/2010/main" val="26229825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919537" y="1491606"/>
            <a:ext cx="8252599" cy="4385667"/>
            <a:chOff x="1123950" y="1707629"/>
            <a:chExt cx="5000625" cy="2657475"/>
          </a:xfrm>
        </p:grpSpPr>
        <p:grpSp>
          <p:nvGrpSpPr>
            <p:cNvPr id="84994" name="Group 1026"/>
            <p:cNvGrpSpPr>
              <a:grpSpLocks/>
            </p:cNvGrpSpPr>
            <p:nvPr/>
          </p:nvGrpSpPr>
          <p:grpSpPr bwMode="auto">
            <a:xfrm>
              <a:off x="4876800" y="3488804"/>
              <a:ext cx="1066800" cy="457200"/>
              <a:chOff x="2514" y="2526"/>
              <a:chExt cx="672" cy="288"/>
            </a:xfrm>
          </p:grpSpPr>
          <p:sp>
            <p:nvSpPr>
              <p:cNvPr id="85086" name="Oval 1027"/>
              <p:cNvSpPr>
                <a:spLocks noChangeArrowheads="1"/>
              </p:cNvSpPr>
              <p:nvPr/>
            </p:nvSpPr>
            <p:spPr bwMode="auto">
              <a:xfrm>
                <a:off x="2532" y="2586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87" name="Oval 1028"/>
              <p:cNvSpPr>
                <a:spLocks noChangeArrowheads="1"/>
              </p:cNvSpPr>
              <p:nvPr/>
            </p:nvSpPr>
            <p:spPr bwMode="auto">
              <a:xfrm>
                <a:off x="2922" y="2544"/>
                <a:ext cx="246" cy="24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88" name="AutoShape 1029"/>
              <p:cNvSpPr>
                <a:spLocks noChangeArrowheads="1"/>
              </p:cNvSpPr>
              <p:nvPr/>
            </p:nvSpPr>
            <p:spPr bwMode="auto">
              <a:xfrm>
                <a:off x="2514" y="2526"/>
                <a:ext cx="672" cy="28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4995" name="Group 1030"/>
            <p:cNvGrpSpPr>
              <a:grpSpLocks/>
            </p:cNvGrpSpPr>
            <p:nvPr/>
          </p:nvGrpSpPr>
          <p:grpSpPr bwMode="auto">
            <a:xfrm>
              <a:off x="5057775" y="2402954"/>
              <a:ext cx="1066800" cy="457200"/>
              <a:chOff x="2514" y="2526"/>
              <a:chExt cx="672" cy="288"/>
            </a:xfrm>
          </p:grpSpPr>
          <p:sp>
            <p:nvSpPr>
              <p:cNvPr id="85083" name="Oval 1031"/>
              <p:cNvSpPr>
                <a:spLocks noChangeArrowheads="1"/>
              </p:cNvSpPr>
              <p:nvPr/>
            </p:nvSpPr>
            <p:spPr bwMode="auto">
              <a:xfrm>
                <a:off x="2532" y="2586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84" name="Oval 1032"/>
              <p:cNvSpPr>
                <a:spLocks noChangeArrowheads="1"/>
              </p:cNvSpPr>
              <p:nvPr/>
            </p:nvSpPr>
            <p:spPr bwMode="auto">
              <a:xfrm>
                <a:off x="2922" y="2544"/>
                <a:ext cx="246" cy="24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85" name="AutoShape 1033"/>
              <p:cNvSpPr>
                <a:spLocks noChangeArrowheads="1"/>
              </p:cNvSpPr>
              <p:nvPr/>
            </p:nvSpPr>
            <p:spPr bwMode="auto">
              <a:xfrm>
                <a:off x="2514" y="2526"/>
                <a:ext cx="672" cy="28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4996" name="Group 1034"/>
            <p:cNvGrpSpPr>
              <a:grpSpLocks/>
            </p:cNvGrpSpPr>
            <p:nvPr/>
          </p:nvGrpSpPr>
          <p:grpSpPr bwMode="auto">
            <a:xfrm>
              <a:off x="4191000" y="2783954"/>
              <a:ext cx="1066800" cy="457200"/>
              <a:chOff x="2514" y="2526"/>
              <a:chExt cx="672" cy="288"/>
            </a:xfrm>
          </p:grpSpPr>
          <p:sp>
            <p:nvSpPr>
              <p:cNvPr id="85080" name="Oval 1035"/>
              <p:cNvSpPr>
                <a:spLocks noChangeArrowheads="1"/>
              </p:cNvSpPr>
              <p:nvPr/>
            </p:nvSpPr>
            <p:spPr bwMode="auto">
              <a:xfrm>
                <a:off x="2532" y="2586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81" name="Oval 1036"/>
              <p:cNvSpPr>
                <a:spLocks noChangeArrowheads="1"/>
              </p:cNvSpPr>
              <p:nvPr/>
            </p:nvSpPr>
            <p:spPr bwMode="auto">
              <a:xfrm>
                <a:off x="2922" y="2544"/>
                <a:ext cx="246" cy="24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82" name="AutoShape 1037"/>
              <p:cNvSpPr>
                <a:spLocks noChangeArrowheads="1"/>
              </p:cNvSpPr>
              <p:nvPr/>
            </p:nvSpPr>
            <p:spPr bwMode="auto">
              <a:xfrm>
                <a:off x="2514" y="2526"/>
                <a:ext cx="672" cy="28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4997" name="Group 1038"/>
            <p:cNvGrpSpPr>
              <a:grpSpLocks/>
            </p:cNvGrpSpPr>
            <p:nvPr/>
          </p:nvGrpSpPr>
          <p:grpSpPr bwMode="auto">
            <a:xfrm>
              <a:off x="4371975" y="3088754"/>
              <a:ext cx="1066800" cy="457200"/>
              <a:chOff x="2514" y="2526"/>
              <a:chExt cx="672" cy="288"/>
            </a:xfrm>
          </p:grpSpPr>
          <p:sp>
            <p:nvSpPr>
              <p:cNvPr id="85077" name="Oval 1039"/>
              <p:cNvSpPr>
                <a:spLocks noChangeArrowheads="1"/>
              </p:cNvSpPr>
              <p:nvPr/>
            </p:nvSpPr>
            <p:spPr bwMode="auto">
              <a:xfrm>
                <a:off x="2532" y="2586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78" name="Oval 1040"/>
              <p:cNvSpPr>
                <a:spLocks noChangeArrowheads="1"/>
              </p:cNvSpPr>
              <p:nvPr/>
            </p:nvSpPr>
            <p:spPr bwMode="auto">
              <a:xfrm>
                <a:off x="2922" y="2544"/>
                <a:ext cx="246" cy="24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79" name="AutoShape 1041"/>
              <p:cNvSpPr>
                <a:spLocks noChangeArrowheads="1"/>
              </p:cNvSpPr>
              <p:nvPr/>
            </p:nvSpPr>
            <p:spPr bwMode="auto">
              <a:xfrm>
                <a:off x="2514" y="2526"/>
                <a:ext cx="672" cy="28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4998" name="Group 1042"/>
            <p:cNvGrpSpPr>
              <a:grpSpLocks/>
            </p:cNvGrpSpPr>
            <p:nvPr/>
          </p:nvGrpSpPr>
          <p:grpSpPr bwMode="auto">
            <a:xfrm>
              <a:off x="1238250" y="1917179"/>
              <a:ext cx="1762125" cy="2209800"/>
              <a:chOff x="1074" y="1272"/>
              <a:chExt cx="1110" cy="1392"/>
            </a:xfrm>
          </p:grpSpPr>
          <p:sp>
            <p:nvSpPr>
              <p:cNvPr id="85073" name="Freeform 1043"/>
              <p:cNvSpPr>
                <a:spLocks/>
              </p:cNvSpPr>
              <p:nvPr/>
            </p:nvSpPr>
            <p:spPr bwMode="auto">
              <a:xfrm>
                <a:off x="1074" y="1272"/>
                <a:ext cx="1104" cy="528"/>
              </a:xfrm>
              <a:custGeom>
                <a:avLst/>
                <a:gdLst>
                  <a:gd name="T0" fmla="*/ 0 w 1104"/>
                  <a:gd name="T1" fmla="*/ 528 h 864"/>
                  <a:gd name="T2" fmla="*/ 240 w 1104"/>
                  <a:gd name="T3" fmla="*/ 0 h 864"/>
                  <a:gd name="T4" fmla="*/ 1104 w 1104"/>
                  <a:gd name="T5" fmla="*/ 0 h 864"/>
                  <a:gd name="T6" fmla="*/ 864 w 1104"/>
                  <a:gd name="T7" fmla="*/ 528 h 864"/>
                  <a:gd name="T8" fmla="*/ 0 w 1104"/>
                  <a:gd name="T9" fmla="*/ 528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4" h="864">
                    <a:moveTo>
                      <a:pt x="0" y="864"/>
                    </a:moveTo>
                    <a:lnTo>
                      <a:pt x="240" y="0"/>
                    </a:lnTo>
                    <a:lnTo>
                      <a:pt x="1104" y="0"/>
                    </a:lnTo>
                    <a:lnTo>
                      <a:pt x="864" y="864"/>
                    </a:lnTo>
                    <a:lnTo>
                      <a:pt x="0" y="86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85074" name="Freeform 1044"/>
              <p:cNvSpPr>
                <a:spLocks/>
              </p:cNvSpPr>
              <p:nvPr/>
            </p:nvSpPr>
            <p:spPr bwMode="auto">
              <a:xfrm>
                <a:off x="1080" y="2136"/>
                <a:ext cx="1104" cy="528"/>
              </a:xfrm>
              <a:custGeom>
                <a:avLst/>
                <a:gdLst>
                  <a:gd name="T0" fmla="*/ 0 w 1104"/>
                  <a:gd name="T1" fmla="*/ 528 h 864"/>
                  <a:gd name="T2" fmla="*/ 240 w 1104"/>
                  <a:gd name="T3" fmla="*/ 0 h 864"/>
                  <a:gd name="T4" fmla="*/ 1104 w 1104"/>
                  <a:gd name="T5" fmla="*/ 0 h 864"/>
                  <a:gd name="T6" fmla="*/ 864 w 1104"/>
                  <a:gd name="T7" fmla="*/ 528 h 864"/>
                  <a:gd name="T8" fmla="*/ 0 w 1104"/>
                  <a:gd name="T9" fmla="*/ 528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4" h="864">
                    <a:moveTo>
                      <a:pt x="0" y="864"/>
                    </a:moveTo>
                    <a:lnTo>
                      <a:pt x="240" y="0"/>
                    </a:lnTo>
                    <a:lnTo>
                      <a:pt x="1104" y="0"/>
                    </a:lnTo>
                    <a:lnTo>
                      <a:pt x="864" y="864"/>
                    </a:lnTo>
                    <a:lnTo>
                      <a:pt x="0" y="86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85075" name="Rectangle 1045"/>
              <p:cNvSpPr>
                <a:spLocks noChangeArrowheads="1"/>
              </p:cNvSpPr>
              <p:nvPr/>
            </p:nvSpPr>
            <p:spPr bwMode="auto">
              <a:xfrm>
                <a:off x="1080" y="1800"/>
                <a:ext cx="864" cy="86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76" name="Rectangle 1046"/>
              <p:cNvSpPr>
                <a:spLocks noChangeArrowheads="1"/>
              </p:cNvSpPr>
              <p:nvPr/>
            </p:nvSpPr>
            <p:spPr bwMode="auto">
              <a:xfrm>
                <a:off x="1320" y="1272"/>
                <a:ext cx="864" cy="86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4999" name="Line 1047"/>
            <p:cNvSpPr>
              <a:spLocks noChangeShapeType="1"/>
            </p:cNvSpPr>
            <p:nvPr/>
          </p:nvSpPr>
          <p:spPr bwMode="auto">
            <a:xfrm flipV="1">
              <a:off x="1230313" y="3277667"/>
              <a:ext cx="1755775" cy="855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00" name="Line 1048"/>
            <p:cNvSpPr>
              <a:spLocks noChangeShapeType="1"/>
            </p:cNvSpPr>
            <p:nvPr/>
          </p:nvSpPr>
          <p:spPr bwMode="auto">
            <a:xfrm>
              <a:off x="1617663" y="3266554"/>
              <a:ext cx="985837" cy="852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01" name="Oval 1049"/>
            <p:cNvSpPr>
              <a:spLocks noChangeArrowheads="1"/>
            </p:cNvSpPr>
            <p:nvPr/>
          </p:nvSpPr>
          <p:spPr bwMode="auto">
            <a:xfrm>
              <a:off x="2009775" y="3584054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02" name="Line 1050"/>
            <p:cNvSpPr>
              <a:spLocks noChangeShapeType="1"/>
            </p:cNvSpPr>
            <p:nvPr/>
          </p:nvSpPr>
          <p:spPr bwMode="auto">
            <a:xfrm flipV="1">
              <a:off x="1235075" y="1899717"/>
              <a:ext cx="1755775" cy="855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03" name="Line 1051"/>
            <p:cNvSpPr>
              <a:spLocks noChangeShapeType="1"/>
            </p:cNvSpPr>
            <p:nvPr/>
          </p:nvSpPr>
          <p:spPr bwMode="auto">
            <a:xfrm>
              <a:off x="1622425" y="1888604"/>
              <a:ext cx="985838" cy="852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04" name="Line 1052"/>
            <p:cNvSpPr>
              <a:spLocks noChangeShapeType="1"/>
            </p:cNvSpPr>
            <p:nvPr/>
          </p:nvSpPr>
          <p:spPr bwMode="auto">
            <a:xfrm>
              <a:off x="1246188" y="2768079"/>
              <a:ext cx="1347787" cy="1354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05" name="Line 1053"/>
            <p:cNvSpPr>
              <a:spLocks noChangeShapeType="1"/>
            </p:cNvSpPr>
            <p:nvPr/>
          </p:nvSpPr>
          <p:spPr bwMode="auto">
            <a:xfrm flipV="1">
              <a:off x="1209675" y="2733154"/>
              <a:ext cx="1423988" cy="139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06" name="Line 1054"/>
            <p:cNvSpPr>
              <a:spLocks noChangeShapeType="1"/>
            </p:cNvSpPr>
            <p:nvPr/>
          </p:nvSpPr>
          <p:spPr bwMode="auto">
            <a:xfrm>
              <a:off x="1622425" y="1923529"/>
              <a:ext cx="1347788" cy="1354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07" name="Line 1055"/>
            <p:cNvSpPr>
              <a:spLocks noChangeShapeType="1"/>
            </p:cNvSpPr>
            <p:nvPr/>
          </p:nvSpPr>
          <p:spPr bwMode="auto">
            <a:xfrm flipV="1">
              <a:off x="1608138" y="1907654"/>
              <a:ext cx="1382712" cy="139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08" name="Oval 1056"/>
            <p:cNvSpPr>
              <a:spLocks noChangeArrowheads="1"/>
            </p:cNvSpPr>
            <p:nvPr/>
          </p:nvSpPr>
          <p:spPr bwMode="auto">
            <a:xfrm>
              <a:off x="2185988" y="2491854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09" name="Line 1057"/>
            <p:cNvSpPr>
              <a:spLocks noChangeShapeType="1"/>
            </p:cNvSpPr>
            <p:nvPr/>
          </p:nvSpPr>
          <p:spPr bwMode="auto">
            <a:xfrm flipV="1">
              <a:off x="2616200" y="1947342"/>
              <a:ext cx="355600" cy="2197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10" name="Line 1058"/>
            <p:cNvSpPr>
              <a:spLocks noChangeShapeType="1"/>
            </p:cNvSpPr>
            <p:nvPr/>
          </p:nvSpPr>
          <p:spPr bwMode="auto">
            <a:xfrm>
              <a:off x="2603500" y="2736329"/>
              <a:ext cx="401638" cy="544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11" name="Oval 1059"/>
            <p:cNvSpPr>
              <a:spLocks noChangeArrowheads="1"/>
            </p:cNvSpPr>
            <p:nvPr/>
          </p:nvSpPr>
          <p:spPr bwMode="auto">
            <a:xfrm>
              <a:off x="2014538" y="2206104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12" name="Oval 1060"/>
            <p:cNvSpPr>
              <a:spLocks noChangeArrowheads="1"/>
            </p:cNvSpPr>
            <p:nvPr/>
          </p:nvSpPr>
          <p:spPr bwMode="auto">
            <a:xfrm>
              <a:off x="1800225" y="3317354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13" name="Oval 1061"/>
            <p:cNvSpPr>
              <a:spLocks noChangeArrowheads="1"/>
            </p:cNvSpPr>
            <p:nvPr/>
          </p:nvSpPr>
          <p:spPr bwMode="auto">
            <a:xfrm>
              <a:off x="2686050" y="286967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14" name="Line 1062"/>
            <p:cNvSpPr>
              <a:spLocks noChangeShapeType="1"/>
            </p:cNvSpPr>
            <p:nvPr/>
          </p:nvSpPr>
          <p:spPr bwMode="auto">
            <a:xfrm flipV="1">
              <a:off x="1250950" y="1955279"/>
              <a:ext cx="355600" cy="2197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15" name="Line 1063"/>
            <p:cNvSpPr>
              <a:spLocks noChangeShapeType="1"/>
            </p:cNvSpPr>
            <p:nvPr/>
          </p:nvSpPr>
          <p:spPr bwMode="auto">
            <a:xfrm>
              <a:off x="1238250" y="2744267"/>
              <a:ext cx="401638" cy="544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16" name="Oval 1064"/>
            <p:cNvSpPr>
              <a:spLocks noChangeArrowheads="1"/>
            </p:cNvSpPr>
            <p:nvPr/>
          </p:nvSpPr>
          <p:spPr bwMode="auto">
            <a:xfrm>
              <a:off x="1320800" y="2877617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17" name="Oval 1065"/>
            <p:cNvSpPr>
              <a:spLocks noChangeArrowheads="1"/>
            </p:cNvSpPr>
            <p:nvPr/>
          </p:nvSpPr>
          <p:spPr bwMode="auto">
            <a:xfrm>
              <a:off x="1123950" y="4003154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18" name="Oval 1066"/>
            <p:cNvSpPr>
              <a:spLocks noChangeArrowheads="1"/>
            </p:cNvSpPr>
            <p:nvPr/>
          </p:nvSpPr>
          <p:spPr bwMode="auto">
            <a:xfrm>
              <a:off x="2505075" y="4022204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19" name="Oval 1067"/>
            <p:cNvSpPr>
              <a:spLocks noChangeArrowheads="1"/>
            </p:cNvSpPr>
            <p:nvPr/>
          </p:nvSpPr>
          <p:spPr bwMode="auto">
            <a:xfrm>
              <a:off x="1123950" y="2641079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20" name="Oval 1068"/>
            <p:cNvSpPr>
              <a:spLocks noChangeArrowheads="1"/>
            </p:cNvSpPr>
            <p:nvPr/>
          </p:nvSpPr>
          <p:spPr bwMode="auto">
            <a:xfrm>
              <a:off x="2486025" y="2641079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21" name="Oval 1069"/>
            <p:cNvSpPr>
              <a:spLocks noChangeArrowheads="1"/>
            </p:cNvSpPr>
            <p:nvPr/>
          </p:nvSpPr>
          <p:spPr bwMode="auto">
            <a:xfrm>
              <a:off x="1504950" y="1802879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22" name="Oval 1070"/>
            <p:cNvSpPr>
              <a:spLocks noChangeArrowheads="1"/>
            </p:cNvSpPr>
            <p:nvPr/>
          </p:nvSpPr>
          <p:spPr bwMode="auto">
            <a:xfrm>
              <a:off x="2857500" y="1802879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23" name="Oval 1071"/>
            <p:cNvSpPr>
              <a:spLocks noChangeArrowheads="1"/>
            </p:cNvSpPr>
            <p:nvPr/>
          </p:nvSpPr>
          <p:spPr bwMode="auto">
            <a:xfrm>
              <a:off x="2895600" y="3174479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24" name="Oval 1072"/>
            <p:cNvSpPr>
              <a:spLocks noChangeArrowheads="1"/>
            </p:cNvSpPr>
            <p:nvPr/>
          </p:nvSpPr>
          <p:spPr bwMode="auto">
            <a:xfrm>
              <a:off x="1514475" y="3174479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85025" name="Group 1073"/>
            <p:cNvGrpSpPr>
              <a:grpSpLocks/>
            </p:cNvGrpSpPr>
            <p:nvPr/>
          </p:nvGrpSpPr>
          <p:grpSpPr bwMode="auto">
            <a:xfrm>
              <a:off x="4133850" y="1917179"/>
              <a:ext cx="1762125" cy="2209800"/>
              <a:chOff x="1074" y="1272"/>
              <a:chExt cx="1110" cy="1392"/>
            </a:xfrm>
          </p:grpSpPr>
          <p:sp>
            <p:nvSpPr>
              <p:cNvPr id="85069" name="Freeform 1074"/>
              <p:cNvSpPr>
                <a:spLocks/>
              </p:cNvSpPr>
              <p:nvPr/>
            </p:nvSpPr>
            <p:spPr bwMode="auto">
              <a:xfrm>
                <a:off x="1074" y="1272"/>
                <a:ext cx="1104" cy="528"/>
              </a:xfrm>
              <a:custGeom>
                <a:avLst/>
                <a:gdLst>
                  <a:gd name="T0" fmla="*/ 0 w 1104"/>
                  <a:gd name="T1" fmla="*/ 528 h 864"/>
                  <a:gd name="T2" fmla="*/ 240 w 1104"/>
                  <a:gd name="T3" fmla="*/ 0 h 864"/>
                  <a:gd name="T4" fmla="*/ 1104 w 1104"/>
                  <a:gd name="T5" fmla="*/ 0 h 864"/>
                  <a:gd name="T6" fmla="*/ 864 w 1104"/>
                  <a:gd name="T7" fmla="*/ 528 h 864"/>
                  <a:gd name="T8" fmla="*/ 0 w 1104"/>
                  <a:gd name="T9" fmla="*/ 528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4" h="864">
                    <a:moveTo>
                      <a:pt x="0" y="864"/>
                    </a:moveTo>
                    <a:lnTo>
                      <a:pt x="240" y="0"/>
                    </a:lnTo>
                    <a:lnTo>
                      <a:pt x="1104" y="0"/>
                    </a:lnTo>
                    <a:lnTo>
                      <a:pt x="864" y="864"/>
                    </a:lnTo>
                    <a:lnTo>
                      <a:pt x="0" y="864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85070" name="Freeform 1075"/>
              <p:cNvSpPr>
                <a:spLocks/>
              </p:cNvSpPr>
              <p:nvPr/>
            </p:nvSpPr>
            <p:spPr bwMode="auto">
              <a:xfrm>
                <a:off x="1080" y="2136"/>
                <a:ext cx="1104" cy="528"/>
              </a:xfrm>
              <a:custGeom>
                <a:avLst/>
                <a:gdLst>
                  <a:gd name="T0" fmla="*/ 0 w 1104"/>
                  <a:gd name="T1" fmla="*/ 528 h 864"/>
                  <a:gd name="T2" fmla="*/ 240 w 1104"/>
                  <a:gd name="T3" fmla="*/ 0 h 864"/>
                  <a:gd name="T4" fmla="*/ 1104 w 1104"/>
                  <a:gd name="T5" fmla="*/ 0 h 864"/>
                  <a:gd name="T6" fmla="*/ 864 w 1104"/>
                  <a:gd name="T7" fmla="*/ 528 h 864"/>
                  <a:gd name="T8" fmla="*/ 0 w 1104"/>
                  <a:gd name="T9" fmla="*/ 528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4" h="864">
                    <a:moveTo>
                      <a:pt x="0" y="864"/>
                    </a:moveTo>
                    <a:lnTo>
                      <a:pt x="240" y="0"/>
                    </a:lnTo>
                    <a:lnTo>
                      <a:pt x="1104" y="0"/>
                    </a:lnTo>
                    <a:lnTo>
                      <a:pt x="864" y="864"/>
                    </a:lnTo>
                    <a:lnTo>
                      <a:pt x="0" y="864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85071" name="Rectangle 1076"/>
              <p:cNvSpPr>
                <a:spLocks noChangeArrowheads="1"/>
              </p:cNvSpPr>
              <p:nvPr/>
            </p:nvSpPr>
            <p:spPr bwMode="auto">
              <a:xfrm>
                <a:off x="1080" y="1800"/>
                <a:ext cx="864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72" name="Rectangle 1077"/>
              <p:cNvSpPr>
                <a:spLocks noChangeArrowheads="1"/>
              </p:cNvSpPr>
              <p:nvPr/>
            </p:nvSpPr>
            <p:spPr bwMode="auto">
              <a:xfrm>
                <a:off x="1320" y="1272"/>
                <a:ext cx="864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5026" name="Oval 1078"/>
            <p:cNvSpPr>
              <a:spLocks noChangeArrowheads="1"/>
            </p:cNvSpPr>
            <p:nvPr/>
          </p:nvSpPr>
          <p:spPr bwMode="auto">
            <a:xfrm>
              <a:off x="4905375" y="3584054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27" name="Oval 1079"/>
            <p:cNvSpPr>
              <a:spLocks noChangeArrowheads="1"/>
            </p:cNvSpPr>
            <p:nvPr/>
          </p:nvSpPr>
          <p:spPr bwMode="auto">
            <a:xfrm>
              <a:off x="5081588" y="2491854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28" name="Line 1080"/>
            <p:cNvSpPr>
              <a:spLocks noChangeShapeType="1"/>
            </p:cNvSpPr>
            <p:nvPr/>
          </p:nvSpPr>
          <p:spPr bwMode="auto">
            <a:xfrm>
              <a:off x="5499100" y="2736329"/>
              <a:ext cx="401638" cy="544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85029" name="Oval 1081"/>
            <p:cNvSpPr>
              <a:spLocks noChangeArrowheads="1"/>
            </p:cNvSpPr>
            <p:nvPr/>
          </p:nvSpPr>
          <p:spPr bwMode="auto">
            <a:xfrm>
              <a:off x="4910138" y="2206104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30" name="Oval 1082"/>
            <p:cNvSpPr>
              <a:spLocks noChangeArrowheads="1"/>
            </p:cNvSpPr>
            <p:nvPr/>
          </p:nvSpPr>
          <p:spPr bwMode="auto">
            <a:xfrm>
              <a:off x="4695825" y="3317354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31" name="Oval 1083"/>
            <p:cNvSpPr>
              <a:spLocks noChangeArrowheads="1"/>
            </p:cNvSpPr>
            <p:nvPr/>
          </p:nvSpPr>
          <p:spPr bwMode="auto">
            <a:xfrm>
              <a:off x="5581650" y="286967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32" name="Oval 1084"/>
            <p:cNvSpPr>
              <a:spLocks noChangeArrowheads="1"/>
            </p:cNvSpPr>
            <p:nvPr/>
          </p:nvSpPr>
          <p:spPr bwMode="auto">
            <a:xfrm>
              <a:off x="4216400" y="2877617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33" name="Oval 1085"/>
            <p:cNvSpPr>
              <a:spLocks noChangeArrowheads="1"/>
            </p:cNvSpPr>
            <p:nvPr/>
          </p:nvSpPr>
          <p:spPr bwMode="auto">
            <a:xfrm>
              <a:off x="5400675" y="4022204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34" name="Oval 1086"/>
            <p:cNvSpPr>
              <a:spLocks noChangeArrowheads="1"/>
            </p:cNvSpPr>
            <p:nvPr/>
          </p:nvSpPr>
          <p:spPr bwMode="auto">
            <a:xfrm>
              <a:off x="4019550" y="2641079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35" name="Oval 1087"/>
            <p:cNvSpPr>
              <a:spLocks noChangeArrowheads="1"/>
            </p:cNvSpPr>
            <p:nvPr/>
          </p:nvSpPr>
          <p:spPr bwMode="auto">
            <a:xfrm>
              <a:off x="5381625" y="264107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36" name="Oval 1088"/>
            <p:cNvSpPr>
              <a:spLocks noChangeArrowheads="1"/>
            </p:cNvSpPr>
            <p:nvPr/>
          </p:nvSpPr>
          <p:spPr bwMode="auto">
            <a:xfrm>
              <a:off x="4400550" y="1802879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37" name="Oval 1089"/>
            <p:cNvSpPr>
              <a:spLocks noChangeArrowheads="1"/>
            </p:cNvSpPr>
            <p:nvPr/>
          </p:nvSpPr>
          <p:spPr bwMode="auto">
            <a:xfrm>
              <a:off x="5753100" y="180287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038" name="Oval 1090"/>
            <p:cNvSpPr>
              <a:spLocks noChangeArrowheads="1"/>
            </p:cNvSpPr>
            <p:nvPr/>
          </p:nvSpPr>
          <p:spPr bwMode="auto">
            <a:xfrm>
              <a:off x="5791200" y="317447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85039" name="Group 1091"/>
            <p:cNvGrpSpPr>
              <a:grpSpLocks/>
            </p:cNvGrpSpPr>
            <p:nvPr/>
          </p:nvGrpSpPr>
          <p:grpSpPr bwMode="auto">
            <a:xfrm>
              <a:off x="3990975" y="3907904"/>
              <a:ext cx="1066800" cy="457200"/>
              <a:chOff x="2514" y="2526"/>
              <a:chExt cx="672" cy="288"/>
            </a:xfrm>
          </p:grpSpPr>
          <p:sp>
            <p:nvSpPr>
              <p:cNvPr id="85066" name="Oval 1092"/>
              <p:cNvSpPr>
                <a:spLocks noChangeArrowheads="1"/>
              </p:cNvSpPr>
              <p:nvPr/>
            </p:nvSpPr>
            <p:spPr bwMode="auto">
              <a:xfrm>
                <a:off x="2532" y="258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67" name="Oval 1093"/>
              <p:cNvSpPr>
                <a:spLocks noChangeArrowheads="1"/>
              </p:cNvSpPr>
              <p:nvPr/>
            </p:nvSpPr>
            <p:spPr bwMode="auto">
              <a:xfrm>
                <a:off x="2922" y="2544"/>
                <a:ext cx="246" cy="2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68" name="AutoShape 1094"/>
              <p:cNvSpPr>
                <a:spLocks noChangeArrowheads="1"/>
              </p:cNvSpPr>
              <p:nvPr/>
            </p:nvSpPr>
            <p:spPr bwMode="auto">
              <a:xfrm>
                <a:off x="2514" y="2526"/>
                <a:ext cx="672" cy="28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8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040" name="Group 1095"/>
            <p:cNvGrpSpPr>
              <a:grpSpLocks/>
            </p:cNvGrpSpPr>
            <p:nvPr/>
          </p:nvGrpSpPr>
          <p:grpSpPr bwMode="auto">
            <a:xfrm>
              <a:off x="4667250" y="3222104"/>
              <a:ext cx="1066800" cy="457200"/>
              <a:chOff x="2514" y="2526"/>
              <a:chExt cx="672" cy="288"/>
            </a:xfrm>
          </p:grpSpPr>
          <p:sp>
            <p:nvSpPr>
              <p:cNvPr id="85063" name="Oval 1096"/>
              <p:cNvSpPr>
                <a:spLocks noChangeArrowheads="1"/>
              </p:cNvSpPr>
              <p:nvPr/>
            </p:nvSpPr>
            <p:spPr bwMode="auto">
              <a:xfrm>
                <a:off x="2532" y="258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64" name="Oval 1097"/>
              <p:cNvSpPr>
                <a:spLocks noChangeArrowheads="1"/>
              </p:cNvSpPr>
              <p:nvPr/>
            </p:nvSpPr>
            <p:spPr bwMode="auto">
              <a:xfrm>
                <a:off x="2922" y="2544"/>
                <a:ext cx="246" cy="2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65" name="AutoShape 1098"/>
              <p:cNvSpPr>
                <a:spLocks noChangeArrowheads="1"/>
              </p:cNvSpPr>
              <p:nvPr/>
            </p:nvSpPr>
            <p:spPr bwMode="auto">
              <a:xfrm>
                <a:off x="2514" y="2526"/>
                <a:ext cx="672" cy="28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8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041" name="Group 1099"/>
            <p:cNvGrpSpPr>
              <a:grpSpLocks/>
            </p:cNvGrpSpPr>
            <p:nvPr/>
          </p:nvGrpSpPr>
          <p:grpSpPr bwMode="auto">
            <a:xfrm>
              <a:off x="3305175" y="3231629"/>
              <a:ext cx="1066800" cy="457200"/>
              <a:chOff x="2514" y="2526"/>
              <a:chExt cx="672" cy="288"/>
            </a:xfrm>
          </p:grpSpPr>
          <p:sp>
            <p:nvSpPr>
              <p:cNvPr id="85060" name="Oval 1100"/>
              <p:cNvSpPr>
                <a:spLocks noChangeArrowheads="1"/>
              </p:cNvSpPr>
              <p:nvPr/>
            </p:nvSpPr>
            <p:spPr bwMode="auto">
              <a:xfrm>
                <a:off x="2532" y="258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61" name="Oval 1101"/>
              <p:cNvSpPr>
                <a:spLocks noChangeArrowheads="1"/>
              </p:cNvSpPr>
              <p:nvPr/>
            </p:nvSpPr>
            <p:spPr bwMode="auto">
              <a:xfrm>
                <a:off x="2922" y="2544"/>
                <a:ext cx="246" cy="2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62" name="AutoShape 1102"/>
              <p:cNvSpPr>
                <a:spLocks noChangeArrowheads="1"/>
              </p:cNvSpPr>
              <p:nvPr/>
            </p:nvSpPr>
            <p:spPr bwMode="auto">
              <a:xfrm>
                <a:off x="2514" y="2526"/>
                <a:ext cx="672" cy="28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8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042" name="Group 1103"/>
            <p:cNvGrpSpPr>
              <a:grpSpLocks/>
            </p:cNvGrpSpPr>
            <p:nvPr/>
          </p:nvGrpSpPr>
          <p:grpSpPr bwMode="auto">
            <a:xfrm>
              <a:off x="3990975" y="2545829"/>
              <a:ext cx="1066800" cy="457200"/>
              <a:chOff x="2514" y="2526"/>
              <a:chExt cx="672" cy="288"/>
            </a:xfrm>
          </p:grpSpPr>
          <p:sp>
            <p:nvSpPr>
              <p:cNvPr id="85057" name="Oval 1104"/>
              <p:cNvSpPr>
                <a:spLocks noChangeArrowheads="1"/>
              </p:cNvSpPr>
              <p:nvPr/>
            </p:nvSpPr>
            <p:spPr bwMode="auto">
              <a:xfrm>
                <a:off x="2532" y="258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58" name="Oval 1105"/>
              <p:cNvSpPr>
                <a:spLocks noChangeArrowheads="1"/>
              </p:cNvSpPr>
              <p:nvPr/>
            </p:nvSpPr>
            <p:spPr bwMode="auto">
              <a:xfrm>
                <a:off x="2922" y="2544"/>
                <a:ext cx="246" cy="2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59" name="AutoShape 1106"/>
              <p:cNvSpPr>
                <a:spLocks noChangeArrowheads="1"/>
              </p:cNvSpPr>
              <p:nvPr/>
            </p:nvSpPr>
            <p:spPr bwMode="auto">
              <a:xfrm>
                <a:off x="2514" y="2526"/>
                <a:ext cx="672" cy="28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8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043" name="Group 1107"/>
            <p:cNvGrpSpPr>
              <a:grpSpLocks/>
            </p:cNvGrpSpPr>
            <p:nvPr/>
          </p:nvGrpSpPr>
          <p:grpSpPr bwMode="auto">
            <a:xfrm>
              <a:off x="4371975" y="1707629"/>
              <a:ext cx="1066800" cy="457200"/>
              <a:chOff x="2514" y="2526"/>
              <a:chExt cx="672" cy="288"/>
            </a:xfrm>
          </p:grpSpPr>
          <p:sp>
            <p:nvSpPr>
              <p:cNvPr id="85054" name="Oval 1108"/>
              <p:cNvSpPr>
                <a:spLocks noChangeArrowheads="1"/>
              </p:cNvSpPr>
              <p:nvPr/>
            </p:nvSpPr>
            <p:spPr bwMode="auto">
              <a:xfrm>
                <a:off x="2532" y="258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55" name="Oval 1109"/>
              <p:cNvSpPr>
                <a:spLocks noChangeArrowheads="1"/>
              </p:cNvSpPr>
              <p:nvPr/>
            </p:nvSpPr>
            <p:spPr bwMode="auto">
              <a:xfrm>
                <a:off x="2922" y="2544"/>
                <a:ext cx="246" cy="2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56" name="AutoShape 1110"/>
              <p:cNvSpPr>
                <a:spLocks noChangeArrowheads="1"/>
              </p:cNvSpPr>
              <p:nvPr/>
            </p:nvSpPr>
            <p:spPr bwMode="auto">
              <a:xfrm>
                <a:off x="2514" y="2526"/>
                <a:ext cx="672" cy="28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8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044" name="Group 1111"/>
            <p:cNvGrpSpPr>
              <a:grpSpLocks/>
            </p:cNvGrpSpPr>
            <p:nvPr/>
          </p:nvGrpSpPr>
          <p:grpSpPr bwMode="auto">
            <a:xfrm>
              <a:off x="4876800" y="2107679"/>
              <a:ext cx="1066800" cy="457200"/>
              <a:chOff x="2514" y="2526"/>
              <a:chExt cx="672" cy="288"/>
            </a:xfrm>
          </p:grpSpPr>
          <p:sp>
            <p:nvSpPr>
              <p:cNvPr id="85051" name="Oval 1112"/>
              <p:cNvSpPr>
                <a:spLocks noChangeArrowheads="1"/>
              </p:cNvSpPr>
              <p:nvPr/>
            </p:nvSpPr>
            <p:spPr bwMode="auto">
              <a:xfrm>
                <a:off x="2532" y="258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52" name="Oval 1113"/>
              <p:cNvSpPr>
                <a:spLocks noChangeArrowheads="1"/>
              </p:cNvSpPr>
              <p:nvPr/>
            </p:nvSpPr>
            <p:spPr bwMode="auto">
              <a:xfrm>
                <a:off x="2922" y="2544"/>
                <a:ext cx="246" cy="2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53" name="AutoShape 1114"/>
              <p:cNvSpPr>
                <a:spLocks noChangeArrowheads="1"/>
              </p:cNvSpPr>
              <p:nvPr/>
            </p:nvSpPr>
            <p:spPr bwMode="auto">
              <a:xfrm>
                <a:off x="2514" y="2526"/>
                <a:ext cx="672" cy="28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8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045" name="Group 1115"/>
            <p:cNvGrpSpPr>
              <a:grpSpLocks/>
            </p:cNvGrpSpPr>
            <p:nvPr/>
          </p:nvGrpSpPr>
          <p:grpSpPr bwMode="auto">
            <a:xfrm>
              <a:off x="3429000" y="2107679"/>
              <a:ext cx="1066800" cy="457200"/>
              <a:chOff x="2514" y="2526"/>
              <a:chExt cx="672" cy="288"/>
            </a:xfrm>
          </p:grpSpPr>
          <p:sp>
            <p:nvSpPr>
              <p:cNvPr id="85048" name="Oval 1116"/>
              <p:cNvSpPr>
                <a:spLocks noChangeArrowheads="1"/>
              </p:cNvSpPr>
              <p:nvPr/>
            </p:nvSpPr>
            <p:spPr bwMode="auto">
              <a:xfrm>
                <a:off x="2532" y="258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49" name="Oval 1117"/>
              <p:cNvSpPr>
                <a:spLocks noChangeArrowheads="1"/>
              </p:cNvSpPr>
              <p:nvPr/>
            </p:nvSpPr>
            <p:spPr bwMode="auto">
              <a:xfrm>
                <a:off x="2922" y="2544"/>
                <a:ext cx="246" cy="2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50" name="AutoShape 1118"/>
              <p:cNvSpPr>
                <a:spLocks noChangeArrowheads="1"/>
              </p:cNvSpPr>
              <p:nvPr/>
            </p:nvSpPr>
            <p:spPr bwMode="auto">
              <a:xfrm>
                <a:off x="2514" y="2526"/>
                <a:ext cx="672" cy="28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8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5047" name="Rectangle 1120"/>
          <p:cNvSpPr>
            <a:spLocks noGrp="1" noChangeArrowheads="1"/>
          </p:cNvSpPr>
          <p:nvPr>
            <p:ph type="title"/>
          </p:nvPr>
        </p:nvSpPr>
        <p:spPr>
          <a:xfrm>
            <a:off x="1524000" y="-1"/>
            <a:ext cx="9144000" cy="8575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ea typeface="ＨＧ丸ゴシックB" charset="-128"/>
              </a:rPr>
              <a:t>面心立方格子 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charset="-128"/>
              </a:rPr>
              <a:t>+ NaCl</a:t>
            </a:r>
            <a:r>
              <a:rPr lang="ja-JP" altLang="en-US" sz="3600" b="1" dirty="0">
                <a:solidFill>
                  <a:srgbClr val="0000FF"/>
                </a:solidFill>
                <a:ea typeface="ＨＧ丸ゴシックB" charset="-128"/>
              </a:rPr>
              <a:t>分子 </a:t>
            </a:r>
            <a:r>
              <a:rPr lang="en-US" altLang="ja-JP" sz="3600" b="1" dirty="0">
                <a:solidFill>
                  <a:srgbClr val="0000FF"/>
                </a:solidFill>
                <a:ea typeface="ＨＧ丸ゴシックB" charset="-128"/>
              </a:rPr>
              <a:t>= NaCl</a:t>
            </a:r>
            <a:r>
              <a:rPr lang="ja-JP" altLang="en-US" sz="3600" b="1" dirty="0">
                <a:solidFill>
                  <a:srgbClr val="0000FF"/>
                </a:solidFill>
                <a:ea typeface="ＨＧ丸ゴシックB" charset="-128"/>
              </a:rPr>
              <a:t>結晶</a:t>
            </a:r>
          </a:p>
        </p:txBody>
      </p:sp>
    </p:spTree>
    <p:extLst>
      <p:ext uri="{BB962C8B-B14F-4D97-AF65-F5344CB8AC3E}">
        <p14:creationId xmlns:p14="http://schemas.microsoft.com/office/powerpoint/2010/main" val="767699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6712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結晶構造の表現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51384" y="1045180"/>
                <a:ext cx="11305256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457200" algn="l"/>
                  </a:tabLst>
                  <a:defRPr/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結晶の単位格子は、格子定数の組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Times New Roman"/>
                    <a:cs typeface="Times New Roman" panose="02020603050405020304" pitchFamily="18" charset="0"/>
                  </a:rPr>
                  <a:t>（</a:t>
                </a:r>
                <a:r>
                  <a:rPr lang="en-US" altLang="ja-JP" sz="2800" b="1" i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a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, </a:t>
                </a:r>
                <a:r>
                  <a:rPr lang="en-US" altLang="ja-JP" sz="2800" b="1" i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b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, </a:t>
                </a:r>
                <a:r>
                  <a:rPr lang="en-US" altLang="ja-JP" sz="2800" b="1" i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c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, α, β, γ)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で定義される。</a:t>
                </a:r>
                <a:b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</a:b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　</a:t>
                </a:r>
                <a:endParaRPr lang="ja-JP" altLang="ja-JP" sz="2800" dirty="0">
                  <a:solidFill>
                    <a:srgbClr val="000000"/>
                  </a:solidFill>
                  <a:latin typeface="Times New Roman"/>
                  <a:cs typeface="ＭＳ Ｐゴシック" panose="020B0600070205080204" pitchFamily="50" charset="-128"/>
                </a:endParaRPr>
              </a:p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457200" algn="l"/>
                  </a:tabLst>
                  <a:defRPr/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単位格子内の原子の座標は、「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Times New Roman"/>
                    <a:cs typeface="Times New Roman" panose="02020603050405020304" pitchFamily="18" charset="0"/>
                  </a:rPr>
                  <a:t>部分座標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cs typeface="Times New Roman" panose="02020603050405020304" pitchFamily="18" charset="0"/>
                  </a:rPr>
                  <a:t> (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Times New Roman"/>
                    <a:cs typeface="Times New Roman" panose="02020603050405020304" pitchFamily="18" charset="0"/>
                  </a:rPr>
                  <a:t>内部座標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cs typeface="Times New Roman" panose="02020603050405020304" pitchFamily="18" charset="0"/>
                  </a:rPr>
                  <a:t>)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」で表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わ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される。</a:t>
                </a:r>
                <a:b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</a:b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原点を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 (0, 0, 0), </a:t>
                </a:r>
                <a:r>
                  <a:rPr lang="en-US" altLang="ja-JP" sz="2800" i="1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a, b, c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軸の端を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 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1.0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と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する。</a:t>
                </a:r>
                <a:b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</a:br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一般に、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0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から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 1 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の間の数値で座標を表現する</a:t>
                </a:r>
                <a:b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</a:b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　</a:t>
                </a:r>
                <a:endParaRPr lang="ja-JP" altLang="ja-JP" sz="2800" dirty="0">
                  <a:solidFill>
                    <a:srgbClr val="000000"/>
                  </a:solidFill>
                  <a:latin typeface="Times New Roman"/>
                  <a:cs typeface="ＭＳ Ｐゴシック" panose="020B0600070205080204" pitchFamily="50" charset="-128"/>
                </a:endParaRPr>
              </a:p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457200" algn="l"/>
                  </a:tabLst>
                  <a:defRPr/>
                </a:pPr>
                <a:r>
                  <a:rPr lang="en-US" altLang="ja-JP" sz="2800" i="1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a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, </a:t>
                </a:r>
                <a:r>
                  <a:rPr lang="en-US" altLang="ja-JP" sz="2800" i="1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b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, </a:t>
                </a:r>
                <a:r>
                  <a:rPr lang="en-US" altLang="ja-JP" sz="2800" i="1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c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軸に対応するベクトル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 </a:t>
                </a:r>
                <a:r>
                  <a:rPr lang="en-US" altLang="ja-JP" sz="2800" b="1" i="1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a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, </a:t>
                </a:r>
                <a:r>
                  <a:rPr lang="en-US" altLang="ja-JP" sz="2800" b="1" i="1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b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, </a:t>
                </a:r>
                <a:r>
                  <a:rPr lang="en-US" altLang="ja-JP" sz="2800" b="1" i="1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c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 =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 </a:t>
                </a:r>
                <a:r>
                  <a:rPr lang="en-US" altLang="ja-JP" sz="2800" b="1" i="1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a</a:t>
                </a:r>
                <a:r>
                  <a:rPr lang="en-US" altLang="ja-JP" sz="2800" b="1" baseline="-25000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1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, </a:t>
                </a:r>
                <a:r>
                  <a:rPr lang="en-US" altLang="ja-JP" sz="2800" b="1" i="1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a</a:t>
                </a:r>
                <a:r>
                  <a:rPr lang="en-US" altLang="ja-JP" sz="2800" b="1" baseline="-25000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2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, </a:t>
                </a:r>
                <a:r>
                  <a:rPr lang="en-US" altLang="ja-JP" sz="2800" b="1" i="1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a</a:t>
                </a:r>
                <a:r>
                  <a:rPr lang="en-US" altLang="ja-JP" sz="2800" b="1" baseline="-25000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3</a:t>
                </a:r>
                <a:r>
                  <a:rPr lang="ja-JP" altLang="en-US" sz="2800" b="1" baseline="-25000" dirty="0">
                    <a:solidFill>
                      <a:srgbClr val="FF0000"/>
                    </a:solidFill>
                    <a:latin typeface="Times New Roman"/>
                    <a:ea typeface="Times New Roman" panose="02020603050405020304" pitchFamily="18" charset="0"/>
                    <a:cs typeface="ＭＳ Ｐゴシック" panose="020B0600070205080204" pitchFamily="50" charset="-128"/>
                  </a:rPr>
                  <a:t> 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を 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Times New Roman"/>
                    <a:cs typeface="Times New Roman" panose="02020603050405020304" pitchFamily="18" charset="0"/>
                  </a:rPr>
                  <a:t>格子ベクトル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と呼ぶ。</a:t>
                </a:r>
                <a:b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</a:b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部分座標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 (</a:t>
                </a:r>
                <a:r>
                  <a:rPr lang="en-US" altLang="ja-JP" sz="2800" i="1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x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, </a:t>
                </a:r>
                <a:r>
                  <a:rPr lang="en-US" altLang="ja-JP" sz="2800" i="1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y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, </a:t>
                </a:r>
                <a:r>
                  <a:rPr lang="en-US" altLang="ja-JP" sz="2800" i="1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z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) 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にある原子の位置ベクトル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b="1" i="1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R</a:t>
                </a:r>
                <a:r>
                  <a:rPr lang="en-US" altLang="ja-JP" sz="2800" b="1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:</a:t>
                </a:r>
                <a:b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</a:br>
                <a:r>
                  <a:rPr lang="ja-JP" altLang="ja-JP" sz="2800" dirty="0">
                    <a:solidFill>
                      <a:srgbClr val="000000"/>
                    </a:solidFill>
                    <a:latin typeface="Times New Roman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800" b="1" i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R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 = </a:t>
                </a:r>
                <a:r>
                  <a:rPr lang="en-US" altLang="ja-JP" sz="2800" i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x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 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a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 + </a:t>
                </a:r>
                <a:r>
                  <a:rPr lang="en-US" altLang="ja-JP" sz="2800" i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y 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b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 + </a:t>
                </a:r>
                <a:r>
                  <a:rPr lang="en-US" altLang="ja-JP" sz="2800" i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z 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c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Times New Roman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= </a:t>
                </a:r>
                <a:r>
                  <a:rPr lang="en-US" altLang="ja-JP" sz="2800" dirty="0" err="1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Σ</a:t>
                </a:r>
                <a:r>
                  <a:rPr lang="en-US" altLang="ja-JP" sz="2800" baseline="-25000" dirty="0" err="1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i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 (</a:t>
                </a:r>
                <a:r>
                  <a:rPr lang="en-US" altLang="ja-JP" sz="2800" i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x</a:t>
                </a:r>
                <a:r>
                  <a:rPr lang="en-US" altLang="ja-JP" sz="2800" baseline="-25000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i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 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a</a:t>
                </a:r>
                <a:r>
                  <a:rPr lang="en-US" altLang="ja-JP" sz="2800" baseline="-25000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i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)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Times New Roman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Times New Roman"/>
                    <a:cs typeface="ＭＳ Ｐゴシック" panose="020B0600070205080204" pitchFamily="50" charset="-128"/>
                  </a:rPr>
                  <a:t>                     </a:t>
                </a:r>
                <a:br>
                  <a:rPr lang="en-US" altLang="ja-JP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</a:br>
                <a:endParaRPr lang="en-US" altLang="ja-JP" sz="2800" dirty="0">
                  <a:solidFill>
                    <a:srgbClr val="000000"/>
                  </a:solidFill>
                  <a:latin typeface="Times New Roman"/>
                  <a:cs typeface="ＭＳ Ｐゴシック" panose="020B0600070205080204" pitchFamily="50" charset="-128"/>
                </a:endParaRPr>
              </a:p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457200" algn="l"/>
                  </a:tabLst>
                  <a:defRPr/>
                </a:pPr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単位格子体積は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ＭＳ Ｐゴシック" panose="020B0600070205080204" pitchFamily="50" charset="-128"/>
                      </a:rPr>
                      <m:t>𝑽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ＭＳ Ｐゴシック" panose="020B0600070205080204" pitchFamily="50" charset="-128"/>
                      </a:rPr>
                      <m:t>𝒂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panose="020B0600070205080204" pitchFamily="50" charset="-128"/>
                      </a:rPr>
                      <m:t>∙</m:t>
                    </m:r>
                    <m:d>
                      <m:d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cs typeface="ＭＳ Ｐゴシック" panose="020B0600070205080204" pitchFamily="50" charset="-128"/>
                  </a:rPr>
                  <a:t> で計算できる</a:t>
                </a:r>
                <a:endParaRPr lang="en-US" altLang="ja-JP" sz="2800" dirty="0">
                  <a:solidFill>
                    <a:srgbClr val="000000"/>
                  </a:solidFill>
                  <a:latin typeface="Times New Roman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045180"/>
                <a:ext cx="11305256" cy="4832092"/>
              </a:xfrm>
              <a:prstGeom prst="rect">
                <a:avLst/>
              </a:prstGeom>
              <a:blipFill>
                <a:blip r:embed="rId2"/>
                <a:stretch>
                  <a:fillRect l="-970" t="-1639" b="-22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6382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4"/>
          <p:cNvSpPr>
            <a:spLocks noChangeShapeType="1"/>
          </p:cNvSpPr>
          <p:nvPr/>
        </p:nvSpPr>
        <p:spPr bwMode="auto">
          <a:xfrm>
            <a:off x="6332015" y="4475063"/>
            <a:ext cx="1009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8307" name="Text Box 10"/>
          <p:cNvSpPr txBox="1">
            <a:spLocks noChangeArrowheads="1"/>
          </p:cNvSpPr>
          <p:nvPr/>
        </p:nvSpPr>
        <p:spPr bwMode="auto">
          <a:xfrm>
            <a:off x="6627290" y="4332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8308" name="Text Box 11"/>
          <p:cNvSpPr txBox="1">
            <a:spLocks noChangeArrowheads="1"/>
          </p:cNvSpPr>
          <p:nvPr/>
        </p:nvSpPr>
        <p:spPr bwMode="auto">
          <a:xfrm>
            <a:off x="6062140" y="34939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98309" name="Rectangle 8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単位格子の選び方は無限にある</a:t>
            </a:r>
          </a:p>
        </p:txBody>
      </p:sp>
      <p:grpSp>
        <p:nvGrpSpPr>
          <p:cNvPr id="98310" name="Group 125"/>
          <p:cNvGrpSpPr>
            <a:grpSpLocks noChangeAspect="1"/>
          </p:cNvGrpSpPr>
          <p:nvPr/>
        </p:nvGrpSpPr>
        <p:grpSpPr bwMode="auto">
          <a:xfrm>
            <a:off x="3224385" y="1515963"/>
            <a:ext cx="4181475" cy="3041650"/>
            <a:chOff x="342" y="-560"/>
            <a:chExt cx="4306" cy="3132"/>
          </a:xfrm>
        </p:grpSpPr>
        <p:grpSp>
          <p:nvGrpSpPr>
            <p:cNvPr id="98316" name="Group 90"/>
            <p:cNvGrpSpPr>
              <a:grpSpLocks noChangeAspect="1"/>
            </p:cNvGrpSpPr>
            <p:nvPr/>
          </p:nvGrpSpPr>
          <p:grpSpPr bwMode="auto">
            <a:xfrm>
              <a:off x="342" y="918"/>
              <a:ext cx="1210" cy="1654"/>
              <a:chOff x="342" y="918"/>
              <a:chExt cx="1210" cy="1654"/>
            </a:xfrm>
          </p:grpSpPr>
          <p:sp>
            <p:nvSpPr>
              <p:cNvPr id="98342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432" y="1014"/>
                <a:ext cx="1032" cy="147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3" name="Oval 85"/>
              <p:cNvSpPr>
                <a:spLocks noChangeAspect="1" noChangeArrowheads="1"/>
              </p:cNvSpPr>
              <p:nvPr/>
            </p:nvSpPr>
            <p:spPr bwMode="auto">
              <a:xfrm flipV="1">
                <a:off x="342" y="918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4" name="Oval 86"/>
              <p:cNvSpPr>
                <a:spLocks noChangeAspect="1" noChangeArrowheads="1"/>
              </p:cNvSpPr>
              <p:nvPr/>
            </p:nvSpPr>
            <p:spPr bwMode="auto">
              <a:xfrm flipV="1">
                <a:off x="857" y="1662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5" name="Oval 87"/>
              <p:cNvSpPr>
                <a:spLocks noChangeAspect="1" noChangeArrowheads="1"/>
              </p:cNvSpPr>
              <p:nvPr/>
            </p:nvSpPr>
            <p:spPr bwMode="auto">
              <a:xfrm flipV="1">
                <a:off x="342" y="2391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6" name="Oval 88"/>
              <p:cNvSpPr>
                <a:spLocks noChangeAspect="1" noChangeArrowheads="1"/>
              </p:cNvSpPr>
              <p:nvPr/>
            </p:nvSpPr>
            <p:spPr bwMode="auto">
              <a:xfrm flipV="1">
                <a:off x="1371" y="2391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7" name="Oval 89"/>
              <p:cNvSpPr>
                <a:spLocks noChangeAspect="1" noChangeArrowheads="1"/>
              </p:cNvSpPr>
              <p:nvPr/>
            </p:nvSpPr>
            <p:spPr bwMode="auto">
              <a:xfrm flipV="1">
                <a:off x="1371" y="918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317" name="Rectangle 92"/>
            <p:cNvSpPr>
              <a:spLocks noChangeAspect="1" noChangeArrowheads="1"/>
            </p:cNvSpPr>
            <p:nvPr/>
          </p:nvSpPr>
          <p:spPr bwMode="auto">
            <a:xfrm>
              <a:off x="1466" y="101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18" name="Oval 94"/>
            <p:cNvSpPr>
              <a:spLocks noChangeAspect="1" noChangeArrowheads="1"/>
            </p:cNvSpPr>
            <p:nvPr/>
          </p:nvSpPr>
          <p:spPr bwMode="auto">
            <a:xfrm flipV="1">
              <a:off x="1891" y="1662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19" name="Oval 96"/>
            <p:cNvSpPr>
              <a:spLocks noChangeAspect="1" noChangeArrowheads="1"/>
            </p:cNvSpPr>
            <p:nvPr/>
          </p:nvSpPr>
          <p:spPr bwMode="auto">
            <a:xfrm flipV="1">
              <a:off x="2405" y="2391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0" name="Oval 97"/>
            <p:cNvSpPr>
              <a:spLocks noChangeAspect="1" noChangeArrowheads="1"/>
            </p:cNvSpPr>
            <p:nvPr/>
          </p:nvSpPr>
          <p:spPr bwMode="auto">
            <a:xfrm flipV="1">
              <a:off x="2405" y="918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1" name="Rectangle 98"/>
            <p:cNvSpPr>
              <a:spLocks noChangeAspect="1" noChangeArrowheads="1"/>
            </p:cNvSpPr>
            <p:nvPr/>
          </p:nvSpPr>
          <p:spPr bwMode="auto">
            <a:xfrm>
              <a:off x="2498" y="101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2" name="Oval 99"/>
            <p:cNvSpPr>
              <a:spLocks noChangeAspect="1" noChangeArrowheads="1"/>
            </p:cNvSpPr>
            <p:nvPr/>
          </p:nvSpPr>
          <p:spPr bwMode="auto">
            <a:xfrm flipV="1">
              <a:off x="2923" y="1662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3" name="Oval 100"/>
            <p:cNvSpPr>
              <a:spLocks noChangeAspect="1" noChangeArrowheads="1"/>
            </p:cNvSpPr>
            <p:nvPr/>
          </p:nvSpPr>
          <p:spPr bwMode="auto">
            <a:xfrm flipV="1">
              <a:off x="3437" y="2391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4" name="Oval 101"/>
            <p:cNvSpPr>
              <a:spLocks noChangeAspect="1" noChangeArrowheads="1"/>
            </p:cNvSpPr>
            <p:nvPr/>
          </p:nvSpPr>
          <p:spPr bwMode="auto">
            <a:xfrm flipV="1">
              <a:off x="3437" y="918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5" name="Rectangle 102"/>
            <p:cNvSpPr>
              <a:spLocks noChangeAspect="1" noChangeArrowheads="1"/>
            </p:cNvSpPr>
            <p:nvPr/>
          </p:nvSpPr>
          <p:spPr bwMode="auto">
            <a:xfrm>
              <a:off x="3528" y="101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6" name="Oval 103"/>
            <p:cNvSpPr>
              <a:spLocks noChangeAspect="1" noChangeArrowheads="1"/>
            </p:cNvSpPr>
            <p:nvPr/>
          </p:nvSpPr>
          <p:spPr bwMode="auto">
            <a:xfrm flipV="1">
              <a:off x="3953" y="1662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7" name="Oval 104"/>
            <p:cNvSpPr>
              <a:spLocks noChangeAspect="1" noChangeArrowheads="1"/>
            </p:cNvSpPr>
            <p:nvPr/>
          </p:nvSpPr>
          <p:spPr bwMode="auto">
            <a:xfrm flipV="1">
              <a:off x="4467" y="2391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8" name="Oval 105"/>
            <p:cNvSpPr>
              <a:spLocks noChangeAspect="1" noChangeArrowheads="1"/>
            </p:cNvSpPr>
            <p:nvPr/>
          </p:nvSpPr>
          <p:spPr bwMode="auto">
            <a:xfrm flipV="1">
              <a:off x="4467" y="918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9" name="Rectangle 107"/>
            <p:cNvSpPr>
              <a:spLocks noChangeAspect="1" noChangeArrowheads="1"/>
            </p:cNvSpPr>
            <p:nvPr/>
          </p:nvSpPr>
          <p:spPr bwMode="auto">
            <a:xfrm>
              <a:off x="432" y="-46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0" name="Oval 108"/>
            <p:cNvSpPr>
              <a:spLocks noChangeAspect="1" noChangeArrowheads="1"/>
            </p:cNvSpPr>
            <p:nvPr/>
          </p:nvSpPr>
          <p:spPr bwMode="auto">
            <a:xfrm flipV="1">
              <a:off x="342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1" name="Oval 109"/>
            <p:cNvSpPr>
              <a:spLocks noChangeAspect="1" noChangeArrowheads="1"/>
            </p:cNvSpPr>
            <p:nvPr/>
          </p:nvSpPr>
          <p:spPr bwMode="auto">
            <a:xfrm flipV="1">
              <a:off x="857" y="184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2" name="Oval 112"/>
            <p:cNvSpPr>
              <a:spLocks noChangeAspect="1" noChangeArrowheads="1"/>
            </p:cNvSpPr>
            <p:nvPr/>
          </p:nvSpPr>
          <p:spPr bwMode="auto">
            <a:xfrm flipV="1">
              <a:off x="1371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3" name="Rectangle 113"/>
            <p:cNvSpPr>
              <a:spLocks noChangeAspect="1" noChangeArrowheads="1"/>
            </p:cNvSpPr>
            <p:nvPr/>
          </p:nvSpPr>
          <p:spPr bwMode="auto">
            <a:xfrm>
              <a:off x="1466" y="-46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4" name="Oval 114"/>
            <p:cNvSpPr>
              <a:spLocks noChangeAspect="1" noChangeArrowheads="1"/>
            </p:cNvSpPr>
            <p:nvPr/>
          </p:nvSpPr>
          <p:spPr bwMode="auto">
            <a:xfrm flipV="1">
              <a:off x="1891" y="184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5" name="Oval 116"/>
            <p:cNvSpPr>
              <a:spLocks noChangeAspect="1" noChangeArrowheads="1"/>
            </p:cNvSpPr>
            <p:nvPr/>
          </p:nvSpPr>
          <p:spPr bwMode="auto">
            <a:xfrm flipV="1">
              <a:off x="2405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6" name="Rectangle 117"/>
            <p:cNvSpPr>
              <a:spLocks noChangeAspect="1" noChangeArrowheads="1"/>
            </p:cNvSpPr>
            <p:nvPr/>
          </p:nvSpPr>
          <p:spPr bwMode="auto">
            <a:xfrm>
              <a:off x="2498" y="-46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7" name="Oval 118"/>
            <p:cNvSpPr>
              <a:spLocks noChangeAspect="1" noChangeArrowheads="1"/>
            </p:cNvSpPr>
            <p:nvPr/>
          </p:nvSpPr>
          <p:spPr bwMode="auto">
            <a:xfrm flipV="1">
              <a:off x="2923" y="184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8" name="Oval 120"/>
            <p:cNvSpPr>
              <a:spLocks noChangeAspect="1" noChangeArrowheads="1"/>
            </p:cNvSpPr>
            <p:nvPr/>
          </p:nvSpPr>
          <p:spPr bwMode="auto">
            <a:xfrm flipV="1">
              <a:off x="3437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9" name="Rectangle 121"/>
            <p:cNvSpPr>
              <a:spLocks noChangeAspect="1" noChangeArrowheads="1"/>
            </p:cNvSpPr>
            <p:nvPr/>
          </p:nvSpPr>
          <p:spPr bwMode="auto">
            <a:xfrm>
              <a:off x="3528" y="-46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40" name="Oval 122"/>
            <p:cNvSpPr>
              <a:spLocks noChangeAspect="1" noChangeArrowheads="1"/>
            </p:cNvSpPr>
            <p:nvPr/>
          </p:nvSpPr>
          <p:spPr bwMode="auto">
            <a:xfrm flipV="1">
              <a:off x="3953" y="184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41" name="Oval 124"/>
            <p:cNvSpPr>
              <a:spLocks noChangeAspect="1" noChangeArrowheads="1"/>
            </p:cNvSpPr>
            <p:nvPr/>
          </p:nvSpPr>
          <p:spPr bwMode="auto">
            <a:xfrm flipV="1">
              <a:off x="4467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8311" name="Line 126"/>
          <p:cNvSpPr>
            <a:spLocks noChangeShapeType="1"/>
          </p:cNvSpPr>
          <p:nvPr/>
        </p:nvSpPr>
        <p:spPr bwMode="auto">
          <a:xfrm flipV="1">
            <a:off x="6332015" y="3027263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8312" name="Line 127"/>
          <p:cNvSpPr>
            <a:spLocks noChangeShapeType="1"/>
          </p:cNvSpPr>
          <p:nvPr/>
        </p:nvSpPr>
        <p:spPr bwMode="auto">
          <a:xfrm flipV="1">
            <a:off x="5319885" y="3732113"/>
            <a:ext cx="504825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8313" name="Text Box 128"/>
          <p:cNvSpPr txBox="1">
            <a:spLocks noChangeArrowheads="1"/>
          </p:cNvSpPr>
          <p:nvPr/>
        </p:nvSpPr>
        <p:spPr bwMode="auto">
          <a:xfrm>
            <a:off x="5500859" y="39797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>
                <a:solidFill>
                  <a:srgbClr val="000000"/>
                </a:solidFill>
              </a:rPr>
              <a:t>a</a:t>
            </a:r>
            <a:r>
              <a:rPr lang="en-US" altLang="ja-JP" sz="2400" i="1">
                <a:solidFill>
                  <a:srgbClr val="000000"/>
                </a:solidFill>
              </a:rPr>
              <a:t>’</a:t>
            </a:r>
          </a:p>
        </p:txBody>
      </p:sp>
      <p:sp>
        <p:nvSpPr>
          <p:cNvPr id="98314" name="Line 129"/>
          <p:cNvSpPr>
            <a:spLocks noChangeShapeType="1"/>
          </p:cNvSpPr>
          <p:nvPr/>
        </p:nvSpPr>
        <p:spPr bwMode="auto">
          <a:xfrm flipH="1" flipV="1">
            <a:off x="4815059" y="3751163"/>
            <a:ext cx="49530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8315" name="Text Box 130"/>
          <p:cNvSpPr txBox="1">
            <a:spLocks noChangeArrowheads="1"/>
          </p:cNvSpPr>
          <p:nvPr/>
        </p:nvSpPr>
        <p:spPr bwMode="auto">
          <a:xfrm>
            <a:off x="4605509" y="392261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 dirty="0">
                <a:solidFill>
                  <a:srgbClr val="000000"/>
                </a:solidFill>
              </a:rPr>
              <a:t>b</a:t>
            </a:r>
            <a:r>
              <a:rPr lang="en-US" altLang="ja-JP" sz="2400" i="1" dirty="0">
                <a:solidFill>
                  <a:srgbClr val="000000"/>
                </a:solidFill>
              </a:rPr>
              <a:t>’</a:t>
            </a:r>
          </a:p>
        </p:txBody>
      </p:sp>
      <p:sp>
        <p:nvSpPr>
          <p:cNvPr id="44" name="Line 127">
            <a:extLst>
              <a:ext uri="{FF2B5EF4-FFF2-40B4-BE49-F238E27FC236}">
                <a16:creationId xmlns:a16="http://schemas.microsoft.com/office/drawing/2014/main" id="{36281894-3CBB-46FE-8095-CD212CFF11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0214" y="3037574"/>
            <a:ext cx="504825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5" name="Line 129">
            <a:extLst>
              <a:ext uri="{FF2B5EF4-FFF2-40B4-BE49-F238E27FC236}">
                <a16:creationId xmlns:a16="http://schemas.microsoft.com/office/drawing/2014/main" id="{1B19DC98-427A-463D-8A5B-FE7B940AFB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19724" y="3026641"/>
            <a:ext cx="49530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1" name="Line 4">
            <a:extLst>
              <a:ext uri="{FF2B5EF4-FFF2-40B4-BE49-F238E27FC236}">
                <a16:creationId xmlns:a16="http://schemas.microsoft.com/office/drawing/2014/main" id="{8EE82D8F-392C-4CF4-B5BC-CC73C2EC3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404" y="3027264"/>
            <a:ext cx="1009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2DAC6007-6F79-4C8D-9754-3F6164416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679" y="3039343"/>
            <a:ext cx="509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 dirty="0">
                <a:solidFill>
                  <a:srgbClr val="000000"/>
                </a:solidFill>
              </a:rPr>
              <a:t>a</a:t>
            </a:r>
            <a:r>
              <a:rPr lang="en-US" altLang="ja-JP" sz="2400" i="1" dirty="0">
                <a:solidFill>
                  <a:srgbClr val="000000"/>
                </a:solidFill>
              </a:rPr>
              <a:t>’’</a:t>
            </a:r>
            <a:endParaRPr lang="en-US" altLang="ja-JP" sz="2400" b="1" i="1" dirty="0">
              <a:solidFill>
                <a:srgbClr val="000000"/>
              </a:solidFill>
            </a:endParaRPr>
          </a:p>
        </p:txBody>
      </p:sp>
      <p:sp>
        <p:nvSpPr>
          <p:cNvPr id="53" name="Line 127">
            <a:extLst>
              <a:ext uri="{FF2B5EF4-FFF2-40B4-BE49-F238E27FC236}">
                <a16:creationId xmlns:a16="http://schemas.microsoft.com/office/drawing/2014/main" id="{DA474DEA-34DD-4DC9-A3ED-AB7D240C8B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1747" y="2330969"/>
            <a:ext cx="2502963" cy="6878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4" name="Text Box 128">
            <a:extLst>
              <a:ext uri="{FF2B5EF4-FFF2-40B4-BE49-F238E27FC236}">
                <a16:creationId xmlns:a16="http://schemas.microsoft.com/office/drawing/2014/main" id="{00F9B79F-01BB-44E5-BB62-E0D4334E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589" y="2472695"/>
            <a:ext cx="506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 dirty="0">
                <a:solidFill>
                  <a:srgbClr val="000000"/>
                </a:solidFill>
              </a:rPr>
              <a:t>b</a:t>
            </a:r>
            <a:r>
              <a:rPr lang="en-US" altLang="ja-JP" sz="2400" i="1" dirty="0">
                <a:solidFill>
                  <a:srgbClr val="000000"/>
                </a:solidFill>
              </a:rPr>
              <a:t>’’</a:t>
            </a:r>
          </a:p>
        </p:txBody>
      </p:sp>
    </p:spTree>
    <p:extLst>
      <p:ext uri="{BB962C8B-B14F-4D97-AF65-F5344CB8AC3E}">
        <p14:creationId xmlns:p14="http://schemas.microsoft.com/office/powerpoint/2010/main" val="29436137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4"/>
          <p:cNvSpPr>
            <a:spLocks noChangeShapeType="1"/>
          </p:cNvSpPr>
          <p:nvPr/>
        </p:nvSpPr>
        <p:spPr bwMode="auto">
          <a:xfrm>
            <a:off x="5399530" y="4600292"/>
            <a:ext cx="1009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8307" name="Text Box 10"/>
          <p:cNvSpPr txBox="1">
            <a:spLocks noChangeArrowheads="1"/>
          </p:cNvSpPr>
          <p:nvPr/>
        </p:nvSpPr>
        <p:spPr bwMode="auto">
          <a:xfrm>
            <a:off x="5694805" y="445741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8308" name="Text Box 11"/>
          <p:cNvSpPr txBox="1">
            <a:spLocks noChangeArrowheads="1"/>
          </p:cNvSpPr>
          <p:nvPr/>
        </p:nvSpPr>
        <p:spPr bwMode="auto">
          <a:xfrm>
            <a:off x="5129655" y="361921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>
                <a:solidFill>
                  <a:srgbClr val="00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09" name="Rectangle 84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524000" y="-1"/>
                <a:ext cx="9144000" cy="859629"/>
              </a:xfr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altLang="ja-JP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ja-JP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ja-JP" altLang="en-US" sz="3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𝛄</m:t>
                    </m:r>
                    <m:r>
                      <a:rPr lang="en-US" altLang="ja-JP" sz="3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sz="3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  <m:r>
                      <a:rPr lang="en-US" altLang="ja-JP" sz="3600" b="1" i="0" baseline="30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𝐨</m:t>
                    </m:r>
                  </m:oMath>
                </a14:m>
                <a:r>
                  <a:rPr lang="en-US" altLang="ja-JP" sz="3600" b="1" dirty="0">
                    <a:solidFill>
                      <a:srgbClr val="0000FF"/>
                    </a:solidFill>
                    <a:latin typeface="+mn-lt"/>
                    <a:ea typeface="+mn-ea"/>
                  </a:rPr>
                  <a:t> </a:t>
                </a:r>
                <a:r>
                  <a:rPr lang="ja-JP" altLang="en-US" sz="3600" b="1" dirty="0">
                    <a:solidFill>
                      <a:srgbClr val="0000FF"/>
                    </a:solidFill>
                    <a:latin typeface="+mn-lt"/>
                    <a:ea typeface="+mn-ea"/>
                  </a:rPr>
                  <a:t>の格子は単斜晶？</a:t>
                </a:r>
              </a:p>
            </p:txBody>
          </p:sp>
        </mc:Choice>
        <mc:Fallback xmlns="">
          <p:sp>
            <p:nvSpPr>
              <p:cNvPr id="98309" name="Rectangle 8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-1"/>
                <a:ext cx="9144000" cy="859629"/>
              </a:xfrm>
              <a:blipFill>
                <a:blip r:embed="rId2"/>
                <a:stretch>
                  <a:fillRect t="-709" b="-11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310" name="Group 125"/>
          <p:cNvGrpSpPr>
            <a:grpSpLocks noChangeAspect="1"/>
          </p:cNvGrpSpPr>
          <p:nvPr/>
        </p:nvGrpSpPr>
        <p:grpSpPr bwMode="auto">
          <a:xfrm>
            <a:off x="5323331" y="1641192"/>
            <a:ext cx="4181475" cy="3041650"/>
            <a:chOff x="342" y="-560"/>
            <a:chExt cx="4306" cy="3132"/>
          </a:xfrm>
        </p:grpSpPr>
        <p:grpSp>
          <p:nvGrpSpPr>
            <p:cNvPr id="98316" name="Group 90"/>
            <p:cNvGrpSpPr>
              <a:grpSpLocks noChangeAspect="1"/>
            </p:cNvGrpSpPr>
            <p:nvPr/>
          </p:nvGrpSpPr>
          <p:grpSpPr bwMode="auto">
            <a:xfrm>
              <a:off x="342" y="918"/>
              <a:ext cx="1210" cy="1654"/>
              <a:chOff x="342" y="918"/>
              <a:chExt cx="1210" cy="1654"/>
            </a:xfrm>
          </p:grpSpPr>
          <p:sp>
            <p:nvSpPr>
              <p:cNvPr id="98342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432" y="1014"/>
                <a:ext cx="1032" cy="147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3" name="Oval 85"/>
              <p:cNvSpPr>
                <a:spLocks noChangeAspect="1" noChangeArrowheads="1"/>
              </p:cNvSpPr>
              <p:nvPr/>
            </p:nvSpPr>
            <p:spPr bwMode="auto">
              <a:xfrm flipV="1">
                <a:off x="342" y="918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4" name="Oval 86"/>
              <p:cNvSpPr>
                <a:spLocks noChangeAspect="1" noChangeArrowheads="1"/>
              </p:cNvSpPr>
              <p:nvPr/>
            </p:nvSpPr>
            <p:spPr bwMode="auto">
              <a:xfrm flipV="1">
                <a:off x="857" y="1662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5" name="Oval 87"/>
              <p:cNvSpPr>
                <a:spLocks noChangeAspect="1" noChangeArrowheads="1"/>
              </p:cNvSpPr>
              <p:nvPr/>
            </p:nvSpPr>
            <p:spPr bwMode="auto">
              <a:xfrm flipV="1">
                <a:off x="342" y="2391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6" name="Oval 88"/>
              <p:cNvSpPr>
                <a:spLocks noChangeAspect="1" noChangeArrowheads="1"/>
              </p:cNvSpPr>
              <p:nvPr/>
            </p:nvSpPr>
            <p:spPr bwMode="auto">
              <a:xfrm flipV="1">
                <a:off x="1371" y="2391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7" name="Oval 89"/>
              <p:cNvSpPr>
                <a:spLocks noChangeAspect="1" noChangeArrowheads="1"/>
              </p:cNvSpPr>
              <p:nvPr/>
            </p:nvSpPr>
            <p:spPr bwMode="auto">
              <a:xfrm flipV="1">
                <a:off x="1371" y="918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317" name="Rectangle 92"/>
            <p:cNvSpPr>
              <a:spLocks noChangeAspect="1" noChangeArrowheads="1"/>
            </p:cNvSpPr>
            <p:nvPr/>
          </p:nvSpPr>
          <p:spPr bwMode="auto">
            <a:xfrm>
              <a:off x="1466" y="101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18" name="Oval 94"/>
            <p:cNvSpPr>
              <a:spLocks noChangeAspect="1" noChangeArrowheads="1"/>
            </p:cNvSpPr>
            <p:nvPr/>
          </p:nvSpPr>
          <p:spPr bwMode="auto">
            <a:xfrm flipV="1">
              <a:off x="1891" y="1662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19" name="Oval 96"/>
            <p:cNvSpPr>
              <a:spLocks noChangeAspect="1" noChangeArrowheads="1"/>
            </p:cNvSpPr>
            <p:nvPr/>
          </p:nvSpPr>
          <p:spPr bwMode="auto">
            <a:xfrm flipV="1">
              <a:off x="2405" y="2391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0" name="Oval 97"/>
            <p:cNvSpPr>
              <a:spLocks noChangeAspect="1" noChangeArrowheads="1"/>
            </p:cNvSpPr>
            <p:nvPr/>
          </p:nvSpPr>
          <p:spPr bwMode="auto">
            <a:xfrm flipV="1">
              <a:off x="2405" y="918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1" name="Rectangle 98"/>
            <p:cNvSpPr>
              <a:spLocks noChangeAspect="1" noChangeArrowheads="1"/>
            </p:cNvSpPr>
            <p:nvPr/>
          </p:nvSpPr>
          <p:spPr bwMode="auto">
            <a:xfrm>
              <a:off x="2498" y="101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2" name="Oval 99"/>
            <p:cNvSpPr>
              <a:spLocks noChangeAspect="1" noChangeArrowheads="1"/>
            </p:cNvSpPr>
            <p:nvPr/>
          </p:nvSpPr>
          <p:spPr bwMode="auto">
            <a:xfrm flipV="1">
              <a:off x="2923" y="1662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3" name="Oval 100"/>
            <p:cNvSpPr>
              <a:spLocks noChangeAspect="1" noChangeArrowheads="1"/>
            </p:cNvSpPr>
            <p:nvPr/>
          </p:nvSpPr>
          <p:spPr bwMode="auto">
            <a:xfrm flipV="1">
              <a:off x="3437" y="2391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4" name="Oval 101"/>
            <p:cNvSpPr>
              <a:spLocks noChangeAspect="1" noChangeArrowheads="1"/>
            </p:cNvSpPr>
            <p:nvPr/>
          </p:nvSpPr>
          <p:spPr bwMode="auto">
            <a:xfrm flipV="1">
              <a:off x="3437" y="918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5" name="Rectangle 102"/>
            <p:cNvSpPr>
              <a:spLocks noChangeAspect="1" noChangeArrowheads="1"/>
            </p:cNvSpPr>
            <p:nvPr/>
          </p:nvSpPr>
          <p:spPr bwMode="auto">
            <a:xfrm>
              <a:off x="3528" y="101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6" name="Oval 103"/>
            <p:cNvSpPr>
              <a:spLocks noChangeAspect="1" noChangeArrowheads="1"/>
            </p:cNvSpPr>
            <p:nvPr/>
          </p:nvSpPr>
          <p:spPr bwMode="auto">
            <a:xfrm flipV="1">
              <a:off x="3953" y="1662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7" name="Oval 104"/>
            <p:cNvSpPr>
              <a:spLocks noChangeAspect="1" noChangeArrowheads="1"/>
            </p:cNvSpPr>
            <p:nvPr/>
          </p:nvSpPr>
          <p:spPr bwMode="auto">
            <a:xfrm flipV="1">
              <a:off x="4467" y="2391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8" name="Oval 105"/>
            <p:cNvSpPr>
              <a:spLocks noChangeAspect="1" noChangeArrowheads="1"/>
            </p:cNvSpPr>
            <p:nvPr/>
          </p:nvSpPr>
          <p:spPr bwMode="auto">
            <a:xfrm flipV="1">
              <a:off x="4467" y="918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29" name="Rectangle 107"/>
            <p:cNvSpPr>
              <a:spLocks noChangeAspect="1" noChangeArrowheads="1"/>
            </p:cNvSpPr>
            <p:nvPr/>
          </p:nvSpPr>
          <p:spPr bwMode="auto">
            <a:xfrm>
              <a:off x="432" y="-46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0" name="Oval 108"/>
            <p:cNvSpPr>
              <a:spLocks noChangeAspect="1" noChangeArrowheads="1"/>
            </p:cNvSpPr>
            <p:nvPr/>
          </p:nvSpPr>
          <p:spPr bwMode="auto">
            <a:xfrm flipV="1">
              <a:off x="342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1" name="Oval 109"/>
            <p:cNvSpPr>
              <a:spLocks noChangeAspect="1" noChangeArrowheads="1"/>
            </p:cNvSpPr>
            <p:nvPr/>
          </p:nvSpPr>
          <p:spPr bwMode="auto">
            <a:xfrm flipV="1">
              <a:off x="857" y="184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2" name="Oval 112"/>
            <p:cNvSpPr>
              <a:spLocks noChangeAspect="1" noChangeArrowheads="1"/>
            </p:cNvSpPr>
            <p:nvPr/>
          </p:nvSpPr>
          <p:spPr bwMode="auto">
            <a:xfrm flipV="1">
              <a:off x="1371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3" name="Rectangle 113"/>
            <p:cNvSpPr>
              <a:spLocks noChangeAspect="1" noChangeArrowheads="1"/>
            </p:cNvSpPr>
            <p:nvPr/>
          </p:nvSpPr>
          <p:spPr bwMode="auto">
            <a:xfrm>
              <a:off x="1466" y="-46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4" name="Oval 114"/>
            <p:cNvSpPr>
              <a:spLocks noChangeAspect="1" noChangeArrowheads="1"/>
            </p:cNvSpPr>
            <p:nvPr/>
          </p:nvSpPr>
          <p:spPr bwMode="auto">
            <a:xfrm flipV="1">
              <a:off x="1891" y="184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5" name="Oval 116"/>
            <p:cNvSpPr>
              <a:spLocks noChangeAspect="1" noChangeArrowheads="1"/>
            </p:cNvSpPr>
            <p:nvPr/>
          </p:nvSpPr>
          <p:spPr bwMode="auto">
            <a:xfrm flipV="1">
              <a:off x="2405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6" name="Rectangle 117"/>
            <p:cNvSpPr>
              <a:spLocks noChangeAspect="1" noChangeArrowheads="1"/>
            </p:cNvSpPr>
            <p:nvPr/>
          </p:nvSpPr>
          <p:spPr bwMode="auto">
            <a:xfrm>
              <a:off x="2498" y="-46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7" name="Oval 118"/>
            <p:cNvSpPr>
              <a:spLocks noChangeAspect="1" noChangeArrowheads="1"/>
            </p:cNvSpPr>
            <p:nvPr/>
          </p:nvSpPr>
          <p:spPr bwMode="auto">
            <a:xfrm flipV="1">
              <a:off x="2923" y="184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8" name="Oval 120"/>
            <p:cNvSpPr>
              <a:spLocks noChangeAspect="1" noChangeArrowheads="1"/>
            </p:cNvSpPr>
            <p:nvPr/>
          </p:nvSpPr>
          <p:spPr bwMode="auto">
            <a:xfrm flipV="1">
              <a:off x="3437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39" name="Rectangle 121"/>
            <p:cNvSpPr>
              <a:spLocks noChangeAspect="1" noChangeArrowheads="1"/>
            </p:cNvSpPr>
            <p:nvPr/>
          </p:nvSpPr>
          <p:spPr bwMode="auto">
            <a:xfrm>
              <a:off x="3528" y="-464"/>
              <a:ext cx="1032" cy="14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40" name="Oval 122"/>
            <p:cNvSpPr>
              <a:spLocks noChangeAspect="1" noChangeArrowheads="1"/>
            </p:cNvSpPr>
            <p:nvPr/>
          </p:nvSpPr>
          <p:spPr bwMode="auto">
            <a:xfrm flipV="1">
              <a:off x="3953" y="184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341" name="Oval 124"/>
            <p:cNvSpPr>
              <a:spLocks noChangeAspect="1" noChangeArrowheads="1"/>
            </p:cNvSpPr>
            <p:nvPr/>
          </p:nvSpPr>
          <p:spPr bwMode="auto">
            <a:xfrm flipV="1">
              <a:off x="4467" y="-560"/>
              <a:ext cx="181" cy="1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8311" name="Line 126"/>
          <p:cNvSpPr>
            <a:spLocks noChangeShapeType="1"/>
          </p:cNvSpPr>
          <p:nvPr/>
        </p:nvSpPr>
        <p:spPr bwMode="auto">
          <a:xfrm flipV="1">
            <a:off x="5399530" y="315249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8312" name="Line 127"/>
          <p:cNvSpPr>
            <a:spLocks noChangeShapeType="1"/>
          </p:cNvSpPr>
          <p:nvPr/>
        </p:nvSpPr>
        <p:spPr bwMode="auto">
          <a:xfrm flipV="1">
            <a:off x="7418831" y="3857342"/>
            <a:ext cx="504825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8313" name="Text Box 128"/>
          <p:cNvSpPr txBox="1">
            <a:spLocks noChangeArrowheads="1"/>
          </p:cNvSpPr>
          <p:nvPr/>
        </p:nvSpPr>
        <p:spPr bwMode="auto">
          <a:xfrm>
            <a:off x="7599805" y="4104992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>
                <a:solidFill>
                  <a:srgbClr val="000000"/>
                </a:solidFill>
              </a:rPr>
              <a:t>a</a:t>
            </a:r>
            <a:r>
              <a:rPr lang="en-US" altLang="ja-JP" sz="2400" i="1">
                <a:solidFill>
                  <a:srgbClr val="000000"/>
                </a:solidFill>
              </a:rPr>
              <a:t>’</a:t>
            </a:r>
          </a:p>
        </p:txBody>
      </p:sp>
      <p:sp>
        <p:nvSpPr>
          <p:cNvPr id="98314" name="Line 129"/>
          <p:cNvSpPr>
            <a:spLocks noChangeShapeType="1"/>
          </p:cNvSpPr>
          <p:nvPr/>
        </p:nvSpPr>
        <p:spPr bwMode="auto">
          <a:xfrm flipH="1" flipV="1">
            <a:off x="6914005" y="3876392"/>
            <a:ext cx="49530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8315" name="Text Box 130"/>
          <p:cNvSpPr txBox="1">
            <a:spLocks noChangeArrowheads="1"/>
          </p:cNvSpPr>
          <p:nvPr/>
        </p:nvSpPr>
        <p:spPr bwMode="auto">
          <a:xfrm>
            <a:off x="6704455" y="4047842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>
                <a:solidFill>
                  <a:srgbClr val="000000"/>
                </a:solidFill>
              </a:rPr>
              <a:t>b</a:t>
            </a:r>
            <a:r>
              <a:rPr lang="en-US" altLang="ja-JP" sz="2400" i="1">
                <a:solidFill>
                  <a:srgbClr val="000000"/>
                </a:solidFill>
              </a:rPr>
              <a:t>’</a:t>
            </a:r>
          </a:p>
        </p:txBody>
      </p:sp>
      <p:sp>
        <p:nvSpPr>
          <p:cNvPr id="8" name="Oval 94">
            <a:extLst>
              <a:ext uri="{FF2B5EF4-FFF2-40B4-BE49-F238E27FC236}">
                <a16:creationId xmlns:a16="http://schemas.microsoft.com/office/drawing/2014/main" id="{992973EC-75E3-CBAC-A418-25DC82201580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2710261" y="2442509"/>
            <a:ext cx="175766" cy="17577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Oval 96">
            <a:extLst>
              <a:ext uri="{FF2B5EF4-FFF2-40B4-BE49-F238E27FC236}">
                <a16:creationId xmlns:a16="http://schemas.microsoft.com/office/drawing/2014/main" id="{B1385FB2-7875-BD64-DC9C-6E56157636C8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3209396" y="3150479"/>
            <a:ext cx="175766" cy="17577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" name="Oval 97">
            <a:extLst>
              <a:ext uri="{FF2B5EF4-FFF2-40B4-BE49-F238E27FC236}">
                <a16:creationId xmlns:a16="http://schemas.microsoft.com/office/drawing/2014/main" id="{E4E4492B-0D11-3C69-B96C-CFD81AE3B0DA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3209396" y="1719972"/>
            <a:ext cx="175766" cy="17577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" name="Oval 99">
            <a:extLst>
              <a:ext uri="{FF2B5EF4-FFF2-40B4-BE49-F238E27FC236}">
                <a16:creationId xmlns:a16="http://schemas.microsoft.com/office/drawing/2014/main" id="{5ED49E75-08A4-9853-F01F-36F1A9DF3791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3712416" y="2442509"/>
            <a:ext cx="175766" cy="17577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9" name="Line 127">
            <a:extLst>
              <a:ext uri="{FF2B5EF4-FFF2-40B4-BE49-F238E27FC236}">
                <a16:creationId xmlns:a16="http://schemas.microsoft.com/office/drawing/2014/main" id="{C875A277-B346-3830-66A8-A3CF9219A7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1556" y="2500758"/>
            <a:ext cx="504825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0" name="Text Box 128">
            <a:extLst>
              <a:ext uri="{FF2B5EF4-FFF2-40B4-BE49-F238E27FC236}">
                <a16:creationId xmlns:a16="http://schemas.microsoft.com/office/drawing/2014/main" id="{5F549737-9F05-E03D-EE7B-62FD820DC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30" y="2748408"/>
            <a:ext cx="441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 dirty="0">
                <a:solidFill>
                  <a:srgbClr val="000000"/>
                </a:solidFill>
              </a:rPr>
              <a:t>a’</a:t>
            </a:r>
            <a:endParaRPr lang="en-US" altLang="ja-JP" sz="2400" i="1" dirty="0">
              <a:solidFill>
                <a:srgbClr val="000000"/>
              </a:solidFill>
            </a:endParaRPr>
          </a:p>
        </p:txBody>
      </p:sp>
      <p:sp>
        <p:nvSpPr>
          <p:cNvPr id="41" name="Line 129">
            <a:extLst>
              <a:ext uri="{FF2B5EF4-FFF2-40B4-BE49-F238E27FC236}">
                <a16:creationId xmlns:a16="http://schemas.microsoft.com/office/drawing/2014/main" id="{76939FC1-DA30-17A1-5D68-381257078C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96730" y="2519808"/>
            <a:ext cx="49530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2" name="Text Box 130">
            <a:extLst>
              <a:ext uri="{FF2B5EF4-FFF2-40B4-BE49-F238E27FC236}">
                <a16:creationId xmlns:a16="http://schemas.microsoft.com/office/drawing/2014/main" id="{3EDE9E16-C112-74B3-19E6-9090E85B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248" y="2751311"/>
            <a:ext cx="1003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 dirty="0">
                <a:solidFill>
                  <a:srgbClr val="000000"/>
                </a:solidFill>
              </a:rPr>
              <a:t>b’ = a’</a:t>
            </a:r>
            <a:endParaRPr lang="en-US" altLang="ja-JP" sz="2400" i="1" dirty="0">
              <a:solidFill>
                <a:srgbClr val="000000"/>
              </a:solidFill>
            </a:endParaRPr>
          </a:p>
        </p:txBody>
      </p:sp>
      <p:sp>
        <p:nvSpPr>
          <p:cNvPr id="43" name="Line 127">
            <a:extLst>
              <a:ext uri="{FF2B5EF4-FFF2-40B4-BE49-F238E27FC236}">
                <a16:creationId xmlns:a16="http://schemas.microsoft.com/office/drawing/2014/main" id="{9C9BC6AD-4598-1505-A4E3-65EA824520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2580" y="1796776"/>
            <a:ext cx="504825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4" name="Line 129">
            <a:extLst>
              <a:ext uri="{FF2B5EF4-FFF2-40B4-BE49-F238E27FC236}">
                <a16:creationId xmlns:a16="http://schemas.microsoft.com/office/drawing/2014/main" id="{33E3AE85-14E4-B98A-8737-278056D6E6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94912" y="1789146"/>
            <a:ext cx="49530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28BA2D0-0B9F-4849-CD0A-59D4499B4C45}"/>
              </a:ext>
            </a:extLst>
          </p:cNvPr>
          <p:cNvSpPr txBox="1"/>
          <p:nvPr/>
        </p:nvSpPr>
        <p:spPr>
          <a:xfrm>
            <a:off x="2439130" y="1031232"/>
            <a:ext cx="1892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0000FF"/>
                </a:solidFill>
                <a:latin typeface="+mn-lt"/>
                <a:ea typeface="+mn-ea"/>
              </a:rPr>
              <a:t>単斜晶？</a:t>
            </a:r>
            <a:endParaRPr lang="ja-JP" altLang="en-US" sz="28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6E4B1C9-5D4D-94BE-01AC-23403FFE3301}"/>
              </a:ext>
            </a:extLst>
          </p:cNvPr>
          <p:cNvSpPr txBox="1"/>
          <p:nvPr/>
        </p:nvSpPr>
        <p:spPr>
          <a:xfrm>
            <a:off x="4967482" y="980728"/>
            <a:ext cx="5737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0000FF"/>
                </a:solidFill>
                <a:latin typeface="+mn-lt"/>
                <a:ea typeface="+mn-ea"/>
              </a:rPr>
              <a:t>面心直方晶の</a:t>
            </a:r>
            <a:r>
              <a:rPr lang="en-US" altLang="ja-JP" sz="2800" b="1" dirty="0" err="1">
                <a:solidFill>
                  <a:srgbClr val="0000FF"/>
                </a:solidFill>
                <a:latin typeface="+mn-lt"/>
                <a:ea typeface="+mn-ea"/>
              </a:rPr>
              <a:t>Bravis</a:t>
            </a:r>
            <a:r>
              <a:rPr lang="ja-JP" altLang="en-US" sz="2800" b="1" dirty="0">
                <a:solidFill>
                  <a:srgbClr val="0000FF"/>
                </a:solidFill>
                <a:latin typeface="+mn-lt"/>
                <a:ea typeface="+mn-ea"/>
              </a:rPr>
              <a:t>格子をとれる</a:t>
            </a:r>
            <a:endParaRPr lang="ja-JP" altLang="en-US" sz="28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2D773C4-0517-FF48-B4F2-613BA62CA2CF}"/>
              </a:ext>
            </a:extLst>
          </p:cNvPr>
          <p:cNvSpPr txBox="1"/>
          <p:nvPr/>
        </p:nvSpPr>
        <p:spPr>
          <a:xfrm>
            <a:off x="646962" y="5243049"/>
            <a:ext cx="113512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0" dirty="0">
                <a:solidFill>
                  <a:srgbClr val="FF0000"/>
                </a:solidFill>
                <a:latin typeface="Times New Roman"/>
                <a:ea typeface="ＭＳ Ｐゴシック"/>
              </a:rPr>
              <a:t>格子の対称性は、単位格子の “みかけの形” から判断するのは難しい</a:t>
            </a:r>
            <a:endParaRPr lang="en-US" altLang="ja-JP" sz="28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r>
              <a:rPr lang="ja-JP" altLang="en-US" sz="2800" b="1" kern="0" dirty="0">
                <a:solidFill>
                  <a:srgbClr val="FF0000"/>
                </a:solidFill>
                <a:latin typeface="Times New Roman"/>
                <a:ea typeface="ＭＳ Ｐゴシック"/>
              </a:rPr>
              <a:t>　</a:t>
            </a:r>
            <a:r>
              <a:rPr lang="ja-JP" altLang="en-US" sz="28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格子点の対称要素</a:t>
            </a:r>
            <a:r>
              <a:rPr lang="ja-JP" altLang="en-US" sz="2800" b="1" kern="0" dirty="0">
                <a:solidFill>
                  <a:srgbClr val="FF0000"/>
                </a:solidFill>
                <a:latin typeface="Times New Roman"/>
                <a:ea typeface="ＭＳ Ｐゴシック"/>
              </a:rPr>
              <a:t>から判断・定義する</a:t>
            </a:r>
            <a:endParaRPr lang="en-US" altLang="ja-JP" sz="28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endParaRPr lang="en-US" altLang="ja-JP" sz="28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5523143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7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2329</Words>
  <Application>Microsoft Office PowerPoint</Application>
  <PresentationFormat>ワイド画面</PresentationFormat>
  <Paragraphs>336</Paragraphs>
  <Slides>28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10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9" baseType="lpstr">
      <vt:lpstr>ＨＧ丸ゴシックB</vt:lpstr>
      <vt:lpstr>ＭＳ Ｐゴシック</vt:lpstr>
      <vt:lpstr>ＭＳ ゴシック</vt:lpstr>
      <vt:lpstr>Arial</vt:lpstr>
      <vt:lpstr>Calibri</vt:lpstr>
      <vt:lpstr>Calibri Light</vt:lpstr>
      <vt:lpstr>Cambria Math</vt:lpstr>
      <vt:lpstr>Century</vt:lpstr>
      <vt:lpstr>Symbol</vt:lpstr>
      <vt:lpstr>Times New Roman</vt:lpstr>
      <vt:lpstr>標準デザイン</vt:lpstr>
      <vt:lpstr>13_標準デザイン</vt:lpstr>
      <vt:lpstr>14_標準デザイン</vt:lpstr>
      <vt:lpstr>15_標準デザイン</vt:lpstr>
      <vt:lpstr>7_標準デザイン</vt:lpstr>
      <vt:lpstr>86_標準デザイン</vt:lpstr>
      <vt:lpstr>87_標準デザイン</vt:lpstr>
      <vt:lpstr>Office 2013 - 2022 テーマ</vt:lpstr>
      <vt:lpstr>1_Office 2013 - 2022 テーマ</vt:lpstr>
      <vt:lpstr>20_標準デザイン</vt:lpstr>
      <vt:lpstr>数式</vt:lpstr>
      <vt:lpstr>チュートリアル: 基本格子とブラべ格子</vt:lpstr>
      <vt:lpstr>前提と目標</vt:lpstr>
      <vt:lpstr>PowerPoint プレゼンテーション</vt:lpstr>
      <vt:lpstr>格子と格子点</vt:lpstr>
      <vt:lpstr>格子 + 原子修飾 = 結晶</vt:lpstr>
      <vt:lpstr>面心立方格子 + NaCl分子 = NaCl結晶</vt:lpstr>
      <vt:lpstr>結晶構造の表現</vt:lpstr>
      <vt:lpstr>単位格子の選び方は無限にある</vt:lpstr>
      <vt:lpstr>a=b, γ≠90o の格子は単斜晶？</vt:lpstr>
      <vt:lpstr>PowerPoint プレゼンテーション</vt:lpstr>
      <vt:lpstr>なぜ直方晶BaTiO3は 単位格子体積が2倍になるのか</vt:lpstr>
      <vt:lpstr>PowerPoint プレゼンテーション</vt:lpstr>
      <vt:lpstr>六方晶と三方晶の基本格子: 三方晶も、六方格子の単位格子をとれる</vt:lpstr>
      <vt:lpstr>PowerPoint プレゼンテーション</vt:lpstr>
      <vt:lpstr>7つの晶系の定義: 対称要素</vt:lpstr>
      <vt:lpstr>基本格子 vs. ブラベー格子</vt:lpstr>
      <vt:lpstr>ブラベー格子と基本格子: 面心立方格子</vt:lpstr>
      <vt:lpstr>ブラベー格子と基本格子: 体心立方格子</vt:lpstr>
      <vt:lpstr>ブラベー格子と基本格子、格子変換</vt:lpstr>
      <vt:lpstr>底心正方格子、辺心正方格子はあるか？</vt:lpstr>
      <vt:lpstr>Bravais格子は14種に限られる</vt:lpstr>
      <vt:lpstr>単位格子の取り方 (国際結晶学連合 (IUCr) 標準)</vt:lpstr>
      <vt:lpstr>PowerPoint プレゼンテーション</vt:lpstr>
      <vt:lpstr>非直交座標系で如何に面を定義するか: 2次元格子</vt:lpstr>
      <vt:lpstr>PowerPoint プレゼンテーション</vt:lpstr>
      <vt:lpstr>指数の表記</vt:lpstr>
      <vt:lpstr>PowerPoint プレゼンテーション</vt:lpstr>
      <vt:lpstr>面指数と方位指数を区別する必要がある例</vt:lpstr>
    </vt:vector>
  </TitlesOfParts>
  <Company>Tokyo Tech.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Al(FCC)</dc:title>
  <dc:creator>Toshio Kamiya</dc:creator>
  <cp:lastModifiedBy>利夫 神谷</cp:lastModifiedBy>
  <cp:revision>445</cp:revision>
  <dcterms:created xsi:type="dcterms:W3CDTF">2006-04-18T05:46:24Z</dcterms:created>
  <dcterms:modified xsi:type="dcterms:W3CDTF">2025-12-04T08:20:12Z</dcterms:modified>
</cp:coreProperties>
</file>