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2" r:id="rId2"/>
    <p:sldMasterId id="2147483847" r:id="rId3"/>
    <p:sldMasterId id="2147483871" r:id="rId4"/>
    <p:sldMasterId id="2147483883" r:id="rId5"/>
  </p:sldMasterIdLst>
  <p:notesMasterIdLst>
    <p:notesMasterId r:id="rId19"/>
  </p:notesMasterIdLst>
  <p:sldIdLst>
    <p:sldId id="5073" r:id="rId6"/>
    <p:sldId id="934" r:id="rId7"/>
    <p:sldId id="5079" r:id="rId8"/>
    <p:sldId id="5080" r:id="rId9"/>
    <p:sldId id="945" r:id="rId10"/>
    <p:sldId id="5081" r:id="rId11"/>
    <p:sldId id="947" r:id="rId12"/>
    <p:sldId id="942" r:id="rId13"/>
    <p:sldId id="1007" r:id="rId14"/>
    <p:sldId id="984" r:id="rId15"/>
    <p:sldId id="939" r:id="rId16"/>
    <p:sldId id="940" r:id="rId17"/>
    <p:sldId id="941" r:id="rId1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7" y="4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C9652D-4DC6-43D8-9FF5-E1C9EAEB0F0E}" type="datetimeFigureOut">
              <a:rPr kumimoji="1" lang="ja-JP" altLang="en-US" smtClean="0"/>
              <a:t>2025/7/15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6E9C1-5B12-4393-898A-0F129C7F5F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7911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1237" cy="3427413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2336319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E002B1C8-349B-434C-A40F-26AE56A1DB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DE8A53-7A6D-495A-A38F-703B18DFF481}" type="slidenum">
              <a:rPr kumimoji="1" lang="en-US" altLang="ja-JP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en-US" altLang="ja-JP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90EF297B-9564-469C-BE70-A022C25A61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35E54939-A5C6-4CC0-B759-F148A41C85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9034" tIns="49517" rIns="99034" bIns="49517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8420150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E002B1C8-349B-434C-A40F-26AE56A1DB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DE8A53-7A6D-495A-A38F-703B18DFF481}" type="slidenum">
              <a:rPr kumimoji="1" lang="en-US" altLang="ja-JP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en-US" altLang="ja-JP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90EF297B-9564-469C-BE70-A022C25A61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35E54939-A5C6-4CC0-B759-F148A41C85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9034" tIns="49517" rIns="99034" bIns="49517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909791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E002B1C8-349B-434C-A40F-26AE56A1DB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DE8A53-7A6D-495A-A38F-703B18DFF481}" type="slidenum">
              <a:rPr kumimoji="1" lang="en-US" altLang="ja-JP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en-US" altLang="ja-JP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90EF297B-9564-469C-BE70-A022C25A61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35E54939-A5C6-4CC0-B759-F148A41C85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9034" tIns="49517" rIns="99034" bIns="49517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93147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E002B1C8-349B-434C-A40F-26AE56A1DB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DE8A53-7A6D-495A-A38F-703B18DFF481}" type="slidenum">
              <a:rPr kumimoji="1" lang="en-US" altLang="ja-JP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en-US" altLang="ja-JP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90EF297B-9564-469C-BE70-A022C25A61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35E54939-A5C6-4CC0-B759-F148A41C85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9034" tIns="49517" rIns="99034" bIns="49517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378050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E002B1C8-349B-434C-A40F-26AE56A1DB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DE8A53-7A6D-495A-A38F-703B18DFF481}" type="slidenum">
              <a:rPr kumimoji="1" lang="en-US" altLang="ja-JP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en-US" altLang="ja-JP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90EF297B-9564-469C-BE70-A022C25A61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35E54939-A5C6-4CC0-B759-F148A41C85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9034" tIns="49517" rIns="99034" bIns="49517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486378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E002B1C8-349B-434C-A40F-26AE56A1DB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DE8A53-7A6D-495A-A38F-703B18DFF481}" type="slidenum">
              <a:rPr kumimoji="1" lang="en-US" altLang="ja-JP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en-US" altLang="ja-JP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90EF297B-9564-469C-BE70-A022C25A61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35E54939-A5C6-4CC0-B759-F148A41C85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9034" tIns="49517" rIns="99034" bIns="49517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577124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E002B1C8-349B-434C-A40F-26AE56A1DB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DE8A53-7A6D-495A-A38F-703B18DFF481}" type="slidenum">
              <a:rPr kumimoji="1" lang="en-US" altLang="ja-JP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en-US" altLang="ja-JP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90EF297B-9564-469C-BE70-A022C25A61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35E54939-A5C6-4CC0-B759-F148A41C85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9034" tIns="49517" rIns="99034" bIns="49517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812832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E002B1C8-349B-434C-A40F-26AE56A1DB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DE8A53-7A6D-495A-A38F-703B18DFF481}" type="slidenum">
              <a:rPr kumimoji="1" lang="en-US" altLang="ja-JP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en-US" altLang="ja-JP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90EF297B-9564-469C-BE70-A022C25A61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35E54939-A5C6-4CC0-B759-F148A41C85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9034" tIns="49517" rIns="99034" bIns="49517"/>
          <a:lstStyle/>
          <a:p>
            <a:pPr eaLnBrk="1" hangingPunct="1"/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522522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E002B1C8-349B-434C-A40F-26AE56A1DB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DE8A53-7A6D-495A-A38F-703B18DFF481}" type="slidenum">
              <a:rPr kumimoji="1" lang="en-US" altLang="ja-JP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en-US" altLang="ja-JP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90EF297B-9564-469C-BE70-A022C25A61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35E54939-A5C6-4CC0-B759-F148A41C85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9034" tIns="49517" rIns="99034" bIns="49517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6176781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E002B1C8-349B-434C-A40F-26AE56A1DB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DE8A53-7A6D-495A-A38F-703B18DFF481}" type="slidenum">
              <a:rPr kumimoji="1" lang="en-US" altLang="ja-JP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en-US" altLang="ja-JP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90EF297B-9564-469C-BE70-A022C25A61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35E54939-A5C6-4CC0-B759-F148A41C85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9034" tIns="49517" rIns="99034" bIns="49517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992593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2025/7/15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8992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2025/7/15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9699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2025/7/15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2466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A40905-4628-4E0D-BB30-188B43B86E2F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448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A6C198-10A3-49B4-BD5F-27387B707678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662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C0F5AC-3309-4BC4-B158-A994769481D9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2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CBC180-78D8-4D39-BDDA-63DEF63D53DE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545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67CF15-6E12-49D0-BEE3-86E7F99CAAD5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6494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721BE0-07B9-48DD-8C96-982294467978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2036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D171C1-6BBE-41C8-A358-3FC1E17F9159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000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6E17BB-8021-4549-B7CF-EAC4A037AE75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724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2025/7/15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45557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8DFEFE-02BD-40F4-B66F-DA6FE633A18A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7189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D85B67-B469-4361-B0D7-A52FF216F3FC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2657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96FF82-4B8E-472E-A29E-50C01818E5D7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8333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6B2171F-B8E5-4197-A804-7057F1AD8A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D83263A-AA92-423B-A3C7-DF6A51E5C3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9BEB526-F478-45F9-B52A-022F9FDFF0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AB7C3A-ADE9-435C-8958-BCC17B05395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5512995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F1AD0C0-3ED8-4FC4-A3EA-F8F55C72EB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D7722FA-48BD-4373-9B4E-0091FAB84C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717B75-31D8-4B0C-9DAA-84D9E769A6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4179BE-A107-43C1-84B3-B395F2C8763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6646055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3F0DD62-59D4-4802-AF6F-1B16C68A2D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C2183D-65F6-43FC-8190-5DFB107E94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2AA597A-17B9-4524-AA0A-D1CE989091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B6CDBD-A495-4103-B5A1-2CACD97C9C7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6138080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55F775-1720-4BD2-8D20-7CF2E040BA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D8C7AE-82D2-4B40-96E0-DE29F8A9E8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AC69D8-7399-404C-B503-95AD208F4C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269CCD-E1CB-47E2-BE60-804C9EDCAB9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4771554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D51A4AB-6967-42C1-A016-36FDF69F43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65BF0AE-7A61-4772-B6F2-0C7CD63B63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CBCAC44-C7AB-42EF-911B-3928BCB1DF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B7CC1E-C85C-43C4-92D4-43941EB22F8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14537462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F243EFD-E614-477F-BF12-EB1C0FA4ED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ADD9431-922F-40E5-AAF8-BF8267F6F1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441E17B-2465-40C7-BBEB-9B697E7218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103DD-2692-408B-BC6D-C87E8514291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3973179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33E4F8C-68C6-4368-B753-0D5C00DFF7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6069F8E-4784-4CE0-8A6F-55E9B410CF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A2975B4-B5FD-480E-9DCC-C9B8BA0996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839908-D0EC-478E-BC09-1D0804D9417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3482891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2025/7/15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56700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B2B7C9-127B-4D4A-B00C-A64F0A4BD4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82C98F-907F-4595-91D0-9BD774FAA3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E5C377-D902-4305-AAB3-71AFB07AD2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BA13AD-78AE-4C09-AD95-4BCD43F02AC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12908861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597651-56E1-4D6C-ABB5-C495E093EF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44588E-3056-4200-8AA2-A4463739E3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0B809D-1D9C-4CE3-9C48-1CE03AB27D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517197-74E3-4FC8-BD68-BBDBFECAE94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0431079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C797955-4DC1-4EC2-AE29-5B762C8253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65B543D-763F-4FFE-A3EE-DD87FF3C93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73A7866-1056-420E-BD87-668A1C1628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F7C1FC-9357-4116-9AA1-56B6CA7072F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5553004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A9C371C-DAD6-4ADF-A846-BE766FF08B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8698393-D274-4525-87B5-C3A886DD2C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AADB500-033D-4842-8D26-3C79599132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EB3237-D84A-44D8-93E5-DC5084B6E9A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16549515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3ED86C-9154-4FF2-8506-380678BE6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F8C07CF-9C57-4CFE-81DD-D0F443F9D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F2E06B5-D717-4A39-88EF-BE2AE83AD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E12AF-785E-4B4F-A3F0-AD22B9B1C1D3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4436316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A75515A-3EE3-49DB-AF0C-1BD75E4FD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D61BC24-6713-4B7F-97EC-9D5279E7A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3FC5A92-D796-4C47-9FFA-AAE83AC29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DA88E-8BB4-4E17-A41C-804F9FF00EE5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10206985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102A7D7-A887-42EB-9C48-7BAAB97CC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9E7FB3A-40F0-40D6-8CC5-A5868DDFF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1B0B5F7-7FE3-4005-9CD0-8CF38B205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38533-2D0E-4900-B6DE-5578794758B3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03580545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5DA13A0-B326-4EC8-B85D-09B959B30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4E07157-1493-45F2-A13D-54D34545D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98A70E4-9F93-41F3-B0B7-4FC974256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0D989-442D-4DE1-A490-863EFB0C3E9E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89353197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759E82A-04AA-4433-BF29-34B2F781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9F855A2-9304-484C-AFEA-E4E84DA75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AE30636D-1C56-419D-9A8B-17CB25E37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D030B-6E0B-4949-ADCE-6009D154B8E4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37154096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5A80847-8A4F-443D-AF37-290DACB31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DB4E0F8-299A-4106-9B44-F21BC86C5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BCB12D8-0C14-4ED2-B884-228215317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BE91E-7534-446C-8EEF-B8CC204A6132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5567376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2025/7/15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55959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256DE1F-9E9E-4A59-BB92-2A76B9292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1C07633-C00F-4E19-82EE-FEAFA45FD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917553C-FCB1-40C0-91DB-856F7ECF7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C6254-C921-4F42-87DA-26A8230D0858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72989300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C90716D-BEB6-4B58-8BB0-BF06A4275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B4D74C5-E7A9-4DF4-BC6B-CF39E4125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D1502BD-B9F3-4F37-8583-0071041CC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1610C-709F-472A-A71D-34F0C392E081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83655457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8C83670-6C59-479D-A046-697F50080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04D1000-4063-4012-987B-15BB85760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D9F33D5-BF27-435C-B152-9744C08E3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E92DC-F947-44C3-A03F-6FDC28D7B087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30992997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B79ECBA-7DC6-49B3-AAC8-8BC671971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F5C2A8D-17B7-4C2A-A2F9-94DCA9795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B5524FF-9AD1-499E-8C28-B7241B559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455EF-CD96-44AF-BED3-9FD0FF126A21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23105041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3C2FCC7-5F4C-40C1-A57B-1B9E24463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3914C8D-1FE5-497B-B93C-7F8D9F469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EB346C0-CE0A-426E-8AA1-77078F93F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9D492-5478-42F1-8086-330F7AABAC33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41435771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6E26EA-6D56-42E6-A867-133AC7F84C26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911732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AD3D2F-A905-4B5A-B6C2-13BCAEC9A10F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608522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61887F-815F-469F-86CF-EF07684A8C67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111548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BEF935-F9EE-454D-9738-2D0D4CB04995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892649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8BA054-D7DE-4B3E-B5F0-D7840E19D526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2241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2025/7/15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28914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E97F88-B868-47BA-9645-BAEBDA1A0A08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44586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8CCD2B-2B8A-4948-8963-BC6F55EB8A27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796628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AA5FE3-FDE2-41EE-85B6-0B32F666CFD2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444128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8AFB01-FDFC-4554-ADA0-530CA50CE5C3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837932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D87D9F-A886-435F-8A73-E769559A31DA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825091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D1FCF8-D62D-45E5-970B-B20953FAB02A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471148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37FAFD-44CC-4E43-A023-77508AD7A642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09520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2025/7/15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5116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2025/7/15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4107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2025/7/15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296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2025/7/15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5516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DAC9C-C48F-4FA9-A1BF-043E4229BD26}" type="datetimeFigureOut">
              <a:rPr kumimoji="1" lang="ja-JP" altLang="en-US" smtClean="0"/>
              <a:t>2025/7/15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1128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541DD05-60B8-48A1-99ED-CD227F09E13E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240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CABE2E7-F847-42CA-9E27-88BB096996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177816C-E031-44B2-9BA4-1432541153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1F07D43-A82E-4292-A525-894968F4331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F05371F-F933-4477-B1A9-283B5720A7A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E246567-F2BA-4973-B21D-FDE2E9E0983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3A4201F9-82C3-46F2-93E1-4824570D4FB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46949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AB26C84F-66AF-4C66-9C21-C9E3CACDE1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BF95FEEC-07BD-4E4A-9E4B-6B408A68C5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95667FA-FB56-408D-8C6F-BF8BEC64D7F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3E4681D-41A8-4609-8F09-5DD7F18772A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3B3E804-D701-40CE-BA34-D271EB08E4D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C6AC6A4-A09C-4B1B-8426-FC05A83C41E0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26505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3E0FD8D-EBAB-46DE-AE9A-7DAB253BA500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659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6.bin"/><Relationship Id="rId3" Type="http://schemas.openxmlformats.org/officeDocument/2006/relationships/image" Target="../media/image11.wmf"/><Relationship Id="rId7" Type="http://schemas.openxmlformats.org/officeDocument/2006/relationships/image" Target="../media/image13.wmf"/><Relationship Id="rId12" Type="http://schemas.openxmlformats.org/officeDocument/2006/relationships/image" Target="../media/image1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5.x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5.bin"/><Relationship Id="rId5" Type="http://schemas.openxmlformats.org/officeDocument/2006/relationships/image" Target="../media/image12.wmf"/><Relationship Id="rId10" Type="http://schemas.openxmlformats.org/officeDocument/2006/relationships/image" Target="../media/image15.wmf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gradFill rotWithShape="0">
            <a:gsLst>
              <a:gs pos="0">
                <a:srgbClr val="99FFCC"/>
              </a:gs>
              <a:gs pos="100000">
                <a:srgbClr val="CC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6096000" y="3403629"/>
            <a:ext cx="4572001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東京科学大学</a:t>
            </a:r>
            <a:endParaRPr kumimoji="1" lang="en-US" altLang="ja-JP" sz="2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ＭＳ Ｐゴシック"/>
              <a:ea typeface="ＭＳ Ｐゴシック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総合研究院</a:t>
            </a:r>
            <a:endParaRPr kumimoji="1" lang="en-US" altLang="ja-JP" sz="2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ＭＳ Ｐゴシック"/>
              <a:ea typeface="ＭＳ Ｐゴシック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元素戦略</a:t>
            </a:r>
            <a:r>
              <a:rPr kumimoji="1" lang="en-US" altLang="ja-JP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MDX</a:t>
            </a:r>
            <a:r>
              <a:rPr kumimoji="1" lang="ja-JP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研究センター</a:t>
            </a:r>
            <a:endParaRPr kumimoji="1" lang="en-US" altLang="ja-JP" sz="2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ＭＳ Ｐゴシック"/>
              <a:ea typeface="ＭＳ Ｐゴシック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フロンティア材料研究所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0" y="2763263"/>
            <a:ext cx="121920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神谷利夫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1383466"/>
            <a:ext cx="12192000" cy="1676400"/>
          </a:xfrm>
        </p:spPr>
        <p:txBody>
          <a:bodyPr/>
          <a:lstStyle/>
          <a:p>
            <a:pPr eaLnBrk="1" hangingPunct="1"/>
            <a:r>
              <a:rPr lang="ja-JP" altLang="en-US" sz="4800" b="1" dirty="0">
                <a:solidFill>
                  <a:srgbClr val="0000FF"/>
                </a:solidFill>
                <a:latin typeface="+mn-lt"/>
                <a:ea typeface="+mn-ea"/>
              </a:rPr>
              <a:t>結晶化学</a:t>
            </a:r>
            <a:r>
              <a:rPr lang="en-US" altLang="ja-JP" sz="4800" b="1" dirty="0">
                <a:solidFill>
                  <a:srgbClr val="0000FF"/>
                </a:solidFill>
                <a:latin typeface="+mn-lt"/>
                <a:ea typeface="+mn-ea"/>
              </a:rPr>
              <a:t>:</a:t>
            </a:r>
            <a:r>
              <a:rPr lang="ja-JP" altLang="en-US" sz="4800" b="1" dirty="0">
                <a:solidFill>
                  <a:srgbClr val="0000FF"/>
                </a:solidFill>
                <a:ea typeface="ＨＧ丸ゴシックB" charset="-128"/>
              </a:rPr>
              <a:t>見やすい結晶構造の描き方</a:t>
            </a:r>
            <a:endParaRPr lang="ja-JP" altLang="en-US" sz="4800" b="1" dirty="0">
              <a:solidFill>
                <a:srgbClr val="0000FF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81348C85-0077-27F9-43FE-5C7FCE7B74BC}"/>
              </a:ext>
            </a:extLst>
          </p:cNvPr>
          <p:cNvGrpSpPr/>
          <p:nvPr/>
        </p:nvGrpSpPr>
        <p:grpSpPr>
          <a:xfrm>
            <a:off x="2419788" y="4602697"/>
            <a:ext cx="3454040" cy="2209257"/>
            <a:chOff x="3124200" y="4648743"/>
            <a:chExt cx="2745050" cy="1755776"/>
          </a:xfrm>
        </p:grpSpPr>
        <p:sp>
          <p:nvSpPr>
            <p:cNvPr id="104461" name="AutoShape 20">
              <a:extLst>
                <a:ext uri="{FF2B5EF4-FFF2-40B4-BE49-F238E27FC236}">
                  <a16:creationId xmlns:a16="http://schemas.microsoft.com/office/drawing/2014/main" id="{DC98C17C-6C30-4032-8F16-A8C08E1CCF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200" y="4929732"/>
              <a:ext cx="1676400" cy="1449387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lang="ja-JP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04462" name="Line 21">
              <a:extLst>
                <a:ext uri="{FF2B5EF4-FFF2-40B4-BE49-F238E27FC236}">
                  <a16:creationId xmlns:a16="http://schemas.microsoft.com/office/drawing/2014/main" id="{2B575331-4BBB-4C23-A41E-6C2C003FF6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52825" y="4917032"/>
              <a:ext cx="833438" cy="14874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04463" name="Line 22">
              <a:extLst>
                <a:ext uri="{FF2B5EF4-FFF2-40B4-BE49-F238E27FC236}">
                  <a16:creationId xmlns:a16="http://schemas.microsoft.com/office/drawing/2014/main" id="{FEC56EB1-E45E-46DC-A08F-856BA00071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57539" y="5655218"/>
              <a:ext cx="1635125" cy="14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04464" name="Line 23">
              <a:extLst>
                <a:ext uri="{FF2B5EF4-FFF2-40B4-BE49-F238E27FC236}">
                  <a16:creationId xmlns:a16="http://schemas.microsoft.com/office/drawing/2014/main" id="{851C6649-1D83-436A-A17D-ED49D3FF3A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1940" y="5609623"/>
              <a:ext cx="1066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endParaRPr>
            </a:p>
          </p:txBody>
        </p:sp>
        <p:graphicFrame>
          <p:nvGraphicFramePr>
            <p:cNvPr id="104465" name="Object 24">
              <a:extLst>
                <a:ext uri="{FF2B5EF4-FFF2-40B4-BE49-F238E27FC236}">
                  <a16:creationId xmlns:a16="http://schemas.microsoft.com/office/drawing/2014/main" id="{44B5FDB1-CE01-4467-9C45-DDFE4BDFA87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54082304"/>
                </p:ext>
              </p:extLst>
            </p:nvPr>
          </p:nvGraphicFramePr>
          <p:xfrm>
            <a:off x="5061213" y="5364526"/>
            <a:ext cx="808037" cy="481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2" imgW="342751" imgH="203112" progId="Equation.3">
                    <p:embed/>
                  </p:oleObj>
                </mc:Choice>
                <mc:Fallback>
                  <p:oleObj name="数式" r:id="rId2" imgW="342751" imgH="203112" progId="Equation.3">
                    <p:embed/>
                    <p:pic>
                      <p:nvPicPr>
                        <p:cNvPr id="104465" name="Object 24">
                          <a:extLst>
                            <a:ext uri="{FF2B5EF4-FFF2-40B4-BE49-F238E27FC236}">
                              <a16:creationId xmlns:a16="http://schemas.microsoft.com/office/drawing/2014/main" id="{44B5FDB1-CE01-4467-9C45-DDFE4BDFA87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61213" y="5364526"/>
                          <a:ext cx="808037" cy="4810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4466" name="Line 25">
              <a:extLst>
                <a:ext uri="{FF2B5EF4-FFF2-40B4-BE49-F238E27FC236}">
                  <a16:creationId xmlns:a16="http://schemas.microsoft.com/office/drawing/2014/main" id="{F5066C39-125C-43B6-8B28-C16C3E962B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6725" y="4748757"/>
              <a:ext cx="788988" cy="138747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endParaRPr>
            </a:p>
          </p:txBody>
        </p:sp>
        <p:graphicFrame>
          <p:nvGraphicFramePr>
            <p:cNvPr id="104467" name="Object 26">
              <a:extLst>
                <a:ext uri="{FF2B5EF4-FFF2-40B4-BE49-F238E27FC236}">
                  <a16:creationId xmlns:a16="http://schemas.microsoft.com/office/drawing/2014/main" id="{E854F050-ED60-4D3A-A73F-8829597CC9B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15799005"/>
                </p:ext>
              </p:extLst>
            </p:nvPr>
          </p:nvGraphicFramePr>
          <p:xfrm>
            <a:off x="5029200" y="5944144"/>
            <a:ext cx="685800" cy="379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4" imgW="368140" imgH="203112" progId="Equation.3">
                    <p:embed/>
                  </p:oleObj>
                </mc:Choice>
                <mc:Fallback>
                  <p:oleObj name="数式" r:id="rId4" imgW="368140" imgH="203112" progId="Equation.3">
                    <p:embed/>
                    <p:pic>
                      <p:nvPicPr>
                        <p:cNvPr id="104467" name="Object 26">
                          <a:extLst>
                            <a:ext uri="{FF2B5EF4-FFF2-40B4-BE49-F238E27FC236}">
                              <a16:creationId xmlns:a16="http://schemas.microsoft.com/office/drawing/2014/main" id="{E854F050-ED60-4D3A-A73F-8829597CC9B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29200" y="5944144"/>
                          <a:ext cx="685800" cy="3794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4468" name="Line 27">
              <a:extLst>
                <a:ext uri="{FF2B5EF4-FFF2-40B4-BE49-F238E27FC236}">
                  <a16:creationId xmlns:a16="http://schemas.microsoft.com/office/drawing/2014/main" id="{E233AADB-AFA7-44B6-AD8C-1C5C31F3BE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95800" y="4834481"/>
              <a:ext cx="649288" cy="32385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endParaRPr>
            </a:p>
          </p:txBody>
        </p:sp>
        <p:graphicFrame>
          <p:nvGraphicFramePr>
            <p:cNvPr id="104469" name="Object 28">
              <a:extLst>
                <a:ext uri="{FF2B5EF4-FFF2-40B4-BE49-F238E27FC236}">
                  <a16:creationId xmlns:a16="http://schemas.microsoft.com/office/drawing/2014/main" id="{3E7EE779-8DDB-45F3-8710-1AE465EE06D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95529367"/>
                </p:ext>
              </p:extLst>
            </p:nvPr>
          </p:nvGraphicFramePr>
          <p:xfrm>
            <a:off x="5117217" y="4648743"/>
            <a:ext cx="473075" cy="331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6" imgW="253670" imgH="177569" progId="Equation.3">
                    <p:embed/>
                  </p:oleObj>
                </mc:Choice>
                <mc:Fallback>
                  <p:oleObj name="数式" r:id="rId6" imgW="253670" imgH="177569" progId="Equation.3">
                    <p:embed/>
                    <p:pic>
                      <p:nvPicPr>
                        <p:cNvPr id="104469" name="Object 28">
                          <a:extLst>
                            <a:ext uri="{FF2B5EF4-FFF2-40B4-BE49-F238E27FC236}">
                              <a16:creationId xmlns:a16="http://schemas.microsoft.com/office/drawing/2014/main" id="{3E7EE779-8DDB-45F3-8710-1AE465EE06D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17217" y="4648743"/>
                          <a:ext cx="473075" cy="3317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4470" name="Text Box 29">
            <a:extLst>
              <a:ext uri="{FF2B5EF4-FFF2-40B4-BE49-F238E27FC236}">
                <a16:creationId xmlns:a16="http://schemas.microsoft.com/office/drawing/2014/main" id="{46CA5FAB-31A3-423D-B9BF-D22447D7D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6388" y="4274085"/>
            <a:ext cx="2462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400" b="1">
                <a:solidFill>
                  <a:srgbClr val="0000FF"/>
                </a:solidFill>
              </a:rPr>
              <a:t>六方晶</a:t>
            </a:r>
            <a:r>
              <a:rPr lang="en-US" altLang="ja-JP" sz="2400" b="1">
                <a:solidFill>
                  <a:srgbClr val="0000FF"/>
                </a:solidFill>
              </a:rPr>
              <a:t>(ZnO)</a:t>
            </a:r>
            <a:r>
              <a:rPr lang="ja-JP" altLang="en-US" sz="2400" b="1">
                <a:solidFill>
                  <a:srgbClr val="0000FF"/>
                </a:solidFill>
              </a:rPr>
              <a:t>など</a:t>
            </a:r>
          </a:p>
        </p:txBody>
      </p:sp>
      <p:sp>
        <p:nvSpPr>
          <p:cNvPr id="104472" name="Rectangle 31">
            <a:extLst>
              <a:ext uri="{FF2B5EF4-FFF2-40B4-BE49-F238E27FC236}">
                <a16:creationId xmlns:a16="http://schemas.microsoft.com/office/drawing/2014/main" id="{858C39B6-D48B-4E0B-9F6D-71AE9F1BF8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838200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</a:rPr>
              <a:t>面指数と方位指数を区別する必要がある例</a:t>
            </a:r>
          </a:p>
        </p:txBody>
      </p:sp>
      <p:sp>
        <p:nvSpPr>
          <p:cNvPr id="104473" name="Text Box 32">
            <a:extLst>
              <a:ext uri="{FF2B5EF4-FFF2-40B4-BE49-F238E27FC236}">
                <a16:creationId xmlns:a16="http://schemas.microsoft.com/office/drawing/2014/main" id="{7177E221-2668-4F85-B602-EB91BA598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0900" y="4683669"/>
            <a:ext cx="3882794" cy="175432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3600" b="1" dirty="0">
                <a:solidFill>
                  <a:srgbClr val="FFFF99"/>
                </a:solidFill>
              </a:rPr>
              <a:t>非直交軸角が絡む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3600" b="1" dirty="0">
                <a:solidFill>
                  <a:srgbClr val="FFFF99"/>
                </a:solidFill>
              </a:rPr>
              <a:t>指数の場合は常に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3600" b="1" dirty="0">
                <a:solidFill>
                  <a:srgbClr val="FFFF99"/>
                </a:solidFill>
              </a:rPr>
              <a:t>注意すること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0F0D6157-30E5-B8B0-E2F0-9F64B989F929}"/>
              </a:ext>
            </a:extLst>
          </p:cNvPr>
          <p:cNvGrpSpPr/>
          <p:nvPr/>
        </p:nvGrpSpPr>
        <p:grpSpPr>
          <a:xfrm>
            <a:off x="2168925" y="982664"/>
            <a:ext cx="6945338" cy="3228114"/>
            <a:chOff x="2165350" y="982664"/>
            <a:chExt cx="7664450" cy="3562349"/>
          </a:xfrm>
        </p:grpSpPr>
        <p:grpSp>
          <p:nvGrpSpPr>
            <p:cNvPr id="104450" name="Group 7">
              <a:extLst>
                <a:ext uri="{FF2B5EF4-FFF2-40B4-BE49-F238E27FC236}">
                  <a16:creationId xmlns:a16="http://schemas.microsoft.com/office/drawing/2014/main" id="{FD0AA0D6-AF75-4581-ACA0-B6EADC32A0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5350" y="1062038"/>
              <a:ext cx="5727700" cy="3482975"/>
              <a:chOff x="168" y="638"/>
              <a:chExt cx="3608" cy="2194"/>
            </a:xfrm>
          </p:grpSpPr>
          <p:pic>
            <p:nvPicPr>
              <p:cNvPr id="104478" name="Picture 4">
                <a:extLst>
                  <a:ext uri="{FF2B5EF4-FFF2-40B4-BE49-F238E27FC236}">
                    <a16:creationId xmlns:a16="http://schemas.microsoft.com/office/drawing/2014/main" id="{17629317-07FF-448D-B526-F6A5DEBE34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720"/>
                <a:ext cx="3536" cy="20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04479" name="Rectangle 5">
                <a:extLst>
                  <a:ext uri="{FF2B5EF4-FFF2-40B4-BE49-F238E27FC236}">
                    <a16:creationId xmlns:a16="http://schemas.microsoft.com/office/drawing/2014/main" id="{BEA01A4B-6008-4F19-B730-9CE9ED754B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" y="638"/>
                <a:ext cx="480" cy="2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lang="ja-JP" altLang="en-US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04480" name="Rectangle 6">
                <a:extLst>
                  <a:ext uri="{FF2B5EF4-FFF2-40B4-BE49-F238E27FC236}">
                    <a16:creationId xmlns:a16="http://schemas.microsoft.com/office/drawing/2014/main" id="{A3D772CF-7A7F-4B6D-9919-6C42AF5C78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8" y="2592"/>
                <a:ext cx="336" cy="2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lang="ja-JP" altLang="en-US" sz="2400" b="1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4451" name="Line 8">
              <a:extLst>
                <a:ext uri="{FF2B5EF4-FFF2-40B4-BE49-F238E27FC236}">
                  <a16:creationId xmlns:a16="http://schemas.microsoft.com/office/drawing/2014/main" id="{5E8593EF-F0FA-44C2-B8F4-1315263E45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593138" y="1878013"/>
              <a:ext cx="0" cy="17526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04452" name="Line 9">
              <a:extLst>
                <a:ext uri="{FF2B5EF4-FFF2-40B4-BE49-F238E27FC236}">
                  <a16:creationId xmlns:a16="http://schemas.microsoft.com/office/drawing/2014/main" id="{6134527F-9335-4564-A4D7-15A772A0E7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6050" y="3325813"/>
              <a:ext cx="54102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endParaRPr>
            </a:p>
          </p:txBody>
        </p:sp>
        <p:graphicFrame>
          <p:nvGraphicFramePr>
            <p:cNvPr id="104453" name="Object 10">
              <a:extLst>
                <a:ext uri="{FF2B5EF4-FFF2-40B4-BE49-F238E27FC236}">
                  <a16:creationId xmlns:a16="http://schemas.microsoft.com/office/drawing/2014/main" id="{942803F6-C343-414F-B0C3-85594DAC729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68012441"/>
                </p:ext>
              </p:extLst>
            </p:nvPr>
          </p:nvGraphicFramePr>
          <p:xfrm>
            <a:off x="8375650" y="1549401"/>
            <a:ext cx="520700" cy="379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9" imgW="279279" imgH="203112" progId="Equation.3">
                    <p:embed/>
                  </p:oleObj>
                </mc:Choice>
                <mc:Fallback>
                  <p:oleObj name="数式" r:id="rId9" imgW="279279" imgH="203112" progId="Equation.3">
                    <p:embed/>
                    <p:pic>
                      <p:nvPicPr>
                        <p:cNvPr id="104453" name="Object 10">
                          <a:extLst>
                            <a:ext uri="{FF2B5EF4-FFF2-40B4-BE49-F238E27FC236}">
                              <a16:creationId xmlns:a16="http://schemas.microsoft.com/office/drawing/2014/main" id="{942803F6-C343-414F-B0C3-85594DAC729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75650" y="1549401"/>
                          <a:ext cx="520700" cy="3794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4454" name="Object 11">
              <a:extLst>
                <a:ext uri="{FF2B5EF4-FFF2-40B4-BE49-F238E27FC236}">
                  <a16:creationId xmlns:a16="http://schemas.microsoft.com/office/drawing/2014/main" id="{F5C27BED-072A-42D4-8DEC-4A70B488883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25295695"/>
                </p:ext>
              </p:extLst>
            </p:nvPr>
          </p:nvGraphicFramePr>
          <p:xfrm>
            <a:off x="9120188" y="2844800"/>
            <a:ext cx="709612" cy="427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11" imgW="381000" imgH="228600" progId="Equation.3">
                    <p:embed/>
                  </p:oleObj>
                </mc:Choice>
                <mc:Fallback>
                  <p:oleObj name="数式" r:id="rId11" imgW="381000" imgH="228600" progId="Equation.3">
                    <p:embed/>
                    <p:pic>
                      <p:nvPicPr>
                        <p:cNvPr id="104454" name="Object 11">
                          <a:extLst>
                            <a:ext uri="{FF2B5EF4-FFF2-40B4-BE49-F238E27FC236}">
                              <a16:creationId xmlns:a16="http://schemas.microsoft.com/office/drawing/2014/main" id="{F5C27BED-072A-42D4-8DEC-4A70B488883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20188" y="2844800"/>
                          <a:ext cx="709612" cy="4270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4455" name="Line 12">
              <a:extLst>
                <a:ext uri="{FF2B5EF4-FFF2-40B4-BE49-F238E27FC236}">
                  <a16:creationId xmlns:a16="http://schemas.microsoft.com/office/drawing/2014/main" id="{8620B4DF-9DA3-4C3D-AE39-DD691F5470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08650" y="1268413"/>
              <a:ext cx="401638" cy="546100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04456" name="Line 13">
              <a:extLst>
                <a:ext uri="{FF2B5EF4-FFF2-40B4-BE49-F238E27FC236}">
                  <a16:creationId xmlns:a16="http://schemas.microsoft.com/office/drawing/2014/main" id="{2A6EB081-BE63-40A6-8B06-C94B10C743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37051" y="1284289"/>
              <a:ext cx="1376363" cy="256222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04457" name="Line 14">
              <a:extLst>
                <a:ext uri="{FF2B5EF4-FFF2-40B4-BE49-F238E27FC236}">
                  <a16:creationId xmlns:a16="http://schemas.microsoft.com/office/drawing/2014/main" id="{25D4E53F-CAF1-4F97-BE2A-4DE1A7C1F9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37051" y="2868614"/>
              <a:ext cx="885825" cy="1023937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04458" name="Line 16">
              <a:extLst>
                <a:ext uri="{FF2B5EF4-FFF2-40B4-BE49-F238E27FC236}">
                  <a16:creationId xmlns:a16="http://schemas.microsoft.com/office/drawing/2014/main" id="{2BE256CA-454F-4AD0-A710-A8ED5C9741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32401" y="1820864"/>
              <a:ext cx="885825" cy="1023937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endParaRPr>
            </a:p>
          </p:txBody>
        </p:sp>
        <p:graphicFrame>
          <p:nvGraphicFramePr>
            <p:cNvPr id="104459" name="Object 17">
              <a:extLst>
                <a:ext uri="{FF2B5EF4-FFF2-40B4-BE49-F238E27FC236}">
                  <a16:creationId xmlns:a16="http://schemas.microsoft.com/office/drawing/2014/main" id="{37A5D585-A8D5-49B8-8C34-884AF2EACAC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28311213"/>
                </p:ext>
              </p:extLst>
            </p:nvPr>
          </p:nvGraphicFramePr>
          <p:xfrm>
            <a:off x="8070850" y="982664"/>
            <a:ext cx="838200" cy="541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13" imgW="355446" imgH="228501" progId="Equation.3">
                    <p:embed/>
                  </p:oleObj>
                </mc:Choice>
                <mc:Fallback>
                  <p:oleObj name="数式" r:id="rId13" imgW="355446" imgH="228501" progId="Equation.3">
                    <p:embed/>
                    <p:pic>
                      <p:nvPicPr>
                        <p:cNvPr id="104459" name="Object 17">
                          <a:extLst>
                            <a:ext uri="{FF2B5EF4-FFF2-40B4-BE49-F238E27FC236}">
                              <a16:creationId xmlns:a16="http://schemas.microsoft.com/office/drawing/2014/main" id="{37A5D585-A8D5-49B8-8C34-884AF2EACAC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70850" y="982664"/>
                          <a:ext cx="838200" cy="5413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4460" name="Freeform 19">
              <a:extLst>
                <a:ext uri="{FF2B5EF4-FFF2-40B4-BE49-F238E27FC236}">
                  <a16:creationId xmlns:a16="http://schemas.microsoft.com/office/drawing/2014/main" id="{14C9D891-36BE-46DB-ABC6-46220ACED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650" y="990601"/>
              <a:ext cx="2616200" cy="506413"/>
            </a:xfrm>
            <a:custGeom>
              <a:avLst/>
              <a:gdLst>
                <a:gd name="T0" fmla="*/ 2147483646 w 1648"/>
                <a:gd name="T1" fmla="*/ 2147483646 h 448"/>
                <a:gd name="T2" fmla="*/ 2147483646 w 1648"/>
                <a:gd name="T3" fmla="*/ 2147483646 h 448"/>
                <a:gd name="T4" fmla="*/ 2147483646 w 1648"/>
                <a:gd name="T5" fmla="*/ 2147483646 h 448"/>
                <a:gd name="T6" fmla="*/ 2147483646 w 1648"/>
                <a:gd name="T7" fmla="*/ 2147483646 h 448"/>
                <a:gd name="T8" fmla="*/ 2147483646 w 1648"/>
                <a:gd name="T9" fmla="*/ 2147483646 h 4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48" h="448">
                  <a:moveTo>
                    <a:pt x="64" y="448"/>
                  </a:moveTo>
                  <a:cubicBezTo>
                    <a:pt x="32" y="360"/>
                    <a:pt x="0" y="272"/>
                    <a:pt x="64" y="208"/>
                  </a:cubicBezTo>
                  <a:cubicBezTo>
                    <a:pt x="128" y="144"/>
                    <a:pt x="304" y="96"/>
                    <a:pt x="448" y="64"/>
                  </a:cubicBezTo>
                  <a:cubicBezTo>
                    <a:pt x="592" y="32"/>
                    <a:pt x="728" y="0"/>
                    <a:pt x="928" y="16"/>
                  </a:cubicBezTo>
                  <a:cubicBezTo>
                    <a:pt x="1128" y="32"/>
                    <a:pt x="1528" y="136"/>
                    <a:pt x="1648" y="16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04474" name="Rectangle 37">
              <a:extLst>
                <a:ext uri="{FF2B5EF4-FFF2-40B4-BE49-F238E27FC236}">
                  <a16:creationId xmlns:a16="http://schemas.microsoft.com/office/drawing/2014/main" id="{899F4430-DAFC-42EC-BA94-0293BB7AAC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9800" y="2590800"/>
              <a:ext cx="3048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lang="ja-JP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04475" name="Text Box 36">
              <a:extLst>
                <a:ext uri="{FF2B5EF4-FFF2-40B4-BE49-F238E27FC236}">
                  <a16:creationId xmlns:a16="http://schemas.microsoft.com/office/drawing/2014/main" id="{B808B1B7-D586-40FE-B68F-DECFCCC8AF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1" y="2212976"/>
              <a:ext cx="341313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altLang="ja-JP" sz="2800" b="1" i="1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104476" name="Rectangle 38">
              <a:extLst>
                <a:ext uri="{FF2B5EF4-FFF2-40B4-BE49-F238E27FC236}">
                  <a16:creationId xmlns:a16="http://schemas.microsoft.com/office/drawing/2014/main" id="{42952781-FFDB-45D8-B73D-F40DB9EB07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6288" y="2130425"/>
              <a:ext cx="3048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lang="ja-JP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04477" name="Text Box 39">
              <a:extLst>
                <a:ext uri="{FF2B5EF4-FFF2-40B4-BE49-F238E27FC236}">
                  <a16:creationId xmlns:a16="http://schemas.microsoft.com/office/drawing/2014/main" id="{E927AC55-780D-48E3-A83C-BEFA7D9447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6588" y="2071688"/>
              <a:ext cx="481012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altLang="ja-JP" sz="2800" b="1" i="1">
                  <a:solidFill>
                    <a:srgbClr val="000000"/>
                  </a:solidFill>
                </a:rPr>
                <a:t>-a</a:t>
              </a:r>
            </a:p>
          </p:txBody>
        </p:sp>
      </p:grp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A5D373E-8AE9-24C2-6AB8-DEFE14998BFC}"/>
              </a:ext>
            </a:extLst>
          </p:cNvPr>
          <p:cNvSpPr txBox="1"/>
          <p:nvPr/>
        </p:nvSpPr>
        <p:spPr>
          <a:xfrm>
            <a:off x="4446430" y="5620315"/>
            <a:ext cx="3955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800" b="1" i="1" dirty="0">
                <a:solidFill>
                  <a:srgbClr val="0000FF"/>
                </a:solidFill>
              </a:rPr>
              <a:t>a</a:t>
            </a:r>
            <a:endParaRPr lang="ja-JP" altLang="en-US" sz="2800" b="1" i="1" dirty="0">
              <a:solidFill>
                <a:srgbClr val="0000FF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85939B9-1A55-2635-2ACC-2D98B6503675}"/>
              </a:ext>
            </a:extLst>
          </p:cNvPr>
          <p:cNvSpPr txBox="1"/>
          <p:nvPr/>
        </p:nvSpPr>
        <p:spPr>
          <a:xfrm>
            <a:off x="2755172" y="4546084"/>
            <a:ext cx="3955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800" b="1" i="1" dirty="0">
                <a:solidFill>
                  <a:srgbClr val="0000FF"/>
                </a:solidFill>
              </a:rPr>
              <a:t>b</a:t>
            </a:r>
            <a:endParaRPr lang="ja-JP" altLang="en-US" sz="2800" b="1" i="1" dirty="0">
              <a:solidFill>
                <a:srgbClr val="0000FF"/>
              </a:solidFill>
            </a:endParaRPr>
          </a:p>
        </p:txBody>
      </p:sp>
      <p:sp>
        <p:nvSpPr>
          <p:cNvPr id="104471" name="Text Box 30">
            <a:extLst>
              <a:ext uri="{FF2B5EF4-FFF2-40B4-BE49-F238E27FC236}">
                <a16:creationId xmlns:a16="http://schemas.microsoft.com/office/drawing/2014/main" id="{5C19DC2E-6B9B-4EFB-A48C-BD4504DC9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1" y="811214"/>
            <a:ext cx="29706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400" b="1" dirty="0">
                <a:solidFill>
                  <a:srgbClr val="0000FF"/>
                </a:solidFill>
              </a:rPr>
              <a:t>単斜晶</a:t>
            </a:r>
            <a:r>
              <a:rPr lang="en-US" altLang="ja-JP" sz="2400" b="1" dirty="0">
                <a:solidFill>
                  <a:srgbClr val="0000FF"/>
                </a:solidFill>
              </a:rPr>
              <a:t>(β-Ga</a:t>
            </a:r>
            <a:r>
              <a:rPr lang="en-US" altLang="ja-JP" sz="2400" b="1" baseline="-25000" dirty="0">
                <a:solidFill>
                  <a:srgbClr val="0000FF"/>
                </a:solidFill>
              </a:rPr>
              <a:t>2</a:t>
            </a:r>
            <a:r>
              <a:rPr lang="en-US" altLang="ja-JP" sz="2400" b="1" dirty="0">
                <a:solidFill>
                  <a:srgbClr val="0000FF"/>
                </a:solidFill>
              </a:rPr>
              <a:t>O</a:t>
            </a:r>
            <a:r>
              <a:rPr lang="en-US" altLang="ja-JP" sz="2400" b="1" baseline="-25000" dirty="0">
                <a:solidFill>
                  <a:srgbClr val="0000FF"/>
                </a:solidFill>
              </a:rPr>
              <a:t>3</a:t>
            </a:r>
            <a:r>
              <a:rPr lang="en-US" altLang="ja-JP" sz="2400" b="1" dirty="0">
                <a:solidFill>
                  <a:srgbClr val="0000FF"/>
                </a:solidFill>
              </a:rPr>
              <a:t>)</a:t>
            </a:r>
            <a:r>
              <a:rPr lang="ja-JP" altLang="en-US" sz="2400" b="1" dirty="0">
                <a:solidFill>
                  <a:srgbClr val="0000FF"/>
                </a:solidFill>
              </a:rPr>
              <a:t>など</a:t>
            </a:r>
          </a:p>
        </p:txBody>
      </p:sp>
    </p:spTree>
    <p:extLst>
      <p:ext uri="{BB962C8B-B14F-4D97-AF65-F5344CB8AC3E}">
        <p14:creationId xmlns:p14="http://schemas.microsoft.com/office/powerpoint/2010/main" val="351824671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4">
            <a:extLst>
              <a:ext uri="{FF2B5EF4-FFF2-40B4-BE49-F238E27FC236}">
                <a16:creationId xmlns:a16="http://schemas.microsoft.com/office/drawing/2014/main" id="{70265E5E-C445-4338-A22C-F09D48E390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85800"/>
          </a:xfrm>
        </p:spPr>
        <p:txBody>
          <a:bodyPr/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</a:rPr>
              <a:t>VESTA:</a:t>
            </a:r>
            <a:r>
              <a:rPr lang="ja-JP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ja-JP" sz="3600" b="1" dirty="0">
                <a:solidFill>
                  <a:srgbClr val="0000FF"/>
                </a:solidFill>
              </a:rPr>
              <a:t>Objects=&gt;Orientation</a:t>
            </a:r>
            <a:r>
              <a:rPr lang="ja-JP" altLang="en-US" sz="3600" b="1" dirty="0">
                <a:solidFill>
                  <a:srgbClr val="0000FF"/>
                </a:solidFill>
              </a:rPr>
              <a:t>を使う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ACBE1F6-9C9D-4791-A18E-ABB704941CE3}"/>
              </a:ext>
            </a:extLst>
          </p:cNvPr>
          <p:cNvSpPr txBox="1"/>
          <p:nvPr/>
        </p:nvSpPr>
        <p:spPr>
          <a:xfrm>
            <a:off x="318888" y="4951804"/>
            <a:ext cx="645240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000000"/>
                </a:solidFill>
                <a:ea typeface="ＭＳ Ｐゴシック"/>
              </a:rPr>
              <a:t>1. Project along the normal to (h k l) </a:t>
            </a:r>
            <a:r>
              <a:rPr lang="ja-JP" altLang="en-US" sz="2400" dirty="0">
                <a:solidFill>
                  <a:srgbClr val="000000"/>
                </a:solidFill>
                <a:ea typeface="ＭＳ Ｐゴシック"/>
              </a:rPr>
              <a:t>を選ぶ</a:t>
            </a:r>
            <a:br>
              <a:rPr lang="en-US" altLang="ja-JP" sz="2400" dirty="0">
                <a:solidFill>
                  <a:srgbClr val="000000"/>
                </a:solidFill>
                <a:ea typeface="ＭＳ Ｐゴシック"/>
              </a:rPr>
            </a:br>
            <a:r>
              <a:rPr lang="en-US" altLang="ja-JP" sz="2400" i="1" dirty="0">
                <a:solidFill>
                  <a:srgbClr val="000000"/>
                </a:solidFill>
                <a:ea typeface="ＭＳ Ｐゴシック"/>
              </a:rPr>
              <a:t>         (</a:t>
            </a:r>
            <a:r>
              <a:rPr lang="en-US" altLang="ja-JP" sz="2400" i="1" dirty="0" err="1">
                <a:solidFill>
                  <a:srgbClr val="000000"/>
                </a:solidFill>
                <a:ea typeface="ＭＳ Ｐゴシック"/>
              </a:rPr>
              <a:t>hkl</a:t>
            </a:r>
            <a:r>
              <a:rPr lang="en-US" altLang="ja-JP" sz="2400" i="1" dirty="0">
                <a:solidFill>
                  <a:srgbClr val="000000"/>
                </a:solidFill>
                <a:ea typeface="ＭＳ Ｐゴシック"/>
              </a:rPr>
              <a:t>)</a:t>
            </a:r>
            <a:r>
              <a:rPr lang="ja-JP" altLang="en-US" sz="2400" i="1" dirty="0">
                <a:solidFill>
                  <a:srgbClr val="000000"/>
                </a:solidFill>
                <a:ea typeface="ＭＳ Ｐゴシック"/>
              </a:rPr>
              <a:t>面の法線を</a:t>
            </a:r>
            <a:r>
              <a:rPr lang="en-US" altLang="ja-JP" sz="2400" i="1" dirty="0">
                <a:solidFill>
                  <a:srgbClr val="000000"/>
                </a:solidFill>
                <a:ea typeface="ＭＳ Ｐゴシック"/>
              </a:rPr>
              <a:t>vector</a:t>
            </a:r>
            <a:r>
              <a:rPr lang="ja-JP" altLang="en-US" sz="2400" i="1" dirty="0">
                <a:solidFill>
                  <a:srgbClr val="000000"/>
                </a:solidFill>
                <a:ea typeface="ＭＳ Ｐゴシック"/>
              </a:rPr>
              <a:t>方位にする</a:t>
            </a:r>
            <a:endParaRPr lang="en-US" altLang="ja-JP" sz="2400" i="1" dirty="0">
              <a:solidFill>
                <a:srgbClr val="000000"/>
              </a:solidFill>
              <a:ea typeface="ＭＳ Ｐゴシック"/>
            </a:endParaRPr>
          </a:p>
          <a:p>
            <a:r>
              <a:rPr lang="en-US" altLang="ja-JP" sz="2400" dirty="0">
                <a:solidFill>
                  <a:srgbClr val="000000"/>
                </a:solidFill>
                <a:ea typeface="ＭＳ Ｐゴシック"/>
              </a:rPr>
              <a:t>2. Projection</a:t>
            </a:r>
            <a:r>
              <a:rPr lang="ja-JP" altLang="en-US" sz="2400" dirty="0">
                <a:solidFill>
                  <a:srgbClr val="000000"/>
                </a:solidFill>
                <a:ea typeface="ＭＳ Ｐゴシック"/>
              </a:rPr>
              <a:t> </a:t>
            </a:r>
            <a:r>
              <a:rPr lang="en-US" altLang="ja-JP" sz="2400" dirty="0">
                <a:solidFill>
                  <a:srgbClr val="000000"/>
                </a:solidFill>
                <a:ea typeface="ＭＳ Ｐゴシック"/>
              </a:rPr>
              <a:t>vector</a:t>
            </a:r>
            <a:r>
              <a:rPr lang="ja-JP" altLang="en-US" sz="2400" dirty="0">
                <a:solidFill>
                  <a:srgbClr val="000000"/>
                </a:solidFill>
                <a:ea typeface="ＭＳ Ｐゴシック"/>
              </a:rPr>
              <a:t>には視線の方位ベクトル</a:t>
            </a:r>
            <a:r>
              <a:rPr lang="en-US" altLang="ja-JP" sz="2400" dirty="0">
                <a:solidFill>
                  <a:srgbClr val="000000"/>
                </a:solidFill>
                <a:ea typeface="ＭＳ Ｐゴシック"/>
              </a:rPr>
              <a:t>[001]</a:t>
            </a:r>
          </a:p>
          <a:p>
            <a:r>
              <a:rPr lang="en-US" altLang="ja-JP" sz="2400" dirty="0">
                <a:solidFill>
                  <a:srgbClr val="000000"/>
                </a:solidFill>
                <a:ea typeface="ＭＳ Ｐゴシック"/>
              </a:rPr>
              <a:t>3. Upward</a:t>
            </a:r>
            <a:r>
              <a:rPr lang="ja-JP" altLang="en-US" sz="2400" dirty="0">
                <a:solidFill>
                  <a:srgbClr val="000000"/>
                </a:solidFill>
                <a:ea typeface="ＭＳ Ｐゴシック"/>
              </a:rPr>
              <a:t> </a:t>
            </a:r>
            <a:r>
              <a:rPr lang="en-US" altLang="ja-JP" sz="2400" dirty="0">
                <a:solidFill>
                  <a:srgbClr val="000000"/>
                </a:solidFill>
                <a:ea typeface="ＭＳ Ｐゴシック"/>
              </a:rPr>
              <a:t>vector</a:t>
            </a:r>
            <a:r>
              <a:rPr lang="ja-JP" altLang="en-US" sz="2400" dirty="0">
                <a:solidFill>
                  <a:srgbClr val="000000"/>
                </a:solidFill>
                <a:ea typeface="ＭＳ Ｐゴシック"/>
              </a:rPr>
              <a:t>には法線ベクトル</a:t>
            </a:r>
            <a:r>
              <a:rPr lang="en-US" altLang="ja-JP" sz="2400" dirty="0">
                <a:solidFill>
                  <a:srgbClr val="000000"/>
                </a:solidFill>
                <a:ea typeface="ＭＳ Ｐゴシック"/>
              </a:rPr>
              <a:t>[120]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312ABF8B-1E81-442D-AD8C-F800ED7056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269" t="23435" r="26320" b="43964"/>
          <a:stretch/>
        </p:blipFill>
        <p:spPr>
          <a:xfrm>
            <a:off x="6018129" y="1020748"/>
            <a:ext cx="3088397" cy="3477820"/>
          </a:xfrm>
          <a:prstGeom prst="rect">
            <a:avLst/>
          </a:prstGeom>
        </p:spPr>
      </p:pic>
      <p:sp>
        <p:nvSpPr>
          <p:cNvPr id="4" name="楕円 3">
            <a:extLst>
              <a:ext uri="{FF2B5EF4-FFF2-40B4-BE49-F238E27FC236}">
                <a16:creationId xmlns:a16="http://schemas.microsoft.com/office/drawing/2014/main" id="{4EB3900B-53A4-4E92-8460-9910EB0E62B2}"/>
              </a:ext>
            </a:extLst>
          </p:cNvPr>
          <p:cNvSpPr/>
          <p:nvPr/>
        </p:nvSpPr>
        <p:spPr bwMode="auto">
          <a:xfrm>
            <a:off x="7302673" y="3151045"/>
            <a:ext cx="87695" cy="87695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1600">
              <a:solidFill>
                <a:srgbClr val="000000"/>
              </a:solidFill>
              <a:latin typeface="Times New Roman" pitchFamily="18" charset="0"/>
              <a:ea typeface="ＭＳ Ｐゴシック" pitchFamily="50" charset="-128"/>
            </a:endParaRP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F29FE227-89B0-43D8-B7AE-B5DC652C87B5}"/>
              </a:ext>
            </a:extLst>
          </p:cNvPr>
          <p:cNvCxnSpPr>
            <a:cxnSpLocks/>
          </p:cNvCxnSpPr>
          <p:nvPr/>
        </p:nvCxnSpPr>
        <p:spPr>
          <a:xfrm flipH="1" flipV="1">
            <a:off x="6386835" y="1512206"/>
            <a:ext cx="977641" cy="1692012"/>
          </a:xfrm>
          <a:prstGeom prst="line">
            <a:avLst/>
          </a:prstGeom>
          <a:ln w="38100">
            <a:solidFill>
              <a:srgbClr val="000000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33325BFB-DA97-4053-857F-5BB3FDC5033A}"/>
              </a:ext>
            </a:extLst>
          </p:cNvPr>
          <p:cNvSpPr/>
          <p:nvPr/>
        </p:nvSpPr>
        <p:spPr>
          <a:xfrm>
            <a:off x="5678077" y="942076"/>
            <a:ext cx="1818051" cy="705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法線ベクトル</a:t>
            </a:r>
            <a:br>
              <a:rPr lang="en-US" altLang="ja-JP" sz="2000" dirty="0">
                <a:solidFill>
                  <a:srgbClr val="000000"/>
                </a:solidFill>
                <a:latin typeface="Times New Roman"/>
                <a:ea typeface="ＭＳ Ｐゴシック"/>
              </a:rPr>
            </a:br>
            <a:r>
              <a:rPr lang="en-US" altLang="ja-JP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[120]</a:t>
            </a:r>
            <a:endParaRPr lang="ja-JP" altLang="en-US" sz="2000" dirty="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42130CEB-D736-44CC-AC8F-AD10DDB73565}"/>
              </a:ext>
            </a:extLst>
          </p:cNvPr>
          <p:cNvCxnSpPr>
            <a:cxnSpLocks/>
          </p:cNvCxnSpPr>
          <p:nvPr/>
        </p:nvCxnSpPr>
        <p:spPr>
          <a:xfrm flipH="1">
            <a:off x="6015726" y="1878634"/>
            <a:ext cx="3094838" cy="1890539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815E03AC-B702-4216-AE88-EAA1B6A7590D}"/>
                  </a:ext>
                </a:extLst>
              </p:cNvPr>
              <p:cNvSpPr txBox="1"/>
              <p:nvPr/>
            </p:nvSpPr>
            <p:spPr>
              <a:xfrm>
                <a:off x="9138904" y="1675001"/>
                <a:ext cx="408613" cy="3137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ja-JP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altLang="ja-JP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ja-JP" altLang="en-US" sz="2000" dirty="0">
                  <a:solidFill>
                    <a:srgbClr val="000000"/>
                  </a:solidFill>
                  <a:latin typeface="Times New Roman"/>
                  <a:ea typeface="ＭＳ Ｐゴシック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815E03AC-B702-4216-AE88-EAA1B6A759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8904" y="1675001"/>
                <a:ext cx="408613" cy="313731"/>
              </a:xfrm>
              <a:prstGeom prst="rect">
                <a:avLst/>
              </a:prstGeom>
              <a:blipFill>
                <a:blip r:embed="rId4"/>
                <a:stretch>
                  <a:fillRect l="-5970" t="-1961" r="-17910" b="-156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015A7522-C92A-4B05-857C-4441E9A96129}"/>
              </a:ext>
            </a:extLst>
          </p:cNvPr>
          <p:cNvCxnSpPr>
            <a:cxnSpLocks/>
          </p:cNvCxnSpPr>
          <p:nvPr/>
        </p:nvCxnSpPr>
        <p:spPr>
          <a:xfrm flipH="1">
            <a:off x="5894899" y="1490263"/>
            <a:ext cx="3094838" cy="1890539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39E430A7-F85B-4FD1-A975-821B2FC0A1B4}"/>
                  </a:ext>
                </a:extLst>
              </p:cNvPr>
              <p:cNvSpPr txBox="1"/>
              <p:nvPr/>
            </p:nvSpPr>
            <p:spPr>
              <a:xfrm>
                <a:off x="9043967" y="1252107"/>
                <a:ext cx="975073" cy="3137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ja-JP" altLang="en-US" sz="20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 </a:t>
                </a:r>
                <a:r>
                  <a:rPr lang="en-US" altLang="ja-JP" sz="20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(010)</a:t>
                </a:r>
                <a:endParaRPr lang="ja-JP" altLang="en-US" sz="2000" dirty="0">
                  <a:solidFill>
                    <a:srgbClr val="000000"/>
                  </a:solidFill>
                  <a:latin typeface="Times New Roman"/>
                  <a:ea typeface="ＭＳ Ｐゴシック"/>
                </a:endParaRP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39E430A7-F85B-4FD1-A975-821B2FC0A1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3967" y="1252107"/>
                <a:ext cx="975073" cy="313731"/>
              </a:xfrm>
              <a:prstGeom prst="rect">
                <a:avLst/>
              </a:prstGeom>
              <a:blipFill>
                <a:blip r:embed="rId5"/>
                <a:stretch>
                  <a:fillRect l="-6875" t="-25000" r="-13125" b="-461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E0782DE8-1C14-4347-81C8-9766227AB592}"/>
              </a:ext>
            </a:extLst>
          </p:cNvPr>
          <p:cNvCxnSpPr>
            <a:cxnSpLocks/>
          </p:cNvCxnSpPr>
          <p:nvPr/>
        </p:nvCxnSpPr>
        <p:spPr>
          <a:xfrm flipH="1" flipV="1">
            <a:off x="5748181" y="2317994"/>
            <a:ext cx="1599035" cy="877594"/>
          </a:xfrm>
          <a:prstGeom prst="line">
            <a:avLst/>
          </a:prstGeom>
          <a:ln w="38100">
            <a:solidFill>
              <a:srgbClr val="000000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E03183AB-AB76-4993-8D37-C7E5D8310441}"/>
              </a:ext>
            </a:extLst>
          </p:cNvPr>
          <p:cNvSpPr/>
          <p:nvPr/>
        </p:nvSpPr>
        <p:spPr>
          <a:xfrm>
            <a:off x="5117047" y="2018709"/>
            <a:ext cx="12148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[010]</a:t>
            </a:r>
            <a:endParaRPr lang="ja-JP" altLang="en-US" sz="2000" dirty="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7A90FC8D-9842-4F83-BF55-8D39CB69CD7D}"/>
              </a:ext>
            </a:extLst>
          </p:cNvPr>
          <p:cNvCxnSpPr>
            <a:cxnSpLocks/>
          </p:cNvCxnSpPr>
          <p:nvPr/>
        </p:nvCxnSpPr>
        <p:spPr>
          <a:xfrm flipH="1">
            <a:off x="9905575" y="2502962"/>
            <a:ext cx="1204479" cy="735778"/>
          </a:xfrm>
          <a:prstGeom prst="line">
            <a:avLst/>
          </a:prstGeom>
          <a:ln w="25400">
            <a:solidFill>
              <a:srgbClr val="0000FF"/>
            </a:solidFill>
            <a:prstDash val="solid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171202FA-FBF4-4F48-822F-3CA5A204303F}"/>
              </a:ext>
            </a:extLst>
          </p:cNvPr>
          <p:cNvCxnSpPr>
            <a:cxnSpLocks/>
          </p:cNvCxnSpPr>
          <p:nvPr/>
        </p:nvCxnSpPr>
        <p:spPr>
          <a:xfrm>
            <a:off x="9558568" y="2556559"/>
            <a:ext cx="505962" cy="732977"/>
          </a:xfrm>
          <a:prstGeom prst="line">
            <a:avLst/>
          </a:prstGeom>
          <a:ln w="25400">
            <a:solidFill>
              <a:srgbClr val="0000FF"/>
            </a:solidFill>
            <a:prstDash val="solid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0A4FE278-15DF-41D8-86C0-12FB85F2B7DF}"/>
                  </a:ext>
                </a:extLst>
              </p:cNvPr>
              <p:cNvSpPr txBox="1"/>
              <p:nvPr/>
            </p:nvSpPr>
            <p:spPr>
              <a:xfrm>
                <a:off x="10522236" y="2141901"/>
                <a:ext cx="962164" cy="3275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altLang="ja-JP" sz="20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0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0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  <m:r>
                        <a:rPr lang="en-US" altLang="ja-JP" sz="20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0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US" altLang="ja-JP" sz="2000" b="1" dirty="0">
                  <a:solidFill>
                    <a:srgbClr val="0000FF"/>
                  </a:solidFill>
                  <a:latin typeface="Times New Roman"/>
                  <a:ea typeface="ＭＳ Ｐゴシック"/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0A4FE278-15DF-41D8-86C0-12FB85F2B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2236" y="2141901"/>
                <a:ext cx="962164" cy="327512"/>
              </a:xfrm>
              <a:prstGeom prst="rect">
                <a:avLst/>
              </a:prstGeom>
              <a:blipFill>
                <a:blip r:embed="rId6"/>
                <a:stretch>
                  <a:fillRect l="-2532" r="-2532" b="-55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547EBA0-648B-4096-B9B6-232ECC362C43}"/>
                  </a:ext>
                </a:extLst>
              </p:cNvPr>
              <p:cNvSpPr txBox="1"/>
              <p:nvPr/>
            </p:nvSpPr>
            <p:spPr>
              <a:xfrm>
                <a:off x="9334183" y="2232033"/>
                <a:ext cx="469726" cy="3424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altLang="ja-JP" sz="20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altLang="ja-JP" sz="20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0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</m:oMath>
                  </m:oMathPara>
                </a14:m>
                <a:endParaRPr lang="en-US" altLang="ja-JP" sz="2000" b="1" dirty="0">
                  <a:solidFill>
                    <a:srgbClr val="0000FF"/>
                  </a:solidFill>
                  <a:latin typeface="Times New Roman"/>
                  <a:ea typeface="ＭＳ Ｐゴシック"/>
                </a:endParaRP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547EBA0-648B-4096-B9B6-232ECC362C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4183" y="2232033"/>
                <a:ext cx="469726" cy="342490"/>
              </a:xfrm>
              <a:prstGeom prst="rect">
                <a:avLst/>
              </a:prstGeom>
              <a:blipFill>
                <a:blip r:embed="rId7"/>
                <a:stretch>
                  <a:fillRect l="-6494" b="-178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図 1">
            <a:extLst>
              <a:ext uri="{FF2B5EF4-FFF2-40B4-BE49-F238E27FC236}">
                <a16:creationId xmlns:a16="http://schemas.microsoft.com/office/drawing/2014/main" id="{DC5842C4-D36D-4EC0-85C1-A5561E9016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27659" y="685801"/>
            <a:ext cx="3073385" cy="389777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5A37D96-EC3B-3B4B-740B-1976514F19B5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36609" t="29608" r="16182" b="36152"/>
          <a:stretch>
            <a:fillRect/>
          </a:stretch>
        </p:blipFill>
        <p:spPr>
          <a:xfrm>
            <a:off x="7074954" y="4498568"/>
            <a:ext cx="3695667" cy="2348177"/>
          </a:xfrm>
          <a:prstGeom prst="rect">
            <a:avLst/>
          </a:prstGeom>
        </p:spPr>
      </p:pic>
      <p:sp>
        <p:nvSpPr>
          <p:cNvPr id="8" name="矢印: 右 7">
            <a:extLst>
              <a:ext uri="{FF2B5EF4-FFF2-40B4-BE49-F238E27FC236}">
                <a16:creationId xmlns:a16="http://schemas.microsoft.com/office/drawing/2014/main" id="{B111DE81-5A1C-910B-4142-F597B61BFEC5}"/>
              </a:ext>
            </a:extLst>
          </p:cNvPr>
          <p:cNvSpPr/>
          <p:nvPr/>
        </p:nvSpPr>
        <p:spPr bwMode="auto">
          <a:xfrm>
            <a:off x="6713034" y="5285678"/>
            <a:ext cx="783094" cy="604960"/>
          </a:xfrm>
          <a:prstGeom prst="rightArrow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152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4">
            <a:extLst>
              <a:ext uri="{FF2B5EF4-FFF2-40B4-BE49-F238E27FC236}">
                <a16:creationId xmlns:a16="http://schemas.microsoft.com/office/drawing/2014/main" id="{70265E5E-C445-4338-A22C-F09D48E390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85800"/>
          </a:xfrm>
        </p:spPr>
        <p:txBody>
          <a:bodyPr/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</a:rPr>
              <a:t>VESTA:</a:t>
            </a:r>
            <a:r>
              <a:rPr lang="ja-JP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ja-JP" sz="3600" b="1" dirty="0">
                <a:solidFill>
                  <a:srgbClr val="0000FF"/>
                </a:solidFill>
              </a:rPr>
              <a:t>Objects=&gt;Orientation</a:t>
            </a:r>
            <a:r>
              <a:rPr lang="ja-JP" altLang="en-US" sz="3600" b="1" dirty="0">
                <a:solidFill>
                  <a:srgbClr val="0000FF"/>
                </a:solidFill>
              </a:rPr>
              <a:t>を使う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ACBE1F6-9C9D-4791-A18E-ABB704941CE3}"/>
              </a:ext>
            </a:extLst>
          </p:cNvPr>
          <p:cNvSpPr txBox="1"/>
          <p:nvPr/>
        </p:nvSpPr>
        <p:spPr>
          <a:xfrm>
            <a:off x="214092" y="753990"/>
            <a:ext cx="645240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000000"/>
                </a:solidFill>
              </a:rPr>
              <a:t>1. Project along the normal to (h k l) </a:t>
            </a:r>
            <a:r>
              <a:rPr lang="ja-JP" altLang="en-US" sz="2400" dirty="0">
                <a:solidFill>
                  <a:srgbClr val="000000"/>
                </a:solidFill>
              </a:rPr>
              <a:t>を選ぶ</a:t>
            </a:r>
            <a:br>
              <a:rPr lang="en-US" altLang="ja-JP" sz="2400" dirty="0">
                <a:solidFill>
                  <a:srgbClr val="000000"/>
                </a:solidFill>
              </a:rPr>
            </a:br>
            <a:r>
              <a:rPr lang="en-US" altLang="ja-JP" sz="2400" i="1" dirty="0">
                <a:solidFill>
                  <a:srgbClr val="000000"/>
                </a:solidFill>
              </a:rPr>
              <a:t>         (</a:t>
            </a:r>
            <a:r>
              <a:rPr lang="en-US" altLang="ja-JP" sz="2400" i="1" dirty="0" err="1">
                <a:solidFill>
                  <a:srgbClr val="000000"/>
                </a:solidFill>
              </a:rPr>
              <a:t>hkl</a:t>
            </a:r>
            <a:r>
              <a:rPr lang="en-US" altLang="ja-JP" sz="2400" i="1" dirty="0">
                <a:solidFill>
                  <a:srgbClr val="000000"/>
                </a:solidFill>
              </a:rPr>
              <a:t>)</a:t>
            </a:r>
            <a:r>
              <a:rPr lang="ja-JP" altLang="en-US" sz="2400" i="1" dirty="0">
                <a:solidFill>
                  <a:srgbClr val="000000"/>
                </a:solidFill>
              </a:rPr>
              <a:t>面の法線を</a:t>
            </a:r>
            <a:r>
              <a:rPr lang="en-US" altLang="ja-JP" sz="2400" i="1" dirty="0">
                <a:solidFill>
                  <a:srgbClr val="000000"/>
                </a:solidFill>
              </a:rPr>
              <a:t>vector</a:t>
            </a:r>
            <a:r>
              <a:rPr lang="ja-JP" altLang="en-US" sz="2400" i="1" dirty="0">
                <a:solidFill>
                  <a:srgbClr val="000000"/>
                </a:solidFill>
              </a:rPr>
              <a:t>方位にする</a:t>
            </a:r>
            <a:endParaRPr lang="en-US" altLang="ja-JP" sz="2400" i="1" dirty="0">
              <a:solidFill>
                <a:srgbClr val="000000"/>
              </a:solidFill>
            </a:endParaRPr>
          </a:p>
          <a:p>
            <a:r>
              <a:rPr lang="en-US" altLang="ja-JP" sz="2400" dirty="0">
                <a:solidFill>
                  <a:srgbClr val="000000"/>
                </a:solidFill>
              </a:rPr>
              <a:t>2. Projection</a:t>
            </a:r>
            <a:r>
              <a:rPr lang="ja-JP" altLang="en-US" sz="2400" dirty="0">
                <a:solidFill>
                  <a:srgbClr val="000000"/>
                </a:solidFill>
              </a:rPr>
              <a:t> </a:t>
            </a:r>
            <a:r>
              <a:rPr lang="en-US" altLang="ja-JP" sz="2400" dirty="0">
                <a:solidFill>
                  <a:srgbClr val="000000"/>
                </a:solidFill>
              </a:rPr>
              <a:t>vector</a:t>
            </a:r>
            <a:r>
              <a:rPr lang="ja-JP" altLang="en-US" sz="2400" dirty="0">
                <a:solidFill>
                  <a:srgbClr val="000000"/>
                </a:solidFill>
              </a:rPr>
              <a:t>には視線の方位ベクトル</a:t>
            </a:r>
            <a:r>
              <a:rPr lang="en-US" altLang="ja-JP" sz="2400" dirty="0">
                <a:solidFill>
                  <a:srgbClr val="000000"/>
                </a:solidFill>
              </a:rPr>
              <a:t>[001]</a:t>
            </a:r>
          </a:p>
          <a:p>
            <a:r>
              <a:rPr lang="en-US" altLang="ja-JP" sz="2400" dirty="0">
                <a:solidFill>
                  <a:srgbClr val="000000"/>
                </a:solidFill>
              </a:rPr>
              <a:t>3. Upward</a:t>
            </a:r>
            <a:r>
              <a:rPr lang="ja-JP" altLang="en-US" sz="2400" dirty="0">
                <a:solidFill>
                  <a:srgbClr val="000000"/>
                </a:solidFill>
              </a:rPr>
              <a:t> </a:t>
            </a:r>
            <a:r>
              <a:rPr lang="en-US" altLang="ja-JP" sz="2400" dirty="0">
                <a:solidFill>
                  <a:srgbClr val="000000"/>
                </a:solidFill>
              </a:rPr>
              <a:t>vector</a:t>
            </a:r>
            <a:r>
              <a:rPr lang="ja-JP" altLang="en-US" sz="2400" dirty="0">
                <a:solidFill>
                  <a:srgbClr val="000000"/>
                </a:solidFill>
              </a:rPr>
              <a:t>には法線ベクトル</a:t>
            </a:r>
            <a:r>
              <a:rPr lang="en-US" altLang="ja-JP" sz="2400" dirty="0">
                <a:solidFill>
                  <a:srgbClr val="000000"/>
                </a:solidFill>
              </a:rPr>
              <a:t>[120]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E5F5458F-2DE1-4D21-9CC1-04B217635B75}"/>
              </a:ext>
            </a:extLst>
          </p:cNvPr>
          <p:cNvSpPr txBox="1"/>
          <p:nvPr/>
        </p:nvSpPr>
        <p:spPr>
          <a:xfrm>
            <a:off x="6666499" y="2559558"/>
            <a:ext cx="49183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000000"/>
                </a:solidFill>
                <a:latin typeface="Times New Roman"/>
                <a:ea typeface="ＭＳ Ｐゴシック"/>
              </a:rPr>
              <a:t>Objects</a:t>
            </a:r>
            <a:r>
              <a:rPr lang="ja-JP" altLang="en-US" sz="2400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en-US" altLang="ja-JP" sz="2400" dirty="0">
                <a:solidFill>
                  <a:srgbClr val="000000"/>
                </a:solidFill>
                <a:latin typeface="Times New Roman"/>
                <a:ea typeface="ＭＳ Ｐゴシック"/>
              </a:rPr>
              <a:t>=&gt;</a:t>
            </a:r>
            <a:r>
              <a:rPr lang="ja-JP" altLang="en-US" sz="2400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en-US" altLang="ja-JP" sz="2400" dirty="0">
                <a:solidFill>
                  <a:srgbClr val="000000"/>
                </a:solidFill>
                <a:latin typeface="Times New Roman"/>
                <a:ea typeface="ＭＳ Ｐゴシック"/>
              </a:rPr>
              <a:t>Boundary</a:t>
            </a:r>
            <a:r>
              <a:rPr lang="ja-JP" altLang="en-US" sz="2400" dirty="0">
                <a:solidFill>
                  <a:srgbClr val="000000"/>
                </a:solidFill>
                <a:latin typeface="Times New Roman"/>
                <a:ea typeface="ＭＳ Ｐゴシック"/>
              </a:rPr>
              <a:t> で表示範囲を </a:t>
            </a:r>
            <a:br>
              <a:rPr lang="en-US" altLang="ja-JP" sz="2400" dirty="0">
                <a:solidFill>
                  <a:srgbClr val="000000"/>
                </a:solidFill>
                <a:latin typeface="Times New Roman"/>
                <a:ea typeface="ＭＳ Ｐゴシック"/>
              </a:rPr>
            </a:br>
            <a:r>
              <a:rPr lang="en-US" altLang="ja-JP" sz="2400" dirty="0">
                <a:solidFill>
                  <a:srgbClr val="000000"/>
                </a:solidFill>
                <a:latin typeface="Times New Roman"/>
                <a:ea typeface="ＭＳ Ｐゴシック"/>
              </a:rPr>
              <a:t>	x = (0, 3), y = (0, 3), z = (0, 1)</a:t>
            </a:r>
            <a:r>
              <a:rPr lang="ja-JP" altLang="en-US" sz="2400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endParaRPr lang="en-US" altLang="ja-JP" sz="2400" dirty="0">
              <a:solidFill>
                <a:srgbClr val="000000"/>
              </a:solidFill>
              <a:latin typeface="Times New Roman"/>
              <a:ea typeface="ＭＳ Ｐゴシック"/>
            </a:endParaRPr>
          </a:p>
          <a:p>
            <a:r>
              <a:rPr lang="ja-JP" altLang="en-US" sz="2400" dirty="0">
                <a:solidFill>
                  <a:srgbClr val="000000"/>
                </a:solidFill>
                <a:latin typeface="Times New Roman"/>
                <a:ea typeface="ＭＳ Ｐゴシック"/>
              </a:rPr>
              <a:t>にして見やすく回転</a:t>
            </a:r>
            <a:endParaRPr lang="en-US" altLang="ja-JP" sz="2400" dirty="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5AC9534-4041-40CC-ADD5-BF2BEE8C5E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961" t="33163" r="25512" b="45558"/>
          <a:stretch/>
        </p:blipFill>
        <p:spPr>
          <a:xfrm>
            <a:off x="6552498" y="3927605"/>
            <a:ext cx="5032335" cy="2683912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73D63CBB-8CE2-DEA4-E65B-5DBF3868AF3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6609" t="29608" r="16182" b="36152"/>
          <a:stretch>
            <a:fillRect/>
          </a:stretch>
        </p:blipFill>
        <p:spPr>
          <a:xfrm>
            <a:off x="1105335" y="2522195"/>
            <a:ext cx="4740601" cy="3012114"/>
          </a:xfrm>
          <a:prstGeom prst="rect">
            <a:avLst/>
          </a:prstGeom>
        </p:spPr>
      </p:pic>
      <p:sp>
        <p:nvSpPr>
          <p:cNvPr id="6" name="矢印: 右 5">
            <a:extLst>
              <a:ext uri="{FF2B5EF4-FFF2-40B4-BE49-F238E27FC236}">
                <a16:creationId xmlns:a16="http://schemas.microsoft.com/office/drawing/2014/main" id="{E88F613A-CEA1-A5FE-A273-EF2241286913}"/>
              </a:ext>
            </a:extLst>
          </p:cNvPr>
          <p:cNvSpPr/>
          <p:nvPr/>
        </p:nvSpPr>
        <p:spPr bwMode="auto">
          <a:xfrm>
            <a:off x="5473123" y="2857242"/>
            <a:ext cx="783094" cy="604960"/>
          </a:xfrm>
          <a:prstGeom prst="rightArrow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6792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007E3678-9716-F9FA-4069-4E8592A77B4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6877"/>
          <a:stretch>
            <a:fillRect/>
          </a:stretch>
        </p:blipFill>
        <p:spPr>
          <a:xfrm>
            <a:off x="1524000" y="1909448"/>
            <a:ext cx="4048125" cy="4924648"/>
          </a:xfrm>
          <a:prstGeom prst="rect">
            <a:avLst/>
          </a:prstGeom>
        </p:spPr>
      </p:pic>
      <p:sp>
        <p:nvSpPr>
          <p:cNvPr id="88066" name="Rectangle 4">
            <a:extLst>
              <a:ext uri="{FF2B5EF4-FFF2-40B4-BE49-F238E27FC236}">
                <a16:creationId xmlns:a16="http://schemas.microsoft.com/office/drawing/2014/main" id="{70265E5E-C445-4338-A22C-F09D48E390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85800"/>
          </a:xfrm>
        </p:spPr>
        <p:txBody>
          <a:bodyPr/>
          <a:lstStyle/>
          <a:p>
            <a:pPr eaLnBrk="1" hangingPunct="1"/>
            <a:r>
              <a:rPr lang="en-US" altLang="ja-JP" sz="3600" b="1" dirty="0" err="1">
                <a:solidFill>
                  <a:srgbClr val="0000FF"/>
                </a:solidFill>
              </a:rPr>
              <a:t>σ</a:t>
            </a:r>
            <a:r>
              <a:rPr lang="en-US" altLang="ja-JP" sz="3600" b="1" baseline="-25000" dirty="0" err="1">
                <a:solidFill>
                  <a:srgbClr val="0000FF"/>
                </a:solidFill>
              </a:rPr>
              <a:t>v</a:t>
            </a:r>
            <a:r>
              <a:rPr lang="ja-JP" altLang="en-US" sz="3600" b="1" dirty="0">
                <a:solidFill>
                  <a:srgbClr val="0000FF"/>
                </a:solidFill>
              </a:rPr>
              <a:t>面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32F7C76-F1C8-46E9-B50E-A043426DB0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657" t="24070" r="24051" b="41312"/>
          <a:stretch/>
        </p:blipFill>
        <p:spPr>
          <a:xfrm>
            <a:off x="1717599" y="433537"/>
            <a:ext cx="3044141" cy="234068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41EFB00-3CFA-439C-8220-04D920FD5AA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506" t="23765" r="21139" b="41616"/>
          <a:stretch/>
        </p:blipFill>
        <p:spPr>
          <a:xfrm>
            <a:off x="7015388" y="2088547"/>
            <a:ext cx="3507129" cy="2340686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AD886C1-8619-4021-BB18-B225637A6278}"/>
              </a:ext>
            </a:extLst>
          </p:cNvPr>
          <p:cNvSpPr txBox="1"/>
          <p:nvPr/>
        </p:nvSpPr>
        <p:spPr>
          <a:xfrm>
            <a:off x="6053422" y="685800"/>
            <a:ext cx="540404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rgbClr val="000000"/>
                </a:solidFill>
              </a:rPr>
              <a:t>1. Project along the normal to (h k l) </a:t>
            </a:r>
            <a:r>
              <a:rPr lang="ja-JP" altLang="en-US" sz="2000" dirty="0">
                <a:solidFill>
                  <a:srgbClr val="000000"/>
                </a:solidFill>
              </a:rPr>
              <a:t>を選ぶ</a:t>
            </a:r>
            <a:endParaRPr lang="en-US" altLang="ja-JP" sz="2000" i="1" dirty="0">
              <a:solidFill>
                <a:srgbClr val="000000"/>
              </a:solidFill>
            </a:endParaRPr>
          </a:p>
          <a:p>
            <a:r>
              <a:rPr lang="en-US" altLang="ja-JP" sz="2000" dirty="0">
                <a:solidFill>
                  <a:srgbClr val="000000"/>
                </a:solidFill>
              </a:rPr>
              <a:t>2. Projection</a:t>
            </a:r>
            <a:r>
              <a:rPr lang="ja-JP" altLang="en-US" sz="2000" dirty="0">
                <a:solidFill>
                  <a:srgbClr val="000000"/>
                </a:solidFill>
              </a:rPr>
              <a:t> </a:t>
            </a:r>
            <a:r>
              <a:rPr lang="en-US" altLang="ja-JP" sz="2000" dirty="0">
                <a:solidFill>
                  <a:srgbClr val="000000"/>
                </a:solidFill>
              </a:rPr>
              <a:t>vector</a:t>
            </a:r>
            <a:r>
              <a:rPr lang="ja-JP" altLang="en-US" sz="2000" dirty="0">
                <a:solidFill>
                  <a:srgbClr val="000000"/>
                </a:solidFill>
              </a:rPr>
              <a:t>には視線の方位ベクトル</a:t>
            </a:r>
            <a:r>
              <a:rPr lang="en-US" altLang="ja-JP" sz="2000" dirty="0">
                <a:solidFill>
                  <a:srgbClr val="000000"/>
                </a:solidFill>
              </a:rPr>
              <a:t>[001]</a:t>
            </a:r>
          </a:p>
          <a:p>
            <a:r>
              <a:rPr lang="en-US" altLang="ja-JP" sz="2000" dirty="0">
                <a:solidFill>
                  <a:srgbClr val="000000"/>
                </a:solidFill>
              </a:rPr>
              <a:t>3. Upward</a:t>
            </a:r>
            <a:r>
              <a:rPr lang="ja-JP" altLang="en-US" sz="2000" dirty="0">
                <a:solidFill>
                  <a:srgbClr val="000000"/>
                </a:solidFill>
              </a:rPr>
              <a:t> </a:t>
            </a:r>
            <a:r>
              <a:rPr lang="en-US" altLang="ja-JP" sz="2000" dirty="0">
                <a:solidFill>
                  <a:srgbClr val="000000"/>
                </a:solidFill>
              </a:rPr>
              <a:t>vector</a:t>
            </a:r>
            <a:r>
              <a:rPr lang="ja-JP" altLang="en-US" sz="2000" dirty="0">
                <a:solidFill>
                  <a:srgbClr val="000000"/>
                </a:solidFill>
              </a:rPr>
              <a:t>には法線ベクトル</a:t>
            </a:r>
            <a:r>
              <a:rPr lang="en-US" altLang="ja-JP" sz="2000" dirty="0">
                <a:solidFill>
                  <a:srgbClr val="000000"/>
                </a:solidFill>
              </a:rPr>
              <a:t>[110]</a:t>
            </a:r>
          </a:p>
          <a:p>
            <a:r>
              <a:rPr lang="en-US" altLang="ja-JP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4.</a:t>
            </a:r>
            <a:r>
              <a:rPr lang="ja-JP" altLang="en-US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en-US" altLang="ja-JP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Objects</a:t>
            </a:r>
            <a:r>
              <a:rPr lang="ja-JP" altLang="en-US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en-US" altLang="ja-JP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=&gt;</a:t>
            </a:r>
            <a:r>
              <a:rPr lang="ja-JP" altLang="en-US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en-US" altLang="ja-JP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Boundary</a:t>
            </a:r>
            <a:r>
              <a:rPr lang="ja-JP" altLang="en-US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 で表示範囲を </a:t>
            </a:r>
            <a:br>
              <a:rPr lang="en-US" altLang="ja-JP" sz="2000" dirty="0">
                <a:solidFill>
                  <a:srgbClr val="000000"/>
                </a:solidFill>
                <a:latin typeface="Times New Roman"/>
                <a:ea typeface="ＭＳ Ｐゴシック"/>
              </a:rPr>
            </a:br>
            <a:r>
              <a:rPr lang="en-US" altLang="ja-JP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	x = (0, 5), y = (0, 5), z = (0, 3)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F9D4358C-A3FD-4398-A609-E31BD2F7AAB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0000" t="43335" r="31266" b="40627"/>
          <a:stretch/>
        </p:blipFill>
        <p:spPr>
          <a:xfrm>
            <a:off x="6218039" y="4279024"/>
            <a:ext cx="4074289" cy="2578976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59AAA32-5D2C-4FC1-8216-7DA4B88C3CCC}"/>
              </a:ext>
            </a:extLst>
          </p:cNvPr>
          <p:cNvSpPr txBox="1"/>
          <p:nvPr/>
        </p:nvSpPr>
        <p:spPr>
          <a:xfrm>
            <a:off x="5729217" y="4279024"/>
            <a:ext cx="4793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solidFill>
                  <a:srgbClr val="000000"/>
                </a:solidFill>
                <a:latin typeface="Times New Roman"/>
                <a:ea typeface="ＭＳ Ｐゴシック"/>
              </a:rPr>
              <a:t>余計な原子を削除して見やすく回転</a:t>
            </a:r>
            <a:endParaRPr lang="en-US" altLang="ja-JP" sz="2400" dirty="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573166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101" y="95250"/>
            <a:ext cx="9070625" cy="663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890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050" y="55210"/>
            <a:ext cx="9124950" cy="667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947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050" y="54377"/>
            <a:ext cx="9124950" cy="667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35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86558"/>
            <a:ext cx="9144000" cy="668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093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051" y="96158"/>
            <a:ext cx="9118981" cy="666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602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76200"/>
            <a:ext cx="9146279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078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4">
            <a:extLst>
              <a:ext uri="{FF2B5EF4-FFF2-40B4-BE49-F238E27FC236}">
                <a16:creationId xmlns:a16="http://schemas.microsoft.com/office/drawing/2014/main" id="{70265E5E-C445-4338-A22C-F09D48E390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85800"/>
          </a:xfrm>
        </p:spPr>
        <p:txBody>
          <a:bodyPr/>
          <a:lstStyle/>
          <a:p>
            <a:pPr eaLnBrk="1" hangingPunct="1"/>
            <a:r>
              <a:rPr lang="en-US" altLang="ja-JP" sz="3600" b="1" dirty="0" err="1">
                <a:solidFill>
                  <a:srgbClr val="0000FF"/>
                </a:solidFill>
              </a:rPr>
              <a:t>ZnO</a:t>
            </a:r>
            <a:r>
              <a:rPr lang="ja-JP" altLang="en-US" sz="3600" b="1" dirty="0">
                <a:solidFill>
                  <a:srgbClr val="0000FF"/>
                </a:solidFill>
              </a:rPr>
              <a:t>の表面構造を描く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/>
          <a:srcRect l="49269" t="23435" r="26320" b="43964"/>
          <a:stretch/>
        </p:blipFill>
        <p:spPr>
          <a:xfrm>
            <a:off x="2783461" y="2507492"/>
            <a:ext cx="3635733" cy="4094171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995022" y="927633"/>
            <a:ext cx="65662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ＭＳ Ｐゴシック"/>
              </a:rPr>
              <a:t>ZnO</a:t>
            </a:r>
            <a:r>
              <a:rPr lang="ja-JP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/>
              </a:rPr>
              <a:t>の</a:t>
            </a:r>
            <a:r>
              <a:rPr lang="en-US" altLang="ja-JP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/>
              </a:rPr>
              <a:t>a</a:t>
            </a:r>
            <a:r>
              <a:rPr lang="en-US" altLang="ja-JP" sz="2800" b="1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/>
              </a:rPr>
              <a:t>–</a:t>
            </a:r>
            <a:r>
              <a:rPr lang="en-US" altLang="ja-JP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/>
              </a:rPr>
              <a:t>b</a:t>
            </a:r>
            <a:r>
              <a:rPr lang="ja-JP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/>
              </a:rPr>
              <a:t>面内の原子配列</a:t>
            </a:r>
            <a:endParaRPr lang="en-US" altLang="ja-JP" sz="2800" b="1" dirty="0">
              <a:solidFill>
                <a:srgbClr val="0000FF"/>
              </a:solidFill>
              <a:latin typeface="Times New Roman" panose="02020603050405020304" pitchFamily="18" charset="0"/>
              <a:ea typeface="ＭＳ Ｐゴシック"/>
            </a:endParaRPr>
          </a:p>
          <a:p>
            <a:r>
              <a:rPr lang="ja-JP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/>
              </a:rPr>
              <a:t>　赤い酸素原子の配列を見ると、</a:t>
            </a:r>
            <a:r>
              <a:rPr lang="en-US" altLang="ja-JP" sz="2000" b="1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/>
              </a:rPr>
              <a:t>C</a:t>
            </a:r>
            <a:r>
              <a:rPr lang="en-US" altLang="ja-JP" sz="2000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/>
              </a:rPr>
              <a:t>6</a:t>
            </a:r>
            <a:r>
              <a:rPr lang="ja-JP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/>
              </a:rPr>
              <a:t>対称がはっきりわかる</a:t>
            </a:r>
            <a:endParaRPr lang="ja-JP" altLang="en-US" sz="2000" dirty="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C5D9C067-B33E-4FFB-90D4-2708EE6ECFED}"/>
              </a:ext>
            </a:extLst>
          </p:cNvPr>
          <p:cNvCxnSpPr/>
          <p:nvPr/>
        </p:nvCxnSpPr>
        <p:spPr>
          <a:xfrm>
            <a:off x="2768087" y="4658838"/>
            <a:ext cx="3651107" cy="0"/>
          </a:xfrm>
          <a:prstGeom prst="line">
            <a:avLst/>
          </a:prstGeom>
          <a:ln w="5715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BAE4346B-2945-4EB1-A910-0A7DAFA9B050}"/>
                  </a:ext>
                </a:extLst>
              </p:cNvPr>
              <p:cNvSpPr txBox="1"/>
              <p:nvPr/>
            </p:nvSpPr>
            <p:spPr>
              <a:xfrm>
                <a:off x="6533248" y="4451831"/>
                <a:ext cx="46955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ja-JP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</m:oMath>
                  </m:oMathPara>
                </a14:m>
                <a:endParaRPr lang="ja-JP" altLang="en-US" dirty="0">
                  <a:solidFill>
                    <a:srgbClr val="000000"/>
                  </a:solidFill>
                  <a:latin typeface="Times New Roman"/>
                  <a:ea typeface="ＭＳ Ｐゴシック"/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BAE4346B-2945-4EB1-A910-0A7DAFA9B0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3248" y="4451831"/>
                <a:ext cx="469552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721BEB0E-8E82-47E9-9EC8-6E6C17DA917E}"/>
              </a:ext>
            </a:extLst>
          </p:cNvPr>
          <p:cNvCxnSpPr>
            <a:cxnSpLocks/>
          </p:cNvCxnSpPr>
          <p:nvPr/>
        </p:nvCxnSpPr>
        <p:spPr>
          <a:xfrm flipH="1">
            <a:off x="2780632" y="3517416"/>
            <a:ext cx="3643315" cy="2225587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BAE4346B-2945-4EB1-A910-0A7DAFA9B050}"/>
                  </a:ext>
                </a:extLst>
              </p:cNvPr>
              <p:cNvSpPr txBox="1"/>
              <p:nvPr/>
            </p:nvSpPr>
            <p:spPr>
              <a:xfrm>
                <a:off x="6457308" y="3277695"/>
                <a:ext cx="56252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ja-JP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altLang="ja-JP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ja-JP" altLang="en-US" dirty="0">
                  <a:solidFill>
                    <a:srgbClr val="000000"/>
                  </a:solidFill>
                  <a:latin typeface="Times New Roman"/>
                  <a:ea typeface="ＭＳ Ｐゴシック"/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BAE4346B-2945-4EB1-A910-0A7DAFA9B0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7308" y="3277695"/>
                <a:ext cx="562526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E0BAB9D-2462-1A14-C51B-5FFB5AA80EF1}"/>
              </a:ext>
            </a:extLst>
          </p:cNvPr>
          <p:cNvSpPr txBox="1"/>
          <p:nvPr/>
        </p:nvSpPr>
        <p:spPr>
          <a:xfrm>
            <a:off x="713759" y="1917617"/>
            <a:ext cx="5333063" cy="9233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ja-JP" sz="2000" dirty="0">
                <a:solidFill>
                  <a:srgbClr val="000000"/>
                </a:solidFill>
                <a:latin typeface="Cambria Math" panose="02040503050406030204" pitchFamily="18" charset="0"/>
              </a:rPr>
              <a:t>Boundary: x=(-2,3), y=(-2, 3), z=(0, 1)</a:t>
            </a:r>
          </a:p>
          <a:p>
            <a:r>
              <a:rPr lang="en-US" altLang="ja-JP" sz="2000" dirty="0">
                <a:solidFill>
                  <a:srgbClr val="000000"/>
                </a:solidFill>
                <a:latin typeface="Cambria Math" panose="02040503050406030204" pitchFamily="18" charset="0"/>
              </a:rPr>
              <a:t>Bonds: Do not </a:t>
            </a:r>
            <a:r>
              <a:rPr lang="en-US" altLang="ja-JP" sz="2000" dirty="0" err="1">
                <a:solidFill>
                  <a:srgbClr val="000000"/>
                </a:solidFill>
                <a:latin typeface="Cambria Math" panose="02040503050406030204" pitchFamily="18" charset="0"/>
              </a:rPr>
              <a:t>seach</a:t>
            </a:r>
            <a:r>
              <a:rPr lang="en-US" altLang="ja-JP" sz="2000" dirty="0">
                <a:solidFill>
                  <a:srgbClr val="000000"/>
                </a:solidFill>
                <a:latin typeface="Cambria Math" panose="02040503050406030204" pitchFamily="18" charset="0"/>
              </a:rPr>
              <a:t> atoms beyond the boundary</a:t>
            </a:r>
          </a:p>
          <a:p>
            <a:r>
              <a:rPr lang="en-US" altLang="ja-JP" sz="2000" dirty="0">
                <a:solidFill>
                  <a:srgbClr val="000000"/>
                </a:solidFill>
                <a:latin typeface="Cambria Math" panose="02040503050406030204" pitchFamily="18" charset="0"/>
              </a:rPr>
              <a:t>Radii type: van der Waals</a:t>
            </a:r>
            <a:endParaRPr lang="ja-JP" altLang="en-US" sz="1400" dirty="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994584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81529F0-355B-7946-D189-47EA6594810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305" t="12144" r="9635"/>
          <a:stretch>
            <a:fillRect/>
          </a:stretch>
        </p:blipFill>
        <p:spPr>
          <a:xfrm>
            <a:off x="7222177" y="3002642"/>
            <a:ext cx="3743189" cy="3890080"/>
          </a:xfrm>
          <a:prstGeom prst="rect">
            <a:avLst/>
          </a:prstGeom>
        </p:spPr>
      </p:pic>
      <p:sp>
        <p:nvSpPr>
          <p:cNvPr id="80898" name="Freeform 2"/>
          <p:cNvSpPr>
            <a:spLocks/>
          </p:cNvSpPr>
          <p:nvPr/>
        </p:nvSpPr>
        <p:spPr bwMode="auto">
          <a:xfrm>
            <a:off x="7292935" y="1797206"/>
            <a:ext cx="1617662" cy="990600"/>
          </a:xfrm>
          <a:custGeom>
            <a:avLst/>
            <a:gdLst>
              <a:gd name="T0" fmla="*/ 0 w 1104"/>
              <a:gd name="T1" fmla="*/ 2147483646 h 624"/>
              <a:gd name="T2" fmla="*/ 2147483646 w 1104"/>
              <a:gd name="T3" fmla="*/ 0 h 624"/>
              <a:gd name="T4" fmla="*/ 2147483646 w 1104"/>
              <a:gd name="T5" fmla="*/ 0 h 624"/>
              <a:gd name="T6" fmla="*/ 2147483646 w 1104"/>
              <a:gd name="T7" fmla="*/ 2147483646 h 624"/>
              <a:gd name="T8" fmla="*/ 0 w 1104"/>
              <a:gd name="T9" fmla="*/ 2147483646 h 6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04" h="624">
                <a:moveTo>
                  <a:pt x="0" y="624"/>
                </a:moveTo>
                <a:lnTo>
                  <a:pt x="576" y="0"/>
                </a:lnTo>
                <a:lnTo>
                  <a:pt x="1104" y="0"/>
                </a:lnTo>
                <a:lnTo>
                  <a:pt x="560" y="624"/>
                </a:lnTo>
                <a:lnTo>
                  <a:pt x="0" y="624"/>
                </a:lnTo>
                <a:close/>
              </a:path>
            </a:pathLst>
          </a:custGeom>
          <a:solidFill>
            <a:srgbClr val="00CC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1600" b="1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8382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</a:rPr>
              <a:t>指数の表記</a:t>
            </a:r>
          </a:p>
        </p:txBody>
      </p: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335953" y="832822"/>
            <a:ext cx="8947295" cy="463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0" fontAlgn="base" hangingPunct="0">
              <a:spcBef>
                <a:spcPts val="600"/>
              </a:spcBef>
              <a:spcAft>
                <a:spcPct val="0"/>
              </a:spcAft>
              <a:buNone/>
              <a:defRPr/>
            </a:pPr>
            <a:r>
              <a:rPr lang="ja-JP" altLang="en-US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実格子の座標を </a:t>
            </a:r>
            <a:r>
              <a:rPr lang="en-US" altLang="ja-JP" sz="2000" i="1" dirty="0" err="1">
                <a:solidFill>
                  <a:srgbClr val="FF0101"/>
                </a:solidFill>
                <a:latin typeface="Times New Roman"/>
                <a:ea typeface="ＭＳ Ｐゴシック"/>
              </a:rPr>
              <a:t>uvw</a:t>
            </a:r>
            <a:r>
              <a:rPr lang="ja-JP" altLang="en-US" sz="2000" i="1" dirty="0">
                <a:latin typeface="Times New Roman"/>
                <a:ea typeface="ＭＳ Ｐゴシック"/>
              </a:rPr>
              <a:t>、</a:t>
            </a:r>
            <a:r>
              <a:rPr lang="ja-JP" altLang="en-US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逆格子の座標 </a:t>
            </a:r>
            <a:r>
              <a:rPr lang="en-US" altLang="ja-JP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(</a:t>
            </a:r>
            <a:r>
              <a:rPr lang="ja-JP" altLang="en-US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ミラー指数</a:t>
            </a:r>
            <a:r>
              <a:rPr lang="en-US" altLang="ja-JP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)</a:t>
            </a:r>
            <a:r>
              <a:rPr lang="ja-JP" altLang="en-US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 を </a:t>
            </a:r>
            <a:r>
              <a:rPr lang="en-US" altLang="ja-JP" sz="2000" i="1" dirty="0" err="1">
                <a:solidFill>
                  <a:srgbClr val="FF0101"/>
                </a:solidFill>
                <a:latin typeface="Times New Roman"/>
                <a:ea typeface="ＭＳ Ｐゴシック"/>
              </a:rPr>
              <a:t>hkl</a:t>
            </a:r>
            <a:r>
              <a:rPr lang="en-US" altLang="ja-JP" sz="2000" i="1" dirty="0">
                <a:solidFill>
                  <a:srgbClr val="FF0101"/>
                </a:solidFill>
                <a:latin typeface="Times New Roman"/>
                <a:ea typeface="ＭＳ Ｐゴシック"/>
              </a:rPr>
              <a:t> </a:t>
            </a:r>
            <a:r>
              <a:rPr lang="ja-JP" altLang="en-US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とする</a:t>
            </a: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  <a:tabLst>
                <a:tab pos="1163638" algn="l"/>
              </a:tabLst>
              <a:defRPr/>
            </a:pPr>
            <a:r>
              <a:rPr lang="ja-JP" altLang="en-US" sz="2000" dirty="0">
                <a:solidFill>
                  <a:srgbClr val="FF0101"/>
                </a:solidFill>
                <a:latin typeface="Times New Roman"/>
                <a:ea typeface="ＭＳ Ｐゴシック"/>
              </a:rPr>
              <a:t> </a:t>
            </a:r>
            <a:r>
              <a:rPr lang="en-US" altLang="ja-JP" sz="2000" dirty="0">
                <a:solidFill>
                  <a:srgbClr val="FF0101"/>
                </a:solidFill>
                <a:latin typeface="Times New Roman"/>
                <a:ea typeface="ＭＳ Ｐゴシック"/>
              </a:rPr>
              <a:t>[</a:t>
            </a:r>
            <a:r>
              <a:rPr lang="en-US" altLang="ja-JP" sz="2000" i="1" dirty="0" err="1">
                <a:solidFill>
                  <a:srgbClr val="FF0101"/>
                </a:solidFill>
                <a:latin typeface="Times New Roman"/>
                <a:ea typeface="ＭＳ Ｐゴシック"/>
              </a:rPr>
              <a:t>uvw</a:t>
            </a:r>
            <a:r>
              <a:rPr lang="en-US" altLang="ja-JP" sz="2000" dirty="0">
                <a:solidFill>
                  <a:srgbClr val="FF0101"/>
                </a:solidFill>
                <a:latin typeface="Times New Roman"/>
                <a:ea typeface="ＭＳ Ｐゴシック"/>
              </a:rPr>
              <a:t>]	</a:t>
            </a:r>
            <a:r>
              <a:rPr lang="en-US" altLang="ja-JP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: </a:t>
            </a:r>
            <a:r>
              <a:rPr lang="ja-JP" altLang="en-US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実空間における線の「</a:t>
            </a:r>
            <a:r>
              <a:rPr lang="ja-JP" altLang="en-US" sz="2000" dirty="0">
                <a:latin typeface="Times New Roman"/>
                <a:ea typeface="ＭＳ Ｐゴシック"/>
              </a:rPr>
              <a:t>実空間の</a:t>
            </a:r>
            <a:r>
              <a:rPr lang="ja-JP" altLang="en-US" sz="20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方向</a:t>
            </a:r>
            <a:r>
              <a:rPr lang="ja-JP" altLang="en-US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」</a:t>
            </a: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  <a:tabLst>
                <a:tab pos="1163638" algn="l"/>
              </a:tabLst>
              <a:defRPr/>
            </a:pPr>
            <a:r>
              <a:rPr lang="en-US" altLang="ja-JP" sz="2000" i="1" dirty="0">
                <a:solidFill>
                  <a:srgbClr val="FF0101"/>
                </a:solidFill>
                <a:latin typeface="Times New Roman"/>
                <a:ea typeface="ＭＳ Ｐゴシック"/>
              </a:rPr>
              <a:t> </a:t>
            </a:r>
            <a:r>
              <a:rPr lang="en-US" altLang="ja-JP" sz="2000" i="1" dirty="0" err="1">
                <a:solidFill>
                  <a:srgbClr val="FF0101"/>
                </a:solidFill>
                <a:latin typeface="Times New Roman"/>
                <a:ea typeface="ＭＳ Ｐゴシック"/>
              </a:rPr>
              <a:t>hkl</a:t>
            </a:r>
            <a:r>
              <a:rPr lang="en-US" altLang="ja-JP" sz="2000" i="1" dirty="0">
                <a:solidFill>
                  <a:srgbClr val="FF0101"/>
                </a:solidFill>
                <a:latin typeface="Times New Roman"/>
                <a:ea typeface="ＭＳ Ｐゴシック"/>
              </a:rPr>
              <a:t>	</a:t>
            </a:r>
            <a:r>
              <a:rPr lang="en-US" altLang="ja-JP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: </a:t>
            </a:r>
            <a:r>
              <a:rPr lang="ja-JP" altLang="en-US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回折指数 </a:t>
            </a:r>
            <a:r>
              <a:rPr lang="en-US" altLang="ja-JP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(</a:t>
            </a:r>
            <a:r>
              <a:rPr lang="ja-JP" altLang="en-US" sz="2000" dirty="0">
                <a:solidFill>
                  <a:srgbClr val="0000FF"/>
                </a:solidFill>
                <a:latin typeface="Times New Roman"/>
                <a:ea typeface="ＭＳ Ｐゴシック"/>
              </a:rPr>
              <a:t>逆空間の</a:t>
            </a:r>
            <a:r>
              <a:rPr lang="ja-JP" altLang="en-US" sz="20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座標、逆格子点</a:t>
            </a:r>
            <a:r>
              <a:rPr lang="en-US" altLang="ja-JP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)</a:t>
            </a:r>
            <a:endParaRPr lang="ja-JP" altLang="en-US" sz="2000" dirty="0">
              <a:solidFill>
                <a:srgbClr val="000000"/>
              </a:solidFill>
              <a:latin typeface="Times New Roman"/>
              <a:ea typeface="ＭＳ Ｐゴシック"/>
            </a:endParaRP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  <a:tabLst>
                <a:tab pos="1163638" algn="l"/>
              </a:tabLst>
              <a:defRPr/>
            </a:pPr>
            <a:r>
              <a:rPr lang="ja-JP" altLang="en-US" sz="2000" dirty="0">
                <a:solidFill>
                  <a:srgbClr val="FF0101"/>
                </a:solidFill>
                <a:latin typeface="Times New Roman"/>
                <a:ea typeface="ＭＳ Ｐゴシック"/>
              </a:rPr>
              <a:t> </a:t>
            </a:r>
            <a:r>
              <a:rPr lang="en-US" altLang="ja-JP" sz="2000" dirty="0">
                <a:solidFill>
                  <a:srgbClr val="FF0101"/>
                </a:solidFill>
                <a:latin typeface="Times New Roman"/>
                <a:ea typeface="ＭＳ Ｐゴシック"/>
              </a:rPr>
              <a:t>(</a:t>
            </a:r>
            <a:r>
              <a:rPr lang="en-US" altLang="ja-JP" sz="2000" i="1" dirty="0" err="1">
                <a:solidFill>
                  <a:srgbClr val="FF0101"/>
                </a:solidFill>
                <a:latin typeface="Times New Roman"/>
                <a:ea typeface="ＭＳ Ｐゴシック"/>
              </a:rPr>
              <a:t>hkl</a:t>
            </a:r>
            <a:r>
              <a:rPr lang="en-US" altLang="ja-JP" sz="2000" dirty="0">
                <a:solidFill>
                  <a:srgbClr val="FF0101"/>
                </a:solidFill>
                <a:latin typeface="Times New Roman"/>
                <a:ea typeface="ＭＳ Ｐゴシック"/>
              </a:rPr>
              <a:t>)	</a:t>
            </a:r>
            <a:r>
              <a:rPr lang="en-US" altLang="ja-JP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: Miller</a:t>
            </a:r>
            <a:r>
              <a:rPr lang="ja-JP" altLang="en-US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指数</a:t>
            </a:r>
            <a:r>
              <a:rPr lang="en-US" altLang="ja-JP" sz="2000" i="1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hkl</a:t>
            </a:r>
            <a:r>
              <a:rPr lang="ja-JP" altLang="en-US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の組で表される</a:t>
            </a:r>
            <a:br>
              <a:rPr lang="en-US" altLang="ja-JP" sz="2000" dirty="0">
                <a:solidFill>
                  <a:srgbClr val="000000"/>
                </a:solidFill>
                <a:latin typeface="Times New Roman"/>
                <a:ea typeface="ＭＳ Ｐゴシック"/>
              </a:rPr>
            </a:br>
            <a:r>
              <a:rPr lang="ja-JP" altLang="en-US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　　　　　　　「</a:t>
            </a:r>
            <a:r>
              <a:rPr lang="ja-JP" altLang="en-US" sz="2000" dirty="0">
                <a:latin typeface="Times New Roman"/>
                <a:ea typeface="ＭＳ Ｐゴシック"/>
              </a:rPr>
              <a:t>実空間の</a:t>
            </a:r>
            <a:r>
              <a:rPr lang="ja-JP" altLang="en-US" sz="20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面 ＝ 法線の方向</a:t>
            </a:r>
            <a:r>
              <a:rPr lang="ja-JP" altLang="en-US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」</a:t>
            </a:r>
            <a:br>
              <a:rPr lang="ja-JP" altLang="en-US" sz="2000" dirty="0">
                <a:solidFill>
                  <a:srgbClr val="000000"/>
                </a:solidFill>
                <a:latin typeface="Times New Roman"/>
                <a:ea typeface="ＭＳ Ｐゴシック"/>
              </a:rPr>
            </a:br>
            <a:r>
              <a:rPr lang="ja-JP" altLang="en-US" sz="2000" dirty="0">
                <a:solidFill>
                  <a:srgbClr val="0000FF"/>
                </a:solidFill>
                <a:latin typeface="Times New Roman"/>
                <a:ea typeface="ＭＳ Ｐゴシック"/>
              </a:rPr>
              <a:t>	直交系では </a:t>
            </a:r>
            <a:r>
              <a:rPr lang="en-US" altLang="ja-JP" sz="2000" dirty="0">
                <a:solidFill>
                  <a:srgbClr val="0000FF"/>
                </a:solidFill>
                <a:latin typeface="Times New Roman"/>
                <a:ea typeface="ＭＳ Ｐゴシック"/>
              </a:rPr>
              <a:t>[</a:t>
            </a:r>
            <a:r>
              <a:rPr lang="en-US" altLang="ja-JP" sz="2000" dirty="0" err="1">
                <a:solidFill>
                  <a:srgbClr val="0000FF"/>
                </a:solidFill>
                <a:latin typeface="Times New Roman"/>
                <a:ea typeface="ＭＳ Ｐゴシック"/>
              </a:rPr>
              <a:t>hkl</a:t>
            </a:r>
            <a:r>
              <a:rPr lang="en-US" altLang="ja-JP" sz="2000" dirty="0">
                <a:solidFill>
                  <a:srgbClr val="0000FF"/>
                </a:solidFill>
                <a:latin typeface="Times New Roman"/>
                <a:ea typeface="ＭＳ Ｐゴシック"/>
              </a:rPr>
              <a:t>]</a:t>
            </a:r>
            <a:r>
              <a:rPr lang="ja-JP" altLang="en-US" sz="2000" dirty="0">
                <a:solidFill>
                  <a:srgbClr val="0000FF"/>
                </a:solidFill>
                <a:latin typeface="Times New Roman"/>
                <a:ea typeface="ＭＳ Ｐゴシック"/>
              </a:rPr>
              <a:t> は </a:t>
            </a:r>
            <a:r>
              <a:rPr lang="en-US" altLang="ja-JP" sz="2000" dirty="0">
                <a:solidFill>
                  <a:srgbClr val="0000FF"/>
                </a:solidFill>
                <a:latin typeface="Times New Roman"/>
                <a:ea typeface="ＭＳ Ｐゴシック"/>
              </a:rPr>
              <a:t>(</a:t>
            </a:r>
            <a:r>
              <a:rPr lang="en-US" altLang="ja-JP" sz="2000" dirty="0" err="1">
                <a:solidFill>
                  <a:srgbClr val="0000FF"/>
                </a:solidFill>
                <a:latin typeface="Times New Roman"/>
                <a:ea typeface="ＭＳ Ｐゴシック"/>
              </a:rPr>
              <a:t>hkl</a:t>
            </a:r>
            <a:r>
              <a:rPr lang="en-US" altLang="ja-JP" sz="2000" dirty="0">
                <a:solidFill>
                  <a:srgbClr val="0000FF"/>
                </a:solidFill>
                <a:latin typeface="Times New Roman"/>
                <a:ea typeface="ＭＳ Ｐゴシック"/>
              </a:rPr>
              <a:t>)</a:t>
            </a:r>
            <a:r>
              <a:rPr lang="ja-JP" altLang="en-US" sz="2000" dirty="0">
                <a:solidFill>
                  <a:srgbClr val="0000FF"/>
                </a:solidFill>
                <a:latin typeface="Times New Roman"/>
                <a:ea typeface="ＭＳ Ｐゴシック"/>
              </a:rPr>
              <a:t> の法線と同じ</a:t>
            </a:r>
            <a:br>
              <a:rPr lang="ja-JP" altLang="en-US" sz="2000" dirty="0">
                <a:solidFill>
                  <a:srgbClr val="0000FF"/>
                </a:solidFill>
                <a:latin typeface="Times New Roman"/>
                <a:ea typeface="ＭＳ Ｐゴシック"/>
              </a:rPr>
            </a:br>
            <a:r>
              <a:rPr lang="ja-JP" altLang="en-US" sz="2000" dirty="0">
                <a:solidFill>
                  <a:srgbClr val="0000FF"/>
                </a:solidFill>
                <a:latin typeface="Times New Roman"/>
                <a:ea typeface="ＭＳ Ｐゴシック"/>
              </a:rPr>
              <a:t>	非直交系ではそうなるとは限らない</a:t>
            </a: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  <a:tabLst>
                <a:tab pos="1163638" algn="l"/>
              </a:tabLst>
              <a:defRPr/>
            </a:pPr>
            <a:r>
              <a:rPr lang="ja-JP" altLang="en-US" sz="2000" dirty="0">
                <a:solidFill>
                  <a:srgbClr val="FF0101"/>
                </a:solidFill>
                <a:latin typeface="Times New Roman"/>
                <a:ea typeface="ＭＳ Ｐゴシック"/>
              </a:rPr>
              <a:t> </a:t>
            </a:r>
            <a:r>
              <a:rPr lang="en-US" altLang="ja-JP" sz="2000" dirty="0">
                <a:solidFill>
                  <a:srgbClr val="FF0101"/>
                </a:solidFill>
                <a:latin typeface="Times New Roman"/>
                <a:ea typeface="ＭＳ Ｐゴシック"/>
              </a:rPr>
              <a:t>&lt;</a:t>
            </a:r>
            <a:r>
              <a:rPr lang="en-US" altLang="ja-JP" sz="2000" i="1" dirty="0" err="1">
                <a:solidFill>
                  <a:srgbClr val="FF0101"/>
                </a:solidFill>
                <a:latin typeface="Times New Roman"/>
                <a:ea typeface="ＭＳ Ｐゴシック"/>
              </a:rPr>
              <a:t>uvw</a:t>
            </a:r>
            <a:r>
              <a:rPr lang="en-US" altLang="ja-JP" sz="2000" dirty="0">
                <a:solidFill>
                  <a:srgbClr val="FF0101"/>
                </a:solidFill>
                <a:latin typeface="Times New Roman"/>
                <a:ea typeface="ＭＳ Ｐゴシック"/>
              </a:rPr>
              <a:t>&gt;	</a:t>
            </a:r>
            <a:r>
              <a:rPr lang="en-US" altLang="ja-JP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: </a:t>
            </a:r>
            <a:r>
              <a:rPr lang="ja-JP" altLang="en-US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等価な</a:t>
            </a:r>
            <a:r>
              <a:rPr lang="en-US" altLang="ja-JP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[</a:t>
            </a:r>
            <a:r>
              <a:rPr lang="en-US" altLang="ja-JP" sz="2000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uvw</a:t>
            </a:r>
            <a:r>
              <a:rPr lang="en-US" altLang="ja-JP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]</a:t>
            </a:r>
            <a:r>
              <a:rPr lang="ja-JP" altLang="en-US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の全ての「</a:t>
            </a:r>
            <a:r>
              <a:rPr lang="ja-JP" altLang="en-US" sz="2000" dirty="0">
                <a:latin typeface="Times New Roman"/>
                <a:ea typeface="ＭＳ Ｐゴシック"/>
              </a:rPr>
              <a:t>実空間の</a:t>
            </a:r>
            <a:r>
              <a:rPr lang="ja-JP" altLang="en-US" sz="20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方向</a:t>
            </a:r>
            <a:r>
              <a:rPr lang="ja-JP" altLang="en-US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」 </a:t>
            </a:r>
            <a:r>
              <a:rPr lang="en-US" altLang="ja-JP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(</a:t>
            </a:r>
            <a:r>
              <a:rPr lang="ja-JP" altLang="en-US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型方向</a:t>
            </a:r>
            <a:r>
              <a:rPr lang="en-US" altLang="ja-JP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)</a:t>
            </a: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  <a:tabLst>
                <a:tab pos="1163638" algn="l"/>
              </a:tabLst>
              <a:defRPr/>
            </a:pPr>
            <a:r>
              <a:rPr lang="en-US" altLang="ja-JP" sz="2000" dirty="0">
                <a:solidFill>
                  <a:srgbClr val="FF0101"/>
                </a:solidFill>
                <a:latin typeface="Times New Roman"/>
                <a:ea typeface="ＭＳ Ｐゴシック"/>
              </a:rPr>
              <a:t> {</a:t>
            </a:r>
            <a:r>
              <a:rPr lang="en-US" altLang="ja-JP" sz="2000" i="1" dirty="0" err="1">
                <a:solidFill>
                  <a:srgbClr val="FF0101"/>
                </a:solidFill>
                <a:latin typeface="Times New Roman"/>
                <a:ea typeface="ＭＳ Ｐゴシック"/>
              </a:rPr>
              <a:t>hkl</a:t>
            </a:r>
            <a:r>
              <a:rPr lang="en-US" altLang="ja-JP" sz="2000" dirty="0">
                <a:solidFill>
                  <a:srgbClr val="FF0101"/>
                </a:solidFill>
                <a:latin typeface="Times New Roman"/>
                <a:ea typeface="ＭＳ Ｐゴシック"/>
              </a:rPr>
              <a:t>}	</a:t>
            </a:r>
            <a:r>
              <a:rPr lang="en-US" altLang="ja-JP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: </a:t>
            </a:r>
            <a:r>
              <a:rPr lang="ja-JP" altLang="en-US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等価な </a:t>
            </a:r>
            <a:r>
              <a:rPr lang="en-US" altLang="ja-JP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(</a:t>
            </a:r>
            <a:r>
              <a:rPr lang="en-US" altLang="ja-JP" sz="2000" i="1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hkl</a:t>
            </a:r>
            <a:r>
              <a:rPr lang="en-US" altLang="ja-JP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)</a:t>
            </a:r>
            <a:r>
              <a:rPr lang="ja-JP" altLang="en-US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 の全ての「面」 </a:t>
            </a:r>
            <a:r>
              <a:rPr lang="en-US" altLang="ja-JP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(</a:t>
            </a:r>
            <a:r>
              <a:rPr lang="ja-JP" altLang="en-US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型面</a:t>
            </a:r>
            <a:r>
              <a:rPr lang="en-US" altLang="ja-JP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)</a:t>
            </a: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  <a:tabLst>
                <a:tab pos="1163638" algn="l"/>
              </a:tabLst>
              <a:defRPr/>
            </a:pPr>
            <a:r>
              <a:rPr lang="ja-JP" altLang="en-US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 晶帯面： ある軸 </a:t>
            </a:r>
            <a:r>
              <a:rPr lang="en-US" altLang="ja-JP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[</a:t>
            </a:r>
            <a:r>
              <a:rPr lang="en-US" altLang="ja-JP" sz="2000" i="1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uvw</a:t>
            </a:r>
            <a:r>
              <a:rPr lang="en-US" altLang="ja-JP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]</a:t>
            </a:r>
            <a:r>
              <a:rPr lang="ja-JP" altLang="en-US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en-US" altLang="ja-JP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(</a:t>
            </a:r>
            <a:r>
              <a:rPr lang="ja-JP" altLang="en-US" sz="2000" dirty="0">
                <a:solidFill>
                  <a:srgbClr val="000000"/>
                </a:solidFill>
              </a:rPr>
              <a:t>晶帯軸</a:t>
            </a:r>
            <a:r>
              <a:rPr lang="en-US" altLang="ja-JP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)</a:t>
            </a:r>
            <a:r>
              <a:rPr lang="ja-JP" altLang="en-US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 に平行な面の集まり</a:t>
            </a:r>
            <a:br>
              <a:rPr lang="ja-JP" altLang="en-US" sz="2000" dirty="0">
                <a:solidFill>
                  <a:srgbClr val="000000"/>
                </a:solidFill>
                <a:latin typeface="Times New Roman"/>
                <a:ea typeface="ＭＳ Ｐゴシック"/>
              </a:rPr>
            </a:br>
            <a:r>
              <a:rPr lang="ja-JP" altLang="en-US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	</a:t>
            </a:r>
            <a:r>
              <a:rPr lang="en-US" altLang="ja-JP" sz="2000" i="1" dirty="0">
                <a:solidFill>
                  <a:srgbClr val="000000"/>
                </a:solidFill>
                <a:latin typeface="Times New Roman"/>
                <a:ea typeface="ＭＳ Ｐゴシック"/>
              </a:rPr>
              <a:t>hu</a:t>
            </a:r>
            <a:r>
              <a:rPr lang="ja-JP" altLang="en-US" sz="2000" i="1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en-US" altLang="ja-JP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+</a:t>
            </a:r>
            <a:r>
              <a:rPr lang="ja-JP" altLang="en-US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en-US" altLang="ja-JP" sz="2000" i="1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kv</a:t>
            </a:r>
            <a:r>
              <a:rPr lang="ja-JP" altLang="en-US" sz="2000" i="1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en-US" altLang="ja-JP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+</a:t>
            </a:r>
            <a:r>
              <a:rPr lang="ja-JP" altLang="en-US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en-US" altLang="ja-JP" sz="2000" i="1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lw</a:t>
            </a:r>
            <a:r>
              <a:rPr lang="ja-JP" altLang="en-US" sz="2000" i="1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en-US" altLang="ja-JP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=</a:t>
            </a:r>
            <a:r>
              <a:rPr lang="ja-JP" altLang="en-US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en-US" altLang="ja-JP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0</a:t>
            </a:r>
            <a:r>
              <a:rPr lang="ja-JP" altLang="en-US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 を満たす面 </a:t>
            </a:r>
            <a:r>
              <a:rPr lang="en-US" altLang="ja-JP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(</a:t>
            </a:r>
            <a:r>
              <a:rPr lang="en-US" altLang="ja-JP" sz="2000" i="1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hkl</a:t>
            </a:r>
            <a:r>
              <a:rPr lang="en-US" altLang="ja-JP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)</a:t>
            </a:r>
            <a:r>
              <a:rPr lang="ja-JP" altLang="en-US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 の集合</a:t>
            </a:r>
            <a:endParaRPr lang="en-US" altLang="ja-JP" sz="2000" dirty="0">
              <a:solidFill>
                <a:srgbClr val="000000"/>
              </a:solidFill>
              <a:latin typeface="Times New Roman"/>
              <a:ea typeface="ＭＳ Ｐゴシック"/>
            </a:endParaRP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  <a:tabLst>
                <a:tab pos="1163638" algn="l"/>
              </a:tabLst>
              <a:defRPr/>
            </a:pPr>
            <a:r>
              <a:rPr lang="ja-JP" altLang="en-US" sz="2000" dirty="0">
                <a:solidFill>
                  <a:srgbClr val="FF0101"/>
                </a:solidFill>
                <a:latin typeface="Times New Roman"/>
                <a:ea typeface="ＭＳ Ｐゴシック"/>
                <a:sym typeface="Wingdings" pitchFamily="2" charset="2"/>
              </a:rPr>
              <a:t> </a:t>
            </a:r>
            <a:r>
              <a:rPr lang="en-US" altLang="ja-JP" sz="2000" dirty="0">
                <a:solidFill>
                  <a:srgbClr val="FF0101"/>
                </a:solidFill>
                <a:latin typeface="Times New Roman"/>
                <a:ea typeface="ＭＳ Ｐゴシック"/>
                <a:sym typeface="Wingdings" pitchFamily="2" charset="2"/>
              </a:rPr>
              <a:t>(</a:t>
            </a:r>
            <a:r>
              <a:rPr lang="en-US" altLang="ja-JP" sz="2000" i="1" dirty="0" err="1">
                <a:solidFill>
                  <a:srgbClr val="FF0101"/>
                </a:solidFill>
                <a:latin typeface="Times New Roman"/>
                <a:ea typeface="ＭＳ Ｐゴシック"/>
              </a:rPr>
              <a:t>hkil</a:t>
            </a:r>
            <a:r>
              <a:rPr lang="en-US" altLang="ja-JP" sz="2000" dirty="0">
                <a:solidFill>
                  <a:srgbClr val="FF0101"/>
                </a:solidFill>
                <a:latin typeface="Times New Roman"/>
                <a:ea typeface="ＭＳ Ｐゴシック"/>
              </a:rPr>
              <a:t>)	</a:t>
            </a:r>
            <a:r>
              <a:rPr lang="en-US" altLang="ja-JP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: </a:t>
            </a:r>
            <a:r>
              <a:rPr lang="ja-JP" altLang="en-US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六方晶系の</a:t>
            </a:r>
            <a:r>
              <a:rPr lang="en-US" altLang="ja-JP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Miller-Bravais</a:t>
            </a:r>
            <a:r>
              <a:rPr lang="ja-JP" altLang="en-US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指数 </a:t>
            </a:r>
            <a:br>
              <a:rPr lang="ja-JP" altLang="en-US" sz="2000" dirty="0">
                <a:solidFill>
                  <a:srgbClr val="000000"/>
                </a:solidFill>
                <a:latin typeface="Times New Roman"/>
                <a:ea typeface="ＭＳ Ｐゴシック"/>
              </a:rPr>
            </a:br>
            <a:r>
              <a:rPr lang="ja-JP" altLang="en-US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	</a:t>
            </a:r>
            <a:r>
              <a:rPr lang="en-US" altLang="ja-JP" sz="2000" i="1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i</a:t>
            </a:r>
            <a:r>
              <a:rPr lang="ja-JP" altLang="en-US" sz="2000" i="1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en-US" altLang="ja-JP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=</a:t>
            </a:r>
            <a:r>
              <a:rPr lang="ja-JP" altLang="en-US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en-US" altLang="ja-JP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– </a:t>
            </a:r>
            <a:r>
              <a:rPr lang="en-US" altLang="ja-JP" sz="2000" i="1" dirty="0">
                <a:solidFill>
                  <a:srgbClr val="000000"/>
                </a:solidFill>
                <a:latin typeface="Times New Roman"/>
                <a:ea typeface="ＭＳ Ｐゴシック"/>
              </a:rPr>
              <a:t>h </a:t>
            </a:r>
            <a:r>
              <a:rPr lang="en-US" altLang="ja-JP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– </a:t>
            </a:r>
            <a:r>
              <a:rPr lang="en-US" altLang="ja-JP" sz="2000" i="1" dirty="0">
                <a:solidFill>
                  <a:srgbClr val="000000"/>
                </a:solidFill>
                <a:latin typeface="Times New Roman"/>
                <a:ea typeface="ＭＳ Ｐゴシック"/>
              </a:rPr>
              <a:t>k </a:t>
            </a:r>
            <a:r>
              <a:rPr lang="ja-JP" altLang="en-US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とすると、</a:t>
            </a:r>
            <a:r>
              <a:rPr lang="en-US" altLang="ja-JP" sz="2000" i="1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hki</a:t>
            </a:r>
            <a:r>
              <a:rPr lang="en-US" altLang="ja-JP" sz="2000" i="1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ja-JP" altLang="en-US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が六回対称の表現になる</a:t>
            </a:r>
          </a:p>
        </p:txBody>
      </p:sp>
      <p:sp>
        <p:nvSpPr>
          <p:cNvPr id="80902" name="Line 6"/>
          <p:cNvSpPr>
            <a:spLocks noChangeShapeType="1"/>
          </p:cNvSpPr>
          <p:nvPr/>
        </p:nvSpPr>
        <p:spPr bwMode="auto">
          <a:xfrm>
            <a:off x="7292936" y="2787806"/>
            <a:ext cx="2249487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1600" b="1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80903" name="Line 7"/>
          <p:cNvSpPr>
            <a:spLocks noChangeShapeType="1"/>
          </p:cNvSpPr>
          <p:nvPr/>
        </p:nvSpPr>
        <p:spPr bwMode="auto">
          <a:xfrm flipV="1">
            <a:off x="7292936" y="1176094"/>
            <a:ext cx="1360783" cy="16117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1600" b="1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80904" name="Line 8"/>
          <p:cNvSpPr>
            <a:spLocks noChangeShapeType="1"/>
          </p:cNvSpPr>
          <p:nvPr/>
        </p:nvSpPr>
        <p:spPr bwMode="auto">
          <a:xfrm>
            <a:off x="7924761" y="1797206"/>
            <a:ext cx="21812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1600" b="1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80905" name="Text Box 9"/>
          <p:cNvSpPr txBox="1">
            <a:spLocks noChangeArrowheads="1"/>
          </p:cNvSpPr>
          <p:nvPr/>
        </p:nvSpPr>
        <p:spPr bwMode="auto">
          <a:xfrm>
            <a:off x="10072809" y="1587596"/>
            <a:ext cx="99578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ja-JP" sz="2000" dirty="0">
                <a:solidFill>
                  <a:srgbClr val="0000FF"/>
                </a:solidFill>
                <a:latin typeface="Times New Roman"/>
                <a:ea typeface="ＭＳ Ｐゴシック"/>
              </a:rPr>
              <a:t>(010)</a:t>
            </a:r>
            <a:r>
              <a:rPr lang="ja-JP" altLang="en-US" sz="2000" dirty="0">
                <a:solidFill>
                  <a:srgbClr val="0000FF"/>
                </a:solidFill>
                <a:latin typeface="Times New Roman"/>
                <a:ea typeface="ＭＳ Ｐゴシック"/>
              </a:rPr>
              <a:t>面</a:t>
            </a:r>
          </a:p>
        </p:txBody>
      </p:sp>
      <p:sp>
        <p:nvSpPr>
          <p:cNvPr id="80906" name="Text Box 10"/>
          <p:cNvSpPr txBox="1">
            <a:spLocks noChangeArrowheads="1"/>
          </p:cNvSpPr>
          <p:nvPr/>
        </p:nvSpPr>
        <p:spPr bwMode="auto">
          <a:xfrm>
            <a:off x="9341396" y="2711607"/>
            <a:ext cx="3385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ja-JP" sz="2400" b="1" i="1">
                <a:solidFill>
                  <a:srgbClr val="FF0101"/>
                </a:solidFill>
                <a:latin typeface="Times New Roman"/>
                <a:ea typeface="ＭＳ Ｐゴシック"/>
              </a:rPr>
              <a:t>a</a:t>
            </a:r>
          </a:p>
        </p:txBody>
      </p:sp>
      <p:sp>
        <p:nvSpPr>
          <p:cNvPr id="80907" name="Text Box 11"/>
          <p:cNvSpPr txBox="1">
            <a:spLocks noChangeArrowheads="1"/>
          </p:cNvSpPr>
          <p:nvPr/>
        </p:nvSpPr>
        <p:spPr bwMode="auto">
          <a:xfrm>
            <a:off x="8374608" y="806607"/>
            <a:ext cx="3385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ja-JP" sz="2400" b="1" i="1">
                <a:solidFill>
                  <a:srgbClr val="FF0101"/>
                </a:solidFill>
                <a:latin typeface="Times New Roman"/>
                <a:ea typeface="ＭＳ Ｐゴシック"/>
              </a:rPr>
              <a:t>b</a:t>
            </a:r>
          </a:p>
        </p:txBody>
      </p:sp>
      <p:sp>
        <p:nvSpPr>
          <p:cNvPr id="80908" name="Line 12"/>
          <p:cNvSpPr>
            <a:spLocks noChangeShapeType="1"/>
          </p:cNvSpPr>
          <p:nvPr/>
        </p:nvSpPr>
        <p:spPr bwMode="auto">
          <a:xfrm flipV="1">
            <a:off x="8539172" y="1797206"/>
            <a:ext cx="438743" cy="56094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1600" b="1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80909" name="Text Box 13"/>
          <p:cNvSpPr txBox="1">
            <a:spLocks noChangeArrowheads="1"/>
          </p:cNvSpPr>
          <p:nvPr/>
        </p:nvSpPr>
        <p:spPr bwMode="auto">
          <a:xfrm>
            <a:off x="8804643" y="1949606"/>
            <a:ext cx="12522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ja-JP" sz="2000" dirty="0">
                <a:solidFill>
                  <a:srgbClr val="FF0101"/>
                </a:solidFill>
                <a:latin typeface="Times New Roman"/>
                <a:ea typeface="ＭＳ Ｐゴシック"/>
              </a:rPr>
              <a:t>[010]</a:t>
            </a:r>
            <a:r>
              <a:rPr lang="ja-JP" altLang="en-US" sz="2000" dirty="0">
                <a:solidFill>
                  <a:srgbClr val="FF0101"/>
                </a:solidFill>
                <a:latin typeface="Times New Roman"/>
                <a:ea typeface="ＭＳ Ｐゴシック"/>
              </a:rPr>
              <a:t>方向</a:t>
            </a:r>
          </a:p>
        </p:txBody>
      </p:sp>
      <p:sp>
        <p:nvSpPr>
          <p:cNvPr id="80910" name="Line 14"/>
          <p:cNvSpPr>
            <a:spLocks noChangeShapeType="1"/>
          </p:cNvSpPr>
          <p:nvPr/>
        </p:nvSpPr>
        <p:spPr bwMode="auto">
          <a:xfrm flipV="1">
            <a:off x="9894847" y="1263806"/>
            <a:ext cx="0" cy="533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1600" b="1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80911" name="Rectangle 15"/>
          <p:cNvSpPr>
            <a:spLocks noChangeArrowheads="1"/>
          </p:cNvSpPr>
          <p:nvPr/>
        </p:nvSpPr>
        <p:spPr bwMode="auto">
          <a:xfrm>
            <a:off x="8918359" y="622424"/>
            <a:ext cx="227818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ja-JP" sz="2000" dirty="0">
                <a:solidFill>
                  <a:srgbClr val="0000FF"/>
                </a:solidFill>
                <a:latin typeface="Times New Roman"/>
                <a:ea typeface="ＭＳ Ｐゴシック"/>
              </a:rPr>
              <a:t>010</a:t>
            </a:r>
            <a:r>
              <a:rPr lang="en-US" altLang="ja-JP" sz="2000" dirty="0">
                <a:solidFill>
                  <a:srgbClr val="FF0101"/>
                </a:solidFill>
                <a:latin typeface="Times New Roman"/>
                <a:ea typeface="ＭＳ Ｐゴシック"/>
              </a:rPr>
              <a:t>:</a:t>
            </a:r>
            <a:r>
              <a:rPr lang="ja-JP" altLang="en-US" sz="2000" dirty="0">
                <a:solidFill>
                  <a:srgbClr val="FF0101"/>
                </a:solidFill>
                <a:latin typeface="Times New Roman"/>
                <a:ea typeface="ＭＳ Ｐゴシック"/>
              </a:rPr>
              <a:t> 逆格子点</a:t>
            </a:r>
            <a:br>
              <a:rPr lang="en-US" altLang="ja-JP" sz="2000" dirty="0">
                <a:solidFill>
                  <a:srgbClr val="FF0101"/>
                </a:solidFill>
                <a:latin typeface="Times New Roman"/>
                <a:ea typeface="ＭＳ Ｐゴシック"/>
              </a:rPr>
            </a:br>
            <a:r>
              <a:rPr lang="en-US" altLang="ja-JP" sz="2000" dirty="0">
                <a:solidFill>
                  <a:srgbClr val="0000FF"/>
                </a:solidFill>
                <a:latin typeface="Times New Roman"/>
                <a:ea typeface="ＭＳ Ｐゴシック"/>
              </a:rPr>
              <a:t>(010)</a:t>
            </a:r>
            <a:r>
              <a:rPr lang="ja-JP" altLang="en-US" sz="2000" dirty="0">
                <a:solidFill>
                  <a:srgbClr val="FF0101"/>
                </a:solidFill>
                <a:latin typeface="Times New Roman"/>
                <a:ea typeface="ＭＳ Ｐゴシック"/>
              </a:rPr>
              <a:t>面の法線方向</a:t>
            </a:r>
            <a:endParaRPr lang="en-US" altLang="ja-JP" sz="2000" dirty="0">
              <a:solidFill>
                <a:srgbClr val="FF0101"/>
              </a:solidFill>
              <a:latin typeface="Times New Roman"/>
              <a:ea typeface="ＭＳ Ｐゴシック"/>
            </a:endParaRPr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F6137BD7-7400-5776-0424-61F769776A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3274" y="6080483"/>
            <a:ext cx="2888426" cy="7386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1400" dirty="0">
                <a:solidFill>
                  <a:srgbClr val="0000FF"/>
                </a:solidFill>
                <a:latin typeface="Times New Roman"/>
                <a:ea typeface="ＭＳ Ｐゴシック"/>
              </a:rPr>
              <a:t>立方晶における</a:t>
            </a:r>
            <a:r>
              <a:rPr lang="en-US" altLang="ja-JP" sz="1400" dirty="0">
                <a:solidFill>
                  <a:srgbClr val="0000FF"/>
                </a:solidFill>
                <a:latin typeface="Times New Roman"/>
                <a:ea typeface="ＭＳ Ｐゴシック"/>
              </a:rPr>
              <a:t>[001]</a:t>
            </a:r>
            <a:r>
              <a:rPr lang="ja-JP" altLang="en-US" sz="1400" dirty="0">
                <a:solidFill>
                  <a:srgbClr val="0000FF"/>
                </a:solidFill>
                <a:latin typeface="Times New Roman"/>
                <a:ea typeface="ＭＳ Ｐゴシック"/>
              </a:rPr>
              <a:t>を</a:t>
            </a:r>
            <a:br>
              <a:rPr lang="en-US" altLang="ja-JP" sz="1400" dirty="0">
                <a:solidFill>
                  <a:srgbClr val="0000FF"/>
                </a:solidFill>
                <a:latin typeface="Times New Roman"/>
                <a:ea typeface="ＭＳ Ｐゴシック"/>
              </a:rPr>
            </a:br>
            <a:r>
              <a:rPr lang="ja-JP" altLang="en-US" sz="1400" dirty="0">
                <a:solidFill>
                  <a:srgbClr val="0000FF"/>
                </a:solidFill>
                <a:latin typeface="Times New Roman"/>
                <a:ea typeface="ＭＳ Ｐゴシック"/>
              </a:rPr>
              <a:t>晶帯軸とする晶帯面</a:t>
            </a:r>
            <a:br>
              <a:rPr lang="en-US" altLang="ja-JP" sz="1400" dirty="0">
                <a:solidFill>
                  <a:srgbClr val="0000FF"/>
                </a:solidFill>
                <a:latin typeface="Times New Roman"/>
                <a:ea typeface="ＭＳ Ｐゴシック"/>
              </a:rPr>
            </a:br>
            <a:r>
              <a:rPr lang="en-US" altLang="ja-JP" sz="1400" b="1" dirty="0">
                <a:solidFill>
                  <a:srgbClr val="00B050"/>
                </a:solidFill>
                <a:latin typeface="Times New Roman"/>
                <a:ea typeface="ＭＳ Ｐゴシック"/>
              </a:rPr>
              <a:t> zone_axes.py</a:t>
            </a:r>
          </a:p>
        </p:txBody>
      </p:sp>
    </p:spTree>
    <p:extLst>
      <p:ext uri="{BB962C8B-B14F-4D97-AF65-F5344CB8AC3E}">
        <p14:creationId xmlns:p14="http://schemas.microsoft.com/office/powerpoint/2010/main" val="237368492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1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9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3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516</TotalTime>
  <Words>644</Words>
  <Application>Microsoft Office PowerPoint</Application>
  <PresentationFormat>ワイド画面</PresentationFormat>
  <Paragraphs>72</Paragraphs>
  <Slides>13</Slides>
  <Notes>11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5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27" baseType="lpstr">
      <vt:lpstr>ＨＧ丸ゴシックB</vt:lpstr>
      <vt:lpstr>ＭＳ Ｐゴシック</vt:lpstr>
      <vt:lpstr>游ゴシック</vt:lpstr>
      <vt:lpstr>Arial</vt:lpstr>
      <vt:lpstr>Calibri</vt:lpstr>
      <vt:lpstr>Calibri Light</vt:lpstr>
      <vt:lpstr>Cambria Math</vt:lpstr>
      <vt:lpstr>Times New Roman</vt:lpstr>
      <vt:lpstr>Office テーマ</vt:lpstr>
      <vt:lpstr>標準デザイン</vt:lpstr>
      <vt:lpstr>11_標準デザイン</vt:lpstr>
      <vt:lpstr>19_標準デザイン</vt:lpstr>
      <vt:lpstr>13_標準デザイン</vt:lpstr>
      <vt:lpstr>数式</vt:lpstr>
      <vt:lpstr>結晶化学:見やすい結晶構造の描き方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ZnOの表面構造を描く</vt:lpstr>
      <vt:lpstr>指数の表記</vt:lpstr>
      <vt:lpstr>面指数と方位指数を区別する必要がある例</vt:lpstr>
      <vt:lpstr>VESTA: Objects=&gt;Orientationを使う</vt:lpstr>
      <vt:lpstr>VESTA: Objects=&gt;Orientationを使う</vt:lpstr>
      <vt:lpstr>σv面</vt:lpstr>
    </vt:vector>
  </TitlesOfParts>
  <Company>東京工業大学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レポートS6点群のステレオ投影</dc:title>
  <dc:creator>神谷利夫</dc:creator>
  <cp:lastModifiedBy>利夫 神谷</cp:lastModifiedBy>
  <cp:revision>70</cp:revision>
  <dcterms:created xsi:type="dcterms:W3CDTF">2013-04-22T01:26:47Z</dcterms:created>
  <dcterms:modified xsi:type="dcterms:W3CDTF">2025-07-14T23:00:57Z</dcterms:modified>
</cp:coreProperties>
</file>