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 id="2147483672" r:id="rId2"/>
    <p:sldMasterId id="2147483696" r:id="rId3"/>
    <p:sldMasterId id="2147483847" r:id="rId4"/>
    <p:sldMasterId id="2147484040" r:id="rId5"/>
    <p:sldMasterId id="2147484052" r:id="rId6"/>
    <p:sldMasterId id="2147484064" r:id="rId7"/>
    <p:sldMasterId id="2147484088" r:id="rId8"/>
    <p:sldMasterId id="2147484112" r:id="rId9"/>
    <p:sldMasterId id="2147484124" r:id="rId10"/>
  </p:sldMasterIdLst>
  <p:notesMasterIdLst>
    <p:notesMasterId r:id="rId89"/>
  </p:notesMasterIdLst>
  <p:sldIdLst>
    <p:sldId id="5073" r:id="rId11"/>
    <p:sldId id="5017" r:id="rId12"/>
    <p:sldId id="764" r:id="rId13"/>
    <p:sldId id="774" r:id="rId14"/>
    <p:sldId id="689" r:id="rId15"/>
    <p:sldId id="690" r:id="rId16"/>
    <p:sldId id="737" r:id="rId17"/>
    <p:sldId id="693" r:id="rId18"/>
    <p:sldId id="692" r:id="rId19"/>
    <p:sldId id="694" r:id="rId20"/>
    <p:sldId id="5078" r:id="rId21"/>
    <p:sldId id="5083" r:id="rId22"/>
    <p:sldId id="289" r:id="rId23"/>
    <p:sldId id="290" r:id="rId24"/>
    <p:sldId id="974" r:id="rId25"/>
    <p:sldId id="975" r:id="rId26"/>
    <p:sldId id="976" r:id="rId27"/>
    <p:sldId id="836" r:id="rId28"/>
    <p:sldId id="708" r:id="rId29"/>
    <p:sldId id="725" r:id="rId30"/>
    <p:sldId id="722" r:id="rId31"/>
    <p:sldId id="723" r:id="rId32"/>
    <p:sldId id="724" r:id="rId33"/>
    <p:sldId id="726" r:id="rId34"/>
    <p:sldId id="721" r:id="rId35"/>
    <p:sldId id="728" r:id="rId36"/>
    <p:sldId id="729" r:id="rId37"/>
    <p:sldId id="730" r:id="rId38"/>
    <p:sldId id="677" r:id="rId39"/>
    <p:sldId id="671" r:id="rId40"/>
    <p:sldId id="691" r:id="rId41"/>
    <p:sldId id="673" r:id="rId42"/>
    <p:sldId id="757" r:id="rId43"/>
    <p:sldId id="742" r:id="rId44"/>
    <p:sldId id="806" r:id="rId45"/>
    <p:sldId id="743" r:id="rId46"/>
    <p:sldId id="787" r:id="rId47"/>
    <p:sldId id="738" r:id="rId48"/>
    <p:sldId id="758" r:id="rId49"/>
    <p:sldId id="741" r:id="rId50"/>
    <p:sldId id="740" r:id="rId51"/>
    <p:sldId id="978" r:id="rId52"/>
    <p:sldId id="739" r:id="rId53"/>
    <p:sldId id="747" r:id="rId54"/>
    <p:sldId id="825" r:id="rId55"/>
    <p:sldId id="744" r:id="rId56"/>
    <p:sldId id="979" r:id="rId57"/>
    <p:sldId id="980" r:id="rId58"/>
    <p:sldId id="746" r:id="rId59"/>
    <p:sldId id="748" r:id="rId60"/>
    <p:sldId id="750" r:id="rId61"/>
    <p:sldId id="827" r:id="rId62"/>
    <p:sldId id="753" r:id="rId63"/>
    <p:sldId id="765" r:id="rId64"/>
    <p:sldId id="754" r:id="rId65"/>
    <p:sldId id="752" r:id="rId66"/>
    <p:sldId id="819" r:id="rId67"/>
    <p:sldId id="820" r:id="rId68"/>
    <p:sldId id="821" r:id="rId69"/>
    <p:sldId id="670" r:id="rId70"/>
    <p:sldId id="675" r:id="rId71"/>
    <p:sldId id="674" r:id="rId72"/>
    <p:sldId id="676" r:id="rId73"/>
    <p:sldId id="5074" r:id="rId74"/>
    <p:sldId id="983" r:id="rId75"/>
    <p:sldId id="763" r:id="rId76"/>
    <p:sldId id="762" r:id="rId77"/>
    <p:sldId id="986" r:id="rId78"/>
    <p:sldId id="731" r:id="rId79"/>
    <p:sldId id="761" r:id="rId80"/>
    <p:sldId id="767" r:id="rId81"/>
    <p:sldId id="732" r:id="rId82"/>
    <p:sldId id="733" r:id="rId83"/>
    <p:sldId id="734" r:id="rId84"/>
    <p:sldId id="735" r:id="rId85"/>
    <p:sldId id="818" r:id="rId86"/>
    <p:sldId id="917" r:id="rId87"/>
    <p:sldId id="766" r:id="rId8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384" y="298"/>
      </p:cViewPr>
      <p:guideLst/>
    </p:cSldViewPr>
  </p:slideViewPr>
  <p:notesTextViewPr>
    <p:cViewPr>
      <p:scale>
        <a:sx n="1" d="1"/>
        <a:sy n="1" d="1"/>
      </p:scale>
      <p:origin x="0" y="0"/>
    </p:cViewPr>
  </p:notesTextViewPr>
  <p:sorterViewPr>
    <p:cViewPr varScale="1">
      <p:scale>
        <a:sx n="100" d="100"/>
        <a:sy n="100" d="100"/>
      </p:scale>
      <p:origin x="0" y="-2278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notesMaster" Target="notesMasters/notesMaster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C9652D-4DC6-43D8-9FF5-E1C9EAEB0F0E}" type="datetimeFigureOut">
              <a:rPr kumimoji="1" lang="ja-JP" altLang="en-US" smtClean="0"/>
              <a:t>2025/7/14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86E9C1-5B12-4393-898A-0F129C7F5FD2}" type="slidenum">
              <a:rPr kumimoji="1" lang="ja-JP" altLang="en-US" smtClean="0"/>
              <a:t>‹#›</a:t>
            </a:fld>
            <a:endParaRPr kumimoji="1" lang="ja-JP" altLang="en-US"/>
          </a:p>
        </p:txBody>
      </p:sp>
    </p:spTree>
    <p:extLst>
      <p:ext uri="{BB962C8B-B14F-4D97-AF65-F5344CB8AC3E}">
        <p14:creationId xmlns:p14="http://schemas.microsoft.com/office/powerpoint/2010/main" val="29579111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233631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D01C5-BC46-F1A5-C384-DCD0C12F9D59}"/>
            </a:ext>
          </a:extLst>
        </p:cNvPr>
        <p:cNvGrpSpPr/>
        <p:nvPr/>
      </p:nvGrpSpPr>
      <p:grpSpPr>
        <a:xfrm>
          <a:off x="0" y="0"/>
          <a:ext cx="0" cy="0"/>
          <a:chOff x="0" y="0"/>
          <a:chExt cx="0" cy="0"/>
        </a:xfrm>
      </p:grpSpPr>
      <p:sp>
        <p:nvSpPr>
          <p:cNvPr id="113666" name="Rectangle 7">
            <a:extLst>
              <a:ext uri="{FF2B5EF4-FFF2-40B4-BE49-F238E27FC236}">
                <a16:creationId xmlns:a16="http://schemas.microsoft.com/office/drawing/2014/main" id="{19968BC3-A54D-8ED1-8444-69F259838116}"/>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FBC10DC7-5A22-466B-BB70-7EB9453BAB8C}"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12</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3667" name="Rectangle 2">
            <a:extLst>
              <a:ext uri="{FF2B5EF4-FFF2-40B4-BE49-F238E27FC236}">
                <a16:creationId xmlns:a16="http://schemas.microsoft.com/office/drawing/2014/main" id="{88E5355E-7EE6-14B8-79A5-D3D5AAF86419}"/>
              </a:ext>
            </a:extLst>
          </p:cNvPr>
          <p:cNvSpPr>
            <a:spLocks noGrp="1" noRot="1" noChangeAspect="1" noChangeArrowheads="1" noTextEdit="1"/>
          </p:cNvSpPr>
          <p:nvPr>
            <p:ph type="sldImg"/>
          </p:nvPr>
        </p:nvSpPr>
        <p:spPr>
          <a:xfrm>
            <a:off x="139700" y="768350"/>
            <a:ext cx="6819900" cy="3836988"/>
          </a:xfrm>
          <a:ln/>
        </p:spPr>
      </p:sp>
      <p:sp>
        <p:nvSpPr>
          <p:cNvPr id="113668" name="Rectangle 3">
            <a:extLst>
              <a:ext uri="{FF2B5EF4-FFF2-40B4-BE49-F238E27FC236}">
                <a16:creationId xmlns:a16="http://schemas.microsoft.com/office/drawing/2014/main" id="{C451837F-A233-ADD2-14D7-8143600936E9}"/>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55011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76307C5B-6459-4F49-9931-1FE99CAD6083}"/>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789BF99-F87F-4446-9D4D-AD3E7AD3C0C2}" type="slidenum">
              <a:rPr kumimoji="1" lang="en-US" altLang="ja-JP"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17</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59" name="Rectangle 2">
            <a:extLst>
              <a:ext uri="{FF2B5EF4-FFF2-40B4-BE49-F238E27FC236}">
                <a16:creationId xmlns:a16="http://schemas.microsoft.com/office/drawing/2014/main" id="{5ECFED2A-DFDF-4F0B-B1F9-2EF993D7F90C}"/>
              </a:ext>
            </a:extLst>
          </p:cNvPr>
          <p:cNvSpPr>
            <a:spLocks noGrp="1" noRot="1" noChangeAspect="1" noChangeArrowheads="1" noTextEdit="1"/>
          </p:cNvSpPr>
          <p:nvPr>
            <p:ph type="sldImg"/>
          </p:nvPr>
        </p:nvSpPr>
        <p:spPr>
          <a:xfrm>
            <a:off x="992188" y="768350"/>
            <a:ext cx="5114925" cy="3836988"/>
          </a:xfrm>
          <a:ln/>
        </p:spPr>
      </p:sp>
      <p:sp>
        <p:nvSpPr>
          <p:cNvPr id="121860" name="Rectangle 3">
            <a:extLst>
              <a:ext uri="{FF2B5EF4-FFF2-40B4-BE49-F238E27FC236}">
                <a16:creationId xmlns:a16="http://schemas.microsoft.com/office/drawing/2014/main" id="{E83BCD73-AE36-4334-9B7D-914F5703D326}"/>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76307C5B-6459-4F49-9931-1FE99CAD6083}"/>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789BF99-F87F-4446-9D4D-AD3E7AD3C0C2}" type="slidenum">
              <a:rPr kumimoji="1" lang="en-US" altLang="ja-JP"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1859" name="Rectangle 2">
            <a:extLst>
              <a:ext uri="{FF2B5EF4-FFF2-40B4-BE49-F238E27FC236}">
                <a16:creationId xmlns:a16="http://schemas.microsoft.com/office/drawing/2014/main" id="{5ECFED2A-DFDF-4F0B-B1F9-2EF993D7F90C}"/>
              </a:ext>
            </a:extLst>
          </p:cNvPr>
          <p:cNvSpPr>
            <a:spLocks noGrp="1" noRot="1" noChangeAspect="1" noChangeArrowheads="1" noTextEdit="1"/>
          </p:cNvSpPr>
          <p:nvPr>
            <p:ph type="sldImg"/>
          </p:nvPr>
        </p:nvSpPr>
        <p:spPr>
          <a:xfrm>
            <a:off x="139700" y="768350"/>
            <a:ext cx="6819900" cy="3836988"/>
          </a:xfrm>
          <a:ln/>
        </p:spPr>
      </p:sp>
      <p:sp>
        <p:nvSpPr>
          <p:cNvPr id="121860" name="Rectangle 3">
            <a:extLst>
              <a:ext uri="{FF2B5EF4-FFF2-40B4-BE49-F238E27FC236}">
                <a16:creationId xmlns:a16="http://schemas.microsoft.com/office/drawing/2014/main" id="{E83BCD73-AE36-4334-9B7D-914F5703D326}"/>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235100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42CD22DC-E4BD-4E95-9FFA-575C1DF16062}"/>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ABA052D7-092C-4C49-AD09-130178D2A284}"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19</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4147" name="Rectangle 2">
            <a:extLst>
              <a:ext uri="{FF2B5EF4-FFF2-40B4-BE49-F238E27FC236}">
                <a16:creationId xmlns:a16="http://schemas.microsoft.com/office/drawing/2014/main" id="{992117E5-588A-43A0-8FA4-DDD73531E4D6}"/>
              </a:ext>
            </a:extLst>
          </p:cNvPr>
          <p:cNvSpPr>
            <a:spLocks noGrp="1" noRot="1" noChangeAspect="1" noChangeArrowheads="1" noTextEdit="1"/>
          </p:cNvSpPr>
          <p:nvPr>
            <p:ph type="sldImg"/>
          </p:nvPr>
        </p:nvSpPr>
        <p:spPr>
          <a:xfrm>
            <a:off x="992188" y="768350"/>
            <a:ext cx="5114925" cy="3836988"/>
          </a:xfrm>
          <a:ln/>
        </p:spPr>
      </p:sp>
      <p:sp>
        <p:nvSpPr>
          <p:cNvPr id="134148" name="Rectangle 3">
            <a:extLst>
              <a:ext uri="{FF2B5EF4-FFF2-40B4-BE49-F238E27FC236}">
                <a16:creationId xmlns:a16="http://schemas.microsoft.com/office/drawing/2014/main" id="{18C90C75-5320-4FDD-B93B-B5A49111E1B2}"/>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7163FA5F-AEAC-41EF-BBF5-1D66D4E8BDD0}"/>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0603473A-77B8-44FB-99FE-52FE428CCCFD}"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20</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6195" name="Rectangle 2">
            <a:extLst>
              <a:ext uri="{FF2B5EF4-FFF2-40B4-BE49-F238E27FC236}">
                <a16:creationId xmlns:a16="http://schemas.microsoft.com/office/drawing/2014/main" id="{434ECFAA-58A6-4B5E-9A7B-757746E7C280}"/>
              </a:ext>
            </a:extLst>
          </p:cNvPr>
          <p:cNvSpPr>
            <a:spLocks noGrp="1" noRot="1" noChangeAspect="1" noChangeArrowheads="1" noTextEdit="1"/>
          </p:cNvSpPr>
          <p:nvPr>
            <p:ph type="sldImg"/>
          </p:nvPr>
        </p:nvSpPr>
        <p:spPr>
          <a:xfrm>
            <a:off x="992188" y="768350"/>
            <a:ext cx="5114925" cy="3836988"/>
          </a:xfrm>
          <a:ln/>
        </p:spPr>
      </p:sp>
      <p:sp>
        <p:nvSpPr>
          <p:cNvPr id="136196" name="Rectangle 3">
            <a:extLst>
              <a:ext uri="{FF2B5EF4-FFF2-40B4-BE49-F238E27FC236}">
                <a16:creationId xmlns:a16="http://schemas.microsoft.com/office/drawing/2014/main" id="{FB0E6934-73B7-43A6-A6BD-3C0DB57C1524}"/>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9E4561FA-D64A-422B-8A4F-18BF0C3507D9}"/>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394A569B-CCCA-40CD-98F2-7FD3C20A9021}"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21</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38243" name="Rectangle 2">
            <a:extLst>
              <a:ext uri="{FF2B5EF4-FFF2-40B4-BE49-F238E27FC236}">
                <a16:creationId xmlns:a16="http://schemas.microsoft.com/office/drawing/2014/main" id="{48CA3711-3913-4FFE-8BDA-71CE60AF0C75}"/>
              </a:ext>
            </a:extLst>
          </p:cNvPr>
          <p:cNvSpPr>
            <a:spLocks noGrp="1" noRot="1" noChangeAspect="1" noChangeArrowheads="1" noTextEdit="1"/>
          </p:cNvSpPr>
          <p:nvPr>
            <p:ph type="sldImg"/>
          </p:nvPr>
        </p:nvSpPr>
        <p:spPr>
          <a:xfrm>
            <a:off x="992188" y="768350"/>
            <a:ext cx="5114925" cy="3836988"/>
          </a:xfrm>
          <a:ln/>
        </p:spPr>
      </p:sp>
      <p:sp>
        <p:nvSpPr>
          <p:cNvPr id="138244" name="Rectangle 3">
            <a:extLst>
              <a:ext uri="{FF2B5EF4-FFF2-40B4-BE49-F238E27FC236}">
                <a16:creationId xmlns:a16="http://schemas.microsoft.com/office/drawing/2014/main" id="{6A45B5CD-4D6B-4408-B66B-A67ECF4A95DF}"/>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5A26154F-6107-4203-9EF0-085AD4005FFD}"/>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D2807BB3-7765-409D-A5D2-62B51172CF19}"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22</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40291" name="Rectangle 2">
            <a:extLst>
              <a:ext uri="{FF2B5EF4-FFF2-40B4-BE49-F238E27FC236}">
                <a16:creationId xmlns:a16="http://schemas.microsoft.com/office/drawing/2014/main" id="{5568625F-E0C6-49E5-BFC9-40D4F8F84429}"/>
              </a:ext>
            </a:extLst>
          </p:cNvPr>
          <p:cNvSpPr>
            <a:spLocks noGrp="1" noRot="1" noChangeAspect="1" noChangeArrowheads="1" noTextEdit="1"/>
          </p:cNvSpPr>
          <p:nvPr>
            <p:ph type="sldImg"/>
          </p:nvPr>
        </p:nvSpPr>
        <p:spPr>
          <a:xfrm>
            <a:off x="992188" y="768350"/>
            <a:ext cx="5114925" cy="3836988"/>
          </a:xfrm>
          <a:ln/>
        </p:spPr>
      </p:sp>
      <p:sp>
        <p:nvSpPr>
          <p:cNvPr id="140292" name="Rectangle 3">
            <a:extLst>
              <a:ext uri="{FF2B5EF4-FFF2-40B4-BE49-F238E27FC236}">
                <a16:creationId xmlns:a16="http://schemas.microsoft.com/office/drawing/2014/main" id="{CEBD8491-8C73-4788-AE70-BA07FBF16A92}"/>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16CB7B16-DFA1-40F8-951E-3800480FECF6}"/>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238754E1-3A22-43F6-9789-6A7DDABE70AF}"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23</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42339" name="Rectangle 2">
            <a:extLst>
              <a:ext uri="{FF2B5EF4-FFF2-40B4-BE49-F238E27FC236}">
                <a16:creationId xmlns:a16="http://schemas.microsoft.com/office/drawing/2014/main" id="{8A860EA3-FD14-40B7-8FA2-E76FBD4D1CBF}"/>
              </a:ext>
            </a:extLst>
          </p:cNvPr>
          <p:cNvSpPr>
            <a:spLocks noGrp="1" noRot="1" noChangeAspect="1" noChangeArrowheads="1" noTextEdit="1"/>
          </p:cNvSpPr>
          <p:nvPr>
            <p:ph type="sldImg"/>
          </p:nvPr>
        </p:nvSpPr>
        <p:spPr>
          <a:xfrm>
            <a:off x="992188" y="768350"/>
            <a:ext cx="5114925" cy="3836988"/>
          </a:xfrm>
          <a:ln/>
        </p:spPr>
      </p:sp>
      <p:sp>
        <p:nvSpPr>
          <p:cNvPr id="142340" name="Rectangle 3">
            <a:extLst>
              <a:ext uri="{FF2B5EF4-FFF2-40B4-BE49-F238E27FC236}">
                <a16:creationId xmlns:a16="http://schemas.microsoft.com/office/drawing/2014/main" id="{5BD13750-4DFB-49E6-A017-AD845CA527F7}"/>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E52635C8-BD25-44CF-B5FD-3238302203F6}"/>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23425AEF-E0C4-42A0-9B7A-8FFC70D95FD8}"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24</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44387" name="Rectangle 2">
            <a:extLst>
              <a:ext uri="{FF2B5EF4-FFF2-40B4-BE49-F238E27FC236}">
                <a16:creationId xmlns:a16="http://schemas.microsoft.com/office/drawing/2014/main" id="{D9C9BEAC-3212-49B9-B014-5DCC10879386}"/>
              </a:ext>
            </a:extLst>
          </p:cNvPr>
          <p:cNvSpPr>
            <a:spLocks noGrp="1" noRot="1" noChangeAspect="1" noChangeArrowheads="1" noTextEdit="1"/>
          </p:cNvSpPr>
          <p:nvPr>
            <p:ph type="sldImg"/>
          </p:nvPr>
        </p:nvSpPr>
        <p:spPr>
          <a:xfrm>
            <a:off x="992188" y="768350"/>
            <a:ext cx="5114925" cy="3836988"/>
          </a:xfrm>
          <a:ln/>
        </p:spPr>
      </p:sp>
      <p:sp>
        <p:nvSpPr>
          <p:cNvPr id="144388" name="Rectangle 3">
            <a:extLst>
              <a:ext uri="{FF2B5EF4-FFF2-40B4-BE49-F238E27FC236}">
                <a16:creationId xmlns:a16="http://schemas.microsoft.com/office/drawing/2014/main" id="{D557CC23-8733-4613-8762-9D65CA056508}"/>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E26598C6-6C1F-4CF3-A0CF-E2548D816204}"/>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1DB971DC-DE22-479B-B421-511842A1048E}"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25</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46435" name="Rectangle 1026">
            <a:extLst>
              <a:ext uri="{FF2B5EF4-FFF2-40B4-BE49-F238E27FC236}">
                <a16:creationId xmlns:a16="http://schemas.microsoft.com/office/drawing/2014/main" id="{097A5775-7FD7-4768-AEDD-AC32DA23FE4F}"/>
              </a:ext>
            </a:extLst>
          </p:cNvPr>
          <p:cNvSpPr>
            <a:spLocks noGrp="1" noRot="1" noChangeAspect="1" noChangeArrowheads="1" noTextEdit="1"/>
          </p:cNvSpPr>
          <p:nvPr>
            <p:ph type="sldImg"/>
          </p:nvPr>
        </p:nvSpPr>
        <p:spPr>
          <a:xfrm>
            <a:off x="992188" y="768350"/>
            <a:ext cx="5114925" cy="3836988"/>
          </a:xfrm>
          <a:ln/>
        </p:spPr>
      </p:sp>
      <p:sp>
        <p:nvSpPr>
          <p:cNvPr id="146436" name="Rectangle 1027">
            <a:extLst>
              <a:ext uri="{FF2B5EF4-FFF2-40B4-BE49-F238E27FC236}">
                <a16:creationId xmlns:a16="http://schemas.microsoft.com/office/drawing/2014/main" id="{DCA15E08-E2B4-451F-8FA1-756FFE20BEFE}"/>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07B98B58-1784-42D9-A2C7-A5E890B1805A}"/>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85AF748A-F3C4-455F-A2DF-DDCD278FE6B8}"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3187" name="Rectangle 7">
            <a:extLst>
              <a:ext uri="{FF2B5EF4-FFF2-40B4-BE49-F238E27FC236}">
                <a16:creationId xmlns:a16="http://schemas.microsoft.com/office/drawing/2014/main" id="{0A49A890-ECFF-435B-91A9-2847A7E244DE}"/>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8" tIns="49520" rIns="99038" bIns="49520" anchor="b"/>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C9D8D7B-96BB-494A-9FD3-EF0449279658}"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3188" name="Rectangle 2050">
            <a:extLst>
              <a:ext uri="{FF2B5EF4-FFF2-40B4-BE49-F238E27FC236}">
                <a16:creationId xmlns:a16="http://schemas.microsoft.com/office/drawing/2014/main" id="{0AA179A6-B00C-40B1-9E06-9C35EA17CA86}"/>
              </a:ext>
            </a:extLst>
          </p:cNvPr>
          <p:cNvSpPr>
            <a:spLocks noGrp="1" noRot="1" noChangeAspect="1" noChangeArrowheads="1" noTextEdit="1"/>
          </p:cNvSpPr>
          <p:nvPr>
            <p:ph type="sldImg"/>
          </p:nvPr>
        </p:nvSpPr>
        <p:spPr>
          <a:xfrm>
            <a:off x="992188" y="768350"/>
            <a:ext cx="5114925" cy="3836988"/>
          </a:xfrm>
          <a:ln/>
        </p:spPr>
      </p:sp>
      <p:sp>
        <p:nvSpPr>
          <p:cNvPr id="93189" name="Rectangle 2051">
            <a:extLst>
              <a:ext uri="{FF2B5EF4-FFF2-40B4-BE49-F238E27FC236}">
                <a16:creationId xmlns:a16="http://schemas.microsoft.com/office/drawing/2014/main" id="{29D3F87F-4AE6-494C-AE86-1AFBC105E0A2}"/>
              </a:ext>
            </a:extLst>
          </p:cNvPr>
          <p:cNvSpPr>
            <a:spLocks noGrp="1" noChangeArrowheads="1"/>
          </p:cNvSpPr>
          <p:nvPr>
            <p:ph type="body" idx="1"/>
          </p:nvPr>
        </p:nvSpPr>
        <p:spPr>
          <a:noFill/>
        </p:spPr>
        <p:txBody>
          <a:bodyPr lIns="99038" tIns="49520" rIns="99038" bIns="49520"/>
          <a:lstStyle/>
          <a:p>
            <a:pPr eaLnBrk="1" hangingPunct="1"/>
            <a:endParaRPr lang="ja-JP" altLang="ja-JP"/>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4B709BE3-A6BF-4C41-B701-3B6D5F6D9820}"/>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80EC9AA7-8FF6-4DFD-8C4A-45801463FF8D}"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26</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48483" name="Rectangle 2">
            <a:extLst>
              <a:ext uri="{FF2B5EF4-FFF2-40B4-BE49-F238E27FC236}">
                <a16:creationId xmlns:a16="http://schemas.microsoft.com/office/drawing/2014/main" id="{AADDCD2F-1EC8-4CFF-93A2-39EFBF5F6FA0}"/>
              </a:ext>
            </a:extLst>
          </p:cNvPr>
          <p:cNvSpPr>
            <a:spLocks noGrp="1" noRot="1" noChangeAspect="1" noChangeArrowheads="1" noTextEdit="1"/>
          </p:cNvSpPr>
          <p:nvPr>
            <p:ph type="sldImg"/>
          </p:nvPr>
        </p:nvSpPr>
        <p:spPr>
          <a:xfrm>
            <a:off x="992188" y="768350"/>
            <a:ext cx="5114925" cy="3836988"/>
          </a:xfrm>
          <a:ln/>
        </p:spPr>
      </p:sp>
      <p:sp>
        <p:nvSpPr>
          <p:cNvPr id="148484" name="Rectangle 3">
            <a:extLst>
              <a:ext uri="{FF2B5EF4-FFF2-40B4-BE49-F238E27FC236}">
                <a16:creationId xmlns:a16="http://schemas.microsoft.com/office/drawing/2014/main" id="{DD205752-0456-4D4A-AE8C-0747F0D22342}"/>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10D9973D-64FB-4C6F-9A6D-2AC3B322D508}"/>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DFF45D7F-FC7C-4AA1-B6BF-5F42F72EB61E}"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27</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50531" name="Rectangle 2">
            <a:extLst>
              <a:ext uri="{FF2B5EF4-FFF2-40B4-BE49-F238E27FC236}">
                <a16:creationId xmlns:a16="http://schemas.microsoft.com/office/drawing/2014/main" id="{E297B983-FA2D-4EB1-9D45-78036373392D}"/>
              </a:ext>
            </a:extLst>
          </p:cNvPr>
          <p:cNvSpPr>
            <a:spLocks noGrp="1" noRot="1" noChangeAspect="1" noChangeArrowheads="1" noTextEdit="1"/>
          </p:cNvSpPr>
          <p:nvPr>
            <p:ph type="sldImg"/>
          </p:nvPr>
        </p:nvSpPr>
        <p:spPr>
          <a:xfrm>
            <a:off x="992188" y="768350"/>
            <a:ext cx="5114925" cy="3836988"/>
          </a:xfrm>
          <a:ln/>
        </p:spPr>
      </p:sp>
      <p:sp>
        <p:nvSpPr>
          <p:cNvPr id="150532" name="Rectangle 3">
            <a:extLst>
              <a:ext uri="{FF2B5EF4-FFF2-40B4-BE49-F238E27FC236}">
                <a16:creationId xmlns:a16="http://schemas.microsoft.com/office/drawing/2014/main" id="{58E87FF3-D904-466E-9E8F-9C621C961853}"/>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0CECAA5A-3AFC-4B1D-B709-8F529DBF587E}"/>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2F2FC674-7726-48C0-8274-3983D76312DE}"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28</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52579" name="Rectangle 2050">
            <a:extLst>
              <a:ext uri="{FF2B5EF4-FFF2-40B4-BE49-F238E27FC236}">
                <a16:creationId xmlns:a16="http://schemas.microsoft.com/office/drawing/2014/main" id="{8DAB431B-2893-4ADC-9AEC-83D8F1038191}"/>
              </a:ext>
            </a:extLst>
          </p:cNvPr>
          <p:cNvSpPr>
            <a:spLocks noGrp="1" noRot="1" noChangeAspect="1" noChangeArrowheads="1" noTextEdit="1"/>
          </p:cNvSpPr>
          <p:nvPr>
            <p:ph type="sldImg"/>
          </p:nvPr>
        </p:nvSpPr>
        <p:spPr>
          <a:xfrm>
            <a:off x="992188" y="768350"/>
            <a:ext cx="5114925" cy="3836988"/>
          </a:xfrm>
          <a:ln/>
        </p:spPr>
      </p:sp>
      <p:sp>
        <p:nvSpPr>
          <p:cNvPr id="152580" name="Rectangle 2051">
            <a:extLst>
              <a:ext uri="{FF2B5EF4-FFF2-40B4-BE49-F238E27FC236}">
                <a16:creationId xmlns:a16="http://schemas.microsoft.com/office/drawing/2014/main" id="{1BF85002-57F4-4759-8353-FFCBCA231CF2}"/>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a:extLst>
              <a:ext uri="{FF2B5EF4-FFF2-40B4-BE49-F238E27FC236}">
                <a16:creationId xmlns:a16="http://schemas.microsoft.com/office/drawing/2014/main" id="{9C4A8CB1-B5C2-4643-AC0D-47FCEDEE3839}"/>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615B2735-D250-41B7-874F-3FAC94914A88}"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29</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67939" name="Rectangle 2">
            <a:extLst>
              <a:ext uri="{FF2B5EF4-FFF2-40B4-BE49-F238E27FC236}">
                <a16:creationId xmlns:a16="http://schemas.microsoft.com/office/drawing/2014/main" id="{62CD780F-F83E-4CC5-8C06-6C9EF55153DD}"/>
              </a:ext>
            </a:extLst>
          </p:cNvPr>
          <p:cNvSpPr>
            <a:spLocks noGrp="1" noRot="1" noChangeAspect="1" noChangeArrowheads="1" noTextEdit="1"/>
          </p:cNvSpPr>
          <p:nvPr>
            <p:ph type="sldImg"/>
          </p:nvPr>
        </p:nvSpPr>
        <p:spPr>
          <a:xfrm>
            <a:off x="993775" y="769938"/>
            <a:ext cx="5113338" cy="3835400"/>
          </a:xfrm>
          <a:ln/>
        </p:spPr>
      </p:sp>
      <p:sp>
        <p:nvSpPr>
          <p:cNvPr id="167940" name="Rectangle 3">
            <a:extLst>
              <a:ext uri="{FF2B5EF4-FFF2-40B4-BE49-F238E27FC236}">
                <a16:creationId xmlns:a16="http://schemas.microsoft.com/office/drawing/2014/main" id="{765EE198-1E54-48E4-864E-C683DAD71CB3}"/>
              </a:ext>
            </a:extLst>
          </p:cNvPr>
          <p:cNvSpPr>
            <a:spLocks noGrp="1" noChangeArrowheads="1"/>
          </p:cNvSpPr>
          <p:nvPr>
            <p:ph type="body" idx="1"/>
          </p:nvPr>
        </p:nvSpPr>
        <p:spPr>
          <a:xfrm>
            <a:off x="944563" y="4860925"/>
            <a:ext cx="5210175" cy="4603750"/>
          </a:xfrm>
          <a:noFill/>
        </p:spPr>
        <p:txBody>
          <a:bodyPr lIns="102772" tIns="51386" rIns="102772" bIns="51386"/>
          <a:lstStyle/>
          <a:p>
            <a:pPr eaLnBrk="1" hangingPunct="1"/>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FCF24F87-3004-4ADC-ABC5-0D432E6AD890}"/>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0D1A3C05-E1D7-45EE-9D44-61C9910A7521}"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30</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69987" name="Rectangle 2">
            <a:extLst>
              <a:ext uri="{FF2B5EF4-FFF2-40B4-BE49-F238E27FC236}">
                <a16:creationId xmlns:a16="http://schemas.microsoft.com/office/drawing/2014/main" id="{CF3D28DA-73F0-41CF-A086-C377F6E1FAE9}"/>
              </a:ext>
            </a:extLst>
          </p:cNvPr>
          <p:cNvSpPr>
            <a:spLocks noGrp="1" noRot="1" noChangeAspect="1" noChangeArrowheads="1" noTextEdit="1"/>
          </p:cNvSpPr>
          <p:nvPr>
            <p:ph type="sldImg"/>
          </p:nvPr>
        </p:nvSpPr>
        <p:spPr>
          <a:xfrm>
            <a:off x="992188" y="768350"/>
            <a:ext cx="5114925" cy="3836988"/>
          </a:xfrm>
          <a:ln/>
        </p:spPr>
      </p:sp>
      <p:sp>
        <p:nvSpPr>
          <p:cNvPr id="169988" name="Rectangle 3">
            <a:extLst>
              <a:ext uri="{FF2B5EF4-FFF2-40B4-BE49-F238E27FC236}">
                <a16:creationId xmlns:a16="http://schemas.microsoft.com/office/drawing/2014/main" id="{780445E2-F35D-4B54-9728-7E97800820C0}"/>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1B818A89-9CAF-4824-AE80-591EF2071ECD}"/>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205EE229-E1D1-4A95-8649-B603BBC75DEF}"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31</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72035" name="Rectangle 2">
            <a:extLst>
              <a:ext uri="{FF2B5EF4-FFF2-40B4-BE49-F238E27FC236}">
                <a16:creationId xmlns:a16="http://schemas.microsoft.com/office/drawing/2014/main" id="{23A9E492-9534-4536-A18D-0375E0D45723}"/>
              </a:ext>
            </a:extLst>
          </p:cNvPr>
          <p:cNvSpPr>
            <a:spLocks noGrp="1" noRot="1" noChangeAspect="1" noChangeArrowheads="1" noTextEdit="1"/>
          </p:cNvSpPr>
          <p:nvPr>
            <p:ph type="sldImg"/>
          </p:nvPr>
        </p:nvSpPr>
        <p:spPr>
          <a:xfrm>
            <a:off x="139700" y="768350"/>
            <a:ext cx="6819900" cy="3836988"/>
          </a:xfrm>
          <a:ln/>
        </p:spPr>
      </p:sp>
      <p:sp>
        <p:nvSpPr>
          <p:cNvPr id="172036" name="Rectangle 3">
            <a:extLst>
              <a:ext uri="{FF2B5EF4-FFF2-40B4-BE49-F238E27FC236}">
                <a16:creationId xmlns:a16="http://schemas.microsoft.com/office/drawing/2014/main" id="{7744BE2C-AA01-4A91-9B2A-D75D0FC6233F}"/>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832562ED-2620-4EE2-B4B5-550FAFAB09EF}"/>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43C97A95-7CAA-459F-99E4-B089AAE0FB05}"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32</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78179" name="Rectangle 2">
            <a:extLst>
              <a:ext uri="{FF2B5EF4-FFF2-40B4-BE49-F238E27FC236}">
                <a16:creationId xmlns:a16="http://schemas.microsoft.com/office/drawing/2014/main" id="{92F5A8D4-2FD3-4121-A5E2-BED3544245C1}"/>
              </a:ext>
            </a:extLst>
          </p:cNvPr>
          <p:cNvSpPr>
            <a:spLocks noGrp="1" noRot="1" noChangeAspect="1" noChangeArrowheads="1" noTextEdit="1"/>
          </p:cNvSpPr>
          <p:nvPr>
            <p:ph type="sldImg"/>
          </p:nvPr>
        </p:nvSpPr>
        <p:spPr>
          <a:xfrm>
            <a:off x="992188" y="768350"/>
            <a:ext cx="5114925" cy="3836988"/>
          </a:xfrm>
          <a:ln/>
        </p:spPr>
      </p:sp>
      <p:sp>
        <p:nvSpPr>
          <p:cNvPr id="178180" name="Rectangle 3">
            <a:extLst>
              <a:ext uri="{FF2B5EF4-FFF2-40B4-BE49-F238E27FC236}">
                <a16:creationId xmlns:a16="http://schemas.microsoft.com/office/drawing/2014/main" id="{2F9D85CF-A031-41F5-8E5A-3F3E863319A4}"/>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CE257105-A7CB-44F2-A282-64E07497512B}"/>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038EEFEB-4F47-49FF-A19C-859527BBAE25}"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33</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82275" name="Rectangle 2">
            <a:extLst>
              <a:ext uri="{FF2B5EF4-FFF2-40B4-BE49-F238E27FC236}">
                <a16:creationId xmlns:a16="http://schemas.microsoft.com/office/drawing/2014/main" id="{17FB3B37-2847-4C73-97E2-833A2763AAAF}"/>
              </a:ext>
            </a:extLst>
          </p:cNvPr>
          <p:cNvSpPr>
            <a:spLocks noGrp="1" noRot="1" noChangeAspect="1" noChangeArrowheads="1" noTextEdit="1"/>
          </p:cNvSpPr>
          <p:nvPr>
            <p:ph type="sldImg"/>
          </p:nvPr>
        </p:nvSpPr>
        <p:spPr>
          <a:xfrm>
            <a:off x="992188" y="768350"/>
            <a:ext cx="5114925" cy="3836988"/>
          </a:xfrm>
          <a:ln/>
        </p:spPr>
      </p:sp>
      <p:sp>
        <p:nvSpPr>
          <p:cNvPr id="182276" name="Rectangle 3">
            <a:extLst>
              <a:ext uri="{FF2B5EF4-FFF2-40B4-BE49-F238E27FC236}">
                <a16:creationId xmlns:a16="http://schemas.microsoft.com/office/drawing/2014/main" id="{A02EE3EE-95AF-4179-8A2C-873A5511179B}"/>
              </a:ext>
            </a:extLst>
          </p:cNvPr>
          <p:cNvSpPr>
            <a:spLocks noGrp="1" noChangeArrowheads="1"/>
          </p:cNvSpPr>
          <p:nvPr>
            <p:ph type="body" idx="1"/>
          </p:nvPr>
        </p:nvSpPr>
        <p:spPr>
          <a:noFill/>
        </p:spPr>
        <p:txBody>
          <a:bodyPr/>
          <a:lstStyle/>
          <a:p>
            <a:pPr eaLnBrk="1" hangingPunct="1"/>
            <a:endParaRPr lang="ja-JP" altLang="ja-JP"/>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CE257105-A7CB-44F2-A282-64E07497512B}"/>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038EEFEB-4F47-49FF-A19C-859527BBAE25}"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42</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82275" name="Rectangle 2">
            <a:extLst>
              <a:ext uri="{FF2B5EF4-FFF2-40B4-BE49-F238E27FC236}">
                <a16:creationId xmlns:a16="http://schemas.microsoft.com/office/drawing/2014/main" id="{17FB3B37-2847-4C73-97E2-833A2763AAAF}"/>
              </a:ext>
            </a:extLst>
          </p:cNvPr>
          <p:cNvSpPr>
            <a:spLocks noGrp="1" noRot="1" noChangeAspect="1" noChangeArrowheads="1" noTextEdit="1"/>
          </p:cNvSpPr>
          <p:nvPr>
            <p:ph type="sldImg"/>
          </p:nvPr>
        </p:nvSpPr>
        <p:spPr>
          <a:xfrm>
            <a:off x="139700" y="768350"/>
            <a:ext cx="6819900" cy="3836988"/>
          </a:xfrm>
          <a:ln/>
        </p:spPr>
      </p:sp>
      <p:sp>
        <p:nvSpPr>
          <p:cNvPr id="182276" name="Rectangle 3">
            <a:extLst>
              <a:ext uri="{FF2B5EF4-FFF2-40B4-BE49-F238E27FC236}">
                <a16:creationId xmlns:a16="http://schemas.microsoft.com/office/drawing/2014/main" id="{A02EE3EE-95AF-4179-8A2C-873A5511179B}"/>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292054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32E8D085-6CF5-4F8D-B562-1EA2BF9C2754}"/>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DDE1B6C5-C7D9-4825-846E-0CF0F0D062D8}"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47</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07875" name="Rectangle 7">
            <a:extLst>
              <a:ext uri="{FF2B5EF4-FFF2-40B4-BE49-F238E27FC236}">
                <a16:creationId xmlns:a16="http://schemas.microsoft.com/office/drawing/2014/main" id="{DBB33500-908C-410A-B507-DB9C5419F227}"/>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4BEF259-497A-4687-9215-EB3C4CD967AC}"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47</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07876" name="Rectangle 2">
            <a:extLst>
              <a:ext uri="{FF2B5EF4-FFF2-40B4-BE49-F238E27FC236}">
                <a16:creationId xmlns:a16="http://schemas.microsoft.com/office/drawing/2014/main" id="{341B0617-2335-4B59-9935-B4AA1EFF3B54}"/>
              </a:ext>
            </a:extLst>
          </p:cNvPr>
          <p:cNvSpPr>
            <a:spLocks noGrp="1" noRot="1" noChangeAspect="1" noChangeArrowheads="1" noTextEdit="1"/>
          </p:cNvSpPr>
          <p:nvPr>
            <p:ph type="sldImg"/>
          </p:nvPr>
        </p:nvSpPr>
        <p:spPr>
          <a:xfrm>
            <a:off x="139700" y="768350"/>
            <a:ext cx="6819900" cy="3836988"/>
          </a:xfrm>
          <a:solidFill>
            <a:srgbClr val="FFFFFF"/>
          </a:solidFill>
          <a:ln/>
        </p:spPr>
      </p:sp>
      <p:sp>
        <p:nvSpPr>
          <p:cNvPr id="207877" name="Rectangle 3">
            <a:extLst>
              <a:ext uri="{FF2B5EF4-FFF2-40B4-BE49-F238E27FC236}">
                <a16:creationId xmlns:a16="http://schemas.microsoft.com/office/drawing/2014/main" id="{C5251C6F-F36C-4C78-9F77-85419C066AA7}"/>
              </a:ext>
            </a:extLst>
          </p:cNvPr>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9038" tIns="49520" rIns="99038" bIns="49520"/>
          <a:lstStyle/>
          <a:p>
            <a:pPr eaLnBrk="1" hangingPunct="1"/>
            <a:endParaRPr lang="ja-JP" altLang="ja-JP"/>
          </a:p>
        </p:txBody>
      </p:sp>
    </p:spTree>
    <p:extLst>
      <p:ext uri="{BB962C8B-B14F-4D97-AF65-F5344CB8AC3E}">
        <p14:creationId xmlns:p14="http://schemas.microsoft.com/office/powerpoint/2010/main" val="170203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134542E7-9984-4840-AA9E-A80E111BC5F2}"/>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BEBD0CA7-3A8C-4D80-873F-0E52B5786E6B}"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4</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5235" name="Rectangle 7">
            <a:extLst>
              <a:ext uri="{FF2B5EF4-FFF2-40B4-BE49-F238E27FC236}">
                <a16:creationId xmlns:a16="http://schemas.microsoft.com/office/drawing/2014/main" id="{13929F45-4195-4278-AA04-8B36D35E2ACE}"/>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E44BCCD-7C5B-46C2-BFF2-2EA18A411549}"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4</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5236" name="Rectangle 2">
            <a:extLst>
              <a:ext uri="{FF2B5EF4-FFF2-40B4-BE49-F238E27FC236}">
                <a16:creationId xmlns:a16="http://schemas.microsoft.com/office/drawing/2014/main" id="{B3448691-1515-4755-8645-99F15DA30125}"/>
              </a:ext>
            </a:extLst>
          </p:cNvPr>
          <p:cNvSpPr>
            <a:spLocks noGrp="1" noRot="1" noChangeAspect="1" noChangeArrowheads="1" noTextEdit="1"/>
          </p:cNvSpPr>
          <p:nvPr>
            <p:ph type="sldImg"/>
          </p:nvPr>
        </p:nvSpPr>
        <p:spPr>
          <a:xfrm>
            <a:off x="992188" y="768350"/>
            <a:ext cx="5114925" cy="3836988"/>
          </a:xfrm>
          <a:solidFill>
            <a:srgbClr val="FFFFFF"/>
          </a:solidFill>
          <a:ln/>
        </p:spPr>
      </p:sp>
      <p:sp>
        <p:nvSpPr>
          <p:cNvPr id="95237" name="Rectangle 3">
            <a:extLst>
              <a:ext uri="{FF2B5EF4-FFF2-40B4-BE49-F238E27FC236}">
                <a16:creationId xmlns:a16="http://schemas.microsoft.com/office/drawing/2014/main" id="{EAF0EE32-BF92-417B-848A-D21D46FAF74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8FD320BF-DC06-408E-B9D5-FD5C44C997DF}"/>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5EC8BC23-EACA-41E8-8650-B78BFC54FFB1}"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60</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26307" name="Rectangle 2">
            <a:extLst>
              <a:ext uri="{FF2B5EF4-FFF2-40B4-BE49-F238E27FC236}">
                <a16:creationId xmlns:a16="http://schemas.microsoft.com/office/drawing/2014/main" id="{1C0BBD61-8E69-436E-8D0F-9109ECB57A24}"/>
              </a:ext>
            </a:extLst>
          </p:cNvPr>
          <p:cNvSpPr>
            <a:spLocks noGrp="1" noRot="1" noChangeAspect="1" noChangeArrowheads="1" noTextEdit="1"/>
          </p:cNvSpPr>
          <p:nvPr>
            <p:ph type="sldImg"/>
          </p:nvPr>
        </p:nvSpPr>
        <p:spPr>
          <a:xfrm>
            <a:off x="992188" y="768350"/>
            <a:ext cx="5114925" cy="3836988"/>
          </a:xfrm>
          <a:ln/>
        </p:spPr>
      </p:sp>
      <p:sp>
        <p:nvSpPr>
          <p:cNvPr id="226308" name="Rectangle 3">
            <a:extLst>
              <a:ext uri="{FF2B5EF4-FFF2-40B4-BE49-F238E27FC236}">
                <a16:creationId xmlns:a16="http://schemas.microsoft.com/office/drawing/2014/main" id="{00465159-D6BC-4231-82BB-0C4004D13EEE}"/>
              </a:ext>
            </a:extLst>
          </p:cNvPr>
          <p:cNvSpPr>
            <a:spLocks noGrp="1" noChangeArrowheads="1"/>
          </p:cNvSpPr>
          <p:nvPr>
            <p:ph type="body" idx="1"/>
          </p:nvPr>
        </p:nvSpPr>
        <p:spPr>
          <a:xfrm>
            <a:off x="709613" y="4860925"/>
            <a:ext cx="5680075" cy="4605338"/>
          </a:xfrm>
          <a:noFill/>
        </p:spPr>
        <p:txBody>
          <a:bodyPr/>
          <a:lstStyle/>
          <a:p>
            <a:pPr eaLnBrk="1" hangingPunct="1"/>
            <a:endParaRPr lang="ja-JP" altLang="ja-JP"/>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306F19C5-FE42-4FE8-8298-C738F5AE076C}"/>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2F1E01AE-3687-4B6E-ABD5-C0741C556626}"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61</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28355" name="Rectangle 2">
            <a:extLst>
              <a:ext uri="{FF2B5EF4-FFF2-40B4-BE49-F238E27FC236}">
                <a16:creationId xmlns:a16="http://schemas.microsoft.com/office/drawing/2014/main" id="{ACD86FF6-EAEB-42E7-A7FD-E34A90E507FC}"/>
              </a:ext>
            </a:extLst>
          </p:cNvPr>
          <p:cNvSpPr>
            <a:spLocks noGrp="1" noRot="1" noChangeAspect="1" noChangeArrowheads="1" noTextEdit="1"/>
          </p:cNvSpPr>
          <p:nvPr>
            <p:ph type="sldImg"/>
          </p:nvPr>
        </p:nvSpPr>
        <p:spPr>
          <a:xfrm>
            <a:off x="992188" y="768350"/>
            <a:ext cx="5118100" cy="3838575"/>
          </a:xfrm>
          <a:ln/>
        </p:spPr>
      </p:sp>
      <p:sp>
        <p:nvSpPr>
          <p:cNvPr id="228356" name="Rectangle 3">
            <a:extLst>
              <a:ext uri="{FF2B5EF4-FFF2-40B4-BE49-F238E27FC236}">
                <a16:creationId xmlns:a16="http://schemas.microsoft.com/office/drawing/2014/main" id="{9B43B40A-3126-4433-B62B-A688DFB710B0}"/>
              </a:ext>
            </a:extLst>
          </p:cNvPr>
          <p:cNvSpPr>
            <a:spLocks noGrp="1" noChangeArrowheads="1"/>
          </p:cNvSpPr>
          <p:nvPr>
            <p:ph type="body" idx="1"/>
          </p:nvPr>
        </p:nvSpPr>
        <p:spPr>
          <a:xfrm>
            <a:off x="944563" y="4860925"/>
            <a:ext cx="5210175" cy="4605338"/>
          </a:xfrm>
          <a:noFill/>
        </p:spPr>
        <p:txBody>
          <a:bodyPr lIns="99024" tIns="49512" rIns="99024" bIns="49512"/>
          <a:lstStyle/>
          <a:p>
            <a:pPr eaLnBrk="1" hangingPunct="1"/>
            <a:endParaRPr lang="ja-JP"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AEB09A35-FCF4-4508-B777-B48E921643FA}"/>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B9C8EE0B-F2A3-44F1-8A6C-36E2DD8A542E}"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62</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30403" name="Rectangle 2">
            <a:extLst>
              <a:ext uri="{FF2B5EF4-FFF2-40B4-BE49-F238E27FC236}">
                <a16:creationId xmlns:a16="http://schemas.microsoft.com/office/drawing/2014/main" id="{F1593626-9BBA-46F4-B4B0-A2DD2B7CE513}"/>
              </a:ext>
            </a:extLst>
          </p:cNvPr>
          <p:cNvSpPr>
            <a:spLocks noGrp="1" noRot="1" noChangeAspect="1" noChangeArrowheads="1" noTextEdit="1"/>
          </p:cNvSpPr>
          <p:nvPr>
            <p:ph type="sldImg"/>
          </p:nvPr>
        </p:nvSpPr>
        <p:spPr>
          <a:xfrm>
            <a:off x="992188" y="768350"/>
            <a:ext cx="5118100" cy="3838575"/>
          </a:xfrm>
          <a:ln/>
        </p:spPr>
      </p:sp>
      <p:sp>
        <p:nvSpPr>
          <p:cNvPr id="230404" name="Rectangle 3">
            <a:extLst>
              <a:ext uri="{FF2B5EF4-FFF2-40B4-BE49-F238E27FC236}">
                <a16:creationId xmlns:a16="http://schemas.microsoft.com/office/drawing/2014/main" id="{E19141DB-0201-46B1-983F-739170DC526C}"/>
              </a:ext>
            </a:extLst>
          </p:cNvPr>
          <p:cNvSpPr>
            <a:spLocks noGrp="1" noChangeArrowheads="1"/>
          </p:cNvSpPr>
          <p:nvPr>
            <p:ph type="body" idx="1"/>
          </p:nvPr>
        </p:nvSpPr>
        <p:spPr>
          <a:xfrm>
            <a:off x="944563" y="4860925"/>
            <a:ext cx="5210175" cy="4605338"/>
          </a:xfrm>
          <a:noFill/>
        </p:spPr>
        <p:txBody>
          <a:bodyPr lIns="99024" tIns="49512" rIns="99024" bIns="49512"/>
          <a:lstStyle/>
          <a:p>
            <a:pPr eaLnBrk="1" hangingPunct="1"/>
            <a:endParaRPr lang="ja-JP" altLang="ja-JP"/>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CF7247DB-6A50-4A63-AD4F-41BBCD4DB45D}"/>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3F306F1E-082D-46CD-B026-120FA72C23E8}"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63</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32451" name="Rectangle 2">
            <a:extLst>
              <a:ext uri="{FF2B5EF4-FFF2-40B4-BE49-F238E27FC236}">
                <a16:creationId xmlns:a16="http://schemas.microsoft.com/office/drawing/2014/main" id="{661B79CF-948D-44B1-A808-A06D9834C9DB}"/>
              </a:ext>
            </a:extLst>
          </p:cNvPr>
          <p:cNvSpPr>
            <a:spLocks noGrp="1" noRot="1" noChangeAspect="1" noChangeArrowheads="1" noTextEdit="1"/>
          </p:cNvSpPr>
          <p:nvPr>
            <p:ph type="sldImg"/>
          </p:nvPr>
        </p:nvSpPr>
        <p:spPr>
          <a:xfrm>
            <a:off x="992188" y="768350"/>
            <a:ext cx="5118100" cy="3838575"/>
          </a:xfrm>
          <a:ln/>
        </p:spPr>
      </p:sp>
      <p:sp>
        <p:nvSpPr>
          <p:cNvPr id="232452" name="Rectangle 3">
            <a:extLst>
              <a:ext uri="{FF2B5EF4-FFF2-40B4-BE49-F238E27FC236}">
                <a16:creationId xmlns:a16="http://schemas.microsoft.com/office/drawing/2014/main" id="{EC19E514-CD78-4879-BF00-99CF9723A6C3}"/>
              </a:ext>
            </a:extLst>
          </p:cNvPr>
          <p:cNvSpPr>
            <a:spLocks noGrp="1" noChangeArrowheads="1"/>
          </p:cNvSpPr>
          <p:nvPr>
            <p:ph type="body" idx="1"/>
          </p:nvPr>
        </p:nvSpPr>
        <p:spPr>
          <a:xfrm>
            <a:off x="944563" y="4860925"/>
            <a:ext cx="5210175" cy="4605338"/>
          </a:xfrm>
          <a:noFill/>
        </p:spPr>
        <p:txBody>
          <a:bodyPr lIns="99024" tIns="49512" rIns="99024" bIns="49512"/>
          <a:lstStyle/>
          <a:p>
            <a:pPr eaLnBrk="1" hangingPunct="1"/>
            <a:endParaRPr lang="ja-JP" altLang="ja-JP"/>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2DE22-E698-8475-CE9B-EF4ABECCD2C7}"/>
            </a:ext>
          </a:extLst>
        </p:cNvPr>
        <p:cNvGrpSpPr/>
        <p:nvPr/>
      </p:nvGrpSpPr>
      <p:grpSpPr>
        <a:xfrm>
          <a:off x="0" y="0"/>
          <a:ext cx="0" cy="0"/>
          <a:chOff x="0" y="0"/>
          <a:chExt cx="0" cy="0"/>
        </a:xfrm>
      </p:grpSpPr>
      <p:sp>
        <p:nvSpPr>
          <p:cNvPr id="292866" name="Rectangle 7">
            <a:extLst>
              <a:ext uri="{FF2B5EF4-FFF2-40B4-BE49-F238E27FC236}">
                <a16:creationId xmlns:a16="http://schemas.microsoft.com/office/drawing/2014/main" id="{75C69D39-2368-0FA2-ADCB-2610E0A710F6}"/>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a:extLst>
              <a:ext uri="{FF2B5EF4-FFF2-40B4-BE49-F238E27FC236}">
                <a16:creationId xmlns:a16="http://schemas.microsoft.com/office/drawing/2014/main" id="{0F89967C-8572-4FFD-C3D8-EA12145F1A2E}"/>
              </a:ext>
            </a:extLst>
          </p:cNvPr>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a:extLst>
              <a:ext uri="{FF2B5EF4-FFF2-40B4-BE49-F238E27FC236}">
                <a16:creationId xmlns:a16="http://schemas.microsoft.com/office/drawing/2014/main" id="{4CE7EACD-1E38-5588-D289-6EC26D7F9F01}"/>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761319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1F2FC705-E2DB-4884-8184-4092D3083D4D}"/>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3B296448-911D-47B8-8671-3E9976CDD613}"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65</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93539" name="Rectangle 2">
            <a:extLst>
              <a:ext uri="{FF2B5EF4-FFF2-40B4-BE49-F238E27FC236}">
                <a16:creationId xmlns:a16="http://schemas.microsoft.com/office/drawing/2014/main" id="{E683D906-B5B1-45D6-837B-31AB3231D68D}"/>
              </a:ext>
            </a:extLst>
          </p:cNvPr>
          <p:cNvSpPr>
            <a:spLocks noGrp="1" noRot="1" noChangeAspect="1" noChangeArrowheads="1" noTextEdit="1"/>
          </p:cNvSpPr>
          <p:nvPr>
            <p:ph type="sldImg"/>
          </p:nvPr>
        </p:nvSpPr>
        <p:spPr>
          <a:xfrm>
            <a:off x="139700" y="768350"/>
            <a:ext cx="6819900" cy="3836988"/>
          </a:xfrm>
          <a:ln/>
        </p:spPr>
      </p:sp>
      <p:sp>
        <p:nvSpPr>
          <p:cNvPr id="193540" name="Rectangle 3">
            <a:extLst>
              <a:ext uri="{FF2B5EF4-FFF2-40B4-BE49-F238E27FC236}">
                <a16:creationId xmlns:a16="http://schemas.microsoft.com/office/drawing/2014/main" id="{3BE2E2EB-75ED-4491-9AE9-82A784A12536}"/>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953803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9EA635AC-E497-4A6F-80F6-FDE696C113A2}"/>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605576D9-103E-4E02-985E-047BDDD950B1}"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69</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54627" name="Rectangle 2">
            <a:extLst>
              <a:ext uri="{FF2B5EF4-FFF2-40B4-BE49-F238E27FC236}">
                <a16:creationId xmlns:a16="http://schemas.microsoft.com/office/drawing/2014/main" id="{F0A99706-3B9F-412B-AA1C-FD5A809FCEDA}"/>
              </a:ext>
            </a:extLst>
          </p:cNvPr>
          <p:cNvSpPr>
            <a:spLocks noGrp="1" noRot="1" noChangeAspect="1" noChangeArrowheads="1" noTextEdit="1"/>
          </p:cNvSpPr>
          <p:nvPr>
            <p:ph type="sldImg"/>
          </p:nvPr>
        </p:nvSpPr>
        <p:spPr>
          <a:xfrm>
            <a:off x="139700" y="768350"/>
            <a:ext cx="6819900" cy="3836988"/>
          </a:xfrm>
          <a:ln/>
        </p:spPr>
      </p:sp>
      <p:sp>
        <p:nvSpPr>
          <p:cNvPr id="154628" name="Rectangle 3">
            <a:extLst>
              <a:ext uri="{FF2B5EF4-FFF2-40B4-BE49-F238E27FC236}">
                <a16:creationId xmlns:a16="http://schemas.microsoft.com/office/drawing/2014/main" id="{6BC1ADBD-1548-4008-873E-10543B0D9EEC}"/>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138507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a:extLst>
              <a:ext uri="{FF2B5EF4-FFF2-40B4-BE49-F238E27FC236}">
                <a16:creationId xmlns:a16="http://schemas.microsoft.com/office/drawing/2014/main" id="{45FDD60A-8D19-4D96-8513-C612B3A285F5}"/>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BC437F65-A68D-4FB5-BA78-2E3ADB5C311B}"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71</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57699" name="Rectangle 2">
            <a:extLst>
              <a:ext uri="{FF2B5EF4-FFF2-40B4-BE49-F238E27FC236}">
                <a16:creationId xmlns:a16="http://schemas.microsoft.com/office/drawing/2014/main" id="{DCF6F6E9-C0B2-47AF-ABDC-BE28FABD5DBB}"/>
              </a:ext>
            </a:extLst>
          </p:cNvPr>
          <p:cNvSpPr>
            <a:spLocks noGrp="1" noRot="1" noChangeAspect="1" noChangeArrowheads="1" noTextEdit="1"/>
          </p:cNvSpPr>
          <p:nvPr>
            <p:ph type="sldImg"/>
          </p:nvPr>
        </p:nvSpPr>
        <p:spPr>
          <a:xfrm>
            <a:off x="992188" y="768350"/>
            <a:ext cx="5114925" cy="3836988"/>
          </a:xfrm>
          <a:ln/>
        </p:spPr>
      </p:sp>
      <p:sp>
        <p:nvSpPr>
          <p:cNvPr id="157700" name="Rectangle 3">
            <a:extLst>
              <a:ext uri="{FF2B5EF4-FFF2-40B4-BE49-F238E27FC236}">
                <a16:creationId xmlns:a16="http://schemas.microsoft.com/office/drawing/2014/main" id="{CD051D25-A30F-4AF0-9611-6B7874CADAC9}"/>
              </a:ext>
            </a:extLst>
          </p:cNvPr>
          <p:cNvSpPr>
            <a:spLocks noGrp="1" noChangeArrowheads="1"/>
          </p:cNvSpPr>
          <p:nvPr>
            <p:ph type="body" idx="1"/>
          </p:nvPr>
        </p:nvSpPr>
        <p:spPr>
          <a:noFill/>
        </p:spPr>
        <p:txBody>
          <a:bodyPr lIns="99034" tIns="49517" rIns="99034" bIns="49517"/>
          <a:lstStyle/>
          <a:p>
            <a:pPr eaLnBrk="1" hangingPunct="1"/>
            <a:endParaRPr lang="ja-JP" altLang="ja-JP"/>
          </a:p>
        </p:txBody>
      </p:sp>
    </p:spTree>
    <p:extLst>
      <p:ext uri="{BB962C8B-B14F-4D97-AF65-F5344CB8AC3E}">
        <p14:creationId xmlns:p14="http://schemas.microsoft.com/office/powerpoint/2010/main" val="1707835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8E48D2DE-BC33-46A7-9D99-FCFBF64F88E2}"/>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899B895E-E804-4A0A-BE4D-A3EC917A4031}"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72</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59747" name="Rectangle 2">
            <a:extLst>
              <a:ext uri="{FF2B5EF4-FFF2-40B4-BE49-F238E27FC236}">
                <a16:creationId xmlns:a16="http://schemas.microsoft.com/office/drawing/2014/main" id="{7C29984D-5D64-43D9-971B-E9F40FFDA9BD}"/>
              </a:ext>
            </a:extLst>
          </p:cNvPr>
          <p:cNvSpPr>
            <a:spLocks noGrp="1" noRot="1" noChangeAspect="1" noChangeArrowheads="1" noTextEdit="1"/>
          </p:cNvSpPr>
          <p:nvPr>
            <p:ph type="sldImg"/>
          </p:nvPr>
        </p:nvSpPr>
        <p:spPr>
          <a:xfrm>
            <a:off x="139700" y="768350"/>
            <a:ext cx="6819900" cy="3836988"/>
          </a:xfrm>
          <a:ln/>
        </p:spPr>
      </p:sp>
      <p:sp>
        <p:nvSpPr>
          <p:cNvPr id="159748" name="Rectangle 3">
            <a:extLst>
              <a:ext uri="{FF2B5EF4-FFF2-40B4-BE49-F238E27FC236}">
                <a16:creationId xmlns:a16="http://schemas.microsoft.com/office/drawing/2014/main" id="{9BCB5FE4-EC39-4B3C-B8E2-DE0B4CBE7567}"/>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74157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B1EB50E2-BD72-4B70-ADA7-B2A465F1F128}"/>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C853D4ED-D5F1-43F2-88D7-509C92E6897F}"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73</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61795" name="Rectangle 2">
            <a:extLst>
              <a:ext uri="{FF2B5EF4-FFF2-40B4-BE49-F238E27FC236}">
                <a16:creationId xmlns:a16="http://schemas.microsoft.com/office/drawing/2014/main" id="{5CBC9AD6-4195-43F2-95BA-64AB0F25F664}"/>
              </a:ext>
            </a:extLst>
          </p:cNvPr>
          <p:cNvSpPr>
            <a:spLocks noGrp="1" noRot="1" noChangeAspect="1" noChangeArrowheads="1" noTextEdit="1"/>
          </p:cNvSpPr>
          <p:nvPr>
            <p:ph type="sldImg"/>
          </p:nvPr>
        </p:nvSpPr>
        <p:spPr>
          <a:xfrm>
            <a:off x="139700" y="768350"/>
            <a:ext cx="6819900" cy="3836988"/>
          </a:xfrm>
          <a:ln/>
        </p:spPr>
      </p:sp>
      <p:sp>
        <p:nvSpPr>
          <p:cNvPr id="161796" name="Rectangle 3">
            <a:extLst>
              <a:ext uri="{FF2B5EF4-FFF2-40B4-BE49-F238E27FC236}">
                <a16:creationId xmlns:a16="http://schemas.microsoft.com/office/drawing/2014/main" id="{55AF273F-16E7-439D-9BFF-C5BBAD3785A1}"/>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513877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0F5AAC38-CB37-498D-87A9-09BF0A5B8855}"/>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E1316992-C44D-4B73-ADFF-A55A7CE3FB05}"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5</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9331" name="Rectangle 7">
            <a:extLst>
              <a:ext uri="{FF2B5EF4-FFF2-40B4-BE49-F238E27FC236}">
                <a16:creationId xmlns:a16="http://schemas.microsoft.com/office/drawing/2014/main" id="{6D2D1175-113D-4715-8D6E-8F250361BAD9}"/>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E4A9EAD6-46D5-49A7-8283-289167DD69DB}"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5</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9332" name="Rectangle 2">
            <a:extLst>
              <a:ext uri="{FF2B5EF4-FFF2-40B4-BE49-F238E27FC236}">
                <a16:creationId xmlns:a16="http://schemas.microsoft.com/office/drawing/2014/main" id="{0B97A40B-3FE4-4C8A-B8B6-476086018F83}"/>
              </a:ext>
            </a:extLst>
          </p:cNvPr>
          <p:cNvSpPr>
            <a:spLocks noGrp="1" noRot="1" noChangeAspect="1" noChangeArrowheads="1" noTextEdit="1"/>
          </p:cNvSpPr>
          <p:nvPr>
            <p:ph type="sldImg"/>
          </p:nvPr>
        </p:nvSpPr>
        <p:spPr>
          <a:xfrm>
            <a:off x="992188" y="768350"/>
            <a:ext cx="5114925" cy="3836988"/>
          </a:xfrm>
          <a:solidFill>
            <a:srgbClr val="FFFFFF"/>
          </a:solidFill>
          <a:ln/>
        </p:spPr>
      </p:sp>
      <p:sp>
        <p:nvSpPr>
          <p:cNvPr id="99333" name="Rectangle 3">
            <a:extLst>
              <a:ext uri="{FF2B5EF4-FFF2-40B4-BE49-F238E27FC236}">
                <a16:creationId xmlns:a16="http://schemas.microsoft.com/office/drawing/2014/main" id="{16E96BB7-69AC-4A87-BAD2-DB94F9ED35A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F73927CC-B0A5-4DD5-9829-28D605D508AB}"/>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E6B88A6F-70BC-48F2-AD56-C6ACD8D9AD49}"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74</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63843" name="Rectangle 2">
            <a:extLst>
              <a:ext uri="{FF2B5EF4-FFF2-40B4-BE49-F238E27FC236}">
                <a16:creationId xmlns:a16="http://schemas.microsoft.com/office/drawing/2014/main" id="{DF2861F2-B4AD-4607-91EE-B7D5D0DDF44E}"/>
              </a:ext>
            </a:extLst>
          </p:cNvPr>
          <p:cNvSpPr>
            <a:spLocks noGrp="1" noRot="1" noChangeAspect="1" noChangeArrowheads="1" noTextEdit="1"/>
          </p:cNvSpPr>
          <p:nvPr>
            <p:ph type="sldImg"/>
          </p:nvPr>
        </p:nvSpPr>
        <p:spPr>
          <a:xfrm>
            <a:off x="139700" y="768350"/>
            <a:ext cx="6819900" cy="3836988"/>
          </a:xfrm>
          <a:ln/>
        </p:spPr>
      </p:sp>
      <p:sp>
        <p:nvSpPr>
          <p:cNvPr id="163844" name="Rectangle 3">
            <a:extLst>
              <a:ext uri="{FF2B5EF4-FFF2-40B4-BE49-F238E27FC236}">
                <a16:creationId xmlns:a16="http://schemas.microsoft.com/office/drawing/2014/main" id="{B72FC30C-71F2-4680-AC73-DF99D4026F19}"/>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1802892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6E9647D1-CFD9-457A-8EBC-2498955E8D8E}"/>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0BE32687-B549-4F37-AC21-9E433DADEDFB}"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75</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65891" name="Rectangle 2">
            <a:extLst>
              <a:ext uri="{FF2B5EF4-FFF2-40B4-BE49-F238E27FC236}">
                <a16:creationId xmlns:a16="http://schemas.microsoft.com/office/drawing/2014/main" id="{5421F5B8-DBA9-448C-A875-2ABC9878FCA1}"/>
              </a:ext>
            </a:extLst>
          </p:cNvPr>
          <p:cNvSpPr>
            <a:spLocks noGrp="1" noRot="1" noChangeAspect="1" noChangeArrowheads="1" noTextEdit="1"/>
          </p:cNvSpPr>
          <p:nvPr>
            <p:ph type="sldImg"/>
          </p:nvPr>
        </p:nvSpPr>
        <p:spPr>
          <a:xfrm>
            <a:off x="139700" y="768350"/>
            <a:ext cx="6819900" cy="3836988"/>
          </a:xfrm>
          <a:ln/>
        </p:spPr>
      </p:sp>
      <p:sp>
        <p:nvSpPr>
          <p:cNvPr id="165892" name="Rectangle 3">
            <a:extLst>
              <a:ext uri="{FF2B5EF4-FFF2-40B4-BE49-F238E27FC236}">
                <a16:creationId xmlns:a16="http://schemas.microsoft.com/office/drawing/2014/main" id="{B7DC89E9-D0E4-4E64-981B-7A3EDA8EAB64}"/>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668947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50C6AEFE-61D4-4C68-A4A0-55731BD5A201}"/>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77038FFB-7402-4F27-BCD3-7E878A9DB2AC}"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77</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87043" name="Rectangle 7">
            <a:extLst>
              <a:ext uri="{FF2B5EF4-FFF2-40B4-BE49-F238E27FC236}">
                <a16:creationId xmlns:a16="http://schemas.microsoft.com/office/drawing/2014/main" id="{351939D9-46EC-4BF8-83C2-75D1C683D512}"/>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8" tIns="49520" rIns="99038" bIns="49520" anchor="b"/>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70DA9AD8-A8D1-4A7B-B9E1-499FC130325B}"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77</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87044" name="Rectangle 2050">
            <a:extLst>
              <a:ext uri="{FF2B5EF4-FFF2-40B4-BE49-F238E27FC236}">
                <a16:creationId xmlns:a16="http://schemas.microsoft.com/office/drawing/2014/main" id="{D6DB3DEA-3404-42B0-ACAF-13B0E1E6C348}"/>
              </a:ext>
            </a:extLst>
          </p:cNvPr>
          <p:cNvSpPr>
            <a:spLocks noGrp="1" noRot="1" noChangeAspect="1" noChangeArrowheads="1" noTextEdit="1"/>
          </p:cNvSpPr>
          <p:nvPr>
            <p:ph type="sldImg"/>
          </p:nvPr>
        </p:nvSpPr>
        <p:spPr>
          <a:xfrm>
            <a:off x="139700" y="768350"/>
            <a:ext cx="6819900" cy="3836988"/>
          </a:xfrm>
          <a:ln/>
        </p:spPr>
      </p:sp>
      <p:sp>
        <p:nvSpPr>
          <p:cNvPr id="87045" name="Rectangle 2051">
            <a:extLst>
              <a:ext uri="{FF2B5EF4-FFF2-40B4-BE49-F238E27FC236}">
                <a16:creationId xmlns:a16="http://schemas.microsoft.com/office/drawing/2014/main" id="{9B7963C4-7415-493F-9A52-DC270340F5BC}"/>
              </a:ext>
            </a:extLst>
          </p:cNvPr>
          <p:cNvSpPr>
            <a:spLocks noGrp="1" noChangeArrowheads="1"/>
          </p:cNvSpPr>
          <p:nvPr>
            <p:ph type="body" idx="1"/>
          </p:nvPr>
        </p:nvSpPr>
        <p:spPr>
          <a:noFill/>
        </p:spPr>
        <p:txBody>
          <a:bodyPr lIns="99038" tIns="49520" rIns="99038" bIns="49520"/>
          <a:lstStyle/>
          <a:p>
            <a:pPr eaLnBrk="1" hangingPunct="1"/>
            <a:endParaRPr lang="ja-JP" altLang="ja-JP"/>
          </a:p>
        </p:txBody>
      </p:sp>
    </p:spTree>
    <p:extLst>
      <p:ext uri="{BB962C8B-B14F-4D97-AF65-F5344CB8AC3E}">
        <p14:creationId xmlns:p14="http://schemas.microsoft.com/office/powerpoint/2010/main" val="327769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ADE9C3BF-39E6-443F-850A-FAFED282CC15}"/>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6FCD95A7-D632-4ED7-8BC7-5A6468E14297}"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7283" name="Rectangle 7">
            <a:extLst>
              <a:ext uri="{FF2B5EF4-FFF2-40B4-BE49-F238E27FC236}">
                <a16:creationId xmlns:a16="http://schemas.microsoft.com/office/drawing/2014/main" id="{DAF81CBA-DA91-4773-9924-7093A4AA531F}"/>
              </a:ext>
            </a:extLst>
          </p:cNvPr>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C32EA531-E8F3-49FB-AE34-43AF17CF2690}"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6</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97284" name="Rectangle 2">
            <a:extLst>
              <a:ext uri="{FF2B5EF4-FFF2-40B4-BE49-F238E27FC236}">
                <a16:creationId xmlns:a16="http://schemas.microsoft.com/office/drawing/2014/main" id="{F202A943-3100-42EC-AB68-EC64D73825F5}"/>
              </a:ext>
            </a:extLst>
          </p:cNvPr>
          <p:cNvSpPr>
            <a:spLocks noGrp="1" noRot="1" noChangeAspect="1" noChangeArrowheads="1" noTextEdit="1"/>
          </p:cNvSpPr>
          <p:nvPr>
            <p:ph type="sldImg"/>
          </p:nvPr>
        </p:nvSpPr>
        <p:spPr>
          <a:xfrm>
            <a:off x="992188" y="768350"/>
            <a:ext cx="5114925" cy="3836988"/>
          </a:xfrm>
          <a:solidFill>
            <a:srgbClr val="FFFFFF"/>
          </a:solidFill>
          <a:ln/>
        </p:spPr>
      </p:sp>
      <p:sp>
        <p:nvSpPr>
          <p:cNvPr id="97285" name="Rectangle 3">
            <a:extLst>
              <a:ext uri="{FF2B5EF4-FFF2-40B4-BE49-F238E27FC236}">
                <a16:creationId xmlns:a16="http://schemas.microsoft.com/office/drawing/2014/main" id="{6BF984CE-97EA-47F4-B302-6A27E7467B0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C005FC6A-F047-4CAC-A4A4-3A0C5EFEBDEC}"/>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B659DE0D-B057-486B-B01C-9F0223D8C086}"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8</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09571" name="Rectangle 2">
            <a:extLst>
              <a:ext uri="{FF2B5EF4-FFF2-40B4-BE49-F238E27FC236}">
                <a16:creationId xmlns:a16="http://schemas.microsoft.com/office/drawing/2014/main" id="{4E53AB54-FCA5-4304-9E17-38502E5DC27F}"/>
              </a:ext>
            </a:extLst>
          </p:cNvPr>
          <p:cNvSpPr>
            <a:spLocks noGrp="1" noRot="1" noChangeAspect="1" noChangeArrowheads="1" noTextEdit="1"/>
          </p:cNvSpPr>
          <p:nvPr>
            <p:ph type="sldImg"/>
          </p:nvPr>
        </p:nvSpPr>
        <p:spPr>
          <a:xfrm>
            <a:off x="992188" y="768350"/>
            <a:ext cx="5114925" cy="3836988"/>
          </a:xfrm>
          <a:ln/>
        </p:spPr>
      </p:sp>
      <p:sp>
        <p:nvSpPr>
          <p:cNvPr id="109572" name="Rectangle 3">
            <a:extLst>
              <a:ext uri="{FF2B5EF4-FFF2-40B4-BE49-F238E27FC236}">
                <a16:creationId xmlns:a16="http://schemas.microsoft.com/office/drawing/2014/main" id="{2745D51D-8E97-4DD2-89A8-A9E268AFB331}"/>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5917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81AB945C-A673-427E-88E8-CD2DD5D75224}"/>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9BAC80DE-F6CE-47C3-BE44-47DBE1EC8540}"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9</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1619" name="Rectangle 2">
            <a:extLst>
              <a:ext uri="{FF2B5EF4-FFF2-40B4-BE49-F238E27FC236}">
                <a16:creationId xmlns:a16="http://schemas.microsoft.com/office/drawing/2014/main" id="{F474BA6B-EED8-413D-A964-4656CEDA153B}"/>
              </a:ext>
            </a:extLst>
          </p:cNvPr>
          <p:cNvSpPr>
            <a:spLocks noGrp="1" noRot="1" noChangeAspect="1" noChangeArrowheads="1" noTextEdit="1"/>
          </p:cNvSpPr>
          <p:nvPr>
            <p:ph type="sldImg"/>
          </p:nvPr>
        </p:nvSpPr>
        <p:spPr>
          <a:xfrm>
            <a:off x="992188" y="768350"/>
            <a:ext cx="5114925" cy="3836988"/>
          </a:xfrm>
          <a:ln/>
        </p:spPr>
      </p:sp>
      <p:sp>
        <p:nvSpPr>
          <p:cNvPr id="111620" name="Rectangle 3">
            <a:extLst>
              <a:ext uri="{FF2B5EF4-FFF2-40B4-BE49-F238E27FC236}">
                <a16:creationId xmlns:a16="http://schemas.microsoft.com/office/drawing/2014/main" id="{6861F831-A955-4A61-96B9-B3396DF0CF17}"/>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737973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B8DD61-F621-4146-95D4-D38FB86086F7}"/>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FBC10DC7-5A22-466B-BB70-7EB9453BAB8C}"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10</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3667" name="Rectangle 2">
            <a:extLst>
              <a:ext uri="{FF2B5EF4-FFF2-40B4-BE49-F238E27FC236}">
                <a16:creationId xmlns:a16="http://schemas.microsoft.com/office/drawing/2014/main" id="{BF1CE85B-30C7-473C-973C-8648BD165835}"/>
              </a:ext>
            </a:extLst>
          </p:cNvPr>
          <p:cNvSpPr>
            <a:spLocks noGrp="1" noRot="1" noChangeAspect="1" noChangeArrowheads="1" noTextEdit="1"/>
          </p:cNvSpPr>
          <p:nvPr>
            <p:ph type="sldImg"/>
          </p:nvPr>
        </p:nvSpPr>
        <p:spPr>
          <a:xfrm>
            <a:off x="139700" y="768350"/>
            <a:ext cx="6819900" cy="3836988"/>
          </a:xfrm>
          <a:ln/>
        </p:spPr>
      </p:sp>
      <p:sp>
        <p:nvSpPr>
          <p:cNvPr id="113668" name="Rectangle 3">
            <a:extLst>
              <a:ext uri="{FF2B5EF4-FFF2-40B4-BE49-F238E27FC236}">
                <a16:creationId xmlns:a16="http://schemas.microsoft.com/office/drawing/2014/main" id="{BD4A1B59-F001-4C51-A1A5-CBAC049C08FA}"/>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3597264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4585-46E6-E76D-CEB8-98ABB3D2A980}"/>
            </a:ext>
          </a:extLst>
        </p:cNvPr>
        <p:cNvGrpSpPr/>
        <p:nvPr/>
      </p:nvGrpSpPr>
      <p:grpSpPr>
        <a:xfrm>
          <a:off x="0" y="0"/>
          <a:ext cx="0" cy="0"/>
          <a:chOff x="0" y="0"/>
          <a:chExt cx="0" cy="0"/>
        </a:xfrm>
      </p:grpSpPr>
      <p:sp>
        <p:nvSpPr>
          <p:cNvPr id="113666" name="Rectangle 7">
            <a:extLst>
              <a:ext uri="{FF2B5EF4-FFF2-40B4-BE49-F238E27FC236}">
                <a16:creationId xmlns:a16="http://schemas.microsoft.com/office/drawing/2014/main" id="{76BC2655-8274-F7A9-6990-4DA9B6E422E1}"/>
              </a:ext>
            </a:extLst>
          </p:cNvPr>
          <p:cNvSpPr>
            <a:spLocks noGrp="1" noChangeArrowheads="1"/>
          </p:cNvSpPr>
          <p:nvPr>
            <p:ph type="sldNum" sz="quarter" idx="5"/>
          </p:nvPr>
        </p:nvSpPr>
        <p:spPr>
          <a:noFill/>
        </p:spPr>
        <p:txBody>
          <a:bodyPr/>
          <a:lstStyle>
            <a:lvl1pPr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1pPr>
            <a:lvl2pPr marL="742950" indent="-28575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2pPr>
            <a:lvl3pPr marL="11430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3pPr>
            <a:lvl4pPr marL="16002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4pPr>
            <a:lvl5pPr marL="2057400" indent="-228600" defTabSz="990600">
              <a:spcBef>
                <a:spcPct val="30000"/>
              </a:spcBef>
              <a:defRPr kumimoji="1" sz="1200">
                <a:solidFill>
                  <a:schemeClr val="tx1"/>
                </a:solidFill>
                <a:latin typeface="Times New Roman" panose="02020603050405020304" pitchFamily="18" charset="0"/>
                <a:ea typeface="ＭＳ Ｐ明朝" panose="02020600040205080304" pitchFamily="18" charset="-128"/>
              </a:defRPr>
            </a:lvl5pPr>
            <a:lvl6pPr marL="25146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6pPr>
            <a:lvl7pPr marL="29718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7pPr>
            <a:lvl8pPr marL="34290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8pPr>
            <a:lvl9pPr marL="3886200" indent="-228600" defTabSz="990600" eaLnBrk="0" fontAlgn="base" hangingPunct="0">
              <a:spcBef>
                <a:spcPct val="30000"/>
              </a:spcBef>
              <a:spcAft>
                <a:spcPct val="0"/>
              </a:spcAft>
              <a:defRPr kumimoji="1" sz="1200">
                <a:solidFill>
                  <a:schemeClr val="tx1"/>
                </a:solidFill>
                <a:latin typeface="Times New Roman" panose="02020603050405020304" pitchFamily="18" charset="0"/>
                <a:ea typeface="ＭＳ Ｐ明朝" panose="02020600040205080304" pitchFamily="18" charset="-128"/>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FBC10DC7-5A22-466B-BB70-7EB9453BAB8C}" type="slidenum">
              <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90600" rtl="0" eaLnBrk="1" fontAlgn="base" latinLnBrk="0" hangingPunct="1">
                <a:lnSpc>
                  <a:spcPct val="100000"/>
                </a:lnSpc>
                <a:spcBef>
                  <a:spcPct val="0"/>
                </a:spcBef>
                <a:spcAft>
                  <a:spcPct val="0"/>
                </a:spcAft>
                <a:buClrTx/>
                <a:buSzTx/>
                <a:buFontTx/>
                <a:buNone/>
                <a:tabLst/>
                <a:defRPr/>
              </a:pPr>
              <a:t>11</a:t>
            </a:fld>
            <a:endParaRPr kumimoji="1" lang="en-US" altLang="ja-JP"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3667" name="Rectangle 2">
            <a:extLst>
              <a:ext uri="{FF2B5EF4-FFF2-40B4-BE49-F238E27FC236}">
                <a16:creationId xmlns:a16="http://schemas.microsoft.com/office/drawing/2014/main" id="{099DBBFD-50F1-412F-34CA-AF3168797769}"/>
              </a:ext>
            </a:extLst>
          </p:cNvPr>
          <p:cNvSpPr>
            <a:spLocks noGrp="1" noRot="1" noChangeAspect="1" noChangeArrowheads="1" noTextEdit="1"/>
          </p:cNvSpPr>
          <p:nvPr>
            <p:ph type="sldImg"/>
          </p:nvPr>
        </p:nvSpPr>
        <p:spPr>
          <a:xfrm>
            <a:off x="139700" y="768350"/>
            <a:ext cx="6819900" cy="3836988"/>
          </a:xfrm>
          <a:ln/>
        </p:spPr>
      </p:sp>
      <p:sp>
        <p:nvSpPr>
          <p:cNvPr id="113668" name="Rectangle 3">
            <a:extLst>
              <a:ext uri="{FF2B5EF4-FFF2-40B4-BE49-F238E27FC236}">
                <a16:creationId xmlns:a16="http://schemas.microsoft.com/office/drawing/2014/main" id="{CA5AEAE3-6D5E-5C58-688C-4307CA015958}"/>
              </a:ext>
            </a:extLst>
          </p:cNvPr>
          <p:cNvSpPr>
            <a:spLocks noGrp="1" noChangeArrowheads="1"/>
          </p:cNvSpPr>
          <p:nvPr>
            <p:ph type="body" idx="1"/>
          </p:nvPr>
        </p:nvSpPr>
        <p:spPr>
          <a:noFill/>
        </p:spPr>
        <p:txBody>
          <a:bodyPr/>
          <a:lstStyle/>
          <a:p>
            <a:pPr eaLnBrk="1" hangingPunct="1"/>
            <a:endParaRPr lang="ja-JP" altLang="ja-JP"/>
          </a:p>
        </p:txBody>
      </p:sp>
    </p:spTree>
    <p:extLst>
      <p:ext uri="{BB962C8B-B14F-4D97-AF65-F5344CB8AC3E}">
        <p14:creationId xmlns:p14="http://schemas.microsoft.com/office/powerpoint/2010/main" val="2465400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2678992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19396994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0"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C336B7C-0DB2-4C87-BB26-12B02978C1B8}" type="slidenum">
              <a:rPr lang="en-US" altLang="ja-JP"/>
              <a:pPr/>
              <a:t>‹#›</a:t>
            </a:fld>
            <a:endParaRPr lang="en-US" altLang="ja-JP"/>
          </a:p>
        </p:txBody>
      </p:sp>
    </p:spTree>
    <p:extLst>
      <p:ext uri="{BB962C8B-B14F-4D97-AF65-F5344CB8AC3E}">
        <p14:creationId xmlns:p14="http://schemas.microsoft.com/office/powerpoint/2010/main" val="31610659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1CD55E03-5613-4FF0-B10B-168993318E6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87EA92D-02A3-4EE6-91B1-3B6903F4A6C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ED5409B-8A1B-427B-AE31-0E4AF4A69B51}"/>
              </a:ext>
            </a:extLst>
          </p:cNvPr>
          <p:cNvSpPr>
            <a:spLocks noGrp="1" noChangeArrowheads="1"/>
          </p:cNvSpPr>
          <p:nvPr>
            <p:ph type="sldNum" sz="quarter" idx="12"/>
          </p:nvPr>
        </p:nvSpPr>
        <p:spPr>
          <a:ln/>
        </p:spPr>
        <p:txBody>
          <a:bodyPr/>
          <a:lstStyle>
            <a:lvl1pPr>
              <a:defRPr/>
            </a:lvl1pPr>
          </a:lstStyle>
          <a:p>
            <a:fld id="{D25BC5F5-AB4B-4D89-A45E-CAF48CAF62A3}" type="slidenum">
              <a:rPr lang="en-US" altLang="ja-JP"/>
              <a:pPr/>
              <a:t>‹#›</a:t>
            </a:fld>
            <a:endParaRPr lang="en-US" altLang="ja-JP"/>
          </a:p>
        </p:txBody>
      </p:sp>
    </p:spTree>
    <p:extLst>
      <p:ext uri="{BB962C8B-B14F-4D97-AF65-F5344CB8AC3E}">
        <p14:creationId xmlns:p14="http://schemas.microsoft.com/office/powerpoint/2010/main" val="289567324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3DE5708F-3AB3-422C-8971-B9CE9372A60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6D8ED75-8C2B-4A04-890E-78BB59CC230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5C8D4CC5-6FD4-4228-BA89-AB8D99A1F53C}"/>
              </a:ext>
            </a:extLst>
          </p:cNvPr>
          <p:cNvSpPr>
            <a:spLocks noGrp="1" noChangeArrowheads="1"/>
          </p:cNvSpPr>
          <p:nvPr>
            <p:ph type="sldNum" sz="quarter" idx="12"/>
          </p:nvPr>
        </p:nvSpPr>
        <p:spPr>
          <a:ln/>
        </p:spPr>
        <p:txBody>
          <a:bodyPr/>
          <a:lstStyle>
            <a:lvl1pPr>
              <a:defRPr/>
            </a:lvl1pPr>
          </a:lstStyle>
          <a:p>
            <a:fld id="{41272B0D-C56F-4062-BD9B-491A8FCBB4CF}" type="slidenum">
              <a:rPr lang="en-US" altLang="ja-JP"/>
              <a:pPr/>
              <a:t>‹#›</a:t>
            </a:fld>
            <a:endParaRPr lang="en-US" altLang="ja-JP"/>
          </a:p>
        </p:txBody>
      </p:sp>
    </p:spTree>
    <p:extLst>
      <p:ext uri="{BB962C8B-B14F-4D97-AF65-F5344CB8AC3E}">
        <p14:creationId xmlns:p14="http://schemas.microsoft.com/office/powerpoint/2010/main" val="379043731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9095B37E-6675-4668-A4E0-C0C087CA963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5D103B3B-E790-4DBF-8D08-7BBE9CD858D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1140A46-C7AC-47D9-9BF4-CB0632F63616}"/>
              </a:ext>
            </a:extLst>
          </p:cNvPr>
          <p:cNvSpPr>
            <a:spLocks noGrp="1" noChangeArrowheads="1"/>
          </p:cNvSpPr>
          <p:nvPr>
            <p:ph type="sldNum" sz="quarter" idx="12"/>
          </p:nvPr>
        </p:nvSpPr>
        <p:spPr>
          <a:ln/>
        </p:spPr>
        <p:txBody>
          <a:bodyPr/>
          <a:lstStyle>
            <a:lvl1pPr>
              <a:defRPr/>
            </a:lvl1pPr>
          </a:lstStyle>
          <a:p>
            <a:fld id="{68F9CE5C-A036-4FFF-9E2B-BE8CA7FAA8E4}" type="slidenum">
              <a:rPr lang="en-US" altLang="ja-JP"/>
              <a:pPr/>
              <a:t>‹#›</a:t>
            </a:fld>
            <a:endParaRPr lang="en-US" altLang="ja-JP"/>
          </a:p>
        </p:txBody>
      </p:sp>
    </p:spTree>
    <p:extLst>
      <p:ext uri="{BB962C8B-B14F-4D97-AF65-F5344CB8AC3E}">
        <p14:creationId xmlns:p14="http://schemas.microsoft.com/office/powerpoint/2010/main" val="246362627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1EB78F10-C920-4E74-973A-02B19B56CBF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E547F39C-B1C0-47B1-9BD4-C52C9EAA124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1D31AA32-14C0-42EE-AAFF-488A9A2E03B6}"/>
              </a:ext>
            </a:extLst>
          </p:cNvPr>
          <p:cNvSpPr>
            <a:spLocks noGrp="1" noChangeArrowheads="1"/>
          </p:cNvSpPr>
          <p:nvPr>
            <p:ph type="sldNum" sz="quarter" idx="12"/>
          </p:nvPr>
        </p:nvSpPr>
        <p:spPr>
          <a:ln/>
        </p:spPr>
        <p:txBody>
          <a:bodyPr/>
          <a:lstStyle>
            <a:lvl1pPr>
              <a:defRPr/>
            </a:lvl1pPr>
          </a:lstStyle>
          <a:p>
            <a:fld id="{768BDA41-9B59-4AA4-884E-9754F1488BA6}" type="slidenum">
              <a:rPr lang="en-US" altLang="ja-JP"/>
              <a:pPr/>
              <a:t>‹#›</a:t>
            </a:fld>
            <a:endParaRPr lang="en-US" altLang="ja-JP"/>
          </a:p>
        </p:txBody>
      </p:sp>
    </p:spTree>
    <p:extLst>
      <p:ext uri="{BB962C8B-B14F-4D97-AF65-F5344CB8AC3E}">
        <p14:creationId xmlns:p14="http://schemas.microsoft.com/office/powerpoint/2010/main" val="2570065923"/>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D94CC702-71D9-428B-B241-33472EC2B4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E632BF3A-B1CB-4BC1-B5D7-EC329C9B346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E2CF3EF7-7E79-4A9C-A042-5B3CFEB4607D}"/>
              </a:ext>
            </a:extLst>
          </p:cNvPr>
          <p:cNvSpPr>
            <a:spLocks noGrp="1" noChangeArrowheads="1"/>
          </p:cNvSpPr>
          <p:nvPr>
            <p:ph type="sldNum" sz="quarter" idx="12"/>
          </p:nvPr>
        </p:nvSpPr>
        <p:spPr>
          <a:ln/>
        </p:spPr>
        <p:txBody>
          <a:bodyPr/>
          <a:lstStyle>
            <a:lvl1pPr>
              <a:defRPr/>
            </a:lvl1pPr>
          </a:lstStyle>
          <a:p>
            <a:fld id="{C8298A9C-E765-4B3A-B1CC-01115AC7D074}" type="slidenum">
              <a:rPr lang="en-US" altLang="ja-JP"/>
              <a:pPr/>
              <a:t>‹#›</a:t>
            </a:fld>
            <a:endParaRPr lang="en-US" altLang="ja-JP"/>
          </a:p>
        </p:txBody>
      </p:sp>
    </p:spTree>
    <p:extLst>
      <p:ext uri="{BB962C8B-B14F-4D97-AF65-F5344CB8AC3E}">
        <p14:creationId xmlns:p14="http://schemas.microsoft.com/office/powerpoint/2010/main" val="178897049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ABC7A976-A87A-41CB-A49A-A948B238183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1F6F256D-8252-43E3-93E7-06BA00544B1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BD58832D-B33D-4AD7-BF51-812E132EDB46}"/>
              </a:ext>
            </a:extLst>
          </p:cNvPr>
          <p:cNvSpPr>
            <a:spLocks noGrp="1" noChangeArrowheads="1"/>
          </p:cNvSpPr>
          <p:nvPr>
            <p:ph type="sldNum" sz="quarter" idx="12"/>
          </p:nvPr>
        </p:nvSpPr>
        <p:spPr>
          <a:ln/>
        </p:spPr>
        <p:txBody>
          <a:bodyPr/>
          <a:lstStyle>
            <a:lvl1pPr>
              <a:defRPr/>
            </a:lvl1pPr>
          </a:lstStyle>
          <a:p>
            <a:fld id="{A2715C93-7162-4411-B51A-E52C6F43E563}" type="slidenum">
              <a:rPr lang="en-US" altLang="ja-JP"/>
              <a:pPr/>
              <a:t>‹#›</a:t>
            </a:fld>
            <a:endParaRPr lang="en-US" altLang="ja-JP"/>
          </a:p>
        </p:txBody>
      </p:sp>
    </p:spTree>
    <p:extLst>
      <p:ext uri="{BB962C8B-B14F-4D97-AF65-F5344CB8AC3E}">
        <p14:creationId xmlns:p14="http://schemas.microsoft.com/office/powerpoint/2010/main" val="345831740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B5DB39-4889-489E-B2EE-BF062F916C9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47BAB7FD-0CA3-4494-B674-69535472881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833B0E66-0331-4321-85B9-500F6A6E35A7}"/>
              </a:ext>
            </a:extLst>
          </p:cNvPr>
          <p:cNvSpPr>
            <a:spLocks noGrp="1" noChangeArrowheads="1"/>
          </p:cNvSpPr>
          <p:nvPr>
            <p:ph type="sldNum" sz="quarter" idx="12"/>
          </p:nvPr>
        </p:nvSpPr>
        <p:spPr>
          <a:ln/>
        </p:spPr>
        <p:txBody>
          <a:bodyPr/>
          <a:lstStyle>
            <a:lvl1pPr>
              <a:defRPr/>
            </a:lvl1pPr>
          </a:lstStyle>
          <a:p>
            <a:fld id="{5490CE4F-EE2C-46AF-8AFE-45B6AEC8A73E}" type="slidenum">
              <a:rPr lang="en-US" altLang="ja-JP"/>
              <a:pPr/>
              <a:t>‹#›</a:t>
            </a:fld>
            <a:endParaRPr lang="en-US" altLang="ja-JP"/>
          </a:p>
        </p:txBody>
      </p:sp>
    </p:spTree>
    <p:extLst>
      <p:ext uri="{BB962C8B-B14F-4D97-AF65-F5344CB8AC3E}">
        <p14:creationId xmlns:p14="http://schemas.microsoft.com/office/powerpoint/2010/main" val="210392002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5D550954-148B-4AA3-BF9F-0EC70888F35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D2B5CE2C-AB05-41FD-BF9D-29DF683FF91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B397A8AF-7702-40F9-9B49-19F2125BACFC}"/>
              </a:ext>
            </a:extLst>
          </p:cNvPr>
          <p:cNvSpPr>
            <a:spLocks noGrp="1" noChangeArrowheads="1"/>
          </p:cNvSpPr>
          <p:nvPr>
            <p:ph type="sldNum" sz="quarter" idx="12"/>
          </p:nvPr>
        </p:nvSpPr>
        <p:spPr>
          <a:ln/>
        </p:spPr>
        <p:txBody>
          <a:bodyPr/>
          <a:lstStyle>
            <a:lvl1pPr>
              <a:defRPr/>
            </a:lvl1pPr>
          </a:lstStyle>
          <a:p>
            <a:fld id="{1BAB887E-0953-4118-99C3-FEA268774D99}" type="slidenum">
              <a:rPr lang="en-US" altLang="ja-JP"/>
              <a:pPr/>
              <a:t>‹#›</a:t>
            </a:fld>
            <a:endParaRPr lang="en-US" altLang="ja-JP"/>
          </a:p>
        </p:txBody>
      </p:sp>
    </p:spTree>
    <p:extLst>
      <p:ext uri="{BB962C8B-B14F-4D97-AF65-F5344CB8AC3E}">
        <p14:creationId xmlns:p14="http://schemas.microsoft.com/office/powerpoint/2010/main" val="292388921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06FC6FD0-76C7-472E-91EB-751C2BAAAA1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2F3A807-5AF7-4BC1-B40A-DB81C52CD4B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BFCFDFB6-1EE0-4562-98E8-8B8D0250F49D}"/>
              </a:ext>
            </a:extLst>
          </p:cNvPr>
          <p:cNvSpPr>
            <a:spLocks noGrp="1" noChangeArrowheads="1"/>
          </p:cNvSpPr>
          <p:nvPr>
            <p:ph type="sldNum" sz="quarter" idx="12"/>
          </p:nvPr>
        </p:nvSpPr>
        <p:spPr>
          <a:ln/>
        </p:spPr>
        <p:txBody>
          <a:bodyPr/>
          <a:lstStyle>
            <a:lvl1pPr>
              <a:defRPr/>
            </a:lvl1pPr>
          </a:lstStyle>
          <a:p>
            <a:fld id="{ADAC9FAE-FD43-494C-AF7E-75ABE9481EEF}" type="slidenum">
              <a:rPr lang="en-US" altLang="ja-JP"/>
              <a:pPr/>
              <a:t>‹#›</a:t>
            </a:fld>
            <a:endParaRPr lang="en-US" altLang="ja-JP"/>
          </a:p>
        </p:txBody>
      </p:sp>
    </p:spTree>
    <p:extLst>
      <p:ext uri="{BB962C8B-B14F-4D97-AF65-F5344CB8AC3E}">
        <p14:creationId xmlns:p14="http://schemas.microsoft.com/office/powerpoint/2010/main" val="3234462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6124662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11F85719-7921-4F3E-B825-0580AC06B52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7C336C5-73C6-4792-AEBC-EF3862E030C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D40C66B-98A7-4F8E-98DE-3F2418C8F3DB}"/>
              </a:ext>
            </a:extLst>
          </p:cNvPr>
          <p:cNvSpPr>
            <a:spLocks noGrp="1" noChangeArrowheads="1"/>
          </p:cNvSpPr>
          <p:nvPr>
            <p:ph type="sldNum" sz="quarter" idx="12"/>
          </p:nvPr>
        </p:nvSpPr>
        <p:spPr>
          <a:ln/>
        </p:spPr>
        <p:txBody>
          <a:bodyPr/>
          <a:lstStyle>
            <a:lvl1pPr>
              <a:defRPr/>
            </a:lvl1pPr>
          </a:lstStyle>
          <a:p>
            <a:fld id="{8EDB1FD1-0C9F-4CAA-969C-8040E5348EA3}" type="slidenum">
              <a:rPr lang="en-US" altLang="ja-JP"/>
              <a:pPr/>
              <a:t>‹#›</a:t>
            </a:fld>
            <a:endParaRPr lang="en-US" altLang="ja-JP"/>
          </a:p>
        </p:txBody>
      </p:sp>
    </p:spTree>
    <p:extLst>
      <p:ext uri="{BB962C8B-B14F-4D97-AF65-F5344CB8AC3E}">
        <p14:creationId xmlns:p14="http://schemas.microsoft.com/office/powerpoint/2010/main" val="32947852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D750101-6C73-4424-B953-1D027C585DF1}"/>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7768FB9-055C-4EF2-A725-1BF6AB2C786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6B0957F-F691-41A1-83DD-45AA3C21FAD0}"/>
              </a:ext>
            </a:extLst>
          </p:cNvPr>
          <p:cNvSpPr>
            <a:spLocks noGrp="1" noChangeArrowheads="1"/>
          </p:cNvSpPr>
          <p:nvPr>
            <p:ph type="sldNum" sz="quarter" idx="12"/>
          </p:nvPr>
        </p:nvSpPr>
        <p:spPr>
          <a:ln/>
        </p:spPr>
        <p:txBody>
          <a:bodyPr/>
          <a:lstStyle>
            <a:lvl1pPr>
              <a:defRPr/>
            </a:lvl1pPr>
          </a:lstStyle>
          <a:p>
            <a:fld id="{FCCE9639-A7EB-4F30-B030-B9B73D6C3F00}" type="slidenum">
              <a:rPr lang="en-US" altLang="ja-JP"/>
              <a:pPr/>
              <a:t>‹#›</a:t>
            </a:fld>
            <a:endParaRPr lang="en-US" altLang="ja-JP"/>
          </a:p>
        </p:txBody>
      </p:sp>
    </p:spTree>
    <p:extLst>
      <p:ext uri="{BB962C8B-B14F-4D97-AF65-F5344CB8AC3E}">
        <p14:creationId xmlns:p14="http://schemas.microsoft.com/office/powerpoint/2010/main" val="29568155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DA40905-4628-4E0D-BB30-188B43B86E2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90448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4A6C198-10A3-49B4-BD5F-27387B7076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91662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C0F5AC-3309-4BC4-B158-A994769481D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6726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9CBC180-78D8-4D39-BDDA-63DEF63D53D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42545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167CF15-6E12-49D0-BEE3-86E7F99CAAD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12649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721BE0-07B9-48DD-8C96-9822944679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92203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AD171C1-6BBE-41C8-A358-3FC1E17F915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62800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6E17BB-8021-4549-B7CF-EAC4A037AE7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8672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1244555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98DFEFE-02BD-40F4-B66F-DA6FE633A18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90718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D85B67-B469-4361-B0D7-A52FF216F3F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63265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96FF82-4B8E-472E-A29E-50C01818E5D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35833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6E26EA-6D56-42E6-A867-133AC7F84C2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44139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0AD3D2F-A905-4B5A-B6C2-13BCAEC9A10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62409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161887F-815F-469F-86CF-EF07684A8C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513430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BEF935-F9EE-454D-9738-2D0D4CB0499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34427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08BA054-D7DE-4B3E-B5F0-D7840E19D52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520383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CE97F88-B868-47BA-9645-BAEBDA1A0A0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87647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98CCD2B-2B8A-4948-8963-BC6F55EB8A2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19801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3755670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AA5FE3-FDE2-41EE-85B6-0B32F666CFD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70381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28AFB01-FDFC-4554-ADA0-530CA50CE5C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891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CD87D9F-A886-435F-8A73-E769559A31D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750882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D1FCF8-D62D-45E5-970B-B20953FAB02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57280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0" y="609600"/>
            <a:ext cx="103632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6197600" y="19812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6197600" y="4114800"/>
            <a:ext cx="5080000" cy="1981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EF37FAFD-44CC-4E43-A023-77508AD7A64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0702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76B2171F-B8E5-4197-A804-7057F1AD8AB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D83263A-AA92-423B-A3C7-DF6A51E5C38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9BEB526-F478-45F9-B52A-022F9FDFF043}"/>
              </a:ext>
            </a:extLst>
          </p:cNvPr>
          <p:cNvSpPr>
            <a:spLocks noGrp="1" noChangeArrowheads="1"/>
          </p:cNvSpPr>
          <p:nvPr>
            <p:ph type="sldNum" sz="quarter" idx="12"/>
          </p:nvPr>
        </p:nvSpPr>
        <p:spPr>
          <a:ln/>
        </p:spPr>
        <p:txBody>
          <a:bodyPr/>
          <a:lstStyle>
            <a:lvl1pPr>
              <a:defRPr/>
            </a:lvl1pPr>
          </a:lstStyle>
          <a:p>
            <a:fld id="{2CAB7C3A-ADE9-435C-8958-BCC17B053955}" type="slidenum">
              <a:rPr lang="en-US" altLang="ja-JP"/>
              <a:pPr/>
              <a:t>‹#›</a:t>
            </a:fld>
            <a:endParaRPr lang="en-US" altLang="ja-JP"/>
          </a:p>
        </p:txBody>
      </p:sp>
    </p:spTree>
    <p:extLst>
      <p:ext uri="{BB962C8B-B14F-4D97-AF65-F5344CB8AC3E}">
        <p14:creationId xmlns:p14="http://schemas.microsoft.com/office/powerpoint/2010/main" val="125512995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F1AD0C0-3ED8-4FC4-A3EA-F8F55C72EB9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AD7722FA-48BD-4373-9B4E-0091FAB84C7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6717B75-31D8-4B0C-9DAA-84D9E769A68F}"/>
              </a:ext>
            </a:extLst>
          </p:cNvPr>
          <p:cNvSpPr>
            <a:spLocks noGrp="1" noChangeArrowheads="1"/>
          </p:cNvSpPr>
          <p:nvPr>
            <p:ph type="sldNum" sz="quarter" idx="12"/>
          </p:nvPr>
        </p:nvSpPr>
        <p:spPr>
          <a:ln/>
        </p:spPr>
        <p:txBody>
          <a:bodyPr/>
          <a:lstStyle>
            <a:lvl1pPr>
              <a:defRPr/>
            </a:lvl1pPr>
          </a:lstStyle>
          <a:p>
            <a:fld id="{CB4179BE-A107-43C1-84B3-B395F2C8763D}" type="slidenum">
              <a:rPr lang="en-US" altLang="ja-JP"/>
              <a:pPr/>
              <a:t>‹#›</a:t>
            </a:fld>
            <a:endParaRPr lang="en-US" altLang="ja-JP"/>
          </a:p>
        </p:txBody>
      </p:sp>
    </p:spTree>
    <p:extLst>
      <p:ext uri="{BB962C8B-B14F-4D97-AF65-F5344CB8AC3E}">
        <p14:creationId xmlns:p14="http://schemas.microsoft.com/office/powerpoint/2010/main" val="196646055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63F0DD62-59D4-4802-AF6F-1B16C68A2D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FC2183D-65F6-43FC-8190-5DFB107E94B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2AA597A-17B9-4524-AA0A-D1CE989091DA}"/>
              </a:ext>
            </a:extLst>
          </p:cNvPr>
          <p:cNvSpPr>
            <a:spLocks noGrp="1" noChangeArrowheads="1"/>
          </p:cNvSpPr>
          <p:nvPr>
            <p:ph type="sldNum" sz="quarter" idx="12"/>
          </p:nvPr>
        </p:nvSpPr>
        <p:spPr>
          <a:ln/>
        </p:spPr>
        <p:txBody>
          <a:bodyPr/>
          <a:lstStyle>
            <a:lvl1pPr>
              <a:defRPr/>
            </a:lvl1pPr>
          </a:lstStyle>
          <a:p>
            <a:fld id="{95B6CDBD-A495-4103-B5A1-2CACD97C9C7F}" type="slidenum">
              <a:rPr lang="en-US" altLang="ja-JP"/>
              <a:pPr/>
              <a:t>‹#›</a:t>
            </a:fld>
            <a:endParaRPr lang="en-US" altLang="ja-JP"/>
          </a:p>
        </p:txBody>
      </p:sp>
    </p:spTree>
    <p:extLst>
      <p:ext uri="{BB962C8B-B14F-4D97-AF65-F5344CB8AC3E}">
        <p14:creationId xmlns:p14="http://schemas.microsoft.com/office/powerpoint/2010/main" val="416138080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7555F775-1720-4BD2-8D20-7CF2E040BAA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19D8C7AE-82D2-4B40-96E0-DE29F8A9E8B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EAC69D8-7399-404C-B503-95AD208F4C21}"/>
              </a:ext>
            </a:extLst>
          </p:cNvPr>
          <p:cNvSpPr>
            <a:spLocks noGrp="1" noChangeArrowheads="1"/>
          </p:cNvSpPr>
          <p:nvPr>
            <p:ph type="sldNum" sz="quarter" idx="12"/>
          </p:nvPr>
        </p:nvSpPr>
        <p:spPr>
          <a:ln/>
        </p:spPr>
        <p:txBody>
          <a:bodyPr/>
          <a:lstStyle>
            <a:lvl1pPr>
              <a:defRPr/>
            </a:lvl1pPr>
          </a:lstStyle>
          <a:p>
            <a:fld id="{47269CCD-E1CB-47E2-BE60-804C9EDCAB9B}" type="slidenum">
              <a:rPr lang="en-US" altLang="ja-JP"/>
              <a:pPr/>
              <a:t>‹#›</a:t>
            </a:fld>
            <a:endParaRPr lang="en-US" altLang="ja-JP"/>
          </a:p>
        </p:txBody>
      </p:sp>
    </p:spTree>
    <p:extLst>
      <p:ext uri="{BB962C8B-B14F-4D97-AF65-F5344CB8AC3E}">
        <p14:creationId xmlns:p14="http://schemas.microsoft.com/office/powerpoint/2010/main" val="847715548"/>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4D51A4AB-6967-42C1-A016-36FDF69F43A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B65BF0AE-7A61-4772-B6F2-0C7CD63B63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9CBCAC44-C7AB-42EF-911B-3928BCB1DF63}"/>
              </a:ext>
            </a:extLst>
          </p:cNvPr>
          <p:cNvSpPr>
            <a:spLocks noGrp="1" noChangeArrowheads="1"/>
          </p:cNvSpPr>
          <p:nvPr>
            <p:ph type="sldNum" sz="quarter" idx="12"/>
          </p:nvPr>
        </p:nvSpPr>
        <p:spPr>
          <a:ln/>
        </p:spPr>
        <p:txBody>
          <a:bodyPr/>
          <a:lstStyle>
            <a:lvl1pPr>
              <a:defRPr/>
            </a:lvl1pPr>
          </a:lstStyle>
          <a:p>
            <a:fld id="{9BB7CC1E-C85C-43C4-92D4-43941EB22F86}" type="slidenum">
              <a:rPr lang="en-US" altLang="ja-JP"/>
              <a:pPr/>
              <a:t>‹#›</a:t>
            </a:fld>
            <a:endParaRPr lang="en-US" altLang="ja-JP"/>
          </a:p>
        </p:txBody>
      </p:sp>
    </p:spTree>
    <p:extLst>
      <p:ext uri="{BB962C8B-B14F-4D97-AF65-F5344CB8AC3E}">
        <p14:creationId xmlns:p14="http://schemas.microsoft.com/office/powerpoint/2010/main" val="21145374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2835595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3F243EFD-E614-477F-BF12-EB1C0FA4ED3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CADD9431-922F-40E5-AAF8-BF8267F6F15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B441E17B-2465-40C7-BBEB-9B697E721891}"/>
              </a:ext>
            </a:extLst>
          </p:cNvPr>
          <p:cNvSpPr>
            <a:spLocks noGrp="1" noChangeArrowheads="1"/>
          </p:cNvSpPr>
          <p:nvPr>
            <p:ph type="sldNum" sz="quarter" idx="12"/>
          </p:nvPr>
        </p:nvSpPr>
        <p:spPr>
          <a:ln/>
        </p:spPr>
        <p:txBody>
          <a:bodyPr/>
          <a:lstStyle>
            <a:lvl1pPr>
              <a:defRPr/>
            </a:lvl1pPr>
          </a:lstStyle>
          <a:p>
            <a:fld id="{D4D103DD-2692-408B-BC6D-C87E8514291C}" type="slidenum">
              <a:rPr lang="en-US" altLang="ja-JP"/>
              <a:pPr/>
              <a:t>‹#›</a:t>
            </a:fld>
            <a:endParaRPr lang="en-US" altLang="ja-JP"/>
          </a:p>
        </p:txBody>
      </p:sp>
    </p:spTree>
    <p:extLst>
      <p:ext uri="{BB962C8B-B14F-4D97-AF65-F5344CB8AC3E}">
        <p14:creationId xmlns:p14="http://schemas.microsoft.com/office/powerpoint/2010/main" val="13397317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3E4F8C-68C6-4368-B753-0D5C00DFF70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36069F8E-4784-4CE0-8A6F-55E9B410CF1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FA2975B4-B5FD-480E-9DCC-C9B8BA099678}"/>
              </a:ext>
            </a:extLst>
          </p:cNvPr>
          <p:cNvSpPr>
            <a:spLocks noGrp="1" noChangeArrowheads="1"/>
          </p:cNvSpPr>
          <p:nvPr>
            <p:ph type="sldNum" sz="quarter" idx="12"/>
          </p:nvPr>
        </p:nvSpPr>
        <p:spPr>
          <a:ln/>
        </p:spPr>
        <p:txBody>
          <a:bodyPr/>
          <a:lstStyle>
            <a:lvl1pPr>
              <a:defRPr/>
            </a:lvl1pPr>
          </a:lstStyle>
          <a:p>
            <a:fld id="{08839908-D0EC-478E-BC09-1D0804D94179}" type="slidenum">
              <a:rPr lang="en-US" altLang="ja-JP"/>
              <a:pPr/>
              <a:t>‹#›</a:t>
            </a:fld>
            <a:endParaRPr lang="en-US" altLang="ja-JP"/>
          </a:p>
        </p:txBody>
      </p:sp>
    </p:spTree>
    <p:extLst>
      <p:ext uri="{BB962C8B-B14F-4D97-AF65-F5344CB8AC3E}">
        <p14:creationId xmlns:p14="http://schemas.microsoft.com/office/powerpoint/2010/main" val="333482891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77B2B7C9-127B-4D4A-B00C-A64F0A4BD42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A82C98F-907F-4595-91D0-9BD774FAA39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1E5C377-D902-4305-AAB3-71AFB07AD208}"/>
              </a:ext>
            </a:extLst>
          </p:cNvPr>
          <p:cNvSpPr>
            <a:spLocks noGrp="1" noChangeArrowheads="1"/>
          </p:cNvSpPr>
          <p:nvPr>
            <p:ph type="sldNum" sz="quarter" idx="12"/>
          </p:nvPr>
        </p:nvSpPr>
        <p:spPr>
          <a:ln/>
        </p:spPr>
        <p:txBody>
          <a:bodyPr/>
          <a:lstStyle>
            <a:lvl1pPr>
              <a:defRPr/>
            </a:lvl1pPr>
          </a:lstStyle>
          <a:p>
            <a:fld id="{EDBA13AD-78AE-4C09-AD95-4BCD43F02AC9}" type="slidenum">
              <a:rPr lang="en-US" altLang="ja-JP"/>
              <a:pPr/>
              <a:t>‹#›</a:t>
            </a:fld>
            <a:endParaRPr lang="en-US" altLang="ja-JP"/>
          </a:p>
        </p:txBody>
      </p:sp>
    </p:spTree>
    <p:extLst>
      <p:ext uri="{BB962C8B-B14F-4D97-AF65-F5344CB8AC3E}">
        <p14:creationId xmlns:p14="http://schemas.microsoft.com/office/powerpoint/2010/main" val="241290886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3A597651-56E1-4D6C-ABB5-C495E093EF6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E44588E-3056-4200-8AA2-A4463739E3F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B0B809D-1D9C-4CE3-9C48-1CE03AB27D1A}"/>
              </a:ext>
            </a:extLst>
          </p:cNvPr>
          <p:cNvSpPr>
            <a:spLocks noGrp="1" noChangeArrowheads="1"/>
          </p:cNvSpPr>
          <p:nvPr>
            <p:ph type="sldNum" sz="quarter" idx="12"/>
          </p:nvPr>
        </p:nvSpPr>
        <p:spPr>
          <a:ln/>
        </p:spPr>
        <p:txBody>
          <a:bodyPr/>
          <a:lstStyle>
            <a:lvl1pPr>
              <a:defRPr/>
            </a:lvl1pPr>
          </a:lstStyle>
          <a:p>
            <a:fld id="{F8517197-74E3-4FC8-BD68-BBDBFECAE946}" type="slidenum">
              <a:rPr lang="en-US" altLang="ja-JP"/>
              <a:pPr/>
              <a:t>‹#›</a:t>
            </a:fld>
            <a:endParaRPr lang="en-US" altLang="ja-JP"/>
          </a:p>
        </p:txBody>
      </p:sp>
    </p:spTree>
    <p:extLst>
      <p:ext uri="{BB962C8B-B14F-4D97-AF65-F5344CB8AC3E}">
        <p14:creationId xmlns:p14="http://schemas.microsoft.com/office/powerpoint/2010/main" val="360431079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DC797955-4DC1-4EC2-AE29-5B762C8253B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65B543D-763F-4FFE-A3EE-DD87FF3C93B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573A7866-1056-420E-BD87-668A1C1628DF}"/>
              </a:ext>
            </a:extLst>
          </p:cNvPr>
          <p:cNvSpPr>
            <a:spLocks noGrp="1" noChangeArrowheads="1"/>
          </p:cNvSpPr>
          <p:nvPr>
            <p:ph type="sldNum" sz="quarter" idx="12"/>
          </p:nvPr>
        </p:nvSpPr>
        <p:spPr>
          <a:ln/>
        </p:spPr>
        <p:txBody>
          <a:bodyPr/>
          <a:lstStyle>
            <a:lvl1pPr>
              <a:defRPr/>
            </a:lvl1pPr>
          </a:lstStyle>
          <a:p>
            <a:fld id="{ACF7C1FC-9357-4116-9AA1-56B6CA7072FE}" type="slidenum">
              <a:rPr lang="en-US" altLang="ja-JP"/>
              <a:pPr/>
              <a:t>‹#›</a:t>
            </a:fld>
            <a:endParaRPr lang="en-US" altLang="ja-JP"/>
          </a:p>
        </p:txBody>
      </p:sp>
    </p:spTree>
    <p:extLst>
      <p:ext uri="{BB962C8B-B14F-4D97-AF65-F5344CB8AC3E}">
        <p14:creationId xmlns:p14="http://schemas.microsoft.com/office/powerpoint/2010/main" val="85553004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A9C371C-DAD6-4ADF-A846-BE766FF08B2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8698393-D274-4525-87B5-C3A886DD2C0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9AADB500-033D-4842-8D26-3C795991321D}"/>
              </a:ext>
            </a:extLst>
          </p:cNvPr>
          <p:cNvSpPr>
            <a:spLocks noGrp="1" noChangeArrowheads="1"/>
          </p:cNvSpPr>
          <p:nvPr>
            <p:ph type="sldNum" sz="quarter" idx="12"/>
          </p:nvPr>
        </p:nvSpPr>
        <p:spPr>
          <a:ln/>
        </p:spPr>
        <p:txBody>
          <a:bodyPr/>
          <a:lstStyle>
            <a:lvl1pPr>
              <a:defRPr/>
            </a:lvl1pPr>
          </a:lstStyle>
          <a:p>
            <a:fld id="{63EB3237-D84A-44D8-93E5-DC5084B6E9AC}" type="slidenum">
              <a:rPr lang="en-US" altLang="ja-JP"/>
              <a:pPr/>
              <a:t>‹#›</a:t>
            </a:fld>
            <a:endParaRPr lang="en-US" altLang="ja-JP"/>
          </a:p>
        </p:txBody>
      </p:sp>
    </p:spTree>
    <p:extLst>
      <p:ext uri="{BB962C8B-B14F-4D97-AF65-F5344CB8AC3E}">
        <p14:creationId xmlns:p14="http://schemas.microsoft.com/office/powerpoint/2010/main" val="111654951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0FB5F72E-46E2-4069-896B-931626DB7BC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54B59DE0-74B8-4892-922B-BC1A4961495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B508191-4425-4642-9913-D0D8F2F74AA0}"/>
              </a:ext>
            </a:extLst>
          </p:cNvPr>
          <p:cNvSpPr>
            <a:spLocks noGrp="1" noChangeArrowheads="1"/>
          </p:cNvSpPr>
          <p:nvPr>
            <p:ph type="sldNum" sz="quarter" idx="12"/>
          </p:nvPr>
        </p:nvSpPr>
        <p:spPr>
          <a:ln/>
        </p:spPr>
        <p:txBody>
          <a:bodyPr/>
          <a:lstStyle>
            <a:lvl1pPr>
              <a:defRPr/>
            </a:lvl1pPr>
          </a:lstStyle>
          <a:p>
            <a:fld id="{EAE6FA5C-9489-4926-AA74-960BA305EC14}" type="slidenum">
              <a:rPr lang="en-US" altLang="ja-JP"/>
              <a:pPr/>
              <a:t>‹#›</a:t>
            </a:fld>
            <a:endParaRPr lang="en-US" altLang="ja-JP"/>
          </a:p>
        </p:txBody>
      </p:sp>
    </p:spTree>
    <p:extLst>
      <p:ext uri="{BB962C8B-B14F-4D97-AF65-F5344CB8AC3E}">
        <p14:creationId xmlns:p14="http://schemas.microsoft.com/office/powerpoint/2010/main" val="67600907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00169A8C-3E15-4B0E-B8ED-46542C645DC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C0C0197-6B2E-4668-A5B3-5D5A6711CB4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34B6072-60AB-40C2-96B6-4C20885A160C}"/>
              </a:ext>
            </a:extLst>
          </p:cNvPr>
          <p:cNvSpPr>
            <a:spLocks noGrp="1" noChangeArrowheads="1"/>
          </p:cNvSpPr>
          <p:nvPr>
            <p:ph type="sldNum" sz="quarter" idx="12"/>
          </p:nvPr>
        </p:nvSpPr>
        <p:spPr>
          <a:ln/>
        </p:spPr>
        <p:txBody>
          <a:bodyPr/>
          <a:lstStyle>
            <a:lvl1pPr>
              <a:defRPr/>
            </a:lvl1pPr>
          </a:lstStyle>
          <a:p>
            <a:fld id="{5C63BAA6-8421-44AA-BB75-B8D53D1E3003}" type="slidenum">
              <a:rPr lang="en-US" altLang="ja-JP"/>
              <a:pPr/>
              <a:t>‹#›</a:t>
            </a:fld>
            <a:endParaRPr lang="en-US" altLang="ja-JP"/>
          </a:p>
        </p:txBody>
      </p:sp>
    </p:spTree>
    <p:extLst>
      <p:ext uri="{BB962C8B-B14F-4D97-AF65-F5344CB8AC3E}">
        <p14:creationId xmlns:p14="http://schemas.microsoft.com/office/powerpoint/2010/main" val="8357251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35E3A234-FD73-45D8-95D8-4B22CD390CA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B2558FD-6A27-40B0-AD07-4E648DB01D9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3134FAA-F6CC-45BD-9FEA-8984BF81203F}"/>
              </a:ext>
            </a:extLst>
          </p:cNvPr>
          <p:cNvSpPr>
            <a:spLocks noGrp="1" noChangeArrowheads="1"/>
          </p:cNvSpPr>
          <p:nvPr>
            <p:ph type="sldNum" sz="quarter" idx="12"/>
          </p:nvPr>
        </p:nvSpPr>
        <p:spPr>
          <a:ln/>
        </p:spPr>
        <p:txBody>
          <a:bodyPr/>
          <a:lstStyle>
            <a:lvl1pPr>
              <a:defRPr/>
            </a:lvl1pPr>
          </a:lstStyle>
          <a:p>
            <a:fld id="{24D24F6B-E13E-4ED0-AEBE-A071253C9FE5}" type="slidenum">
              <a:rPr lang="en-US" altLang="ja-JP"/>
              <a:pPr/>
              <a:t>‹#›</a:t>
            </a:fld>
            <a:endParaRPr lang="en-US" altLang="ja-JP"/>
          </a:p>
        </p:txBody>
      </p:sp>
    </p:spTree>
    <p:extLst>
      <p:ext uri="{BB962C8B-B14F-4D97-AF65-F5344CB8AC3E}">
        <p14:creationId xmlns:p14="http://schemas.microsoft.com/office/powerpoint/2010/main" val="41614836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755481DF-010C-4B83-90CC-B4940A96492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2C8BAABD-604D-409D-A7AB-3F08DD1CF38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0DC61AC-A2C6-4789-9304-28AC5C0C3071}"/>
              </a:ext>
            </a:extLst>
          </p:cNvPr>
          <p:cNvSpPr>
            <a:spLocks noGrp="1" noChangeArrowheads="1"/>
          </p:cNvSpPr>
          <p:nvPr>
            <p:ph type="sldNum" sz="quarter" idx="12"/>
          </p:nvPr>
        </p:nvSpPr>
        <p:spPr>
          <a:ln/>
        </p:spPr>
        <p:txBody>
          <a:bodyPr/>
          <a:lstStyle>
            <a:lvl1pPr>
              <a:defRPr/>
            </a:lvl1pPr>
          </a:lstStyle>
          <a:p>
            <a:fld id="{1AD54AE0-2438-4681-B922-CE63476FC792}" type="slidenum">
              <a:rPr lang="en-US" altLang="ja-JP"/>
              <a:pPr/>
              <a:t>‹#›</a:t>
            </a:fld>
            <a:endParaRPr lang="en-US" altLang="ja-JP"/>
          </a:p>
        </p:txBody>
      </p:sp>
    </p:spTree>
    <p:extLst>
      <p:ext uri="{BB962C8B-B14F-4D97-AF65-F5344CB8AC3E}">
        <p14:creationId xmlns:p14="http://schemas.microsoft.com/office/powerpoint/2010/main" val="28589153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3922891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0E4A0DAF-803B-4E50-970E-581EB39F309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08EF1D1A-1222-45A8-B67A-61C0BA15CD6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AB457AA2-E7B0-4877-9010-2D215CC1676C}"/>
              </a:ext>
            </a:extLst>
          </p:cNvPr>
          <p:cNvSpPr>
            <a:spLocks noGrp="1" noChangeArrowheads="1"/>
          </p:cNvSpPr>
          <p:nvPr>
            <p:ph type="sldNum" sz="quarter" idx="12"/>
          </p:nvPr>
        </p:nvSpPr>
        <p:spPr>
          <a:ln/>
        </p:spPr>
        <p:txBody>
          <a:bodyPr/>
          <a:lstStyle>
            <a:lvl1pPr>
              <a:defRPr/>
            </a:lvl1pPr>
          </a:lstStyle>
          <a:p>
            <a:fld id="{7CF7A3C9-3B63-4AAC-83D3-94350C10EEDA}" type="slidenum">
              <a:rPr lang="en-US" altLang="ja-JP"/>
              <a:pPr/>
              <a:t>‹#›</a:t>
            </a:fld>
            <a:endParaRPr lang="en-US" altLang="ja-JP"/>
          </a:p>
        </p:txBody>
      </p:sp>
    </p:spTree>
    <p:extLst>
      <p:ext uri="{BB962C8B-B14F-4D97-AF65-F5344CB8AC3E}">
        <p14:creationId xmlns:p14="http://schemas.microsoft.com/office/powerpoint/2010/main" val="294698840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DF68AEE6-169A-4C39-8005-8FAAC2E20E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08ACCCB7-6230-4969-9D9B-2070A4CDBB1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AFECE783-2D98-47C9-9DF2-715239678873}"/>
              </a:ext>
            </a:extLst>
          </p:cNvPr>
          <p:cNvSpPr>
            <a:spLocks noGrp="1" noChangeArrowheads="1"/>
          </p:cNvSpPr>
          <p:nvPr>
            <p:ph type="sldNum" sz="quarter" idx="12"/>
          </p:nvPr>
        </p:nvSpPr>
        <p:spPr>
          <a:ln/>
        </p:spPr>
        <p:txBody>
          <a:bodyPr/>
          <a:lstStyle>
            <a:lvl1pPr>
              <a:defRPr/>
            </a:lvl1pPr>
          </a:lstStyle>
          <a:p>
            <a:fld id="{1C1E6A15-167E-4FEE-BF97-70B36CA066ED}" type="slidenum">
              <a:rPr lang="en-US" altLang="ja-JP"/>
              <a:pPr/>
              <a:t>‹#›</a:t>
            </a:fld>
            <a:endParaRPr lang="en-US" altLang="ja-JP"/>
          </a:p>
        </p:txBody>
      </p:sp>
    </p:spTree>
    <p:extLst>
      <p:ext uri="{BB962C8B-B14F-4D97-AF65-F5344CB8AC3E}">
        <p14:creationId xmlns:p14="http://schemas.microsoft.com/office/powerpoint/2010/main" val="39512843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2EA9F2-0B59-4121-9679-286CE4C1556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960D59EB-7737-4FB0-8651-92BC15B90AF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A8B85161-63ED-4939-BF9D-2F0E5F659E73}"/>
              </a:ext>
            </a:extLst>
          </p:cNvPr>
          <p:cNvSpPr>
            <a:spLocks noGrp="1" noChangeArrowheads="1"/>
          </p:cNvSpPr>
          <p:nvPr>
            <p:ph type="sldNum" sz="quarter" idx="12"/>
          </p:nvPr>
        </p:nvSpPr>
        <p:spPr>
          <a:ln/>
        </p:spPr>
        <p:txBody>
          <a:bodyPr/>
          <a:lstStyle>
            <a:lvl1pPr>
              <a:defRPr/>
            </a:lvl1pPr>
          </a:lstStyle>
          <a:p>
            <a:fld id="{EC6586DE-CC51-4A42-9C92-E28F04DE0001}" type="slidenum">
              <a:rPr lang="en-US" altLang="ja-JP"/>
              <a:pPr/>
              <a:t>‹#›</a:t>
            </a:fld>
            <a:endParaRPr lang="en-US" altLang="ja-JP"/>
          </a:p>
        </p:txBody>
      </p:sp>
    </p:spTree>
    <p:extLst>
      <p:ext uri="{BB962C8B-B14F-4D97-AF65-F5344CB8AC3E}">
        <p14:creationId xmlns:p14="http://schemas.microsoft.com/office/powerpoint/2010/main" val="180551190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EAEAA7A2-1E82-4216-A629-B3275D1F8EA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94F5948-36E1-4BA0-9732-8F3A769DADB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7F2BC1C-BCE6-4FCE-86FA-19B7D9FD080A}"/>
              </a:ext>
            </a:extLst>
          </p:cNvPr>
          <p:cNvSpPr>
            <a:spLocks noGrp="1" noChangeArrowheads="1"/>
          </p:cNvSpPr>
          <p:nvPr>
            <p:ph type="sldNum" sz="quarter" idx="12"/>
          </p:nvPr>
        </p:nvSpPr>
        <p:spPr>
          <a:ln/>
        </p:spPr>
        <p:txBody>
          <a:bodyPr/>
          <a:lstStyle>
            <a:lvl1pPr>
              <a:defRPr/>
            </a:lvl1pPr>
          </a:lstStyle>
          <a:p>
            <a:fld id="{4C9E5ECD-02EF-4012-AEE4-A27A52DB82CF}" type="slidenum">
              <a:rPr lang="en-US" altLang="ja-JP"/>
              <a:pPr/>
              <a:t>‹#›</a:t>
            </a:fld>
            <a:endParaRPr lang="en-US" altLang="ja-JP"/>
          </a:p>
        </p:txBody>
      </p:sp>
    </p:spTree>
    <p:extLst>
      <p:ext uri="{BB962C8B-B14F-4D97-AF65-F5344CB8AC3E}">
        <p14:creationId xmlns:p14="http://schemas.microsoft.com/office/powerpoint/2010/main" val="22793559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111777B2-A735-4140-80C1-6BE818EBD3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C4E06B48-7358-4FB4-9266-E5CDC09C0F1B}"/>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F9F576CE-9FE9-4E59-A289-A061A73C5579}"/>
              </a:ext>
            </a:extLst>
          </p:cNvPr>
          <p:cNvSpPr>
            <a:spLocks noGrp="1" noChangeArrowheads="1"/>
          </p:cNvSpPr>
          <p:nvPr>
            <p:ph type="sldNum" sz="quarter" idx="12"/>
          </p:nvPr>
        </p:nvSpPr>
        <p:spPr>
          <a:ln/>
        </p:spPr>
        <p:txBody>
          <a:bodyPr/>
          <a:lstStyle>
            <a:lvl1pPr>
              <a:defRPr/>
            </a:lvl1pPr>
          </a:lstStyle>
          <a:p>
            <a:fld id="{98BA21B4-FC17-4FAC-BA9C-7090FE534C5D}" type="slidenum">
              <a:rPr lang="en-US" altLang="ja-JP"/>
              <a:pPr/>
              <a:t>‹#›</a:t>
            </a:fld>
            <a:endParaRPr lang="en-US" altLang="ja-JP"/>
          </a:p>
        </p:txBody>
      </p:sp>
    </p:spTree>
    <p:extLst>
      <p:ext uri="{BB962C8B-B14F-4D97-AF65-F5344CB8AC3E}">
        <p14:creationId xmlns:p14="http://schemas.microsoft.com/office/powerpoint/2010/main" val="60291514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DFA0849-6810-4D6C-ABF5-8D5E6BCCAD6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54B108BC-0D30-4B45-865C-92C86CE44D7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5542BAF-9C20-4C9E-B152-A348C3B08BF9}"/>
              </a:ext>
            </a:extLst>
          </p:cNvPr>
          <p:cNvSpPr>
            <a:spLocks noGrp="1" noChangeArrowheads="1"/>
          </p:cNvSpPr>
          <p:nvPr>
            <p:ph type="sldNum" sz="quarter" idx="12"/>
          </p:nvPr>
        </p:nvSpPr>
        <p:spPr>
          <a:ln/>
        </p:spPr>
        <p:txBody>
          <a:bodyPr/>
          <a:lstStyle>
            <a:lvl1pPr>
              <a:defRPr/>
            </a:lvl1pPr>
          </a:lstStyle>
          <a:p>
            <a:fld id="{CBF1A045-D89C-45A4-83D4-577587C74E64}" type="slidenum">
              <a:rPr lang="en-US" altLang="ja-JP"/>
              <a:pPr/>
              <a:t>‹#›</a:t>
            </a:fld>
            <a:endParaRPr lang="en-US" altLang="ja-JP"/>
          </a:p>
        </p:txBody>
      </p:sp>
    </p:spTree>
    <p:extLst>
      <p:ext uri="{BB962C8B-B14F-4D97-AF65-F5344CB8AC3E}">
        <p14:creationId xmlns:p14="http://schemas.microsoft.com/office/powerpoint/2010/main" val="94252955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4475952-90DB-4EC2-A552-6CED1DF9E96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E7FB1D3-B710-4852-A414-35051B591AB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605170D-17DC-496A-83EC-1316E568B9AB}"/>
              </a:ext>
            </a:extLst>
          </p:cNvPr>
          <p:cNvSpPr>
            <a:spLocks noGrp="1" noChangeArrowheads="1"/>
          </p:cNvSpPr>
          <p:nvPr>
            <p:ph type="sldNum" sz="quarter" idx="12"/>
          </p:nvPr>
        </p:nvSpPr>
        <p:spPr>
          <a:ln/>
        </p:spPr>
        <p:txBody>
          <a:bodyPr/>
          <a:lstStyle>
            <a:lvl1pPr>
              <a:defRPr/>
            </a:lvl1pPr>
          </a:lstStyle>
          <a:p>
            <a:fld id="{60DCD1F8-9E93-4F30-A03F-27309546F1F4}" type="slidenum">
              <a:rPr lang="en-US" altLang="ja-JP"/>
              <a:pPr/>
              <a:t>‹#›</a:t>
            </a:fld>
            <a:endParaRPr lang="en-US" altLang="ja-JP"/>
          </a:p>
        </p:txBody>
      </p:sp>
    </p:spTree>
    <p:extLst>
      <p:ext uri="{BB962C8B-B14F-4D97-AF65-F5344CB8AC3E}">
        <p14:creationId xmlns:p14="http://schemas.microsoft.com/office/powerpoint/2010/main" val="20119672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A846DA87-A78D-43D0-842C-302CC6EFC20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246718AC-BFB1-4E57-8159-3604F3A97F0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80718C4-2D0E-4DC7-B803-92C1E9ACDE22}"/>
              </a:ext>
            </a:extLst>
          </p:cNvPr>
          <p:cNvSpPr>
            <a:spLocks noGrp="1" noChangeArrowheads="1"/>
          </p:cNvSpPr>
          <p:nvPr>
            <p:ph type="sldNum" sz="quarter" idx="12"/>
          </p:nvPr>
        </p:nvSpPr>
        <p:spPr>
          <a:ln/>
        </p:spPr>
        <p:txBody>
          <a:bodyPr/>
          <a:lstStyle>
            <a:lvl1pPr>
              <a:defRPr/>
            </a:lvl1pPr>
          </a:lstStyle>
          <a:p>
            <a:fld id="{ACAAFAFF-E039-440F-B2B2-2E96B37A7CDD}" type="slidenum">
              <a:rPr lang="en-US" altLang="ja-JP"/>
              <a:pPr/>
              <a:t>‹#›</a:t>
            </a:fld>
            <a:endParaRPr lang="en-US" altLang="ja-JP"/>
          </a:p>
        </p:txBody>
      </p:sp>
    </p:spTree>
    <p:extLst>
      <p:ext uri="{BB962C8B-B14F-4D97-AF65-F5344CB8AC3E}">
        <p14:creationId xmlns:p14="http://schemas.microsoft.com/office/powerpoint/2010/main" val="76438415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2993BF59-E90D-4537-A238-AFC5FAF1287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32D23ED-5354-46B8-A94C-FEC37281165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EBD0B0C-9F34-4239-BDEC-699C8053EC02}"/>
              </a:ext>
            </a:extLst>
          </p:cNvPr>
          <p:cNvSpPr>
            <a:spLocks noGrp="1" noChangeArrowheads="1"/>
          </p:cNvSpPr>
          <p:nvPr>
            <p:ph type="sldNum" sz="quarter" idx="12"/>
          </p:nvPr>
        </p:nvSpPr>
        <p:spPr>
          <a:ln/>
        </p:spPr>
        <p:txBody>
          <a:bodyPr/>
          <a:lstStyle>
            <a:lvl1pPr>
              <a:defRPr/>
            </a:lvl1pPr>
          </a:lstStyle>
          <a:p>
            <a:fld id="{85A970E5-C73D-450A-AEDC-1E5BC10FA2B6}" type="slidenum">
              <a:rPr lang="en-US" altLang="ja-JP"/>
              <a:pPr/>
              <a:t>‹#›</a:t>
            </a:fld>
            <a:endParaRPr lang="en-US" altLang="ja-JP"/>
          </a:p>
        </p:txBody>
      </p:sp>
    </p:spTree>
    <p:extLst>
      <p:ext uri="{BB962C8B-B14F-4D97-AF65-F5344CB8AC3E}">
        <p14:creationId xmlns:p14="http://schemas.microsoft.com/office/powerpoint/2010/main" val="202441202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11976223-CCBB-4058-AACC-89B98830BEB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B0FACD3D-67D5-4864-B30C-8930F7C3207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1735EF5-F14B-47A1-A91E-44A1704B2D5F}"/>
              </a:ext>
            </a:extLst>
          </p:cNvPr>
          <p:cNvSpPr>
            <a:spLocks noGrp="1" noChangeArrowheads="1"/>
          </p:cNvSpPr>
          <p:nvPr>
            <p:ph type="sldNum" sz="quarter" idx="12"/>
          </p:nvPr>
        </p:nvSpPr>
        <p:spPr>
          <a:ln/>
        </p:spPr>
        <p:txBody>
          <a:bodyPr/>
          <a:lstStyle>
            <a:lvl1pPr>
              <a:defRPr/>
            </a:lvl1pPr>
          </a:lstStyle>
          <a:p>
            <a:fld id="{D993024E-EAE9-4888-A48E-EB97BC8F6CEC}" type="slidenum">
              <a:rPr lang="en-US" altLang="ja-JP"/>
              <a:pPr/>
              <a:t>‹#›</a:t>
            </a:fld>
            <a:endParaRPr lang="en-US" altLang="ja-JP"/>
          </a:p>
        </p:txBody>
      </p:sp>
    </p:spTree>
    <p:extLst>
      <p:ext uri="{BB962C8B-B14F-4D97-AF65-F5344CB8AC3E}">
        <p14:creationId xmlns:p14="http://schemas.microsoft.com/office/powerpoint/2010/main" val="24681018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32951163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5E5AFBDF-26FB-4022-A4CC-79BC0F29A9C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70EDF2E1-398D-4B43-AD7B-09C9F4AC49B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58D1781-E97D-4E52-8EED-21C614DD841B}"/>
              </a:ext>
            </a:extLst>
          </p:cNvPr>
          <p:cNvSpPr>
            <a:spLocks noGrp="1" noChangeArrowheads="1"/>
          </p:cNvSpPr>
          <p:nvPr>
            <p:ph type="sldNum" sz="quarter" idx="12"/>
          </p:nvPr>
        </p:nvSpPr>
        <p:spPr>
          <a:ln/>
        </p:spPr>
        <p:txBody>
          <a:bodyPr/>
          <a:lstStyle>
            <a:lvl1pPr>
              <a:defRPr/>
            </a:lvl1pPr>
          </a:lstStyle>
          <a:p>
            <a:fld id="{4EE0B09E-5703-46FD-B9FB-AC094E433F2E}" type="slidenum">
              <a:rPr lang="en-US" altLang="ja-JP"/>
              <a:pPr/>
              <a:t>‹#›</a:t>
            </a:fld>
            <a:endParaRPr lang="en-US" altLang="ja-JP"/>
          </a:p>
        </p:txBody>
      </p:sp>
    </p:spTree>
    <p:extLst>
      <p:ext uri="{BB962C8B-B14F-4D97-AF65-F5344CB8AC3E}">
        <p14:creationId xmlns:p14="http://schemas.microsoft.com/office/powerpoint/2010/main" val="50906284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664FEA6E-A452-43F3-B17B-C79493E0C18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983FB813-8371-42D7-A794-D89F3C55279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50A581B9-679B-4164-81B0-DA00E2DD9E4E}"/>
              </a:ext>
            </a:extLst>
          </p:cNvPr>
          <p:cNvSpPr>
            <a:spLocks noGrp="1" noChangeArrowheads="1"/>
          </p:cNvSpPr>
          <p:nvPr>
            <p:ph type="sldNum" sz="quarter" idx="12"/>
          </p:nvPr>
        </p:nvSpPr>
        <p:spPr>
          <a:ln/>
        </p:spPr>
        <p:txBody>
          <a:bodyPr/>
          <a:lstStyle>
            <a:lvl1pPr>
              <a:defRPr/>
            </a:lvl1pPr>
          </a:lstStyle>
          <a:p>
            <a:fld id="{FFA27402-17FC-4BE7-BA31-D43C0035946B}" type="slidenum">
              <a:rPr lang="en-US" altLang="ja-JP"/>
              <a:pPr/>
              <a:t>‹#›</a:t>
            </a:fld>
            <a:endParaRPr lang="en-US" altLang="ja-JP"/>
          </a:p>
        </p:txBody>
      </p:sp>
    </p:spTree>
    <p:extLst>
      <p:ext uri="{BB962C8B-B14F-4D97-AF65-F5344CB8AC3E}">
        <p14:creationId xmlns:p14="http://schemas.microsoft.com/office/powerpoint/2010/main" val="316140206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E27A32F9-F48C-43D8-BB13-7CA8CD8D269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4CC3CEDF-D6E1-443E-811E-D14F53039AA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1FFB464A-CC4B-4A16-9E1A-31F69C74093B}"/>
              </a:ext>
            </a:extLst>
          </p:cNvPr>
          <p:cNvSpPr>
            <a:spLocks noGrp="1" noChangeArrowheads="1"/>
          </p:cNvSpPr>
          <p:nvPr>
            <p:ph type="sldNum" sz="quarter" idx="12"/>
          </p:nvPr>
        </p:nvSpPr>
        <p:spPr>
          <a:ln/>
        </p:spPr>
        <p:txBody>
          <a:bodyPr/>
          <a:lstStyle>
            <a:lvl1pPr>
              <a:defRPr/>
            </a:lvl1pPr>
          </a:lstStyle>
          <a:p>
            <a:fld id="{B21485F8-A101-49BF-B5ED-8A6E4D14D4D4}" type="slidenum">
              <a:rPr lang="en-US" altLang="ja-JP"/>
              <a:pPr/>
              <a:t>‹#›</a:t>
            </a:fld>
            <a:endParaRPr lang="en-US" altLang="ja-JP"/>
          </a:p>
        </p:txBody>
      </p:sp>
    </p:spTree>
    <p:extLst>
      <p:ext uri="{BB962C8B-B14F-4D97-AF65-F5344CB8AC3E}">
        <p14:creationId xmlns:p14="http://schemas.microsoft.com/office/powerpoint/2010/main" val="38404607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BFD02B-ACEC-4F66-A700-42119250D16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28A359CF-3E37-467C-91EF-5B5B876227C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E74BD2AE-EEF0-49F8-B198-37A0A337E6A6}"/>
              </a:ext>
            </a:extLst>
          </p:cNvPr>
          <p:cNvSpPr>
            <a:spLocks noGrp="1" noChangeArrowheads="1"/>
          </p:cNvSpPr>
          <p:nvPr>
            <p:ph type="sldNum" sz="quarter" idx="12"/>
          </p:nvPr>
        </p:nvSpPr>
        <p:spPr>
          <a:ln/>
        </p:spPr>
        <p:txBody>
          <a:bodyPr/>
          <a:lstStyle>
            <a:lvl1pPr>
              <a:defRPr/>
            </a:lvl1pPr>
          </a:lstStyle>
          <a:p>
            <a:fld id="{E3BCFE74-1217-4285-8B9E-12383C1AE5BA}" type="slidenum">
              <a:rPr lang="en-US" altLang="ja-JP"/>
              <a:pPr/>
              <a:t>‹#›</a:t>
            </a:fld>
            <a:endParaRPr lang="en-US" altLang="ja-JP"/>
          </a:p>
        </p:txBody>
      </p:sp>
    </p:spTree>
    <p:extLst>
      <p:ext uri="{BB962C8B-B14F-4D97-AF65-F5344CB8AC3E}">
        <p14:creationId xmlns:p14="http://schemas.microsoft.com/office/powerpoint/2010/main" val="357400927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9F27C792-B729-4065-B83E-ED428B9F5DC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61AC72C-D083-4C7D-9605-79D37A5ABE9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834DE0C-C1C3-4EA2-8DCB-6D0CEEFAFE87}"/>
              </a:ext>
            </a:extLst>
          </p:cNvPr>
          <p:cNvSpPr>
            <a:spLocks noGrp="1" noChangeArrowheads="1"/>
          </p:cNvSpPr>
          <p:nvPr>
            <p:ph type="sldNum" sz="quarter" idx="12"/>
          </p:nvPr>
        </p:nvSpPr>
        <p:spPr>
          <a:ln/>
        </p:spPr>
        <p:txBody>
          <a:bodyPr/>
          <a:lstStyle>
            <a:lvl1pPr>
              <a:defRPr/>
            </a:lvl1pPr>
          </a:lstStyle>
          <a:p>
            <a:fld id="{949BAFB9-6994-4470-A8A3-B5CA3783300E}" type="slidenum">
              <a:rPr lang="en-US" altLang="ja-JP"/>
              <a:pPr/>
              <a:t>‹#›</a:t>
            </a:fld>
            <a:endParaRPr lang="en-US" altLang="ja-JP"/>
          </a:p>
        </p:txBody>
      </p:sp>
    </p:spTree>
    <p:extLst>
      <p:ext uri="{BB962C8B-B14F-4D97-AF65-F5344CB8AC3E}">
        <p14:creationId xmlns:p14="http://schemas.microsoft.com/office/powerpoint/2010/main" val="418843034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58411281-D0C6-4C25-A484-1DF8CB3B720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BDD0BA3-FA96-446E-AFFE-2B4729287C8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E2AC815-593D-480F-8A8E-1E47A5123BC1}"/>
              </a:ext>
            </a:extLst>
          </p:cNvPr>
          <p:cNvSpPr>
            <a:spLocks noGrp="1" noChangeArrowheads="1"/>
          </p:cNvSpPr>
          <p:nvPr>
            <p:ph type="sldNum" sz="quarter" idx="12"/>
          </p:nvPr>
        </p:nvSpPr>
        <p:spPr>
          <a:ln/>
        </p:spPr>
        <p:txBody>
          <a:bodyPr/>
          <a:lstStyle>
            <a:lvl1pPr>
              <a:defRPr/>
            </a:lvl1pPr>
          </a:lstStyle>
          <a:p>
            <a:fld id="{5BC3A235-57C9-4FC7-94FD-627493EAF8A8}" type="slidenum">
              <a:rPr lang="en-US" altLang="ja-JP"/>
              <a:pPr/>
              <a:t>‹#›</a:t>
            </a:fld>
            <a:endParaRPr lang="en-US" altLang="ja-JP"/>
          </a:p>
        </p:txBody>
      </p:sp>
    </p:spTree>
    <p:extLst>
      <p:ext uri="{BB962C8B-B14F-4D97-AF65-F5344CB8AC3E}">
        <p14:creationId xmlns:p14="http://schemas.microsoft.com/office/powerpoint/2010/main" val="1426087191"/>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A43377B-A4A8-4945-B7BE-75DE426FFFB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8D3F0C9-7FFC-443F-837C-6F6DBD6D769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125D5A6-0F7A-44CC-8E63-9C2BFC44D42B}"/>
              </a:ext>
            </a:extLst>
          </p:cNvPr>
          <p:cNvSpPr>
            <a:spLocks noGrp="1" noChangeArrowheads="1"/>
          </p:cNvSpPr>
          <p:nvPr>
            <p:ph type="sldNum" sz="quarter" idx="12"/>
          </p:nvPr>
        </p:nvSpPr>
        <p:spPr>
          <a:ln/>
        </p:spPr>
        <p:txBody>
          <a:bodyPr/>
          <a:lstStyle>
            <a:lvl1pPr>
              <a:defRPr/>
            </a:lvl1pPr>
          </a:lstStyle>
          <a:p>
            <a:fld id="{88150ADB-0595-4258-9D5A-BE143483D897}" type="slidenum">
              <a:rPr lang="en-US" altLang="ja-JP"/>
              <a:pPr/>
              <a:t>‹#›</a:t>
            </a:fld>
            <a:endParaRPr lang="en-US" altLang="ja-JP"/>
          </a:p>
        </p:txBody>
      </p:sp>
    </p:spTree>
    <p:extLst>
      <p:ext uri="{BB962C8B-B14F-4D97-AF65-F5344CB8AC3E}">
        <p14:creationId xmlns:p14="http://schemas.microsoft.com/office/powerpoint/2010/main" val="14631403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389EB35D-32DF-4717-92DE-1E3FFCD5618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BC731A0-6D6E-4535-B2D2-1672BEFF776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56DCA98-987C-4C50-8A5F-90E2359BDE92}"/>
              </a:ext>
            </a:extLst>
          </p:cNvPr>
          <p:cNvSpPr>
            <a:spLocks noGrp="1" noChangeArrowheads="1"/>
          </p:cNvSpPr>
          <p:nvPr>
            <p:ph type="sldNum" sz="quarter" idx="12"/>
          </p:nvPr>
        </p:nvSpPr>
        <p:spPr>
          <a:ln/>
        </p:spPr>
        <p:txBody>
          <a:bodyPr/>
          <a:lstStyle>
            <a:lvl1pPr>
              <a:defRPr/>
            </a:lvl1pPr>
          </a:lstStyle>
          <a:p>
            <a:fld id="{ACC6BCFA-6F72-42B8-AAC1-D67C3583A7B5}" type="slidenum">
              <a:rPr lang="en-US" altLang="ja-JP"/>
              <a:pPr/>
              <a:t>‹#›</a:t>
            </a:fld>
            <a:endParaRPr lang="en-US" altLang="ja-JP"/>
          </a:p>
        </p:txBody>
      </p:sp>
    </p:spTree>
    <p:extLst>
      <p:ext uri="{BB962C8B-B14F-4D97-AF65-F5344CB8AC3E}">
        <p14:creationId xmlns:p14="http://schemas.microsoft.com/office/powerpoint/2010/main" val="340299014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C4F92301-7F2E-43E4-A84D-C90AE7331B4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00F04B5-A155-4B52-87F7-19FA98C4FB5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CC18B22-AD79-48FF-97AE-556C5CCCA164}"/>
              </a:ext>
            </a:extLst>
          </p:cNvPr>
          <p:cNvSpPr>
            <a:spLocks noGrp="1" noChangeArrowheads="1"/>
          </p:cNvSpPr>
          <p:nvPr>
            <p:ph type="sldNum" sz="quarter" idx="12"/>
          </p:nvPr>
        </p:nvSpPr>
        <p:spPr>
          <a:ln/>
        </p:spPr>
        <p:txBody>
          <a:bodyPr/>
          <a:lstStyle>
            <a:lvl1pPr>
              <a:defRPr/>
            </a:lvl1pPr>
          </a:lstStyle>
          <a:p>
            <a:fld id="{4D8E56AD-405A-4573-A9ED-CD45B18C7332}" type="slidenum">
              <a:rPr lang="en-US" altLang="ja-JP"/>
              <a:pPr/>
              <a:t>‹#›</a:t>
            </a:fld>
            <a:endParaRPr lang="en-US" altLang="ja-JP"/>
          </a:p>
        </p:txBody>
      </p:sp>
    </p:spTree>
    <p:extLst>
      <p:ext uri="{BB962C8B-B14F-4D97-AF65-F5344CB8AC3E}">
        <p14:creationId xmlns:p14="http://schemas.microsoft.com/office/powerpoint/2010/main" val="73485738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8FE345E-6C9E-46A1-A8A7-77F506D2FE8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2C2E493-ED6C-4A2F-8CC2-778AD1BEF8A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8ACDDD74-B9C5-4FBC-965B-D754579D1B72}"/>
              </a:ext>
            </a:extLst>
          </p:cNvPr>
          <p:cNvSpPr>
            <a:spLocks noGrp="1" noChangeArrowheads="1"/>
          </p:cNvSpPr>
          <p:nvPr>
            <p:ph type="sldNum" sz="quarter" idx="12"/>
          </p:nvPr>
        </p:nvSpPr>
        <p:spPr>
          <a:ln/>
        </p:spPr>
        <p:txBody>
          <a:bodyPr/>
          <a:lstStyle>
            <a:lvl1pPr>
              <a:defRPr/>
            </a:lvl1pPr>
          </a:lstStyle>
          <a:p>
            <a:fld id="{CBB1F80C-B69F-4162-960C-A2E537723B04}" type="slidenum">
              <a:rPr lang="en-US" altLang="ja-JP"/>
              <a:pPr/>
              <a:t>‹#›</a:t>
            </a:fld>
            <a:endParaRPr lang="en-US" altLang="ja-JP"/>
          </a:p>
        </p:txBody>
      </p:sp>
    </p:spTree>
    <p:extLst>
      <p:ext uri="{BB962C8B-B14F-4D97-AF65-F5344CB8AC3E}">
        <p14:creationId xmlns:p14="http://schemas.microsoft.com/office/powerpoint/2010/main" val="33301251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1164107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4EEBFFD1-6B82-4C41-9F2E-59BC8D7A796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9BF3252-41AC-4063-98E7-F6005A1C531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0AD072E-0502-4482-A0C3-338D4AC94659}"/>
              </a:ext>
            </a:extLst>
          </p:cNvPr>
          <p:cNvSpPr>
            <a:spLocks noGrp="1" noChangeArrowheads="1"/>
          </p:cNvSpPr>
          <p:nvPr>
            <p:ph type="sldNum" sz="quarter" idx="12"/>
          </p:nvPr>
        </p:nvSpPr>
        <p:spPr>
          <a:ln/>
        </p:spPr>
        <p:txBody>
          <a:bodyPr/>
          <a:lstStyle>
            <a:lvl1pPr>
              <a:defRPr/>
            </a:lvl1pPr>
          </a:lstStyle>
          <a:p>
            <a:fld id="{67F00B88-2048-4E09-809D-53B4EFCCEE7C}" type="slidenum">
              <a:rPr lang="en-US" altLang="ja-JP"/>
              <a:pPr/>
              <a:t>‹#›</a:t>
            </a:fld>
            <a:endParaRPr lang="en-US" altLang="ja-JP"/>
          </a:p>
        </p:txBody>
      </p:sp>
    </p:spTree>
    <p:extLst>
      <p:ext uri="{BB962C8B-B14F-4D97-AF65-F5344CB8AC3E}">
        <p14:creationId xmlns:p14="http://schemas.microsoft.com/office/powerpoint/2010/main" val="280293763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AEA34A96-52F7-4976-9924-3B1A0768415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EF0740E-427B-43A3-94F4-B4F6A3DE72F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C621332-A8CD-47C7-B351-ECBFF6408DC0}"/>
              </a:ext>
            </a:extLst>
          </p:cNvPr>
          <p:cNvSpPr>
            <a:spLocks noGrp="1" noChangeArrowheads="1"/>
          </p:cNvSpPr>
          <p:nvPr>
            <p:ph type="sldNum" sz="quarter" idx="12"/>
          </p:nvPr>
        </p:nvSpPr>
        <p:spPr>
          <a:ln/>
        </p:spPr>
        <p:txBody>
          <a:bodyPr/>
          <a:lstStyle>
            <a:lvl1pPr>
              <a:defRPr/>
            </a:lvl1pPr>
          </a:lstStyle>
          <a:p>
            <a:fld id="{8B13D646-54FA-455A-BB77-F44BDEF2F928}" type="slidenum">
              <a:rPr lang="en-US" altLang="ja-JP"/>
              <a:pPr/>
              <a:t>‹#›</a:t>
            </a:fld>
            <a:endParaRPr lang="en-US" altLang="ja-JP"/>
          </a:p>
        </p:txBody>
      </p:sp>
    </p:spTree>
    <p:extLst>
      <p:ext uri="{BB962C8B-B14F-4D97-AF65-F5344CB8AC3E}">
        <p14:creationId xmlns:p14="http://schemas.microsoft.com/office/powerpoint/2010/main" val="413906135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1540CDB7-CA99-4AB1-98AF-483CF133EE5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499F05FA-E5F2-47B7-B8D2-FFA785D9349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30920F0E-5CCA-4D9C-946E-63E1D78FD5A2}"/>
              </a:ext>
            </a:extLst>
          </p:cNvPr>
          <p:cNvSpPr>
            <a:spLocks noGrp="1" noChangeArrowheads="1"/>
          </p:cNvSpPr>
          <p:nvPr>
            <p:ph type="sldNum" sz="quarter" idx="12"/>
          </p:nvPr>
        </p:nvSpPr>
        <p:spPr>
          <a:ln/>
        </p:spPr>
        <p:txBody>
          <a:bodyPr/>
          <a:lstStyle>
            <a:lvl1pPr>
              <a:defRPr/>
            </a:lvl1pPr>
          </a:lstStyle>
          <a:p>
            <a:fld id="{C08A4C00-09EB-4B97-9430-77822BBCA0F3}" type="slidenum">
              <a:rPr lang="en-US" altLang="ja-JP"/>
              <a:pPr/>
              <a:t>‹#›</a:t>
            </a:fld>
            <a:endParaRPr lang="en-US" altLang="ja-JP"/>
          </a:p>
        </p:txBody>
      </p:sp>
    </p:spTree>
    <p:extLst>
      <p:ext uri="{BB962C8B-B14F-4D97-AF65-F5344CB8AC3E}">
        <p14:creationId xmlns:p14="http://schemas.microsoft.com/office/powerpoint/2010/main" val="94407733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906078E4-9B48-4F9B-A64B-B2F7D977C07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E9BDCD16-1A8B-41D8-A4FF-9A86679384A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C93F8C3D-BC69-4FD2-8270-02BB63AA597F}"/>
              </a:ext>
            </a:extLst>
          </p:cNvPr>
          <p:cNvSpPr>
            <a:spLocks noGrp="1" noChangeArrowheads="1"/>
          </p:cNvSpPr>
          <p:nvPr>
            <p:ph type="sldNum" sz="quarter" idx="12"/>
          </p:nvPr>
        </p:nvSpPr>
        <p:spPr>
          <a:ln/>
        </p:spPr>
        <p:txBody>
          <a:bodyPr/>
          <a:lstStyle>
            <a:lvl1pPr>
              <a:defRPr/>
            </a:lvl1pPr>
          </a:lstStyle>
          <a:p>
            <a:fld id="{E9941B87-0399-4F93-B292-EA563112F216}" type="slidenum">
              <a:rPr lang="en-US" altLang="ja-JP"/>
              <a:pPr/>
              <a:t>‹#›</a:t>
            </a:fld>
            <a:endParaRPr lang="en-US" altLang="ja-JP"/>
          </a:p>
        </p:txBody>
      </p:sp>
    </p:spTree>
    <p:extLst>
      <p:ext uri="{BB962C8B-B14F-4D97-AF65-F5344CB8AC3E}">
        <p14:creationId xmlns:p14="http://schemas.microsoft.com/office/powerpoint/2010/main" val="137616932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3D97C73-E9A0-4675-B397-BB7D7368026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D1A1ABCB-8F32-4EA9-A3C8-8DD0FA7A9DD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E7245A2B-F3B4-4EBA-9543-415C22CD1DE1}"/>
              </a:ext>
            </a:extLst>
          </p:cNvPr>
          <p:cNvSpPr>
            <a:spLocks noGrp="1" noChangeArrowheads="1"/>
          </p:cNvSpPr>
          <p:nvPr>
            <p:ph type="sldNum" sz="quarter" idx="12"/>
          </p:nvPr>
        </p:nvSpPr>
        <p:spPr>
          <a:ln/>
        </p:spPr>
        <p:txBody>
          <a:bodyPr/>
          <a:lstStyle>
            <a:lvl1pPr>
              <a:defRPr/>
            </a:lvl1pPr>
          </a:lstStyle>
          <a:p>
            <a:fld id="{953F58A2-362B-4DB2-82DD-291640234BDB}" type="slidenum">
              <a:rPr lang="en-US" altLang="ja-JP"/>
              <a:pPr/>
              <a:t>‹#›</a:t>
            </a:fld>
            <a:endParaRPr lang="en-US" altLang="ja-JP"/>
          </a:p>
        </p:txBody>
      </p:sp>
    </p:spTree>
    <p:extLst>
      <p:ext uri="{BB962C8B-B14F-4D97-AF65-F5344CB8AC3E}">
        <p14:creationId xmlns:p14="http://schemas.microsoft.com/office/powerpoint/2010/main" val="417860178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43CE6B91-370B-4541-90D3-745FA28E49F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5441842-6219-46C0-8D6F-24175E44CB2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E5CDA561-018A-4206-84FD-7C1DEE172535}"/>
              </a:ext>
            </a:extLst>
          </p:cNvPr>
          <p:cNvSpPr>
            <a:spLocks noGrp="1" noChangeArrowheads="1"/>
          </p:cNvSpPr>
          <p:nvPr>
            <p:ph type="sldNum" sz="quarter" idx="12"/>
          </p:nvPr>
        </p:nvSpPr>
        <p:spPr>
          <a:ln/>
        </p:spPr>
        <p:txBody>
          <a:bodyPr/>
          <a:lstStyle>
            <a:lvl1pPr>
              <a:defRPr/>
            </a:lvl1pPr>
          </a:lstStyle>
          <a:p>
            <a:fld id="{29C52FCC-E4F2-44B3-A673-EAEA16AB7FBE}" type="slidenum">
              <a:rPr lang="en-US" altLang="ja-JP"/>
              <a:pPr/>
              <a:t>‹#›</a:t>
            </a:fld>
            <a:endParaRPr lang="en-US" altLang="ja-JP"/>
          </a:p>
        </p:txBody>
      </p:sp>
    </p:spTree>
    <p:extLst>
      <p:ext uri="{BB962C8B-B14F-4D97-AF65-F5344CB8AC3E}">
        <p14:creationId xmlns:p14="http://schemas.microsoft.com/office/powerpoint/2010/main" val="322952368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B124B7A2-251C-4A6F-8401-74159CCAD31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DC50B40A-1B3B-4038-A8DC-33775D16B1F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53242701-EFFD-46CF-88C6-FBAFDE284906}"/>
              </a:ext>
            </a:extLst>
          </p:cNvPr>
          <p:cNvSpPr>
            <a:spLocks noGrp="1" noChangeArrowheads="1"/>
          </p:cNvSpPr>
          <p:nvPr>
            <p:ph type="sldNum" sz="quarter" idx="12"/>
          </p:nvPr>
        </p:nvSpPr>
        <p:spPr>
          <a:ln/>
        </p:spPr>
        <p:txBody>
          <a:bodyPr/>
          <a:lstStyle>
            <a:lvl1pPr>
              <a:defRPr/>
            </a:lvl1pPr>
          </a:lstStyle>
          <a:p>
            <a:fld id="{38088077-1857-4A9C-86A1-7CFF439E983F}" type="slidenum">
              <a:rPr lang="en-US" altLang="ja-JP"/>
              <a:pPr/>
              <a:t>‹#›</a:t>
            </a:fld>
            <a:endParaRPr lang="en-US" altLang="ja-JP"/>
          </a:p>
        </p:txBody>
      </p:sp>
    </p:spTree>
    <p:extLst>
      <p:ext uri="{BB962C8B-B14F-4D97-AF65-F5344CB8AC3E}">
        <p14:creationId xmlns:p14="http://schemas.microsoft.com/office/powerpoint/2010/main" val="2546854758"/>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28A4E92B-9519-4FA9-BEB8-E09470C6E8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D5020143-DE0B-4755-800C-6CE54617C2D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5180E2EE-FC6C-4F50-83F1-BEDA8CD487E7}"/>
              </a:ext>
            </a:extLst>
          </p:cNvPr>
          <p:cNvSpPr>
            <a:spLocks noGrp="1" noChangeArrowheads="1"/>
          </p:cNvSpPr>
          <p:nvPr>
            <p:ph type="sldNum" sz="quarter" idx="12"/>
          </p:nvPr>
        </p:nvSpPr>
        <p:spPr>
          <a:ln/>
        </p:spPr>
        <p:txBody>
          <a:bodyPr/>
          <a:lstStyle>
            <a:lvl1pPr>
              <a:defRPr/>
            </a:lvl1pPr>
          </a:lstStyle>
          <a:p>
            <a:fld id="{8217E66A-86AF-42D7-A3C8-45A41FCB4B45}" type="slidenum">
              <a:rPr lang="en-US" altLang="ja-JP"/>
              <a:pPr/>
              <a:t>‹#›</a:t>
            </a:fld>
            <a:endParaRPr lang="en-US" altLang="ja-JP"/>
          </a:p>
        </p:txBody>
      </p:sp>
    </p:spTree>
    <p:extLst>
      <p:ext uri="{BB962C8B-B14F-4D97-AF65-F5344CB8AC3E}">
        <p14:creationId xmlns:p14="http://schemas.microsoft.com/office/powerpoint/2010/main" val="265445364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DB5F33D6-31CA-44FF-996D-39F36C269FA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BDED3DD6-3F5A-4619-91A2-E807A32FAA5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186828C-B314-4FA6-9B6C-79B32B151C28}"/>
              </a:ext>
            </a:extLst>
          </p:cNvPr>
          <p:cNvSpPr>
            <a:spLocks noGrp="1" noChangeArrowheads="1"/>
          </p:cNvSpPr>
          <p:nvPr>
            <p:ph type="sldNum" sz="quarter" idx="12"/>
          </p:nvPr>
        </p:nvSpPr>
        <p:spPr>
          <a:ln/>
        </p:spPr>
        <p:txBody>
          <a:bodyPr/>
          <a:lstStyle>
            <a:lvl1pPr>
              <a:defRPr/>
            </a:lvl1pPr>
          </a:lstStyle>
          <a:p>
            <a:fld id="{31035325-623D-45FA-B176-7E1B5F1C56D0}" type="slidenum">
              <a:rPr lang="en-US" altLang="ja-JP"/>
              <a:pPr/>
              <a:t>‹#›</a:t>
            </a:fld>
            <a:endParaRPr lang="en-US" altLang="ja-JP"/>
          </a:p>
        </p:txBody>
      </p:sp>
    </p:spTree>
    <p:extLst>
      <p:ext uri="{BB962C8B-B14F-4D97-AF65-F5344CB8AC3E}">
        <p14:creationId xmlns:p14="http://schemas.microsoft.com/office/powerpoint/2010/main" val="323934011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a:extLst>
              <a:ext uri="{FF2B5EF4-FFF2-40B4-BE49-F238E27FC236}">
                <a16:creationId xmlns:a16="http://schemas.microsoft.com/office/drawing/2014/main" id="{6CE4F717-86A4-49EF-8084-0FA3B53999F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8EF00BF-246B-4DBC-8B39-396874085B1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0972E7F-6F86-451C-AE6E-8AB6930DC16A}"/>
              </a:ext>
            </a:extLst>
          </p:cNvPr>
          <p:cNvSpPr>
            <a:spLocks noGrp="1" noChangeArrowheads="1"/>
          </p:cNvSpPr>
          <p:nvPr>
            <p:ph type="sldNum" sz="quarter" idx="12"/>
          </p:nvPr>
        </p:nvSpPr>
        <p:spPr>
          <a:ln/>
        </p:spPr>
        <p:txBody>
          <a:bodyPr/>
          <a:lstStyle>
            <a:lvl1pPr>
              <a:defRPr/>
            </a:lvl1pPr>
          </a:lstStyle>
          <a:p>
            <a:fld id="{B2FE815E-AA72-4F13-940C-45FCD865710D}" type="slidenum">
              <a:rPr lang="en-US" altLang="ja-JP"/>
              <a:pPr/>
              <a:t>‹#›</a:t>
            </a:fld>
            <a:endParaRPr lang="en-US" altLang="ja-JP"/>
          </a:p>
        </p:txBody>
      </p:sp>
    </p:spTree>
    <p:extLst>
      <p:ext uri="{BB962C8B-B14F-4D97-AF65-F5344CB8AC3E}">
        <p14:creationId xmlns:p14="http://schemas.microsoft.com/office/powerpoint/2010/main" val="232139635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3602964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ED69FE4F-80F6-4F64-BFBC-7B74E497173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CF30607-F229-42EB-AECA-75041E05ABD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3E4FA8D-380E-498E-94C0-DB8482CF3BB3}"/>
              </a:ext>
            </a:extLst>
          </p:cNvPr>
          <p:cNvSpPr>
            <a:spLocks noGrp="1" noChangeArrowheads="1"/>
          </p:cNvSpPr>
          <p:nvPr>
            <p:ph type="sldNum" sz="quarter" idx="12"/>
          </p:nvPr>
        </p:nvSpPr>
        <p:spPr>
          <a:ln/>
        </p:spPr>
        <p:txBody>
          <a:bodyPr/>
          <a:lstStyle>
            <a:lvl1pPr>
              <a:defRPr/>
            </a:lvl1pPr>
          </a:lstStyle>
          <a:p>
            <a:fld id="{94885A53-5A57-44C7-AD97-FC8C2BEF6280}" type="slidenum">
              <a:rPr lang="en-US" altLang="ja-JP"/>
              <a:pPr/>
              <a:t>‹#›</a:t>
            </a:fld>
            <a:endParaRPr lang="en-US" altLang="ja-JP"/>
          </a:p>
        </p:txBody>
      </p:sp>
    </p:spTree>
    <p:extLst>
      <p:ext uri="{BB962C8B-B14F-4D97-AF65-F5344CB8AC3E}">
        <p14:creationId xmlns:p14="http://schemas.microsoft.com/office/powerpoint/2010/main" val="82825379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53B66AB8-B82C-4C83-A502-D11D5BD88C5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4CA6FCB-6C37-4E73-AC93-B264B3B3179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F976A714-2038-4860-9A49-6782E175509D}"/>
              </a:ext>
            </a:extLst>
          </p:cNvPr>
          <p:cNvSpPr>
            <a:spLocks noGrp="1" noChangeArrowheads="1"/>
          </p:cNvSpPr>
          <p:nvPr>
            <p:ph type="sldNum" sz="quarter" idx="12"/>
          </p:nvPr>
        </p:nvSpPr>
        <p:spPr>
          <a:ln/>
        </p:spPr>
        <p:txBody>
          <a:bodyPr/>
          <a:lstStyle>
            <a:lvl1pPr>
              <a:defRPr/>
            </a:lvl1pPr>
          </a:lstStyle>
          <a:p>
            <a:fld id="{2C1AFC27-AAF0-4FD2-B7B2-4F730180AF30}" type="slidenum">
              <a:rPr lang="en-US" altLang="ja-JP"/>
              <a:pPr/>
              <a:t>‹#›</a:t>
            </a:fld>
            <a:endParaRPr lang="en-US" altLang="ja-JP"/>
          </a:p>
        </p:txBody>
      </p:sp>
    </p:spTree>
    <p:extLst>
      <p:ext uri="{BB962C8B-B14F-4D97-AF65-F5344CB8AC3E}">
        <p14:creationId xmlns:p14="http://schemas.microsoft.com/office/powerpoint/2010/main" val="6445429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1C9E500-03CA-4E4D-9EE3-012A582C3AC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1A62C4E-22E1-460A-8296-F4331F96486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8FEDEF58-2E80-47A6-A221-CAE02FB40521}"/>
              </a:ext>
            </a:extLst>
          </p:cNvPr>
          <p:cNvSpPr>
            <a:spLocks noGrp="1" noChangeArrowheads="1"/>
          </p:cNvSpPr>
          <p:nvPr>
            <p:ph type="sldNum" sz="quarter" idx="12"/>
          </p:nvPr>
        </p:nvSpPr>
        <p:spPr>
          <a:ln/>
        </p:spPr>
        <p:txBody>
          <a:bodyPr/>
          <a:lstStyle>
            <a:lvl1pPr>
              <a:defRPr/>
            </a:lvl1pPr>
          </a:lstStyle>
          <a:p>
            <a:fld id="{6889D67A-C89C-4BE4-9924-182821A46887}" type="slidenum">
              <a:rPr lang="en-US" altLang="ja-JP"/>
              <a:pPr/>
              <a:t>‹#›</a:t>
            </a:fld>
            <a:endParaRPr lang="en-US" altLang="ja-JP"/>
          </a:p>
        </p:txBody>
      </p:sp>
    </p:spTree>
    <p:extLst>
      <p:ext uri="{BB962C8B-B14F-4D97-AF65-F5344CB8AC3E}">
        <p14:creationId xmlns:p14="http://schemas.microsoft.com/office/powerpoint/2010/main" val="244939681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F51EF8FD-1D5F-4E4D-AA2F-A84905B9469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33F75804-2A5F-4FF3-9AB4-8CBF2837076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4605516E-98EE-4BAF-9248-EB4030C913A6}"/>
              </a:ext>
            </a:extLst>
          </p:cNvPr>
          <p:cNvSpPr>
            <a:spLocks noGrp="1" noChangeArrowheads="1"/>
          </p:cNvSpPr>
          <p:nvPr>
            <p:ph type="sldNum" sz="quarter" idx="12"/>
          </p:nvPr>
        </p:nvSpPr>
        <p:spPr>
          <a:ln/>
        </p:spPr>
        <p:txBody>
          <a:bodyPr/>
          <a:lstStyle>
            <a:lvl1pPr>
              <a:defRPr/>
            </a:lvl1pPr>
          </a:lstStyle>
          <a:p>
            <a:fld id="{9624BF25-6C67-4C71-B3BF-E498DB1E8A2F}" type="slidenum">
              <a:rPr lang="en-US" altLang="ja-JP"/>
              <a:pPr/>
              <a:t>‹#›</a:t>
            </a:fld>
            <a:endParaRPr lang="en-US" altLang="ja-JP"/>
          </a:p>
        </p:txBody>
      </p:sp>
    </p:spTree>
    <p:extLst>
      <p:ext uri="{BB962C8B-B14F-4D97-AF65-F5344CB8AC3E}">
        <p14:creationId xmlns:p14="http://schemas.microsoft.com/office/powerpoint/2010/main" val="82832150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6852D6A4-A40E-4B88-B782-A0D2F179109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396FC1A5-7A35-49C0-AFD4-3AFE2275925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2084FCFB-7E6C-4FD7-8DC3-6E437FF8D276}"/>
              </a:ext>
            </a:extLst>
          </p:cNvPr>
          <p:cNvSpPr>
            <a:spLocks noGrp="1" noChangeArrowheads="1"/>
          </p:cNvSpPr>
          <p:nvPr>
            <p:ph type="sldNum" sz="quarter" idx="12"/>
          </p:nvPr>
        </p:nvSpPr>
        <p:spPr>
          <a:ln/>
        </p:spPr>
        <p:txBody>
          <a:bodyPr/>
          <a:lstStyle>
            <a:lvl1pPr>
              <a:defRPr/>
            </a:lvl1pPr>
          </a:lstStyle>
          <a:p>
            <a:fld id="{6088DC47-FE12-4EFF-B989-F3AE66A08322}" type="slidenum">
              <a:rPr lang="en-US" altLang="ja-JP"/>
              <a:pPr/>
              <a:t>‹#›</a:t>
            </a:fld>
            <a:endParaRPr lang="en-US" altLang="ja-JP"/>
          </a:p>
        </p:txBody>
      </p:sp>
    </p:spTree>
    <p:extLst>
      <p:ext uri="{BB962C8B-B14F-4D97-AF65-F5344CB8AC3E}">
        <p14:creationId xmlns:p14="http://schemas.microsoft.com/office/powerpoint/2010/main" val="139279646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7E53DF-E07B-4158-9EC9-261A65505E4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3CA8360E-C55D-40B6-8694-A94A3DDA83D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43325741-B784-468A-9916-DB2824575372}"/>
              </a:ext>
            </a:extLst>
          </p:cNvPr>
          <p:cNvSpPr>
            <a:spLocks noGrp="1" noChangeArrowheads="1"/>
          </p:cNvSpPr>
          <p:nvPr>
            <p:ph type="sldNum" sz="quarter" idx="12"/>
          </p:nvPr>
        </p:nvSpPr>
        <p:spPr>
          <a:ln/>
        </p:spPr>
        <p:txBody>
          <a:bodyPr/>
          <a:lstStyle>
            <a:lvl1pPr>
              <a:defRPr/>
            </a:lvl1pPr>
          </a:lstStyle>
          <a:p>
            <a:fld id="{163FDCA9-7D14-41C3-90A9-8ACAF64E6BC3}" type="slidenum">
              <a:rPr lang="en-US" altLang="ja-JP"/>
              <a:pPr/>
              <a:t>‹#›</a:t>
            </a:fld>
            <a:endParaRPr lang="en-US" altLang="ja-JP"/>
          </a:p>
        </p:txBody>
      </p:sp>
    </p:spTree>
    <p:extLst>
      <p:ext uri="{BB962C8B-B14F-4D97-AF65-F5344CB8AC3E}">
        <p14:creationId xmlns:p14="http://schemas.microsoft.com/office/powerpoint/2010/main" val="255880043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FE312F05-0129-4911-ADB3-DCC7E575B34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70D813A-371C-45B4-B229-59E31F96FAC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24B2CCF7-7956-4B6B-970B-B7F52A509A6F}"/>
              </a:ext>
            </a:extLst>
          </p:cNvPr>
          <p:cNvSpPr>
            <a:spLocks noGrp="1" noChangeArrowheads="1"/>
          </p:cNvSpPr>
          <p:nvPr>
            <p:ph type="sldNum" sz="quarter" idx="12"/>
          </p:nvPr>
        </p:nvSpPr>
        <p:spPr>
          <a:ln/>
        </p:spPr>
        <p:txBody>
          <a:bodyPr/>
          <a:lstStyle>
            <a:lvl1pPr>
              <a:defRPr/>
            </a:lvl1pPr>
          </a:lstStyle>
          <a:p>
            <a:fld id="{ECC6F66C-896E-4E19-B3C7-771633636CC0}" type="slidenum">
              <a:rPr lang="en-US" altLang="ja-JP"/>
              <a:pPr/>
              <a:t>‹#›</a:t>
            </a:fld>
            <a:endParaRPr lang="en-US" altLang="ja-JP"/>
          </a:p>
        </p:txBody>
      </p:sp>
    </p:spTree>
    <p:extLst>
      <p:ext uri="{BB962C8B-B14F-4D97-AF65-F5344CB8AC3E}">
        <p14:creationId xmlns:p14="http://schemas.microsoft.com/office/powerpoint/2010/main" val="221872767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EEE15124-E0F0-4A65-8A03-4FF82B5ABD2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81CF93E-D7D6-4435-B0DB-41BD8ADB05D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63CBFD35-9612-499D-9F77-930C5F973BF0}"/>
              </a:ext>
            </a:extLst>
          </p:cNvPr>
          <p:cNvSpPr>
            <a:spLocks noGrp="1" noChangeArrowheads="1"/>
          </p:cNvSpPr>
          <p:nvPr>
            <p:ph type="sldNum" sz="quarter" idx="12"/>
          </p:nvPr>
        </p:nvSpPr>
        <p:spPr>
          <a:ln/>
        </p:spPr>
        <p:txBody>
          <a:bodyPr/>
          <a:lstStyle>
            <a:lvl1pPr>
              <a:defRPr/>
            </a:lvl1pPr>
          </a:lstStyle>
          <a:p>
            <a:fld id="{EFB97099-7771-477D-9072-AFD2F9A91FA0}" type="slidenum">
              <a:rPr lang="en-US" altLang="ja-JP"/>
              <a:pPr/>
              <a:t>‹#›</a:t>
            </a:fld>
            <a:endParaRPr lang="en-US" altLang="ja-JP"/>
          </a:p>
        </p:txBody>
      </p:sp>
    </p:spTree>
    <p:extLst>
      <p:ext uri="{BB962C8B-B14F-4D97-AF65-F5344CB8AC3E}">
        <p14:creationId xmlns:p14="http://schemas.microsoft.com/office/powerpoint/2010/main" val="7403497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E80B148-69E7-4C96-85DD-CAF433A976D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E220E47F-F3AB-407A-A112-4E87BE264A4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5A86B3C-DB3D-4C79-B66A-1C776304A7C5}"/>
              </a:ext>
            </a:extLst>
          </p:cNvPr>
          <p:cNvSpPr>
            <a:spLocks noGrp="1" noChangeArrowheads="1"/>
          </p:cNvSpPr>
          <p:nvPr>
            <p:ph type="sldNum" sz="quarter" idx="12"/>
          </p:nvPr>
        </p:nvSpPr>
        <p:spPr>
          <a:ln/>
        </p:spPr>
        <p:txBody>
          <a:bodyPr/>
          <a:lstStyle>
            <a:lvl1pPr>
              <a:defRPr/>
            </a:lvl1pPr>
          </a:lstStyle>
          <a:p>
            <a:fld id="{30CE3CB9-5BFB-422B-A204-33966DBFAC18}" type="slidenum">
              <a:rPr lang="en-US" altLang="ja-JP"/>
              <a:pPr/>
              <a:t>‹#›</a:t>
            </a:fld>
            <a:endParaRPr lang="en-US" altLang="ja-JP"/>
          </a:p>
        </p:txBody>
      </p:sp>
    </p:spTree>
    <p:extLst>
      <p:ext uri="{BB962C8B-B14F-4D97-AF65-F5344CB8AC3E}">
        <p14:creationId xmlns:p14="http://schemas.microsoft.com/office/powerpoint/2010/main" val="294991452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914400" y="609600"/>
            <a:ext cx="75692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45BACDE5-7B10-4A95-8F1D-98CB77AEA27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F954D27-CF6A-4F1A-9CDB-7F7EE35AF24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AEBCB91-483F-49E5-99CF-F667208643F3}"/>
              </a:ext>
            </a:extLst>
          </p:cNvPr>
          <p:cNvSpPr>
            <a:spLocks noGrp="1" noChangeArrowheads="1"/>
          </p:cNvSpPr>
          <p:nvPr>
            <p:ph type="sldNum" sz="quarter" idx="12"/>
          </p:nvPr>
        </p:nvSpPr>
        <p:spPr>
          <a:ln/>
        </p:spPr>
        <p:txBody>
          <a:bodyPr/>
          <a:lstStyle>
            <a:lvl1pPr>
              <a:defRPr/>
            </a:lvl1pPr>
          </a:lstStyle>
          <a:p>
            <a:fld id="{59D03AC5-8687-4A08-AA36-CB4263EF59E9}" type="slidenum">
              <a:rPr lang="en-US" altLang="ja-JP"/>
              <a:pPr/>
              <a:t>‹#›</a:t>
            </a:fld>
            <a:endParaRPr lang="en-US" altLang="ja-JP"/>
          </a:p>
        </p:txBody>
      </p:sp>
    </p:spTree>
    <p:extLst>
      <p:ext uri="{BB962C8B-B14F-4D97-AF65-F5344CB8AC3E}">
        <p14:creationId xmlns:p14="http://schemas.microsoft.com/office/powerpoint/2010/main" val="18632651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7BDAC9C-C48F-4FA9-A1BF-043E4229BD26}" type="datetimeFigureOut">
              <a:rPr kumimoji="1" lang="ja-JP" altLang="en-US" smtClean="0"/>
              <a:t>2025/7/14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2705516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1B3D1F5-B0A0-4E8A-9A41-693F614E49F7}" type="slidenum">
              <a:rPr lang="en-US" altLang="ja-JP"/>
              <a:pPr/>
              <a:t>‹#›</a:t>
            </a:fld>
            <a:endParaRPr lang="en-US" altLang="ja-JP"/>
          </a:p>
        </p:txBody>
      </p:sp>
    </p:spTree>
    <p:extLst>
      <p:ext uri="{BB962C8B-B14F-4D97-AF65-F5344CB8AC3E}">
        <p14:creationId xmlns:p14="http://schemas.microsoft.com/office/powerpoint/2010/main" val="30653532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A73F15B-D7EC-4346-AE00-9FCC720CBCDC}" type="slidenum">
              <a:rPr lang="en-US" altLang="ja-JP"/>
              <a:pPr/>
              <a:t>‹#›</a:t>
            </a:fld>
            <a:endParaRPr lang="en-US" altLang="ja-JP"/>
          </a:p>
        </p:txBody>
      </p:sp>
    </p:spTree>
    <p:extLst>
      <p:ext uri="{BB962C8B-B14F-4D97-AF65-F5344CB8AC3E}">
        <p14:creationId xmlns:p14="http://schemas.microsoft.com/office/powerpoint/2010/main" val="2317836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59EA2D9-40AD-471D-B7AB-87D3788EDDC1}" type="slidenum">
              <a:rPr lang="en-US" altLang="ja-JP"/>
              <a:pPr/>
              <a:t>‹#›</a:t>
            </a:fld>
            <a:endParaRPr lang="en-US" altLang="ja-JP"/>
          </a:p>
        </p:txBody>
      </p:sp>
    </p:spTree>
    <p:extLst>
      <p:ext uri="{BB962C8B-B14F-4D97-AF65-F5344CB8AC3E}">
        <p14:creationId xmlns:p14="http://schemas.microsoft.com/office/powerpoint/2010/main" val="25648611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44D4493C-2800-46A6-9161-A99A8D8F31A8}" type="slidenum">
              <a:rPr lang="en-US" altLang="ja-JP"/>
              <a:pPr/>
              <a:t>‹#›</a:t>
            </a:fld>
            <a:endParaRPr lang="en-US" altLang="ja-JP"/>
          </a:p>
        </p:txBody>
      </p:sp>
    </p:spTree>
    <p:extLst>
      <p:ext uri="{BB962C8B-B14F-4D97-AF65-F5344CB8AC3E}">
        <p14:creationId xmlns:p14="http://schemas.microsoft.com/office/powerpoint/2010/main" val="5255387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D1DE5C95-84D5-43DC-8380-4F38D2F06C7A}" type="slidenum">
              <a:rPr lang="en-US" altLang="ja-JP"/>
              <a:pPr/>
              <a:t>‹#›</a:t>
            </a:fld>
            <a:endParaRPr lang="en-US" altLang="ja-JP"/>
          </a:p>
        </p:txBody>
      </p:sp>
    </p:spTree>
    <p:extLst>
      <p:ext uri="{BB962C8B-B14F-4D97-AF65-F5344CB8AC3E}">
        <p14:creationId xmlns:p14="http://schemas.microsoft.com/office/powerpoint/2010/main" val="21303137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1F16BF1C-FA65-4871-A403-CF583B1FFEB9}" type="slidenum">
              <a:rPr lang="en-US" altLang="ja-JP"/>
              <a:pPr/>
              <a:t>‹#›</a:t>
            </a:fld>
            <a:endParaRPr lang="en-US" altLang="ja-JP"/>
          </a:p>
        </p:txBody>
      </p:sp>
    </p:spTree>
    <p:extLst>
      <p:ext uri="{BB962C8B-B14F-4D97-AF65-F5344CB8AC3E}">
        <p14:creationId xmlns:p14="http://schemas.microsoft.com/office/powerpoint/2010/main" val="155982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2878394F-19E3-48F9-9203-FCE5E37321A4}" type="slidenum">
              <a:rPr lang="en-US" altLang="ja-JP"/>
              <a:pPr/>
              <a:t>‹#›</a:t>
            </a:fld>
            <a:endParaRPr lang="en-US" altLang="ja-JP"/>
          </a:p>
        </p:txBody>
      </p:sp>
    </p:spTree>
    <p:extLst>
      <p:ext uri="{BB962C8B-B14F-4D97-AF65-F5344CB8AC3E}">
        <p14:creationId xmlns:p14="http://schemas.microsoft.com/office/powerpoint/2010/main" val="37530072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B74FA544-1485-4266-8A90-D1BD78D50C39}" type="slidenum">
              <a:rPr lang="en-US" altLang="ja-JP"/>
              <a:pPr/>
              <a:t>‹#›</a:t>
            </a:fld>
            <a:endParaRPr lang="en-US" altLang="ja-JP"/>
          </a:p>
        </p:txBody>
      </p:sp>
    </p:spTree>
    <p:extLst>
      <p:ext uri="{BB962C8B-B14F-4D97-AF65-F5344CB8AC3E}">
        <p14:creationId xmlns:p14="http://schemas.microsoft.com/office/powerpoint/2010/main" val="39862114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762CDA21-0E8E-4B8D-BF7B-B1E7C9303261}" type="slidenum">
              <a:rPr lang="en-US" altLang="ja-JP"/>
              <a:pPr/>
              <a:t>‹#›</a:t>
            </a:fld>
            <a:endParaRPr lang="en-US" altLang="ja-JP"/>
          </a:p>
        </p:txBody>
      </p:sp>
    </p:spTree>
    <p:extLst>
      <p:ext uri="{BB962C8B-B14F-4D97-AF65-F5344CB8AC3E}">
        <p14:creationId xmlns:p14="http://schemas.microsoft.com/office/powerpoint/2010/main" val="27726354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16D5173-47DD-473B-A2C2-5B53628A8EF8}" type="slidenum">
              <a:rPr lang="en-US" altLang="ja-JP"/>
              <a:pPr/>
              <a:t>‹#›</a:t>
            </a:fld>
            <a:endParaRPr lang="en-US" altLang="ja-JP"/>
          </a:p>
        </p:txBody>
      </p:sp>
    </p:spTree>
    <p:extLst>
      <p:ext uri="{BB962C8B-B14F-4D97-AF65-F5344CB8AC3E}">
        <p14:creationId xmlns:p14="http://schemas.microsoft.com/office/powerpoint/2010/main" val="341627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DAC9C-C48F-4FA9-A1BF-043E4229BD26}" type="datetimeFigureOut">
              <a:rPr kumimoji="1" lang="ja-JP" altLang="en-US" smtClean="0"/>
              <a:t>2025/7/14</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95BEC-EA90-49F1-A947-E2DAEF0E36EF}" type="slidenum">
              <a:rPr kumimoji="1" lang="ja-JP" altLang="en-US" smtClean="0"/>
              <a:t>‹#›</a:t>
            </a:fld>
            <a:endParaRPr kumimoji="1" lang="ja-JP" altLang="en-US"/>
          </a:p>
        </p:txBody>
      </p:sp>
    </p:spTree>
    <p:extLst>
      <p:ext uri="{BB962C8B-B14F-4D97-AF65-F5344CB8AC3E}">
        <p14:creationId xmlns:p14="http://schemas.microsoft.com/office/powerpoint/2010/main" val="41711285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238B79A7-83B3-47F1-9281-F2B412C1878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9219" name="Rectangle 3">
            <a:extLst>
              <a:ext uri="{FF2B5EF4-FFF2-40B4-BE49-F238E27FC236}">
                <a16:creationId xmlns:a16="http://schemas.microsoft.com/office/drawing/2014/main" id="{A8BE38E1-EAE0-4A61-936C-C88FD7B10012}"/>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07F96AED-028B-4D47-919D-57D2FE1C5A1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ltLang="ja-JP"/>
          </a:p>
        </p:txBody>
      </p:sp>
      <p:sp>
        <p:nvSpPr>
          <p:cNvPr id="1029" name="Rectangle 5">
            <a:extLst>
              <a:ext uri="{FF2B5EF4-FFF2-40B4-BE49-F238E27FC236}">
                <a16:creationId xmlns:a16="http://schemas.microsoft.com/office/drawing/2014/main" id="{FB29C097-B639-43E9-9FD1-63D0B883BB6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a:extLst>
              <a:ext uri="{FF2B5EF4-FFF2-40B4-BE49-F238E27FC236}">
                <a16:creationId xmlns:a16="http://schemas.microsoft.com/office/drawing/2014/main" id="{6B0021B8-7A6D-45D8-BFE8-BA351E53F985}"/>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BD2C074-CF8C-46AB-B751-A53E30A573B5}" type="slidenum">
              <a:rPr lang="en-US" altLang="ja-JP"/>
              <a:pPr/>
              <a:t>‹#›</a:t>
            </a:fld>
            <a:endParaRPr lang="en-US" altLang="ja-JP"/>
          </a:p>
        </p:txBody>
      </p:sp>
    </p:spTree>
    <p:extLst>
      <p:ext uri="{BB962C8B-B14F-4D97-AF65-F5344CB8AC3E}">
        <p14:creationId xmlns:p14="http://schemas.microsoft.com/office/powerpoint/2010/main" val="1710864479"/>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541DD05-60B8-48A1-99ED-CD227F09E13E}"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39092402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fontAlgn="base">
              <a:spcBef>
                <a:spcPct val="0"/>
              </a:spcBef>
              <a:spcAft>
                <a:spcPct val="0"/>
              </a:spcAft>
            </a:pPr>
            <a:fld id="{53E0FD8D-EBAB-46DE-AE9A-7DAB253BA500}"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34742218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ABE2E7-F847-42CA-9E27-88BB0969961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B177816C-E031-44B2-9BA4-14325411531B}"/>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91F07D43-A82E-4292-A525-894968F4331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ltLang="ja-JP"/>
          </a:p>
        </p:txBody>
      </p:sp>
      <p:sp>
        <p:nvSpPr>
          <p:cNvPr id="1029" name="Rectangle 5">
            <a:extLst>
              <a:ext uri="{FF2B5EF4-FFF2-40B4-BE49-F238E27FC236}">
                <a16:creationId xmlns:a16="http://schemas.microsoft.com/office/drawing/2014/main" id="{2F05371F-F933-4477-B1A9-283B5720A7A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1030" name="Rectangle 6">
            <a:extLst>
              <a:ext uri="{FF2B5EF4-FFF2-40B4-BE49-F238E27FC236}">
                <a16:creationId xmlns:a16="http://schemas.microsoft.com/office/drawing/2014/main" id="{6E246567-F2BA-4973-B21D-FDE2E9E0983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3A4201F9-82C3-46F2-93E1-4824570D4FBD}" type="slidenum">
              <a:rPr lang="en-US" altLang="ja-JP"/>
              <a:pPr/>
              <a:t>‹#›</a:t>
            </a:fld>
            <a:endParaRPr lang="en-US" altLang="ja-JP"/>
          </a:p>
        </p:txBody>
      </p:sp>
    </p:spTree>
    <p:extLst>
      <p:ext uri="{BB962C8B-B14F-4D97-AF65-F5344CB8AC3E}">
        <p14:creationId xmlns:p14="http://schemas.microsoft.com/office/powerpoint/2010/main" val="7469496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D46CAD2-4E51-446E-84F5-9623BB838D4F}"/>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3" name="Rectangle 3">
            <a:extLst>
              <a:ext uri="{FF2B5EF4-FFF2-40B4-BE49-F238E27FC236}">
                <a16:creationId xmlns:a16="http://schemas.microsoft.com/office/drawing/2014/main" id="{588FA4A2-6ABA-4C34-859E-9DD9DBA648C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01B5A37D-8334-4971-9385-3EF3FF6909B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ltLang="ja-JP"/>
          </a:p>
        </p:txBody>
      </p:sp>
      <p:sp>
        <p:nvSpPr>
          <p:cNvPr id="1029" name="Rectangle 5">
            <a:extLst>
              <a:ext uri="{FF2B5EF4-FFF2-40B4-BE49-F238E27FC236}">
                <a16:creationId xmlns:a16="http://schemas.microsoft.com/office/drawing/2014/main" id="{1B09CF70-9E50-4068-B019-C9FE84F3F5D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a:extLst>
              <a:ext uri="{FF2B5EF4-FFF2-40B4-BE49-F238E27FC236}">
                <a16:creationId xmlns:a16="http://schemas.microsoft.com/office/drawing/2014/main" id="{E5F95404-8DE1-4BAE-8C3B-7985F14A331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3ADDE63A-9AB6-4339-9D77-4E9341C813D5}" type="slidenum">
              <a:rPr lang="en-US" altLang="ja-JP"/>
              <a:pPr/>
              <a:t>‹#›</a:t>
            </a:fld>
            <a:endParaRPr lang="en-US" altLang="ja-JP"/>
          </a:p>
        </p:txBody>
      </p:sp>
    </p:spTree>
    <p:extLst>
      <p:ext uri="{BB962C8B-B14F-4D97-AF65-F5344CB8AC3E}">
        <p14:creationId xmlns:p14="http://schemas.microsoft.com/office/powerpoint/2010/main" val="3329569560"/>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71DB0D59-0D77-4049-BE03-60318E843B1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2291" name="Rectangle 3">
            <a:extLst>
              <a:ext uri="{FF2B5EF4-FFF2-40B4-BE49-F238E27FC236}">
                <a16:creationId xmlns:a16="http://schemas.microsoft.com/office/drawing/2014/main" id="{3FC96D9E-5EB9-41B0-8E86-FEF3B10183CE}"/>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E0449EB9-D01A-4AAA-993F-6D80517E408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ltLang="ja-JP"/>
          </a:p>
        </p:txBody>
      </p:sp>
      <p:sp>
        <p:nvSpPr>
          <p:cNvPr id="1029" name="Rectangle 5">
            <a:extLst>
              <a:ext uri="{FF2B5EF4-FFF2-40B4-BE49-F238E27FC236}">
                <a16:creationId xmlns:a16="http://schemas.microsoft.com/office/drawing/2014/main" id="{42B634E0-E549-492C-9343-6640932E0BA6}"/>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a:extLst>
              <a:ext uri="{FF2B5EF4-FFF2-40B4-BE49-F238E27FC236}">
                <a16:creationId xmlns:a16="http://schemas.microsoft.com/office/drawing/2014/main" id="{182E9C64-2E31-45BE-A6DA-909F79C76BB9}"/>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EA261F33-38F0-4391-9B4B-97B714E0071D}" type="slidenum">
              <a:rPr lang="en-US" altLang="ja-JP"/>
              <a:pPr/>
              <a:t>‹#›</a:t>
            </a:fld>
            <a:endParaRPr lang="en-US" altLang="ja-JP"/>
          </a:p>
        </p:txBody>
      </p:sp>
    </p:spTree>
    <p:extLst>
      <p:ext uri="{BB962C8B-B14F-4D97-AF65-F5344CB8AC3E}">
        <p14:creationId xmlns:p14="http://schemas.microsoft.com/office/powerpoint/2010/main" val="2582697764"/>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BA02DF4-7FB5-4207-B48F-34E822D0651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Rectangle 3">
            <a:extLst>
              <a:ext uri="{FF2B5EF4-FFF2-40B4-BE49-F238E27FC236}">
                <a16:creationId xmlns:a16="http://schemas.microsoft.com/office/drawing/2014/main" id="{6DB63373-B231-45E2-BC62-E1C2D9909ECA}"/>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0D2335DB-3EAE-43CE-B792-EBC2EAB1BDFA}"/>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ltLang="ja-JP"/>
          </a:p>
        </p:txBody>
      </p:sp>
      <p:sp>
        <p:nvSpPr>
          <p:cNvPr id="1029" name="Rectangle 5">
            <a:extLst>
              <a:ext uri="{FF2B5EF4-FFF2-40B4-BE49-F238E27FC236}">
                <a16:creationId xmlns:a16="http://schemas.microsoft.com/office/drawing/2014/main" id="{52855EA8-ED0A-4CD2-B2A9-B042F149171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a:extLst>
              <a:ext uri="{FF2B5EF4-FFF2-40B4-BE49-F238E27FC236}">
                <a16:creationId xmlns:a16="http://schemas.microsoft.com/office/drawing/2014/main" id="{6723507C-D59A-4F7F-ACC7-6492C47C425A}"/>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860E7D20-4D32-4F61-BC94-DA47AAC4DFD7}" type="slidenum">
              <a:rPr lang="en-US" altLang="ja-JP"/>
              <a:pPr/>
              <a:t>‹#›</a:t>
            </a:fld>
            <a:endParaRPr lang="en-US" altLang="ja-JP"/>
          </a:p>
        </p:txBody>
      </p:sp>
    </p:spTree>
    <p:extLst>
      <p:ext uri="{BB962C8B-B14F-4D97-AF65-F5344CB8AC3E}">
        <p14:creationId xmlns:p14="http://schemas.microsoft.com/office/powerpoint/2010/main" val="4164657051"/>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7DE9150-C02E-4580-9E29-4728BB0D38F1}"/>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43" name="Rectangle 3">
            <a:extLst>
              <a:ext uri="{FF2B5EF4-FFF2-40B4-BE49-F238E27FC236}">
                <a16:creationId xmlns:a16="http://schemas.microsoft.com/office/drawing/2014/main" id="{42732602-D877-4F82-99A3-C2499378533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B6F6EBF3-72D1-45A1-9597-7BB7834E28E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defRPr>
            </a:lvl1pPr>
          </a:lstStyle>
          <a:p>
            <a:pPr>
              <a:defRPr/>
            </a:pPr>
            <a:endParaRPr lang="en-US" altLang="ja-JP"/>
          </a:p>
        </p:txBody>
      </p:sp>
      <p:sp>
        <p:nvSpPr>
          <p:cNvPr id="1029" name="Rectangle 5">
            <a:extLst>
              <a:ext uri="{FF2B5EF4-FFF2-40B4-BE49-F238E27FC236}">
                <a16:creationId xmlns:a16="http://schemas.microsoft.com/office/drawing/2014/main" id="{4282F670-8D75-461B-9CEF-B4F68B1ECCF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ltLang="ja-JP"/>
          </a:p>
        </p:txBody>
      </p:sp>
      <p:sp>
        <p:nvSpPr>
          <p:cNvPr id="1030" name="Rectangle 6">
            <a:extLst>
              <a:ext uri="{FF2B5EF4-FFF2-40B4-BE49-F238E27FC236}">
                <a16:creationId xmlns:a16="http://schemas.microsoft.com/office/drawing/2014/main" id="{A0B8FFF1-AB75-49C3-BEF9-9658B17F7CC1}"/>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46E7CC9B-B105-46FD-ACE7-A2CF9FF2E64C}" type="slidenum">
              <a:rPr lang="en-US" altLang="ja-JP"/>
              <a:pPr/>
              <a:t>‹#›</a:t>
            </a:fld>
            <a:endParaRPr lang="en-US" altLang="ja-JP"/>
          </a:p>
        </p:txBody>
      </p:sp>
    </p:spTree>
    <p:extLst>
      <p:ext uri="{BB962C8B-B14F-4D97-AF65-F5344CB8AC3E}">
        <p14:creationId xmlns:p14="http://schemas.microsoft.com/office/powerpoint/2010/main" val="1470415643"/>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866EC2-1C3B-4D30-9466-90F20B9F58E8}" type="slidenum">
              <a:rPr lang="en-US" altLang="ja-JP"/>
              <a:pPr/>
              <a:t>‹#›</a:t>
            </a:fld>
            <a:endParaRPr lang="en-US" altLang="ja-JP"/>
          </a:p>
        </p:txBody>
      </p:sp>
    </p:spTree>
    <p:extLst>
      <p:ext uri="{BB962C8B-B14F-4D97-AF65-F5344CB8AC3E}">
        <p14:creationId xmlns:p14="http://schemas.microsoft.com/office/powerpoint/2010/main" val="1457490146"/>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crystallography.net/cod/" TargetMode="External"/><Relationship Id="rId7" Type="http://schemas.openxmlformats.org/officeDocument/2006/relationships/hyperlink" Target="https://nomad-lab.eu/nomad-lab/"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hyperlink" Target="https://legacy.materialsproject.org/" TargetMode="External"/><Relationship Id="rId5" Type="http://schemas.openxmlformats.org/officeDocument/2006/relationships/hyperlink" Target="https://www.crystallography.net/pcod/" TargetMode="External"/><Relationship Id="rId4" Type="http://schemas.openxmlformats.org/officeDocument/2006/relationships/hyperlink" Target="https://www.crystallography.net/tco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4.png"/><Relationship Id="rId7" Type="http://schemas.openxmlformats.org/officeDocument/2006/relationships/oleObject" Target="../embeddings/oleObject2.bin"/><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36.wmf"/><Relationship Id="rId11" Type="http://schemas.openxmlformats.org/officeDocument/2006/relationships/image" Target="../media/image39.png"/><Relationship Id="rId5" Type="http://schemas.openxmlformats.org/officeDocument/2006/relationships/oleObject" Target="../embeddings/oleObject1.bin"/><Relationship Id="rId10" Type="http://schemas.openxmlformats.org/officeDocument/2006/relationships/image" Target="../media/image33.png"/><Relationship Id="rId4" Type="http://schemas.openxmlformats.org/officeDocument/2006/relationships/image" Target="../media/image35.png"/><Relationship Id="rId9"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6.xml"/><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2.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9.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6.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6.xml"/><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0.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41.xml"/><Relationship Id="rId5" Type="http://schemas.openxmlformats.org/officeDocument/2006/relationships/image" Target="../media/image91.png"/><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3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35.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oleObject" Target="../embeddings/oleObject3.bin"/><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36.xml"/><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7.xml"/><Relationship Id="rId1" Type="http://schemas.openxmlformats.org/officeDocument/2006/relationships/slideLayout" Target="../slideLayouts/slideLayout36.xml"/><Relationship Id="rId6" Type="http://schemas.openxmlformats.org/officeDocument/2006/relationships/image" Target="../media/image110.wmf"/><Relationship Id="rId5" Type="http://schemas.openxmlformats.org/officeDocument/2006/relationships/oleObject" Target="../embeddings/oleObject5.bin"/><Relationship Id="rId4" Type="http://schemas.openxmlformats.org/officeDocument/2006/relationships/image" Target="../media/image109.wmf"/></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9.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40.xml"/><Relationship Id="rId1" Type="http://schemas.openxmlformats.org/officeDocument/2006/relationships/slideLayout" Target="../slideLayouts/slideLayout36.xml"/><Relationship Id="rId6" Type="http://schemas.openxmlformats.org/officeDocument/2006/relationships/image" Target="../media/image114.emf"/><Relationship Id="rId5" Type="http://schemas.openxmlformats.org/officeDocument/2006/relationships/oleObject" Target="../embeddings/oleObject7.bin"/><Relationship Id="rId4" Type="http://schemas.openxmlformats.org/officeDocument/2006/relationships/image" Target="../media/image113.e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72.png"/><Relationship Id="rId1" Type="http://schemas.openxmlformats.org/officeDocument/2006/relationships/slideLayout" Target="../slideLayouts/slideLayout102.xml"/><Relationship Id="rId6" Type="http://schemas.openxmlformats.org/officeDocument/2006/relationships/image" Target="../media/image116.wmf"/><Relationship Id="rId5" Type="http://schemas.openxmlformats.org/officeDocument/2006/relationships/oleObject" Target="../embeddings/oleObject9.bin"/><Relationship Id="rId4" Type="http://schemas.openxmlformats.org/officeDocument/2006/relationships/image" Target="../media/image115.wmf"/></Relationships>
</file>

<file path=ppt/slides/_rels/slide7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41.xml"/><Relationship Id="rId5" Type="http://schemas.openxmlformats.org/officeDocument/2006/relationships/image" Target="../media/image116.wmf"/><Relationship Id="rId4" Type="http://schemas.openxmlformats.org/officeDocument/2006/relationships/oleObject" Target="../embeddings/oleObject9.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6627" name="Text Box 3"/>
          <p:cNvSpPr txBox="1">
            <a:spLocks noChangeArrowheads="1"/>
          </p:cNvSpPr>
          <p:nvPr/>
        </p:nvSpPr>
        <p:spPr bwMode="auto">
          <a:xfrm>
            <a:off x="6096000" y="3403629"/>
            <a:ext cx="4572001"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東京科学大学</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総合研究院</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元素戦略</a:t>
            </a:r>
            <a:r>
              <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rPr>
              <a:t>MDX</a:t>
            </a: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研究センター</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フロンティア材料研究所</a:t>
            </a:r>
          </a:p>
        </p:txBody>
      </p:sp>
      <p:sp>
        <p:nvSpPr>
          <p:cNvPr id="26628" name="Text Box 4"/>
          <p:cNvSpPr txBox="1">
            <a:spLocks noChangeArrowheads="1"/>
          </p:cNvSpPr>
          <p:nvPr/>
        </p:nvSpPr>
        <p:spPr bwMode="auto">
          <a:xfrm>
            <a:off x="0" y="2763263"/>
            <a:ext cx="12192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神谷利夫</a:t>
            </a:r>
          </a:p>
        </p:txBody>
      </p:sp>
      <p:sp>
        <p:nvSpPr>
          <p:cNvPr id="26629" name="Rectangle 5"/>
          <p:cNvSpPr>
            <a:spLocks noGrp="1" noChangeArrowheads="1"/>
          </p:cNvSpPr>
          <p:nvPr>
            <p:ph type="ctrTitle"/>
          </p:nvPr>
        </p:nvSpPr>
        <p:spPr>
          <a:xfrm>
            <a:off x="0" y="1383466"/>
            <a:ext cx="12192000" cy="1676400"/>
          </a:xfrm>
        </p:spPr>
        <p:txBody>
          <a:bodyPr/>
          <a:lstStyle/>
          <a:p>
            <a:pPr eaLnBrk="1" hangingPunct="1"/>
            <a:r>
              <a:rPr lang="ja-JP" altLang="en-US" sz="4800" b="1" dirty="0">
                <a:solidFill>
                  <a:srgbClr val="0000FF"/>
                </a:solidFill>
                <a:latin typeface="+mn-lt"/>
                <a:ea typeface="+mn-ea"/>
              </a:rPr>
              <a:t>結晶化学の基礎と</a:t>
            </a:r>
            <a:r>
              <a:rPr lang="en-US" altLang="ja-JP" sz="4800" b="1" dirty="0">
                <a:solidFill>
                  <a:srgbClr val="0000FF"/>
                </a:solidFill>
                <a:latin typeface="+mn-lt"/>
                <a:ea typeface="+mn-ea"/>
              </a:rPr>
              <a:t>Pauling</a:t>
            </a:r>
            <a:r>
              <a:rPr lang="ja-JP" altLang="en-US" sz="4800" b="1" dirty="0">
                <a:solidFill>
                  <a:srgbClr val="0000FF"/>
                </a:solidFill>
                <a:latin typeface="+mn-lt"/>
                <a:ea typeface="+mn-ea"/>
              </a:rPr>
              <a:t>則</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9">
            <a:extLst>
              <a:ext uri="{FF2B5EF4-FFF2-40B4-BE49-F238E27FC236}">
                <a16:creationId xmlns:a16="http://schemas.microsoft.com/office/drawing/2014/main" id="{2A724FDC-86B2-422D-A08B-A407D77A8252}"/>
              </a:ext>
            </a:extLst>
          </p:cNvPr>
          <p:cNvSpPr>
            <a:spLocks noGrp="1" noChangeArrowheads="1"/>
          </p:cNvSpPr>
          <p:nvPr>
            <p:ph type="title"/>
          </p:nvPr>
        </p:nvSpPr>
        <p:spPr>
          <a:xfrm>
            <a:off x="1524000" y="0"/>
            <a:ext cx="9144000" cy="838200"/>
          </a:xfrm>
          <a:noFill/>
        </p:spPr>
        <p:txBody>
          <a:bodyPr/>
          <a:lstStyle/>
          <a:p>
            <a:pPr eaLnBrk="1" hangingPunct="1"/>
            <a:r>
              <a:rPr lang="ja-JP" altLang="en-US" sz="3600" b="1">
                <a:solidFill>
                  <a:srgbClr val="0000FF"/>
                </a:solidFill>
                <a:ea typeface="ＨＧ丸ゴシックB" charset="-128"/>
              </a:rPr>
              <a:t>結晶化学</a:t>
            </a:r>
          </a:p>
        </p:txBody>
      </p:sp>
      <p:sp>
        <p:nvSpPr>
          <p:cNvPr id="112643" name="Rectangle 1032">
            <a:extLst>
              <a:ext uri="{FF2B5EF4-FFF2-40B4-BE49-F238E27FC236}">
                <a16:creationId xmlns:a16="http://schemas.microsoft.com/office/drawing/2014/main" id="{8AF0CC1C-638F-43E9-B117-64EE6CC1144B}"/>
              </a:ext>
            </a:extLst>
          </p:cNvPr>
          <p:cNvSpPr>
            <a:spLocks noChangeArrowheads="1"/>
          </p:cNvSpPr>
          <p:nvPr/>
        </p:nvSpPr>
        <p:spPr bwMode="auto">
          <a:xfrm>
            <a:off x="306114" y="1066800"/>
            <a:ext cx="11579772"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b="1" dirty="0">
                <a:solidFill>
                  <a:srgbClr val="FF0000"/>
                </a:solidFill>
                <a:latin typeface="+mn-lt"/>
                <a:ea typeface="+mn-ea"/>
              </a:rPr>
              <a:t>結晶構造の安定性を直観的な規則でまとめた経験科学</a:t>
            </a:r>
          </a:p>
          <a:p>
            <a:pPr fontAlgn="base">
              <a:spcBef>
                <a:spcPct val="0"/>
              </a:spcBef>
              <a:spcAft>
                <a:spcPct val="0"/>
              </a:spcAft>
              <a:buNone/>
              <a:defRPr/>
            </a:pPr>
            <a:endParaRPr lang="ja-JP" altLang="en-US" b="1" dirty="0">
              <a:solidFill>
                <a:srgbClr val="FF0000"/>
              </a:solidFill>
              <a:latin typeface="+mn-lt"/>
              <a:ea typeface="+mn-ea"/>
            </a:endParaRPr>
          </a:p>
          <a:p>
            <a:pPr fontAlgn="base">
              <a:spcBef>
                <a:spcPct val="0"/>
              </a:spcBef>
              <a:spcAft>
                <a:spcPct val="0"/>
              </a:spcAft>
              <a:buNone/>
              <a:defRPr/>
            </a:pPr>
            <a:r>
              <a:rPr lang="ja-JP" altLang="en-US" b="1" dirty="0">
                <a:solidFill>
                  <a:srgbClr val="000000"/>
                </a:solidFill>
                <a:latin typeface="+mn-lt"/>
                <a:ea typeface="+mn-ea"/>
              </a:rPr>
              <a:t>・半径比則　　： 剛体球の稠密パッキング</a:t>
            </a:r>
          </a:p>
          <a:p>
            <a:pPr fontAlgn="base">
              <a:spcBef>
                <a:spcPct val="0"/>
              </a:spcBef>
              <a:spcAft>
                <a:spcPct val="0"/>
              </a:spcAft>
              <a:buNone/>
              <a:defRPr/>
            </a:pPr>
            <a:r>
              <a:rPr lang="ja-JP" altLang="en-US" b="1" dirty="0">
                <a:solidFill>
                  <a:srgbClr val="000000"/>
                </a:solidFill>
                <a:latin typeface="+mn-lt"/>
                <a:ea typeface="+mn-ea"/>
              </a:rPr>
              <a:t>・ポーリング則： イオン間の静電エネルギー</a:t>
            </a:r>
          </a:p>
          <a:p>
            <a:pPr fontAlgn="base">
              <a:spcBef>
                <a:spcPct val="0"/>
              </a:spcBef>
              <a:spcAft>
                <a:spcPct val="0"/>
              </a:spcAft>
              <a:buNone/>
              <a:defRPr/>
            </a:pPr>
            <a:endParaRPr lang="ja-JP" altLang="en-US" b="1" dirty="0">
              <a:solidFill>
                <a:srgbClr val="000000"/>
              </a:solidFill>
              <a:latin typeface="+mn-lt"/>
              <a:ea typeface="+mn-ea"/>
            </a:endParaRPr>
          </a:p>
          <a:p>
            <a:pPr fontAlgn="base">
              <a:spcBef>
                <a:spcPct val="0"/>
              </a:spcBef>
              <a:spcAft>
                <a:spcPct val="0"/>
              </a:spcAft>
              <a:buNone/>
              <a:defRPr/>
            </a:pPr>
            <a:r>
              <a:rPr lang="ja-JP" altLang="en-US" b="1" dirty="0">
                <a:solidFill>
                  <a:srgbClr val="0033CC"/>
                </a:solidFill>
                <a:latin typeface="+mn-lt"/>
                <a:ea typeface="+mn-ea"/>
              </a:rPr>
              <a:t>ただし例外も多い</a:t>
            </a:r>
          </a:p>
          <a:p>
            <a:pPr fontAlgn="base">
              <a:spcBef>
                <a:spcPct val="0"/>
              </a:spcBef>
              <a:spcAft>
                <a:spcPct val="0"/>
              </a:spcAft>
              <a:buNone/>
              <a:defRPr/>
            </a:pPr>
            <a:r>
              <a:rPr lang="ja-JP" altLang="en-US" b="1" dirty="0">
                <a:solidFill>
                  <a:srgbClr val="000000"/>
                </a:solidFill>
                <a:latin typeface="+mn-lt"/>
                <a:ea typeface="+mn-ea"/>
              </a:rPr>
              <a:t>・ 実際の例は、結晶構造データベースを使って調べる</a:t>
            </a:r>
            <a:endParaRPr lang="en-US" altLang="ja-JP" b="1" dirty="0">
              <a:latin typeface="+mn-lt"/>
              <a:ea typeface="+mn-ea"/>
            </a:endParaRPr>
          </a:p>
        </p:txBody>
      </p:sp>
    </p:spTree>
    <p:extLst>
      <p:ext uri="{BB962C8B-B14F-4D97-AF65-F5344CB8AC3E}">
        <p14:creationId xmlns:p14="http://schemas.microsoft.com/office/powerpoint/2010/main" val="61178242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0AC8D-48B1-FD0A-1828-2D43893EC37C}"/>
            </a:ext>
          </a:extLst>
        </p:cNvPr>
        <p:cNvGrpSpPr/>
        <p:nvPr/>
      </p:nvGrpSpPr>
      <p:grpSpPr>
        <a:xfrm>
          <a:off x="0" y="0"/>
          <a:ext cx="0" cy="0"/>
          <a:chOff x="0" y="0"/>
          <a:chExt cx="0" cy="0"/>
        </a:xfrm>
      </p:grpSpPr>
      <p:sp>
        <p:nvSpPr>
          <p:cNvPr id="112642" name="Rectangle 1029">
            <a:extLst>
              <a:ext uri="{FF2B5EF4-FFF2-40B4-BE49-F238E27FC236}">
                <a16:creationId xmlns:a16="http://schemas.microsoft.com/office/drawing/2014/main" id="{A5E37979-C90A-878E-DA01-62DC4AB89212}"/>
              </a:ext>
            </a:extLst>
          </p:cNvPr>
          <p:cNvSpPr>
            <a:spLocks noGrp="1" noChangeArrowheads="1"/>
          </p:cNvSpPr>
          <p:nvPr>
            <p:ph type="title"/>
          </p:nvPr>
        </p:nvSpPr>
        <p:spPr>
          <a:xfrm>
            <a:off x="1524000" y="0"/>
            <a:ext cx="9144000" cy="838200"/>
          </a:xfrm>
          <a:noFill/>
        </p:spPr>
        <p:txBody>
          <a:bodyPr/>
          <a:lstStyle/>
          <a:p>
            <a:pPr eaLnBrk="1" hangingPunct="1"/>
            <a:r>
              <a:rPr lang="ja-JP" altLang="en-US" sz="3600" b="1" dirty="0">
                <a:solidFill>
                  <a:srgbClr val="0000FF"/>
                </a:solidFill>
                <a:ea typeface="ＨＧ丸ゴシックB" charset="-128"/>
              </a:rPr>
              <a:t>結晶構造データベース</a:t>
            </a:r>
          </a:p>
        </p:txBody>
      </p:sp>
      <p:sp>
        <p:nvSpPr>
          <p:cNvPr id="112643" name="Rectangle 1032">
            <a:extLst>
              <a:ext uri="{FF2B5EF4-FFF2-40B4-BE49-F238E27FC236}">
                <a16:creationId xmlns:a16="http://schemas.microsoft.com/office/drawing/2014/main" id="{1DDAFBA3-EC17-B948-EACD-B34CA9F945D0}"/>
              </a:ext>
            </a:extLst>
          </p:cNvPr>
          <p:cNvSpPr>
            <a:spLocks noChangeArrowheads="1"/>
          </p:cNvSpPr>
          <p:nvPr/>
        </p:nvSpPr>
        <p:spPr bwMode="auto">
          <a:xfrm>
            <a:off x="212834" y="838200"/>
            <a:ext cx="7149663" cy="597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180975" indent="-180975" fontAlgn="base">
              <a:spcBef>
                <a:spcPct val="0"/>
              </a:spcBef>
              <a:spcAft>
                <a:spcPts val="1200"/>
              </a:spcAft>
              <a:defRPr/>
            </a:pPr>
            <a:r>
              <a:rPr lang="en-US" altLang="ja-JP" sz="2400" b="1" dirty="0">
                <a:latin typeface="+mn-lt"/>
                <a:ea typeface="+mn-ea"/>
              </a:rPr>
              <a:t>Inorganic Crystal Structure Database: ICSD</a:t>
            </a:r>
          </a:p>
          <a:p>
            <a:pPr marL="180975" indent="-180975" fontAlgn="base">
              <a:spcBef>
                <a:spcPct val="0"/>
              </a:spcBef>
              <a:spcAft>
                <a:spcPts val="1200"/>
              </a:spcAft>
              <a:defRPr/>
            </a:pPr>
            <a:endParaRPr lang="en-US" altLang="ja-JP" sz="2400" b="1" dirty="0">
              <a:latin typeface="+mn-lt"/>
              <a:ea typeface="+mn-ea"/>
            </a:endParaRPr>
          </a:p>
          <a:p>
            <a:pPr marL="180975" indent="-180975" fontAlgn="base">
              <a:spcBef>
                <a:spcPct val="0"/>
              </a:spcBef>
              <a:spcAft>
                <a:spcPts val="1200"/>
              </a:spcAft>
              <a:defRPr/>
            </a:pPr>
            <a:r>
              <a:rPr lang="en-US" altLang="ja-JP" sz="2400" b="1" dirty="0">
                <a:latin typeface="+mn-lt"/>
                <a:ea typeface="+mn-ea"/>
              </a:rPr>
              <a:t>Crystallography Open Database (COD)</a:t>
            </a:r>
            <a:br>
              <a:rPr lang="en-US" altLang="ja-JP" sz="2400" b="1" dirty="0">
                <a:latin typeface="+mn-lt"/>
                <a:ea typeface="+mn-ea"/>
              </a:rPr>
            </a:br>
            <a:r>
              <a:rPr lang="ja-JP" altLang="en-US" sz="2400" b="1" dirty="0">
                <a:latin typeface="+mn-lt"/>
                <a:ea typeface="+mn-ea"/>
              </a:rPr>
              <a:t>　</a:t>
            </a:r>
            <a:r>
              <a:rPr lang="en-US" altLang="ja-JP" sz="2400" b="1" dirty="0">
                <a:latin typeface="+mn-lt"/>
                <a:ea typeface="+mn-ea"/>
                <a:hlinkClick r:id="rId3">
                  <a:extLst>
                    <a:ext uri="{A12FA001-AC4F-418D-AE19-62706E023703}">
                      <ahyp:hlinkClr xmlns:ahyp="http://schemas.microsoft.com/office/drawing/2018/hyperlinkcolor" val="tx"/>
                    </a:ext>
                  </a:extLst>
                </a:hlinkClick>
              </a:rPr>
              <a:t>https://www.crystallography.net/cod/</a:t>
            </a:r>
            <a:endParaRPr lang="en-US" altLang="ja-JP" sz="2400" b="1" dirty="0">
              <a:latin typeface="+mn-lt"/>
              <a:ea typeface="+mn-ea"/>
            </a:endParaRPr>
          </a:p>
          <a:p>
            <a:pPr marL="180975" indent="-180975" fontAlgn="base">
              <a:spcBef>
                <a:spcPct val="0"/>
              </a:spcBef>
              <a:spcAft>
                <a:spcPts val="1200"/>
              </a:spcAft>
              <a:defRPr/>
            </a:pPr>
            <a:r>
              <a:rPr lang="en-US" altLang="ja-JP" sz="2400" b="1" dirty="0">
                <a:latin typeface="+mn-lt"/>
                <a:ea typeface="+mn-ea"/>
              </a:rPr>
              <a:t>Theoretical COD: </a:t>
            </a:r>
            <a:r>
              <a:rPr lang="ja-JP" altLang="en-US" sz="2400" b="1" dirty="0">
                <a:latin typeface="+mn-lt"/>
                <a:ea typeface="+mn-ea"/>
              </a:rPr>
              <a:t>　</a:t>
            </a:r>
            <a:br>
              <a:rPr lang="en-US" altLang="ja-JP" sz="2400" b="1" dirty="0">
                <a:latin typeface="+mn-lt"/>
                <a:ea typeface="+mn-ea"/>
              </a:rPr>
            </a:br>
            <a:r>
              <a:rPr lang="ja-JP" altLang="en-US" sz="2400" b="1" dirty="0">
                <a:latin typeface="+mn-lt"/>
                <a:ea typeface="+mn-ea"/>
              </a:rPr>
              <a:t>　</a:t>
            </a:r>
            <a:r>
              <a:rPr lang="en-US" altLang="ja-JP" sz="2400" b="1" dirty="0">
                <a:latin typeface="+mn-lt"/>
                <a:ea typeface="+mn-ea"/>
                <a:hlinkClick r:id="rId4">
                  <a:extLst>
                    <a:ext uri="{A12FA001-AC4F-418D-AE19-62706E023703}">
                      <ahyp:hlinkClr xmlns:ahyp="http://schemas.microsoft.com/office/drawing/2018/hyperlinkcolor" val="tx"/>
                    </a:ext>
                  </a:extLst>
                </a:hlinkClick>
              </a:rPr>
              <a:t>https://www.crystallography.net/tcod/</a:t>
            </a:r>
            <a:endParaRPr lang="en-US" altLang="ja-JP" sz="2400" b="1" dirty="0">
              <a:latin typeface="+mn-lt"/>
              <a:ea typeface="+mn-ea"/>
            </a:endParaRPr>
          </a:p>
          <a:p>
            <a:pPr marL="180975" indent="-180975" fontAlgn="base">
              <a:spcBef>
                <a:spcPct val="0"/>
              </a:spcBef>
              <a:spcAft>
                <a:spcPts val="1200"/>
              </a:spcAft>
              <a:defRPr/>
            </a:pPr>
            <a:r>
              <a:rPr lang="en-US" altLang="ja-JP" sz="2400" b="1" dirty="0">
                <a:latin typeface="+mn-lt"/>
                <a:ea typeface="+mn-ea"/>
              </a:rPr>
              <a:t>Predicted</a:t>
            </a:r>
            <a:r>
              <a:rPr lang="ja-JP" altLang="en-US" sz="2400" b="1" dirty="0">
                <a:latin typeface="+mn-lt"/>
                <a:ea typeface="+mn-ea"/>
              </a:rPr>
              <a:t> </a:t>
            </a:r>
            <a:r>
              <a:rPr lang="en-US" altLang="ja-JP" sz="2400" b="1" dirty="0">
                <a:latin typeface="+mn-lt"/>
                <a:ea typeface="+mn-ea"/>
              </a:rPr>
              <a:t>COD: </a:t>
            </a:r>
            <a:br>
              <a:rPr lang="en-US" altLang="ja-JP" sz="2400" b="1" dirty="0">
                <a:latin typeface="+mn-lt"/>
                <a:ea typeface="+mn-ea"/>
              </a:rPr>
            </a:br>
            <a:r>
              <a:rPr lang="ja-JP" altLang="en-US" sz="2400" b="1" dirty="0">
                <a:latin typeface="+mn-lt"/>
                <a:ea typeface="+mn-ea"/>
              </a:rPr>
              <a:t>　</a:t>
            </a:r>
            <a:r>
              <a:rPr lang="en-US" altLang="ja-JP" sz="2400" b="1" dirty="0">
                <a:latin typeface="+mn-lt"/>
                <a:ea typeface="+mn-ea"/>
                <a:hlinkClick r:id="rId5">
                  <a:extLst>
                    <a:ext uri="{A12FA001-AC4F-418D-AE19-62706E023703}">
                      <ahyp:hlinkClr xmlns:ahyp="http://schemas.microsoft.com/office/drawing/2018/hyperlinkcolor" val="tx"/>
                    </a:ext>
                  </a:extLst>
                </a:hlinkClick>
              </a:rPr>
              <a:t>https://www.crystallography.net/pcod/</a:t>
            </a:r>
            <a:endParaRPr lang="en-US" altLang="ja-JP" sz="2400" b="1" dirty="0">
              <a:latin typeface="+mn-lt"/>
              <a:ea typeface="+mn-ea"/>
            </a:endParaRPr>
          </a:p>
          <a:p>
            <a:pPr marL="180975" indent="-180975" fontAlgn="base">
              <a:spcBef>
                <a:spcPct val="0"/>
              </a:spcBef>
              <a:spcAft>
                <a:spcPts val="1200"/>
              </a:spcAft>
              <a:defRPr/>
            </a:pPr>
            <a:endParaRPr lang="en-US" altLang="ja-JP" sz="2400" b="1" dirty="0">
              <a:latin typeface="+mn-lt"/>
              <a:ea typeface="+mn-ea"/>
            </a:endParaRPr>
          </a:p>
          <a:p>
            <a:pPr marL="180975" indent="-180975" fontAlgn="base">
              <a:spcBef>
                <a:spcPct val="0"/>
              </a:spcBef>
              <a:spcAft>
                <a:spcPts val="1200"/>
              </a:spcAft>
              <a:defRPr/>
            </a:pPr>
            <a:r>
              <a:rPr lang="en-US" altLang="ja-JP" sz="2400" b="1" dirty="0">
                <a:latin typeface="+mn-lt"/>
                <a:ea typeface="+mn-ea"/>
              </a:rPr>
              <a:t>Materials</a:t>
            </a:r>
            <a:r>
              <a:rPr lang="ja-JP" altLang="en-US" sz="2400" b="1" dirty="0">
                <a:latin typeface="+mn-lt"/>
                <a:ea typeface="+mn-ea"/>
              </a:rPr>
              <a:t> </a:t>
            </a:r>
            <a:r>
              <a:rPr lang="en-US" altLang="ja-JP" sz="2400" b="1" dirty="0">
                <a:latin typeface="+mn-lt"/>
                <a:ea typeface="+mn-ea"/>
              </a:rPr>
              <a:t>Project:</a:t>
            </a:r>
            <a:r>
              <a:rPr lang="ja-JP" altLang="en-US" sz="2400" b="1" dirty="0">
                <a:latin typeface="+mn-lt"/>
                <a:ea typeface="+mn-ea"/>
              </a:rPr>
              <a:t> 　</a:t>
            </a:r>
            <a:br>
              <a:rPr lang="en-US" altLang="ja-JP" sz="2400" b="1" dirty="0">
                <a:latin typeface="+mn-lt"/>
                <a:ea typeface="+mn-ea"/>
              </a:rPr>
            </a:br>
            <a:r>
              <a:rPr lang="ja-JP" altLang="en-US" sz="2400" b="1" dirty="0">
                <a:latin typeface="+mn-lt"/>
                <a:ea typeface="+mn-ea"/>
              </a:rPr>
              <a:t>　</a:t>
            </a:r>
            <a:r>
              <a:rPr lang="en-US" altLang="ja-JP" sz="2400" b="1" dirty="0">
                <a:latin typeface="+mn-lt"/>
                <a:ea typeface="+mn-ea"/>
                <a:hlinkClick r:id="rId6">
                  <a:extLst>
                    <a:ext uri="{A12FA001-AC4F-418D-AE19-62706E023703}">
                      <ahyp:hlinkClr xmlns:ahyp="http://schemas.microsoft.com/office/drawing/2018/hyperlinkcolor" val="tx"/>
                    </a:ext>
                  </a:extLst>
                </a:hlinkClick>
              </a:rPr>
              <a:t>https://legacy.materialsproject.org/</a:t>
            </a:r>
            <a:endParaRPr lang="en-US" altLang="ja-JP" sz="2400" b="1" dirty="0">
              <a:latin typeface="+mn-lt"/>
              <a:ea typeface="+mn-ea"/>
            </a:endParaRPr>
          </a:p>
          <a:p>
            <a:pPr marL="180975" indent="-180975" fontAlgn="base">
              <a:spcBef>
                <a:spcPct val="0"/>
              </a:spcBef>
              <a:spcAft>
                <a:spcPts val="1200"/>
              </a:spcAft>
              <a:defRPr/>
            </a:pPr>
            <a:r>
              <a:rPr lang="en-US" altLang="ja-JP" sz="2400" b="1" dirty="0">
                <a:latin typeface="+mn-lt"/>
                <a:ea typeface="+mn-ea"/>
              </a:rPr>
              <a:t>NOMAD</a:t>
            </a:r>
            <a:br>
              <a:rPr lang="en-US" altLang="ja-JP" sz="2400" b="1" dirty="0">
                <a:latin typeface="+mn-lt"/>
                <a:ea typeface="+mn-ea"/>
              </a:rPr>
            </a:br>
            <a:r>
              <a:rPr lang="ja-JP" altLang="en-US" sz="2400" b="1" dirty="0">
                <a:latin typeface="+mn-lt"/>
                <a:ea typeface="+mn-ea"/>
              </a:rPr>
              <a:t>　</a:t>
            </a:r>
            <a:r>
              <a:rPr lang="en-US" altLang="ja-JP" sz="2400" b="1" dirty="0">
                <a:latin typeface="+mn-lt"/>
                <a:ea typeface="+mn-ea"/>
                <a:hlinkClick r:id="rId7">
                  <a:extLst>
                    <a:ext uri="{A12FA001-AC4F-418D-AE19-62706E023703}">
                      <ahyp:hlinkClr xmlns:ahyp="http://schemas.microsoft.com/office/drawing/2018/hyperlinkcolor" val="tx"/>
                    </a:ext>
                  </a:extLst>
                </a:hlinkClick>
              </a:rPr>
              <a:t>https://nomad-lab.eu/nomad-lab/</a:t>
            </a:r>
            <a:endParaRPr lang="en-US" altLang="ja-JP" sz="2400" b="1" dirty="0">
              <a:latin typeface="+mn-lt"/>
              <a:ea typeface="+mn-ea"/>
            </a:endParaRPr>
          </a:p>
        </p:txBody>
      </p:sp>
      <p:pic>
        <p:nvPicPr>
          <p:cNvPr id="3" name="図 2">
            <a:extLst>
              <a:ext uri="{FF2B5EF4-FFF2-40B4-BE49-F238E27FC236}">
                <a16:creationId xmlns:a16="http://schemas.microsoft.com/office/drawing/2014/main" id="{2725CE59-9308-BC8F-9796-28710CCFF20B}"/>
              </a:ext>
            </a:extLst>
          </p:cNvPr>
          <p:cNvPicPr>
            <a:picLocks noChangeAspect="1"/>
          </p:cNvPicPr>
          <p:nvPr/>
        </p:nvPicPr>
        <p:blipFill>
          <a:blip r:embed="rId8"/>
          <a:stretch>
            <a:fillRect/>
          </a:stretch>
        </p:blipFill>
        <p:spPr>
          <a:xfrm>
            <a:off x="7291552" y="591718"/>
            <a:ext cx="4900448" cy="6266282"/>
          </a:xfrm>
          <a:prstGeom prst="rect">
            <a:avLst/>
          </a:prstGeom>
        </p:spPr>
      </p:pic>
    </p:spTree>
    <p:extLst>
      <p:ext uri="{BB962C8B-B14F-4D97-AF65-F5344CB8AC3E}">
        <p14:creationId xmlns:p14="http://schemas.microsoft.com/office/powerpoint/2010/main" val="148706109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0033A-86F3-3E8F-12B4-FD098AA081F5}"/>
            </a:ext>
          </a:extLst>
        </p:cNvPr>
        <p:cNvGrpSpPr/>
        <p:nvPr/>
      </p:nvGrpSpPr>
      <p:grpSpPr>
        <a:xfrm>
          <a:off x="0" y="0"/>
          <a:ext cx="0" cy="0"/>
          <a:chOff x="0" y="0"/>
          <a:chExt cx="0" cy="0"/>
        </a:xfrm>
      </p:grpSpPr>
      <p:sp>
        <p:nvSpPr>
          <p:cNvPr id="112642" name="Rectangle 1029">
            <a:extLst>
              <a:ext uri="{FF2B5EF4-FFF2-40B4-BE49-F238E27FC236}">
                <a16:creationId xmlns:a16="http://schemas.microsoft.com/office/drawing/2014/main" id="{0A776CC9-EA58-9C2F-6F7B-CCFC680F7400}"/>
              </a:ext>
            </a:extLst>
          </p:cNvPr>
          <p:cNvSpPr>
            <a:spLocks noGrp="1" noChangeArrowheads="1"/>
          </p:cNvSpPr>
          <p:nvPr>
            <p:ph type="title"/>
          </p:nvPr>
        </p:nvSpPr>
        <p:spPr>
          <a:xfrm>
            <a:off x="1524000" y="0"/>
            <a:ext cx="9144000" cy="838200"/>
          </a:xfrm>
          <a:noFill/>
        </p:spPr>
        <p:txBody>
          <a:bodyPr/>
          <a:lstStyle/>
          <a:p>
            <a:pPr eaLnBrk="1" hangingPunct="1"/>
            <a:r>
              <a:rPr lang="en-US" altLang="ja-JP" sz="3600" b="1" dirty="0">
                <a:solidFill>
                  <a:srgbClr val="0000FF"/>
                </a:solidFill>
                <a:ea typeface="ＨＧ丸ゴシックB" charset="-128"/>
              </a:rPr>
              <a:t>Materials Project</a:t>
            </a:r>
            <a:r>
              <a:rPr lang="ja-JP" altLang="en-US" sz="3600" b="1" dirty="0">
                <a:solidFill>
                  <a:srgbClr val="0000FF"/>
                </a:solidFill>
                <a:ea typeface="ＨＧ丸ゴシックB" charset="-128"/>
              </a:rPr>
              <a:t>からダウンロード</a:t>
            </a:r>
          </a:p>
        </p:txBody>
      </p:sp>
      <p:pic>
        <p:nvPicPr>
          <p:cNvPr id="3" name="図 2">
            <a:extLst>
              <a:ext uri="{FF2B5EF4-FFF2-40B4-BE49-F238E27FC236}">
                <a16:creationId xmlns:a16="http://schemas.microsoft.com/office/drawing/2014/main" id="{E193B97D-0E42-9CA3-2C79-4D41AEFD3FAA}"/>
              </a:ext>
            </a:extLst>
          </p:cNvPr>
          <p:cNvPicPr>
            <a:picLocks noChangeAspect="1"/>
          </p:cNvPicPr>
          <p:nvPr/>
        </p:nvPicPr>
        <p:blipFill>
          <a:blip r:embed="rId3"/>
          <a:stretch>
            <a:fillRect/>
          </a:stretch>
        </p:blipFill>
        <p:spPr>
          <a:xfrm>
            <a:off x="55180" y="717330"/>
            <a:ext cx="4802214" cy="6140669"/>
          </a:xfrm>
          <a:prstGeom prst="rect">
            <a:avLst/>
          </a:prstGeom>
        </p:spPr>
      </p:pic>
      <p:pic>
        <p:nvPicPr>
          <p:cNvPr id="4" name="図 3">
            <a:extLst>
              <a:ext uri="{FF2B5EF4-FFF2-40B4-BE49-F238E27FC236}">
                <a16:creationId xmlns:a16="http://schemas.microsoft.com/office/drawing/2014/main" id="{3B846EF7-772F-0965-9DD3-239A820EF3B6}"/>
              </a:ext>
            </a:extLst>
          </p:cNvPr>
          <p:cNvPicPr>
            <a:picLocks noChangeAspect="1"/>
          </p:cNvPicPr>
          <p:nvPr/>
        </p:nvPicPr>
        <p:blipFill>
          <a:blip r:embed="rId4"/>
          <a:stretch>
            <a:fillRect/>
          </a:stretch>
        </p:blipFill>
        <p:spPr>
          <a:xfrm>
            <a:off x="4377472" y="985344"/>
            <a:ext cx="7814528" cy="5872655"/>
          </a:xfrm>
          <a:prstGeom prst="rect">
            <a:avLst/>
          </a:prstGeom>
        </p:spPr>
      </p:pic>
      <p:sp>
        <p:nvSpPr>
          <p:cNvPr id="5" name="正方形/長方形 4">
            <a:extLst>
              <a:ext uri="{FF2B5EF4-FFF2-40B4-BE49-F238E27FC236}">
                <a16:creationId xmlns:a16="http://schemas.microsoft.com/office/drawing/2014/main" id="{2D8788D3-04EE-463C-6055-62B857CAAE62}"/>
              </a:ext>
            </a:extLst>
          </p:cNvPr>
          <p:cNvSpPr/>
          <p:nvPr/>
        </p:nvSpPr>
        <p:spPr bwMode="auto">
          <a:xfrm>
            <a:off x="4343400" y="1555530"/>
            <a:ext cx="2963917" cy="243650"/>
          </a:xfrm>
          <a:prstGeom prst="rect">
            <a:avLst/>
          </a:prstGeom>
          <a:no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6" name="正方形/長方形 5">
            <a:extLst>
              <a:ext uri="{FF2B5EF4-FFF2-40B4-BE49-F238E27FC236}">
                <a16:creationId xmlns:a16="http://schemas.microsoft.com/office/drawing/2014/main" id="{859AE0EE-53FC-9409-096C-B6A7E865C550}"/>
              </a:ext>
            </a:extLst>
          </p:cNvPr>
          <p:cNvSpPr/>
          <p:nvPr/>
        </p:nvSpPr>
        <p:spPr bwMode="auto">
          <a:xfrm>
            <a:off x="55181" y="4389954"/>
            <a:ext cx="1468820" cy="352122"/>
          </a:xfrm>
          <a:prstGeom prst="rect">
            <a:avLst/>
          </a:prstGeom>
          <a:noFill/>
          <a:ln w="412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Times New Roman" pitchFamily="18" charset="0"/>
              <a:ea typeface="ＭＳ Ｐゴシック" pitchFamily="50" charset="-128"/>
            </a:endParaRPr>
          </a:p>
        </p:txBody>
      </p:sp>
    </p:spTree>
    <p:extLst>
      <p:ext uri="{BB962C8B-B14F-4D97-AF65-F5344CB8AC3E}">
        <p14:creationId xmlns:p14="http://schemas.microsoft.com/office/powerpoint/2010/main" val="112894913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0" y="0"/>
            <a:ext cx="9213850" cy="8382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dirty="0">
                <a:solidFill>
                  <a:srgbClr val="0000FF"/>
                </a:solidFill>
                <a:ea typeface="ＨＧ丸ゴシックB" charset="-128"/>
              </a:rPr>
              <a:t>結晶格子と単位格子</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426" y="1905001"/>
            <a:ext cx="4500563"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264" y="2362201"/>
            <a:ext cx="3324225"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bwMode="auto">
          <a:xfrm>
            <a:off x="1770064" y="862608"/>
            <a:ext cx="713424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defRPr/>
            </a:pPr>
            <a:r>
              <a:rPr lang="ja-JP" altLang="en-US" sz="2400" b="1" kern="0" dirty="0">
                <a:solidFill>
                  <a:srgbClr val="000000"/>
                </a:solidFill>
                <a:latin typeface="ＭＳ Ｐゴシック"/>
                <a:ea typeface="ＭＳ Ｐゴシック"/>
              </a:rPr>
              <a:t>格子</a:t>
            </a:r>
            <a:r>
              <a:rPr lang="en-US" altLang="ja-JP" sz="2400" b="1" kern="0" dirty="0">
                <a:solidFill>
                  <a:srgbClr val="000000"/>
                </a:solidFill>
                <a:latin typeface="ＭＳ Ｐゴシック"/>
                <a:ea typeface="ＭＳ Ｐゴシック"/>
              </a:rPr>
              <a:t>:</a:t>
            </a:r>
            <a:r>
              <a:rPr lang="ja-JP" altLang="en-US" sz="2400" b="1" kern="0" dirty="0">
                <a:solidFill>
                  <a:srgbClr val="000000"/>
                </a:solidFill>
                <a:latin typeface="ＭＳ Ｐゴシック"/>
                <a:ea typeface="ＭＳ Ｐゴシック"/>
              </a:rPr>
              <a:t> 周期的に繰り返す構造</a:t>
            </a:r>
            <a:endParaRPr lang="en-US" altLang="ja-JP" sz="2400" b="1" kern="0" dirty="0">
              <a:solidFill>
                <a:srgbClr val="000000"/>
              </a:solidFill>
              <a:latin typeface="ＭＳ Ｐゴシック"/>
              <a:ea typeface="ＭＳ Ｐゴシック"/>
            </a:endParaRPr>
          </a:p>
          <a:p>
            <a:pPr algn="l" eaLnBrk="1" hangingPunct="1">
              <a:defRPr/>
            </a:pPr>
            <a:r>
              <a:rPr lang="ja-JP" altLang="en-US" sz="2400" b="1" kern="0" dirty="0">
                <a:solidFill>
                  <a:srgbClr val="000000"/>
                </a:solidFill>
                <a:latin typeface="ＭＳ Ｐゴシック"/>
                <a:ea typeface="ＭＳ Ｐゴシック"/>
              </a:rPr>
              <a:t>結晶</a:t>
            </a:r>
            <a:r>
              <a:rPr lang="en-US" altLang="ja-JP" sz="2400" b="1" kern="0" dirty="0">
                <a:solidFill>
                  <a:srgbClr val="000000"/>
                </a:solidFill>
                <a:latin typeface="ＭＳ Ｐゴシック"/>
                <a:ea typeface="ＭＳ Ｐゴシック"/>
              </a:rPr>
              <a:t>:</a:t>
            </a:r>
            <a:r>
              <a:rPr lang="ja-JP" altLang="en-US" sz="2400" b="1" kern="0" dirty="0">
                <a:solidFill>
                  <a:srgbClr val="000000"/>
                </a:solidFill>
                <a:latin typeface="ＭＳ Ｐゴシック"/>
                <a:ea typeface="ＭＳ Ｐゴシック"/>
              </a:rPr>
              <a:t> 格子に原子団を配置したもの</a:t>
            </a:r>
            <a:br>
              <a:rPr lang="en-US" altLang="ja-JP" sz="2400" b="1" kern="0" dirty="0">
                <a:solidFill>
                  <a:srgbClr val="000000"/>
                </a:solidFill>
                <a:latin typeface="ＭＳ Ｐゴシック"/>
                <a:ea typeface="ＭＳ Ｐゴシック"/>
              </a:rPr>
            </a:br>
            <a:r>
              <a:rPr lang="ja-JP" altLang="en-US" sz="2400" b="1" kern="0" dirty="0">
                <a:solidFill>
                  <a:srgbClr val="000000"/>
                </a:solidFill>
                <a:latin typeface="ＭＳ Ｐゴシック"/>
                <a:ea typeface="ＭＳ Ｐゴシック"/>
              </a:rPr>
              <a:t>　　　　「格子点」に原子がある必要はない　</a:t>
            </a:r>
          </a:p>
        </p:txBody>
      </p:sp>
    </p:spTree>
    <p:extLst>
      <p:ext uri="{BB962C8B-B14F-4D97-AF65-F5344CB8AC3E}">
        <p14:creationId xmlns:p14="http://schemas.microsoft.com/office/powerpoint/2010/main" val="3083293966"/>
      </p:ext>
    </p:extLst>
  </p:cSld>
  <p:clrMapOvr>
    <a:masterClrMapping/>
  </p:clrMapOvr>
  <p:transition>
    <p:sndAc>
      <p:stSnd>
        <p:snd r:embed="rId2" name="CAMERA.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758202" y="1801725"/>
            <a:ext cx="8564646" cy="2990489"/>
            <a:chOff x="-1981200" y="1828800"/>
            <a:chExt cx="11430000" cy="3990975"/>
          </a:xfrm>
        </p:grpSpPr>
        <p:sp>
          <p:nvSpPr>
            <p:cNvPr id="83970" name="Line 2"/>
            <p:cNvSpPr>
              <a:spLocks noChangeShapeType="1"/>
            </p:cNvSpPr>
            <p:nvPr/>
          </p:nvSpPr>
          <p:spPr bwMode="auto">
            <a:xfrm>
              <a:off x="5032375" y="5410200"/>
              <a:ext cx="35607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71" name="Line 3"/>
            <p:cNvSpPr>
              <a:spLocks noChangeShapeType="1"/>
            </p:cNvSpPr>
            <p:nvPr/>
          </p:nvSpPr>
          <p:spPr bwMode="auto">
            <a:xfrm flipV="1">
              <a:off x="5489575" y="4013200"/>
              <a:ext cx="3582988" cy="11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72" name="Line 4"/>
            <p:cNvSpPr>
              <a:spLocks noChangeShapeType="1"/>
            </p:cNvSpPr>
            <p:nvPr/>
          </p:nvSpPr>
          <p:spPr bwMode="auto">
            <a:xfrm flipV="1">
              <a:off x="5946775" y="2636838"/>
              <a:ext cx="3502025" cy="15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73" name="Line 5"/>
            <p:cNvSpPr>
              <a:spLocks noChangeShapeType="1"/>
            </p:cNvSpPr>
            <p:nvPr/>
          </p:nvSpPr>
          <p:spPr bwMode="auto">
            <a:xfrm flipV="1">
              <a:off x="5032375" y="2133600"/>
              <a:ext cx="1109663" cy="3276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74" name="Line 6"/>
            <p:cNvSpPr>
              <a:spLocks noChangeShapeType="1"/>
            </p:cNvSpPr>
            <p:nvPr/>
          </p:nvSpPr>
          <p:spPr bwMode="auto">
            <a:xfrm flipV="1">
              <a:off x="6446838" y="2133600"/>
              <a:ext cx="1066800" cy="3276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75" name="Line 7"/>
            <p:cNvSpPr>
              <a:spLocks noChangeShapeType="1"/>
            </p:cNvSpPr>
            <p:nvPr/>
          </p:nvSpPr>
          <p:spPr bwMode="auto">
            <a:xfrm flipV="1">
              <a:off x="7894638" y="2133600"/>
              <a:ext cx="1066800" cy="3276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grpSp>
          <p:nvGrpSpPr>
            <p:cNvPr id="83976" name="Group 8"/>
            <p:cNvGrpSpPr>
              <a:grpSpLocks/>
            </p:cNvGrpSpPr>
            <p:nvPr/>
          </p:nvGrpSpPr>
          <p:grpSpPr bwMode="auto">
            <a:xfrm>
              <a:off x="4900613" y="3581400"/>
              <a:ext cx="1174750" cy="847725"/>
              <a:chOff x="11" y="2916"/>
              <a:chExt cx="740" cy="534"/>
            </a:xfrm>
          </p:grpSpPr>
          <p:sp>
            <p:nvSpPr>
              <p:cNvPr id="84051" name="Oval 9"/>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52" name="Oval 10"/>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53" name="Oval 11"/>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54" name="Oval 12"/>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55" name="AutoShape 13"/>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56" name="AutoShape 14"/>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77" name="Group 15"/>
            <p:cNvGrpSpPr>
              <a:grpSpLocks/>
            </p:cNvGrpSpPr>
            <p:nvPr/>
          </p:nvGrpSpPr>
          <p:grpSpPr bwMode="auto">
            <a:xfrm>
              <a:off x="4446588" y="4962525"/>
              <a:ext cx="1174750" cy="847725"/>
              <a:chOff x="11" y="2916"/>
              <a:chExt cx="740" cy="534"/>
            </a:xfrm>
          </p:grpSpPr>
          <p:sp>
            <p:nvSpPr>
              <p:cNvPr id="84045" name="Oval 16"/>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6" name="Oval 17"/>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7" name="Oval 18"/>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8" name="Oval 19"/>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9" name="AutoShape 20"/>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50" name="AutoShape 21"/>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78" name="Group 22"/>
            <p:cNvGrpSpPr>
              <a:grpSpLocks/>
            </p:cNvGrpSpPr>
            <p:nvPr/>
          </p:nvGrpSpPr>
          <p:grpSpPr bwMode="auto">
            <a:xfrm>
              <a:off x="6300788" y="3590925"/>
              <a:ext cx="1174750" cy="847725"/>
              <a:chOff x="11" y="2916"/>
              <a:chExt cx="740" cy="534"/>
            </a:xfrm>
          </p:grpSpPr>
          <p:sp>
            <p:nvSpPr>
              <p:cNvPr id="84039" name="Oval 23"/>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0" name="Oval 24"/>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1" name="Oval 25"/>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2" name="Oval 26"/>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3" name="AutoShape 27"/>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44" name="AutoShape 28"/>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79" name="Group 29"/>
            <p:cNvGrpSpPr>
              <a:grpSpLocks/>
            </p:cNvGrpSpPr>
            <p:nvPr/>
          </p:nvGrpSpPr>
          <p:grpSpPr bwMode="auto">
            <a:xfrm>
              <a:off x="5846763" y="4972050"/>
              <a:ext cx="1174750" cy="847725"/>
              <a:chOff x="11" y="2916"/>
              <a:chExt cx="740" cy="534"/>
            </a:xfrm>
          </p:grpSpPr>
          <p:sp>
            <p:nvSpPr>
              <p:cNvPr id="84033" name="Oval 30"/>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4" name="Oval 31"/>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5" name="Oval 32"/>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6" name="Oval 33"/>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7" name="AutoShape 34"/>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8" name="AutoShape 35"/>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80" name="Group 36"/>
            <p:cNvGrpSpPr>
              <a:grpSpLocks/>
            </p:cNvGrpSpPr>
            <p:nvPr/>
          </p:nvGrpSpPr>
          <p:grpSpPr bwMode="auto">
            <a:xfrm>
              <a:off x="7767638" y="3581400"/>
              <a:ext cx="1174750" cy="847725"/>
              <a:chOff x="11" y="2916"/>
              <a:chExt cx="740" cy="534"/>
            </a:xfrm>
          </p:grpSpPr>
          <p:sp>
            <p:nvSpPr>
              <p:cNvPr id="84027" name="Oval 37"/>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8" name="Oval 38"/>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9" name="Oval 39"/>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0" name="Oval 40"/>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1" name="AutoShape 41"/>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32" name="AutoShape 42"/>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81" name="Group 43"/>
            <p:cNvGrpSpPr>
              <a:grpSpLocks/>
            </p:cNvGrpSpPr>
            <p:nvPr/>
          </p:nvGrpSpPr>
          <p:grpSpPr bwMode="auto">
            <a:xfrm>
              <a:off x="7313613" y="4962525"/>
              <a:ext cx="1174750" cy="847725"/>
              <a:chOff x="11" y="2916"/>
              <a:chExt cx="740" cy="534"/>
            </a:xfrm>
          </p:grpSpPr>
          <p:sp>
            <p:nvSpPr>
              <p:cNvPr id="84021" name="Oval 44"/>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2" name="Oval 45"/>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3" name="Oval 46"/>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4" name="Oval 47"/>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5" name="AutoShape 48"/>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6" name="AutoShape 49"/>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82" name="Group 50"/>
            <p:cNvGrpSpPr>
              <a:grpSpLocks/>
            </p:cNvGrpSpPr>
            <p:nvPr/>
          </p:nvGrpSpPr>
          <p:grpSpPr bwMode="auto">
            <a:xfrm>
              <a:off x="5370513" y="2209800"/>
              <a:ext cx="1174750" cy="847725"/>
              <a:chOff x="11" y="2916"/>
              <a:chExt cx="740" cy="534"/>
            </a:xfrm>
          </p:grpSpPr>
          <p:sp>
            <p:nvSpPr>
              <p:cNvPr id="84015" name="Oval 51"/>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6" name="Oval 52"/>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7" name="Oval 53"/>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8" name="Oval 54"/>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9" name="AutoShape 55"/>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20" name="AutoShape 56"/>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83" name="Group 57"/>
            <p:cNvGrpSpPr>
              <a:grpSpLocks/>
            </p:cNvGrpSpPr>
            <p:nvPr/>
          </p:nvGrpSpPr>
          <p:grpSpPr bwMode="auto">
            <a:xfrm>
              <a:off x="6770688" y="2219325"/>
              <a:ext cx="1174750" cy="847725"/>
              <a:chOff x="11" y="2916"/>
              <a:chExt cx="740" cy="534"/>
            </a:xfrm>
          </p:grpSpPr>
          <p:sp>
            <p:nvSpPr>
              <p:cNvPr id="84009" name="Oval 58"/>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0" name="Oval 59"/>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1" name="Oval 60"/>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2" name="Oval 61"/>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3" name="AutoShape 62"/>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14" name="AutoShape 63"/>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84" name="Group 64"/>
            <p:cNvGrpSpPr>
              <a:grpSpLocks/>
            </p:cNvGrpSpPr>
            <p:nvPr/>
          </p:nvGrpSpPr>
          <p:grpSpPr bwMode="auto">
            <a:xfrm>
              <a:off x="8237538" y="2209800"/>
              <a:ext cx="1174750" cy="847725"/>
              <a:chOff x="11" y="2916"/>
              <a:chExt cx="740" cy="534"/>
            </a:xfrm>
          </p:grpSpPr>
          <p:sp>
            <p:nvSpPr>
              <p:cNvPr id="84003" name="Oval 65"/>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4" name="Oval 66"/>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5" name="Oval 67"/>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6" name="Oval 68"/>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7" name="AutoShape 69"/>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8" name="AutoShape 70"/>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3985" name="Group 71"/>
            <p:cNvGrpSpPr>
              <a:grpSpLocks/>
            </p:cNvGrpSpPr>
            <p:nvPr/>
          </p:nvGrpSpPr>
          <p:grpSpPr bwMode="auto">
            <a:xfrm>
              <a:off x="2743200" y="2971800"/>
              <a:ext cx="1174750" cy="847725"/>
              <a:chOff x="11" y="2916"/>
              <a:chExt cx="740" cy="534"/>
            </a:xfrm>
          </p:grpSpPr>
          <p:sp>
            <p:nvSpPr>
              <p:cNvPr id="83997" name="Oval 72"/>
              <p:cNvSpPr>
                <a:spLocks noChangeArrowheads="1"/>
              </p:cNvSpPr>
              <p:nvPr/>
            </p:nvSpPr>
            <p:spPr bwMode="auto">
              <a:xfrm rot="21598039" flipV="1">
                <a:off x="570" y="2933"/>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3998" name="Oval 73"/>
              <p:cNvSpPr>
                <a:spLocks noChangeArrowheads="1"/>
              </p:cNvSpPr>
              <p:nvPr/>
            </p:nvSpPr>
            <p:spPr bwMode="auto">
              <a:xfrm rot="21598039" flipV="1">
                <a:off x="384" y="3263"/>
                <a:ext cx="181" cy="181"/>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3999" name="Oval 74"/>
              <p:cNvSpPr>
                <a:spLocks noChangeArrowheads="1"/>
              </p:cNvSpPr>
              <p:nvPr/>
            </p:nvSpPr>
            <p:spPr bwMode="auto">
              <a:xfrm rot="21598039" flipV="1">
                <a:off x="11" y="3269"/>
                <a:ext cx="181" cy="181"/>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0" name="Oval 75"/>
              <p:cNvSpPr>
                <a:spLocks noChangeArrowheads="1"/>
              </p:cNvSpPr>
              <p:nvPr/>
            </p:nvSpPr>
            <p:spPr bwMode="auto">
              <a:xfrm rot="21598039" flipV="1">
                <a:off x="192" y="2939"/>
                <a:ext cx="181" cy="18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1" name="AutoShape 76"/>
              <p:cNvSpPr>
                <a:spLocks noChangeArrowheads="1"/>
              </p:cNvSpPr>
              <p:nvPr/>
            </p:nvSpPr>
            <p:spPr bwMode="auto">
              <a:xfrm>
                <a:off x="96" y="3024"/>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4002" name="AutoShape 77"/>
              <p:cNvSpPr>
                <a:spLocks noChangeArrowheads="1"/>
              </p:cNvSpPr>
              <p:nvPr/>
            </p:nvSpPr>
            <p:spPr bwMode="auto">
              <a:xfrm rot="-3649823">
                <a:off x="238" y="2942"/>
                <a:ext cx="384" cy="332"/>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sp>
          <p:nvSpPr>
            <p:cNvPr id="83986" name="Line 78"/>
            <p:cNvSpPr>
              <a:spLocks noChangeShapeType="1"/>
            </p:cNvSpPr>
            <p:nvPr/>
          </p:nvSpPr>
          <p:spPr bwMode="auto">
            <a:xfrm>
              <a:off x="-1981200" y="5381625"/>
              <a:ext cx="356076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87" name="Line 79"/>
            <p:cNvSpPr>
              <a:spLocks noChangeShapeType="1"/>
            </p:cNvSpPr>
            <p:nvPr/>
          </p:nvSpPr>
          <p:spPr bwMode="auto">
            <a:xfrm flipV="1">
              <a:off x="-1524000" y="3984625"/>
              <a:ext cx="3582988" cy="111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88" name="Line 80"/>
            <p:cNvSpPr>
              <a:spLocks noChangeShapeType="1"/>
            </p:cNvSpPr>
            <p:nvPr/>
          </p:nvSpPr>
          <p:spPr bwMode="auto">
            <a:xfrm flipV="1">
              <a:off x="-1066800" y="2608263"/>
              <a:ext cx="3502025" cy="15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89" name="Line 81"/>
            <p:cNvSpPr>
              <a:spLocks noChangeShapeType="1"/>
            </p:cNvSpPr>
            <p:nvPr/>
          </p:nvSpPr>
          <p:spPr bwMode="auto">
            <a:xfrm flipV="1">
              <a:off x="-1981200" y="2105025"/>
              <a:ext cx="1109662" cy="3276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90" name="Line 82"/>
            <p:cNvSpPr>
              <a:spLocks noChangeShapeType="1"/>
            </p:cNvSpPr>
            <p:nvPr/>
          </p:nvSpPr>
          <p:spPr bwMode="auto">
            <a:xfrm flipV="1">
              <a:off x="-566738" y="2105025"/>
              <a:ext cx="1066801" cy="3276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91" name="Line 83"/>
            <p:cNvSpPr>
              <a:spLocks noChangeShapeType="1"/>
            </p:cNvSpPr>
            <p:nvPr/>
          </p:nvSpPr>
          <p:spPr bwMode="auto">
            <a:xfrm flipV="1">
              <a:off x="881063" y="2105025"/>
              <a:ext cx="1066800" cy="3276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3992" name="Text Box 84"/>
            <p:cNvSpPr txBox="1">
              <a:spLocks noChangeArrowheads="1"/>
            </p:cNvSpPr>
            <p:nvPr/>
          </p:nvSpPr>
          <p:spPr bwMode="auto">
            <a:xfrm>
              <a:off x="2217738" y="3124200"/>
              <a:ext cx="676446" cy="102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defRPr/>
              </a:pPr>
              <a:r>
                <a:rPr lang="en-US" altLang="ja-JP" sz="4400" b="1">
                  <a:solidFill>
                    <a:srgbClr val="000000"/>
                  </a:solidFill>
                </a:rPr>
                <a:t>+</a:t>
              </a:r>
            </a:p>
          </p:txBody>
        </p:sp>
        <p:sp>
          <p:nvSpPr>
            <p:cNvPr id="83993" name="Text Box 85"/>
            <p:cNvSpPr txBox="1">
              <a:spLocks noChangeArrowheads="1"/>
            </p:cNvSpPr>
            <p:nvPr/>
          </p:nvSpPr>
          <p:spPr bwMode="auto">
            <a:xfrm>
              <a:off x="4144963" y="3124200"/>
              <a:ext cx="676446" cy="102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defRPr/>
              </a:pPr>
              <a:r>
                <a:rPr lang="en-US" altLang="ja-JP" sz="4400" b="1" dirty="0">
                  <a:solidFill>
                    <a:srgbClr val="000000"/>
                  </a:solidFill>
                </a:rPr>
                <a:t>=</a:t>
              </a:r>
            </a:p>
          </p:txBody>
        </p:sp>
        <p:sp>
          <p:nvSpPr>
            <p:cNvPr id="83994" name="Rectangle 86"/>
            <p:cNvSpPr>
              <a:spLocks noChangeArrowheads="1"/>
            </p:cNvSpPr>
            <p:nvPr/>
          </p:nvSpPr>
          <p:spPr bwMode="auto">
            <a:xfrm>
              <a:off x="304800" y="1981200"/>
              <a:ext cx="20574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3995" name="Text Box 87"/>
            <p:cNvSpPr txBox="1">
              <a:spLocks noChangeArrowheads="1"/>
            </p:cNvSpPr>
            <p:nvPr/>
          </p:nvSpPr>
          <p:spPr bwMode="auto">
            <a:xfrm>
              <a:off x="-301625" y="1828800"/>
              <a:ext cx="5791506" cy="78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defRPr/>
              </a:pPr>
              <a:r>
                <a:rPr lang="ja-JP" altLang="en-US" sz="3200" dirty="0">
                  <a:solidFill>
                    <a:srgbClr val="000000"/>
                  </a:solidFill>
                </a:rPr>
                <a:t>格子 </a:t>
              </a:r>
              <a:r>
                <a:rPr lang="en-US" altLang="ja-JP" sz="3200" dirty="0">
                  <a:solidFill>
                    <a:srgbClr val="000000"/>
                  </a:solidFill>
                </a:rPr>
                <a:t>+ </a:t>
              </a:r>
              <a:r>
                <a:rPr lang="ja-JP" altLang="en-US" sz="3200" dirty="0">
                  <a:solidFill>
                    <a:srgbClr val="000000"/>
                  </a:solidFill>
                </a:rPr>
                <a:t>原子修飾 </a:t>
              </a:r>
              <a:r>
                <a:rPr lang="en-US" altLang="ja-JP" sz="3200" dirty="0">
                  <a:solidFill>
                    <a:srgbClr val="000000"/>
                  </a:solidFill>
                </a:rPr>
                <a:t>= </a:t>
              </a:r>
              <a:r>
                <a:rPr lang="ja-JP" altLang="en-US" sz="3200" dirty="0">
                  <a:solidFill>
                    <a:srgbClr val="000000"/>
                  </a:solidFill>
                </a:rPr>
                <a:t>結晶</a:t>
              </a:r>
            </a:p>
          </p:txBody>
        </p:sp>
      </p:grpSp>
      <p:sp>
        <p:nvSpPr>
          <p:cNvPr id="83996" name="Rectangle 88"/>
          <p:cNvSpPr>
            <a:spLocks noGrp="1" noChangeArrowheads="1"/>
          </p:cNvSpPr>
          <p:nvPr>
            <p:ph type="title"/>
          </p:nvPr>
        </p:nvSpPr>
        <p:spPr>
          <a:xfrm>
            <a:off x="1524000" y="0"/>
            <a:ext cx="9144000" cy="8382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dirty="0">
                <a:solidFill>
                  <a:srgbClr val="0000FF"/>
                </a:solidFill>
                <a:ea typeface="ＨＧ丸ゴシックB" charset="-128"/>
              </a:rPr>
              <a:t>格子 </a:t>
            </a:r>
            <a:r>
              <a:rPr lang="en-US" altLang="ja-JP" sz="3600" b="1" dirty="0">
                <a:solidFill>
                  <a:srgbClr val="0000FF"/>
                </a:solidFill>
                <a:ea typeface="ＨＧ丸ゴシックB" charset="-128"/>
              </a:rPr>
              <a:t>+ </a:t>
            </a:r>
            <a:r>
              <a:rPr lang="ja-JP" altLang="en-US" sz="3600" b="1" dirty="0">
                <a:solidFill>
                  <a:srgbClr val="0000FF"/>
                </a:solidFill>
                <a:ea typeface="ＨＧ丸ゴシックB" charset="-128"/>
              </a:rPr>
              <a:t>原子修飾 </a:t>
            </a:r>
            <a:r>
              <a:rPr lang="en-US" altLang="ja-JP" sz="3600" b="1" dirty="0">
                <a:solidFill>
                  <a:srgbClr val="0000FF"/>
                </a:solidFill>
                <a:ea typeface="ＨＧ丸ゴシックB" charset="-128"/>
              </a:rPr>
              <a:t>= </a:t>
            </a:r>
            <a:r>
              <a:rPr lang="ja-JP" altLang="en-US" sz="3600" b="1" dirty="0">
                <a:solidFill>
                  <a:srgbClr val="0000FF"/>
                </a:solidFill>
                <a:ea typeface="ＨＧ丸ゴシックB" charset="-128"/>
              </a:rPr>
              <a:t>結晶</a:t>
            </a:r>
          </a:p>
        </p:txBody>
      </p:sp>
    </p:spTree>
    <p:extLst>
      <p:ext uri="{BB962C8B-B14F-4D97-AF65-F5344CB8AC3E}">
        <p14:creationId xmlns:p14="http://schemas.microsoft.com/office/powerpoint/2010/main" val="2622982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919537" y="1491606"/>
            <a:ext cx="8252599" cy="4385667"/>
            <a:chOff x="1123950" y="1707629"/>
            <a:chExt cx="5000625" cy="2657475"/>
          </a:xfrm>
        </p:grpSpPr>
        <p:grpSp>
          <p:nvGrpSpPr>
            <p:cNvPr id="84994" name="Group 1026"/>
            <p:cNvGrpSpPr>
              <a:grpSpLocks/>
            </p:cNvGrpSpPr>
            <p:nvPr/>
          </p:nvGrpSpPr>
          <p:grpSpPr bwMode="auto">
            <a:xfrm>
              <a:off x="4876800" y="3488804"/>
              <a:ext cx="1066800" cy="457200"/>
              <a:chOff x="2514" y="2526"/>
              <a:chExt cx="672" cy="288"/>
            </a:xfrm>
          </p:grpSpPr>
          <p:sp>
            <p:nvSpPr>
              <p:cNvPr id="85086" name="Oval 1027"/>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7" name="Oval 1028"/>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8" name="AutoShape 1029"/>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5" name="Group 1030"/>
            <p:cNvGrpSpPr>
              <a:grpSpLocks/>
            </p:cNvGrpSpPr>
            <p:nvPr/>
          </p:nvGrpSpPr>
          <p:grpSpPr bwMode="auto">
            <a:xfrm>
              <a:off x="5057775" y="2402954"/>
              <a:ext cx="1066800" cy="457200"/>
              <a:chOff x="2514" y="2526"/>
              <a:chExt cx="672" cy="288"/>
            </a:xfrm>
          </p:grpSpPr>
          <p:sp>
            <p:nvSpPr>
              <p:cNvPr id="85083" name="Oval 1031"/>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4" name="Oval 1032"/>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5" name="AutoShape 1033"/>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6" name="Group 1034"/>
            <p:cNvGrpSpPr>
              <a:grpSpLocks/>
            </p:cNvGrpSpPr>
            <p:nvPr/>
          </p:nvGrpSpPr>
          <p:grpSpPr bwMode="auto">
            <a:xfrm>
              <a:off x="4191000" y="2783954"/>
              <a:ext cx="1066800" cy="457200"/>
              <a:chOff x="2514" y="2526"/>
              <a:chExt cx="672" cy="288"/>
            </a:xfrm>
          </p:grpSpPr>
          <p:sp>
            <p:nvSpPr>
              <p:cNvPr id="85080" name="Oval 1035"/>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1" name="Oval 1036"/>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2" name="AutoShape 1037"/>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7" name="Group 1038"/>
            <p:cNvGrpSpPr>
              <a:grpSpLocks/>
            </p:cNvGrpSpPr>
            <p:nvPr/>
          </p:nvGrpSpPr>
          <p:grpSpPr bwMode="auto">
            <a:xfrm>
              <a:off x="4371975" y="3088754"/>
              <a:ext cx="1066800" cy="457200"/>
              <a:chOff x="2514" y="2526"/>
              <a:chExt cx="672" cy="288"/>
            </a:xfrm>
          </p:grpSpPr>
          <p:sp>
            <p:nvSpPr>
              <p:cNvPr id="85077" name="Oval 1039"/>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8" name="Oval 1040"/>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9" name="AutoShape 1041"/>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8" name="Group 1042"/>
            <p:cNvGrpSpPr>
              <a:grpSpLocks/>
            </p:cNvGrpSpPr>
            <p:nvPr/>
          </p:nvGrpSpPr>
          <p:grpSpPr bwMode="auto">
            <a:xfrm>
              <a:off x="1238250" y="1917179"/>
              <a:ext cx="1762125" cy="2209800"/>
              <a:chOff x="1074" y="1272"/>
              <a:chExt cx="1110" cy="1392"/>
            </a:xfrm>
          </p:grpSpPr>
          <p:sp>
            <p:nvSpPr>
              <p:cNvPr id="85073" name="Freeform 1043"/>
              <p:cNvSpPr>
                <a:spLocks/>
              </p:cNvSpPr>
              <p:nvPr/>
            </p:nvSpPr>
            <p:spPr bwMode="auto">
              <a:xfrm>
                <a:off x="1074" y="1272"/>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4" name="Freeform 1044"/>
              <p:cNvSpPr>
                <a:spLocks/>
              </p:cNvSpPr>
              <p:nvPr/>
            </p:nvSpPr>
            <p:spPr bwMode="auto">
              <a:xfrm>
                <a:off x="1080" y="2136"/>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5" name="Rectangle 1045"/>
              <p:cNvSpPr>
                <a:spLocks noChangeArrowheads="1"/>
              </p:cNvSpPr>
              <p:nvPr/>
            </p:nvSpPr>
            <p:spPr bwMode="auto">
              <a:xfrm>
                <a:off x="1080" y="1800"/>
                <a:ext cx="864" cy="86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6" name="Rectangle 1046"/>
              <p:cNvSpPr>
                <a:spLocks noChangeArrowheads="1"/>
              </p:cNvSpPr>
              <p:nvPr/>
            </p:nvSpPr>
            <p:spPr bwMode="auto">
              <a:xfrm>
                <a:off x="1320" y="1272"/>
                <a:ext cx="864" cy="86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sp>
          <p:nvSpPr>
            <p:cNvPr id="84999" name="Line 1047"/>
            <p:cNvSpPr>
              <a:spLocks noChangeShapeType="1"/>
            </p:cNvSpPr>
            <p:nvPr/>
          </p:nvSpPr>
          <p:spPr bwMode="auto">
            <a:xfrm flipV="1">
              <a:off x="1230313" y="3277667"/>
              <a:ext cx="1755775" cy="8556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0" name="Line 1048"/>
            <p:cNvSpPr>
              <a:spLocks noChangeShapeType="1"/>
            </p:cNvSpPr>
            <p:nvPr/>
          </p:nvSpPr>
          <p:spPr bwMode="auto">
            <a:xfrm>
              <a:off x="1617663" y="3266554"/>
              <a:ext cx="985837" cy="8524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1" name="Oval 1049"/>
            <p:cNvSpPr>
              <a:spLocks noChangeArrowheads="1"/>
            </p:cNvSpPr>
            <p:nvPr/>
          </p:nvSpPr>
          <p:spPr bwMode="auto">
            <a:xfrm>
              <a:off x="2009775" y="35840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02" name="Line 1050"/>
            <p:cNvSpPr>
              <a:spLocks noChangeShapeType="1"/>
            </p:cNvSpPr>
            <p:nvPr/>
          </p:nvSpPr>
          <p:spPr bwMode="auto">
            <a:xfrm flipV="1">
              <a:off x="1235075" y="1899717"/>
              <a:ext cx="1755775" cy="8556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3" name="Line 1051"/>
            <p:cNvSpPr>
              <a:spLocks noChangeShapeType="1"/>
            </p:cNvSpPr>
            <p:nvPr/>
          </p:nvSpPr>
          <p:spPr bwMode="auto">
            <a:xfrm>
              <a:off x="1622425" y="1888604"/>
              <a:ext cx="985838" cy="8524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4" name="Line 1052"/>
            <p:cNvSpPr>
              <a:spLocks noChangeShapeType="1"/>
            </p:cNvSpPr>
            <p:nvPr/>
          </p:nvSpPr>
          <p:spPr bwMode="auto">
            <a:xfrm>
              <a:off x="1246188" y="2768079"/>
              <a:ext cx="1347787" cy="13541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5" name="Line 1053"/>
            <p:cNvSpPr>
              <a:spLocks noChangeShapeType="1"/>
            </p:cNvSpPr>
            <p:nvPr/>
          </p:nvSpPr>
          <p:spPr bwMode="auto">
            <a:xfrm flipV="1">
              <a:off x="1209675" y="2733154"/>
              <a:ext cx="1423988" cy="13922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6" name="Line 1054"/>
            <p:cNvSpPr>
              <a:spLocks noChangeShapeType="1"/>
            </p:cNvSpPr>
            <p:nvPr/>
          </p:nvSpPr>
          <p:spPr bwMode="auto">
            <a:xfrm>
              <a:off x="1622425" y="1923529"/>
              <a:ext cx="1347788" cy="13541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7" name="Line 1055"/>
            <p:cNvSpPr>
              <a:spLocks noChangeShapeType="1"/>
            </p:cNvSpPr>
            <p:nvPr/>
          </p:nvSpPr>
          <p:spPr bwMode="auto">
            <a:xfrm flipV="1">
              <a:off x="1608138" y="1907654"/>
              <a:ext cx="1382712" cy="13922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8" name="Oval 1056"/>
            <p:cNvSpPr>
              <a:spLocks noChangeArrowheads="1"/>
            </p:cNvSpPr>
            <p:nvPr/>
          </p:nvSpPr>
          <p:spPr bwMode="auto">
            <a:xfrm>
              <a:off x="2185988" y="24918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09" name="Line 1057"/>
            <p:cNvSpPr>
              <a:spLocks noChangeShapeType="1"/>
            </p:cNvSpPr>
            <p:nvPr/>
          </p:nvSpPr>
          <p:spPr bwMode="auto">
            <a:xfrm flipV="1">
              <a:off x="2616200" y="1947342"/>
              <a:ext cx="355600" cy="219710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0" name="Line 1058"/>
            <p:cNvSpPr>
              <a:spLocks noChangeShapeType="1"/>
            </p:cNvSpPr>
            <p:nvPr/>
          </p:nvSpPr>
          <p:spPr bwMode="auto">
            <a:xfrm>
              <a:off x="2603500" y="2736329"/>
              <a:ext cx="401638" cy="54451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1" name="Oval 1059"/>
            <p:cNvSpPr>
              <a:spLocks noChangeArrowheads="1"/>
            </p:cNvSpPr>
            <p:nvPr/>
          </p:nvSpPr>
          <p:spPr bwMode="auto">
            <a:xfrm>
              <a:off x="2014538" y="220610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2" name="Oval 1060"/>
            <p:cNvSpPr>
              <a:spLocks noChangeArrowheads="1"/>
            </p:cNvSpPr>
            <p:nvPr/>
          </p:nvSpPr>
          <p:spPr bwMode="auto">
            <a:xfrm>
              <a:off x="1800225" y="331735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3" name="Oval 1061"/>
            <p:cNvSpPr>
              <a:spLocks noChangeArrowheads="1"/>
            </p:cNvSpPr>
            <p:nvPr/>
          </p:nvSpPr>
          <p:spPr bwMode="auto">
            <a:xfrm>
              <a:off x="2686050" y="28696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4" name="Line 1062"/>
            <p:cNvSpPr>
              <a:spLocks noChangeShapeType="1"/>
            </p:cNvSpPr>
            <p:nvPr/>
          </p:nvSpPr>
          <p:spPr bwMode="auto">
            <a:xfrm flipV="1">
              <a:off x="1250950" y="1955279"/>
              <a:ext cx="355600" cy="219710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5" name="Line 1063"/>
            <p:cNvSpPr>
              <a:spLocks noChangeShapeType="1"/>
            </p:cNvSpPr>
            <p:nvPr/>
          </p:nvSpPr>
          <p:spPr bwMode="auto">
            <a:xfrm>
              <a:off x="1238250" y="2744267"/>
              <a:ext cx="401638" cy="544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6" name="Oval 1064"/>
            <p:cNvSpPr>
              <a:spLocks noChangeArrowheads="1"/>
            </p:cNvSpPr>
            <p:nvPr/>
          </p:nvSpPr>
          <p:spPr bwMode="auto">
            <a:xfrm>
              <a:off x="1320800" y="2877617"/>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7" name="Oval 1065"/>
            <p:cNvSpPr>
              <a:spLocks noChangeArrowheads="1"/>
            </p:cNvSpPr>
            <p:nvPr/>
          </p:nvSpPr>
          <p:spPr bwMode="auto">
            <a:xfrm>
              <a:off x="1123950" y="400315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8" name="Oval 1066"/>
            <p:cNvSpPr>
              <a:spLocks noChangeArrowheads="1"/>
            </p:cNvSpPr>
            <p:nvPr/>
          </p:nvSpPr>
          <p:spPr bwMode="auto">
            <a:xfrm>
              <a:off x="2505075" y="4022204"/>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9" name="Oval 1067"/>
            <p:cNvSpPr>
              <a:spLocks noChangeArrowheads="1"/>
            </p:cNvSpPr>
            <p:nvPr/>
          </p:nvSpPr>
          <p:spPr bwMode="auto">
            <a:xfrm>
              <a:off x="1123950" y="26410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0" name="Oval 1068"/>
            <p:cNvSpPr>
              <a:spLocks noChangeArrowheads="1"/>
            </p:cNvSpPr>
            <p:nvPr/>
          </p:nvSpPr>
          <p:spPr bwMode="auto">
            <a:xfrm>
              <a:off x="2486025" y="26410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1" name="Oval 1069"/>
            <p:cNvSpPr>
              <a:spLocks noChangeArrowheads="1"/>
            </p:cNvSpPr>
            <p:nvPr/>
          </p:nvSpPr>
          <p:spPr bwMode="auto">
            <a:xfrm>
              <a:off x="1504950" y="18028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2" name="Oval 1070"/>
            <p:cNvSpPr>
              <a:spLocks noChangeArrowheads="1"/>
            </p:cNvSpPr>
            <p:nvPr/>
          </p:nvSpPr>
          <p:spPr bwMode="auto">
            <a:xfrm>
              <a:off x="2857500" y="18028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3" name="Oval 1071"/>
            <p:cNvSpPr>
              <a:spLocks noChangeArrowheads="1"/>
            </p:cNvSpPr>
            <p:nvPr/>
          </p:nvSpPr>
          <p:spPr bwMode="auto">
            <a:xfrm>
              <a:off x="2895600" y="31744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4" name="Oval 1072"/>
            <p:cNvSpPr>
              <a:spLocks noChangeArrowheads="1"/>
            </p:cNvSpPr>
            <p:nvPr/>
          </p:nvSpPr>
          <p:spPr bwMode="auto">
            <a:xfrm>
              <a:off x="1514475" y="3174479"/>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nvGrpSpPr>
            <p:cNvPr id="85025" name="Group 1073"/>
            <p:cNvGrpSpPr>
              <a:grpSpLocks/>
            </p:cNvGrpSpPr>
            <p:nvPr/>
          </p:nvGrpSpPr>
          <p:grpSpPr bwMode="auto">
            <a:xfrm>
              <a:off x="4133850" y="1917179"/>
              <a:ext cx="1762125" cy="2209800"/>
              <a:chOff x="1074" y="1272"/>
              <a:chExt cx="1110" cy="1392"/>
            </a:xfrm>
          </p:grpSpPr>
          <p:sp>
            <p:nvSpPr>
              <p:cNvPr id="85069" name="Freeform 1074"/>
              <p:cNvSpPr>
                <a:spLocks/>
              </p:cNvSpPr>
              <p:nvPr/>
            </p:nvSpPr>
            <p:spPr bwMode="auto">
              <a:xfrm>
                <a:off x="1074" y="1272"/>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0" name="Freeform 1075"/>
              <p:cNvSpPr>
                <a:spLocks/>
              </p:cNvSpPr>
              <p:nvPr/>
            </p:nvSpPr>
            <p:spPr bwMode="auto">
              <a:xfrm>
                <a:off x="1080" y="2136"/>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1" name="Rectangle 1076"/>
              <p:cNvSpPr>
                <a:spLocks noChangeArrowheads="1"/>
              </p:cNvSpPr>
              <p:nvPr/>
            </p:nvSpPr>
            <p:spPr bwMode="auto">
              <a:xfrm>
                <a:off x="1080" y="1800"/>
                <a:ext cx="864" cy="86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2" name="Rectangle 1077"/>
              <p:cNvSpPr>
                <a:spLocks noChangeArrowheads="1"/>
              </p:cNvSpPr>
              <p:nvPr/>
            </p:nvSpPr>
            <p:spPr bwMode="auto">
              <a:xfrm>
                <a:off x="1320" y="1272"/>
                <a:ext cx="864" cy="86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sp>
          <p:nvSpPr>
            <p:cNvPr id="85026" name="Oval 1078"/>
            <p:cNvSpPr>
              <a:spLocks noChangeArrowheads="1"/>
            </p:cNvSpPr>
            <p:nvPr/>
          </p:nvSpPr>
          <p:spPr bwMode="auto">
            <a:xfrm>
              <a:off x="4905375" y="35840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7" name="Oval 1079"/>
            <p:cNvSpPr>
              <a:spLocks noChangeArrowheads="1"/>
            </p:cNvSpPr>
            <p:nvPr/>
          </p:nvSpPr>
          <p:spPr bwMode="auto">
            <a:xfrm>
              <a:off x="5081588" y="24918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8" name="Line 1080"/>
            <p:cNvSpPr>
              <a:spLocks noChangeShapeType="1"/>
            </p:cNvSpPr>
            <p:nvPr/>
          </p:nvSpPr>
          <p:spPr bwMode="auto">
            <a:xfrm>
              <a:off x="5499100" y="2736329"/>
              <a:ext cx="401638" cy="54451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29" name="Oval 1081"/>
            <p:cNvSpPr>
              <a:spLocks noChangeArrowheads="1"/>
            </p:cNvSpPr>
            <p:nvPr/>
          </p:nvSpPr>
          <p:spPr bwMode="auto">
            <a:xfrm>
              <a:off x="4910138" y="220610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0" name="Oval 1082"/>
            <p:cNvSpPr>
              <a:spLocks noChangeArrowheads="1"/>
            </p:cNvSpPr>
            <p:nvPr/>
          </p:nvSpPr>
          <p:spPr bwMode="auto">
            <a:xfrm>
              <a:off x="4695825" y="331735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1" name="Oval 1083"/>
            <p:cNvSpPr>
              <a:spLocks noChangeArrowheads="1"/>
            </p:cNvSpPr>
            <p:nvPr/>
          </p:nvSpPr>
          <p:spPr bwMode="auto">
            <a:xfrm>
              <a:off x="5581650" y="28696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2" name="Oval 1084"/>
            <p:cNvSpPr>
              <a:spLocks noChangeArrowheads="1"/>
            </p:cNvSpPr>
            <p:nvPr/>
          </p:nvSpPr>
          <p:spPr bwMode="auto">
            <a:xfrm>
              <a:off x="4216400" y="2877617"/>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3" name="Oval 1085"/>
            <p:cNvSpPr>
              <a:spLocks noChangeArrowheads="1"/>
            </p:cNvSpPr>
            <p:nvPr/>
          </p:nvSpPr>
          <p:spPr bwMode="auto">
            <a:xfrm>
              <a:off x="5400675" y="402220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4" name="Oval 1086"/>
            <p:cNvSpPr>
              <a:spLocks noChangeArrowheads="1"/>
            </p:cNvSpPr>
            <p:nvPr/>
          </p:nvSpPr>
          <p:spPr bwMode="auto">
            <a:xfrm>
              <a:off x="4019550" y="26410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5" name="Oval 1087"/>
            <p:cNvSpPr>
              <a:spLocks noChangeArrowheads="1"/>
            </p:cNvSpPr>
            <p:nvPr/>
          </p:nvSpPr>
          <p:spPr bwMode="auto">
            <a:xfrm>
              <a:off x="5381625" y="26410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6" name="Oval 1088"/>
            <p:cNvSpPr>
              <a:spLocks noChangeArrowheads="1"/>
            </p:cNvSpPr>
            <p:nvPr/>
          </p:nvSpPr>
          <p:spPr bwMode="auto">
            <a:xfrm>
              <a:off x="4400550" y="18028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7" name="Oval 1089"/>
            <p:cNvSpPr>
              <a:spLocks noChangeArrowheads="1"/>
            </p:cNvSpPr>
            <p:nvPr/>
          </p:nvSpPr>
          <p:spPr bwMode="auto">
            <a:xfrm>
              <a:off x="5753100" y="18028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8" name="Oval 1090"/>
            <p:cNvSpPr>
              <a:spLocks noChangeArrowheads="1"/>
            </p:cNvSpPr>
            <p:nvPr/>
          </p:nvSpPr>
          <p:spPr bwMode="auto">
            <a:xfrm>
              <a:off x="5791200" y="31744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nvGrpSpPr>
            <p:cNvPr id="85039" name="Group 1091"/>
            <p:cNvGrpSpPr>
              <a:grpSpLocks/>
            </p:cNvGrpSpPr>
            <p:nvPr/>
          </p:nvGrpSpPr>
          <p:grpSpPr bwMode="auto">
            <a:xfrm>
              <a:off x="3990975" y="3907904"/>
              <a:ext cx="1066800" cy="457200"/>
              <a:chOff x="2514" y="2526"/>
              <a:chExt cx="672" cy="288"/>
            </a:xfrm>
          </p:grpSpPr>
          <p:sp>
            <p:nvSpPr>
              <p:cNvPr id="85066" name="Oval 1092"/>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7" name="Oval 1093"/>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8" name="AutoShape 1094"/>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0" name="Group 1095"/>
            <p:cNvGrpSpPr>
              <a:grpSpLocks/>
            </p:cNvGrpSpPr>
            <p:nvPr/>
          </p:nvGrpSpPr>
          <p:grpSpPr bwMode="auto">
            <a:xfrm>
              <a:off x="4667250" y="3222104"/>
              <a:ext cx="1066800" cy="457200"/>
              <a:chOff x="2514" y="2526"/>
              <a:chExt cx="672" cy="288"/>
            </a:xfrm>
          </p:grpSpPr>
          <p:sp>
            <p:nvSpPr>
              <p:cNvPr id="85063" name="Oval 1096"/>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4" name="Oval 1097"/>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5" name="AutoShape 1098"/>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1" name="Group 1099"/>
            <p:cNvGrpSpPr>
              <a:grpSpLocks/>
            </p:cNvGrpSpPr>
            <p:nvPr/>
          </p:nvGrpSpPr>
          <p:grpSpPr bwMode="auto">
            <a:xfrm>
              <a:off x="3305175" y="3231629"/>
              <a:ext cx="1066800" cy="457200"/>
              <a:chOff x="2514" y="2526"/>
              <a:chExt cx="672" cy="288"/>
            </a:xfrm>
          </p:grpSpPr>
          <p:sp>
            <p:nvSpPr>
              <p:cNvPr id="85060" name="Oval 1100"/>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1" name="Oval 1101"/>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2" name="AutoShape 1102"/>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2" name="Group 1103"/>
            <p:cNvGrpSpPr>
              <a:grpSpLocks/>
            </p:cNvGrpSpPr>
            <p:nvPr/>
          </p:nvGrpSpPr>
          <p:grpSpPr bwMode="auto">
            <a:xfrm>
              <a:off x="3990975" y="2545829"/>
              <a:ext cx="1066800" cy="457200"/>
              <a:chOff x="2514" y="2526"/>
              <a:chExt cx="672" cy="288"/>
            </a:xfrm>
          </p:grpSpPr>
          <p:sp>
            <p:nvSpPr>
              <p:cNvPr id="85057" name="Oval 1104"/>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8" name="Oval 1105"/>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9" name="AutoShape 1106"/>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3" name="Group 1107"/>
            <p:cNvGrpSpPr>
              <a:grpSpLocks/>
            </p:cNvGrpSpPr>
            <p:nvPr/>
          </p:nvGrpSpPr>
          <p:grpSpPr bwMode="auto">
            <a:xfrm>
              <a:off x="4371975" y="1707629"/>
              <a:ext cx="1066800" cy="457200"/>
              <a:chOff x="2514" y="2526"/>
              <a:chExt cx="672" cy="288"/>
            </a:xfrm>
          </p:grpSpPr>
          <p:sp>
            <p:nvSpPr>
              <p:cNvPr id="85054" name="Oval 1108"/>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5" name="Oval 1109"/>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6" name="AutoShape 1110"/>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4" name="Group 1111"/>
            <p:cNvGrpSpPr>
              <a:grpSpLocks/>
            </p:cNvGrpSpPr>
            <p:nvPr/>
          </p:nvGrpSpPr>
          <p:grpSpPr bwMode="auto">
            <a:xfrm>
              <a:off x="4876800" y="2107679"/>
              <a:ext cx="1066800" cy="457200"/>
              <a:chOff x="2514" y="2526"/>
              <a:chExt cx="672" cy="288"/>
            </a:xfrm>
          </p:grpSpPr>
          <p:sp>
            <p:nvSpPr>
              <p:cNvPr id="85051" name="Oval 1112"/>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2" name="Oval 1113"/>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3" name="AutoShape 1114"/>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5" name="Group 1115"/>
            <p:cNvGrpSpPr>
              <a:grpSpLocks/>
            </p:cNvGrpSpPr>
            <p:nvPr/>
          </p:nvGrpSpPr>
          <p:grpSpPr bwMode="auto">
            <a:xfrm>
              <a:off x="3429000" y="2107679"/>
              <a:ext cx="1066800" cy="457200"/>
              <a:chOff x="2514" y="2526"/>
              <a:chExt cx="672" cy="288"/>
            </a:xfrm>
          </p:grpSpPr>
          <p:sp>
            <p:nvSpPr>
              <p:cNvPr id="85048" name="Oval 1116"/>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49" name="Oval 1117"/>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0" name="AutoShape 1118"/>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sp>
        <p:nvSpPr>
          <p:cNvPr id="85046" name="Text Box 1119"/>
          <p:cNvSpPr txBox="1">
            <a:spLocks noChangeArrowheads="1"/>
          </p:cNvSpPr>
          <p:nvPr/>
        </p:nvSpPr>
        <p:spPr bwMode="auto">
          <a:xfrm>
            <a:off x="2738397" y="925712"/>
            <a:ext cx="61574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defRPr/>
            </a:pPr>
            <a:r>
              <a:rPr lang="ja-JP" altLang="en-US" sz="2800" b="1" dirty="0">
                <a:solidFill>
                  <a:srgbClr val="000000"/>
                </a:solidFill>
              </a:rPr>
              <a:t>面心立方格子 </a:t>
            </a:r>
            <a:r>
              <a:rPr lang="en-US" altLang="ja-JP" sz="2800" b="1" dirty="0">
                <a:solidFill>
                  <a:srgbClr val="000000"/>
                </a:solidFill>
              </a:rPr>
              <a:t>+ </a:t>
            </a:r>
            <a:r>
              <a:rPr lang="en-US" altLang="ja-JP" sz="2800" b="1" dirty="0" err="1">
                <a:solidFill>
                  <a:srgbClr val="000000"/>
                </a:solidFill>
              </a:rPr>
              <a:t>NaCl</a:t>
            </a:r>
            <a:r>
              <a:rPr lang="ja-JP" altLang="en-US" sz="2800" b="1" dirty="0">
                <a:solidFill>
                  <a:srgbClr val="000000"/>
                </a:solidFill>
              </a:rPr>
              <a:t>分子 </a:t>
            </a:r>
            <a:r>
              <a:rPr lang="en-US" altLang="ja-JP" sz="2800" b="1" dirty="0">
                <a:solidFill>
                  <a:srgbClr val="000000"/>
                </a:solidFill>
              </a:rPr>
              <a:t>= </a:t>
            </a:r>
            <a:r>
              <a:rPr lang="en-US" altLang="ja-JP" sz="2800" b="1" dirty="0" err="1">
                <a:solidFill>
                  <a:srgbClr val="000000"/>
                </a:solidFill>
              </a:rPr>
              <a:t>NaCl</a:t>
            </a:r>
            <a:r>
              <a:rPr lang="ja-JP" altLang="en-US" sz="2800" b="1" dirty="0">
                <a:solidFill>
                  <a:srgbClr val="000000"/>
                </a:solidFill>
              </a:rPr>
              <a:t>結晶</a:t>
            </a:r>
          </a:p>
        </p:txBody>
      </p:sp>
      <p:sp>
        <p:nvSpPr>
          <p:cNvPr id="85047" name="Rectangle 1120"/>
          <p:cNvSpPr>
            <a:spLocks noGrp="1" noChangeArrowheads="1"/>
          </p:cNvSpPr>
          <p:nvPr>
            <p:ph type="title"/>
          </p:nvPr>
        </p:nvSpPr>
        <p:spPr>
          <a:xfrm>
            <a:off x="1524000" y="0"/>
            <a:ext cx="9144000" cy="609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a:solidFill>
                  <a:srgbClr val="0000FF"/>
                </a:solidFill>
                <a:ea typeface="ＨＧ丸ゴシックB" charset="-128"/>
              </a:rPr>
              <a:t>面心立方格子 </a:t>
            </a:r>
            <a:r>
              <a:rPr lang="en-US" altLang="ja-JP" sz="3600" b="1">
                <a:solidFill>
                  <a:srgbClr val="0000FF"/>
                </a:solidFill>
                <a:ea typeface="ＨＧ丸ゴシックB" charset="-128"/>
              </a:rPr>
              <a:t>+ NaCl</a:t>
            </a:r>
            <a:r>
              <a:rPr lang="ja-JP" altLang="en-US" sz="3600" b="1">
                <a:solidFill>
                  <a:srgbClr val="0000FF"/>
                </a:solidFill>
                <a:ea typeface="ＨＧ丸ゴシックB" charset="-128"/>
              </a:rPr>
              <a:t>分子 </a:t>
            </a:r>
            <a:r>
              <a:rPr lang="en-US" altLang="ja-JP" sz="3600" b="1">
                <a:solidFill>
                  <a:srgbClr val="0000FF"/>
                </a:solidFill>
                <a:ea typeface="ＨＧ丸ゴシックB" charset="-128"/>
              </a:rPr>
              <a:t>= NaCl</a:t>
            </a:r>
            <a:r>
              <a:rPr lang="ja-JP" altLang="en-US" sz="3600" b="1">
                <a:solidFill>
                  <a:srgbClr val="0000FF"/>
                </a:solidFill>
                <a:ea typeface="ＨＧ丸ゴシックB" charset="-128"/>
              </a:rPr>
              <a:t>結晶</a:t>
            </a:r>
          </a:p>
        </p:txBody>
      </p:sp>
    </p:spTree>
    <p:extLst>
      <p:ext uri="{BB962C8B-B14F-4D97-AF65-F5344CB8AC3E}">
        <p14:creationId xmlns:p14="http://schemas.microsoft.com/office/powerpoint/2010/main" val="7676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969701" y="2896229"/>
            <a:ext cx="7222644" cy="3838319"/>
            <a:chOff x="1123950" y="1707629"/>
            <a:chExt cx="5000625" cy="2657475"/>
          </a:xfrm>
        </p:grpSpPr>
        <p:grpSp>
          <p:nvGrpSpPr>
            <p:cNvPr id="84994" name="Group 1026"/>
            <p:cNvGrpSpPr>
              <a:grpSpLocks/>
            </p:cNvGrpSpPr>
            <p:nvPr/>
          </p:nvGrpSpPr>
          <p:grpSpPr bwMode="auto">
            <a:xfrm>
              <a:off x="4876800" y="3488804"/>
              <a:ext cx="1066800" cy="457200"/>
              <a:chOff x="2514" y="2526"/>
              <a:chExt cx="672" cy="288"/>
            </a:xfrm>
          </p:grpSpPr>
          <p:sp>
            <p:nvSpPr>
              <p:cNvPr id="85086" name="Oval 1027"/>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7" name="Oval 1028"/>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8" name="AutoShape 1029"/>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5" name="Group 1030"/>
            <p:cNvGrpSpPr>
              <a:grpSpLocks/>
            </p:cNvGrpSpPr>
            <p:nvPr/>
          </p:nvGrpSpPr>
          <p:grpSpPr bwMode="auto">
            <a:xfrm>
              <a:off x="5057775" y="2402954"/>
              <a:ext cx="1066800" cy="457200"/>
              <a:chOff x="2514" y="2526"/>
              <a:chExt cx="672" cy="288"/>
            </a:xfrm>
          </p:grpSpPr>
          <p:sp>
            <p:nvSpPr>
              <p:cNvPr id="85083" name="Oval 1031"/>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4" name="Oval 1032"/>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5" name="AutoShape 1033"/>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6" name="Group 1034"/>
            <p:cNvGrpSpPr>
              <a:grpSpLocks/>
            </p:cNvGrpSpPr>
            <p:nvPr/>
          </p:nvGrpSpPr>
          <p:grpSpPr bwMode="auto">
            <a:xfrm>
              <a:off x="4191000" y="2783954"/>
              <a:ext cx="1066800" cy="457200"/>
              <a:chOff x="2514" y="2526"/>
              <a:chExt cx="672" cy="288"/>
            </a:xfrm>
          </p:grpSpPr>
          <p:sp>
            <p:nvSpPr>
              <p:cNvPr id="85080" name="Oval 1035"/>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1" name="Oval 1036"/>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82" name="AutoShape 1037"/>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7" name="Group 1038"/>
            <p:cNvGrpSpPr>
              <a:grpSpLocks/>
            </p:cNvGrpSpPr>
            <p:nvPr/>
          </p:nvGrpSpPr>
          <p:grpSpPr bwMode="auto">
            <a:xfrm>
              <a:off x="4371975" y="3088754"/>
              <a:ext cx="1066800" cy="457200"/>
              <a:chOff x="2514" y="2526"/>
              <a:chExt cx="672" cy="288"/>
            </a:xfrm>
          </p:grpSpPr>
          <p:sp>
            <p:nvSpPr>
              <p:cNvPr id="85077" name="Oval 1039"/>
              <p:cNvSpPr>
                <a:spLocks noChangeArrowheads="1"/>
              </p:cNvSpPr>
              <p:nvPr/>
            </p:nvSpPr>
            <p:spPr bwMode="auto">
              <a:xfrm>
                <a:off x="2532" y="2586"/>
                <a:ext cx="144" cy="144"/>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8" name="Oval 1040"/>
              <p:cNvSpPr>
                <a:spLocks noChangeArrowheads="1"/>
              </p:cNvSpPr>
              <p:nvPr/>
            </p:nvSpPr>
            <p:spPr bwMode="auto">
              <a:xfrm>
                <a:off x="2922" y="2544"/>
                <a:ext cx="246" cy="246"/>
              </a:xfrm>
              <a:prstGeom prst="ellipse">
                <a:avLst/>
              </a:prstGeom>
              <a:noFill/>
              <a:ln w="19050">
                <a:solidFill>
                  <a:schemeClr val="tx1"/>
                </a:solidFill>
                <a:prstDash val="lgDash"/>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9" name="AutoShape 1041"/>
              <p:cNvSpPr>
                <a:spLocks noChangeArrowheads="1"/>
              </p:cNvSpPr>
              <p:nvPr/>
            </p:nvSpPr>
            <p:spPr bwMode="auto">
              <a:xfrm>
                <a:off x="2514" y="2526"/>
                <a:ext cx="672" cy="288"/>
              </a:xfrm>
              <a:prstGeom prst="roundRect">
                <a:avLst>
                  <a:gd name="adj" fmla="val 16667"/>
                </a:avLst>
              </a:prstGeom>
              <a:noFill/>
              <a:ln w="19050">
                <a:solidFill>
                  <a:schemeClr val="tx1"/>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4998" name="Group 1042"/>
            <p:cNvGrpSpPr>
              <a:grpSpLocks/>
            </p:cNvGrpSpPr>
            <p:nvPr/>
          </p:nvGrpSpPr>
          <p:grpSpPr bwMode="auto">
            <a:xfrm>
              <a:off x="1238250" y="1917179"/>
              <a:ext cx="1762125" cy="2209800"/>
              <a:chOff x="1074" y="1272"/>
              <a:chExt cx="1110" cy="1392"/>
            </a:xfrm>
          </p:grpSpPr>
          <p:sp>
            <p:nvSpPr>
              <p:cNvPr id="85073" name="Freeform 1043"/>
              <p:cNvSpPr>
                <a:spLocks/>
              </p:cNvSpPr>
              <p:nvPr/>
            </p:nvSpPr>
            <p:spPr bwMode="auto">
              <a:xfrm>
                <a:off x="1074" y="1272"/>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4" name="Freeform 1044"/>
              <p:cNvSpPr>
                <a:spLocks/>
              </p:cNvSpPr>
              <p:nvPr/>
            </p:nvSpPr>
            <p:spPr bwMode="auto">
              <a:xfrm>
                <a:off x="1080" y="2136"/>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5" name="Rectangle 1045"/>
              <p:cNvSpPr>
                <a:spLocks noChangeArrowheads="1"/>
              </p:cNvSpPr>
              <p:nvPr/>
            </p:nvSpPr>
            <p:spPr bwMode="auto">
              <a:xfrm>
                <a:off x="1080" y="1800"/>
                <a:ext cx="864" cy="86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6" name="Rectangle 1046"/>
              <p:cNvSpPr>
                <a:spLocks noChangeArrowheads="1"/>
              </p:cNvSpPr>
              <p:nvPr/>
            </p:nvSpPr>
            <p:spPr bwMode="auto">
              <a:xfrm>
                <a:off x="1320" y="1272"/>
                <a:ext cx="864" cy="86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sp>
          <p:nvSpPr>
            <p:cNvPr id="84999" name="Line 1047"/>
            <p:cNvSpPr>
              <a:spLocks noChangeShapeType="1"/>
            </p:cNvSpPr>
            <p:nvPr/>
          </p:nvSpPr>
          <p:spPr bwMode="auto">
            <a:xfrm flipV="1">
              <a:off x="1230313" y="3277667"/>
              <a:ext cx="1755775" cy="8556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0" name="Line 1048"/>
            <p:cNvSpPr>
              <a:spLocks noChangeShapeType="1"/>
            </p:cNvSpPr>
            <p:nvPr/>
          </p:nvSpPr>
          <p:spPr bwMode="auto">
            <a:xfrm>
              <a:off x="1617663" y="3266554"/>
              <a:ext cx="985837" cy="8524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1" name="Oval 1049"/>
            <p:cNvSpPr>
              <a:spLocks noChangeArrowheads="1"/>
            </p:cNvSpPr>
            <p:nvPr/>
          </p:nvSpPr>
          <p:spPr bwMode="auto">
            <a:xfrm>
              <a:off x="2009775" y="35840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02" name="Line 1050"/>
            <p:cNvSpPr>
              <a:spLocks noChangeShapeType="1"/>
            </p:cNvSpPr>
            <p:nvPr/>
          </p:nvSpPr>
          <p:spPr bwMode="auto">
            <a:xfrm flipV="1">
              <a:off x="1235075" y="1899717"/>
              <a:ext cx="1755775" cy="85566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3" name="Line 1051"/>
            <p:cNvSpPr>
              <a:spLocks noChangeShapeType="1"/>
            </p:cNvSpPr>
            <p:nvPr/>
          </p:nvSpPr>
          <p:spPr bwMode="auto">
            <a:xfrm>
              <a:off x="1622425" y="1888604"/>
              <a:ext cx="985838" cy="8524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4" name="Line 1052"/>
            <p:cNvSpPr>
              <a:spLocks noChangeShapeType="1"/>
            </p:cNvSpPr>
            <p:nvPr/>
          </p:nvSpPr>
          <p:spPr bwMode="auto">
            <a:xfrm>
              <a:off x="1246188" y="2768079"/>
              <a:ext cx="1347787" cy="13541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5" name="Line 1053"/>
            <p:cNvSpPr>
              <a:spLocks noChangeShapeType="1"/>
            </p:cNvSpPr>
            <p:nvPr/>
          </p:nvSpPr>
          <p:spPr bwMode="auto">
            <a:xfrm flipV="1">
              <a:off x="1209675" y="2733154"/>
              <a:ext cx="1423988" cy="13922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6" name="Line 1054"/>
            <p:cNvSpPr>
              <a:spLocks noChangeShapeType="1"/>
            </p:cNvSpPr>
            <p:nvPr/>
          </p:nvSpPr>
          <p:spPr bwMode="auto">
            <a:xfrm>
              <a:off x="1622425" y="1923529"/>
              <a:ext cx="1347788" cy="13541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7" name="Line 1055"/>
            <p:cNvSpPr>
              <a:spLocks noChangeShapeType="1"/>
            </p:cNvSpPr>
            <p:nvPr/>
          </p:nvSpPr>
          <p:spPr bwMode="auto">
            <a:xfrm flipV="1">
              <a:off x="1608138" y="1907654"/>
              <a:ext cx="1382712" cy="139223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08" name="Oval 1056"/>
            <p:cNvSpPr>
              <a:spLocks noChangeArrowheads="1"/>
            </p:cNvSpPr>
            <p:nvPr/>
          </p:nvSpPr>
          <p:spPr bwMode="auto">
            <a:xfrm>
              <a:off x="2185988" y="24918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09" name="Line 1057"/>
            <p:cNvSpPr>
              <a:spLocks noChangeShapeType="1"/>
            </p:cNvSpPr>
            <p:nvPr/>
          </p:nvSpPr>
          <p:spPr bwMode="auto">
            <a:xfrm flipV="1">
              <a:off x="2616200" y="1947342"/>
              <a:ext cx="355600" cy="219710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0" name="Line 1058"/>
            <p:cNvSpPr>
              <a:spLocks noChangeShapeType="1"/>
            </p:cNvSpPr>
            <p:nvPr/>
          </p:nvSpPr>
          <p:spPr bwMode="auto">
            <a:xfrm>
              <a:off x="2603500" y="2736329"/>
              <a:ext cx="401638" cy="54451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1" name="Oval 1059"/>
            <p:cNvSpPr>
              <a:spLocks noChangeArrowheads="1"/>
            </p:cNvSpPr>
            <p:nvPr/>
          </p:nvSpPr>
          <p:spPr bwMode="auto">
            <a:xfrm>
              <a:off x="2014538" y="220610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2" name="Oval 1060"/>
            <p:cNvSpPr>
              <a:spLocks noChangeArrowheads="1"/>
            </p:cNvSpPr>
            <p:nvPr/>
          </p:nvSpPr>
          <p:spPr bwMode="auto">
            <a:xfrm>
              <a:off x="1800225" y="331735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3" name="Oval 1061"/>
            <p:cNvSpPr>
              <a:spLocks noChangeArrowheads="1"/>
            </p:cNvSpPr>
            <p:nvPr/>
          </p:nvSpPr>
          <p:spPr bwMode="auto">
            <a:xfrm>
              <a:off x="2686050" y="28696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4" name="Line 1062"/>
            <p:cNvSpPr>
              <a:spLocks noChangeShapeType="1"/>
            </p:cNvSpPr>
            <p:nvPr/>
          </p:nvSpPr>
          <p:spPr bwMode="auto">
            <a:xfrm flipV="1">
              <a:off x="1250950" y="1955279"/>
              <a:ext cx="355600" cy="219710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5" name="Line 1063"/>
            <p:cNvSpPr>
              <a:spLocks noChangeShapeType="1"/>
            </p:cNvSpPr>
            <p:nvPr/>
          </p:nvSpPr>
          <p:spPr bwMode="auto">
            <a:xfrm>
              <a:off x="1238250" y="2744267"/>
              <a:ext cx="401638" cy="544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16" name="Oval 1064"/>
            <p:cNvSpPr>
              <a:spLocks noChangeArrowheads="1"/>
            </p:cNvSpPr>
            <p:nvPr/>
          </p:nvSpPr>
          <p:spPr bwMode="auto">
            <a:xfrm>
              <a:off x="1320800" y="2877617"/>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7" name="Oval 1065"/>
            <p:cNvSpPr>
              <a:spLocks noChangeArrowheads="1"/>
            </p:cNvSpPr>
            <p:nvPr/>
          </p:nvSpPr>
          <p:spPr bwMode="auto">
            <a:xfrm>
              <a:off x="1123950" y="400315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8" name="Oval 1066"/>
            <p:cNvSpPr>
              <a:spLocks noChangeArrowheads="1"/>
            </p:cNvSpPr>
            <p:nvPr/>
          </p:nvSpPr>
          <p:spPr bwMode="auto">
            <a:xfrm>
              <a:off x="2505075" y="4022204"/>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19" name="Oval 1067"/>
            <p:cNvSpPr>
              <a:spLocks noChangeArrowheads="1"/>
            </p:cNvSpPr>
            <p:nvPr/>
          </p:nvSpPr>
          <p:spPr bwMode="auto">
            <a:xfrm>
              <a:off x="1123950" y="26410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0" name="Oval 1068"/>
            <p:cNvSpPr>
              <a:spLocks noChangeArrowheads="1"/>
            </p:cNvSpPr>
            <p:nvPr/>
          </p:nvSpPr>
          <p:spPr bwMode="auto">
            <a:xfrm>
              <a:off x="2486025" y="26410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1" name="Oval 1069"/>
            <p:cNvSpPr>
              <a:spLocks noChangeArrowheads="1"/>
            </p:cNvSpPr>
            <p:nvPr/>
          </p:nvSpPr>
          <p:spPr bwMode="auto">
            <a:xfrm>
              <a:off x="1504950" y="18028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2" name="Oval 1070"/>
            <p:cNvSpPr>
              <a:spLocks noChangeArrowheads="1"/>
            </p:cNvSpPr>
            <p:nvPr/>
          </p:nvSpPr>
          <p:spPr bwMode="auto">
            <a:xfrm>
              <a:off x="2857500" y="18028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3" name="Oval 1071"/>
            <p:cNvSpPr>
              <a:spLocks noChangeArrowheads="1"/>
            </p:cNvSpPr>
            <p:nvPr/>
          </p:nvSpPr>
          <p:spPr bwMode="auto">
            <a:xfrm>
              <a:off x="2895600" y="31744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4" name="Oval 1072"/>
            <p:cNvSpPr>
              <a:spLocks noChangeArrowheads="1"/>
            </p:cNvSpPr>
            <p:nvPr/>
          </p:nvSpPr>
          <p:spPr bwMode="auto">
            <a:xfrm>
              <a:off x="1514475" y="3174479"/>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nvGrpSpPr>
            <p:cNvPr id="85025" name="Group 1073"/>
            <p:cNvGrpSpPr>
              <a:grpSpLocks/>
            </p:cNvGrpSpPr>
            <p:nvPr/>
          </p:nvGrpSpPr>
          <p:grpSpPr bwMode="auto">
            <a:xfrm>
              <a:off x="4133850" y="1917179"/>
              <a:ext cx="1762125" cy="2209800"/>
              <a:chOff x="1074" y="1272"/>
              <a:chExt cx="1110" cy="1392"/>
            </a:xfrm>
          </p:grpSpPr>
          <p:sp>
            <p:nvSpPr>
              <p:cNvPr id="85069" name="Freeform 1074"/>
              <p:cNvSpPr>
                <a:spLocks/>
              </p:cNvSpPr>
              <p:nvPr/>
            </p:nvSpPr>
            <p:spPr bwMode="auto">
              <a:xfrm>
                <a:off x="1074" y="1272"/>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0" name="Freeform 1075"/>
              <p:cNvSpPr>
                <a:spLocks/>
              </p:cNvSpPr>
              <p:nvPr/>
            </p:nvSpPr>
            <p:spPr bwMode="auto">
              <a:xfrm>
                <a:off x="1080" y="2136"/>
                <a:ext cx="1104" cy="528"/>
              </a:xfrm>
              <a:custGeom>
                <a:avLst/>
                <a:gdLst>
                  <a:gd name="T0" fmla="*/ 0 w 1104"/>
                  <a:gd name="T1" fmla="*/ 528 h 864"/>
                  <a:gd name="T2" fmla="*/ 240 w 1104"/>
                  <a:gd name="T3" fmla="*/ 0 h 864"/>
                  <a:gd name="T4" fmla="*/ 1104 w 1104"/>
                  <a:gd name="T5" fmla="*/ 0 h 864"/>
                  <a:gd name="T6" fmla="*/ 864 w 1104"/>
                  <a:gd name="T7" fmla="*/ 528 h 864"/>
                  <a:gd name="T8" fmla="*/ 0 w 1104"/>
                  <a:gd name="T9" fmla="*/ 528 h 8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4" h="864">
                    <a:moveTo>
                      <a:pt x="0" y="864"/>
                    </a:moveTo>
                    <a:lnTo>
                      <a:pt x="240" y="0"/>
                    </a:lnTo>
                    <a:lnTo>
                      <a:pt x="1104" y="0"/>
                    </a:lnTo>
                    <a:lnTo>
                      <a:pt x="864" y="864"/>
                    </a:lnTo>
                    <a:lnTo>
                      <a:pt x="0" y="864"/>
                    </a:lnTo>
                    <a:close/>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71" name="Rectangle 1076"/>
              <p:cNvSpPr>
                <a:spLocks noChangeArrowheads="1"/>
              </p:cNvSpPr>
              <p:nvPr/>
            </p:nvSpPr>
            <p:spPr bwMode="auto">
              <a:xfrm>
                <a:off x="1080" y="1800"/>
                <a:ext cx="864" cy="86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72" name="Rectangle 1077"/>
              <p:cNvSpPr>
                <a:spLocks noChangeArrowheads="1"/>
              </p:cNvSpPr>
              <p:nvPr/>
            </p:nvSpPr>
            <p:spPr bwMode="auto">
              <a:xfrm>
                <a:off x="1320" y="1272"/>
                <a:ext cx="864" cy="86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sp>
          <p:nvSpPr>
            <p:cNvPr id="85026" name="Oval 1078"/>
            <p:cNvSpPr>
              <a:spLocks noChangeArrowheads="1"/>
            </p:cNvSpPr>
            <p:nvPr/>
          </p:nvSpPr>
          <p:spPr bwMode="auto">
            <a:xfrm>
              <a:off x="4905375" y="35840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7" name="Oval 1079"/>
            <p:cNvSpPr>
              <a:spLocks noChangeArrowheads="1"/>
            </p:cNvSpPr>
            <p:nvPr/>
          </p:nvSpPr>
          <p:spPr bwMode="auto">
            <a:xfrm>
              <a:off x="5081588" y="2491854"/>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28" name="Line 1080"/>
            <p:cNvSpPr>
              <a:spLocks noChangeShapeType="1"/>
            </p:cNvSpPr>
            <p:nvPr/>
          </p:nvSpPr>
          <p:spPr bwMode="auto">
            <a:xfrm>
              <a:off x="5499100" y="2736329"/>
              <a:ext cx="401638" cy="544513"/>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defRPr/>
              </a:pPr>
              <a:endParaRPr lang="ja-JP" altLang="en-US">
                <a:solidFill>
                  <a:srgbClr val="000000"/>
                </a:solidFill>
                <a:latin typeface="Times New Roman"/>
                <a:ea typeface="ＭＳ Ｐゴシック"/>
              </a:endParaRPr>
            </a:p>
          </p:txBody>
        </p:sp>
        <p:sp>
          <p:nvSpPr>
            <p:cNvPr id="85029" name="Oval 1081"/>
            <p:cNvSpPr>
              <a:spLocks noChangeArrowheads="1"/>
            </p:cNvSpPr>
            <p:nvPr/>
          </p:nvSpPr>
          <p:spPr bwMode="auto">
            <a:xfrm>
              <a:off x="4910138" y="220610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0" name="Oval 1082"/>
            <p:cNvSpPr>
              <a:spLocks noChangeArrowheads="1"/>
            </p:cNvSpPr>
            <p:nvPr/>
          </p:nvSpPr>
          <p:spPr bwMode="auto">
            <a:xfrm>
              <a:off x="4695825" y="331735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1" name="Oval 1083"/>
            <p:cNvSpPr>
              <a:spLocks noChangeArrowheads="1"/>
            </p:cNvSpPr>
            <p:nvPr/>
          </p:nvSpPr>
          <p:spPr bwMode="auto">
            <a:xfrm>
              <a:off x="5581650" y="28696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2" name="Oval 1084"/>
            <p:cNvSpPr>
              <a:spLocks noChangeArrowheads="1"/>
            </p:cNvSpPr>
            <p:nvPr/>
          </p:nvSpPr>
          <p:spPr bwMode="auto">
            <a:xfrm>
              <a:off x="4216400" y="2877617"/>
              <a:ext cx="228600" cy="228600"/>
            </a:xfrm>
            <a:prstGeom prst="ellipse">
              <a:avLst/>
            </a:prstGeom>
            <a:noFill/>
            <a:ln w="1905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3" name="Oval 1085"/>
            <p:cNvSpPr>
              <a:spLocks noChangeArrowheads="1"/>
            </p:cNvSpPr>
            <p:nvPr/>
          </p:nvSpPr>
          <p:spPr bwMode="auto">
            <a:xfrm>
              <a:off x="5400675" y="4022204"/>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4" name="Oval 1086"/>
            <p:cNvSpPr>
              <a:spLocks noChangeArrowheads="1"/>
            </p:cNvSpPr>
            <p:nvPr/>
          </p:nvSpPr>
          <p:spPr bwMode="auto">
            <a:xfrm>
              <a:off x="4019550" y="26410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5" name="Oval 1087"/>
            <p:cNvSpPr>
              <a:spLocks noChangeArrowheads="1"/>
            </p:cNvSpPr>
            <p:nvPr/>
          </p:nvSpPr>
          <p:spPr bwMode="auto">
            <a:xfrm>
              <a:off x="5381625" y="26410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6" name="Oval 1088"/>
            <p:cNvSpPr>
              <a:spLocks noChangeArrowheads="1"/>
            </p:cNvSpPr>
            <p:nvPr/>
          </p:nvSpPr>
          <p:spPr bwMode="auto">
            <a:xfrm>
              <a:off x="4400550" y="1802879"/>
              <a:ext cx="228600" cy="228600"/>
            </a:xfrm>
            <a:prstGeom prst="ellipse">
              <a:avLst/>
            </a:prstGeom>
            <a:solidFill>
              <a:schemeClr val="bg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7" name="Oval 1089"/>
            <p:cNvSpPr>
              <a:spLocks noChangeArrowheads="1"/>
            </p:cNvSpPr>
            <p:nvPr/>
          </p:nvSpPr>
          <p:spPr bwMode="auto">
            <a:xfrm>
              <a:off x="5753100" y="18028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38" name="Oval 1090"/>
            <p:cNvSpPr>
              <a:spLocks noChangeArrowheads="1"/>
            </p:cNvSpPr>
            <p:nvPr/>
          </p:nvSpPr>
          <p:spPr bwMode="auto">
            <a:xfrm>
              <a:off x="5791200" y="3174479"/>
              <a:ext cx="228600" cy="228600"/>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nvGrpSpPr>
            <p:cNvPr id="85039" name="Group 1091"/>
            <p:cNvGrpSpPr>
              <a:grpSpLocks/>
            </p:cNvGrpSpPr>
            <p:nvPr/>
          </p:nvGrpSpPr>
          <p:grpSpPr bwMode="auto">
            <a:xfrm>
              <a:off x="3990975" y="3907904"/>
              <a:ext cx="1066800" cy="457200"/>
              <a:chOff x="2514" y="2526"/>
              <a:chExt cx="672" cy="288"/>
            </a:xfrm>
          </p:grpSpPr>
          <p:sp>
            <p:nvSpPr>
              <p:cNvPr id="85066" name="Oval 1092"/>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7" name="Oval 1093"/>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8" name="AutoShape 1094"/>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0" name="Group 1095"/>
            <p:cNvGrpSpPr>
              <a:grpSpLocks/>
            </p:cNvGrpSpPr>
            <p:nvPr/>
          </p:nvGrpSpPr>
          <p:grpSpPr bwMode="auto">
            <a:xfrm>
              <a:off x="4667250" y="3222104"/>
              <a:ext cx="1066800" cy="457200"/>
              <a:chOff x="2514" y="2526"/>
              <a:chExt cx="672" cy="288"/>
            </a:xfrm>
          </p:grpSpPr>
          <p:sp>
            <p:nvSpPr>
              <p:cNvPr id="85063" name="Oval 1096"/>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4" name="Oval 1097"/>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5" name="AutoShape 1098"/>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1" name="Group 1099"/>
            <p:cNvGrpSpPr>
              <a:grpSpLocks/>
            </p:cNvGrpSpPr>
            <p:nvPr/>
          </p:nvGrpSpPr>
          <p:grpSpPr bwMode="auto">
            <a:xfrm>
              <a:off x="3305175" y="3231629"/>
              <a:ext cx="1066800" cy="457200"/>
              <a:chOff x="2514" y="2526"/>
              <a:chExt cx="672" cy="288"/>
            </a:xfrm>
          </p:grpSpPr>
          <p:sp>
            <p:nvSpPr>
              <p:cNvPr id="85060" name="Oval 1100"/>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1" name="Oval 1101"/>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62" name="AutoShape 1102"/>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2" name="Group 1103"/>
            <p:cNvGrpSpPr>
              <a:grpSpLocks/>
            </p:cNvGrpSpPr>
            <p:nvPr/>
          </p:nvGrpSpPr>
          <p:grpSpPr bwMode="auto">
            <a:xfrm>
              <a:off x="3990975" y="2545829"/>
              <a:ext cx="1066800" cy="457200"/>
              <a:chOff x="2514" y="2526"/>
              <a:chExt cx="672" cy="288"/>
            </a:xfrm>
          </p:grpSpPr>
          <p:sp>
            <p:nvSpPr>
              <p:cNvPr id="85057" name="Oval 1104"/>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8" name="Oval 1105"/>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9" name="AutoShape 1106"/>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3" name="Group 1107"/>
            <p:cNvGrpSpPr>
              <a:grpSpLocks/>
            </p:cNvGrpSpPr>
            <p:nvPr/>
          </p:nvGrpSpPr>
          <p:grpSpPr bwMode="auto">
            <a:xfrm>
              <a:off x="4371975" y="1707629"/>
              <a:ext cx="1066800" cy="457200"/>
              <a:chOff x="2514" y="2526"/>
              <a:chExt cx="672" cy="288"/>
            </a:xfrm>
          </p:grpSpPr>
          <p:sp>
            <p:nvSpPr>
              <p:cNvPr id="85054" name="Oval 1108"/>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5" name="Oval 1109"/>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6" name="AutoShape 1110"/>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4" name="Group 1111"/>
            <p:cNvGrpSpPr>
              <a:grpSpLocks/>
            </p:cNvGrpSpPr>
            <p:nvPr/>
          </p:nvGrpSpPr>
          <p:grpSpPr bwMode="auto">
            <a:xfrm>
              <a:off x="4876800" y="2107679"/>
              <a:ext cx="1066800" cy="457200"/>
              <a:chOff x="2514" y="2526"/>
              <a:chExt cx="672" cy="288"/>
            </a:xfrm>
          </p:grpSpPr>
          <p:sp>
            <p:nvSpPr>
              <p:cNvPr id="85051" name="Oval 1112"/>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2" name="Oval 1113"/>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3" name="AutoShape 1114"/>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nvGrpSpPr>
            <p:cNvPr id="85045" name="Group 1115"/>
            <p:cNvGrpSpPr>
              <a:grpSpLocks/>
            </p:cNvGrpSpPr>
            <p:nvPr/>
          </p:nvGrpSpPr>
          <p:grpSpPr bwMode="auto">
            <a:xfrm>
              <a:off x="3429000" y="2107679"/>
              <a:ext cx="1066800" cy="457200"/>
              <a:chOff x="2514" y="2526"/>
              <a:chExt cx="672" cy="288"/>
            </a:xfrm>
          </p:grpSpPr>
          <p:sp>
            <p:nvSpPr>
              <p:cNvPr id="85048" name="Oval 1116"/>
              <p:cNvSpPr>
                <a:spLocks noChangeArrowheads="1"/>
              </p:cNvSpPr>
              <p:nvPr/>
            </p:nvSpPr>
            <p:spPr bwMode="auto">
              <a:xfrm>
                <a:off x="2532" y="2586"/>
                <a:ext cx="144" cy="144"/>
              </a:xfrm>
              <a:prstGeom prst="ellipse">
                <a:avLst/>
              </a:prstGeom>
              <a:solidFill>
                <a:schemeClr val="accent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49" name="Oval 1117"/>
              <p:cNvSpPr>
                <a:spLocks noChangeArrowheads="1"/>
              </p:cNvSpPr>
              <p:nvPr/>
            </p:nvSpPr>
            <p:spPr bwMode="auto">
              <a:xfrm>
                <a:off x="2922" y="2544"/>
                <a:ext cx="246" cy="246"/>
              </a:xfrm>
              <a:prstGeom prst="ellipse">
                <a:avLst/>
              </a:pr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sp>
            <p:nvSpPr>
              <p:cNvPr id="85050" name="AutoShape 1118"/>
              <p:cNvSpPr>
                <a:spLocks noChangeArrowheads="1"/>
              </p:cNvSpPr>
              <p:nvPr/>
            </p:nvSpPr>
            <p:spPr bwMode="auto">
              <a:xfrm>
                <a:off x="2514" y="2526"/>
                <a:ext cx="672" cy="288"/>
              </a:xfrm>
              <a:prstGeom prst="roundRect">
                <a:avLst>
                  <a:gd name="adj" fmla="val 16667"/>
                </a:avLst>
              </a:prstGeom>
              <a:noFill/>
              <a:ln w="19050">
                <a:solidFill>
                  <a:srgbClr val="80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defRPr/>
                </a:pPr>
                <a:endParaRPr lang="ja-JP" altLang="en-US">
                  <a:solidFill>
                    <a:srgbClr val="000000"/>
                  </a:solidFill>
                </a:endParaRPr>
              </a:p>
            </p:txBody>
          </p:sp>
        </p:grpSp>
      </p:grpSp>
      <p:sp>
        <p:nvSpPr>
          <p:cNvPr id="85046" name="Text Box 1119"/>
          <p:cNvSpPr txBox="1">
            <a:spLocks noChangeArrowheads="1"/>
          </p:cNvSpPr>
          <p:nvPr/>
        </p:nvSpPr>
        <p:spPr bwMode="auto">
          <a:xfrm>
            <a:off x="2529562" y="750184"/>
            <a:ext cx="808105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a:solidFill>
                  <a:schemeClr val="tx1"/>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eaLnBrk="1" fontAlgn="base" hangingPunct="1">
              <a:spcBef>
                <a:spcPct val="0"/>
              </a:spcBef>
              <a:spcAft>
                <a:spcPct val="0"/>
              </a:spcAft>
              <a:defRPr/>
            </a:pPr>
            <a:r>
              <a:rPr lang="ja-JP" altLang="en-US" sz="2800" b="1" dirty="0">
                <a:solidFill>
                  <a:srgbClr val="000000"/>
                </a:solidFill>
              </a:rPr>
              <a:t>面心立方格子　 　　</a:t>
            </a:r>
            <a:r>
              <a:rPr lang="en-US" altLang="ja-JP" sz="2800" b="1" dirty="0">
                <a:solidFill>
                  <a:srgbClr val="000000"/>
                </a:solidFill>
              </a:rPr>
              <a:t>+</a:t>
            </a:r>
            <a:r>
              <a:rPr lang="ja-JP" altLang="en-US" sz="2800" b="1" dirty="0">
                <a:solidFill>
                  <a:srgbClr val="000000"/>
                </a:solidFill>
              </a:rPr>
              <a:t>　　　</a:t>
            </a:r>
            <a:r>
              <a:rPr lang="en-US" altLang="ja-JP" sz="2800" b="1" dirty="0">
                <a:solidFill>
                  <a:srgbClr val="000000"/>
                </a:solidFill>
              </a:rPr>
              <a:t> NaCl</a:t>
            </a:r>
            <a:r>
              <a:rPr lang="ja-JP" altLang="en-US" sz="2800" b="1" dirty="0">
                <a:solidFill>
                  <a:srgbClr val="000000"/>
                </a:solidFill>
              </a:rPr>
              <a:t>分子　　 </a:t>
            </a:r>
            <a:r>
              <a:rPr lang="en-US" altLang="ja-JP" sz="2800" b="1" dirty="0">
                <a:solidFill>
                  <a:srgbClr val="000000"/>
                </a:solidFill>
              </a:rPr>
              <a:t>= NaCl</a:t>
            </a:r>
            <a:r>
              <a:rPr lang="ja-JP" altLang="en-US" sz="2800" b="1" dirty="0">
                <a:solidFill>
                  <a:srgbClr val="000000"/>
                </a:solidFill>
              </a:rPr>
              <a:t>結晶</a:t>
            </a:r>
            <a:endParaRPr lang="en-US" altLang="ja-JP" sz="2800" b="1" dirty="0">
              <a:solidFill>
                <a:srgbClr val="000000"/>
              </a:solidFill>
            </a:endParaRPr>
          </a:p>
          <a:p>
            <a:pPr eaLnBrk="1" fontAlgn="base" hangingPunct="1">
              <a:spcBef>
                <a:spcPct val="0"/>
              </a:spcBef>
              <a:spcAft>
                <a:spcPct val="0"/>
              </a:spcAft>
              <a:defRPr/>
            </a:pPr>
            <a:r>
              <a:rPr lang="ja-JP" altLang="en-US" sz="2800" b="1" dirty="0">
                <a:solidFill>
                  <a:srgbClr val="000000"/>
                </a:solidFill>
              </a:rPr>
              <a:t>　晶系、格子定数　　　原子の内部座標</a:t>
            </a:r>
            <a:endParaRPr lang="en-US" altLang="ja-JP" sz="2800" b="1" dirty="0">
              <a:solidFill>
                <a:srgbClr val="000000"/>
              </a:solidFill>
            </a:endParaRPr>
          </a:p>
          <a:p>
            <a:pPr eaLnBrk="1" fontAlgn="base" hangingPunct="1">
              <a:spcBef>
                <a:spcPct val="0"/>
              </a:spcBef>
              <a:spcAft>
                <a:spcPct val="0"/>
              </a:spcAft>
              <a:defRPr/>
            </a:pPr>
            <a:r>
              <a:rPr lang="ja-JP" altLang="en-US" sz="2800" b="1" dirty="0">
                <a:solidFill>
                  <a:srgbClr val="000000"/>
                </a:solidFill>
              </a:rPr>
              <a:t> ・ 面心立方晶　　　　　    ・ </a:t>
            </a:r>
            <a:r>
              <a:rPr lang="en-US" altLang="ja-JP" sz="2800" b="1" dirty="0">
                <a:solidFill>
                  <a:srgbClr val="000000"/>
                </a:solidFill>
              </a:rPr>
              <a:t>Na (0,  0, 0)</a:t>
            </a:r>
          </a:p>
          <a:p>
            <a:pPr eaLnBrk="1" fontAlgn="base" hangingPunct="1">
              <a:spcBef>
                <a:spcPct val="0"/>
              </a:spcBef>
              <a:spcAft>
                <a:spcPct val="0"/>
              </a:spcAft>
              <a:defRPr/>
            </a:pPr>
            <a:r>
              <a:rPr lang="ja-JP" altLang="en-US" sz="2800" b="1" dirty="0">
                <a:solidFill>
                  <a:srgbClr val="000000"/>
                </a:solidFill>
              </a:rPr>
              <a:t> ・ </a:t>
            </a:r>
            <a:r>
              <a:rPr lang="en-US" altLang="ja-JP" sz="2800" b="1" dirty="0">
                <a:solidFill>
                  <a:srgbClr val="000000"/>
                </a:solidFill>
              </a:rPr>
              <a:t>a = b = c = 0.562 pm   </a:t>
            </a:r>
            <a:r>
              <a:rPr lang="ja-JP" altLang="en-US" sz="2800" b="1" dirty="0">
                <a:solidFill>
                  <a:srgbClr val="000000"/>
                </a:solidFill>
              </a:rPr>
              <a:t>・ </a:t>
            </a:r>
            <a:r>
              <a:rPr lang="en-US" altLang="ja-JP" sz="2800" b="1" dirty="0">
                <a:solidFill>
                  <a:srgbClr val="000000"/>
                </a:solidFill>
              </a:rPr>
              <a:t>Cl</a:t>
            </a:r>
            <a:r>
              <a:rPr lang="ja-JP" altLang="en-US" sz="2800" b="1" dirty="0">
                <a:solidFill>
                  <a:srgbClr val="000000"/>
                </a:solidFill>
              </a:rPr>
              <a:t> </a:t>
            </a:r>
            <a:r>
              <a:rPr lang="en-US" altLang="ja-JP" sz="2800" b="1" dirty="0">
                <a:solidFill>
                  <a:srgbClr val="000000"/>
                </a:solidFill>
              </a:rPr>
              <a:t>(1/2, 0, 0)</a:t>
            </a:r>
          </a:p>
          <a:p>
            <a:pPr eaLnBrk="1" fontAlgn="base" hangingPunct="1">
              <a:spcBef>
                <a:spcPct val="0"/>
              </a:spcBef>
              <a:spcAft>
                <a:spcPct val="0"/>
              </a:spcAft>
              <a:defRPr/>
            </a:pPr>
            <a:r>
              <a:rPr lang="ja-JP" altLang="en-US" sz="2800" b="1" dirty="0">
                <a:solidFill>
                  <a:srgbClr val="000000"/>
                </a:solidFill>
              </a:rPr>
              <a:t> ・ </a:t>
            </a:r>
            <a:r>
              <a:rPr lang="en-US" altLang="ja-JP" sz="2800" b="1" dirty="0">
                <a:solidFill>
                  <a:srgbClr val="000000"/>
                </a:solidFill>
              </a:rPr>
              <a:t>α</a:t>
            </a:r>
            <a:r>
              <a:rPr lang="ja-JP" altLang="en-US" sz="2800" b="1" dirty="0">
                <a:solidFill>
                  <a:srgbClr val="000000"/>
                </a:solidFill>
              </a:rPr>
              <a:t> </a:t>
            </a:r>
            <a:r>
              <a:rPr lang="en-US" altLang="ja-JP" sz="2800" b="1" dirty="0">
                <a:solidFill>
                  <a:srgbClr val="000000"/>
                </a:solidFill>
              </a:rPr>
              <a:t>=</a:t>
            </a:r>
            <a:r>
              <a:rPr lang="ja-JP" altLang="en-US" sz="2800" b="1" dirty="0">
                <a:solidFill>
                  <a:srgbClr val="000000"/>
                </a:solidFill>
              </a:rPr>
              <a:t> </a:t>
            </a:r>
            <a:r>
              <a:rPr lang="en-US" altLang="ja-JP" sz="2800" b="1" dirty="0">
                <a:solidFill>
                  <a:srgbClr val="000000"/>
                </a:solidFill>
              </a:rPr>
              <a:t>β</a:t>
            </a:r>
            <a:r>
              <a:rPr lang="ja-JP" altLang="en-US" sz="2800" b="1" dirty="0">
                <a:solidFill>
                  <a:srgbClr val="000000"/>
                </a:solidFill>
              </a:rPr>
              <a:t> </a:t>
            </a:r>
            <a:r>
              <a:rPr lang="en-US" altLang="ja-JP" sz="2800" b="1" dirty="0">
                <a:solidFill>
                  <a:srgbClr val="000000"/>
                </a:solidFill>
              </a:rPr>
              <a:t>=γ</a:t>
            </a:r>
            <a:r>
              <a:rPr lang="ja-JP" altLang="en-US" sz="2800" b="1" dirty="0">
                <a:solidFill>
                  <a:srgbClr val="000000"/>
                </a:solidFill>
              </a:rPr>
              <a:t> </a:t>
            </a:r>
            <a:r>
              <a:rPr lang="en-US" altLang="ja-JP" sz="2800" b="1" dirty="0">
                <a:solidFill>
                  <a:srgbClr val="000000"/>
                </a:solidFill>
              </a:rPr>
              <a:t>=</a:t>
            </a:r>
            <a:r>
              <a:rPr lang="ja-JP" altLang="en-US" sz="2800" b="1" dirty="0">
                <a:solidFill>
                  <a:srgbClr val="000000"/>
                </a:solidFill>
              </a:rPr>
              <a:t> </a:t>
            </a:r>
            <a:r>
              <a:rPr lang="en-US" altLang="ja-JP" sz="2800" b="1" dirty="0">
                <a:solidFill>
                  <a:srgbClr val="000000"/>
                </a:solidFill>
              </a:rPr>
              <a:t>90</a:t>
            </a:r>
            <a:r>
              <a:rPr lang="en-US" altLang="ja-JP" sz="2800" b="1" baseline="30000" dirty="0">
                <a:solidFill>
                  <a:srgbClr val="000000"/>
                </a:solidFill>
              </a:rPr>
              <a:t>o</a:t>
            </a:r>
            <a:endParaRPr lang="ja-JP" altLang="en-US" sz="2800" b="1" baseline="30000" dirty="0">
              <a:solidFill>
                <a:srgbClr val="000000"/>
              </a:solidFill>
            </a:endParaRPr>
          </a:p>
        </p:txBody>
      </p:sp>
      <p:sp>
        <p:nvSpPr>
          <p:cNvPr id="85047" name="Rectangle 1120"/>
          <p:cNvSpPr>
            <a:spLocks noGrp="1" noChangeArrowheads="1"/>
          </p:cNvSpPr>
          <p:nvPr>
            <p:ph type="title"/>
          </p:nvPr>
        </p:nvSpPr>
        <p:spPr>
          <a:xfrm>
            <a:off x="1524000" y="0"/>
            <a:ext cx="9144000" cy="609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dirty="0">
                <a:solidFill>
                  <a:srgbClr val="0000FF"/>
                </a:solidFill>
                <a:ea typeface="ＨＧ丸ゴシックB" charset="-128"/>
              </a:rPr>
              <a:t>結晶構造の定義</a:t>
            </a:r>
            <a:r>
              <a:rPr lang="en-US" altLang="ja-JP" sz="3600" b="1" dirty="0">
                <a:solidFill>
                  <a:srgbClr val="0000FF"/>
                </a:solidFill>
                <a:ea typeface="ＨＧ丸ゴシックB" charset="-128"/>
              </a:rPr>
              <a:t>:</a:t>
            </a:r>
            <a:r>
              <a:rPr lang="ja-JP" altLang="en-US" sz="3600" b="1" dirty="0">
                <a:solidFill>
                  <a:srgbClr val="0000FF"/>
                </a:solidFill>
                <a:ea typeface="ＨＧ丸ゴシックB" charset="-128"/>
              </a:rPr>
              <a:t> 単位格子で十分</a:t>
            </a:r>
          </a:p>
        </p:txBody>
      </p:sp>
    </p:spTree>
    <p:extLst>
      <p:ext uri="{BB962C8B-B14F-4D97-AF65-F5344CB8AC3E}">
        <p14:creationId xmlns:p14="http://schemas.microsoft.com/office/powerpoint/2010/main" val="131174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D923D590-05C6-48BA-8AFD-F092D2484DCF}"/>
              </a:ext>
            </a:extLst>
          </p:cNvPr>
          <p:cNvSpPr>
            <a:spLocks noChangeArrowheads="1"/>
          </p:cNvSpPr>
          <p:nvPr/>
        </p:nvSpPr>
        <p:spPr bwMode="auto">
          <a:xfrm>
            <a:off x="1524000" y="822325"/>
            <a:ext cx="4191000"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000" dirty="0">
                <a:solidFill>
                  <a:srgbClr val="000000"/>
                </a:solidFill>
              </a:rPr>
              <a:t>data_18189-ICSD</a:t>
            </a:r>
          </a:p>
          <a:p>
            <a:pPr fontAlgn="base">
              <a:spcBef>
                <a:spcPct val="0"/>
              </a:spcBef>
              <a:spcAft>
                <a:spcPct val="0"/>
              </a:spcAft>
              <a:buNone/>
            </a:pPr>
            <a:r>
              <a:rPr lang="en-US" altLang="ja-JP" sz="1000" dirty="0">
                <a:solidFill>
                  <a:srgbClr val="000000"/>
                </a:solidFill>
              </a:rPr>
              <a:t>#c2004 by </a:t>
            </a:r>
            <a:r>
              <a:rPr lang="en-US" altLang="ja-JP" sz="1000" dirty="0" err="1">
                <a:solidFill>
                  <a:srgbClr val="000000"/>
                </a:solidFill>
              </a:rPr>
              <a:t>Fachinformationszentrum</a:t>
            </a:r>
            <a:r>
              <a:rPr lang="en-US" altLang="ja-JP" sz="1000" dirty="0">
                <a:solidFill>
                  <a:srgbClr val="000000"/>
                </a:solidFill>
              </a:rPr>
              <a:t> Karlsruhe, and the U.S. Secretary of </a:t>
            </a:r>
          </a:p>
          <a:p>
            <a:pPr fontAlgn="base">
              <a:spcBef>
                <a:spcPct val="0"/>
              </a:spcBef>
              <a:spcAft>
                <a:spcPct val="0"/>
              </a:spcAft>
              <a:buNone/>
            </a:pPr>
            <a:r>
              <a:rPr lang="en-US" altLang="ja-JP" sz="1000" dirty="0">
                <a:solidFill>
                  <a:srgbClr val="000000"/>
                </a:solidFill>
              </a:rPr>
              <a:t>#Commerce on behalf of the United States.  All rights reserved.</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database_code_ICSD</a:t>
            </a:r>
            <a:r>
              <a:rPr lang="en-US" altLang="ja-JP" sz="1000" dirty="0">
                <a:solidFill>
                  <a:srgbClr val="000000"/>
                </a:solidFill>
              </a:rPr>
              <a:t>                18189</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audit_creation_date</a:t>
            </a:r>
            <a:r>
              <a:rPr lang="en-US" altLang="ja-JP" sz="1000" dirty="0">
                <a:solidFill>
                  <a:srgbClr val="000000"/>
                </a:solidFill>
              </a:rPr>
              <a:t>               1980/01/01</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audit_update_record</a:t>
            </a:r>
            <a:r>
              <a:rPr lang="en-US" altLang="ja-JP" sz="1000" dirty="0">
                <a:solidFill>
                  <a:srgbClr val="000000"/>
                </a:solidFill>
              </a:rPr>
              <a:t>               1999/06/02</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chemical_name_systematic</a:t>
            </a:r>
            <a:r>
              <a:rPr lang="en-US" altLang="ja-JP" sz="1000" dirty="0">
                <a:solidFill>
                  <a:srgbClr val="000000"/>
                </a:solidFill>
              </a:rPr>
              <a:t>          'Sodium Chloride'</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chemical_formula_structural</a:t>
            </a:r>
            <a:r>
              <a:rPr lang="en-US" altLang="ja-JP" sz="1000" dirty="0">
                <a:solidFill>
                  <a:srgbClr val="000000"/>
                </a:solidFill>
              </a:rPr>
              <a:t>       'Na Cl'</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chemical_formula_sum</a:t>
            </a:r>
            <a:r>
              <a:rPr lang="en-US" altLang="ja-JP" sz="1000" dirty="0">
                <a:solidFill>
                  <a:srgbClr val="000000"/>
                </a:solidFill>
              </a:rPr>
              <a:t>              'Cl1 Na1'</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chemical_name_mineral</a:t>
            </a:r>
            <a:r>
              <a:rPr lang="en-US" altLang="ja-JP" sz="1000" dirty="0">
                <a:solidFill>
                  <a:srgbClr val="000000"/>
                </a:solidFill>
              </a:rPr>
              <a:t>             Halite</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publ_section_title</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a:t>
            </a:r>
          </a:p>
          <a:p>
            <a:pPr fontAlgn="base">
              <a:spcBef>
                <a:spcPct val="0"/>
              </a:spcBef>
              <a:spcAft>
                <a:spcPct val="0"/>
              </a:spcAft>
              <a:buNone/>
            </a:pPr>
            <a:r>
              <a:rPr lang="en-US" altLang="ja-JP" sz="1000" dirty="0">
                <a:solidFill>
                  <a:srgbClr val="000000"/>
                </a:solidFill>
              </a:rPr>
              <a:t>Accuracy of an automatic diffractometer. Measurement of the sodium </a:t>
            </a:r>
          </a:p>
          <a:p>
            <a:pPr fontAlgn="base">
              <a:spcBef>
                <a:spcPct val="0"/>
              </a:spcBef>
              <a:spcAft>
                <a:spcPct val="0"/>
              </a:spcAft>
              <a:buNone/>
            </a:pPr>
            <a:r>
              <a:rPr lang="en-US" altLang="ja-JP" sz="1000" dirty="0">
                <a:solidFill>
                  <a:srgbClr val="000000"/>
                </a:solidFill>
              </a:rPr>
              <a:t>chloride structure factors</a:t>
            </a:r>
          </a:p>
          <a:p>
            <a:pPr fontAlgn="base">
              <a:spcBef>
                <a:spcPct val="0"/>
              </a:spcBef>
              <a:spcAft>
                <a:spcPct val="0"/>
              </a:spcAft>
              <a:buNone/>
            </a:pPr>
            <a:r>
              <a:rPr lang="en-US" altLang="ja-JP" sz="1000" dirty="0">
                <a:solidFill>
                  <a:srgbClr val="000000"/>
                </a:solidFill>
              </a:rPr>
              <a:t>;</a:t>
            </a:r>
          </a:p>
          <a:p>
            <a:pPr fontAlgn="base">
              <a:spcBef>
                <a:spcPct val="0"/>
              </a:spcBef>
              <a:spcAft>
                <a:spcPct val="0"/>
              </a:spcAft>
              <a:buNone/>
            </a:pPr>
            <a:r>
              <a:rPr lang="en-US" altLang="ja-JP" sz="1000" dirty="0">
                <a:solidFill>
                  <a:srgbClr val="000000"/>
                </a:solidFill>
              </a:rPr>
              <a:t>loop_</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citation_id</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citation_journal_abbrev</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citation_year</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citation_journal_volume</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citation_page_first</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citation_page_last</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citation_journal_id_ASTM</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primary 'Acta </a:t>
            </a:r>
            <a:r>
              <a:rPr lang="en-US" altLang="ja-JP" sz="1000" dirty="0" err="1">
                <a:solidFill>
                  <a:srgbClr val="000000"/>
                </a:solidFill>
              </a:rPr>
              <a:t>Crystallographica</a:t>
            </a:r>
            <a:r>
              <a:rPr lang="en-US" altLang="ja-JP" sz="1000" dirty="0">
                <a:solidFill>
                  <a:srgbClr val="000000"/>
                </a:solidFill>
              </a:rPr>
              <a:t> (1,1948-23,1967)' 1965 18 926 932 ACCRA9</a:t>
            </a:r>
          </a:p>
          <a:p>
            <a:pPr fontAlgn="base">
              <a:spcBef>
                <a:spcPct val="0"/>
              </a:spcBef>
              <a:spcAft>
                <a:spcPct val="0"/>
              </a:spcAft>
              <a:buNone/>
            </a:pPr>
            <a:r>
              <a:rPr lang="en-US" altLang="ja-JP" sz="1000" dirty="0">
                <a:solidFill>
                  <a:srgbClr val="000000"/>
                </a:solidFill>
              </a:rPr>
              <a:t>loop_</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publ_author_name</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'Abrahams, S.C.'</a:t>
            </a:r>
          </a:p>
          <a:p>
            <a:pPr fontAlgn="base">
              <a:spcBef>
                <a:spcPct val="0"/>
              </a:spcBef>
              <a:spcAft>
                <a:spcPct val="0"/>
              </a:spcAft>
              <a:buNone/>
            </a:pPr>
            <a:r>
              <a:rPr lang="en-US" altLang="ja-JP" sz="1000" dirty="0">
                <a:solidFill>
                  <a:srgbClr val="000000"/>
                </a:solidFill>
              </a:rPr>
              <a:t>'Bernstein, J.L.'</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cell_length_a</a:t>
            </a:r>
            <a:r>
              <a:rPr lang="en-US" altLang="ja-JP" sz="1000" dirty="0">
                <a:solidFill>
                  <a:srgbClr val="FF0000"/>
                </a:solidFill>
              </a:rPr>
              <a:t>                     5.62</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cell_length_b</a:t>
            </a:r>
            <a:r>
              <a:rPr lang="en-US" altLang="ja-JP" sz="1000" dirty="0">
                <a:solidFill>
                  <a:srgbClr val="FF0000"/>
                </a:solidFill>
              </a:rPr>
              <a:t>                     5.62</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cell_length_c</a:t>
            </a:r>
            <a:r>
              <a:rPr lang="en-US" altLang="ja-JP" sz="1000" dirty="0">
                <a:solidFill>
                  <a:srgbClr val="FF0000"/>
                </a:solidFill>
              </a:rPr>
              <a:t>                     5.62</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cell_angle_alpha</a:t>
            </a:r>
            <a:r>
              <a:rPr lang="en-US" altLang="ja-JP" sz="1000" dirty="0">
                <a:solidFill>
                  <a:srgbClr val="FF0000"/>
                </a:solidFill>
              </a:rPr>
              <a:t>                  90.</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cell_angle_beta</a:t>
            </a:r>
            <a:r>
              <a:rPr lang="en-US" altLang="ja-JP" sz="1000" dirty="0">
                <a:solidFill>
                  <a:srgbClr val="FF0000"/>
                </a:solidFill>
              </a:rPr>
              <a:t>                   90.</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cell_angle_gamma</a:t>
            </a:r>
            <a:r>
              <a:rPr lang="en-US" altLang="ja-JP" sz="1000" dirty="0">
                <a:solidFill>
                  <a:srgbClr val="FF0000"/>
                </a:solidFill>
              </a:rPr>
              <a:t>                  90.</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cell_volume</a:t>
            </a:r>
            <a:r>
              <a:rPr lang="en-US" altLang="ja-JP" sz="1000" dirty="0">
                <a:solidFill>
                  <a:srgbClr val="000000"/>
                </a:solidFill>
              </a:rPr>
              <a:t>                       177.5</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cell_formula_units_Z</a:t>
            </a:r>
            <a:r>
              <a:rPr lang="en-US" altLang="ja-JP" sz="1000" dirty="0">
                <a:solidFill>
                  <a:srgbClr val="000000"/>
                </a:solidFill>
              </a:rPr>
              <a:t>              4</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symmetry_space_group_name_H</a:t>
            </a:r>
            <a:r>
              <a:rPr lang="en-US" altLang="ja-JP" sz="1000" dirty="0">
                <a:solidFill>
                  <a:srgbClr val="FF0000"/>
                </a:solidFill>
              </a:rPr>
              <a:t>-M     'F m -3 m'</a:t>
            </a:r>
          </a:p>
          <a:p>
            <a:pPr fontAlgn="base">
              <a:spcBef>
                <a:spcPct val="0"/>
              </a:spcBef>
              <a:spcAft>
                <a:spcPct val="0"/>
              </a:spcAft>
              <a:buNone/>
            </a:pPr>
            <a:r>
              <a:rPr lang="en-US" altLang="ja-JP" sz="1000" dirty="0">
                <a:solidFill>
                  <a:srgbClr val="FF0000"/>
                </a:solidFill>
              </a:rPr>
              <a:t>_</a:t>
            </a:r>
            <a:r>
              <a:rPr lang="en-US" altLang="ja-JP" sz="1000" dirty="0" err="1">
                <a:solidFill>
                  <a:srgbClr val="FF0000"/>
                </a:solidFill>
              </a:rPr>
              <a:t>symmetry_Int_Tables_number</a:t>
            </a:r>
            <a:r>
              <a:rPr lang="en-US" altLang="ja-JP" sz="1000" dirty="0">
                <a:solidFill>
                  <a:srgbClr val="FF0000"/>
                </a:solidFill>
              </a:rPr>
              <a:t>        225</a:t>
            </a:r>
          </a:p>
          <a:p>
            <a:pPr fontAlgn="base">
              <a:spcBef>
                <a:spcPct val="0"/>
              </a:spcBef>
              <a:spcAft>
                <a:spcPct val="0"/>
              </a:spcAft>
              <a:buNone/>
              <a:defRPr/>
            </a:pPr>
            <a:endParaRPr lang="en-US" altLang="ja-JP" sz="1000" dirty="0">
              <a:solidFill>
                <a:srgbClr val="FF0000"/>
              </a:solidFill>
            </a:endParaRPr>
          </a:p>
        </p:txBody>
      </p:sp>
      <p:sp>
        <p:nvSpPr>
          <p:cNvPr id="120835" name="Rectangle 3">
            <a:extLst>
              <a:ext uri="{FF2B5EF4-FFF2-40B4-BE49-F238E27FC236}">
                <a16:creationId xmlns:a16="http://schemas.microsoft.com/office/drawing/2014/main" id="{E73A82AF-4FA5-4ACC-9D77-632AE92E33C9}"/>
              </a:ext>
            </a:extLst>
          </p:cNvPr>
          <p:cNvSpPr>
            <a:spLocks noChangeArrowheads="1"/>
          </p:cNvSpPr>
          <p:nvPr/>
        </p:nvSpPr>
        <p:spPr bwMode="auto">
          <a:xfrm>
            <a:off x="5486400" y="822326"/>
            <a:ext cx="2667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refine_ls_R_factor_all</a:t>
            </a:r>
            <a:r>
              <a:rPr lang="en-US" altLang="ja-JP" sz="1000" dirty="0">
                <a:solidFill>
                  <a:srgbClr val="000000"/>
                </a:solidFill>
              </a:rPr>
              <a:t>            0.022</a:t>
            </a:r>
          </a:p>
          <a:p>
            <a:pPr fontAlgn="base">
              <a:spcBef>
                <a:spcPct val="0"/>
              </a:spcBef>
              <a:spcAft>
                <a:spcPct val="0"/>
              </a:spcAft>
              <a:buNone/>
            </a:pPr>
            <a:r>
              <a:rPr lang="en-US" altLang="ja-JP" sz="1000" dirty="0">
                <a:solidFill>
                  <a:srgbClr val="000000"/>
                </a:solidFill>
              </a:rPr>
              <a:t>loop_</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symmetry_equiv_pos_site_id</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symmetry_equiv_pos_as_xyz</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  1	'z, y, -x'</a:t>
            </a:r>
          </a:p>
          <a:p>
            <a:pPr fontAlgn="base">
              <a:spcBef>
                <a:spcPct val="0"/>
              </a:spcBef>
              <a:spcAft>
                <a:spcPct val="0"/>
              </a:spcAft>
              <a:buNone/>
            </a:pPr>
            <a:r>
              <a:rPr lang="en-US" altLang="ja-JP" sz="1000" dirty="0">
                <a:solidFill>
                  <a:srgbClr val="000000"/>
                </a:solidFill>
              </a:rPr>
              <a:t>  2	'y, x, -z'</a:t>
            </a:r>
          </a:p>
          <a:p>
            <a:pPr fontAlgn="base">
              <a:spcBef>
                <a:spcPct val="0"/>
              </a:spcBef>
              <a:spcAft>
                <a:spcPct val="0"/>
              </a:spcAft>
              <a:buNone/>
            </a:pPr>
            <a:r>
              <a:rPr lang="en-US" altLang="ja-JP" sz="1000" dirty="0">
                <a:solidFill>
                  <a:srgbClr val="000000"/>
                </a:solidFill>
              </a:rPr>
              <a:t>  3	'x, z, -y'</a:t>
            </a:r>
          </a:p>
          <a:p>
            <a:pPr fontAlgn="base">
              <a:spcBef>
                <a:spcPct val="0"/>
              </a:spcBef>
              <a:spcAft>
                <a:spcPct val="0"/>
              </a:spcAft>
              <a:buNone/>
            </a:pPr>
            <a:r>
              <a:rPr lang="en-US" altLang="ja-JP" sz="1000" dirty="0">
                <a:solidFill>
                  <a:srgbClr val="000000"/>
                </a:solidFill>
              </a:rPr>
              <a:t>  4	'z, x, -y'</a:t>
            </a:r>
          </a:p>
          <a:p>
            <a:pPr fontAlgn="base">
              <a:spcBef>
                <a:spcPct val="0"/>
              </a:spcBef>
              <a:spcAft>
                <a:spcPct val="0"/>
              </a:spcAft>
              <a:buNone/>
            </a:pPr>
            <a:r>
              <a:rPr lang="en-US" altLang="ja-JP" sz="1000" dirty="0">
                <a:solidFill>
                  <a:srgbClr val="000000"/>
                </a:solidFill>
              </a:rPr>
              <a:t>  5	'y, z, -x'</a:t>
            </a:r>
          </a:p>
          <a:p>
            <a:pPr fontAlgn="base">
              <a:spcBef>
                <a:spcPct val="0"/>
              </a:spcBef>
              <a:spcAft>
                <a:spcPct val="0"/>
              </a:spcAft>
              <a:buNone/>
            </a:pPr>
            <a:r>
              <a:rPr lang="en-US" altLang="ja-JP" sz="1000" dirty="0">
                <a:solidFill>
                  <a:srgbClr val="000000"/>
                </a:solidFill>
              </a:rPr>
              <a:t>  6	'x, y, -z’</a:t>
            </a:r>
          </a:p>
          <a:p>
            <a:pPr fontAlgn="base">
              <a:spcBef>
                <a:spcPct val="0"/>
              </a:spcBef>
              <a:spcAft>
                <a:spcPct val="0"/>
              </a:spcAft>
              <a:buNone/>
            </a:pPr>
            <a:r>
              <a:rPr lang="en-US" altLang="ja-JP" sz="1000" dirty="0">
                <a:solidFill>
                  <a:srgbClr val="000000"/>
                </a:solidFill>
              </a:rPr>
              <a:t>…(</a:t>
            </a:r>
            <a:r>
              <a:rPr lang="ja-JP" altLang="en-US" sz="1000" dirty="0">
                <a:solidFill>
                  <a:srgbClr val="000000"/>
                </a:solidFill>
              </a:rPr>
              <a:t>途中省略</a:t>
            </a:r>
            <a:r>
              <a:rPr lang="en-US" altLang="ja-JP" sz="1000" dirty="0">
                <a:solidFill>
                  <a:srgbClr val="000000"/>
                </a:solidFill>
              </a:rPr>
              <a:t>)</a:t>
            </a:r>
          </a:p>
          <a:p>
            <a:pPr fontAlgn="base">
              <a:spcBef>
                <a:spcPct val="0"/>
              </a:spcBef>
              <a:spcAft>
                <a:spcPct val="0"/>
              </a:spcAft>
              <a:buNone/>
            </a:pPr>
            <a:r>
              <a:rPr lang="en-US" altLang="ja-JP" sz="1000" dirty="0">
                <a:solidFill>
                  <a:srgbClr val="000000"/>
                </a:solidFill>
              </a:rPr>
              <a:t>192	'x+1/2, y+1/2, z’</a:t>
            </a:r>
          </a:p>
          <a:p>
            <a:pPr fontAlgn="base">
              <a:spcBef>
                <a:spcPct val="0"/>
              </a:spcBef>
              <a:spcAft>
                <a:spcPct val="0"/>
              </a:spcAft>
              <a:buNone/>
            </a:pP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loop_</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atom_type_symbol</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atom_type_oxidation_number</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Cl1-  	-1</a:t>
            </a:r>
          </a:p>
          <a:p>
            <a:pPr fontAlgn="base">
              <a:spcBef>
                <a:spcPct val="0"/>
              </a:spcBef>
              <a:spcAft>
                <a:spcPct val="0"/>
              </a:spcAft>
              <a:buNone/>
            </a:pPr>
            <a:r>
              <a:rPr lang="en-US" altLang="ja-JP" sz="1000" dirty="0">
                <a:solidFill>
                  <a:srgbClr val="000000"/>
                </a:solidFill>
              </a:rPr>
              <a:t>Na1+  	1</a:t>
            </a:r>
          </a:p>
          <a:p>
            <a:pPr fontAlgn="base">
              <a:spcBef>
                <a:spcPct val="0"/>
              </a:spcBef>
              <a:spcAft>
                <a:spcPct val="0"/>
              </a:spcAft>
              <a:buNone/>
            </a:pP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loop_</a:t>
            </a: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atom_site_label</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atom_site_type_symbol</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atom_site_symmetry_multiplicity</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atom_site_Wyckoff_symbol</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atom_site_fract_x</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atom_site_fract_y</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atom_site_fract_z</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atom_site_occupancy</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atom_site_attached_hydrogens</a:t>
            </a: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_</a:t>
            </a:r>
            <a:r>
              <a:rPr lang="en-US" altLang="ja-JP" sz="1000" dirty="0" err="1">
                <a:solidFill>
                  <a:srgbClr val="000000"/>
                </a:solidFill>
              </a:rPr>
              <a:t>atom_site_B_iso_or_equiv</a:t>
            </a:r>
            <a:endParaRPr lang="en-US" altLang="ja-JP" sz="1000" dirty="0">
              <a:solidFill>
                <a:srgbClr val="000000"/>
              </a:solidFill>
            </a:endParaRPr>
          </a:p>
          <a:p>
            <a:pPr fontAlgn="base">
              <a:spcBef>
                <a:spcPct val="0"/>
              </a:spcBef>
              <a:spcAft>
                <a:spcPct val="0"/>
              </a:spcAft>
              <a:buNone/>
            </a:pPr>
            <a:r>
              <a:rPr lang="en-US" altLang="ja-JP" sz="1000" dirty="0">
                <a:solidFill>
                  <a:srgbClr val="FF0000"/>
                </a:solidFill>
              </a:rPr>
              <a:t>Na1 </a:t>
            </a:r>
            <a:r>
              <a:rPr lang="en-US" altLang="ja-JP" sz="1000" dirty="0" err="1">
                <a:solidFill>
                  <a:srgbClr val="FF0000"/>
                </a:solidFill>
              </a:rPr>
              <a:t>Na1</a:t>
            </a:r>
            <a:r>
              <a:rPr lang="en-US" altLang="ja-JP" sz="1000" dirty="0">
                <a:solidFill>
                  <a:srgbClr val="FF0000"/>
                </a:solidFill>
              </a:rPr>
              <a:t>+ 4 a 0 0 0 1. 0 1.689(24) </a:t>
            </a:r>
          </a:p>
          <a:p>
            <a:pPr fontAlgn="base">
              <a:spcBef>
                <a:spcPct val="0"/>
              </a:spcBef>
              <a:spcAft>
                <a:spcPct val="0"/>
              </a:spcAft>
              <a:buNone/>
            </a:pPr>
            <a:r>
              <a:rPr lang="en-US" altLang="ja-JP" sz="1000" dirty="0">
                <a:solidFill>
                  <a:srgbClr val="FF0000"/>
                </a:solidFill>
              </a:rPr>
              <a:t>Cl1 </a:t>
            </a:r>
            <a:r>
              <a:rPr lang="en-US" altLang="ja-JP" sz="1000" dirty="0" err="1">
                <a:solidFill>
                  <a:srgbClr val="FF0000"/>
                </a:solidFill>
              </a:rPr>
              <a:t>Cl1</a:t>
            </a:r>
            <a:r>
              <a:rPr lang="en-US" altLang="ja-JP" sz="1000" dirty="0">
                <a:solidFill>
                  <a:srgbClr val="FF0000"/>
                </a:solidFill>
              </a:rPr>
              <a:t>- 4 b 0.5 0.5 0.5 1. 0 1.357(17) </a:t>
            </a:r>
          </a:p>
          <a:p>
            <a:pPr fontAlgn="base">
              <a:spcBef>
                <a:spcPct val="0"/>
              </a:spcBef>
              <a:spcAft>
                <a:spcPct val="0"/>
              </a:spcAft>
              <a:buNone/>
            </a:pPr>
            <a:endParaRPr lang="en-US" altLang="ja-JP" sz="1000" dirty="0">
              <a:solidFill>
                <a:srgbClr val="000000"/>
              </a:solidFill>
            </a:endParaRPr>
          </a:p>
          <a:p>
            <a:pPr fontAlgn="base">
              <a:spcBef>
                <a:spcPct val="0"/>
              </a:spcBef>
              <a:spcAft>
                <a:spcPct val="0"/>
              </a:spcAft>
              <a:buNone/>
            </a:pPr>
            <a:r>
              <a:rPr lang="en-US" altLang="ja-JP" sz="1000" dirty="0">
                <a:solidFill>
                  <a:srgbClr val="000000"/>
                </a:solidFill>
              </a:rPr>
              <a:t>#End of data_18189-ICSD</a:t>
            </a:r>
          </a:p>
          <a:p>
            <a:pPr fontAlgn="base">
              <a:spcBef>
                <a:spcPct val="0"/>
              </a:spcBef>
              <a:spcAft>
                <a:spcPct val="0"/>
              </a:spcAft>
              <a:buNone/>
            </a:pPr>
            <a:endParaRPr lang="en-US" altLang="ja-JP" sz="1000" dirty="0">
              <a:solidFill>
                <a:srgbClr val="000000"/>
              </a:solidFill>
            </a:endParaRPr>
          </a:p>
          <a:p>
            <a:pPr fontAlgn="base">
              <a:spcBef>
                <a:spcPct val="0"/>
              </a:spcBef>
              <a:spcAft>
                <a:spcPct val="0"/>
              </a:spcAft>
              <a:buNone/>
            </a:pPr>
            <a:endParaRPr lang="en-US" altLang="ja-JP" sz="1000" dirty="0">
              <a:solidFill>
                <a:srgbClr val="000000"/>
              </a:solidFill>
            </a:endParaRPr>
          </a:p>
        </p:txBody>
      </p:sp>
      <p:sp>
        <p:nvSpPr>
          <p:cNvPr id="120837" name="Rectangle 5">
            <a:extLst>
              <a:ext uri="{FF2B5EF4-FFF2-40B4-BE49-F238E27FC236}">
                <a16:creationId xmlns:a16="http://schemas.microsoft.com/office/drawing/2014/main" id="{9A498456-FBC6-4F9F-8FD6-C608480DA1D4}"/>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dirty="0">
                <a:solidFill>
                  <a:srgbClr val="0000FF"/>
                </a:solidFill>
                <a:ea typeface="ＨＧ丸ゴシックB" charset="-128"/>
              </a:rPr>
              <a:t>NaCl</a:t>
            </a:r>
            <a:r>
              <a:rPr lang="ja-JP" altLang="en-US" sz="3600" b="1" dirty="0">
                <a:solidFill>
                  <a:srgbClr val="0000FF"/>
                </a:solidFill>
                <a:ea typeface="ＨＧ丸ゴシックB" charset="-128"/>
              </a:rPr>
              <a:t>の</a:t>
            </a:r>
            <a:r>
              <a:rPr lang="en-US" altLang="ja-JP" sz="3600" b="1" dirty="0">
                <a:solidFill>
                  <a:srgbClr val="0000FF"/>
                </a:solidFill>
                <a:ea typeface="ＨＧ丸ゴシックB" charset="-128"/>
              </a:rPr>
              <a:t>CIF</a:t>
            </a:r>
            <a:r>
              <a:rPr lang="ja-JP" altLang="en-US" sz="3600" b="1" dirty="0">
                <a:solidFill>
                  <a:srgbClr val="0000FF"/>
                </a:solidFill>
                <a:ea typeface="ＨＧ丸ゴシックB" charset="-128"/>
              </a:rPr>
              <a:t>ファイル</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D923D590-05C6-48BA-8AFD-F092D2484DCF}"/>
              </a:ext>
            </a:extLst>
          </p:cNvPr>
          <p:cNvSpPr>
            <a:spLocks noChangeArrowheads="1"/>
          </p:cNvSpPr>
          <p:nvPr/>
        </p:nvSpPr>
        <p:spPr bwMode="auto">
          <a:xfrm>
            <a:off x="1524000" y="822326"/>
            <a:ext cx="41910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data_88442-ICSD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#c2005 by Fachinformationszentrum Karlsruhe, and the U.S. Secretary of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#Commerce on behalf of the United States.  All rights reserved.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_database_code_ICSD                88442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_audit_creation_date               2001/07/16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_chemical_name_systematic          'Trizinc Diindium Oxide'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_chemical_formula_structural       'Zn3 In2 O6'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_chemical_formula_sum              'In2 O6 Zn3'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_publ_section_title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Zn3 In2 O6 - crystallographic and electronic structure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loop_</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_citation_id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_citation_journal_abbrev</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_citation_year</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_citation_journal_volume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_citation_page_first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_citation_page_last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_citation_journal_id_ASTM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primary 'Journal of Materials Chemistry' 1999 9 1569 1573 JMACEP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loop_</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_publ_author_name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'Schinzer, C.'</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'Heyd, F.'</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'Matar, S.F.'</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_cell_length_a                     3.3534(2)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_cell_length_b                     3.3534(2)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_cell_length_c                     42.510(20)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_cell_angle_alpha                  90.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_cell_angle_beta                   90.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_cell_angle_gamma                  120.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_cell_volume                       413.99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_cell_formula_units_Z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50" charset="-128"/>
                <a:cs typeface="+mn-cs"/>
              </a:rPr>
              <a:t>_symmetry_space_group_name_H-M     'R -3 m H'</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_symmetry_Int_Tables_number        166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_refine_ls_R_factor_all           0.06</a:t>
            </a:r>
          </a:p>
        </p:txBody>
      </p:sp>
      <p:sp>
        <p:nvSpPr>
          <p:cNvPr id="120835" name="Rectangle 3">
            <a:extLst>
              <a:ext uri="{FF2B5EF4-FFF2-40B4-BE49-F238E27FC236}">
                <a16:creationId xmlns:a16="http://schemas.microsoft.com/office/drawing/2014/main" id="{E73A82AF-4FA5-4ACC-9D77-632AE92E33C9}"/>
              </a:ext>
            </a:extLst>
          </p:cNvPr>
          <p:cNvSpPr>
            <a:spLocks noChangeArrowheads="1"/>
          </p:cNvSpPr>
          <p:nvPr/>
        </p:nvSpPr>
        <p:spPr bwMode="auto">
          <a:xfrm>
            <a:off x="5486400" y="822326"/>
            <a:ext cx="2667000" cy="603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loop_</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_symmetry_equiv_pos_site_id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_symmetry_equiv_pos_as_xyz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	'x-y, -y,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	'-x, -x+y,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	'y, x,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4	'x-y, x,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5	'y, -x+y,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6	'-x, -y,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7	'-x+y, 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8	'x, x-y,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9	'-y, -x,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10	'-x+y, -x,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11	'-y, x-y,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12	'x, y, z'</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13	'x-y+2/3, -y+1/3,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14	'x-y+1/3, -y+2/3,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15	'-x+2/3, -x+y+1/3,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16	'-x+1/3, -x+y+2/3,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17	'y+2/3, x+1/3,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18	'y+1/3, x+2/3,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19	'x-y+2/3, x+1/3,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20	'x-y+1/3, x+2/3,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21	'y+2/3, -x+y+1/3,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22	'y+1/3, -x+y+2/3,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23	'-x+2/3, -y+1/3,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24	'-x+1/3, -y+2/3,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25	'-x+y+2/3, 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26	'-x+y+1/3, y+2/3,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27	'x+2/3, x-y+1/3,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28	'x+1/3, x-y+2/3,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29	'-y+2/3, -x+1/3,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30	'-y+1/3, -x+2/3,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31	'-x+y+2/3, -x+1/3,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32	'-x+y+1/3, -x+2/3,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33	'-y+2/3, x-y+1/3,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34	'-y+1/3, x-y+2/3, z+2/3'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35	'x+2/3, y+1/3, z+1/3'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 36	'x+1/3, y+2/3, z+2/3'</a:t>
            </a:r>
          </a:p>
        </p:txBody>
      </p:sp>
      <p:sp>
        <p:nvSpPr>
          <p:cNvPr id="120836" name="Rectangle 4">
            <a:extLst>
              <a:ext uri="{FF2B5EF4-FFF2-40B4-BE49-F238E27FC236}">
                <a16:creationId xmlns:a16="http://schemas.microsoft.com/office/drawing/2014/main" id="{8A5DCE47-C216-405D-BED9-C51A8A1D517A}"/>
              </a:ext>
            </a:extLst>
          </p:cNvPr>
          <p:cNvSpPr>
            <a:spLocks noChangeArrowheads="1"/>
          </p:cNvSpPr>
          <p:nvPr/>
        </p:nvSpPr>
        <p:spPr bwMode="auto">
          <a:xfrm>
            <a:off x="7848600" y="822326"/>
            <a:ext cx="28194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loop_</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atom_type_symbol</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atom_type_oxidation_number</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In3+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O2-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Zn2+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loop_</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atom_site_label</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atom_site_type_symbol</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atom_site_symmetry_multiplicity</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atom_site_Wyckoff_symbol</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atom_site_fract_x</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atom_site_fract_y</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atom_site_fract_z</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atom_site_occupancy</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atom_site_attached_hydrogens</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_</a:t>
            </a:r>
            <a:r>
              <a:rPr kumimoji="1" lang="en-US" altLang="ja-JP" sz="1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atom_site_B_iso_or_equiv</a:t>
            </a: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In1 In3+ 3 a 0 0 0 1. 0 0.35(8)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Zn1 Zn2+ 6 c 0.6667 0.3333 0.0727(8) 0.75 0 0.4(1)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In2 In3+ 6 c 0.6667 0.3333 0.0727(8) 0.25 0 0.4(1) Zn2 </a:t>
            </a:r>
            <a:r>
              <a:rPr kumimoji="1" lang="en-US" altLang="ja-JP" sz="1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Zn2</a:t>
            </a: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+ 6 c 0 0 0.1353(8) 0.75 0 0.54(9)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In3 </a:t>
            </a:r>
            <a:r>
              <a:rPr kumimoji="1" lang="en-US" altLang="ja-JP" sz="1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In3</a:t>
            </a: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+ 6 c 0 0 0.1353(8) 0.25 0 0.54(9)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O1 O2- 6 c 0.6667 0.3333 0.025(4) 1. 0 0.5(3)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O2 </a:t>
            </a:r>
            <a:r>
              <a:rPr kumimoji="1" lang="en-US" altLang="ja-JP" sz="1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O2</a:t>
            </a: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- 6 c 0 0 0.085(4) 1. 0 0.5(3)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O3 O2- 6 c 0.6667 0.3333 0.140(4) 1. 0 0.5(3)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#End of data_88442-ICSD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0837" name="Rectangle 5">
            <a:extLst>
              <a:ext uri="{FF2B5EF4-FFF2-40B4-BE49-F238E27FC236}">
                <a16:creationId xmlns:a16="http://schemas.microsoft.com/office/drawing/2014/main" id="{9A498456-FBC6-4F9F-8FD6-C608480DA1D4}"/>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a:solidFill>
                  <a:srgbClr val="0000FF"/>
                </a:solidFill>
                <a:ea typeface="ＨＧ丸ゴシックB" charset="-128"/>
              </a:rPr>
              <a:t>In</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Zn</a:t>
            </a:r>
            <a:r>
              <a:rPr lang="en-US" altLang="ja-JP" sz="3600" b="1" baseline="-25000">
                <a:solidFill>
                  <a:srgbClr val="0000FF"/>
                </a:solidFill>
                <a:ea typeface="ＨＧ丸ゴシックB" charset="-128"/>
              </a:rPr>
              <a:t>3</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6</a:t>
            </a:r>
            <a:r>
              <a:rPr lang="ja-JP" altLang="en-US" sz="3600" b="1">
                <a:solidFill>
                  <a:srgbClr val="0000FF"/>
                </a:solidFill>
                <a:ea typeface="ＨＧ丸ゴシックB" charset="-128"/>
              </a:rPr>
              <a:t>の</a:t>
            </a:r>
            <a:r>
              <a:rPr lang="en-US" altLang="ja-JP" sz="3600" b="1">
                <a:solidFill>
                  <a:srgbClr val="0000FF"/>
                </a:solidFill>
                <a:ea typeface="ＨＧ丸ゴシックB" charset="-128"/>
              </a:rPr>
              <a:t>CIF</a:t>
            </a:r>
            <a:r>
              <a:rPr lang="ja-JP" altLang="en-US" sz="3600" b="1">
                <a:solidFill>
                  <a:srgbClr val="0000FF"/>
                </a:solidFill>
                <a:ea typeface="ＨＧ丸ゴシックB" charset="-128"/>
              </a:rPr>
              <a:t>ファイル</a:t>
            </a:r>
          </a:p>
        </p:txBody>
      </p:sp>
    </p:spTree>
    <p:extLst>
      <p:ext uri="{BB962C8B-B14F-4D97-AF65-F5344CB8AC3E}">
        <p14:creationId xmlns:p14="http://schemas.microsoft.com/office/powerpoint/2010/main" val="19598225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a:extLst>
              <a:ext uri="{FF2B5EF4-FFF2-40B4-BE49-F238E27FC236}">
                <a16:creationId xmlns:a16="http://schemas.microsoft.com/office/drawing/2014/main" id="{AFF79E6E-36F7-4E35-BDC0-25E10B48AA30}"/>
              </a:ext>
            </a:extLst>
          </p:cNvPr>
          <p:cNvSpPr>
            <a:spLocks noGrp="1" noChangeArrowheads="1"/>
          </p:cNvSpPr>
          <p:nvPr>
            <p:ph type="title"/>
          </p:nvPr>
        </p:nvSpPr>
        <p:spPr>
          <a:xfrm>
            <a:off x="1524000" y="0"/>
            <a:ext cx="9144000" cy="685800"/>
          </a:xfrm>
        </p:spPr>
        <p:txBody>
          <a:bodyPr/>
          <a:lstStyle/>
          <a:p>
            <a:pPr eaLnBrk="1" hangingPunct="1"/>
            <a:r>
              <a:rPr lang="en-US" altLang="ja-JP" sz="3600" b="1">
                <a:solidFill>
                  <a:srgbClr val="0000FF"/>
                </a:solidFill>
                <a:ea typeface="ＨＧ丸ゴシックB" charset="-128"/>
              </a:rPr>
              <a:t>VESTA: Ball-and-stick view</a:t>
            </a:r>
            <a:endParaRPr lang="en-US" altLang="ja-JP"/>
          </a:p>
        </p:txBody>
      </p:sp>
      <p:pic>
        <p:nvPicPr>
          <p:cNvPr id="133123" name="Picture 5">
            <a:extLst>
              <a:ext uri="{FF2B5EF4-FFF2-40B4-BE49-F238E27FC236}">
                <a16:creationId xmlns:a16="http://schemas.microsoft.com/office/drawing/2014/main" id="{394E195D-FAC1-4389-B387-37A334FA9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4" name="Text Box 6">
            <a:extLst>
              <a:ext uri="{FF2B5EF4-FFF2-40B4-BE49-F238E27FC236}">
                <a16:creationId xmlns:a16="http://schemas.microsoft.com/office/drawing/2014/main" id="{58F88FC3-B31C-47BE-A0A8-D976272ED11C}"/>
              </a:ext>
            </a:extLst>
          </p:cNvPr>
          <p:cNvSpPr txBox="1">
            <a:spLocks noChangeArrowheads="1"/>
          </p:cNvSpPr>
          <p:nvPr/>
        </p:nvSpPr>
        <p:spPr bwMode="auto">
          <a:xfrm>
            <a:off x="4800600" y="6216650"/>
            <a:ext cx="5867400" cy="6413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en-US" altLang="ja-JP" sz="1800">
                <a:solidFill>
                  <a:srgbClr val="000000"/>
                </a:solidFill>
              </a:rPr>
              <a:t>http://www.geocities.jp/kmo_mma/crystal/jp/vesta.html</a:t>
            </a:r>
            <a:br>
              <a:rPr lang="en-US" altLang="ja-JP" sz="1800">
                <a:solidFill>
                  <a:srgbClr val="000000"/>
                </a:solidFill>
              </a:rPr>
            </a:br>
            <a:r>
              <a:rPr lang="en-US" altLang="ja-JP" sz="1800">
                <a:solidFill>
                  <a:srgbClr val="000000"/>
                </a:solidFill>
              </a:rPr>
              <a:t>K. Momma and F. Izumi, J. Appl. Crystallogr. 41, 653 (2008)</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C7603-3E8E-82BA-D1AD-2E32040D0DD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8C2D76B-BEA1-F196-F9FE-B1D9D450861E}"/>
              </a:ext>
            </a:extLst>
          </p:cNvPr>
          <p:cNvSpPr>
            <a:spLocks noGrp="1"/>
          </p:cNvSpPr>
          <p:nvPr>
            <p:ph type="title"/>
          </p:nvPr>
        </p:nvSpPr>
        <p:spPr>
          <a:xfrm>
            <a:off x="0" y="-1"/>
            <a:ext cx="12192000" cy="103822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ja-JP" altLang="en-US" sz="3600" b="1" dirty="0">
                <a:solidFill>
                  <a:srgbClr val="0000FF"/>
                </a:solidFill>
              </a:rPr>
              <a:t>講義の目標</a:t>
            </a:r>
          </a:p>
        </p:txBody>
      </p:sp>
      <p:sp>
        <p:nvSpPr>
          <p:cNvPr id="3" name="コンテンツ プレースホルダー 2">
            <a:extLst>
              <a:ext uri="{FF2B5EF4-FFF2-40B4-BE49-F238E27FC236}">
                <a16:creationId xmlns:a16="http://schemas.microsoft.com/office/drawing/2014/main" id="{FC46CB1D-D75D-1000-5450-2F2B768C6D92}"/>
              </a:ext>
            </a:extLst>
          </p:cNvPr>
          <p:cNvSpPr>
            <a:spLocks noGrp="1"/>
          </p:cNvSpPr>
          <p:nvPr>
            <p:ph idx="1"/>
          </p:nvPr>
        </p:nvSpPr>
        <p:spPr>
          <a:xfrm>
            <a:off x="436129" y="1038224"/>
            <a:ext cx="11534198" cy="5454940"/>
          </a:xfrm>
        </p:spPr>
        <p:txBody>
          <a:bodyPr>
            <a:normAutofit/>
          </a:bodyPr>
          <a:lstStyle/>
          <a:p>
            <a:pPr>
              <a:lnSpc>
                <a:spcPct val="120000"/>
              </a:lnSpc>
              <a:spcBef>
                <a:spcPts val="600"/>
              </a:spcBef>
              <a:buFont typeface="Arial" panose="020B0604020202020204" pitchFamily="34" charset="0"/>
              <a:buChar char="•"/>
            </a:pPr>
            <a:r>
              <a:rPr lang="ja-JP" altLang="en-US" sz="4000" dirty="0"/>
              <a:t>イオン性結晶の結晶構造の規則</a:t>
            </a:r>
            <a:endParaRPr lang="en-US" altLang="ja-JP" sz="4000" dirty="0"/>
          </a:p>
          <a:p>
            <a:pPr>
              <a:lnSpc>
                <a:spcPct val="120000"/>
              </a:lnSpc>
              <a:spcBef>
                <a:spcPts val="600"/>
              </a:spcBef>
              <a:buFont typeface="Arial" panose="020B0604020202020204" pitchFamily="34" charset="0"/>
              <a:buChar char="•"/>
            </a:pPr>
            <a:r>
              <a:rPr lang="en-US" altLang="ja-JP" sz="4000" dirty="0"/>
              <a:t>Pauling</a:t>
            </a:r>
            <a:r>
              <a:rPr lang="ja-JP" altLang="en-US" sz="4000" dirty="0"/>
              <a:t>則</a:t>
            </a:r>
            <a:br>
              <a:rPr lang="en-US" altLang="ja-JP" sz="4000" dirty="0"/>
            </a:br>
            <a:r>
              <a:rPr lang="ja-JP" altLang="en-US" sz="4000" dirty="0"/>
              <a:t>　</a:t>
            </a:r>
            <a:r>
              <a:rPr lang="en-US" altLang="ja-JP" sz="4000" dirty="0"/>
              <a:t>(</a:t>
            </a:r>
            <a:r>
              <a:rPr lang="en-US" altLang="ja-JP" sz="4000" dirty="0" err="1"/>
              <a:t>i</a:t>
            </a:r>
            <a:r>
              <a:rPr lang="en-US" altLang="ja-JP" sz="4000" dirty="0"/>
              <a:t>)</a:t>
            </a:r>
            <a:r>
              <a:rPr lang="ja-JP" altLang="en-US" sz="4000" dirty="0"/>
              <a:t>  半径比則</a:t>
            </a:r>
            <a:br>
              <a:rPr lang="en-US" altLang="ja-JP" sz="4000" dirty="0"/>
            </a:br>
            <a:r>
              <a:rPr lang="ja-JP" altLang="en-US" sz="4000" dirty="0"/>
              <a:t>　</a:t>
            </a:r>
            <a:r>
              <a:rPr lang="en-US" altLang="ja-JP" sz="4000" dirty="0"/>
              <a:t>(ii)</a:t>
            </a:r>
            <a:r>
              <a:rPr lang="ja-JP" altLang="en-US" sz="4000" dirty="0"/>
              <a:t> </a:t>
            </a:r>
            <a:r>
              <a:rPr lang="zh-TW" altLang="en-US" sz="4000" dirty="0"/>
              <a:t>静電原子価則</a:t>
            </a:r>
            <a:br>
              <a:rPr lang="en-US" altLang="zh-TW" sz="4000" dirty="0"/>
            </a:br>
            <a:r>
              <a:rPr lang="ja-JP" altLang="en-US" sz="4000" dirty="0"/>
              <a:t>　</a:t>
            </a:r>
            <a:r>
              <a:rPr lang="en-US" altLang="ja-JP" sz="4000" dirty="0"/>
              <a:t>(iii)</a:t>
            </a:r>
            <a:r>
              <a:rPr lang="zh-TW" altLang="en-US" sz="4000" dirty="0"/>
              <a:t>多面体共有則</a:t>
            </a:r>
            <a:endParaRPr lang="en-US" altLang="zh-TW" sz="4000" dirty="0"/>
          </a:p>
          <a:p>
            <a:pPr>
              <a:lnSpc>
                <a:spcPct val="120000"/>
              </a:lnSpc>
              <a:spcBef>
                <a:spcPts val="600"/>
              </a:spcBef>
              <a:buFont typeface="Arial" panose="020B0604020202020204" pitchFamily="34" charset="0"/>
              <a:buChar char="•"/>
            </a:pPr>
            <a:r>
              <a:rPr lang="en-US" altLang="ja-JP" sz="4000" dirty="0"/>
              <a:t>Bond Valence Sum (BVS</a:t>
            </a:r>
            <a:r>
              <a:rPr lang="ja-JP" altLang="en-US" sz="4000" dirty="0"/>
              <a:t>、結合原子価和</a:t>
            </a:r>
            <a:r>
              <a:rPr lang="en-US" altLang="ja-JP" sz="4000" dirty="0"/>
              <a:t>)</a:t>
            </a:r>
          </a:p>
          <a:p>
            <a:pPr>
              <a:lnSpc>
                <a:spcPct val="120000"/>
              </a:lnSpc>
              <a:spcBef>
                <a:spcPts val="600"/>
              </a:spcBef>
              <a:buFont typeface="Arial" panose="020B0604020202020204" pitchFamily="34" charset="0"/>
              <a:buChar char="•"/>
            </a:pPr>
            <a:r>
              <a:rPr lang="ja-JP" altLang="en-US" sz="4000" dirty="0"/>
              <a:t>結晶構造図の描き方</a:t>
            </a:r>
            <a:endParaRPr lang="en-US" altLang="ja-JP" sz="4000" dirty="0"/>
          </a:p>
        </p:txBody>
      </p:sp>
    </p:spTree>
    <p:extLst>
      <p:ext uri="{BB962C8B-B14F-4D97-AF65-F5344CB8AC3E}">
        <p14:creationId xmlns:p14="http://schemas.microsoft.com/office/powerpoint/2010/main" val="3289953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4">
            <a:extLst>
              <a:ext uri="{FF2B5EF4-FFF2-40B4-BE49-F238E27FC236}">
                <a16:creationId xmlns:a16="http://schemas.microsoft.com/office/drawing/2014/main" id="{859FA3E1-1DA3-4358-AFD7-73119AD5F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1" name="Rectangle 2">
            <a:extLst>
              <a:ext uri="{FF2B5EF4-FFF2-40B4-BE49-F238E27FC236}">
                <a16:creationId xmlns:a16="http://schemas.microsoft.com/office/drawing/2014/main" id="{9BA58796-6ED4-47EF-A336-98079C1D3C7D}"/>
              </a:ext>
            </a:extLst>
          </p:cNvPr>
          <p:cNvSpPr>
            <a:spLocks noGrp="1" noChangeArrowheads="1"/>
          </p:cNvSpPr>
          <p:nvPr>
            <p:ph type="title"/>
          </p:nvPr>
        </p:nvSpPr>
        <p:spPr>
          <a:xfrm>
            <a:off x="1524000" y="0"/>
            <a:ext cx="9144000" cy="685800"/>
          </a:xfrm>
        </p:spPr>
        <p:txBody>
          <a:bodyPr/>
          <a:lstStyle/>
          <a:p>
            <a:pPr eaLnBrk="1" hangingPunct="1"/>
            <a:r>
              <a:rPr lang="en-US" altLang="ja-JP" sz="3600" b="1">
                <a:solidFill>
                  <a:srgbClr val="0000FF"/>
                </a:solidFill>
                <a:ea typeface="ＨＧ丸ゴシックB" charset="-128"/>
              </a:rPr>
              <a:t>Ball-and-stick view: </a:t>
            </a:r>
            <a:r>
              <a:rPr lang="ja-JP" altLang="en-US" sz="3600" b="1">
                <a:solidFill>
                  <a:srgbClr val="0000FF"/>
                </a:solidFill>
                <a:ea typeface="ＨＧ丸ゴシックB" charset="-128"/>
              </a:rPr>
              <a:t>化学結合を表示</a:t>
            </a:r>
            <a:endParaRPr lang="ja-JP" altLang="en-US"/>
          </a:p>
        </p:txBody>
      </p:sp>
      <p:sp>
        <p:nvSpPr>
          <p:cNvPr id="135172" name="Text Box 5">
            <a:extLst>
              <a:ext uri="{FF2B5EF4-FFF2-40B4-BE49-F238E27FC236}">
                <a16:creationId xmlns:a16="http://schemas.microsoft.com/office/drawing/2014/main" id="{3B724C05-F7C8-4DC2-8732-55F71831218C}"/>
              </a:ext>
            </a:extLst>
          </p:cNvPr>
          <p:cNvSpPr txBox="1">
            <a:spLocks noChangeArrowheads="1"/>
          </p:cNvSpPr>
          <p:nvPr/>
        </p:nvSpPr>
        <p:spPr bwMode="auto">
          <a:xfrm>
            <a:off x="4876800" y="1600201"/>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50000"/>
              </a:spcBef>
              <a:spcAft>
                <a:spcPct val="0"/>
              </a:spcAft>
              <a:buNone/>
            </a:pPr>
            <a:r>
              <a:rPr lang="en-US" altLang="ja-JP" sz="1800" b="1">
                <a:solidFill>
                  <a:srgbClr val="FF0000"/>
                </a:solidFill>
              </a:rPr>
              <a:t>Na</a:t>
            </a:r>
            <a:r>
              <a:rPr lang="en-US" altLang="ja-JP" sz="1800" b="1" baseline="30000">
                <a:solidFill>
                  <a:srgbClr val="FF0000"/>
                </a:solidFill>
              </a:rPr>
              <a:t>+</a:t>
            </a:r>
            <a:r>
              <a:rPr lang="ja-JP" altLang="en-US" sz="1800" b="1">
                <a:solidFill>
                  <a:srgbClr val="FF0000"/>
                </a:solidFill>
              </a:rPr>
              <a:t>を中心に、</a:t>
            </a:r>
            <a:r>
              <a:rPr lang="en-US" altLang="ja-JP" sz="1800" b="1">
                <a:solidFill>
                  <a:srgbClr val="FF0000"/>
                </a:solidFill>
              </a:rPr>
              <a:t>3Å</a:t>
            </a:r>
            <a:r>
              <a:rPr lang="ja-JP" altLang="en-US" sz="1800" b="1">
                <a:solidFill>
                  <a:srgbClr val="FF0000"/>
                </a:solidFill>
              </a:rPr>
              <a:t>以内の</a:t>
            </a:r>
            <a:r>
              <a:rPr lang="en-US" altLang="ja-JP" sz="1800" b="1">
                <a:solidFill>
                  <a:srgbClr val="FF0000"/>
                </a:solidFill>
              </a:rPr>
              <a:t>Cl</a:t>
            </a:r>
            <a:r>
              <a:rPr lang="en-US" altLang="ja-JP" sz="1800" b="1" baseline="30000">
                <a:solidFill>
                  <a:srgbClr val="FF0000"/>
                </a:solidFill>
              </a:rPr>
              <a:t>- </a:t>
            </a:r>
            <a:r>
              <a:rPr lang="ja-JP" altLang="en-US" sz="1800" b="1">
                <a:solidFill>
                  <a:srgbClr val="FF0000"/>
                </a:solidFill>
              </a:rPr>
              <a:t>を灰色の棒で結ぶ</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028">
            <a:extLst>
              <a:ext uri="{FF2B5EF4-FFF2-40B4-BE49-F238E27FC236}">
                <a16:creationId xmlns:a16="http://schemas.microsoft.com/office/drawing/2014/main" id="{3DA33225-461B-419C-BBFB-1E0508247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9" name="Rectangle 1026">
            <a:extLst>
              <a:ext uri="{FF2B5EF4-FFF2-40B4-BE49-F238E27FC236}">
                <a16:creationId xmlns:a16="http://schemas.microsoft.com/office/drawing/2014/main" id="{CBF2BEF7-2364-4028-B413-01F4841AF656}"/>
              </a:ext>
            </a:extLst>
          </p:cNvPr>
          <p:cNvSpPr>
            <a:spLocks noGrp="1" noChangeArrowheads="1"/>
          </p:cNvSpPr>
          <p:nvPr>
            <p:ph type="title"/>
          </p:nvPr>
        </p:nvSpPr>
        <p:spPr>
          <a:xfrm>
            <a:off x="1524000" y="0"/>
            <a:ext cx="9144000" cy="685800"/>
          </a:xfrm>
        </p:spPr>
        <p:txBody>
          <a:bodyPr/>
          <a:lstStyle/>
          <a:p>
            <a:pPr eaLnBrk="1" hangingPunct="1"/>
            <a:r>
              <a:rPr lang="en-US" altLang="ja-JP" sz="3600" b="1">
                <a:solidFill>
                  <a:srgbClr val="0000FF"/>
                </a:solidFill>
                <a:ea typeface="ＨＧ丸ゴシックB" charset="-128"/>
              </a:rPr>
              <a:t>Space-filling view</a:t>
            </a:r>
            <a:endParaRPr lang="en-US" altLang="ja-JP"/>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4">
            <a:extLst>
              <a:ext uri="{FF2B5EF4-FFF2-40B4-BE49-F238E27FC236}">
                <a16:creationId xmlns:a16="http://schemas.microsoft.com/office/drawing/2014/main" id="{6B905FF5-874D-4EB8-8BE1-D2E452C8D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67" name="Rectangle 2">
            <a:extLst>
              <a:ext uri="{FF2B5EF4-FFF2-40B4-BE49-F238E27FC236}">
                <a16:creationId xmlns:a16="http://schemas.microsoft.com/office/drawing/2014/main" id="{5647F94A-BBB9-4BF7-A3E3-D8F4120B3107}"/>
              </a:ext>
            </a:extLst>
          </p:cNvPr>
          <p:cNvSpPr>
            <a:spLocks noGrp="1" noChangeArrowheads="1"/>
          </p:cNvSpPr>
          <p:nvPr>
            <p:ph type="title"/>
          </p:nvPr>
        </p:nvSpPr>
        <p:spPr>
          <a:xfrm>
            <a:off x="1524000" y="0"/>
            <a:ext cx="9144000" cy="685800"/>
          </a:xfrm>
        </p:spPr>
        <p:txBody>
          <a:bodyPr/>
          <a:lstStyle/>
          <a:p>
            <a:pPr eaLnBrk="1" hangingPunct="1"/>
            <a:r>
              <a:rPr lang="en-US" altLang="ja-JP" sz="3600" b="1">
                <a:solidFill>
                  <a:srgbClr val="0000FF"/>
                </a:solidFill>
                <a:ea typeface="ＨＧ丸ゴシックB" charset="-128"/>
              </a:rPr>
              <a:t>Polyhedral view (</a:t>
            </a:r>
            <a:r>
              <a:rPr lang="ja-JP" altLang="en-US" sz="3600" b="1">
                <a:solidFill>
                  <a:srgbClr val="0000FF"/>
                </a:solidFill>
                <a:ea typeface="ＨＧ丸ゴシックB" charset="-128"/>
              </a:rPr>
              <a:t>化学結合を定義する必要</a:t>
            </a:r>
            <a:r>
              <a:rPr lang="en-US" altLang="ja-JP" sz="3600" b="1">
                <a:solidFill>
                  <a:srgbClr val="0000FF"/>
                </a:solidFill>
                <a:ea typeface="ＨＧ丸ゴシックB" charset="-128"/>
              </a:rPr>
              <a:t>)</a:t>
            </a:r>
            <a:endParaRPr lang="en-US" altLang="ja-JP"/>
          </a:p>
        </p:txBody>
      </p:sp>
      <p:sp>
        <p:nvSpPr>
          <p:cNvPr id="139268" name="Text Box 5">
            <a:extLst>
              <a:ext uri="{FF2B5EF4-FFF2-40B4-BE49-F238E27FC236}">
                <a16:creationId xmlns:a16="http://schemas.microsoft.com/office/drawing/2014/main" id="{C3162D83-CFCD-48A4-B4B9-6E8D80135E44}"/>
              </a:ext>
            </a:extLst>
          </p:cNvPr>
          <p:cNvSpPr txBox="1">
            <a:spLocks noChangeArrowheads="1"/>
          </p:cNvSpPr>
          <p:nvPr/>
        </p:nvSpPr>
        <p:spPr bwMode="auto">
          <a:xfrm>
            <a:off x="4419600" y="1600201"/>
            <a:ext cx="5181600" cy="366713"/>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50000"/>
              </a:spcBef>
              <a:spcAft>
                <a:spcPct val="0"/>
              </a:spcAft>
              <a:buNone/>
            </a:pPr>
            <a:r>
              <a:rPr lang="en-US" altLang="ja-JP" sz="1800" b="1">
                <a:solidFill>
                  <a:srgbClr val="FF0000"/>
                </a:solidFill>
              </a:rPr>
              <a:t>Na</a:t>
            </a:r>
            <a:r>
              <a:rPr lang="en-US" altLang="ja-JP" sz="1800" b="1" baseline="30000">
                <a:solidFill>
                  <a:srgbClr val="FF0000"/>
                </a:solidFill>
              </a:rPr>
              <a:t>+</a:t>
            </a:r>
            <a:r>
              <a:rPr lang="ja-JP" altLang="en-US" sz="1800" b="1">
                <a:solidFill>
                  <a:srgbClr val="FF0000"/>
                </a:solidFill>
              </a:rPr>
              <a:t>を中心に、</a:t>
            </a:r>
            <a:r>
              <a:rPr lang="en-US" altLang="ja-JP" sz="1800" b="1">
                <a:solidFill>
                  <a:srgbClr val="FF0000"/>
                </a:solidFill>
              </a:rPr>
              <a:t>3Å</a:t>
            </a:r>
            <a:r>
              <a:rPr lang="ja-JP" altLang="en-US" sz="1800" b="1">
                <a:solidFill>
                  <a:srgbClr val="FF0000"/>
                </a:solidFill>
              </a:rPr>
              <a:t>以内の</a:t>
            </a:r>
            <a:r>
              <a:rPr lang="en-US" altLang="ja-JP" sz="1800" b="1">
                <a:solidFill>
                  <a:srgbClr val="FF0000"/>
                </a:solidFill>
              </a:rPr>
              <a:t>Cl</a:t>
            </a:r>
            <a:r>
              <a:rPr lang="en-US" altLang="ja-JP" sz="1800" b="1" baseline="30000">
                <a:solidFill>
                  <a:srgbClr val="FF0000"/>
                </a:solidFill>
              </a:rPr>
              <a:t>-</a:t>
            </a:r>
            <a:r>
              <a:rPr lang="ja-JP" altLang="en-US" sz="1800" b="1">
                <a:solidFill>
                  <a:srgbClr val="FF0000"/>
                </a:solidFill>
              </a:rPr>
              <a:t>が作る多面体を表示</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4">
            <a:extLst>
              <a:ext uri="{FF2B5EF4-FFF2-40B4-BE49-F238E27FC236}">
                <a16:creationId xmlns:a16="http://schemas.microsoft.com/office/drawing/2014/main" id="{809931DF-A032-458B-9982-81CFA08E6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315" name="Rectangle 2">
            <a:extLst>
              <a:ext uri="{FF2B5EF4-FFF2-40B4-BE49-F238E27FC236}">
                <a16:creationId xmlns:a16="http://schemas.microsoft.com/office/drawing/2014/main" id="{19662FE9-959B-4384-A200-B2E56457FB04}"/>
              </a:ext>
            </a:extLst>
          </p:cNvPr>
          <p:cNvSpPr>
            <a:spLocks noGrp="1" noChangeArrowheads="1"/>
          </p:cNvSpPr>
          <p:nvPr>
            <p:ph type="title"/>
          </p:nvPr>
        </p:nvSpPr>
        <p:spPr>
          <a:xfrm>
            <a:off x="1524000" y="0"/>
            <a:ext cx="9144000" cy="685800"/>
          </a:xfrm>
        </p:spPr>
        <p:txBody>
          <a:bodyPr/>
          <a:lstStyle/>
          <a:p>
            <a:pPr eaLnBrk="1" hangingPunct="1"/>
            <a:r>
              <a:rPr lang="en-US" altLang="ja-JP" sz="3600" b="1">
                <a:solidFill>
                  <a:srgbClr val="0000FF"/>
                </a:solidFill>
                <a:ea typeface="ＨＧ丸ゴシックB" charset="-128"/>
              </a:rPr>
              <a:t>Wire frame view (</a:t>
            </a:r>
            <a:r>
              <a:rPr lang="ja-JP" altLang="en-US" sz="3600" b="1">
                <a:solidFill>
                  <a:srgbClr val="0000FF"/>
                </a:solidFill>
                <a:ea typeface="ＨＧ丸ゴシックB" charset="-128"/>
              </a:rPr>
              <a:t>化学結合を定義した場合</a:t>
            </a:r>
            <a:r>
              <a:rPr lang="en-US" altLang="ja-JP" sz="3600" b="1">
                <a:solidFill>
                  <a:srgbClr val="0000FF"/>
                </a:solidFill>
                <a:ea typeface="ＨＧ丸ゴシックB" charset="-128"/>
              </a:rPr>
              <a:t>)</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028">
            <a:extLst>
              <a:ext uri="{FF2B5EF4-FFF2-40B4-BE49-F238E27FC236}">
                <a16:creationId xmlns:a16="http://schemas.microsoft.com/office/drawing/2014/main" id="{F2E617FA-5D07-4EF9-8219-9E95D22A0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3" name="Rectangle 1027">
            <a:extLst>
              <a:ext uri="{FF2B5EF4-FFF2-40B4-BE49-F238E27FC236}">
                <a16:creationId xmlns:a16="http://schemas.microsoft.com/office/drawing/2014/main" id="{C23DC5E5-E279-4913-8D4F-3934E29FEFE8}"/>
              </a:ext>
            </a:extLst>
          </p:cNvPr>
          <p:cNvSpPr>
            <a:spLocks noGrp="1" noChangeArrowheads="1"/>
          </p:cNvSpPr>
          <p:nvPr>
            <p:ph type="title"/>
          </p:nvPr>
        </p:nvSpPr>
        <p:spPr>
          <a:xfrm>
            <a:off x="1524000" y="0"/>
            <a:ext cx="9144000" cy="685800"/>
          </a:xfrm>
        </p:spPr>
        <p:txBody>
          <a:bodyPr/>
          <a:lstStyle/>
          <a:p>
            <a:pPr eaLnBrk="1" hangingPunct="1"/>
            <a:r>
              <a:rPr lang="en-US" altLang="ja-JP" sz="3600" b="1">
                <a:solidFill>
                  <a:srgbClr val="0000FF"/>
                </a:solidFill>
                <a:ea typeface="ＨＧ丸ゴシックB" charset="-128"/>
              </a:rPr>
              <a:t>Stick view (</a:t>
            </a:r>
            <a:r>
              <a:rPr lang="ja-JP" altLang="en-US" sz="3600" b="1">
                <a:solidFill>
                  <a:srgbClr val="0000FF"/>
                </a:solidFill>
                <a:ea typeface="ＨＧ丸ゴシックB" charset="-128"/>
              </a:rPr>
              <a:t>化学結合を定義した場合</a:t>
            </a:r>
            <a:r>
              <a:rPr lang="en-US" altLang="ja-JP" sz="3600" b="1">
                <a:solidFill>
                  <a:srgbClr val="0000FF"/>
                </a:solidFill>
                <a:ea typeface="ＨＧ丸ゴシックB" charset="-128"/>
              </a:rPr>
              <a: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B2DD0787-C64B-4A8E-9AE5-98FE1533B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838201"/>
            <a:ext cx="6324600" cy="57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1" name="Rectangle 3">
            <a:extLst>
              <a:ext uri="{FF2B5EF4-FFF2-40B4-BE49-F238E27FC236}">
                <a16:creationId xmlns:a16="http://schemas.microsoft.com/office/drawing/2014/main" id="{A228499A-2BDB-4A7A-8F5E-6494D95278DA}"/>
              </a:ext>
            </a:extLst>
          </p:cNvPr>
          <p:cNvSpPr>
            <a:spLocks noGrp="1" noChangeArrowheads="1"/>
          </p:cNvSpPr>
          <p:nvPr>
            <p:ph type="title"/>
          </p:nvPr>
        </p:nvSpPr>
        <p:spPr>
          <a:xfrm>
            <a:off x="1524000" y="0"/>
            <a:ext cx="9144000" cy="762000"/>
          </a:xfrm>
        </p:spPr>
        <p:txBody>
          <a:bodyPr/>
          <a:lstStyle/>
          <a:p>
            <a:pPr eaLnBrk="1" hangingPunct="1"/>
            <a:r>
              <a:rPr lang="ja-JP" altLang="en-US" sz="3600" b="1">
                <a:solidFill>
                  <a:srgbClr val="0000FF"/>
                </a:solidFill>
                <a:ea typeface="ＨＧ丸ゴシックB" charset="-128"/>
              </a:rPr>
              <a:t>電子密度、波動関数などを重ねる</a:t>
            </a:r>
            <a:endParaRPr lang="ja-JP" altLang="en-US"/>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a:extLst>
              <a:ext uri="{FF2B5EF4-FFF2-40B4-BE49-F238E27FC236}">
                <a16:creationId xmlns:a16="http://schemas.microsoft.com/office/drawing/2014/main" id="{1199B70C-6475-4587-AF30-A107A77CE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59" name="Rectangle 3">
            <a:extLst>
              <a:ext uri="{FF2B5EF4-FFF2-40B4-BE49-F238E27FC236}">
                <a16:creationId xmlns:a16="http://schemas.microsoft.com/office/drawing/2014/main" id="{EFD458E4-0267-4615-AB89-1A5547D75C1F}"/>
              </a:ext>
            </a:extLst>
          </p:cNvPr>
          <p:cNvSpPr>
            <a:spLocks noGrp="1" noChangeArrowheads="1"/>
          </p:cNvSpPr>
          <p:nvPr>
            <p:ph type="title"/>
          </p:nvPr>
        </p:nvSpPr>
        <p:spPr>
          <a:xfrm>
            <a:off x="1524000" y="0"/>
            <a:ext cx="9144000" cy="685800"/>
          </a:xfrm>
        </p:spPr>
        <p:txBody>
          <a:bodyPr/>
          <a:lstStyle/>
          <a:p>
            <a:pPr eaLnBrk="1" hangingPunct="1"/>
            <a:r>
              <a:rPr lang="ja-JP" altLang="en-US" sz="3600" b="1">
                <a:solidFill>
                  <a:srgbClr val="0000FF"/>
                </a:solidFill>
                <a:ea typeface="ＨＧ丸ゴシックB" charset="-128"/>
              </a:rPr>
              <a:t>イオン間距離</a:t>
            </a:r>
            <a:r>
              <a:rPr lang="en-US" altLang="ja-JP" sz="3600" b="1">
                <a:solidFill>
                  <a:srgbClr val="0000FF"/>
                </a:solidFill>
                <a:ea typeface="ＨＧ丸ゴシックB" charset="-128"/>
              </a:rPr>
              <a:t>: Manipulation =&gt; Distance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a:extLst>
              <a:ext uri="{FF2B5EF4-FFF2-40B4-BE49-F238E27FC236}">
                <a16:creationId xmlns:a16="http://schemas.microsoft.com/office/drawing/2014/main" id="{FEA8E766-1A07-4074-8563-7A35DC595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7543800" cy="609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7" name="Rectangle 3">
            <a:extLst>
              <a:ext uri="{FF2B5EF4-FFF2-40B4-BE49-F238E27FC236}">
                <a16:creationId xmlns:a16="http://schemas.microsoft.com/office/drawing/2014/main" id="{C95DA6AD-0674-46F8-8220-F769FF50D948}"/>
              </a:ext>
            </a:extLst>
          </p:cNvPr>
          <p:cNvSpPr>
            <a:spLocks noGrp="1" noChangeArrowheads="1"/>
          </p:cNvSpPr>
          <p:nvPr>
            <p:ph type="title"/>
          </p:nvPr>
        </p:nvSpPr>
        <p:spPr>
          <a:xfrm>
            <a:off x="1524000" y="0"/>
            <a:ext cx="9144000" cy="685800"/>
          </a:xfrm>
        </p:spPr>
        <p:txBody>
          <a:bodyPr/>
          <a:lstStyle/>
          <a:p>
            <a:pPr eaLnBrk="1" hangingPunct="1"/>
            <a:r>
              <a:rPr lang="ja-JP" altLang="en-US" sz="3600" b="1">
                <a:solidFill>
                  <a:srgbClr val="0000FF"/>
                </a:solidFill>
                <a:ea typeface="ＨＧ丸ゴシックB" charset="-128"/>
              </a:rPr>
              <a:t>結合角度</a:t>
            </a:r>
            <a:r>
              <a:rPr lang="en-US" altLang="ja-JP" sz="3600" b="1">
                <a:solidFill>
                  <a:srgbClr val="0000FF"/>
                </a:solidFill>
                <a:ea typeface="ＨＧ丸ゴシックB" charset="-128"/>
              </a:rPr>
              <a:t>: Manipulation =&gt; Angle</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3">
            <a:extLst>
              <a:ext uri="{FF2B5EF4-FFF2-40B4-BE49-F238E27FC236}">
                <a16:creationId xmlns:a16="http://schemas.microsoft.com/office/drawing/2014/main" id="{0EE01769-1DD3-4F1B-A7CF-CA2F6A11D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16114"/>
            <a:ext cx="4724400" cy="381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5" name="Rectangle 3">
            <a:extLst>
              <a:ext uri="{FF2B5EF4-FFF2-40B4-BE49-F238E27FC236}">
                <a16:creationId xmlns:a16="http://schemas.microsoft.com/office/drawing/2014/main" id="{05C165B9-BA90-4581-9CBC-4286226DE0D9}"/>
              </a:ext>
            </a:extLst>
          </p:cNvPr>
          <p:cNvSpPr>
            <a:spLocks noGrp="1" noChangeArrowheads="1"/>
          </p:cNvSpPr>
          <p:nvPr>
            <p:ph type="title"/>
          </p:nvPr>
        </p:nvSpPr>
        <p:spPr>
          <a:xfrm>
            <a:off x="1524000" y="0"/>
            <a:ext cx="9144000" cy="685800"/>
          </a:xfrm>
        </p:spPr>
        <p:txBody>
          <a:bodyPr/>
          <a:lstStyle/>
          <a:p>
            <a:pPr eaLnBrk="1" hangingPunct="1"/>
            <a:r>
              <a:rPr lang="ja-JP" altLang="en-US" sz="3600" b="1">
                <a:solidFill>
                  <a:srgbClr val="0000FF"/>
                </a:solidFill>
                <a:ea typeface="ＨＧ丸ゴシックB" charset="-128"/>
              </a:rPr>
              <a:t>原子半径？　イオン半径？</a:t>
            </a:r>
          </a:p>
        </p:txBody>
      </p:sp>
      <p:pic>
        <p:nvPicPr>
          <p:cNvPr id="151556" name="Picture 6">
            <a:extLst>
              <a:ext uri="{FF2B5EF4-FFF2-40B4-BE49-F238E27FC236}">
                <a16:creationId xmlns:a16="http://schemas.microsoft.com/office/drawing/2014/main" id="{C4C73A5A-14FF-4E37-AD82-BB90ECEE2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676400"/>
            <a:ext cx="5200650" cy="407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7" name="Rectangle 7">
            <a:extLst>
              <a:ext uri="{FF2B5EF4-FFF2-40B4-BE49-F238E27FC236}">
                <a16:creationId xmlns:a16="http://schemas.microsoft.com/office/drawing/2014/main" id="{94966DE1-8FB4-4FB5-A104-D043B2BC583C}"/>
              </a:ext>
            </a:extLst>
          </p:cNvPr>
          <p:cNvSpPr>
            <a:spLocks noChangeArrowheads="1"/>
          </p:cNvSpPr>
          <p:nvPr/>
        </p:nvSpPr>
        <p:spPr bwMode="auto">
          <a:xfrm>
            <a:off x="2057400" y="4238625"/>
            <a:ext cx="990600" cy="2286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51558" name="Line 8">
            <a:extLst>
              <a:ext uri="{FF2B5EF4-FFF2-40B4-BE49-F238E27FC236}">
                <a16:creationId xmlns:a16="http://schemas.microsoft.com/office/drawing/2014/main" id="{7CF6AF0D-AAB5-4EDA-9F15-D594277FB887}"/>
              </a:ext>
            </a:extLst>
          </p:cNvPr>
          <p:cNvSpPr>
            <a:spLocks noChangeShapeType="1"/>
          </p:cNvSpPr>
          <p:nvPr/>
        </p:nvSpPr>
        <p:spPr bwMode="auto">
          <a:xfrm>
            <a:off x="2362200" y="1143000"/>
            <a:ext cx="152400" cy="30480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1559" name="Rectangle 9">
            <a:extLst>
              <a:ext uri="{FF2B5EF4-FFF2-40B4-BE49-F238E27FC236}">
                <a16:creationId xmlns:a16="http://schemas.microsoft.com/office/drawing/2014/main" id="{1FE08A02-2033-48E0-8574-75EA20D9E574}"/>
              </a:ext>
            </a:extLst>
          </p:cNvPr>
          <p:cNvSpPr>
            <a:spLocks noChangeArrowheads="1"/>
          </p:cNvSpPr>
          <p:nvPr/>
        </p:nvSpPr>
        <p:spPr bwMode="auto">
          <a:xfrm>
            <a:off x="1626824" y="685801"/>
            <a:ext cx="350275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0000"/>
                </a:solidFill>
                <a:ea typeface="ＨＧ丸ゴシックB" charset="-128"/>
              </a:rPr>
              <a:t>Properties =&gt; Atoms</a:t>
            </a:r>
            <a:r>
              <a:rPr lang="ja-JP" altLang="en-US" sz="2400" b="1">
                <a:solidFill>
                  <a:srgbClr val="FF0000"/>
                </a:solidFill>
                <a:ea typeface="ＨＧ丸ゴシックB" charset="-128"/>
              </a:rPr>
              <a:t>タブ</a:t>
            </a:r>
          </a:p>
        </p:txBody>
      </p:sp>
      <p:sp>
        <p:nvSpPr>
          <p:cNvPr id="151560" name="Line 10">
            <a:extLst>
              <a:ext uri="{FF2B5EF4-FFF2-40B4-BE49-F238E27FC236}">
                <a16:creationId xmlns:a16="http://schemas.microsoft.com/office/drawing/2014/main" id="{A9522790-F672-4FBE-8995-366FF00581D8}"/>
              </a:ext>
            </a:extLst>
          </p:cNvPr>
          <p:cNvSpPr>
            <a:spLocks noChangeShapeType="1"/>
          </p:cNvSpPr>
          <p:nvPr/>
        </p:nvSpPr>
        <p:spPr bwMode="auto">
          <a:xfrm flipH="1">
            <a:off x="3657600" y="1524000"/>
            <a:ext cx="304800" cy="5334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1561" name="Rectangle 11">
            <a:extLst>
              <a:ext uri="{FF2B5EF4-FFF2-40B4-BE49-F238E27FC236}">
                <a16:creationId xmlns:a16="http://schemas.microsoft.com/office/drawing/2014/main" id="{31861BDF-F00C-4375-A1E5-816BC9A23F2C}"/>
              </a:ext>
            </a:extLst>
          </p:cNvPr>
          <p:cNvSpPr>
            <a:spLocks noChangeArrowheads="1"/>
          </p:cNvSpPr>
          <p:nvPr/>
        </p:nvSpPr>
        <p:spPr bwMode="auto">
          <a:xfrm>
            <a:off x="2590800" y="1981200"/>
            <a:ext cx="1333500" cy="381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51562" name="Rectangle 12">
            <a:extLst>
              <a:ext uri="{FF2B5EF4-FFF2-40B4-BE49-F238E27FC236}">
                <a16:creationId xmlns:a16="http://schemas.microsoft.com/office/drawing/2014/main" id="{42B621B4-332E-46B6-8571-E03E9983BCEA}"/>
              </a:ext>
            </a:extLst>
          </p:cNvPr>
          <p:cNvSpPr>
            <a:spLocks noChangeArrowheads="1"/>
          </p:cNvSpPr>
          <p:nvPr/>
        </p:nvSpPr>
        <p:spPr bwMode="auto">
          <a:xfrm>
            <a:off x="2697164" y="1066800"/>
            <a:ext cx="4160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000000"/>
                </a:solidFill>
                <a:ea typeface="ＨＧ丸ゴシックB" charset="-128"/>
              </a:rPr>
              <a:t>Radii type: </a:t>
            </a:r>
            <a:r>
              <a:rPr lang="en-US" altLang="ja-JP" sz="2400" b="1">
                <a:solidFill>
                  <a:srgbClr val="FF3300"/>
                </a:solidFill>
                <a:ea typeface="ＨＧ丸ゴシックB" charset="-128"/>
              </a:rPr>
              <a:t>Atomic (</a:t>
            </a:r>
            <a:r>
              <a:rPr lang="ja-JP" altLang="en-US" sz="2400" b="1">
                <a:solidFill>
                  <a:srgbClr val="FF3300"/>
                </a:solidFill>
                <a:ea typeface="ＨＧ丸ゴシックB" charset="-128"/>
              </a:rPr>
              <a:t>原子半径</a:t>
            </a:r>
            <a:r>
              <a:rPr lang="en-US" altLang="ja-JP" sz="2400" b="1">
                <a:solidFill>
                  <a:srgbClr val="FF3300"/>
                </a:solidFill>
                <a:ea typeface="ＨＧ丸ゴシックB" charset="-128"/>
              </a:rPr>
              <a:t>)</a:t>
            </a:r>
          </a:p>
        </p:txBody>
      </p:sp>
      <p:sp>
        <p:nvSpPr>
          <p:cNvPr id="151563" name="Rectangle 14">
            <a:extLst>
              <a:ext uri="{FF2B5EF4-FFF2-40B4-BE49-F238E27FC236}">
                <a16:creationId xmlns:a16="http://schemas.microsoft.com/office/drawing/2014/main" id="{E61E1106-3C91-4752-A901-C88426D7D02A}"/>
              </a:ext>
            </a:extLst>
          </p:cNvPr>
          <p:cNvSpPr>
            <a:spLocks noChangeArrowheads="1"/>
          </p:cNvSpPr>
          <p:nvPr/>
        </p:nvSpPr>
        <p:spPr bwMode="auto">
          <a:xfrm>
            <a:off x="7223537" y="1066801"/>
            <a:ext cx="26725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3300"/>
                </a:solidFill>
                <a:ea typeface="ＨＧ丸ゴシックB" charset="-128"/>
              </a:rPr>
              <a:t>Ionic (</a:t>
            </a:r>
            <a:r>
              <a:rPr lang="ja-JP" altLang="en-US" sz="2400" b="1">
                <a:solidFill>
                  <a:srgbClr val="FF3300"/>
                </a:solidFill>
                <a:ea typeface="ＨＧ丸ゴシックB" charset="-128"/>
              </a:rPr>
              <a:t>イオン半径</a:t>
            </a:r>
            <a:r>
              <a:rPr lang="en-US" altLang="ja-JP" sz="2400" b="1">
                <a:solidFill>
                  <a:srgbClr val="FF3300"/>
                </a:solidFill>
                <a:ea typeface="ＨＧ丸ゴシックB" charset="-128"/>
              </a:rPr>
              <a:t>)</a:t>
            </a:r>
          </a:p>
        </p:txBody>
      </p:sp>
      <p:sp>
        <p:nvSpPr>
          <p:cNvPr id="151564" name="Rectangle 15">
            <a:extLst>
              <a:ext uri="{FF2B5EF4-FFF2-40B4-BE49-F238E27FC236}">
                <a16:creationId xmlns:a16="http://schemas.microsoft.com/office/drawing/2014/main" id="{C7520538-605A-4EE4-BCCB-9AB2C921C4C8}"/>
              </a:ext>
            </a:extLst>
          </p:cNvPr>
          <p:cNvSpPr>
            <a:spLocks noChangeArrowheads="1"/>
          </p:cNvSpPr>
          <p:nvPr/>
        </p:nvSpPr>
        <p:spPr bwMode="auto">
          <a:xfrm>
            <a:off x="5691188" y="2743200"/>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3300"/>
                </a:solidFill>
                <a:ea typeface="HG丸ｺﾞｼｯｸM-PRO" panose="020F0600000000000000" pitchFamily="50" charset="-128"/>
              </a:rPr>
              <a:t>Na</a:t>
            </a:r>
          </a:p>
        </p:txBody>
      </p:sp>
      <p:sp>
        <p:nvSpPr>
          <p:cNvPr id="151565" name="Rectangle 16">
            <a:extLst>
              <a:ext uri="{FF2B5EF4-FFF2-40B4-BE49-F238E27FC236}">
                <a16:creationId xmlns:a16="http://schemas.microsoft.com/office/drawing/2014/main" id="{1E981FAE-C55D-46D4-9D80-8702AC140831}"/>
              </a:ext>
            </a:extLst>
          </p:cNvPr>
          <p:cNvSpPr>
            <a:spLocks noChangeArrowheads="1"/>
          </p:cNvSpPr>
          <p:nvPr/>
        </p:nvSpPr>
        <p:spPr bwMode="auto">
          <a:xfrm>
            <a:off x="5613400" y="333375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3300"/>
                </a:solidFill>
                <a:ea typeface="HG丸ｺﾞｼｯｸM-PRO" panose="020F0600000000000000" pitchFamily="50" charset="-128"/>
              </a:rPr>
              <a:t>Cl</a:t>
            </a:r>
          </a:p>
        </p:txBody>
      </p:sp>
      <p:sp>
        <p:nvSpPr>
          <p:cNvPr id="151566" name="Rectangle 17">
            <a:extLst>
              <a:ext uri="{FF2B5EF4-FFF2-40B4-BE49-F238E27FC236}">
                <a16:creationId xmlns:a16="http://schemas.microsoft.com/office/drawing/2014/main" id="{5CBF20C2-CCAB-4A69-A10B-DD6C1B9D8884}"/>
              </a:ext>
            </a:extLst>
          </p:cNvPr>
          <p:cNvSpPr>
            <a:spLocks noChangeArrowheads="1"/>
          </p:cNvSpPr>
          <p:nvPr/>
        </p:nvSpPr>
        <p:spPr bwMode="auto">
          <a:xfrm>
            <a:off x="7327900" y="3048000"/>
            <a:ext cx="6731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3300"/>
                </a:solidFill>
                <a:ea typeface="HG丸ｺﾞｼｯｸM-PRO" panose="020F0600000000000000" pitchFamily="50" charset="-128"/>
              </a:rPr>
              <a:t>Na</a:t>
            </a:r>
            <a:r>
              <a:rPr lang="en-US" altLang="ja-JP" sz="2400" b="1" baseline="30000">
                <a:solidFill>
                  <a:srgbClr val="FF3300"/>
                </a:solidFill>
                <a:ea typeface="HG丸ｺﾞｼｯｸM-PRO" panose="020F0600000000000000" pitchFamily="50" charset="-128"/>
              </a:rPr>
              <a:t>+</a:t>
            </a:r>
          </a:p>
        </p:txBody>
      </p:sp>
      <p:sp>
        <p:nvSpPr>
          <p:cNvPr id="151567" name="Rectangle 18">
            <a:extLst>
              <a:ext uri="{FF2B5EF4-FFF2-40B4-BE49-F238E27FC236}">
                <a16:creationId xmlns:a16="http://schemas.microsoft.com/office/drawing/2014/main" id="{C9608854-61C8-4A0F-9CC8-C7B37E04B820}"/>
              </a:ext>
            </a:extLst>
          </p:cNvPr>
          <p:cNvSpPr>
            <a:spLocks noChangeArrowheads="1"/>
          </p:cNvSpPr>
          <p:nvPr/>
        </p:nvSpPr>
        <p:spPr bwMode="auto">
          <a:xfrm>
            <a:off x="7367588" y="3657600"/>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3300"/>
                </a:solidFill>
                <a:ea typeface="HG丸ｺﾞｼｯｸM-PRO" panose="020F0600000000000000" pitchFamily="50" charset="-128"/>
              </a:rPr>
              <a:t>Cl</a:t>
            </a:r>
            <a:r>
              <a:rPr lang="en-US" altLang="ja-JP" sz="2400" b="1" baseline="30000">
                <a:solidFill>
                  <a:srgbClr val="FF3300"/>
                </a:solidFill>
                <a:ea typeface="HG丸ｺﾞｼｯｸM-PRO" panose="020F0600000000000000" pitchFamily="50" charset="-128"/>
              </a:rPr>
              <a:t>-</a:t>
            </a:r>
          </a:p>
        </p:txBody>
      </p:sp>
      <p:sp>
        <p:nvSpPr>
          <p:cNvPr id="151568" name="Rectangle 19">
            <a:extLst>
              <a:ext uri="{FF2B5EF4-FFF2-40B4-BE49-F238E27FC236}">
                <a16:creationId xmlns:a16="http://schemas.microsoft.com/office/drawing/2014/main" id="{DBB0E692-3E96-42D4-A3B7-E6BC4BBBEA55}"/>
              </a:ext>
            </a:extLst>
          </p:cNvPr>
          <p:cNvSpPr>
            <a:spLocks noChangeArrowheads="1"/>
          </p:cNvSpPr>
          <p:nvPr/>
        </p:nvSpPr>
        <p:spPr bwMode="auto">
          <a:xfrm>
            <a:off x="1676400" y="6064250"/>
            <a:ext cx="8915400" cy="641350"/>
          </a:xfrm>
          <a:prstGeom prst="rect">
            <a:avLst/>
          </a:prstGeom>
          <a:solidFill>
            <a:srgbClr val="000080"/>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3600" b="1">
                <a:solidFill>
                  <a:srgbClr val="FFFF66"/>
                </a:solidFill>
                <a:ea typeface="HG丸ｺﾞｼｯｸM-PRO" panose="020F0600000000000000" pitchFamily="50" charset="-128"/>
              </a:rPr>
              <a:t>イオン半径は </a:t>
            </a:r>
            <a:r>
              <a:rPr lang="en-US" altLang="ja-JP" sz="3600" b="1">
                <a:solidFill>
                  <a:srgbClr val="FFFF66"/>
                </a:solidFill>
                <a:ea typeface="HG丸ｺﾞｼｯｸM-PRO" panose="020F0600000000000000" pitchFamily="50" charset="-128"/>
              </a:rPr>
              <a:t>Na</a:t>
            </a:r>
            <a:r>
              <a:rPr lang="en-US" altLang="ja-JP" sz="3600" b="1" baseline="30000">
                <a:solidFill>
                  <a:srgbClr val="FFFF66"/>
                </a:solidFill>
                <a:ea typeface="HG丸ｺﾞｼｯｸM-PRO" panose="020F0600000000000000" pitchFamily="50" charset="-128"/>
              </a:rPr>
              <a:t>+</a:t>
            </a:r>
            <a:r>
              <a:rPr lang="en-US" altLang="ja-JP" sz="3600" b="1">
                <a:solidFill>
                  <a:srgbClr val="FFFF66"/>
                </a:solidFill>
                <a:ea typeface="HG丸ｺﾞｼｯｸM-PRO" panose="020F0600000000000000" pitchFamily="50" charset="-128"/>
              </a:rPr>
              <a:t> </a:t>
            </a:r>
            <a:r>
              <a:rPr lang="ja-JP" altLang="en-US" sz="3600" b="1">
                <a:solidFill>
                  <a:srgbClr val="FFFF66"/>
                </a:solidFill>
                <a:ea typeface="HG丸ｺﾞｼｯｸM-PRO" panose="020F0600000000000000" pitchFamily="50" charset="-128"/>
              </a:rPr>
              <a:t>が小さく、</a:t>
            </a:r>
            <a:r>
              <a:rPr lang="en-US" altLang="ja-JP" sz="3600" b="1">
                <a:solidFill>
                  <a:srgbClr val="FFFF66"/>
                </a:solidFill>
                <a:ea typeface="HG丸ｺﾞｼｯｸM-PRO" panose="020F0600000000000000" pitchFamily="50" charset="-128"/>
              </a:rPr>
              <a:t>Cl</a:t>
            </a:r>
            <a:r>
              <a:rPr lang="en-US" altLang="ja-JP" sz="3600" b="1" baseline="30000">
                <a:solidFill>
                  <a:srgbClr val="FFFF66"/>
                </a:solidFill>
                <a:ea typeface="HG丸ｺﾞｼｯｸM-PRO" panose="020F0600000000000000" pitchFamily="50" charset="-128"/>
              </a:rPr>
              <a:t>-</a:t>
            </a:r>
            <a:r>
              <a:rPr lang="en-US" altLang="ja-JP" sz="3600" b="1">
                <a:solidFill>
                  <a:srgbClr val="FFFF66"/>
                </a:solidFill>
                <a:ea typeface="HG丸ｺﾞｼｯｸM-PRO" panose="020F0600000000000000" pitchFamily="50" charset="-128"/>
              </a:rPr>
              <a:t> </a:t>
            </a:r>
            <a:r>
              <a:rPr lang="ja-JP" altLang="en-US" sz="3600" b="1">
                <a:solidFill>
                  <a:srgbClr val="FFFF66"/>
                </a:solidFill>
                <a:ea typeface="HG丸ｺﾞｼｯｸM-PRO" panose="020F0600000000000000" pitchFamily="50" charset="-128"/>
              </a:rPr>
              <a:t>が大きい</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a:extLst>
              <a:ext uri="{FF2B5EF4-FFF2-40B4-BE49-F238E27FC236}">
                <a16:creationId xmlns:a16="http://schemas.microsoft.com/office/drawing/2014/main" id="{6207E51E-32AD-49F6-9F6E-485AEFEE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743200"/>
            <a:ext cx="4100513" cy="408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5" name="Rectangle 3">
            <a:extLst>
              <a:ext uri="{FF2B5EF4-FFF2-40B4-BE49-F238E27FC236}">
                <a16:creationId xmlns:a16="http://schemas.microsoft.com/office/drawing/2014/main" id="{CCF73382-0E1D-412D-89C5-57507A840771}"/>
              </a:ext>
            </a:extLst>
          </p:cNvPr>
          <p:cNvSpPr>
            <a:spLocks noGrp="1" noChangeArrowheads="1"/>
          </p:cNvSpPr>
          <p:nvPr>
            <p:ph type="title"/>
          </p:nvPr>
        </p:nvSpPr>
        <p:spPr>
          <a:xfrm>
            <a:off x="152400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金属と酸化物の結晶構造</a:t>
            </a:r>
          </a:p>
        </p:txBody>
      </p:sp>
      <p:sp>
        <p:nvSpPr>
          <p:cNvPr id="166916" name="Rectangle 4">
            <a:extLst>
              <a:ext uri="{FF2B5EF4-FFF2-40B4-BE49-F238E27FC236}">
                <a16:creationId xmlns:a16="http://schemas.microsoft.com/office/drawing/2014/main" id="{734F03E6-7C3F-4A1C-9250-27CC31D2D3D5}"/>
              </a:ext>
            </a:extLst>
          </p:cNvPr>
          <p:cNvSpPr>
            <a:spLocks noChangeArrowheads="1"/>
          </p:cNvSpPr>
          <p:nvPr/>
        </p:nvSpPr>
        <p:spPr bwMode="auto">
          <a:xfrm>
            <a:off x="7086601" y="838201"/>
            <a:ext cx="2208213"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b="1">
                <a:solidFill>
                  <a:srgbClr val="FF0000"/>
                </a:solidFill>
                <a:ea typeface="ＨＧ丸ゴシックB" charset="-128"/>
              </a:rPr>
              <a:t>MgO</a:t>
            </a:r>
          </a:p>
          <a:p>
            <a:pPr algn="ctr" fontAlgn="base">
              <a:spcBef>
                <a:spcPct val="0"/>
              </a:spcBef>
              <a:spcAft>
                <a:spcPct val="0"/>
              </a:spcAft>
              <a:buNone/>
            </a:pPr>
            <a:r>
              <a:rPr lang="en-US" altLang="ja-JP" sz="2800" b="1">
                <a:solidFill>
                  <a:srgbClr val="0000FF"/>
                </a:solidFill>
                <a:ea typeface="ＨＧ丸ゴシックB" charset="-128"/>
              </a:rPr>
              <a:t>NaCl</a:t>
            </a:r>
            <a:r>
              <a:rPr lang="ja-JP" altLang="en-US" sz="2800" b="1">
                <a:solidFill>
                  <a:srgbClr val="0000FF"/>
                </a:solidFill>
                <a:ea typeface="ＨＧ丸ゴシックB" charset="-128"/>
              </a:rPr>
              <a:t>型構造</a:t>
            </a:r>
            <a:br>
              <a:rPr lang="ja-JP" altLang="en-US" sz="2800" b="1">
                <a:solidFill>
                  <a:srgbClr val="0000FF"/>
                </a:solidFill>
                <a:ea typeface="ＨＧ丸ゴシックB" charset="-128"/>
              </a:rPr>
            </a:br>
            <a:r>
              <a:rPr lang="en-US" altLang="ja-JP" sz="2800" b="1">
                <a:solidFill>
                  <a:srgbClr val="0000FF"/>
                </a:solidFill>
                <a:ea typeface="ＨＧ丸ゴシックB" charset="-128"/>
              </a:rPr>
              <a:t>(</a:t>
            </a:r>
            <a:r>
              <a:rPr lang="ja-JP" altLang="en-US" sz="2800" b="1">
                <a:solidFill>
                  <a:srgbClr val="0000FF"/>
                </a:solidFill>
                <a:ea typeface="ＨＧ丸ゴシックB" charset="-128"/>
              </a:rPr>
              <a:t>岩塩型構造</a:t>
            </a:r>
            <a:r>
              <a:rPr lang="en-US" altLang="ja-JP" sz="2800" b="1">
                <a:solidFill>
                  <a:srgbClr val="0000FF"/>
                </a:solidFill>
                <a:ea typeface="ＨＧ丸ゴシックB" charset="-128"/>
              </a:rPr>
              <a:t>)</a:t>
            </a:r>
            <a:endParaRPr lang="en-US" altLang="ja-JP" sz="2800" b="1" baseline="-25000">
              <a:solidFill>
                <a:srgbClr val="0000FF"/>
              </a:solidFill>
              <a:ea typeface="ＨＧ丸ゴシックB" charset="-128"/>
            </a:endParaRPr>
          </a:p>
        </p:txBody>
      </p:sp>
      <p:sp>
        <p:nvSpPr>
          <p:cNvPr id="166917" name="Text Box 5">
            <a:extLst>
              <a:ext uri="{FF2B5EF4-FFF2-40B4-BE49-F238E27FC236}">
                <a16:creationId xmlns:a16="http://schemas.microsoft.com/office/drawing/2014/main" id="{2E794A0C-56F1-4EB5-9BD0-8324F44F77A3}"/>
              </a:ext>
            </a:extLst>
          </p:cNvPr>
          <p:cNvSpPr txBox="1">
            <a:spLocks noChangeArrowheads="1"/>
          </p:cNvSpPr>
          <p:nvPr/>
        </p:nvSpPr>
        <p:spPr bwMode="auto">
          <a:xfrm>
            <a:off x="6858000" y="2316164"/>
            <a:ext cx="10695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EC8C00"/>
                </a:solidFill>
              </a:rPr>
              <a:t>Mg</a:t>
            </a:r>
            <a:r>
              <a:rPr lang="en-US" altLang="ja-JP" b="1" baseline="30000">
                <a:solidFill>
                  <a:srgbClr val="EC8C00"/>
                </a:solidFill>
              </a:rPr>
              <a:t>2+</a:t>
            </a:r>
          </a:p>
        </p:txBody>
      </p:sp>
      <p:sp>
        <p:nvSpPr>
          <p:cNvPr id="166918" name="Text Box 6">
            <a:extLst>
              <a:ext uri="{FF2B5EF4-FFF2-40B4-BE49-F238E27FC236}">
                <a16:creationId xmlns:a16="http://schemas.microsoft.com/office/drawing/2014/main" id="{E5CD258D-6231-41A2-AB93-D708082B6AB9}"/>
              </a:ext>
            </a:extLst>
          </p:cNvPr>
          <p:cNvSpPr txBox="1">
            <a:spLocks noChangeArrowheads="1"/>
          </p:cNvSpPr>
          <p:nvPr/>
        </p:nvSpPr>
        <p:spPr bwMode="auto">
          <a:xfrm>
            <a:off x="7964488" y="2362201"/>
            <a:ext cx="7312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FF0000"/>
                </a:solidFill>
              </a:rPr>
              <a:t>O</a:t>
            </a:r>
            <a:r>
              <a:rPr lang="en-US" altLang="ja-JP" b="1" baseline="30000">
                <a:solidFill>
                  <a:srgbClr val="FF0000"/>
                </a:solidFill>
              </a:rPr>
              <a:t>2-</a:t>
            </a:r>
          </a:p>
        </p:txBody>
      </p:sp>
      <p:pic>
        <p:nvPicPr>
          <p:cNvPr id="166919" name="Picture 7">
            <a:extLst>
              <a:ext uri="{FF2B5EF4-FFF2-40B4-BE49-F238E27FC236}">
                <a16:creationId xmlns:a16="http://schemas.microsoft.com/office/drawing/2014/main" id="{BC58FD3F-9FED-4094-9885-E645650A9D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2362200"/>
            <a:ext cx="377031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20" name="Text Box 8">
            <a:extLst>
              <a:ext uri="{FF2B5EF4-FFF2-40B4-BE49-F238E27FC236}">
                <a16:creationId xmlns:a16="http://schemas.microsoft.com/office/drawing/2014/main" id="{48B3AE98-9A2E-419B-8463-8A673448C808}"/>
              </a:ext>
            </a:extLst>
          </p:cNvPr>
          <p:cNvSpPr txBox="1">
            <a:spLocks noChangeArrowheads="1"/>
          </p:cNvSpPr>
          <p:nvPr/>
        </p:nvSpPr>
        <p:spPr bwMode="auto">
          <a:xfrm>
            <a:off x="3810001" y="1935164"/>
            <a:ext cx="771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EC8C00"/>
                </a:solidFill>
              </a:rPr>
              <a:t>Mg</a:t>
            </a:r>
            <a:endParaRPr lang="en-US" altLang="ja-JP" b="1" baseline="30000">
              <a:solidFill>
                <a:srgbClr val="EC8C00"/>
              </a:solidFill>
            </a:endParaRPr>
          </a:p>
        </p:txBody>
      </p:sp>
      <p:sp>
        <p:nvSpPr>
          <p:cNvPr id="166921" name="Rectangle 9">
            <a:extLst>
              <a:ext uri="{FF2B5EF4-FFF2-40B4-BE49-F238E27FC236}">
                <a16:creationId xmlns:a16="http://schemas.microsoft.com/office/drawing/2014/main" id="{5C57009C-869A-44AA-8432-AAF4358239E1}"/>
              </a:ext>
            </a:extLst>
          </p:cNvPr>
          <p:cNvSpPr>
            <a:spLocks noChangeArrowheads="1"/>
          </p:cNvSpPr>
          <p:nvPr/>
        </p:nvSpPr>
        <p:spPr bwMode="auto">
          <a:xfrm>
            <a:off x="2546350" y="923926"/>
            <a:ext cx="30416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b="1">
                <a:solidFill>
                  <a:srgbClr val="FF0000"/>
                </a:solidFill>
                <a:ea typeface="ＨＧ丸ゴシックB" charset="-128"/>
              </a:rPr>
              <a:t>Mg </a:t>
            </a:r>
            <a:br>
              <a:rPr lang="en-US" altLang="ja-JP" b="1">
                <a:solidFill>
                  <a:srgbClr val="FF0000"/>
                </a:solidFill>
                <a:ea typeface="ＨＧ丸ゴシックB" charset="-128"/>
              </a:rPr>
            </a:br>
            <a:r>
              <a:rPr lang="ja-JP" altLang="en-US" sz="2800" b="1">
                <a:solidFill>
                  <a:srgbClr val="0000FF"/>
                </a:solidFill>
                <a:ea typeface="ＨＧ丸ゴシックB" charset="-128"/>
              </a:rPr>
              <a:t>六方最密充填構造</a:t>
            </a:r>
            <a:endParaRPr lang="ja-JP" altLang="en-US" sz="2800" b="1" baseline="-25000">
              <a:solidFill>
                <a:srgbClr val="0000FF"/>
              </a:solidFill>
              <a:ea typeface="ＨＧ丸ゴシックB" charset="-128"/>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052">
            <a:extLst>
              <a:ext uri="{FF2B5EF4-FFF2-40B4-BE49-F238E27FC236}">
                <a16:creationId xmlns:a16="http://schemas.microsoft.com/office/drawing/2014/main" id="{9D09AB28-48E7-4E26-93CB-98E0E8166753}"/>
              </a:ext>
            </a:extLst>
          </p:cNvPr>
          <p:cNvSpPr>
            <a:spLocks noGrp="1" noChangeArrowheads="1"/>
          </p:cNvSpPr>
          <p:nvPr>
            <p:ph type="title" idx="4294967295"/>
          </p:nvPr>
        </p:nvSpPr>
        <p:spPr>
          <a:xfrm>
            <a:off x="1524000" y="0"/>
            <a:ext cx="9144000" cy="668338"/>
          </a:xfrm>
        </p:spPr>
        <p:txBody>
          <a:bodyPr/>
          <a:lstStyle/>
          <a:p>
            <a:pPr eaLnBrk="1" hangingPunct="1"/>
            <a:r>
              <a:rPr lang="ja-JP" altLang="en-US" sz="3600" b="1">
                <a:solidFill>
                  <a:srgbClr val="0000FF"/>
                </a:solidFill>
                <a:ea typeface="ＨＧ丸ゴシックB" charset="-128"/>
              </a:rPr>
              <a:t>電気伝導度</a:t>
            </a:r>
          </a:p>
        </p:txBody>
      </p:sp>
      <p:pic>
        <p:nvPicPr>
          <p:cNvPr id="92163" name="Picture 3">
            <a:extLst>
              <a:ext uri="{FF2B5EF4-FFF2-40B4-BE49-F238E27FC236}">
                <a16:creationId xmlns:a16="http://schemas.microsoft.com/office/drawing/2014/main" id="{88D31999-3506-4578-B24D-E2EBF3BFD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609601"/>
            <a:ext cx="6858000" cy="620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2890D44C-53F4-4469-ADA1-C0746DE46B9E}"/>
              </a:ext>
            </a:extLst>
          </p:cNvPr>
          <p:cNvSpPr>
            <a:spLocks noGrp="1" noChangeArrowheads="1"/>
          </p:cNvSpPr>
          <p:nvPr>
            <p:ph type="title"/>
          </p:nvPr>
        </p:nvSpPr>
        <p:spPr>
          <a:xfrm>
            <a:off x="1524000" y="0"/>
            <a:ext cx="9144000" cy="990600"/>
          </a:xfrm>
        </p:spPr>
        <p:txBody>
          <a:bodyPr/>
          <a:lstStyle/>
          <a:p>
            <a:pPr eaLnBrk="1" hangingPunct="1"/>
            <a:r>
              <a:rPr lang="ja-JP" altLang="en-US" sz="3600" b="1">
                <a:solidFill>
                  <a:srgbClr val="0000FF"/>
                </a:solidFill>
                <a:ea typeface="ＨＧ丸ゴシックB" charset="-128"/>
              </a:rPr>
              <a:t>半導体の結晶構造</a:t>
            </a:r>
          </a:p>
        </p:txBody>
      </p:sp>
      <p:pic>
        <p:nvPicPr>
          <p:cNvPr id="168963" name="Picture 3">
            <a:extLst>
              <a:ext uri="{FF2B5EF4-FFF2-40B4-BE49-F238E27FC236}">
                <a16:creationId xmlns:a16="http://schemas.microsoft.com/office/drawing/2014/main" id="{F34AB33F-4FF7-413D-BEAD-D2D195EF2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640139"/>
            <a:ext cx="282257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4" name="Text Box 4">
            <a:extLst>
              <a:ext uri="{FF2B5EF4-FFF2-40B4-BE49-F238E27FC236}">
                <a16:creationId xmlns:a16="http://schemas.microsoft.com/office/drawing/2014/main" id="{EED863D5-28FF-43F9-B7BE-48D56D503E46}"/>
              </a:ext>
            </a:extLst>
          </p:cNvPr>
          <p:cNvSpPr txBox="1">
            <a:spLocks noChangeArrowheads="1"/>
          </p:cNvSpPr>
          <p:nvPr/>
        </p:nvSpPr>
        <p:spPr bwMode="auto">
          <a:xfrm>
            <a:off x="1524000" y="1344613"/>
            <a:ext cx="2825750" cy="48895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600">
                <a:solidFill>
                  <a:srgbClr val="FF0000"/>
                </a:solidFill>
                <a:ea typeface="ＭＳ ゴシック" panose="020B0609070205080204" pitchFamily="49" charset="-128"/>
              </a:rPr>
              <a:t>ダイヤモンド構造</a:t>
            </a:r>
          </a:p>
        </p:txBody>
      </p:sp>
      <p:sp>
        <p:nvSpPr>
          <p:cNvPr id="168965" name="Text Box 5">
            <a:extLst>
              <a:ext uri="{FF2B5EF4-FFF2-40B4-BE49-F238E27FC236}">
                <a16:creationId xmlns:a16="http://schemas.microsoft.com/office/drawing/2014/main" id="{B9D34C50-A259-4C1E-8561-6920B6E05B24}"/>
              </a:ext>
            </a:extLst>
          </p:cNvPr>
          <p:cNvSpPr txBox="1">
            <a:spLocks noChangeArrowheads="1"/>
          </p:cNvSpPr>
          <p:nvPr/>
        </p:nvSpPr>
        <p:spPr bwMode="auto">
          <a:xfrm>
            <a:off x="4845051" y="1744663"/>
            <a:ext cx="1039067" cy="156966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a:solidFill>
                  <a:srgbClr val="000000"/>
                </a:solidFill>
                <a:ea typeface="ＭＳ 明朝" panose="02020609040205080304" pitchFamily="17" charset="-128"/>
              </a:rPr>
              <a:t>GaAs</a:t>
            </a:r>
            <a:br>
              <a:rPr lang="en-US" altLang="ja-JP" sz="2400">
                <a:solidFill>
                  <a:srgbClr val="000000"/>
                </a:solidFill>
                <a:ea typeface="ＭＳ 明朝" panose="02020609040205080304" pitchFamily="17" charset="-128"/>
              </a:rPr>
            </a:br>
            <a:r>
              <a:rPr lang="en-US" altLang="ja-JP" sz="2400">
                <a:solidFill>
                  <a:srgbClr val="000000"/>
                </a:solidFill>
                <a:ea typeface="ＭＳ 明朝" panose="02020609040205080304" pitchFamily="17" charset="-128"/>
              </a:rPr>
              <a:t>InP</a:t>
            </a:r>
            <a:br>
              <a:rPr lang="en-US" altLang="ja-JP" sz="2400">
                <a:solidFill>
                  <a:srgbClr val="000000"/>
                </a:solidFill>
                <a:ea typeface="ＭＳ 明朝" panose="02020609040205080304" pitchFamily="17" charset="-128"/>
              </a:rPr>
            </a:br>
            <a:r>
              <a:rPr lang="en-US" altLang="ja-JP" sz="2400">
                <a:solidFill>
                  <a:srgbClr val="000000"/>
                </a:solidFill>
                <a:ea typeface="ＭＳ 明朝" panose="02020609040205080304" pitchFamily="17" charset="-128"/>
              </a:rPr>
              <a:t>(ZnSe)</a:t>
            </a:r>
            <a:br>
              <a:rPr lang="en-US" altLang="ja-JP" sz="2400">
                <a:solidFill>
                  <a:srgbClr val="000000"/>
                </a:solidFill>
                <a:ea typeface="ＭＳ 明朝" panose="02020609040205080304" pitchFamily="17" charset="-128"/>
              </a:rPr>
            </a:br>
            <a:r>
              <a:rPr lang="en-US" altLang="ja-JP" sz="2400">
                <a:solidFill>
                  <a:srgbClr val="000000"/>
                </a:solidFill>
                <a:ea typeface="ＭＳ 明朝" panose="02020609040205080304" pitchFamily="17" charset="-128"/>
              </a:rPr>
              <a:t>(GaN)</a:t>
            </a:r>
          </a:p>
        </p:txBody>
      </p:sp>
      <p:sp>
        <p:nvSpPr>
          <p:cNvPr id="168966" name="Rectangle 6">
            <a:extLst>
              <a:ext uri="{FF2B5EF4-FFF2-40B4-BE49-F238E27FC236}">
                <a16:creationId xmlns:a16="http://schemas.microsoft.com/office/drawing/2014/main" id="{E1842057-9B90-49FA-850C-6FD416D01D99}"/>
              </a:ext>
            </a:extLst>
          </p:cNvPr>
          <p:cNvSpPr>
            <a:spLocks noChangeArrowheads="1"/>
          </p:cNvSpPr>
          <p:nvPr/>
        </p:nvSpPr>
        <p:spPr bwMode="auto">
          <a:xfrm>
            <a:off x="2095500" y="1755776"/>
            <a:ext cx="2476500" cy="1200329"/>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en-US" altLang="ja-JP" sz="2400">
                <a:solidFill>
                  <a:srgbClr val="000000"/>
                </a:solidFill>
                <a:ea typeface="ＭＳ 明朝" panose="02020609040205080304" pitchFamily="17" charset="-128"/>
              </a:rPr>
              <a:t>Si</a:t>
            </a:r>
            <a:br>
              <a:rPr lang="en-US" altLang="ja-JP" sz="2400">
                <a:solidFill>
                  <a:srgbClr val="000000"/>
                </a:solidFill>
                <a:ea typeface="ＭＳ 明朝" panose="02020609040205080304" pitchFamily="17" charset="-128"/>
              </a:rPr>
            </a:br>
            <a:r>
              <a:rPr lang="en-US" altLang="ja-JP" sz="2400">
                <a:solidFill>
                  <a:srgbClr val="000000"/>
                </a:solidFill>
                <a:ea typeface="ＭＳ 明朝" panose="02020609040205080304" pitchFamily="17" charset="-128"/>
              </a:rPr>
              <a:t>Ge</a:t>
            </a:r>
            <a:br>
              <a:rPr lang="en-US" altLang="ja-JP" sz="2400">
                <a:solidFill>
                  <a:srgbClr val="000000"/>
                </a:solidFill>
                <a:ea typeface="ＭＳ 明朝" panose="02020609040205080304" pitchFamily="17" charset="-128"/>
              </a:rPr>
            </a:br>
            <a:r>
              <a:rPr lang="en-US" altLang="ja-JP" sz="2400">
                <a:solidFill>
                  <a:srgbClr val="000000"/>
                </a:solidFill>
                <a:ea typeface="ＭＳ 明朝" panose="02020609040205080304" pitchFamily="17" charset="-128"/>
              </a:rPr>
              <a:t>C(</a:t>
            </a:r>
            <a:r>
              <a:rPr lang="ja-JP" altLang="en-US" sz="2400">
                <a:solidFill>
                  <a:srgbClr val="000000"/>
                </a:solidFill>
                <a:ea typeface="ＭＳ 明朝" panose="02020609040205080304" pitchFamily="17" charset="-128"/>
              </a:rPr>
              <a:t>ダイヤモンド</a:t>
            </a:r>
            <a:r>
              <a:rPr lang="en-US" altLang="ja-JP" sz="2400">
                <a:solidFill>
                  <a:srgbClr val="000000"/>
                </a:solidFill>
                <a:ea typeface="ＭＳ 明朝" panose="02020609040205080304" pitchFamily="17" charset="-128"/>
              </a:rPr>
              <a:t>)</a:t>
            </a:r>
          </a:p>
        </p:txBody>
      </p:sp>
      <p:sp>
        <p:nvSpPr>
          <p:cNvPr id="168967" name="Text Box 7">
            <a:extLst>
              <a:ext uri="{FF2B5EF4-FFF2-40B4-BE49-F238E27FC236}">
                <a16:creationId xmlns:a16="http://schemas.microsoft.com/office/drawing/2014/main" id="{C60FEAC2-4F0C-4065-8722-A5AA20DB6FCA}"/>
              </a:ext>
            </a:extLst>
          </p:cNvPr>
          <p:cNvSpPr txBox="1">
            <a:spLocks noChangeArrowheads="1"/>
          </p:cNvSpPr>
          <p:nvPr/>
        </p:nvSpPr>
        <p:spPr bwMode="auto">
          <a:xfrm>
            <a:off x="4572000" y="1344613"/>
            <a:ext cx="2165350" cy="48895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600">
                <a:solidFill>
                  <a:srgbClr val="FF0000"/>
                </a:solidFill>
                <a:ea typeface="ＭＳ ゴシック" panose="020B0609070205080204" pitchFamily="49" charset="-128"/>
              </a:rPr>
              <a:t>閃亜鉛鉱構造</a:t>
            </a:r>
            <a:endParaRPr lang="ja-JP" altLang="en-US" sz="2600">
              <a:solidFill>
                <a:srgbClr val="0000FF"/>
              </a:solidFill>
              <a:ea typeface="ＭＳ ゴシック" panose="020B0609070205080204" pitchFamily="49" charset="-128"/>
            </a:endParaRPr>
          </a:p>
        </p:txBody>
      </p:sp>
      <p:pic>
        <p:nvPicPr>
          <p:cNvPr id="168968" name="Picture 8">
            <a:extLst>
              <a:ext uri="{FF2B5EF4-FFF2-40B4-BE49-F238E27FC236}">
                <a16:creationId xmlns:a16="http://schemas.microsoft.com/office/drawing/2014/main" id="{2EB92621-BDEF-4C13-9FC0-C212FFDA12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3438" y="3736976"/>
            <a:ext cx="2824162" cy="266382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8969" name="Rectangle 9">
            <a:extLst>
              <a:ext uri="{FF2B5EF4-FFF2-40B4-BE49-F238E27FC236}">
                <a16:creationId xmlns:a16="http://schemas.microsoft.com/office/drawing/2014/main" id="{1F34AB96-AF6A-45FD-9FAE-2555E6094073}"/>
              </a:ext>
            </a:extLst>
          </p:cNvPr>
          <p:cNvSpPr>
            <a:spLocks noChangeArrowheads="1"/>
          </p:cNvSpPr>
          <p:nvPr/>
        </p:nvSpPr>
        <p:spPr bwMode="auto">
          <a:xfrm>
            <a:off x="7924800" y="1344613"/>
            <a:ext cx="2165350" cy="48895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600">
                <a:solidFill>
                  <a:srgbClr val="FF0000"/>
                </a:solidFill>
                <a:ea typeface="ＭＳ ゴシック" panose="020B0609070205080204" pitchFamily="49" charset="-128"/>
              </a:rPr>
              <a:t>ウルツ鉱構造</a:t>
            </a:r>
          </a:p>
        </p:txBody>
      </p:sp>
      <p:sp>
        <p:nvSpPr>
          <p:cNvPr id="168970" name="Rectangle 10">
            <a:extLst>
              <a:ext uri="{FF2B5EF4-FFF2-40B4-BE49-F238E27FC236}">
                <a16:creationId xmlns:a16="http://schemas.microsoft.com/office/drawing/2014/main" id="{F76343DE-25DB-4640-9AA1-C0AC0FB1E638}"/>
              </a:ext>
            </a:extLst>
          </p:cNvPr>
          <p:cNvSpPr>
            <a:spLocks noChangeArrowheads="1"/>
          </p:cNvSpPr>
          <p:nvPr/>
        </p:nvSpPr>
        <p:spPr bwMode="auto">
          <a:xfrm>
            <a:off x="8426451" y="1760539"/>
            <a:ext cx="766557" cy="830997"/>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a:solidFill>
                  <a:srgbClr val="000000"/>
                </a:solidFill>
                <a:ea typeface="ＭＳ 明朝" panose="02020609040205080304" pitchFamily="17" charset="-128"/>
              </a:rPr>
              <a:t>GaN</a:t>
            </a:r>
            <a:br>
              <a:rPr lang="en-US" altLang="ja-JP" sz="2400">
                <a:solidFill>
                  <a:srgbClr val="000000"/>
                </a:solidFill>
                <a:ea typeface="ＭＳ 明朝" panose="02020609040205080304" pitchFamily="17" charset="-128"/>
              </a:rPr>
            </a:br>
            <a:r>
              <a:rPr lang="en-US" altLang="ja-JP" sz="2400">
                <a:solidFill>
                  <a:srgbClr val="000000"/>
                </a:solidFill>
                <a:ea typeface="ＭＳ 明朝" panose="02020609040205080304" pitchFamily="17" charset="-128"/>
              </a:rPr>
              <a:t>ZnO</a:t>
            </a:r>
            <a:endParaRPr lang="en-US" altLang="ja-JP" sz="2400" b="1">
              <a:solidFill>
                <a:srgbClr val="0000FF"/>
              </a:solidFill>
              <a:ea typeface="ＭＳ 明朝" panose="02020609040205080304" pitchFamily="17" charset="-128"/>
            </a:endParaRPr>
          </a:p>
        </p:txBody>
      </p:sp>
      <p:pic>
        <p:nvPicPr>
          <p:cNvPr id="168971" name="Picture 11">
            <a:extLst>
              <a:ext uri="{FF2B5EF4-FFF2-40B4-BE49-F238E27FC236}">
                <a16:creationId xmlns:a16="http://schemas.microsoft.com/office/drawing/2014/main" id="{6BCA8A55-1C7A-4800-AA00-3FA7E246D4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9864" y="3657601"/>
            <a:ext cx="2878137"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C33EF1C3-70EB-4793-9578-52634DE7746F}"/>
              </a:ext>
            </a:extLst>
          </p:cNvPr>
          <p:cNvSpPr>
            <a:spLocks noChangeArrowheads="1"/>
          </p:cNvSpPr>
          <p:nvPr/>
        </p:nvSpPr>
        <p:spPr bwMode="auto">
          <a:xfrm>
            <a:off x="545870" y="864531"/>
            <a:ext cx="982961" cy="57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dirty="0">
                <a:solidFill>
                  <a:srgbClr val="0000FF"/>
                </a:solidFill>
                <a:ea typeface="HG丸ｺﾞｼｯｸM-PRO" panose="020F0600000000000000" pitchFamily="50" charset="-128"/>
              </a:rPr>
              <a:t>NaCl</a:t>
            </a:r>
            <a:endParaRPr lang="ja-JP" altLang="en-US" sz="2800" b="1" baseline="-25000" dirty="0">
              <a:solidFill>
                <a:srgbClr val="0000FF"/>
              </a:solidFill>
              <a:ea typeface="HG丸ｺﾞｼｯｸM-PRO" panose="020F0600000000000000" pitchFamily="50" charset="-128"/>
            </a:endParaRPr>
          </a:p>
        </p:txBody>
      </p:sp>
      <p:sp>
        <p:nvSpPr>
          <p:cNvPr id="171011" name="Rectangle 3">
            <a:extLst>
              <a:ext uri="{FF2B5EF4-FFF2-40B4-BE49-F238E27FC236}">
                <a16:creationId xmlns:a16="http://schemas.microsoft.com/office/drawing/2014/main" id="{D8E13451-3175-4532-980D-B924B4D3B2A0}"/>
              </a:ext>
            </a:extLst>
          </p:cNvPr>
          <p:cNvSpPr>
            <a:spLocks noChangeArrowheads="1"/>
          </p:cNvSpPr>
          <p:nvPr/>
        </p:nvSpPr>
        <p:spPr bwMode="auto">
          <a:xfrm>
            <a:off x="3035011" y="895867"/>
            <a:ext cx="942887" cy="57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dirty="0" err="1">
                <a:solidFill>
                  <a:srgbClr val="0000FF"/>
                </a:solidFill>
                <a:ea typeface="HG丸ｺﾞｼｯｸM-PRO" panose="020F0600000000000000" pitchFamily="50" charset="-128"/>
              </a:rPr>
              <a:t>CsCl</a:t>
            </a:r>
            <a:endParaRPr lang="ja-JP" altLang="en-US" sz="2800" b="1" baseline="-25000" dirty="0">
              <a:solidFill>
                <a:srgbClr val="0000FF"/>
              </a:solidFill>
              <a:ea typeface="HG丸ｺﾞｼｯｸM-PRO" panose="020F0600000000000000" pitchFamily="50" charset="-128"/>
            </a:endParaRPr>
          </a:p>
        </p:txBody>
      </p:sp>
      <p:pic>
        <p:nvPicPr>
          <p:cNvPr id="171012" name="Picture 4">
            <a:extLst>
              <a:ext uri="{FF2B5EF4-FFF2-40B4-BE49-F238E27FC236}">
                <a16:creationId xmlns:a16="http://schemas.microsoft.com/office/drawing/2014/main" id="{EA3EF2DA-50A1-404B-BA4C-4398CED64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442" y="1382817"/>
            <a:ext cx="2286000" cy="217328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1013" name="Picture 5">
            <a:extLst>
              <a:ext uri="{FF2B5EF4-FFF2-40B4-BE49-F238E27FC236}">
                <a16:creationId xmlns:a16="http://schemas.microsoft.com/office/drawing/2014/main" id="{8AE8DFC3-E116-4DDF-8FE1-DF75E37B7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56" y="1387581"/>
            <a:ext cx="2286000" cy="2198687"/>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1014" name="Rectangle 6">
            <a:extLst>
              <a:ext uri="{FF2B5EF4-FFF2-40B4-BE49-F238E27FC236}">
                <a16:creationId xmlns:a16="http://schemas.microsoft.com/office/drawing/2014/main" id="{641C0C3F-C85E-4BB6-9920-677C663A84AA}"/>
              </a:ext>
            </a:extLst>
          </p:cNvPr>
          <p:cNvSpPr>
            <a:spLocks noGrp="1" noChangeArrowheads="1"/>
          </p:cNvSpPr>
          <p:nvPr>
            <p:ph type="title"/>
          </p:nvPr>
        </p:nvSpPr>
        <p:spPr>
          <a:xfrm>
            <a:off x="1524000" y="0"/>
            <a:ext cx="9144000" cy="838200"/>
          </a:xfrm>
          <a:noFill/>
        </p:spPr>
        <p:txBody>
          <a:bodyPr/>
          <a:lstStyle/>
          <a:p>
            <a:pPr eaLnBrk="1" hangingPunct="1"/>
            <a:r>
              <a:rPr lang="ja-JP" altLang="en-US" sz="3600" b="1">
                <a:solidFill>
                  <a:srgbClr val="0000FF"/>
                </a:solidFill>
                <a:ea typeface="ＨＧ丸ゴシックB" charset="-128"/>
              </a:rPr>
              <a:t>無機結晶の結晶構造</a:t>
            </a:r>
          </a:p>
        </p:txBody>
      </p:sp>
      <p:graphicFrame>
        <p:nvGraphicFramePr>
          <p:cNvPr id="171015" name="Object 7">
            <a:extLst>
              <a:ext uri="{FF2B5EF4-FFF2-40B4-BE49-F238E27FC236}">
                <a16:creationId xmlns:a16="http://schemas.microsoft.com/office/drawing/2014/main" id="{818074A6-F483-4DF4-BB3A-05B66B011A1B}"/>
              </a:ext>
            </a:extLst>
          </p:cNvPr>
          <p:cNvGraphicFramePr>
            <a:graphicFrameLocks noChangeAspect="1"/>
          </p:cNvGraphicFramePr>
          <p:nvPr>
            <p:extLst>
              <p:ext uri="{D42A27DB-BD31-4B8C-83A1-F6EECF244321}">
                <p14:modId xmlns:p14="http://schemas.microsoft.com/office/powerpoint/2010/main" val="3327262297"/>
              </p:ext>
            </p:extLst>
          </p:nvPr>
        </p:nvGraphicFramePr>
        <p:xfrm>
          <a:off x="8789272" y="1183638"/>
          <a:ext cx="2514600" cy="2279650"/>
        </p:xfrm>
        <a:graphic>
          <a:graphicData uri="http://schemas.openxmlformats.org/presentationml/2006/ole">
            <mc:AlternateContent xmlns:mc="http://schemas.openxmlformats.org/markup-compatibility/2006">
              <mc:Choice xmlns:v="urn:schemas-microsoft-com:vml" Requires="v">
                <p:oleObj name="文書" r:id="rId5" imgW="1019556" imgH="925068" progId="Word.Document.8">
                  <p:embed/>
                </p:oleObj>
              </mc:Choice>
              <mc:Fallback>
                <p:oleObj name="文書" r:id="rId5" imgW="1019556" imgH="925068" progId="Word.Document.8">
                  <p:embed/>
                  <p:pic>
                    <p:nvPicPr>
                      <p:cNvPr id="171015" name="Object 7">
                        <a:extLst>
                          <a:ext uri="{FF2B5EF4-FFF2-40B4-BE49-F238E27FC236}">
                            <a16:creationId xmlns:a16="http://schemas.microsoft.com/office/drawing/2014/main" id="{818074A6-F483-4DF4-BB3A-05B66B011A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9272" y="1183638"/>
                        <a:ext cx="2514600"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1016" name="Object 8">
            <a:extLst>
              <a:ext uri="{FF2B5EF4-FFF2-40B4-BE49-F238E27FC236}">
                <a16:creationId xmlns:a16="http://schemas.microsoft.com/office/drawing/2014/main" id="{F1BE92F6-A63B-469E-88D1-DF69AF85511A}"/>
              </a:ext>
            </a:extLst>
          </p:cNvPr>
          <p:cNvGraphicFramePr>
            <a:graphicFrameLocks noChangeAspect="1"/>
          </p:cNvGraphicFramePr>
          <p:nvPr>
            <p:extLst>
              <p:ext uri="{D42A27DB-BD31-4B8C-83A1-F6EECF244321}">
                <p14:modId xmlns:p14="http://schemas.microsoft.com/office/powerpoint/2010/main" val="3085061310"/>
              </p:ext>
            </p:extLst>
          </p:nvPr>
        </p:nvGraphicFramePr>
        <p:xfrm>
          <a:off x="5484078" y="1434702"/>
          <a:ext cx="2819400" cy="2084388"/>
        </p:xfrm>
        <a:graphic>
          <a:graphicData uri="http://schemas.openxmlformats.org/presentationml/2006/ole">
            <mc:AlternateContent xmlns:mc="http://schemas.openxmlformats.org/markup-compatibility/2006">
              <mc:Choice xmlns:v="urn:schemas-microsoft-com:vml" Requires="v">
                <p:oleObj name="文書" r:id="rId7" imgW="1162812" imgH="858012" progId="Word.Document.8">
                  <p:embed/>
                </p:oleObj>
              </mc:Choice>
              <mc:Fallback>
                <p:oleObj name="文書" r:id="rId7" imgW="1162812" imgH="858012" progId="Word.Document.8">
                  <p:embed/>
                  <p:pic>
                    <p:nvPicPr>
                      <p:cNvPr id="171016" name="Object 8">
                        <a:extLst>
                          <a:ext uri="{FF2B5EF4-FFF2-40B4-BE49-F238E27FC236}">
                            <a16:creationId xmlns:a16="http://schemas.microsoft.com/office/drawing/2014/main" id="{F1BE92F6-A63B-469E-88D1-DF69AF8551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4078" y="1434702"/>
                        <a:ext cx="2819400" cy="208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1017" name="Rectangle 9">
            <a:extLst>
              <a:ext uri="{FF2B5EF4-FFF2-40B4-BE49-F238E27FC236}">
                <a16:creationId xmlns:a16="http://schemas.microsoft.com/office/drawing/2014/main" id="{6708BE6B-FE10-4F10-8577-D66E1EE7C46E}"/>
              </a:ext>
            </a:extLst>
          </p:cNvPr>
          <p:cNvSpPr>
            <a:spLocks noChangeArrowheads="1"/>
          </p:cNvSpPr>
          <p:nvPr/>
        </p:nvSpPr>
        <p:spPr bwMode="auto">
          <a:xfrm>
            <a:off x="9364432" y="723148"/>
            <a:ext cx="1333955" cy="57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dirty="0">
                <a:solidFill>
                  <a:srgbClr val="0000FF"/>
                </a:solidFill>
                <a:ea typeface="HG丸ｺﾞｼｯｸM-PRO" panose="020F0600000000000000" pitchFamily="50" charset="-128"/>
              </a:rPr>
              <a:t>BaTiO</a:t>
            </a:r>
            <a:r>
              <a:rPr lang="en-US" altLang="ja-JP" sz="2800" b="1" baseline="-25000" dirty="0">
                <a:solidFill>
                  <a:srgbClr val="0000FF"/>
                </a:solidFill>
                <a:ea typeface="HG丸ｺﾞｼｯｸM-PRO" panose="020F0600000000000000" pitchFamily="50" charset="-128"/>
              </a:rPr>
              <a:t>3</a:t>
            </a:r>
            <a:endParaRPr lang="ja-JP" altLang="en-US" sz="2800" b="1" baseline="-25000" dirty="0">
              <a:solidFill>
                <a:srgbClr val="0000FF"/>
              </a:solidFill>
              <a:ea typeface="HG丸ｺﾞｼｯｸM-PRO" panose="020F0600000000000000" pitchFamily="50" charset="-128"/>
            </a:endParaRPr>
          </a:p>
        </p:txBody>
      </p:sp>
      <p:sp>
        <p:nvSpPr>
          <p:cNvPr id="171018" name="Rectangle 10">
            <a:extLst>
              <a:ext uri="{FF2B5EF4-FFF2-40B4-BE49-F238E27FC236}">
                <a16:creationId xmlns:a16="http://schemas.microsoft.com/office/drawing/2014/main" id="{56C44E56-7808-40FB-8B77-A51D30CA80F4}"/>
              </a:ext>
            </a:extLst>
          </p:cNvPr>
          <p:cNvSpPr>
            <a:spLocks noChangeArrowheads="1"/>
          </p:cNvSpPr>
          <p:nvPr/>
        </p:nvSpPr>
        <p:spPr bwMode="auto">
          <a:xfrm>
            <a:off x="5720992" y="798941"/>
            <a:ext cx="984565" cy="57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dirty="0">
                <a:solidFill>
                  <a:srgbClr val="0000FF"/>
                </a:solidFill>
                <a:ea typeface="HG丸ｺﾞｼｯｸM-PRO" panose="020F0600000000000000" pitchFamily="50" charset="-128"/>
              </a:rPr>
              <a:t>SnO</a:t>
            </a:r>
            <a:r>
              <a:rPr lang="en-US" altLang="ja-JP" sz="2800" b="1" baseline="-25000" dirty="0">
                <a:solidFill>
                  <a:srgbClr val="0000FF"/>
                </a:solidFill>
                <a:ea typeface="HG丸ｺﾞｼｯｸM-PRO" panose="020F0600000000000000" pitchFamily="50" charset="-128"/>
              </a:rPr>
              <a:t>2</a:t>
            </a:r>
            <a:endParaRPr lang="ja-JP" altLang="en-US" sz="2800" b="1" baseline="-25000" dirty="0">
              <a:solidFill>
                <a:srgbClr val="0000FF"/>
              </a:solidFill>
              <a:ea typeface="HG丸ｺﾞｼｯｸM-PRO" panose="020F0600000000000000" pitchFamily="50" charset="-128"/>
            </a:endParaRPr>
          </a:p>
        </p:txBody>
      </p:sp>
      <p:pic>
        <p:nvPicPr>
          <p:cNvPr id="2" name="Picture 1027">
            <a:extLst>
              <a:ext uri="{FF2B5EF4-FFF2-40B4-BE49-F238E27FC236}">
                <a16:creationId xmlns:a16="http://schemas.microsoft.com/office/drawing/2014/main" id="{AFE1CD89-B6F7-264E-00F4-CF676FC0DD4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6556" y="4162423"/>
            <a:ext cx="2789238" cy="257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1028">
            <a:extLst>
              <a:ext uri="{FF2B5EF4-FFF2-40B4-BE49-F238E27FC236}">
                <a16:creationId xmlns:a16="http://schemas.microsoft.com/office/drawing/2014/main" id="{514B4BA4-C1C8-D473-351A-D578A866FF4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71252" y="4127497"/>
            <a:ext cx="2644775"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9">
            <a:extLst>
              <a:ext uri="{FF2B5EF4-FFF2-40B4-BE49-F238E27FC236}">
                <a16:creationId xmlns:a16="http://schemas.microsoft.com/office/drawing/2014/main" id="{342859B3-25A7-9F78-25FD-78152B2E4A99}"/>
              </a:ext>
            </a:extLst>
          </p:cNvPr>
          <p:cNvSpPr>
            <a:spLocks noChangeArrowheads="1"/>
          </p:cNvSpPr>
          <p:nvPr/>
        </p:nvSpPr>
        <p:spPr bwMode="auto">
          <a:xfrm>
            <a:off x="3961852" y="3694111"/>
            <a:ext cx="93503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800" b="1">
                <a:solidFill>
                  <a:srgbClr val="0000FF"/>
                </a:solidFill>
                <a:ea typeface="HG丸ｺﾞｼｯｸM-PRO" panose="020F0600000000000000" pitchFamily="50" charset="-128"/>
              </a:rPr>
              <a:t>ZnO</a:t>
            </a:r>
            <a:endParaRPr lang="en-US" altLang="ja-JP" sz="2800" b="1" baseline="-25000">
              <a:solidFill>
                <a:srgbClr val="0000FF"/>
              </a:solidFill>
              <a:ea typeface="HG丸ｺﾞｼｯｸM-PRO" panose="020F0600000000000000" pitchFamily="50" charset="-128"/>
            </a:endParaRPr>
          </a:p>
        </p:txBody>
      </p:sp>
      <p:sp>
        <p:nvSpPr>
          <p:cNvPr id="5" name="Rectangle 1030">
            <a:extLst>
              <a:ext uri="{FF2B5EF4-FFF2-40B4-BE49-F238E27FC236}">
                <a16:creationId xmlns:a16="http://schemas.microsoft.com/office/drawing/2014/main" id="{495ABD92-86FA-801B-4F5D-D3B6D772B12A}"/>
              </a:ext>
            </a:extLst>
          </p:cNvPr>
          <p:cNvSpPr>
            <a:spLocks noChangeArrowheads="1"/>
          </p:cNvSpPr>
          <p:nvPr/>
        </p:nvSpPr>
        <p:spPr bwMode="auto">
          <a:xfrm>
            <a:off x="613756" y="3694111"/>
            <a:ext cx="10858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800" b="1">
                <a:solidFill>
                  <a:srgbClr val="0000FF"/>
                </a:solidFill>
                <a:ea typeface="HG丸ｺﾞｼｯｸM-PRO" panose="020F0600000000000000" pitchFamily="50" charset="-128"/>
              </a:rPr>
              <a:t>In</a:t>
            </a:r>
            <a:r>
              <a:rPr lang="en-US" altLang="ja-JP" sz="2800" b="1" baseline="-25000">
                <a:solidFill>
                  <a:srgbClr val="0000FF"/>
                </a:solidFill>
                <a:ea typeface="HG丸ｺﾞｼｯｸM-PRO" panose="020F0600000000000000" pitchFamily="50" charset="-128"/>
              </a:rPr>
              <a:t>2</a:t>
            </a:r>
            <a:r>
              <a:rPr lang="en-US" altLang="ja-JP" sz="2800" b="1">
                <a:solidFill>
                  <a:srgbClr val="0000FF"/>
                </a:solidFill>
                <a:ea typeface="HG丸ｺﾞｼｯｸM-PRO" panose="020F0600000000000000" pitchFamily="50" charset="-128"/>
              </a:rPr>
              <a:t>O</a:t>
            </a:r>
            <a:r>
              <a:rPr lang="en-US" altLang="ja-JP" sz="2800" b="1" baseline="-25000">
                <a:solidFill>
                  <a:srgbClr val="0000FF"/>
                </a:solidFill>
                <a:ea typeface="HG丸ｺﾞｼｯｸM-PRO" panose="020F0600000000000000" pitchFamily="50" charset="-128"/>
              </a:rPr>
              <a:t>3</a:t>
            </a:r>
          </a:p>
        </p:txBody>
      </p:sp>
      <p:pic>
        <p:nvPicPr>
          <p:cNvPr id="6" name="Picture 1031">
            <a:extLst>
              <a:ext uri="{FF2B5EF4-FFF2-40B4-BE49-F238E27FC236}">
                <a16:creationId xmlns:a16="http://schemas.microsoft.com/office/drawing/2014/main" id="{790B6EB6-930D-030C-183F-F67E0792D6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01777" y="4186234"/>
            <a:ext cx="2225675"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032">
            <a:extLst>
              <a:ext uri="{FF2B5EF4-FFF2-40B4-BE49-F238E27FC236}">
                <a16:creationId xmlns:a16="http://schemas.microsoft.com/office/drawing/2014/main" id="{92F2C520-698B-4CD7-9C6A-FA53D3085354}"/>
              </a:ext>
            </a:extLst>
          </p:cNvPr>
          <p:cNvSpPr>
            <a:spLocks noChangeArrowheads="1"/>
          </p:cNvSpPr>
          <p:nvPr/>
        </p:nvSpPr>
        <p:spPr bwMode="auto">
          <a:xfrm>
            <a:off x="6511376" y="3717922"/>
            <a:ext cx="102235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800" b="1">
                <a:solidFill>
                  <a:srgbClr val="0000FF"/>
                </a:solidFill>
                <a:ea typeface="HG丸ｺﾞｼｯｸM-PRO" panose="020F0600000000000000" pitchFamily="50" charset="-128"/>
              </a:rPr>
              <a:t>SnO</a:t>
            </a:r>
            <a:r>
              <a:rPr lang="en-US" altLang="ja-JP" sz="2800" b="1" baseline="-25000">
                <a:solidFill>
                  <a:srgbClr val="0000FF"/>
                </a:solidFill>
                <a:ea typeface="HG丸ｺﾞｼｯｸM-PRO" panose="020F0600000000000000" pitchFamily="50" charset="-128"/>
              </a:rPr>
              <a:t>2</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434D3F2-D041-4617-8DAF-D7DF90D2D6CF}"/>
              </a:ext>
            </a:extLst>
          </p:cNvPr>
          <p:cNvSpPr>
            <a:spLocks noGrp="1" noChangeArrowheads="1"/>
          </p:cNvSpPr>
          <p:nvPr>
            <p:ph type="title"/>
          </p:nvPr>
        </p:nvSpPr>
        <p:spPr>
          <a:xfrm>
            <a:off x="1524000" y="0"/>
            <a:ext cx="9144000" cy="838200"/>
          </a:xfrm>
          <a:noFill/>
        </p:spPr>
        <p:txBody>
          <a:bodyPr/>
          <a:lstStyle/>
          <a:p>
            <a:pPr eaLnBrk="1" hangingPunct="1"/>
            <a:r>
              <a:rPr lang="ja-JP" altLang="en-US" sz="3600" b="1">
                <a:solidFill>
                  <a:srgbClr val="0000FF"/>
                </a:solidFill>
                <a:ea typeface="ＨＧ丸ゴシックB" charset="-128"/>
              </a:rPr>
              <a:t>ナノ構造を持つ無機結晶</a:t>
            </a:r>
          </a:p>
        </p:txBody>
      </p:sp>
      <p:sp>
        <p:nvSpPr>
          <p:cNvPr id="177155" name="Rectangle 3">
            <a:extLst>
              <a:ext uri="{FF2B5EF4-FFF2-40B4-BE49-F238E27FC236}">
                <a16:creationId xmlns:a16="http://schemas.microsoft.com/office/drawing/2014/main" id="{20843007-574B-4878-8C73-8F05CC2B185B}"/>
              </a:ext>
            </a:extLst>
          </p:cNvPr>
          <p:cNvSpPr>
            <a:spLocks noChangeArrowheads="1"/>
          </p:cNvSpPr>
          <p:nvPr/>
        </p:nvSpPr>
        <p:spPr bwMode="auto">
          <a:xfrm>
            <a:off x="2320925" y="1676400"/>
            <a:ext cx="1716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ja-JP" altLang="en-US" sz="2400" b="1">
                <a:solidFill>
                  <a:srgbClr val="FF0000"/>
                </a:solidFill>
                <a:ea typeface="HG丸ｺﾞｼｯｸM-PRO" panose="020F0600000000000000" pitchFamily="50" charset="-128"/>
              </a:rPr>
              <a:t>ゼオライト</a:t>
            </a:r>
            <a:endParaRPr lang="ja-JP" altLang="en-US" sz="2400" b="1" baseline="-25000">
              <a:solidFill>
                <a:srgbClr val="FF0000"/>
              </a:solidFill>
              <a:ea typeface="HG丸ｺﾞｼｯｸM-PRO" panose="020F0600000000000000" pitchFamily="50" charset="-128"/>
            </a:endParaRPr>
          </a:p>
        </p:txBody>
      </p:sp>
      <p:pic>
        <p:nvPicPr>
          <p:cNvPr id="177156" name="Picture 4">
            <a:extLst>
              <a:ext uri="{FF2B5EF4-FFF2-40B4-BE49-F238E27FC236}">
                <a16:creationId xmlns:a16="http://schemas.microsoft.com/office/drawing/2014/main" id="{15E4E056-9204-491A-A30B-B1E4D4E21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514601"/>
            <a:ext cx="2338388" cy="237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57" name="Text Box 5">
            <a:extLst>
              <a:ext uri="{FF2B5EF4-FFF2-40B4-BE49-F238E27FC236}">
                <a16:creationId xmlns:a16="http://schemas.microsoft.com/office/drawing/2014/main" id="{42EE5B70-0FB4-4526-A41D-3C1726A8D2A6}"/>
              </a:ext>
            </a:extLst>
          </p:cNvPr>
          <p:cNvSpPr txBox="1">
            <a:spLocks noChangeArrowheads="1"/>
          </p:cNvSpPr>
          <p:nvPr/>
        </p:nvSpPr>
        <p:spPr bwMode="auto">
          <a:xfrm>
            <a:off x="7351713" y="2744788"/>
            <a:ext cx="279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800">
                <a:solidFill>
                  <a:srgbClr val="000000"/>
                </a:solidFill>
              </a:rPr>
              <a:t>R</a:t>
            </a:r>
          </a:p>
        </p:txBody>
      </p:sp>
      <p:sp>
        <p:nvSpPr>
          <p:cNvPr id="177158" name="Text Box 6">
            <a:extLst>
              <a:ext uri="{FF2B5EF4-FFF2-40B4-BE49-F238E27FC236}">
                <a16:creationId xmlns:a16="http://schemas.microsoft.com/office/drawing/2014/main" id="{FFF7D093-AEF6-43EC-85C6-1CFD5461CF3B}"/>
              </a:ext>
            </a:extLst>
          </p:cNvPr>
          <p:cNvSpPr txBox="1">
            <a:spLocks noChangeArrowheads="1"/>
          </p:cNvSpPr>
          <p:nvPr/>
        </p:nvSpPr>
        <p:spPr bwMode="auto">
          <a:xfrm>
            <a:off x="6356350" y="2362201"/>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800">
                <a:solidFill>
                  <a:srgbClr val="000000"/>
                </a:solidFill>
              </a:rPr>
              <a:t>O,F</a:t>
            </a:r>
          </a:p>
        </p:txBody>
      </p:sp>
      <p:sp>
        <p:nvSpPr>
          <p:cNvPr id="177159" name="Text Box 7">
            <a:extLst>
              <a:ext uri="{FF2B5EF4-FFF2-40B4-BE49-F238E27FC236}">
                <a16:creationId xmlns:a16="http://schemas.microsoft.com/office/drawing/2014/main" id="{4D13CAD6-5D05-4803-BB48-5BCFBC47E3FE}"/>
              </a:ext>
            </a:extLst>
          </p:cNvPr>
          <p:cNvSpPr txBox="1">
            <a:spLocks noChangeArrowheads="1"/>
          </p:cNvSpPr>
          <p:nvPr/>
        </p:nvSpPr>
        <p:spPr bwMode="auto">
          <a:xfrm>
            <a:off x="5964239" y="1676400"/>
            <a:ext cx="827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0000"/>
                </a:solidFill>
              </a:rPr>
              <a:t>WO</a:t>
            </a:r>
            <a:r>
              <a:rPr lang="en-US" altLang="ja-JP" sz="2400" b="1" baseline="-25000">
                <a:solidFill>
                  <a:srgbClr val="FF0000"/>
                </a:solidFill>
              </a:rPr>
              <a:t>3</a:t>
            </a:r>
            <a:endParaRPr lang="en-US" altLang="ja-JP" sz="2400" b="1">
              <a:solidFill>
                <a:srgbClr val="FF0000"/>
              </a:solidFill>
            </a:endParaRPr>
          </a:p>
        </p:txBody>
      </p:sp>
      <p:pic>
        <p:nvPicPr>
          <p:cNvPr id="177160" name="Picture 8">
            <a:extLst>
              <a:ext uri="{FF2B5EF4-FFF2-40B4-BE49-F238E27FC236}">
                <a16:creationId xmlns:a16="http://schemas.microsoft.com/office/drawing/2014/main" id="{C9894F6F-A4C8-4809-8CF9-BBBACCD10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590800"/>
            <a:ext cx="2655888" cy="265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7161" name="Text Box 9">
            <a:extLst>
              <a:ext uri="{FF2B5EF4-FFF2-40B4-BE49-F238E27FC236}">
                <a16:creationId xmlns:a16="http://schemas.microsoft.com/office/drawing/2014/main" id="{4A540B19-99FB-4937-9E2A-48ACFA2215C5}"/>
              </a:ext>
            </a:extLst>
          </p:cNvPr>
          <p:cNvSpPr txBox="1">
            <a:spLocks noChangeArrowheads="1"/>
          </p:cNvSpPr>
          <p:nvPr/>
        </p:nvSpPr>
        <p:spPr bwMode="auto">
          <a:xfrm>
            <a:off x="2676525" y="2274888"/>
            <a:ext cx="1054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800">
                <a:solidFill>
                  <a:srgbClr val="000000"/>
                </a:solidFill>
              </a:rPr>
              <a:t>(Si,Al)O</a:t>
            </a:r>
            <a:r>
              <a:rPr lang="en-US" altLang="ja-JP" sz="1800" baseline="-25000">
                <a:solidFill>
                  <a:srgbClr val="000000"/>
                </a:solidFill>
              </a:rPr>
              <a:t>4</a:t>
            </a:r>
          </a:p>
        </p:txBody>
      </p:sp>
      <p:sp>
        <p:nvSpPr>
          <p:cNvPr id="177162" name="Text Box 10">
            <a:extLst>
              <a:ext uri="{FF2B5EF4-FFF2-40B4-BE49-F238E27FC236}">
                <a16:creationId xmlns:a16="http://schemas.microsoft.com/office/drawing/2014/main" id="{8EFB8D51-090B-48B7-A9FD-F5EB81C4170E}"/>
              </a:ext>
            </a:extLst>
          </p:cNvPr>
          <p:cNvSpPr txBox="1">
            <a:spLocks noChangeArrowheads="1"/>
          </p:cNvSpPr>
          <p:nvPr/>
        </p:nvSpPr>
        <p:spPr bwMode="auto">
          <a:xfrm>
            <a:off x="4273550" y="2722563"/>
            <a:ext cx="43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800">
                <a:solidFill>
                  <a:srgbClr val="000000"/>
                </a:solidFill>
              </a:rPr>
              <a:t>Zn</a:t>
            </a:r>
          </a:p>
        </p:txBody>
      </p:sp>
      <p:sp>
        <p:nvSpPr>
          <p:cNvPr id="177163" name="Line 11">
            <a:extLst>
              <a:ext uri="{FF2B5EF4-FFF2-40B4-BE49-F238E27FC236}">
                <a16:creationId xmlns:a16="http://schemas.microsoft.com/office/drawing/2014/main" id="{E8A5E615-431C-4A22-AD28-EA79D3CF1C6D}"/>
              </a:ext>
            </a:extLst>
          </p:cNvPr>
          <p:cNvSpPr>
            <a:spLocks noChangeShapeType="1"/>
          </p:cNvSpPr>
          <p:nvPr/>
        </p:nvSpPr>
        <p:spPr bwMode="auto">
          <a:xfrm flipH="1" flipV="1">
            <a:off x="3108326" y="2525714"/>
            <a:ext cx="138113" cy="2619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pic>
        <p:nvPicPr>
          <p:cNvPr id="177164" name="Picture 12">
            <a:extLst>
              <a:ext uri="{FF2B5EF4-FFF2-40B4-BE49-F238E27FC236}">
                <a16:creationId xmlns:a16="http://schemas.microsoft.com/office/drawing/2014/main" id="{2D9CB610-C4AB-40D2-A2D4-B8BE8AAC0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1" y="2514600"/>
            <a:ext cx="24114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5" name="Text Box 13">
            <a:extLst>
              <a:ext uri="{FF2B5EF4-FFF2-40B4-BE49-F238E27FC236}">
                <a16:creationId xmlns:a16="http://schemas.microsoft.com/office/drawing/2014/main" id="{61FBE654-EAEA-4EA6-B165-08EDF587D10D}"/>
              </a:ext>
            </a:extLst>
          </p:cNvPr>
          <p:cNvSpPr txBox="1">
            <a:spLocks noChangeArrowheads="1"/>
          </p:cNvSpPr>
          <p:nvPr/>
        </p:nvSpPr>
        <p:spPr bwMode="auto">
          <a:xfrm>
            <a:off x="8534401" y="1676400"/>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2400" b="1">
                <a:solidFill>
                  <a:srgbClr val="FF0000"/>
                </a:solidFill>
              </a:rPr>
              <a:t>C12A7</a:t>
            </a:r>
            <a:endParaRPr lang="en-US" altLang="ja-JP" sz="2400" b="1" baseline="-25000">
              <a:solidFill>
                <a:srgbClr val="FF0000"/>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9">
            <a:extLst>
              <a:ext uri="{FF2B5EF4-FFF2-40B4-BE49-F238E27FC236}">
                <a16:creationId xmlns:a16="http://schemas.microsoft.com/office/drawing/2014/main" id="{B2431793-E88C-4033-8CA4-99A054786D34}"/>
              </a:ext>
            </a:extLst>
          </p:cNvPr>
          <p:cNvSpPr>
            <a:spLocks noGrp="1" noChangeArrowheads="1"/>
          </p:cNvSpPr>
          <p:nvPr>
            <p:ph type="title"/>
          </p:nvPr>
        </p:nvSpPr>
        <p:spPr>
          <a:xfrm>
            <a:off x="1524000" y="0"/>
            <a:ext cx="9144000" cy="685800"/>
          </a:xfrm>
          <a:noFill/>
        </p:spPr>
        <p:txBody>
          <a:bodyPr/>
          <a:lstStyle/>
          <a:p>
            <a:pPr eaLnBrk="1" hangingPunct="1"/>
            <a:r>
              <a:rPr lang="ja-JP" altLang="en-US" sz="3600" b="1">
                <a:solidFill>
                  <a:srgbClr val="0000FF"/>
                </a:solidFill>
                <a:ea typeface="ＨＧ丸ゴシックB" charset="-128"/>
              </a:rPr>
              <a:t>結晶化学の基礎の基本</a:t>
            </a:r>
          </a:p>
        </p:txBody>
      </p:sp>
      <p:sp>
        <p:nvSpPr>
          <p:cNvPr id="181251" name="Text Box 10">
            <a:extLst>
              <a:ext uri="{FF2B5EF4-FFF2-40B4-BE49-F238E27FC236}">
                <a16:creationId xmlns:a16="http://schemas.microsoft.com/office/drawing/2014/main" id="{25C46152-9EBF-4BC6-BAEC-D0FCD4DD5474}"/>
              </a:ext>
            </a:extLst>
          </p:cNvPr>
          <p:cNvSpPr txBox="1">
            <a:spLocks noChangeArrowheads="1"/>
          </p:cNvSpPr>
          <p:nvPr/>
        </p:nvSpPr>
        <p:spPr bwMode="auto">
          <a:xfrm>
            <a:off x="1524000" y="1311275"/>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50000"/>
              </a:spcBef>
              <a:spcAft>
                <a:spcPct val="0"/>
              </a:spcAft>
              <a:buNone/>
            </a:pPr>
            <a:r>
              <a:rPr lang="ja-JP" altLang="en-US" sz="4400" b="1">
                <a:solidFill>
                  <a:srgbClr val="FF0000"/>
                </a:solidFill>
                <a:ea typeface="ＭＳ ゴシック" panose="020B0609070205080204" pitchFamily="49" charset="-128"/>
              </a:rPr>
              <a:t>原子、イオンは互いに接触して</a:t>
            </a:r>
            <a:br>
              <a:rPr lang="ja-JP" altLang="en-US" sz="4400" b="1">
                <a:solidFill>
                  <a:srgbClr val="FF0000"/>
                </a:solidFill>
                <a:ea typeface="ＭＳ ゴシック" panose="020B0609070205080204" pitchFamily="49" charset="-128"/>
              </a:rPr>
            </a:br>
            <a:r>
              <a:rPr lang="ja-JP" altLang="en-US" sz="4400" b="1">
                <a:solidFill>
                  <a:srgbClr val="FF0000"/>
                </a:solidFill>
                <a:ea typeface="ＭＳ ゴシック" panose="020B0609070205080204" pitchFamily="49" charset="-128"/>
              </a:rPr>
              <a:t>安定な構造を作る</a:t>
            </a:r>
          </a:p>
        </p:txBody>
      </p:sp>
      <p:sp>
        <p:nvSpPr>
          <p:cNvPr id="181252" name="Text Box 11">
            <a:extLst>
              <a:ext uri="{FF2B5EF4-FFF2-40B4-BE49-F238E27FC236}">
                <a16:creationId xmlns:a16="http://schemas.microsoft.com/office/drawing/2014/main" id="{DAF96CA5-4D87-48B9-B6AA-E3E3BA7D6F31}"/>
              </a:ext>
            </a:extLst>
          </p:cNvPr>
          <p:cNvSpPr txBox="1">
            <a:spLocks noChangeArrowheads="1"/>
          </p:cNvSpPr>
          <p:nvPr/>
        </p:nvSpPr>
        <p:spPr bwMode="auto">
          <a:xfrm>
            <a:off x="1600200" y="3214688"/>
            <a:ext cx="9144000" cy="265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000000"/>
                </a:solidFill>
                <a:ea typeface="ＭＳ ゴシック" panose="020B0609070205080204" pitchFamily="49" charset="-128"/>
              </a:rPr>
              <a:t>接触していないと、どこかに偏って</a:t>
            </a:r>
            <a:br>
              <a:rPr lang="ja-JP" altLang="en-US" b="1">
                <a:solidFill>
                  <a:srgbClr val="000000"/>
                </a:solidFill>
                <a:ea typeface="ＭＳ ゴシック" panose="020B0609070205080204" pitchFamily="49" charset="-128"/>
              </a:rPr>
            </a:br>
            <a:r>
              <a:rPr lang="ja-JP" altLang="en-US" b="1">
                <a:solidFill>
                  <a:srgbClr val="000000"/>
                </a:solidFill>
                <a:ea typeface="ＭＳ ゴシック" panose="020B0609070205080204" pitchFamily="49" charset="-128"/>
              </a:rPr>
              <a:t>他の原子・イオンに接触することで安定化する</a:t>
            </a:r>
            <a:br>
              <a:rPr lang="ja-JP" altLang="en-US" b="1">
                <a:solidFill>
                  <a:srgbClr val="000000"/>
                </a:solidFill>
                <a:ea typeface="ＭＳ ゴシック" panose="020B0609070205080204" pitchFamily="49" charset="-128"/>
              </a:rPr>
            </a:br>
            <a:br>
              <a:rPr lang="ja-JP" altLang="en-US" b="1">
                <a:solidFill>
                  <a:srgbClr val="000000"/>
                </a:solidFill>
                <a:ea typeface="ＭＳ ゴシック" panose="020B0609070205080204" pitchFamily="49" charset="-128"/>
              </a:rPr>
            </a:br>
            <a:r>
              <a:rPr lang="ja-JP" altLang="en-US" sz="3600" b="1">
                <a:solidFill>
                  <a:srgbClr val="0000FF"/>
                </a:solidFill>
                <a:ea typeface="ＭＳ ゴシック" panose="020B0609070205080204" pitchFamily="49" charset="-128"/>
              </a:rPr>
              <a:t>　　＝＞ 歪んだ構造</a:t>
            </a:r>
            <a:br>
              <a:rPr lang="ja-JP" altLang="en-US" sz="3600" b="1">
                <a:solidFill>
                  <a:srgbClr val="0000FF"/>
                </a:solidFill>
                <a:ea typeface="ＭＳ ゴシック" panose="020B0609070205080204" pitchFamily="49" charset="-128"/>
              </a:rPr>
            </a:br>
            <a:r>
              <a:rPr lang="ja-JP" altLang="en-US" sz="3600" b="1">
                <a:solidFill>
                  <a:srgbClr val="0000FF"/>
                </a:solidFill>
                <a:ea typeface="ＭＳ ゴシック" panose="020B0609070205080204" pitchFamily="49" charset="-128"/>
              </a:rPr>
              <a:t>　　　　 不規則構造　　</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026">
            <a:extLst>
              <a:ext uri="{FF2B5EF4-FFF2-40B4-BE49-F238E27FC236}">
                <a16:creationId xmlns:a16="http://schemas.microsoft.com/office/drawing/2014/main" id="{14FC4DE7-74B4-4193-968E-9C1F462B2922}"/>
              </a:ext>
            </a:extLst>
          </p:cNvPr>
          <p:cNvSpPr>
            <a:spLocks noGrp="1" noChangeArrowheads="1"/>
          </p:cNvSpPr>
          <p:nvPr>
            <p:ph type="title" idx="4294967295"/>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立方最密構造 </a:t>
            </a:r>
            <a:r>
              <a:rPr lang="en-US" altLang="ja-JP" sz="3600" b="1">
                <a:solidFill>
                  <a:srgbClr val="0000FF"/>
                </a:solidFill>
                <a:ea typeface="ＨＧ丸ゴシックB" charset="-128"/>
              </a:rPr>
              <a:t>(CCP): Al, Cu, Pd, Ag, Pt, Au</a:t>
            </a:r>
          </a:p>
        </p:txBody>
      </p:sp>
      <p:pic>
        <p:nvPicPr>
          <p:cNvPr id="183299" name="Picture 1029">
            <a:extLst>
              <a:ext uri="{FF2B5EF4-FFF2-40B4-BE49-F238E27FC236}">
                <a16:creationId xmlns:a16="http://schemas.microsoft.com/office/drawing/2014/main" id="{DBBE68EC-BE8C-4D31-B13D-E7ADB1A7B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676400"/>
            <a:ext cx="4419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300" name="Picture 1030">
            <a:extLst>
              <a:ext uri="{FF2B5EF4-FFF2-40B4-BE49-F238E27FC236}">
                <a16:creationId xmlns:a16="http://schemas.microsoft.com/office/drawing/2014/main" id="{B3A9F54C-ACAD-47EC-9022-0BCC06EF5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188" y="1733550"/>
            <a:ext cx="3681412"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301" name="Rectangle 1031">
            <a:extLst>
              <a:ext uri="{FF2B5EF4-FFF2-40B4-BE49-F238E27FC236}">
                <a16:creationId xmlns:a16="http://schemas.microsoft.com/office/drawing/2014/main" id="{04274C69-BAD6-4CB5-97AB-FE982E196D4C}"/>
              </a:ext>
            </a:extLst>
          </p:cNvPr>
          <p:cNvSpPr>
            <a:spLocks noChangeArrowheads="1"/>
          </p:cNvSpPr>
          <p:nvPr/>
        </p:nvSpPr>
        <p:spPr bwMode="auto">
          <a:xfrm>
            <a:off x="1711325" y="762000"/>
            <a:ext cx="65928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a:solidFill>
                  <a:srgbClr val="000000"/>
                </a:solidFill>
                <a:ea typeface="ＨＧ丸ゴシックB" charset="-128"/>
              </a:rPr>
              <a:t>Cubic closed packing</a:t>
            </a:r>
            <a:br>
              <a:rPr lang="en-US" altLang="ja-JP" sz="2800">
                <a:solidFill>
                  <a:srgbClr val="000000"/>
                </a:solidFill>
                <a:ea typeface="ＨＧ丸ゴシックB" charset="-128"/>
              </a:rPr>
            </a:br>
            <a:r>
              <a:rPr lang="ja-JP" altLang="en-US" sz="2800" b="1">
                <a:solidFill>
                  <a:srgbClr val="FF0000"/>
                </a:solidFill>
                <a:ea typeface="ＨＧ丸ゴシックB" charset="-128"/>
              </a:rPr>
              <a:t>面心立方構造 </a:t>
            </a:r>
            <a:r>
              <a:rPr lang="en-US" altLang="ja-JP" sz="2800" b="1">
                <a:solidFill>
                  <a:srgbClr val="FF0000"/>
                </a:solidFill>
                <a:ea typeface="ＨＧ丸ゴシックB" charset="-128"/>
              </a:rPr>
              <a:t>(Face centered cubic: FCC)</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2780E99-CF6A-449D-93BE-9BBF0F736AFD}"/>
              </a:ext>
            </a:extLst>
          </p:cNvPr>
          <p:cNvSpPr>
            <a:spLocks noGrp="1" noChangeArrowheads="1"/>
          </p:cNvSpPr>
          <p:nvPr>
            <p:ph type="title" idx="4294967295"/>
          </p:nvPr>
        </p:nvSpPr>
        <p:spPr>
          <a:xfrm>
            <a:off x="1524000" y="1"/>
            <a:ext cx="9144000" cy="62071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a:solidFill>
                  <a:srgbClr val="0000FF"/>
                </a:solidFill>
                <a:ea typeface="ＨＧ丸ゴシックB" charset="-128"/>
              </a:rPr>
              <a:t>Al</a:t>
            </a:r>
            <a:r>
              <a:rPr lang="ja-JP" altLang="en-US" sz="3600" b="1">
                <a:solidFill>
                  <a:srgbClr val="0000FF"/>
                </a:solidFill>
                <a:ea typeface="ＨＧ丸ゴシックB" charset="-128"/>
              </a:rPr>
              <a:t> </a:t>
            </a:r>
            <a:r>
              <a:rPr lang="en-US" altLang="ja-JP" sz="3600" b="1">
                <a:solidFill>
                  <a:srgbClr val="0000FF"/>
                </a:solidFill>
                <a:ea typeface="ＨＧ丸ゴシックB" charset="-128"/>
              </a:rPr>
              <a:t>(FCC)</a:t>
            </a:r>
          </a:p>
        </p:txBody>
      </p:sp>
      <p:pic>
        <p:nvPicPr>
          <p:cNvPr id="184323" name="Picture 3">
            <a:extLst>
              <a:ext uri="{FF2B5EF4-FFF2-40B4-BE49-F238E27FC236}">
                <a16:creationId xmlns:a16="http://schemas.microsoft.com/office/drawing/2014/main" id="{4CCC366F-E891-48CC-8711-C5C834121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1295401"/>
            <a:ext cx="2911475" cy="303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a:extLst>
              <a:ext uri="{FF2B5EF4-FFF2-40B4-BE49-F238E27FC236}">
                <a16:creationId xmlns:a16="http://schemas.microsoft.com/office/drawing/2014/main" id="{AE0518C1-7BDC-442E-B60B-FA89DC197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4343401"/>
            <a:ext cx="2466975"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a:extLst>
              <a:ext uri="{FF2B5EF4-FFF2-40B4-BE49-F238E27FC236}">
                <a16:creationId xmlns:a16="http://schemas.microsoft.com/office/drawing/2014/main" id="{6311B138-517C-4CAB-8CBA-63C4BC225A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1" y="1447800"/>
            <a:ext cx="2886075" cy="233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a:extLst>
              <a:ext uri="{FF2B5EF4-FFF2-40B4-BE49-F238E27FC236}">
                <a16:creationId xmlns:a16="http://schemas.microsoft.com/office/drawing/2014/main" id="{A6646265-FC47-4E6C-88BD-F4B46FE8D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429000"/>
            <a:ext cx="3681413"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5">
            <a:extLst>
              <a:ext uri="{FF2B5EF4-FFF2-40B4-BE49-F238E27FC236}">
                <a16:creationId xmlns:a16="http://schemas.microsoft.com/office/drawing/2014/main" id="{A676A7A7-C261-4B82-9A14-C34785327028}"/>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6086475" y="2687638"/>
            <a:ext cx="4224338" cy="294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7" name="Freeform 6">
            <a:extLst>
              <a:ext uri="{FF2B5EF4-FFF2-40B4-BE49-F238E27FC236}">
                <a16:creationId xmlns:a16="http://schemas.microsoft.com/office/drawing/2014/main" id="{879AB09B-C04E-4D38-816D-8460F3ADB030}"/>
              </a:ext>
            </a:extLst>
          </p:cNvPr>
          <p:cNvSpPr>
            <a:spLocks/>
          </p:cNvSpPr>
          <p:nvPr/>
        </p:nvSpPr>
        <p:spPr bwMode="auto">
          <a:xfrm>
            <a:off x="6589713" y="4608514"/>
            <a:ext cx="1746250" cy="1004887"/>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48" name="Freeform 7">
            <a:extLst>
              <a:ext uri="{FF2B5EF4-FFF2-40B4-BE49-F238E27FC236}">
                <a16:creationId xmlns:a16="http://schemas.microsoft.com/office/drawing/2014/main" id="{C23C62A9-FE1D-48E8-A6D8-AAFE1FF48F7B}"/>
              </a:ext>
            </a:extLst>
          </p:cNvPr>
          <p:cNvSpPr>
            <a:spLocks/>
          </p:cNvSpPr>
          <p:nvPr/>
        </p:nvSpPr>
        <p:spPr bwMode="auto">
          <a:xfrm>
            <a:off x="7753350" y="4608514"/>
            <a:ext cx="1746250" cy="1004887"/>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49" name="Freeform 8">
            <a:extLst>
              <a:ext uri="{FF2B5EF4-FFF2-40B4-BE49-F238E27FC236}">
                <a16:creationId xmlns:a16="http://schemas.microsoft.com/office/drawing/2014/main" id="{FE1B1494-CEB1-465D-A392-AA3E18B21C6E}"/>
              </a:ext>
            </a:extLst>
          </p:cNvPr>
          <p:cNvSpPr>
            <a:spLocks/>
          </p:cNvSpPr>
          <p:nvPr/>
        </p:nvSpPr>
        <p:spPr bwMode="auto">
          <a:xfrm>
            <a:off x="8921750" y="4608514"/>
            <a:ext cx="1746250" cy="1004887"/>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50" name="Freeform 9">
            <a:extLst>
              <a:ext uri="{FF2B5EF4-FFF2-40B4-BE49-F238E27FC236}">
                <a16:creationId xmlns:a16="http://schemas.microsoft.com/office/drawing/2014/main" id="{9111DD46-A39F-4C42-BE6B-27BAA40EAC62}"/>
              </a:ext>
            </a:extLst>
          </p:cNvPr>
          <p:cNvSpPr>
            <a:spLocks/>
          </p:cNvSpPr>
          <p:nvPr/>
        </p:nvSpPr>
        <p:spPr bwMode="auto">
          <a:xfrm>
            <a:off x="6010275" y="3602039"/>
            <a:ext cx="1746250" cy="1004887"/>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51" name="Freeform 10">
            <a:extLst>
              <a:ext uri="{FF2B5EF4-FFF2-40B4-BE49-F238E27FC236}">
                <a16:creationId xmlns:a16="http://schemas.microsoft.com/office/drawing/2014/main" id="{A72A6C94-597D-4A7B-8FBF-70271A19C827}"/>
              </a:ext>
            </a:extLst>
          </p:cNvPr>
          <p:cNvSpPr>
            <a:spLocks/>
          </p:cNvSpPr>
          <p:nvPr/>
        </p:nvSpPr>
        <p:spPr bwMode="auto">
          <a:xfrm>
            <a:off x="7173913" y="3602039"/>
            <a:ext cx="1746250" cy="1004887"/>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52" name="Freeform 11">
            <a:extLst>
              <a:ext uri="{FF2B5EF4-FFF2-40B4-BE49-F238E27FC236}">
                <a16:creationId xmlns:a16="http://schemas.microsoft.com/office/drawing/2014/main" id="{15685C2C-FFD6-4D82-8373-8CC1E7039403}"/>
              </a:ext>
            </a:extLst>
          </p:cNvPr>
          <p:cNvSpPr>
            <a:spLocks/>
          </p:cNvSpPr>
          <p:nvPr/>
        </p:nvSpPr>
        <p:spPr bwMode="auto">
          <a:xfrm>
            <a:off x="8342313" y="3602039"/>
            <a:ext cx="1746250" cy="1004887"/>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53" name="Freeform 12">
            <a:extLst>
              <a:ext uri="{FF2B5EF4-FFF2-40B4-BE49-F238E27FC236}">
                <a16:creationId xmlns:a16="http://schemas.microsoft.com/office/drawing/2014/main" id="{8C294184-D684-47F9-8B97-722B1E87F851}"/>
              </a:ext>
            </a:extLst>
          </p:cNvPr>
          <p:cNvSpPr>
            <a:spLocks/>
          </p:cNvSpPr>
          <p:nvPr/>
        </p:nvSpPr>
        <p:spPr bwMode="auto">
          <a:xfrm>
            <a:off x="6600825" y="2597150"/>
            <a:ext cx="1746250" cy="1004888"/>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54" name="Freeform 13">
            <a:extLst>
              <a:ext uri="{FF2B5EF4-FFF2-40B4-BE49-F238E27FC236}">
                <a16:creationId xmlns:a16="http://schemas.microsoft.com/office/drawing/2014/main" id="{ACD8B001-4CBA-43C6-B790-DCFEC16A93D4}"/>
              </a:ext>
            </a:extLst>
          </p:cNvPr>
          <p:cNvSpPr>
            <a:spLocks/>
          </p:cNvSpPr>
          <p:nvPr/>
        </p:nvSpPr>
        <p:spPr bwMode="auto">
          <a:xfrm>
            <a:off x="7769225" y="2597150"/>
            <a:ext cx="1746250" cy="1004888"/>
          </a:xfrm>
          <a:custGeom>
            <a:avLst/>
            <a:gdLst>
              <a:gd name="T0" fmla="*/ 0 w 1100"/>
              <a:gd name="T1" fmla="*/ 0 h 633"/>
              <a:gd name="T2" fmla="*/ 2147483646 w 1100"/>
              <a:gd name="T3" fmla="*/ 0 h 633"/>
              <a:gd name="T4" fmla="*/ 2147483646 w 1100"/>
              <a:gd name="T5" fmla="*/ 2147483646 h 633"/>
              <a:gd name="T6" fmla="*/ 2147483646 w 1100"/>
              <a:gd name="T7" fmla="*/ 2147483646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5355" name="Freeform 14">
            <a:extLst>
              <a:ext uri="{FF2B5EF4-FFF2-40B4-BE49-F238E27FC236}">
                <a16:creationId xmlns:a16="http://schemas.microsoft.com/office/drawing/2014/main" id="{CF8AAD3B-31E5-4693-8787-555B76FAA278}"/>
              </a:ext>
            </a:extLst>
          </p:cNvPr>
          <p:cNvSpPr>
            <a:spLocks/>
          </p:cNvSpPr>
          <p:nvPr/>
        </p:nvSpPr>
        <p:spPr bwMode="auto">
          <a:xfrm>
            <a:off x="7165976" y="2590801"/>
            <a:ext cx="2347913" cy="2017713"/>
          </a:xfrm>
          <a:custGeom>
            <a:avLst/>
            <a:gdLst>
              <a:gd name="T0" fmla="*/ 2147483646 w 1479"/>
              <a:gd name="T1" fmla="*/ 2147483646 h 1271"/>
              <a:gd name="T2" fmla="*/ 0 w 1479"/>
              <a:gd name="T3" fmla="*/ 2147483646 h 1271"/>
              <a:gd name="T4" fmla="*/ 2147483646 w 1479"/>
              <a:gd name="T5" fmla="*/ 0 h 1271"/>
              <a:gd name="T6" fmla="*/ 2147483646 w 1479"/>
              <a:gd name="T7" fmla="*/ 0 h 1271"/>
              <a:gd name="T8" fmla="*/ 2147483646 w 1479"/>
              <a:gd name="T9" fmla="*/ 2147483646 h 1271"/>
              <a:gd name="T10" fmla="*/ 2147483646 w 1479"/>
              <a:gd name="T11" fmla="*/ 2147483646 h 1271"/>
              <a:gd name="T12" fmla="*/ 2147483646 w 1479"/>
              <a:gd name="T13" fmla="*/ 2147483646 h 1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9" h="1271">
                <a:moveTo>
                  <a:pt x="368" y="1271"/>
                </a:moveTo>
                <a:lnTo>
                  <a:pt x="0" y="638"/>
                </a:lnTo>
                <a:lnTo>
                  <a:pt x="379" y="0"/>
                </a:lnTo>
                <a:lnTo>
                  <a:pt x="1110" y="0"/>
                </a:lnTo>
                <a:lnTo>
                  <a:pt x="1479" y="633"/>
                </a:lnTo>
                <a:lnTo>
                  <a:pt x="1100" y="1271"/>
                </a:lnTo>
                <a:lnTo>
                  <a:pt x="368" y="1271"/>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pic>
        <p:nvPicPr>
          <p:cNvPr id="185356" name="Picture 15">
            <a:extLst>
              <a:ext uri="{FF2B5EF4-FFF2-40B4-BE49-F238E27FC236}">
                <a16:creationId xmlns:a16="http://schemas.microsoft.com/office/drawing/2014/main" id="{0B68741C-F834-4A32-A8E3-0CC369D624F1}"/>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600201" y="2201864"/>
            <a:ext cx="4043363"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57" name="Rectangle 2">
            <a:extLst>
              <a:ext uri="{FF2B5EF4-FFF2-40B4-BE49-F238E27FC236}">
                <a16:creationId xmlns:a16="http://schemas.microsoft.com/office/drawing/2014/main" id="{E84168B7-F2FC-42F6-BEE5-75926F23CF2D}"/>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六方最密構造 </a:t>
            </a:r>
            <a:r>
              <a:rPr lang="en-US" altLang="ja-JP" sz="3600" b="1">
                <a:solidFill>
                  <a:srgbClr val="0000FF"/>
                </a:solidFill>
                <a:ea typeface="ＨＧ丸ゴシックB" charset="-128"/>
              </a:rPr>
              <a:t>(HCP): Mg, Co, Zn, Y, Zr, Cd</a:t>
            </a:r>
          </a:p>
        </p:txBody>
      </p:sp>
      <p:sp>
        <p:nvSpPr>
          <p:cNvPr id="185358" name="Rectangle 16">
            <a:extLst>
              <a:ext uri="{FF2B5EF4-FFF2-40B4-BE49-F238E27FC236}">
                <a16:creationId xmlns:a16="http://schemas.microsoft.com/office/drawing/2014/main" id="{9EEBBA68-B075-424F-8A62-58330185110E}"/>
              </a:ext>
            </a:extLst>
          </p:cNvPr>
          <p:cNvSpPr>
            <a:spLocks noChangeArrowheads="1"/>
          </p:cNvSpPr>
          <p:nvPr/>
        </p:nvSpPr>
        <p:spPr bwMode="auto">
          <a:xfrm>
            <a:off x="5145089" y="1311276"/>
            <a:ext cx="60324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a:solidFill>
                  <a:srgbClr val="000000"/>
                </a:solidFill>
                <a:ea typeface="ＨＧ丸ゴシックB" charset="-128"/>
              </a:rPr>
              <a:t>実際には最密パッキングにならないので、</a:t>
            </a:r>
            <a:br>
              <a:rPr lang="ja-JP" altLang="en-US" sz="2400">
                <a:solidFill>
                  <a:srgbClr val="000000"/>
                </a:solidFill>
                <a:ea typeface="ＨＧ丸ゴシックB" charset="-128"/>
              </a:rPr>
            </a:br>
            <a:r>
              <a:rPr lang="ja-JP" altLang="en-US" sz="2400">
                <a:solidFill>
                  <a:srgbClr val="000000"/>
                </a:solidFill>
                <a:ea typeface="ＨＧ丸ゴシックB" charset="-128"/>
              </a:rPr>
              <a:t>六方稠密構造と呼ぶ場合もある</a:t>
            </a:r>
          </a:p>
        </p:txBody>
      </p:sp>
      <p:sp>
        <p:nvSpPr>
          <p:cNvPr id="185359" name="AutoShape 17">
            <a:extLst>
              <a:ext uri="{FF2B5EF4-FFF2-40B4-BE49-F238E27FC236}">
                <a16:creationId xmlns:a16="http://schemas.microsoft.com/office/drawing/2014/main" id="{EF48E395-ECCC-4F5C-841F-77B4F150B220}"/>
              </a:ext>
            </a:extLst>
          </p:cNvPr>
          <p:cNvSpPr>
            <a:spLocks noChangeArrowheads="1"/>
          </p:cNvSpPr>
          <p:nvPr/>
        </p:nvSpPr>
        <p:spPr bwMode="auto">
          <a:xfrm rot="1800000">
            <a:off x="7086600" y="4038601"/>
            <a:ext cx="1295400" cy="1120775"/>
          </a:xfrm>
          <a:prstGeom prst="hexagon">
            <a:avLst>
              <a:gd name="adj" fmla="val 28895"/>
              <a:gd name="vf" fmla="val 115470"/>
            </a:avLst>
          </a:prstGeom>
          <a:noFill/>
          <a:ln w="381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5360" name="Rectangle 18">
            <a:extLst>
              <a:ext uri="{FF2B5EF4-FFF2-40B4-BE49-F238E27FC236}">
                <a16:creationId xmlns:a16="http://schemas.microsoft.com/office/drawing/2014/main" id="{AA3A62DD-31A5-43DF-AF2E-35A2AC071264}"/>
              </a:ext>
            </a:extLst>
          </p:cNvPr>
          <p:cNvSpPr>
            <a:spLocks noChangeArrowheads="1"/>
          </p:cNvSpPr>
          <p:nvPr/>
        </p:nvSpPr>
        <p:spPr bwMode="auto">
          <a:xfrm>
            <a:off x="1676400" y="762001"/>
            <a:ext cx="5073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FF0000"/>
                </a:solidFill>
                <a:ea typeface="ＨＧ丸ゴシックB" charset="-128"/>
              </a:rPr>
              <a:t>Hexagonal closed packing: HCP</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0C43CAC-9DDC-4AB1-B976-C0DE0EE9CB71}"/>
              </a:ext>
            </a:extLst>
          </p:cNvPr>
          <p:cNvSpPr>
            <a:spLocks noGrp="1" noChangeArrowheads="1"/>
          </p:cNvSpPr>
          <p:nvPr>
            <p:ph type="title"/>
          </p:nvPr>
        </p:nvSpPr>
        <p:spPr>
          <a:xfrm>
            <a:off x="1524000" y="26988"/>
            <a:ext cx="9144000" cy="601662"/>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a:solidFill>
                  <a:srgbClr val="0000FF"/>
                </a:solidFill>
                <a:ea typeface="ＨＧ丸ゴシックB" charset="-128"/>
              </a:rPr>
              <a:t>Mg(HCP)</a:t>
            </a:r>
          </a:p>
        </p:txBody>
      </p:sp>
      <p:pic>
        <p:nvPicPr>
          <p:cNvPr id="186371" name="Picture 3">
            <a:extLst>
              <a:ext uri="{FF2B5EF4-FFF2-40B4-BE49-F238E27FC236}">
                <a16:creationId xmlns:a16="http://schemas.microsoft.com/office/drawing/2014/main" id="{2D55EB09-8984-4129-B80E-E73A03822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84539"/>
            <a:ext cx="4033838"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6372" name="Group 4">
            <a:extLst>
              <a:ext uri="{FF2B5EF4-FFF2-40B4-BE49-F238E27FC236}">
                <a16:creationId xmlns:a16="http://schemas.microsoft.com/office/drawing/2014/main" id="{698DF263-7778-49B2-853F-E551B4C74ED0}"/>
              </a:ext>
            </a:extLst>
          </p:cNvPr>
          <p:cNvGrpSpPr>
            <a:grpSpLocks/>
          </p:cNvGrpSpPr>
          <p:nvPr/>
        </p:nvGrpSpPr>
        <p:grpSpPr bwMode="auto">
          <a:xfrm>
            <a:off x="5880101" y="1052514"/>
            <a:ext cx="4657725" cy="3036887"/>
            <a:chOff x="144" y="1427"/>
            <a:chExt cx="2934" cy="1913"/>
          </a:xfrm>
        </p:grpSpPr>
        <p:pic>
          <p:nvPicPr>
            <p:cNvPr id="186374" name="Picture 5">
              <a:extLst>
                <a:ext uri="{FF2B5EF4-FFF2-40B4-BE49-F238E27FC236}">
                  <a16:creationId xmlns:a16="http://schemas.microsoft.com/office/drawing/2014/main" id="{BA422A8E-73CD-4AF0-9B44-6B861FE9B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488"/>
              <a:ext cx="2661" cy="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5" name="Freeform 6">
              <a:extLst>
                <a:ext uri="{FF2B5EF4-FFF2-40B4-BE49-F238E27FC236}">
                  <a16:creationId xmlns:a16="http://schemas.microsoft.com/office/drawing/2014/main" id="{B184A931-A591-4D35-9DD7-3DBEAB8B046E}"/>
                </a:ext>
              </a:extLst>
            </p:cNvPr>
            <p:cNvSpPr>
              <a:spLocks/>
            </p:cNvSpPr>
            <p:nvPr/>
          </p:nvSpPr>
          <p:spPr bwMode="auto">
            <a:xfrm>
              <a:off x="509" y="2698"/>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76" name="Freeform 7">
              <a:extLst>
                <a:ext uri="{FF2B5EF4-FFF2-40B4-BE49-F238E27FC236}">
                  <a16:creationId xmlns:a16="http://schemas.microsoft.com/office/drawing/2014/main" id="{0EC57419-E918-4B3D-B7CE-E96CC17F85CB}"/>
                </a:ext>
              </a:extLst>
            </p:cNvPr>
            <p:cNvSpPr>
              <a:spLocks/>
            </p:cNvSpPr>
            <p:nvPr/>
          </p:nvSpPr>
          <p:spPr bwMode="auto">
            <a:xfrm>
              <a:off x="1242" y="2698"/>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77" name="Freeform 8">
              <a:extLst>
                <a:ext uri="{FF2B5EF4-FFF2-40B4-BE49-F238E27FC236}">
                  <a16:creationId xmlns:a16="http://schemas.microsoft.com/office/drawing/2014/main" id="{085BC90A-29EE-4F96-AA0C-8BB47ABA6F1D}"/>
                </a:ext>
              </a:extLst>
            </p:cNvPr>
            <p:cNvSpPr>
              <a:spLocks/>
            </p:cNvSpPr>
            <p:nvPr/>
          </p:nvSpPr>
          <p:spPr bwMode="auto">
            <a:xfrm>
              <a:off x="1978" y="2698"/>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78" name="Freeform 9">
              <a:extLst>
                <a:ext uri="{FF2B5EF4-FFF2-40B4-BE49-F238E27FC236}">
                  <a16:creationId xmlns:a16="http://schemas.microsoft.com/office/drawing/2014/main" id="{82F2A799-0B3C-4EAF-A346-3985B535FFC6}"/>
                </a:ext>
              </a:extLst>
            </p:cNvPr>
            <p:cNvSpPr>
              <a:spLocks/>
            </p:cNvSpPr>
            <p:nvPr/>
          </p:nvSpPr>
          <p:spPr bwMode="auto">
            <a:xfrm>
              <a:off x="144" y="2064"/>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79" name="Freeform 10">
              <a:extLst>
                <a:ext uri="{FF2B5EF4-FFF2-40B4-BE49-F238E27FC236}">
                  <a16:creationId xmlns:a16="http://schemas.microsoft.com/office/drawing/2014/main" id="{1C26C322-C1AD-4E82-ACEC-01F1707D99A2}"/>
                </a:ext>
              </a:extLst>
            </p:cNvPr>
            <p:cNvSpPr>
              <a:spLocks/>
            </p:cNvSpPr>
            <p:nvPr/>
          </p:nvSpPr>
          <p:spPr bwMode="auto">
            <a:xfrm>
              <a:off x="877" y="2064"/>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80" name="Freeform 11">
              <a:extLst>
                <a:ext uri="{FF2B5EF4-FFF2-40B4-BE49-F238E27FC236}">
                  <a16:creationId xmlns:a16="http://schemas.microsoft.com/office/drawing/2014/main" id="{23337944-32FD-4D7A-9B59-169DEDC7B22B}"/>
                </a:ext>
              </a:extLst>
            </p:cNvPr>
            <p:cNvSpPr>
              <a:spLocks/>
            </p:cNvSpPr>
            <p:nvPr/>
          </p:nvSpPr>
          <p:spPr bwMode="auto">
            <a:xfrm>
              <a:off x="1613" y="2064"/>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81" name="Freeform 12">
              <a:extLst>
                <a:ext uri="{FF2B5EF4-FFF2-40B4-BE49-F238E27FC236}">
                  <a16:creationId xmlns:a16="http://schemas.microsoft.com/office/drawing/2014/main" id="{D1526553-5EA6-42F4-A67D-50C249647C51}"/>
                </a:ext>
              </a:extLst>
            </p:cNvPr>
            <p:cNvSpPr>
              <a:spLocks/>
            </p:cNvSpPr>
            <p:nvPr/>
          </p:nvSpPr>
          <p:spPr bwMode="auto">
            <a:xfrm>
              <a:off x="516" y="1431"/>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82" name="Freeform 13">
              <a:extLst>
                <a:ext uri="{FF2B5EF4-FFF2-40B4-BE49-F238E27FC236}">
                  <a16:creationId xmlns:a16="http://schemas.microsoft.com/office/drawing/2014/main" id="{D7FD5C78-E060-44F7-8CBF-1F2CAE916390}"/>
                </a:ext>
              </a:extLst>
            </p:cNvPr>
            <p:cNvSpPr>
              <a:spLocks/>
            </p:cNvSpPr>
            <p:nvPr/>
          </p:nvSpPr>
          <p:spPr bwMode="auto">
            <a:xfrm>
              <a:off x="1252" y="1431"/>
              <a:ext cx="1100" cy="633"/>
            </a:xfrm>
            <a:custGeom>
              <a:avLst/>
              <a:gdLst>
                <a:gd name="T0" fmla="*/ 0 w 1100"/>
                <a:gd name="T1" fmla="*/ 0 h 633"/>
                <a:gd name="T2" fmla="*/ 731 w 1100"/>
                <a:gd name="T3" fmla="*/ 0 h 633"/>
                <a:gd name="T4" fmla="*/ 1100 w 1100"/>
                <a:gd name="T5" fmla="*/ 633 h 633"/>
                <a:gd name="T6" fmla="*/ 363 w 1100"/>
                <a:gd name="T7" fmla="*/ 633 h 633"/>
                <a:gd name="T8" fmla="*/ 0 w 1100"/>
                <a:gd name="T9" fmla="*/ 0 h 6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0" h="633">
                  <a:moveTo>
                    <a:pt x="0" y="0"/>
                  </a:moveTo>
                  <a:lnTo>
                    <a:pt x="731" y="0"/>
                  </a:lnTo>
                  <a:lnTo>
                    <a:pt x="1100" y="633"/>
                  </a:lnTo>
                  <a:lnTo>
                    <a:pt x="363" y="633"/>
                  </a:lnTo>
                  <a:lnTo>
                    <a:pt x="0" y="0"/>
                  </a:lnTo>
                  <a:close/>
                </a:path>
              </a:pathLst>
            </a:cu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86383" name="Freeform 14">
              <a:extLst>
                <a:ext uri="{FF2B5EF4-FFF2-40B4-BE49-F238E27FC236}">
                  <a16:creationId xmlns:a16="http://schemas.microsoft.com/office/drawing/2014/main" id="{32CE5D92-5F15-430D-94A6-F3B66D7FDFE7}"/>
                </a:ext>
              </a:extLst>
            </p:cNvPr>
            <p:cNvSpPr>
              <a:spLocks/>
            </p:cNvSpPr>
            <p:nvPr/>
          </p:nvSpPr>
          <p:spPr bwMode="auto">
            <a:xfrm>
              <a:off x="872" y="1427"/>
              <a:ext cx="1479" cy="1271"/>
            </a:xfrm>
            <a:custGeom>
              <a:avLst/>
              <a:gdLst>
                <a:gd name="T0" fmla="*/ 368 w 1479"/>
                <a:gd name="T1" fmla="*/ 1271 h 1271"/>
                <a:gd name="T2" fmla="*/ 0 w 1479"/>
                <a:gd name="T3" fmla="*/ 638 h 1271"/>
                <a:gd name="T4" fmla="*/ 379 w 1479"/>
                <a:gd name="T5" fmla="*/ 0 h 1271"/>
                <a:gd name="T6" fmla="*/ 1110 w 1479"/>
                <a:gd name="T7" fmla="*/ 0 h 1271"/>
                <a:gd name="T8" fmla="*/ 1479 w 1479"/>
                <a:gd name="T9" fmla="*/ 633 h 1271"/>
                <a:gd name="T10" fmla="*/ 1100 w 1479"/>
                <a:gd name="T11" fmla="*/ 1271 h 1271"/>
                <a:gd name="T12" fmla="*/ 368 w 1479"/>
                <a:gd name="T13" fmla="*/ 1271 h 1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9" h="1271">
                  <a:moveTo>
                    <a:pt x="368" y="1271"/>
                  </a:moveTo>
                  <a:lnTo>
                    <a:pt x="0" y="638"/>
                  </a:lnTo>
                  <a:lnTo>
                    <a:pt x="379" y="0"/>
                  </a:lnTo>
                  <a:lnTo>
                    <a:pt x="1110" y="0"/>
                  </a:lnTo>
                  <a:lnTo>
                    <a:pt x="1479" y="633"/>
                  </a:lnTo>
                  <a:lnTo>
                    <a:pt x="1100" y="1271"/>
                  </a:lnTo>
                  <a:lnTo>
                    <a:pt x="368" y="1271"/>
                  </a:lnTo>
                  <a:close/>
                </a:path>
              </a:pathLst>
            </a:cu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grpSp>
      <p:pic>
        <p:nvPicPr>
          <p:cNvPr id="186373" name="Picture 15">
            <a:extLst>
              <a:ext uri="{FF2B5EF4-FFF2-40B4-BE49-F238E27FC236}">
                <a16:creationId xmlns:a16="http://schemas.microsoft.com/office/drawing/2014/main" id="{3806E216-73CB-4F7D-B292-E868FEF4A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88" y="1585914"/>
            <a:ext cx="4043362" cy="397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3227563F-3766-4956-94C1-926378995DF6}"/>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剛体球原子のパッキング</a:t>
            </a:r>
          </a:p>
        </p:txBody>
      </p:sp>
      <p:sp>
        <p:nvSpPr>
          <p:cNvPr id="187395" name="Oval 3">
            <a:extLst>
              <a:ext uri="{FF2B5EF4-FFF2-40B4-BE49-F238E27FC236}">
                <a16:creationId xmlns:a16="http://schemas.microsoft.com/office/drawing/2014/main" id="{682E7C90-6BEE-4664-A560-B50C1B7338A9}"/>
              </a:ext>
            </a:extLst>
          </p:cNvPr>
          <p:cNvSpPr>
            <a:spLocks noChangeArrowheads="1"/>
          </p:cNvSpPr>
          <p:nvPr/>
        </p:nvSpPr>
        <p:spPr bwMode="auto">
          <a:xfrm>
            <a:off x="2513013" y="26543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396" name="Oval 4">
            <a:extLst>
              <a:ext uri="{FF2B5EF4-FFF2-40B4-BE49-F238E27FC236}">
                <a16:creationId xmlns:a16="http://schemas.microsoft.com/office/drawing/2014/main" id="{41707D11-8A29-4695-A877-DF247C0D7452}"/>
              </a:ext>
            </a:extLst>
          </p:cNvPr>
          <p:cNvSpPr>
            <a:spLocks noChangeArrowheads="1"/>
          </p:cNvSpPr>
          <p:nvPr/>
        </p:nvSpPr>
        <p:spPr bwMode="auto">
          <a:xfrm>
            <a:off x="2959100" y="26543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397" name="Oval 5">
            <a:extLst>
              <a:ext uri="{FF2B5EF4-FFF2-40B4-BE49-F238E27FC236}">
                <a16:creationId xmlns:a16="http://schemas.microsoft.com/office/drawing/2014/main" id="{D1BEB0A1-20CE-457F-AFB7-997AEFE9CB77}"/>
              </a:ext>
            </a:extLst>
          </p:cNvPr>
          <p:cNvSpPr>
            <a:spLocks noChangeArrowheads="1"/>
          </p:cNvSpPr>
          <p:nvPr/>
        </p:nvSpPr>
        <p:spPr bwMode="auto">
          <a:xfrm>
            <a:off x="2513013" y="22082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398" name="Oval 6">
            <a:extLst>
              <a:ext uri="{FF2B5EF4-FFF2-40B4-BE49-F238E27FC236}">
                <a16:creationId xmlns:a16="http://schemas.microsoft.com/office/drawing/2014/main" id="{E6CFA071-2E0F-4488-A902-988183B37BAD}"/>
              </a:ext>
            </a:extLst>
          </p:cNvPr>
          <p:cNvSpPr>
            <a:spLocks noChangeArrowheads="1"/>
          </p:cNvSpPr>
          <p:nvPr/>
        </p:nvSpPr>
        <p:spPr bwMode="auto">
          <a:xfrm>
            <a:off x="2959100" y="22082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399" name="Oval 7">
            <a:extLst>
              <a:ext uri="{FF2B5EF4-FFF2-40B4-BE49-F238E27FC236}">
                <a16:creationId xmlns:a16="http://schemas.microsoft.com/office/drawing/2014/main" id="{17982007-EF3D-4FC0-9CC4-E33F9064504E}"/>
              </a:ext>
            </a:extLst>
          </p:cNvPr>
          <p:cNvSpPr>
            <a:spLocks noChangeArrowheads="1"/>
          </p:cNvSpPr>
          <p:nvPr/>
        </p:nvSpPr>
        <p:spPr bwMode="auto">
          <a:xfrm>
            <a:off x="3405188" y="26543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0" name="Oval 8">
            <a:extLst>
              <a:ext uri="{FF2B5EF4-FFF2-40B4-BE49-F238E27FC236}">
                <a16:creationId xmlns:a16="http://schemas.microsoft.com/office/drawing/2014/main" id="{3723813F-C103-4E82-B777-414C97346A71}"/>
              </a:ext>
            </a:extLst>
          </p:cNvPr>
          <p:cNvSpPr>
            <a:spLocks noChangeArrowheads="1"/>
          </p:cNvSpPr>
          <p:nvPr/>
        </p:nvSpPr>
        <p:spPr bwMode="auto">
          <a:xfrm>
            <a:off x="3851275" y="26543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1" name="Oval 9">
            <a:extLst>
              <a:ext uri="{FF2B5EF4-FFF2-40B4-BE49-F238E27FC236}">
                <a16:creationId xmlns:a16="http://schemas.microsoft.com/office/drawing/2014/main" id="{D0E4B964-4CE9-4763-8F60-243E07D77FEA}"/>
              </a:ext>
            </a:extLst>
          </p:cNvPr>
          <p:cNvSpPr>
            <a:spLocks noChangeArrowheads="1"/>
          </p:cNvSpPr>
          <p:nvPr/>
        </p:nvSpPr>
        <p:spPr bwMode="auto">
          <a:xfrm>
            <a:off x="3405188" y="22082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2" name="Oval 10">
            <a:extLst>
              <a:ext uri="{FF2B5EF4-FFF2-40B4-BE49-F238E27FC236}">
                <a16:creationId xmlns:a16="http://schemas.microsoft.com/office/drawing/2014/main" id="{DF6373A5-80BE-43A3-8893-F96782D0DB48}"/>
              </a:ext>
            </a:extLst>
          </p:cNvPr>
          <p:cNvSpPr>
            <a:spLocks noChangeArrowheads="1"/>
          </p:cNvSpPr>
          <p:nvPr/>
        </p:nvSpPr>
        <p:spPr bwMode="auto">
          <a:xfrm>
            <a:off x="3851275" y="22082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3" name="Oval 11">
            <a:extLst>
              <a:ext uri="{FF2B5EF4-FFF2-40B4-BE49-F238E27FC236}">
                <a16:creationId xmlns:a16="http://schemas.microsoft.com/office/drawing/2014/main" id="{BAE5832D-B5D9-487A-A20E-FEB73B81A9B5}"/>
              </a:ext>
            </a:extLst>
          </p:cNvPr>
          <p:cNvSpPr>
            <a:spLocks noChangeArrowheads="1"/>
          </p:cNvSpPr>
          <p:nvPr/>
        </p:nvSpPr>
        <p:spPr bwMode="auto">
          <a:xfrm>
            <a:off x="4298950" y="26543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4" name="Oval 12">
            <a:extLst>
              <a:ext uri="{FF2B5EF4-FFF2-40B4-BE49-F238E27FC236}">
                <a16:creationId xmlns:a16="http://schemas.microsoft.com/office/drawing/2014/main" id="{E3E8B84E-5D3B-40DC-AEF0-301CB9081CEA}"/>
              </a:ext>
            </a:extLst>
          </p:cNvPr>
          <p:cNvSpPr>
            <a:spLocks noChangeArrowheads="1"/>
          </p:cNvSpPr>
          <p:nvPr/>
        </p:nvSpPr>
        <p:spPr bwMode="auto">
          <a:xfrm>
            <a:off x="4745038" y="26543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5" name="Oval 13">
            <a:extLst>
              <a:ext uri="{FF2B5EF4-FFF2-40B4-BE49-F238E27FC236}">
                <a16:creationId xmlns:a16="http://schemas.microsoft.com/office/drawing/2014/main" id="{D4302940-873E-4EB7-9045-7C91A214B4E1}"/>
              </a:ext>
            </a:extLst>
          </p:cNvPr>
          <p:cNvSpPr>
            <a:spLocks noChangeArrowheads="1"/>
          </p:cNvSpPr>
          <p:nvPr/>
        </p:nvSpPr>
        <p:spPr bwMode="auto">
          <a:xfrm>
            <a:off x="4298950" y="22082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6" name="Oval 14">
            <a:extLst>
              <a:ext uri="{FF2B5EF4-FFF2-40B4-BE49-F238E27FC236}">
                <a16:creationId xmlns:a16="http://schemas.microsoft.com/office/drawing/2014/main" id="{84195AD0-0E63-4261-BF14-9BE9626EBA75}"/>
              </a:ext>
            </a:extLst>
          </p:cNvPr>
          <p:cNvSpPr>
            <a:spLocks noChangeArrowheads="1"/>
          </p:cNvSpPr>
          <p:nvPr/>
        </p:nvSpPr>
        <p:spPr bwMode="auto">
          <a:xfrm>
            <a:off x="4745038" y="22082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7" name="Oval 15">
            <a:extLst>
              <a:ext uri="{FF2B5EF4-FFF2-40B4-BE49-F238E27FC236}">
                <a16:creationId xmlns:a16="http://schemas.microsoft.com/office/drawing/2014/main" id="{B052B24A-B0C0-4D3F-A6C6-76AE40E4A452}"/>
              </a:ext>
            </a:extLst>
          </p:cNvPr>
          <p:cNvSpPr>
            <a:spLocks noChangeArrowheads="1"/>
          </p:cNvSpPr>
          <p:nvPr/>
        </p:nvSpPr>
        <p:spPr bwMode="auto">
          <a:xfrm>
            <a:off x="2513013" y="1762125"/>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8" name="Oval 16">
            <a:extLst>
              <a:ext uri="{FF2B5EF4-FFF2-40B4-BE49-F238E27FC236}">
                <a16:creationId xmlns:a16="http://schemas.microsoft.com/office/drawing/2014/main" id="{36FABE3B-51F9-4E54-B1B6-C8EB1246BE07}"/>
              </a:ext>
            </a:extLst>
          </p:cNvPr>
          <p:cNvSpPr>
            <a:spLocks noChangeArrowheads="1"/>
          </p:cNvSpPr>
          <p:nvPr/>
        </p:nvSpPr>
        <p:spPr bwMode="auto">
          <a:xfrm>
            <a:off x="2959100" y="1762125"/>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09" name="Oval 17">
            <a:extLst>
              <a:ext uri="{FF2B5EF4-FFF2-40B4-BE49-F238E27FC236}">
                <a16:creationId xmlns:a16="http://schemas.microsoft.com/office/drawing/2014/main" id="{7E1D126B-B71A-4DB3-9EEE-823690FD4BE5}"/>
              </a:ext>
            </a:extLst>
          </p:cNvPr>
          <p:cNvSpPr>
            <a:spLocks noChangeArrowheads="1"/>
          </p:cNvSpPr>
          <p:nvPr/>
        </p:nvSpPr>
        <p:spPr bwMode="auto">
          <a:xfrm>
            <a:off x="2513013" y="1316038"/>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0" name="Oval 18">
            <a:extLst>
              <a:ext uri="{FF2B5EF4-FFF2-40B4-BE49-F238E27FC236}">
                <a16:creationId xmlns:a16="http://schemas.microsoft.com/office/drawing/2014/main" id="{B0FA0DBF-1592-49AD-9FD7-634C6C302ED2}"/>
              </a:ext>
            </a:extLst>
          </p:cNvPr>
          <p:cNvSpPr>
            <a:spLocks noChangeArrowheads="1"/>
          </p:cNvSpPr>
          <p:nvPr/>
        </p:nvSpPr>
        <p:spPr bwMode="auto">
          <a:xfrm>
            <a:off x="2959100" y="1316038"/>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1" name="Oval 19">
            <a:extLst>
              <a:ext uri="{FF2B5EF4-FFF2-40B4-BE49-F238E27FC236}">
                <a16:creationId xmlns:a16="http://schemas.microsoft.com/office/drawing/2014/main" id="{34680591-3DD3-4B2F-A48E-8E414C567916}"/>
              </a:ext>
            </a:extLst>
          </p:cNvPr>
          <p:cNvSpPr>
            <a:spLocks noChangeArrowheads="1"/>
          </p:cNvSpPr>
          <p:nvPr/>
        </p:nvSpPr>
        <p:spPr bwMode="auto">
          <a:xfrm>
            <a:off x="3405188" y="1762125"/>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2" name="Oval 20">
            <a:extLst>
              <a:ext uri="{FF2B5EF4-FFF2-40B4-BE49-F238E27FC236}">
                <a16:creationId xmlns:a16="http://schemas.microsoft.com/office/drawing/2014/main" id="{8C0A10BF-07D5-46C8-9CE5-9AB06CF78C62}"/>
              </a:ext>
            </a:extLst>
          </p:cNvPr>
          <p:cNvSpPr>
            <a:spLocks noChangeArrowheads="1"/>
          </p:cNvSpPr>
          <p:nvPr/>
        </p:nvSpPr>
        <p:spPr bwMode="auto">
          <a:xfrm>
            <a:off x="3851275" y="1762125"/>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3" name="Oval 21">
            <a:extLst>
              <a:ext uri="{FF2B5EF4-FFF2-40B4-BE49-F238E27FC236}">
                <a16:creationId xmlns:a16="http://schemas.microsoft.com/office/drawing/2014/main" id="{1138E899-D899-44B8-82D9-5274263C5DEA}"/>
              </a:ext>
            </a:extLst>
          </p:cNvPr>
          <p:cNvSpPr>
            <a:spLocks noChangeArrowheads="1"/>
          </p:cNvSpPr>
          <p:nvPr/>
        </p:nvSpPr>
        <p:spPr bwMode="auto">
          <a:xfrm>
            <a:off x="3405188" y="1316038"/>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4" name="Oval 22">
            <a:extLst>
              <a:ext uri="{FF2B5EF4-FFF2-40B4-BE49-F238E27FC236}">
                <a16:creationId xmlns:a16="http://schemas.microsoft.com/office/drawing/2014/main" id="{3FE762D5-B5E7-4873-AC3E-7E4276DEC142}"/>
              </a:ext>
            </a:extLst>
          </p:cNvPr>
          <p:cNvSpPr>
            <a:spLocks noChangeArrowheads="1"/>
          </p:cNvSpPr>
          <p:nvPr/>
        </p:nvSpPr>
        <p:spPr bwMode="auto">
          <a:xfrm>
            <a:off x="3851275" y="1316038"/>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5" name="Oval 23">
            <a:extLst>
              <a:ext uri="{FF2B5EF4-FFF2-40B4-BE49-F238E27FC236}">
                <a16:creationId xmlns:a16="http://schemas.microsoft.com/office/drawing/2014/main" id="{B2F6414F-5CE7-4C44-87C8-7C5993A1CDAF}"/>
              </a:ext>
            </a:extLst>
          </p:cNvPr>
          <p:cNvSpPr>
            <a:spLocks noChangeArrowheads="1"/>
          </p:cNvSpPr>
          <p:nvPr/>
        </p:nvSpPr>
        <p:spPr bwMode="auto">
          <a:xfrm>
            <a:off x="4298950" y="1762125"/>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6" name="Oval 24">
            <a:extLst>
              <a:ext uri="{FF2B5EF4-FFF2-40B4-BE49-F238E27FC236}">
                <a16:creationId xmlns:a16="http://schemas.microsoft.com/office/drawing/2014/main" id="{2A2B7CD7-5D19-4A73-AD24-11E6BED85176}"/>
              </a:ext>
            </a:extLst>
          </p:cNvPr>
          <p:cNvSpPr>
            <a:spLocks noChangeArrowheads="1"/>
          </p:cNvSpPr>
          <p:nvPr/>
        </p:nvSpPr>
        <p:spPr bwMode="auto">
          <a:xfrm>
            <a:off x="4745038" y="1762125"/>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7" name="Oval 25">
            <a:extLst>
              <a:ext uri="{FF2B5EF4-FFF2-40B4-BE49-F238E27FC236}">
                <a16:creationId xmlns:a16="http://schemas.microsoft.com/office/drawing/2014/main" id="{FF7AC3E9-7EE4-4A62-B177-84DE90951390}"/>
              </a:ext>
            </a:extLst>
          </p:cNvPr>
          <p:cNvSpPr>
            <a:spLocks noChangeArrowheads="1"/>
          </p:cNvSpPr>
          <p:nvPr/>
        </p:nvSpPr>
        <p:spPr bwMode="auto">
          <a:xfrm>
            <a:off x="4298950" y="1316038"/>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8" name="Oval 26">
            <a:extLst>
              <a:ext uri="{FF2B5EF4-FFF2-40B4-BE49-F238E27FC236}">
                <a16:creationId xmlns:a16="http://schemas.microsoft.com/office/drawing/2014/main" id="{09A35AA7-6F12-460A-8A2A-982C8A659DE7}"/>
              </a:ext>
            </a:extLst>
          </p:cNvPr>
          <p:cNvSpPr>
            <a:spLocks noChangeArrowheads="1"/>
          </p:cNvSpPr>
          <p:nvPr/>
        </p:nvSpPr>
        <p:spPr bwMode="auto">
          <a:xfrm>
            <a:off x="4745038" y="1316038"/>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19" name="Oval 27">
            <a:extLst>
              <a:ext uri="{FF2B5EF4-FFF2-40B4-BE49-F238E27FC236}">
                <a16:creationId xmlns:a16="http://schemas.microsoft.com/office/drawing/2014/main" id="{F63F8138-2D53-42B6-9011-3D8AC47C4CB9}"/>
              </a:ext>
            </a:extLst>
          </p:cNvPr>
          <p:cNvSpPr>
            <a:spLocks noChangeArrowheads="1"/>
          </p:cNvSpPr>
          <p:nvPr/>
        </p:nvSpPr>
        <p:spPr bwMode="auto">
          <a:xfrm>
            <a:off x="6538913" y="2546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0" name="Oval 28">
            <a:extLst>
              <a:ext uri="{FF2B5EF4-FFF2-40B4-BE49-F238E27FC236}">
                <a16:creationId xmlns:a16="http://schemas.microsoft.com/office/drawing/2014/main" id="{A7129291-6DE9-4C01-9EC2-D9226F0D729E}"/>
              </a:ext>
            </a:extLst>
          </p:cNvPr>
          <p:cNvSpPr>
            <a:spLocks noChangeArrowheads="1"/>
          </p:cNvSpPr>
          <p:nvPr/>
        </p:nvSpPr>
        <p:spPr bwMode="auto">
          <a:xfrm>
            <a:off x="6985000" y="2546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1" name="Oval 29">
            <a:extLst>
              <a:ext uri="{FF2B5EF4-FFF2-40B4-BE49-F238E27FC236}">
                <a16:creationId xmlns:a16="http://schemas.microsoft.com/office/drawing/2014/main" id="{AF211781-B12B-4DFD-B54E-79E023728278}"/>
              </a:ext>
            </a:extLst>
          </p:cNvPr>
          <p:cNvSpPr>
            <a:spLocks noChangeArrowheads="1"/>
          </p:cNvSpPr>
          <p:nvPr/>
        </p:nvSpPr>
        <p:spPr bwMode="auto">
          <a:xfrm>
            <a:off x="6756400" y="2165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2" name="Oval 30">
            <a:extLst>
              <a:ext uri="{FF2B5EF4-FFF2-40B4-BE49-F238E27FC236}">
                <a16:creationId xmlns:a16="http://schemas.microsoft.com/office/drawing/2014/main" id="{1E3B22D6-7726-4CCD-B14C-B6AFBE14DD42}"/>
              </a:ext>
            </a:extLst>
          </p:cNvPr>
          <p:cNvSpPr>
            <a:spLocks noChangeArrowheads="1"/>
          </p:cNvSpPr>
          <p:nvPr/>
        </p:nvSpPr>
        <p:spPr bwMode="auto">
          <a:xfrm>
            <a:off x="7202488" y="2165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3" name="Oval 31">
            <a:extLst>
              <a:ext uri="{FF2B5EF4-FFF2-40B4-BE49-F238E27FC236}">
                <a16:creationId xmlns:a16="http://schemas.microsoft.com/office/drawing/2014/main" id="{DE6E5A33-B63E-42C7-AB0F-D1F11A87FD41}"/>
              </a:ext>
            </a:extLst>
          </p:cNvPr>
          <p:cNvSpPr>
            <a:spLocks noChangeArrowheads="1"/>
          </p:cNvSpPr>
          <p:nvPr/>
        </p:nvSpPr>
        <p:spPr bwMode="auto">
          <a:xfrm>
            <a:off x="7431088" y="2546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4" name="Oval 32">
            <a:extLst>
              <a:ext uri="{FF2B5EF4-FFF2-40B4-BE49-F238E27FC236}">
                <a16:creationId xmlns:a16="http://schemas.microsoft.com/office/drawing/2014/main" id="{EAC19581-FA1C-48E9-AE6F-8E6B37CFE793}"/>
              </a:ext>
            </a:extLst>
          </p:cNvPr>
          <p:cNvSpPr>
            <a:spLocks noChangeArrowheads="1"/>
          </p:cNvSpPr>
          <p:nvPr/>
        </p:nvSpPr>
        <p:spPr bwMode="auto">
          <a:xfrm>
            <a:off x="7877175" y="2546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5" name="Oval 33">
            <a:extLst>
              <a:ext uri="{FF2B5EF4-FFF2-40B4-BE49-F238E27FC236}">
                <a16:creationId xmlns:a16="http://schemas.microsoft.com/office/drawing/2014/main" id="{5B55BDB1-EB7B-431A-908F-089B253DABFF}"/>
              </a:ext>
            </a:extLst>
          </p:cNvPr>
          <p:cNvSpPr>
            <a:spLocks noChangeArrowheads="1"/>
          </p:cNvSpPr>
          <p:nvPr/>
        </p:nvSpPr>
        <p:spPr bwMode="auto">
          <a:xfrm>
            <a:off x="7648575" y="2165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6" name="Oval 34">
            <a:extLst>
              <a:ext uri="{FF2B5EF4-FFF2-40B4-BE49-F238E27FC236}">
                <a16:creationId xmlns:a16="http://schemas.microsoft.com/office/drawing/2014/main" id="{04435D8D-4E1C-4E75-A2BF-036C4EBC38CA}"/>
              </a:ext>
            </a:extLst>
          </p:cNvPr>
          <p:cNvSpPr>
            <a:spLocks noChangeArrowheads="1"/>
          </p:cNvSpPr>
          <p:nvPr/>
        </p:nvSpPr>
        <p:spPr bwMode="auto">
          <a:xfrm>
            <a:off x="8094663" y="2165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7" name="Oval 35">
            <a:extLst>
              <a:ext uri="{FF2B5EF4-FFF2-40B4-BE49-F238E27FC236}">
                <a16:creationId xmlns:a16="http://schemas.microsoft.com/office/drawing/2014/main" id="{66B197C3-8674-46CF-84C2-ADE4AE272212}"/>
              </a:ext>
            </a:extLst>
          </p:cNvPr>
          <p:cNvSpPr>
            <a:spLocks noChangeArrowheads="1"/>
          </p:cNvSpPr>
          <p:nvPr/>
        </p:nvSpPr>
        <p:spPr bwMode="auto">
          <a:xfrm>
            <a:off x="8324850" y="2546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8" name="Oval 36">
            <a:extLst>
              <a:ext uri="{FF2B5EF4-FFF2-40B4-BE49-F238E27FC236}">
                <a16:creationId xmlns:a16="http://schemas.microsoft.com/office/drawing/2014/main" id="{83D7D606-90DC-4153-AA13-6C577C9A8A9D}"/>
              </a:ext>
            </a:extLst>
          </p:cNvPr>
          <p:cNvSpPr>
            <a:spLocks noChangeArrowheads="1"/>
          </p:cNvSpPr>
          <p:nvPr/>
        </p:nvSpPr>
        <p:spPr bwMode="auto">
          <a:xfrm>
            <a:off x="8770938" y="2546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29" name="Oval 37">
            <a:extLst>
              <a:ext uri="{FF2B5EF4-FFF2-40B4-BE49-F238E27FC236}">
                <a16:creationId xmlns:a16="http://schemas.microsoft.com/office/drawing/2014/main" id="{001E9B52-91B5-4C92-961E-E93B5C0188E9}"/>
              </a:ext>
            </a:extLst>
          </p:cNvPr>
          <p:cNvSpPr>
            <a:spLocks noChangeArrowheads="1"/>
          </p:cNvSpPr>
          <p:nvPr/>
        </p:nvSpPr>
        <p:spPr bwMode="auto">
          <a:xfrm>
            <a:off x="8542338" y="2165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0" name="Oval 38">
            <a:extLst>
              <a:ext uri="{FF2B5EF4-FFF2-40B4-BE49-F238E27FC236}">
                <a16:creationId xmlns:a16="http://schemas.microsoft.com/office/drawing/2014/main" id="{46159552-5A42-472F-A39D-A9A56D9553FD}"/>
              </a:ext>
            </a:extLst>
          </p:cNvPr>
          <p:cNvSpPr>
            <a:spLocks noChangeArrowheads="1"/>
          </p:cNvSpPr>
          <p:nvPr/>
        </p:nvSpPr>
        <p:spPr bwMode="auto">
          <a:xfrm>
            <a:off x="8988425" y="216535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1" name="Oval 39">
            <a:extLst>
              <a:ext uri="{FF2B5EF4-FFF2-40B4-BE49-F238E27FC236}">
                <a16:creationId xmlns:a16="http://schemas.microsoft.com/office/drawing/2014/main" id="{2B2878C3-2757-4344-A41F-C60A0555676F}"/>
              </a:ext>
            </a:extLst>
          </p:cNvPr>
          <p:cNvSpPr>
            <a:spLocks noChangeArrowheads="1"/>
          </p:cNvSpPr>
          <p:nvPr/>
        </p:nvSpPr>
        <p:spPr bwMode="auto">
          <a:xfrm>
            <a:off x="6538913" y="17637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2" name="Oval 40">
            <a:extLst>
              <a:ext uri="{FF2B5EF4-FFF2-40B4-BE49-F238E27FC236}">
                <a16:creationId xmlns:a16="http://schemas.microsoft.com/office/drawing/2014/main" id="{DCE4690A-E444-4D4F-B866-B427076CE5EF}"/>
              </a:ext>
            </a:extLst>
          </p:cNvPr>
          <p:cNvSpPr>
            <a:spLocks noChangeArrowheads="1"/>
          </p:cNvSpPr>
          <p:nvPr/>
        </p:nvSpPr>
        <p:spPr bwMode="auto">
          <a:xfrm>
            <a:off x="6985000" y="17637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3" name="Oval 41">
            <a:extLst>
              <a:ext uri="{FF2B5EF4-FFF2-40B4-BE49-F238E27FC236}">
                <a16:creationId xmlns:a16="http://schemas.microsoft.com/office/drawing/2014/main" id="{F502E562-9CA1-45B8-86EB-02455239300A}"/>
              </a:ext>
            </a:extLst>
          </p:cNvPr>
          <p:cNvSpPr>
            <a:spLocks noChangeArrowheads="1"/>
          </p:cNvSpPr>
          <p:nvPr/>
        </p:nvSpPr>
        <p:spPr bwMode="auto">
          <a:xfrm>
            <a:off x="6757988" y="13589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4" name="Oval 42">
            <a:extLst>
              <a:ext uri="{FF2B5EF4-FFF2-40B4-BE49-F238E27FC236}">
                <a16:creationId xmlns:a16="http://schemas.microsoft.com/office/drawing/2014/main" id="{F4876C2D-A261-48BE-B31F-BE593A7F119A}"/>
              </a:ext>
            </a:extLst>
          </p:cNvPr>
          <p:cNvSpPr>
            <a:spLocks noChangeArrowheads="1"/>
          </p:cNvSpPr>
          <p:nvPr/>
        </p:nvSpPr>
        <p:spPr bwMode="auto">
          <a:xfrm>
            <a:off x="7204075" y="13589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5" name="Oval 43">
            <a:extLst>
              <a:ext uri="{FF2B5EF4-FFF2-40B4-BE49-F238E27FC236}">
                <a16:creationId xmlns:a16="http://schemas.microsoft.com/office/drawing/2014/main" id="{554E6F69-69E1-4EF9-A3E9-C3C68AAE8316}"/>
              </a:ext>
            </a:extLst>
          </p:cNvPr>
          <p:cNvSpPr>
            <a:spLocks noChangeArrowheads="1"/>
          </p:cNvSpPr>
          <p:nvPr/>
        </p:nvSpPr>
        <p:spPr bwMode="auto">
          <a:xfrm>
            <a:off x="7431088" y="17637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6" name="Oval 44">
            <a:extLst>
              <a:ext uri="{FF2B5EF4-FFF2-40B4-BE49-F238E27FC236}">
                <a16:creationId xmlns:a16="http://schemas.microsoft.com/office/drawing/2014/main" id="{AD9C22F6-A337-4B0F-B2D7-C8A9D52333BC}"/>
              </a:ext>
            </a:extLst>
          </p:cNvPr>
          <p:cNvSpPr>
            <a:spLocks noChangeArrowheads="1"/>
          </p:cNvSpPr>
          <p:nvPr/>
        </p:nvSpPr>
        <p:spPr bwMode="auto">
          <a:xfrm>
            <a:off x="7877175" y="17637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7" name="Oval 45">
            <a:extLst>
              <a:ext uri="{FF2B5EF4-FFF2-40B4-BE49-F238E27FC236}">
                <a16:creationId xmlns:a16="http://schemas.microsoft.com/office/drawing/2014/main" id="{2AB45458-731F-4CF2-AB16-E5D56402F1B2}"/>
              </a:ext>
            </a:extLst>
          </p:cNvPr>
          <p:cNvSpPr>
            <a:spLocks noChangeArrowheads="1"/>
          </p:cNvSpPr>
          <p:nvPr/>
        </p:nvSpPr>
        <p:spPr bwMode="auto">
          <a:xfrm>
            <a:off x="7650163" y="13589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8" name="Oval 46">
            <a:extLst>
              <a:ext uri="{FF2B5EF4-FFF2-40B4-BE49-F238E27FC236}">
                <a16:creationId xmlns:a16="http://schemas.microsoft.com/office/drawing/2014/main" id="{5B9059A6-FC2C-4490-998D-7F45413C217C}"/>
              </a:ext>
            </a:extLst>
          </p:cNvPr>
          <p:cNvSpPr>
            <a:spLocks noChangeArrowheads="1"/>
          </p:cNvSpPr>
          <p:nvPr/>
        </p:nvSpPr>
        <p:spPr bwMode="auto">
          <a:xfrm>
            <a:off x="8096250" y="13589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39" name="Oval 47">
            <a:extLst>
              <a:ext uri="{FF2B5EF4-FFF2-40B4-BE49-F238E27FC236}">
                <a16:creationId xmlns:a16="http://schemas.microsoft.com/office/drawing/2014/main" id="{500C8AE1-3331-460F-84A5-78C7719A6B2B}"/>
              </a:ext>
            </a:extLst>
          </p:cNvPr>
          <p:cNvSpPr>
            <a:spLocks noChangeArrowheads="1"/>
          </p:cNvSpPr>
          <p:nvPr/>
        </p:nvSpPr>
        <p:spPr bwMode="auto">
          <a:xfrm>
            <a:off x="8324850" y="17637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40" name="Oval 48">
            <a:extLst>
              <a:ext uri="{FF2B5EF4-FFF2-40B4-BE49-F238E27FC236}">
                <a16:creationId xmlns:a16="http://schemas.microsoft.com/office/drawing/2014/main" id="{EDCC4A8F-67B4-4DC9-B827-581F1F9AB4F3}"/>
              </a:ext>
            </a:extLst>
          </p:cNvPr>
          <p:cNvSpPr>
            <a:spLocks noChangeArrowheads="1"/>
          </p:cNvSpPr>
          <p:nvPr/>
        </p:nvSpPr>
        <p:spPr bwMode="auto">
          <a:xfrm>
            <a:off x="8770938" y="1763713"/>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41" name="Oval 49">
            <a:extLst>
              <a:ext uri="{FF2B5EF4-FFF2-40B4-BE49-F238E27FC236}">
                <a16:creationId xmlns:a16="http://schemas.microsoft.com/office/drawing/2014/main" id="{BA40B786-4258-4DDF-8BFE-0F3913C85BC8}"/>
              </a:ext>
            </a:extLst>
          </p:cNvPr>
          <p:cNvSpPr>
            <a:spLocks noChangeArrowheads="1"/>
          </p:cNvSpPr>
          <p:nvPr/>
        </p:nvSpPr>
        <p:spPr bwMode="auto">
          <a:xfrm>
            <a:off x="8543925" y="13589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42" name="Oval 50">
            <a:extLst>
              <a:ext uri="{FF2B5EF4-FFF2-40B4-BE49-F238E27FC236}">
                <a16:creationId xmlns:a16="http://schemas.microsoft.com/office/drawing/2014/main" id="{B38864E6-DDCE-4AD4-9E68-F66C0DF35C68}"/>
              </a:ext>
            </a:extLst>
          </p:cNvPr>
          <p:cNvSpPr>
            <a:spLocks noChangeArrowheads="1"/>
          </p:cNvSpPr>
          <p:nvPr/>
        </p:nvSpPr>
        <p:spPr bwMode="auto">
          <a:xfrm>
            <a:off x="8990013" y="1358900"/>
            <a:ext cx="457200" cy="457200"/>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nvGrpSpPr>
          <p:cNvPr id="187443" name="Group 51">
            <a:extLst>
              <a:ext uri="{FF2B5EF4-FFF2-40B4-BE49-F238E27FC236}">
                <a16:creationId xmlns:a16="http://schemas.microsoft.com/office/drawing/2014/main" id="{31317752-0519-4538-B8C6-AE6B3B8B61E5}"/>
              </a:ext>
            </a:extLst>
          </p:cNvPr>
          <p:cNvGrpSpPr>
            <a:grpSpLocks/>
          </p:cNvGrpSpPr>
          <p:nvPr/>
        </p:nvGrpSpPr>
        <p:grpSpPr bwMode="auto">
          <a:xfrm>
            <a:off x="2500313" y="4024313"/>
            <a:ext cx="2908300" cy="1644650"/>
            <a:chOff x="439" y="2324"/>
            <a:chExt cx="1832" cy="1036"/>
          </a:xfrm>
        </p:grpSpPr>
        <p:sp>
          <p:nvSpPr>
            <p:cNvPr id="187530" name="Oval 52">
              <a:extLst>
                <a:ext uri="{FF2B5EF4-FFF2-40B4-BE49-F238E27FC236}">
                  <a16:creationId xmlns:a16="http://schemas.microsoft.com/office/drawing/2014/main" id="{15CF6A7E-6BF5-4D54-8629-E8DB16128F7B}"/>
                </a:ext>
              </a:extLst>
            </p:cNvPr>
            <p:cNvSpPr>
              <a:spLocks noChangeArrowheads="1"/>
            </p:cNvSpPr>
            <p:nvPr/>
          </p:nvSpPr>
          <p:spPr bwMode="auto">
            <a:xfrm>
              <a:off x="439"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1" name="Oval 53">
              <a:extLst>
                <a:ext uri="{FF2B5EF4-FFF2-40B4-BE49-F238E27FC236}">
                  <a16:creationId xmlns:a16="http://schemas.microsoft.com/office/drawing/2014/main" id="{C0F4EDBF-5DA9-4279-AC5C-9D3187A4C2BA}"/>
                </a:ext>
              </a:extLst>
            </p:cNvPr>
            <p:cNvSpPr>
              <a:spLocks noChangeArrowheads="1"/>
            </p:cNvSpPr>
            <p:nvPr/>
          </p:nvSpPr>
          <p:spPr bwMode="auto">
            <a:xfrm>
              <a:off x="720"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2" name="Oval 54">
              <a:extLst>
                <a:ext uri="{FF2B5EF4-FFF2-40B4-BE49-F238E27FC236}">
                  <a16:creationId xmlns:a16="http://schemas.microsoft.com/office/drawing/2014/main" id="{71206AD2-3B41-406F-8A3D-327118C7607E}"/>
                </a:ext>
              </a:extLst>
            </p:cNvPr>
            <p:cNvSpPr>
              <a:spLocks noChangeArrowheads="1"/>
            </p:cNvSpPr>
            <p:nvPr/>
          </p:nvSpPr>
          <p:spPr bwMode="auto">
            <a:xfrm>
              <a:off x="576"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3" name="Oval 55">
              <a:extLst>
                <a:ext uri="{FF2B5EF4-FFF2-40B4-BE49-F238E27FC236}">
                  <a16:creationId xmlns:a16="http://schemas.microsoft.com/office/drawing/2014/main" id="{56E1B484-D4E3-472B-ADB3-BA67E4769153}"/>
                </a:ext>
              </a:extLst>
            </p:cNvPr>
            <p:cNvSpPr>
              <a:spLocks noChangeArrowheads="1"/>
            </p:cNvSpPr>
            <p:nvPr/>
          </p:nvSpPr>
          <p:spPr bwMode="auto">
            <a:xfrm>
              <a:off x="857"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4" name="Oval 56">
              <a:extLst>
                <a:ext uri="{FF2B5EF4-FFF2-40B4-BE49-F238E27FC236}">
                  <a16:creationId xmlns:a16="http://schemas.microsoft.com/office/drawing/2014/main" id="{B780A6BD-B4C6-423A-AF7D-60C112F62E75}"/>
                </a:ext>
              </a:extLst>
            </p:cNvPr>
            <p:cNvSpPr>
              <a:spLocks noChangeArrowheads="1"/>
            </p:cNvSpPr>
            <p:nvPr/>
          </p:nvSpPr>
          <p:spPr bwMode="auto">
            <a:xfrm>
              <a:off x="1001"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5" name="Oval 57">
              <a:extLst>
                <a:ext uri="{FF2B5EF4-FFF2-40B4-BE49-F238E27FC236}">
                  <a16:creationId xmlns:a16="http://schemas.microsoft.com/office/drawing/2014/main" id="{23014DD5-1579-455D-A87C-23D29F1F4207}"/>
                </a:ext>
              </a:extLst>
            </p:cNvPr>
            <p:cNvSpPr>
              <a:spLocks noChangeArrowheads="1"/>
            </p:cNvSpPr>
            <p:nvPr/>
          </p:nvSpPr>
          <p:spPr bwMode="auto">
            <a:xfrm>
              <a:off x="1282"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6" name="Oval 58">
              <a:extLst>
                <a:ext uri="{FF2B5EF4-FFF2-40B4-BE49-F238E27FC236}">
                  <a16:creationId xmlns:a16="http://schemas.microsoft.com/office/drawing/2014/main" id="{B049D812-93F8-486C-A9F3-B4158D15818E}"/>
                </a:ext>
              </a:extLst>
            </p:cNvPr>
            <p:cNvSpPr>
              <a:spLocks noChangeArrowheads="1"/>
            </p:cNvSpPr>
            <p:nvPr/>
          </p:nvSpPr>
          <p:spPr bwMode="auto">
            <a:xfrm>
              <a:off x="1138"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7" name="Oval 59">
              <a:extLst>
                <a:ext uri="{FF2B5EF4-FFF2-40B4-BE49-F238E27FC236}">
                  <a16:creationId xmlns:a16="http://schemas.microsoft.com/office/drawing/2014/main" id="{D1640900-F12C-40D0-BAA7-22B4D5FB200F}"/>
                </a:ext>
              </a:extLst>
            </p:cNvPr>
            <p:cNvSpPr>
              <a:spLocks noChangeArrowheads="1"/>
            </p:cNvSpPr>
            <p:nvPr/>
          </p:nvSpPr>
          <p:spPr bwMode="auto">
            <a:xfrm>
              <a:off x="1419"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8" name="Oval 60">
              <a:extLst>
                <a:ext uri="{FF2B5EF4-FFF2-40B4-BE49-F238E27FC236}">
                  <a16:creationId xmlns:a16="http://schemas.microsoft.com/office/drawing/2014/main" id="{58517BED-57B7-4F68-A24D-F7EC536B76CA}"/>
                </a:ext>
              </a:extLst>
            </p:cNvPr>
            <p:cNvSpPr>
              <a:spLocks noChangeArrowheads="1"/>
            </p:cNvSpPr>
            <p:nvPr/>
          </p:nvSpPr>
          <p:spPr bwMode="auto">
            <a:xfrm>
              <a:off x="1564"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39" name="Oval 61">
              <a:extLst>
                <a:ext uri="{FF2B5EF4-FFF2-40B4-BE49-F238E27FC236}">
                  <a16:creationId xmlns:a16="http://schemas.microsoft.com/office/drawing/2014/main" id="{B2C64E61-2CA2-47AD-9A82-6AB0488B62E8}"/>
                </a:ext>
              </a:extLst>
            </p:cNvPr>
            <p:cNvSpPr>
              <a:spLocks noChangeArrowheads="1"/>
            </p:cNvSpPr>
            <p:nvPr/>
          </p:nvSpPr>
          <p:spPr bwMode="auto">
            <a:xfrm>
              <a:off x="1845"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0" name="Oval 62">
              <a:extLst>
                <a:ext uri="{FF2B5EF4-FFF2-40B4-BE49-F238E27FC236}">
                  <a16:creationId xmlns:a16="http://schemas.microsoft.com/office/drawing/2014/main" id="{195486B1-B680-4BC2-BF7E-E79FFDA0711B}"/>
                </a:ext>
              </a:extLst>
            </p:cNvPr>
            <p:cNvSpPr>
              <a:spLocks noChangeArrowheads="1"/>
            </p:cNvSpPr>
            <p:nvPr/>
          </p:nvSpPr>
          <p:spPr bwMode="auto">
            <a:xfrm>
              <a:off x="1701"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1" name="Oval 63">
              <a:extLst>
                <a:ext uri="{FF2B5EF4-FFF2-40B4-BE49-F238E27FC236}">
                  <a16:creationId xmlns:a16="http://schemas.microsoft.com/office/drawing/2014/main" id="{D4EF67A2-C83B-47B4-84C4-FC37AE57703A}"/>
                </a:ext>
              </a:extLst>
            </p:cNvPr>
            <p:cNvSpPr>
              <a:spLocks noChangeArrowheads="1"/>
            </p:cNvSpPr>
            <p:nvPr/>
          </p:nvSpPr>
          <p:spPr bwMode="auto">
            <a:xfrm>
              <a:off x="1982"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2" name="Oval 64">
              <a:extLst>
                <a:ext uri="{FF2B5EF4-FFF2-40B4-BE49-F238E27FC236}">
                  <a16:creationId xmlns:a16="http://schemas.microsoft.com/office/drawing/2014/main" id="{990AB620-686A-4F24-8125-95B52BD8CCE1}"/>
                </a:ext>
              </a:extLst>
            </p:cNvPr>
            <p:cNvSpPr>
              <a:spLocks noChangeArrowheads="1"/>
            </p:cNvSpPr>
            <p:nvPr/>
          </p:nvSpPr>
          <p:spPr bwMode="auto">
            <a:xfrm>
              <a:off x="439"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3" name="Oval 65">
              <a:extLst>
                <a:ext uri="{FF2B5EF4-FFF2-40B4-BE49-F238E27FC236}">
                  <a16:creationId xmlns:a16="http://schemas.microsoft.com/office/drawing/2014/main" id="{669EBB85-9405-47ED-B867-43CE0431CE04}"/>
                </a:ext>
              </a:extLst>
            </p:cNvPr>
            <p:cNvSpPr>
              <a:spLocks noChangeArrowheads="1"/>
            </p:cNvSpPr>
            <p:nvPr/>
          </p:nvSpPr>
          <p:spPr bwMode="auto">
            <a:xfrm>
              <a:off x="720"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4" name="Oval 66">
              <a:extLst>
                <a:ext uri="{FF2B5EF4-FFF2-40B4-BE49-F238E27FC236}">
                  <a16:creationId xmlns:a16="http://schemas.microsoft.com/office/drawing/2014/main" id="{DDB45658-FB15-4307-B80E-EFAE116B60F9}"/>
                </a:ext>
              </a:extLst>
            </p:cNvPr>
            <p:cNvSpPr>
              <a:spLocks noChangeArrowheads="1"/>
            </p:cNvSpPr>
            <p:nvPr/>
          </p:nvSpPr>
          <p:spPr bwMode="auto">
            <a:xfrm>
              <a:off x="577"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5" name="Oval 67">
              <a:extLst>
                <a:ext uri="{FF2B5EF4-FFF2-40B4-BE49-F238E27FC236}">
                  <a16:creationId xmlns:a16="http://schemas.microsoft.com/office/drawing/2014/main" id="{AA4A20DE-C75F-48AB-A7C2-C37A11CEF387}"/>
                </a:ext>
              </a:extLst>
            </p:cNvPr>
            <p:cNvSpPr>
              <a:spLocks noChangeArrowheads="1"/>
            </p:cNvSpPr>
            <p:nvPr/>
          </p:nvSpPr>
          <p:spPr bwMode="auto">
            <a:xfrm>
              <a:off x="858"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6" name="Oval 68">
              <a:extLst>
                <a:ext uri="{FF2B5EF4-FFF2-40B4-BE49-F238E27FC236}">
                  <a16:creationId xmlns:a16="http://schemas.microsoft.com/office/drawing/2014/main" id="{C276A9C8-B5EE-43CF-AC69-CA9AB8FF2F1E}"/>
                </a:ext>
              </a:extLst>
            </p:cNvPr>
            <p:cNvSpPr>
              <a:spLocks noChangeArrowheads="1"/>
            </p:cNvSpPr>
            <p:nvPr/>
          </p:nvSpPr>
          <p:spPr bwMode="auto">
            <a:xfrm>
              <a:off x="1001"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7" name="Oval 69">
              <a:extLst>
                <a:ext uri="{FF2B5EF4-FFF2-40B4-BE49-F238E27FC236}">
                  <a16:creationId xmlns:a16="http://schemas.microsoft.com/office/drawing/2014/main" id="{B54D3614-5613-42C8-8DF9-FD006F84BC2D}"/>
                </a:ext>
              </a:extLst>
            </p:cNvPr>
            <p:cNvSpPr>
              <a:spLocks noChangeArrowheads="1"/>
            </p:cNvSpPr>
            <p:nvPr/>
          </p:nvSpPr>
          <p:spPr bwMode="auto">
            <a:xfrm>
              <a:off x="1282"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8" name="Oval 70">
              <a:extLst>
                <a:ext uri="{FF2B5EF4-FFF2-40B4-BE49-F238E27FC236}">
                  <a16:creationId xmlns:a16="http://schemas.microsoft.com/office/drawing/2014/main" id="{9D44F29F-515F-4335-9FD9-C1E5052F717D}"/>
                </a:ext>
              </a:extLst>
            </p:cNvPr>
            <p:cNvSpPr>
              <a:spLocks noChangeArrowheads="1"/>
            </p:cNvSpPr>
            <p:nvPr/>
          </p:nvSpPr>
          <p:spPr bwMode="auto">
            <a:xfrm>
              <a:off x="1139"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49" name="Oval 71">
              <a:extLst>
                <a:ext uri="{FF2B5EF4-FFF2-40B4-BE49-F238E27FC236}">
                  <a16:creationId xmlns:a16="http://schemas.microsoft.com/office/drawing/2014/main" id="{6E7250F6-FA07-4A6A-9A94-82AE797E1FE3}"/>
                </a:ext>
              </a:extLst>
            </p:cNvPr>
            <p:cNvSpPr>
              <a:spLocks noChangeArrowheads="1"/>
            </p:cNvSpPr>
            <p:nvPr/>
          </p:nvSpPr>
          <p:spPr bwMode="auto">
            <a:xfrm>
              <a:off x="1420"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50" name="Oval 72">
              <a:extLst>
                <a:ext uri="{FF2B5EF4-FFF2-40B4-BE49-F238E27FC236}">
                  <a16:creationId xmlns:a16="http://schemas.microsoft.com/office/drawing/2014/main" id="{DEDF2971-6560-40AC-B962-3545665AE4B5}"/>
                </a:ext>
              </a:extLst>
            </p:cNvPr>
            <p:cNvSpPr>
              <a:spLocks noChangeArrowheads="1"/>
            </p:cNvSpPr>
            <p:nvPr/>
          </p:nvSpPr>
          <p:spPr bwMode="auto">
            <a:xfrm>
              <a:off x="1564"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51" name="Oval 73">
              <a:extLst>
                <a:ext uri="{FF2B5EF4-FFF2-40B4-BE49-F238E27FC236}">
                  <a16:creationId xmlns:a16="http://schemas.microsoft.com/office/drawing/2014/main" id="{8E89FD86-8909-4501-83CE-4335FCCCDF52}"/>
                </a:ext>
              </a:extLst>
            </p:cNvPr>
            <p:cNvSpPr>
              <a:spLocks noChangeArrowheads="1"/>
            </p:cNvSpPr>
            <p:nvPr/>
          </p:nvSpPr>
          <p:spPr bwMode="auto">
            <a:xfrm>
              <a:off x="1845"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52" name="Oval 74">
              <a:extLst>
                <a:ext uri="{FF2B5EF4-FFF2-40B4-BE49-F238E27FC236}">
                  <a16:creationId xmlns:a16="http://schemas.microsoft.com/office/drawing/2014/main" id="{B12AB93D-76C4-41D2-AF88-C65422FFFE3F}"/>
                </a:ext>
              </a:extLst>
            </p:cNvPr>
            <p:cNvSpPr>
              <a:spLocks noChangeArrowheads="1"/>
            </p:cNvSpPr>
            <p:nvPr/>
          </p:nvSpPr>
          <p:spPr bwMode="auto">
            <a:xfrm>
              <a:off x="1702"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53" name="Oval 75">
              <a:extLst>
                <a:ext uri="{FF2B5EF4-FFF2-40B4-BE49-F238E27FC236}">
                  <a16:creationId xmlns:a16="http://schemas.microsoft.com/office/drawing/2014/main" id="{78A08CED-8FCB-42D3-8CAE-4D8F4C696738}"/>
                </a:ext>
              </a:extLst>
            </p:cNvPr>
            <p:cNvSpPr>
              <a:spLocks noChangeArrowheads="1"/>
            </p:cNvSpPr>
            <p:nvPr/>
          </p:nvSpPr>
          <p:spPr bwMode="auto">
            <a:xfrm>
              <a:off x="1983"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7444" name="Group 76">
            <a:extLst>
              <a:ext uri="{FF2B5EF4-FFF2-40B4-BE49-F238E27FC236}">
                <a16:creationId xmlns:a16="http://schemas.microsoft.com/office/drawing/2014/main" id="{2E7538FC-B39A-4BEE-B9B6-44BBFF084BC3}"/>
              </a:ext>
            </a:extLst>
          </p:cNvPr>
          <p:cNvGrpSpPr>
            <a:grpSpLocks/>
          </p:cNvGrpSpPr>
          <p:nvPr/>
        </p:nvGrpSpPr>
        <p:grpSpPr bwMode="auto">
          <a:xfrm>
            <a:off x="2717800" y="3851275"/>
            <a:ext cx="2908300" cy="1644650"/>
            <a:chOff x="439" y="2324"/>
            <a:chExt cx="1832" cy="1036"/>
          </a:xfrm>
        </p:grpSpPr>
        <p:sp>
          <p:nvSpPr>
            <p:cNvPr id="187506" name="Oval 77">
              <a:extLst>
                <a:ext uri="{FF2B5EF4-FFF2-40B4-BE49-F238E27FC236}">
                  <a16:creationId xmlns:a16="http://schemas.microsoft.com/office/drawing/2014/main" id="{AF33B8CE-1B18-423E-B3C9-5F19F7FEDEF1}"/>
                </a:ext>
              </a:extLst>
            </p:cNvPr>
            <p:cNvSpPr>
              <a:spLocks noChangeArrowheads="1"/>
            </p:cNvSpPr>
            <p:nvPr/>
          </p:nvSpPr>
          <p:spPr bwMode="auto">
            <a:xfrm>
              <a:off x="439"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7" name="Oval 78">
              <a:extLst>
                <a:ext uri="{FF2B5EF4-FFF2-40B4-BE49-F238E27FC236}">
                  <a16:creationId xmlns:a16="http://schemas.microsoft.com/office/drawing/2014/main" id="{4FD13E92-DA30-40E8-BD7F-305F8E915426}"/>
                </a:ext>
              </a:extLst>
            </p:cNvPr>
            <p:cNvSpPr>
              <a:spLocks noChangeArrowheads="1"/>
            </p:cNvSpPr>
            <p:nvPr/>
          </p:nvSpPr>
          <p:spPr bwMode="auto">
            <a:xfrm>
              <a:off x="720"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8" name="Oval 79">
              <a:extLst>
                <a:ext uri="{FF2B5EF4-FFF2-40B4-BE49-F238E27FC236}">
                  <a16:creationId xmlns:a16="http://schemas.microsoft.com/office/drawing/2014/main" id="{438C3C18-CB86-4A70-B0B2-6EA21E5889F9}"/>
                </a:ext>
              </a:extLst>
            </p:cNvPr>
            <p:cNvSpPr>
              <a:spLocks noChangeArrowheads="1"/>
            </p:cNvSpPr>
            <p:nvPr/>
          </p:nvSpPr>
          <p:spPr bwMode="auto">
            <a:xfrm>
              <a:off x="576"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9" name="Oval 80">
              <a:extLst>
                <a:ext uri="{FF2B5EF4-FFF2-40B4-BE49-F238E27FC236}">
                  <a16:creationId xmlns:a16="http://schemas.microsoft.com/office/drawing/2014/main" id="{55A9134D-8F96-4BE4-AD96-1AAF86421E31}"/>
                </a:ext>
              </a:extLst>
            </p:cNvPr>
            <p:cNvSpPr>
              <a:spLocks noChangeArrowheads="1"/>
            </p:cNvSpPr>
            <p:nvPr/>
          </p:nvSpPr>
          <p:spPr bwMode="auto">
            <a:xfrm>
              <a:off x="857"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0" name="Oval 81">
              <a:extLst>
                <a:ext uri="{FF2B5EF4-FFF2-40B4-BE49-F238E27FC236}">
                  <a16:creationId xmlns:a16="http://schemas.microsoft.com/office/drawing/2014/main" id="{01618274-446F-4A77-9AFD-E6CA131F3E02}"/>
                </a:ext>
              </a:extLst>
            </p:cNvPr>
            <p:cNvSpPr>
              <a:spLocks noChangeArrowheads="1"/>
            </p:cNvSpPr>
            <p:nvPr/>
          </p:nvSpPr>
          <p:spPr bwMode="auto">
            <a:xfrm>
              <a:off x="1001"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1" name="Oval 82">
              <a:extLst>
                <a:ext uri="{FF2B5EF4-FFF2-40B4-BE49-F238E27FC236}">
                  <a16:creationId xmlns:a16="http://schemas.microsoft.com/office/drawing/2014/main" id="{44EAAF10-3346-4BDE-90C1-73E7F6B7A340}"/>
                </a:ext>
              </a:extLst>
            </p:cNvPr>
            <p:cNvSpPr>
              <a:spLocks noChangeArrowheads="1"/>
            </p:cNvSpPr>
            <p:nvPr/>
          </p:nvSpPr>
          <p:spPr bwMode="auto">
            <a:xfrm>
              <a:off x="1282"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2" name="Oval 83">
              <a:extLst>
                <a:ext uri="{FF2B5EF4-FFF2-40B4-BE49-F238E27FC236}">
                  <a16:creationId xmlns:a16="http://schemas.microsoft.com/office/drawing/2014/main" id="{8E00755F-AE96-45CA-B027-2534F2AE8D1E}"/>
                </a:ext>
              </a:extLst>
            </p:cNvPr>
            <p:cNvSpPr>
              <a:spLocks noChangeArrowheads="1"/>
            </p:cNvSpPr>
            <p:nvPr/>
          </p:nvSpPr>
          <p:spPr bwMode="auto">
            <a:xfrm>
              <a:off x="1138"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3" name="Oval 84">
              <a:extLst>
                <a:ext uri="{FF2B5EF4-FFF2-40B4-BE49-F238E27FC236}">
                  <a16:creationId xmlns:a16="http://schemas.microsoft.com/office/drawing/2014/main" id="{39B4856E-2FC7-4B72-BC23-1193F33ADAE0}"/>
                </a:ext>
              </a:extLst>
            </p:cNvPr>
            <p:cNvSpPr>
              <a:spLocks noChangeArrowheads="1"/>
            </p:cNvSpPr>
            <p:nvPr/>
          </p:nvSpPr>
          <p:spPr bwMode="auto">
            <a:xfrm>
              <a:off x="1419"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4" name="Oval 85">
              <a:extLst>
                <a:ext uri="{FF2B5EF4-FFF2-40B4-BE49-F238E27FC236}">
                  <a16:creationId xmlns:a16="http://schemas.microsoft.com/office/drawing/2014/main" id="{452264C9-A8B0-4009-B3CD-472C3064AD5B}"/>
                </a:ext>
              </a:extLst>
            </p:cNvPr>
            <p:cNvSpPr>
              <a:spLocks noChangeArrowheads="1"/>
            </p:cNvSpPr>
            <p:nvPr/>
          </p:nvSpPr>
          <p:spPr bwMode="auto">
            <a:xfrm>
              <a:off x="1564"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5" name="Oval 86">
              <a:extLst>
                <a:ext uri="{FF2B5EF4-FFF2-40B4-BE49-F238E27FC236}">
                  <a16:creationId xmlns:a16="http://schemas.microsoft.com/office/drawing/2014/main" id="{CEFB1875-EADE-4011-84F7-FF2A4F91F951}"/>
                </a:ext>
              </a:extLst>
            </p:cNvPr>
            <p:cNvSpPr>
              <a:spLocks noChangeArrowheads="1"/>
            </p:cNvSpPr>
            <p:nvPr/>
          </p:nvSpPr>
          <p:spPr bwMode="auto">
            <a:xfrm>
              <a:off x="1845"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6" name="Oval 87">
              <a:extLst>
                <a:ext uri="{FF2B5EF4-FFF2-40B4-BE49-F238E27FC236}">
                  <a16:creationId xmlns:a16="http://schemas.microsoft.com/office/drawing/2014/main" id="{C5D6DD84-3FEE-4904-BB12-721796A68468}"/>
                </a:ext>
              </a:extLst>
            </p:cNvPr>
            <p:cNvSpPr>
              <a:spLocks noChangeArrowheads="1"/>
            </p:cNvSpPr>
            <p:nvPr/>
          </p:nvSpPr>
          <p:spPr bwMode="auto">
            <a:xfrm>
              <a:off x="1701"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7" name="Oval 88">
              <a:extLst>
                <a:ext uri="{FF2B5EF4-FFF2-40B4-BE49-F238E27FC236}">
                  <a16:creationId xmlns:a16="http://schemas.microsoft.com/office/drawing/2014/main" id="{F9A7E17E-D2D2-4A11-9153-23FB97944974}"/>
                </a:ext>
              </a:extLst>
            </p:cNvPr>
            <p:cNvSpPr>
              <a:spLocks noChangeArrowheads="1"/>
            </p:cNvSpPr>
            <p:nvPr/>
          </p:nvSpPr>
          <p:spPr bwMode="auto">
            <a:xfrm>
              <a:off x="1982"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8" name="Oval 89">
              <a:extLst>
                <a:ext uri="{FF2B5EF4-FFF2-40B4-BE49-F238E27FC236}">
                  <a16:creationId xmlns:a16="http://schemas.microsoft.com/office/drawing/2014/main" id="{9B761A0C-94DE-44AD-9956-11E4E4411F42}"/>
                </a:ext>
              </a:extLst>
            </p:cNvPr>
            <p:cNvSpPr>
              <a:spLocks noChangeArrowheads="1"/>
            </p:cNvSpPr>
            <p:nvPr/>
          </p:nvSpPr>
          <p:spPr bwMode="auto">
            <a:xfrm>
              <a:off x="439"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19" name="Oval 90">
              <a:extLst>
                <a:ext uri="{FF2B5EF4-FFF2-40B4-BE49-F238E27FC236}">
                  <a16:creationId xmlns:a16="http://schemas.microsoft.com/office/drawing/2014/main" id="{92B56E8F-0D4A-4D66-8F6C-3590765407BD}"/>
                </a:ext>
              </a:extLst>
            </p:cNvPr>
            <p:cNvSpPr>
              <a:spLocks noChangeArrowheads="1"/>
            </p:cNvSpPr>
            <p:nvPr/>
          </p:nvSpPr>
          <p:spPr bwMode="auto">
            <a:xfrm>
              <a:off x="720"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0" name="Oval 91">
              <a:extLst>
                <a:ext uri="{FF2B5EF4-FFF2-40B4-BE49-F238E27FC236}">
                  <a16:creationId xmlns:a16="http://schemas.microsoft.com/office/drawing/2014/main" id="{E01FBD12-28A6-439D-BD40-9F66FFE588F3}"/>
                </a:ext>
              </a:extLst>
            </p:cNvPr>
            <p:cNvSpPr>
              <a:spLocks noChangeArrowheads="1"/>
            </p:cNvSpPr>
            <p:nvPr/>
          </p:nvSpPr>
          <p:spPr bwMode="auto">
            <a:xfrm>
              <a:off x="577"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1" name="Oval 92">
              <a:extLst>
                <a:ext uri="{FF2B5EF4-FFF2-40B4-BE49-F238E27FC236}">
                  <a16:creationId xmlns:a16="http://schemas.microsoft.com/office/drawing/2014/main" id="{F5E8EF4E-4FB8-420B-9D6D-092A9DF39A26}"/>
                </a:ext>
              </a:extLst>
            </p:cNvPr>
            <p:cNvSpPr>
              <a:spLocks noChangeArrowheads="1"/>
            </p:cNvSpPr>
            <p:nvPr/>
          </p:nvSpPr>
          <p:spPr bwMode="auto">
            <a:xfrm>
              <a:off x="858"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2" name="Oval 93">
              <a:extLst>
                <a:ext uri="{FF2B5EF4-FFF2-40B4-BE49-F238E27FC236}">
                  <a16:creationId xmlns:a16="http://schemas.microsoft.com/office/drawing/2014/main" id="{01E39E25-E624-49C1-A2E4-6B4AE9089751}"/>
                </a:ext>
              </a:extLst>
            </p:cNvPr>
            <p:cNvSpPr>
              <a:spLocks noChangeArrowheads="1"/>
            </p:cNvSpPr>
            <p:nvPr/>
          </p:nvSpPr>
          <p:spPr bwMode="auto">
            <a:xfrm>
              <a:off x="1001"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3" name="Oval 94">
              <a:extLst>
                <a:ext uri="{FF2B5EF4-FFF2-40B4-BE49-F238E27FC236}">
                  <a16:creationId xmlns:a16="http://schemas.microsoft.com/office/drawing/2014/main" id="{9E94FC5B-6D81-490B-9F49-31CFAFC141C2}"/>
                </a:ext>
              </a:extLst>
            </p:cNvPr>
            <p:cNvSpPr>
              <a:spLocks noChangeArrowheads="1"/>
            </p:cNvSpPr>
            <p:nvPr/>
          </p:nvSpPr>
          <p:spPr bwMode="auto">
            <a:xfrm>
              <a:off x="1282"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4" name="Oval 95">
              <a:extLst>
                <a:ext uri="{FF2B5EF4-FFF2-40B4-BE49-F238E27FC236}">
                  <a16:creationId xmlns:a16="http://schemas.microsoft.com/office/drawing/2014/main" id="{C779FF7B-ABCA-48DD-8E3D-06C737F4833A}"/>
                </a:ext>
              </a:extLst>
            </p:cNvPr>
            <p:cNvSpPr>
              <a:spLocks noChangeArrowheads="1"/>
            </p:cNvSpPr>
            <p:nvPr/>
          </p:nvSpPr>
          <p:spPr bwMode="auto">
            <a:xfrm>
              <a:off x="1139"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5" name="Oval 96">
              <a:extLst>
                <a:ext uri="{FF2B5EF4-FFF2-40B4-BE49-F238E27FC236}">
                  <a16:creationId xmlns:a16="http://schemas.microsoft.com/office/drawing/2014/main" id="{72D1A762-9F21-4AD3-B290-ED4062CA9F74}"/>
                </a:ext>
              </a:extLst>
            </p:cNvPr>
            <p:cNvSpPr>
              <a:spLocks noChangeArrowheads="1"/>
            </p:cNvSpPr>
            <p:nvPr/>
          </p:nvSpPr>
          <p:spPr bwMode="auto">
            <a:xfrm>
              <a:off x="1420"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6" name="Oval 97">
              <a:extLst>
                <a:ext uri="{FF2B5EF4-FFF2-40B4-BE49-F238E27FC236}">
                  <a16:creationId xmlns:a16="http://schemas.microsoft.com/office/drawing/2014/main" id="{8A726171-D37A-4C4E-B0BE-282C38A7F15B}"/>
                </a:ext>
              </a:extLst>
            </p:cNvPr>
            <p:cNvSpPr>
              <a:spLocks noChangeArrowheads="1"/>
            </p:cNvSpPr>
            <p:nvPr/>
          </p:nvSpPr>
          <p:spPr bwMode="auto">
            <a:xfrm>
              <a:off x="1564"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7" name="Oval 98">
              <a:extLst>
                <a:ext uri="{FF2B5EF4-FFF2-40B4-BE49-F238E27FC236}">
                  <a16:creationId xmlns:a16="http://schemas.microsoft.com/office/drawing/2014/main" id="{F706BDAB-4A70-427C-AAEC-3276F01C6DDF}"/>
                </a:ext>
              </a:extLst>
            </p:cNvPr>
            <p:cNvSpPr>
              <a:spLocks noChangeArrowheads="1"/>
            </p:cNvSpPr>
            <p:nvPr/>
          </p:nvSpPr>
          <p:spPr bwMode="auto">
            <a:xfrm>
              <a:off x="1845"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8" name="Oval 99">
              <a:extLst>
                <a:ext uri="{FF2B5EF4-FFF2-40B4-BE49-F238E27FC236}">
                  <a16:creationId xmlns:a16="http://schemas.microsoft.com/office/drawing/2014/main" id="{3AC0C72F-0823-4137-B2FA-4088A0F3ACD1}"/>
                </a:ext>
              </a:extLst>
            </p:cNvPr>
            <p:cNvSpPr>
              <a:spLocks noChangeArrowheads="1"/>
            </p:cNvSpPr>
            <p:nvPr/>
          </p:nvSpPr>
          <p:spPr bwMode="auto">
            <a:xfrm>
              <a:off x="1702"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29" name="Oval 100">
              <a:extLst>
                <a:ext uri="{FF2B5EF4-FFF2-40B4-BE49-F238E27FC236}">
                  <a16:creationId xmlns:a16="http://schemas.microsoft.com/office/drawing/2014/main" id="{BFBF8CDD-9087-4D84-A704-8CA94CB4152D}"/>
                </a:ext>
              </a:extLst>
            </p:cNvPr>
            <p:cNvSpPr>
              <a:spLocks noChangeArrowheads="1"/>
            </p:cNvSpPr>
            <p:nvPr/>
          </p:nvSpPr>
          <p:spPr bwMode="auto">
            <a:xfrm>
              <a:off x="1983"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7445" name="Group 101">
            <a:extLst>
              <a:ext uri="{FF2B5EF4-FFF2-40B4-BE49-F238E27FC236}">
                <a16:creationId xmlns:a16="http://schemas.microsoft.com/office/drawing/2014/main" id="{05C88319-4E14-428D-8B6C-A0F0E549F022}"/>
              </a:ext>
            </a:extLst>
          </p:cNvPr>
          <p:cNvGrpSpPr>
            <a:grpSpLocks/>
          </p:cNvGrpSpPr>
          <p:nvPr/>
        </p:nvGrpSpPr>
        <p:grpSpPr bwMode="auto">
          <a:xfrm>
            <a:off x="6375400" y="3962400"/>
            <a:ext cx="2908300" cy="1644650"/>
            <a:chOff x="439" y="2324"/>
            <a:chExt cx="1832" cy="1036"/>
          </a:xfrm>
        </p:grpSpPr>
        <p:sp>
          <p:nvSpPr>
            <p:cNvPr id="187482" name="Oval 102">
              <a:extLst>
                <a:ext uri="{FF2B5EF4-FFF2-40B4-BE49-F238E27FC236}">
                  <a16:creationId xmlns:a16="http://schemas.microsoft.com/office/drawing/2014/main" id="{0B11F160-875E-43A7-AC7B-6AFE0E132589}"/>
                </a:ext>
              </a:extLst>
            </p:cNvPr>
            <p:cNvSpPr>
              <a:spLocks noChangeArrowheads="1"/>
            </p:cNvSpPr>
            <p:nvPr/>
          </p:nvSpPr>
          <p:spPr bwMode="auto">
            <a:xfrm>
              <a:off x="439"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3" name="Oval 103">
              <a:extLst>
                <a:ext uri="{FF2B5EF4-FFF2-40B4-BE49-F238E27FC236}">
                  <a16:creationId xmlns:a16="http://schemas.microsoft.com/office/drawing/2014/main" id="{DC263F3A-7785-4662-841A-B61EC4294F12}"/>
                </a:ext>
              </a:extLst>
            </p:cNvPr>
            <p:cNvSpPr>
              <a:spLocks noChangeArrowheads="1"/>
            </p:cNvSpPr>
            <p:nvPr/>
          </p:nvSpPr>
          <p:spPr bwMode="auto">
            <a:xfrm>
              <a:off x="720"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4" name="Oval 104">
              <a:extLst>
                <a:ext uri="{FF2B5EF4-FFF2-40B4-BE49-F238E27FC236}">
                  <a16:creationId xmlns:a16="http://schemas.microsoft.com/office/drawing/2014/main" id="{121F250B-F094-44F2-98CC-DDA719B49F56}"/>
                </a:ext>
              </a:extLst>
            </p:cNvPr>
            <p:cNvSpPr>
              <a:spLocks noChangeArrowheads="1"/>
            </p:cNvSpPr>
            <p:nvPr/>
          </p:nvSpPr>
          <p:spPr bwMode="auto">
            <a:xfrm>
              <a:off x="576"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5" name="Oval 105">
              <a:extLst>
                <a:ext uri="{FF2B5EF4-FFF2-40B4-BE49-F238E27FC236}">
                  <a16:creationId xmlns:a16="http://schemas.microsoft.com/office/drawing/2014/main" id="{4DD00B9B-74D7-4D40-BA4F-1B626C06A4DC}"/>
                </a:ext>
              </a:extLst>
            </p:cNvPr>
            <p:cNvSpPr>
              <a:spLocks noChangeArrowheads="1"/>
            </p:cNvSpPr>
            <p:nvPr/>
          </p:nvSpPr>
          <p:spPr bwMode="auto">
            <a:xfrm>
              <a:off x="857"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6" name="Oval 106">
              <a:extLst>
                <a:ext uri="{FF2B5EF4-FFF2-40B4-BE49-F238E27FC236}">
                  <a16:creationId xmlns:a16="http://schemas.microsoft.com/office/drawing/2014/main" id="{6016360A-B1A8-490F-A44E-5EC7A47565C5}"/>
                </a:ext>
              </a:extLst>
            </p:cNvPr>
            <p:cNvSpPr>
              <a:spLocks noChangeArrowheads="1"/>
            </p:cNvSpPr>
            <p:nvPr/>
          </p:nvSpPr>
          <p:spPr bwMode="auto">
            <a:xfrm>
              <a:off x="1001"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7" name="Oval 107">
              <a:extLst>
                <a:ext uri="{FF2B5EF4-FFF2-40B4-BE49-F238E27FC236}">
                  <a16:creationId xmlns:a16="http://schemas.microsoft.com/office/drawing/2014/main" id="{CA56AF02-C016-4147-B09F-CA7FE2A92C60}"/>
                </a:ext>
              </a:extLst>
            </p:cNvPr>
            <p:cNvSpPr>
              <a:spLocks noChangeArrowheads="1"/>
            </p:cNvSpPr>
            <p:nvPr/>
          </p:nvSpPr>
          <p:spPr bwMode="auto">
            <a:xfrm>
              <a:off x="1282"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8" name="Oval 108">
              <a:extLst>
                <a:ext uri="{FF2B5EF4-FFF2-40B4-BE49-F238E27FC236}">
                  <a16:creationId xmlns:a16="http://schemas.microsoft.com/office/drawing/2014/main" id="{2EB61619-37E4-4CD7-9AAB-2E2ED811E192}"/>
                </a:ext>
              </a:extLst>
            </p:cNvPr>
            <p:cNvSpPr>
              <a:spLocks noChangeArrowheads="1"/>
            </p:cNvSpPr>
            <p:nvPr/>
          </p:nvSpPr>
          <p:spPr bwMode="auto">
            <a:xfrm>
              <a:off x="1138"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9" name="Oval 109">
              <a:extLst>
                <a:ext uri="{FF2B5EF4-FFF2-40B4-BE49-F238E27FC236}">
                  <a16:creationId xmlns:a16="http://schemas.microsoft.com/office/drawing/2014/main" id="{AD414FEB-F03D-440F-B3C0-D9955A18E68C}"/>
                </a:ext>
              </a:extLst>
            </p:cNvPr>
            <p:cNvSpPr>
              <a:spLocks noChangeArrowheads="1"/>
            </p:cNvSpPr>
            <p:nvPr/>
          </p:nvSpPr>
          <p:spPr bwMode="auto">
            <a:xfrm>
              <a:off x="1419"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0" name="Oval 110">
              <a:extLst>
                <a:ext uri="{FF2B5EF4-FFF2-40B4-BE49-F238E27FC236}">
                  <a16:creationId xmlns:a16="http://schemas.microsoft.com/office/drawing/2014/main" id="{BA3D3DD3-1A83-4839-ACCD-641AB0A54D3E}"/>
                </a:ext>
              </a:extLst>
            </p:cNvPr>
            <p:cNvSpPr>
              <a:spLocks noChangeArrowheads="1"/>
            </p:cNvSpPr>
            <p:nvPr/>
          </p:nvSpPr>
          <p:spPr bwMode="auto">
            <a:xfrm>
              <a:off x="1564"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1" name="Oval 111">
              <a:extLst>
                <a:ext uri="{FF2B5EF4-FFF2-40B4-BE49-F238E27FC236}">
                  <a16:creationId xmlns:a16="http://schemas.microsoft.com/office/drawing/2014/main" id="{ECF479A9-BDCD-4C2F-B7EE-85A9299A6D2B}"/>
                </a:ext>
              </a:extLst>
            </p:cNvPr>
            <p:cNvSpPr>
              <a:spLocks noChangeArrowheads="1"/>
            </p:cNvSpPr>
            <p:nvPr/>
          </p:nvSpPr>
          <p:spPr bwMode="auto">
            <a:xfrm>
              <a:off x="1845"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2" name="Oval 112">
              <a:extLst>
                <a:ext uri="{FF2B5EF4-FFF2-40B4-BE49-F238E27FC236}">
                  <a16:creationId xmlns:a16="http://schemas.microsoft.com/office/drawing/2014/main" id="{CAB20213-A9D5-4345-A0F8-355069AB13FF}"/>
                </a:ext>
              </a:extLst>
            </p:cNvPr>
            <p:cNvSpPr>
              <a:spLocks noChangeArrowheads="1"/>
            </p:cNvSpPr>
            <p:nvPr/>
          </p:nvSpPr>
          <p:spPr bwMode="auto">
            <a:xfrm>
              <a:off x="1701"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3" name="Oval 113">
              <a:extLst>
                <a:ext uri="{FF2B5EF4-FFF2-40B4-BE49-F238E27FC236}">
                  <a16:creationId xmlns:a16="http://schemas.microsoft.com/office/drawing/2014/main" id="{12AA9221-B174-40C3-BFD2-3A42A5AC95E5}"/>
                </a:ext>
              </a:extLst>
            </p:cNvPr>
            <p:cNvSpPr>
              <a:spLocks noChangeArrowheads="1"/>
            </p:cNvSpPr>
            <p:nvPr/>
          </p:nvSpPr>
          <p:spPr bwMode="auto">
            <a:xfrm>
              <a:off x="1982"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4" name="Oval 114">
              <a:extLst>
                <a:ext uri="{FF2B5EF4-FFF2-40B4-BE49-F238E27FC236}">
                  <a16:creationId xmlns:a16="http://schemas.microsoft.com/office/drawing/2014/main" id="{939330E2-00ED-44BE-AE17-1450AE2E56AE}"/>
                </a:ext>
              </a:extLst>
            </p:cNvPr>
            <p:cNvSpPr>
              <a:spLocks noChangeArrowheads="1"/>
            </p:cNvSpPr>
            <p:nvPr/>
          </p:nvSpPr>
          <p:spPr bwMode="auto">
            <a:xfrm>
              <a:off x="439"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5" name="Oval 115">
              <a:extLst>
                <a:ext uri="{FF2B5EF4-FFF2-40B4-BE49-F238E27FC236}">
                  <a16:creationId xmlns:a16="http://schemas.microsoft.com/office/drawing/2014/main" id="{428A2E9D-2F88-41F3-834A-2B2E81EA5DE3}"/>
                </a:ext>
              </a:extLst>
            </p:cNvPr>
            <p:cNvSpPr>
              <a:spLocks noChangeArrowheads="1"/>
            </p:cNvSpPr>
            <p:nvPr/>
          </p:nvSpPr>
          <p:spPr bwMode="auto">
            <a:xfrm>
              <a:off x="720"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6" name="Oval 116">
              <a:extLst>
                <a:ext uri="{FF2B5EF4-FFF2-40B4-BE49-F238E27FC236}">
                  <a16:creationId xmlns:a16="http://schemas.microsoft.com/office/drawing/2014/main" id="{C0B1C58F-B137-4C86-9BF8-D22F43D9EB6D}"/>
                </a:ext>
              </a:extLst>
            </p:cNvPr>
            <p:cNvSpPr>
              <a:spLocks noChangeArrowheads="1"/>
            </p:cNvSpPr>
            <p:nvPr/>
          </p:nvSpPr>
          <p:spPr bwMode="auto">
            <a:xfrm>
              <a:off x="577"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7" name="Oval 117">
              <a:extLst>
                <a:ext uri="{FF2B5EF4-FFF2-40B4-BE49-F238E27FC236}">
                  <a16:creationId xmlns:a16="http://schemas.microsoft.com/office/drawing/2014/main" id="{CB809E19-46FC-447D-B641-14A6BCFF757B}"/>
                </a:ext>
              </a:extLst>
            </p:cNvPr>
            <p:cNvSpPr>
              <a:spLocks noChangeArrowheads="1"/>
            </p:cNvSpPr>
            <p:nvPr/>
          </p:nvSpPr>
          <p:spPr bwMode="auto">
            <a:xfrm>
              <a:off x="858"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8" name="Oval 118">
              <a:extLst>
                <a:ext uri="{FF2B5EF4-FFF2-40B4-BE49-F238E27FC236}">
                  <a16:creationId xmlns:a16="http://schemas.microsoft.com/office/drawing/2014/main" id="{9514433F-CEE1-4157-B0F4-4902453A0A2E}"/>
                </a:ext>
              </a:extLst>
            </p:cNvPr>
            <p:cNvSpPr>
              <a:spLocks noChangeArrowheads="1"/>
            </p:cNvSpPr>
            <p:nvPr/>
          </p:nvSpPr>
          <p:spPr bwMode="auto">
            <a:xfrm>
              <a:off x="1001"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99" name="Oval 119">
              <a:extLst>
                <a:ext uri="{FF2B5EF4-FFF2-40B4-BE49-F238E27FC236}">
                  <a16:creationId xmlns:a16="http://schemas.microsoft.com/office/drawing/2014/main" id="{0A1CF1AB-4BC0-4114-9EBF-F320F26ACE18}"/>
                </a:ext>
              </a:extLst>
            </p:cNvPr>
            <p:cNvSpPr>
              <a:spLocks noChangeArrowheads="1"/>
            </p:cNvSpPr>
            <p:nvPr/>
          </p:nvSpPr>
          <p:spPr bwMode="auto">
            <a:xfrm>
              <a:off x="1282"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0" name="Oval 120">
              <a:extLst>
                <a:ext uri="{FF2B5EF4-FFF2-40B4-BE49-F238E27FC236}">
                  <a16:creationId xmlns:a16="http://schemas.microsoft.com/office/drawing/2014/main" id="{DA84E79D-5F67-496F-BAD0-16C0DE6E24DB}"/>
                </a:ext>
              </a:extLst>
            </p:cNvPr>
            <p:cNvSpPr>
              <a:spLocks noChangeArrowheads="1"/>
            </p:cNvSpPr>
            <p:nvPr/>
          </p:nvSpPr>
          <p:spPr bwMode="auto">
            <a:xfrm>
              <a:off x="1139"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1" name="Oval 121">
              <a:extLst>
                <a:ext uri="{FF2B5EF4-FFF2-40B4-BE49-F238E27FC236}">
                  <a16:creationId xmlns:a16="http://schemas.microsoft.com/office/drawing/2014/main" id="{D1F7FFCF-84AD-427F-BAB0-A0428D8AD88B}"/>
                </a:ext>
              </a:extLst>
            </p:cNvPr>
            <p:cNvSpPr>
              <a:spLocks noChangeArrowheads="1"/>
            </p:cNvSpPr>
            <p:nvPr/>
          </p:nvSpPr>
          <p:spPr bwMode="auto">
            <a:xfrm>
              <a:off x="1420"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2" name="Oval 122">
              <a:extLst>
                <a:ext uri="{FF2B5EF4-FFF2-40B4-BE49-F238E27FC236}">
                  <a16:creationId xmlns:a16="http://schemas.microsoft.com/office/drawing/2014/main" id="{A91734AE-D27B-4C25-BAB8-0EED82A149EB}"/>
                </a:ext>
              </a:extLst>
            </p:cNvPr>
            <p:cNvSpPr>
              <a:spLocks noChangeArrowheads="1"/>
            </p:cNvSpPr>
            <p:nvPr/>
          </p:nvSpPr>
          <p:spPr bwMode="auto">
            <a:xfrm>
              <a:off x="1564"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3" name="Oval 123">
              <a:extLst>
                <a:ext uri="{FF2B5EF4-FFF2-40B4-BE49-F238E27FC236}">
                  <a16:creationId xmlns:a16="http://schemas.microsoft.com/office/drawing/2014/main" id="{DB1BD24D-264B-48FC-9CF3-6B16960D6193}"/>
                </a:ext>
              </a:extLst>
            </p:cNvPr>
            <p:cNvSpPr>
              <a:spLocks noChangeArrowheads="1"/>
            </p:cNvSpPr>
            <p:nvPr/>
          </p:nvSpPr>
          <p:spPr bwMode="auto">
            <a:xfrm>
              <a:off x="1845"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4" name="Oval 124">
              <a:extLst>
                <a:ext uri="{FF2B5EF4-FFF2-40B4-BE49-F238E27FC236}">
                  <a16:creationId xmlns:a16="http://schemas.microsoft.com/office/drawing/2014/main" id="{4A69603D-D9AB-4B68-B27C-41619161C80C}"/>
                </a:ext>
              </a:extLst>
            </p:cNvPr>
            <p:cNvSpPr>
              <a:spLocks noChangeArrowheads="1"/>
            </p:cNvSpPr>
            <p:nvPr/>
          </p:nvSpPr>
          <p:spPr bwMode="auto">
            <a:xfrm>
              <a:off x="1702"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505" name="Oval 125">
              <a:extLst>
                <a:ext uri="{FF2B5EF4-FFF2-40B4-BE49-F238E27FC236}">
                  <a16:creationId xmlns:a16="http://schemas.microsoft.com/office/drawing/2014/main" id="{56BDF161-B7BD-4F24-B5EA-0C312FABE24D}"/>
                </a:ext>
              </a:extLst>
            </p:cNvPr>
            <p:cNvSpPr>
              <a:spLocks noChangeArrowheads="1"/>
            </p:cNvSpPr>
            <p:nvPr/>
          </p:nvSpPr>
          <p:spPr bwMode="auto">
            <a:xfrm>
              <a:off x="1983"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7446" name="Group 126">
            <a:extLst>
              <a:ext uri="{FF2B5EF4-FFF2-40B4-BE49-F238E27FC236}">
                <a16:creationId xmlns:a16="http://schemas.microsoft.com/office/drawing/2014/main" id="{50D2E8AA-9F17-4844-8E32-B75D8D84CE13}"/>
              </a:ext>
            </a:extLst>
          </p:cNvPr>
          <p:cNvGrpSpPr>
            <a:grpSpLocks/>
          </p:cNvGrpSpPr>
          <p:nvPr/>
        </p:nvGrpSpPr>
        <p:grpSpPr bwMode="auto">
          <a:xfrm>
            <a:off x="6592888" y="4071938"/>
            <a:ext cx="2908300" cy="1644650"/>
            <a:chOff x="439" y="2324"/>
            <a:chExt cx="1832" cy="1036"/>
          </a:xfrm>
        </p:grpSpPr>
        <p:sp>
          <p:nvSpPr>
            <p:cNvPr id="187458" name="Oval 127">
              <a:extLst>
                <a:ext uri="{FF2B5EF4-FFF2-40B4-BE49-F238E27FC236}">
                  <a16:creationId xmlns:a16="http://schemas.microsoft.com/office/drawing/2014/main" id="{6BA8068E-5303-4DA4-8646-0CF9B6EB784F}"/>
                </a:ext>
              </a:extLst>
            </p:cNvPr>
            <p:cNvSpPr>
              <a:spLocks noChangeArrowheads="1"/>
            </p:cNvSpPr>
            <p:nvPr/>
          </p:nvSpPr>
          <p:spPr bwMode="auto">
            <a:xfrm>
              <a:off x="439"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59" name="Oval 128">
              <a:extLst>
                <a:ext uri="{FF2B5EF4-FFF2-40B4-BE49-F238E27FC236}">
                  <a16:creationId xmlns:a16="http://schemas.microsoft.com/office/drawing/2014/main" id="{B4E626B5-733D-4C21-97D6-82AA8C191D9B}"/>
                </a:ext>
              </a:extLst>
            </p:cNvPr>
            <p:cNvSpPr>
              <a:spLocks noChangeArrowheads="1"/>
            </p:cNvSpPr>
            <p:nvPr/>
          </p:nvSpPr>
          <p:spPr bwMode="auto">
            <a:xfrm>
              <a:off x="720"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0" name="Oval 129">
              <a:extLst>
                <a:ext uri="{FF2B5EF4-FFF2-40B4-BE49-F238E27FC236}">
                  <a16:creationId xmlns:a16="http://schemas.microsoft.com/office/drawing/2014/main" id="{9E1C5B43-B731-4C57-BC03-45C807CA0B64}"/>
                </a:ext>
              </a:extLst>
            </p:cNvPr>
            <p:cNvSpPr>
              <a:spLocks noChangeArrowheads="1"/>
            </p:cNvSpPr>
            <p:nvPr/>
          </p:nvSpPr>
          <p:spPr bwMode="auto">
            <a:xfrm>
              <a:off x="576"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1" name="Oval 130">
              <a:extLst>
                <a:ext uri="{FF2B5EF4-FFF2-40B4-BE49-F238E27FC236}">
                  <a16:creationId xmlns:a16="http://schemas.microsoft.com/office/drawing/2014/main" id="{829D59FD-776C-4C1B-A993-9D764264290A}"/>
                </a:ext>
              </a:extLst>
            </p:cNvPr>
            <p:cNvSpPr>
              <a:spLocks noChangeArrowheads="1"/>
            </p:cNvSpPr>
            <p:nvPr/>
          </p:nvSpPr>
          <p:spPr bwMode="auto">
            <a:xfrm>
              <a:off x="857"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2" name="Oval 131">
              <a:extLst>
                <a:ext uri="{FF2B5EF4-FFF2-40B4-BE49-F238E27FC236}">
                  <a16:creationId xmlns:a16="http://schemas.microsoft.com/office/drawing/2014/main" id="{0A4A9FFA-7698-491A-A8A5-3C50E40080EA}"/>
                </a:ext>
              </a:extLst>
            </p:cNvPr>
            <p:cNvSpPr>
              <a:spLocks noChangeArrowheads="1"/>
            </p:cNvSpPr>
            <p:nvPr/>
          </p:nvSpPr>
          <p:spPr bwMode="auto">
            <a:xfrm>
              <a:off x="1001"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3" name="Oval 132">
              <a:extLst>
                <a:ext uri="{FF2B5EF4-FFF2-40B4-BE49-F238E27FC236}">
                  <a16:creationId xmlns:a16="http://schemas.microsoft.com/office/drawing/2014/main" id="{D4096147-544B-45A1-9B5B-B0AA88E2D3B4}"/>
                </a:ext>
              </a:extLst>
            </p:cNvPr>
            <p:cNvSpPr>
              <a:spLocks noChangeArrowheads="1"/>
            </p:cNvSpPr>
            <p:nvPr/>
          </p:nvSpPr>
          <p:spPr bwMode="auto">
            <a:xfrm>
              <a:off x="1282"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4" name="Oval 133">
              <a:extLst>
                <a:ext uri="{FF2B5EF4-FFF2-40B4-BE49-F238E27FC236}">
                  <a16:creationId xmlns:a16="http://schemas.microsoft.com/office/drawing/2014/main" id="{B5F973F2-7A3F-45B2-93A0-33B2974BA775}"/>
                </a:ext>
              </a:extLst>
            </p:cNvPr>
            <p:cNvSpPr>
              <a:spLocks noChangeArrowheads="1"/>
            </p:cNvSpPr>
            <p:nvPr/>
          </p:nvSpPr>
          <p:spPr bwMode="auto">
            <a:xfrm>
              <a:off x="1138"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5" name="Oval 134">
              <a:extLst>
                <a:ext uri="{FF2B5EF4-FFF2-40B4-BE49-F238E27FC236}">
                  <a16:creationId xmlns:a16="http://schemas.microsoft.com/office/drawing/2014/main" id="{BE91E1AA-B3C9-46F8-B5EA-552753082EDE}"/>
                </a:ext>
              </a:extLst>
            </p:cNvPr>
            <p:cNvSpPr>
              <a:spLocks noChangeArrowheads="1"/>
            </p:cNvSpPr>
            <p:nvPr/>
          </p:nvSpPr>
          <p:spPr bwMode="auto">
            <a:xfrm>
              <a:off x="1419"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6" name="Oval 135">
              <a:extLst>
                <a:ext uri="{FF2B5EF4-FFF2-40B4-BE49-F238E27FC236}">
                  <a16:creationId xmlns:a16="http://schemas.microsoft.com/office/drawing/2014/main" id="{2AF01162-3362-4607-8642-4EB7A6E41600}"/>
                </a:ext>
              </a:extLst>
            </p:cNvPr>
            <p:cNvSpPr>
              <a:spLocks noChangeArrowheads="1"/>
            </p:cNvSpPr>
            <p:nvPr/>
          </p:nvSpPr>
          <p:spPr bwMode="auto">
            <a:xfrm>
              <a:off x="1564"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7" name="Oval 136">
              <a:extLst>
                <a:ext uri="{FF2B5EF4-FFF2-40B4-BE49-F238E27FC236}">
                  <a16:creationId xmlns:a16="http://schemas.microsoft.com/office/drawing/2014/main" id="{A738471C-4A79-4E00-B18E-F1AB55CBA8EC}"/>
                </a:ext>
              </a:extLst>
            </p:cNvPr>
            <p:cNvSpPr>
              <a:spLocks noChangeArrowheads="1"/>
            </p:cNvSpPr>
            <p:nvPr/>
          </p:nvSpPr>
          <p:spPr bwMode="auto">
            <a:xfrm>
              <a:off x="1845" y="307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8" name="Oval 137">
              <a:extLst>
                <a:ext uri="{FF2B5EF4-FFF2-40B4-BE49-F238E27FC236}">
                  <a16:creationId xmlns:a16="http://schemas.microsoft.com/office/drawing/2014/main" id="{F7A1B920-E0C3-4116-A92F-CE3F860229AF}"/>
                </a:ext>
              </a:extLst>
            </p:cNvPr>
            <p:cNvSpPr>
              <a:spLocks noChangeArrowheads="1"/>
            </p:cNvSpPr>
            <p:nvPr/>
          </p:nvSpPr>
          <p:spPr bwMode="auto">
            <a:xfrm>
              <a:off x="1701"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69" name="Oval 138">
              <a:extLst>
                <a:ext uri="{FF2B5EF4-FFF2-40B4-BE49-F238E27FC236}">
                  <a16:creationId xmlns:a16="http://schemas.microsoft.com/office/drawing/2014/main" id="{7DBE06F2-6EB2-4A98-8007-07313B0510F6}"/>
                </a:ext>
              </a:extLst>
            </p:cNvPr>
            <p:cNvSpPr>
              <a:spLocks noChangeArrowheads="1"/>
            </p:cNvSpPr>
            <p:nvPr/>
          </p:nvSpPr>
          <p:spPr bwMode="auto">
            <a:xfrm>
              <a:off x="1982" y="2832"/>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0" name="Oval 139">
              <a:extLst>
                <a:ext uri="{FF2B5EF4-FFF2-40B4-BE49-F238E27FC236}">
                  <a16:creationId xmlns:a16="http://schemas.microsoft.com/office/drawing/2014/main" id="{9F608F0A-4DDE-4C38-A324-50D665739291}"/>
                </a:ext>
              </a:extLst>
            </p:cNvPr>
            <p:cNvSpPr>
              <a:spLocks noChangeArrowheads="1"/>
            </p:cNvSpPr>
            <p:nvPr/>
          </p:nvSpPr>
          <p:spPr bwMode="auto">
            <a:xfrm>
              <a:off x="439"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1" name="Oval 140">
              <a:extLst>
                <a:ext uri="{FF2B5EF4-FFF2-40B4-BE49-F238E27FC236}">
                  <a16:creationId xmlns:a16="http://schemas.microsoft.com/office/drawing/2014/main" id="{1F7C695C-E43F-4CAB-856E-9445C2074761}"/>
                </a:ext>
              </a:extLst>
            </p:cNvPr>
            <p:cNvSpPr>
              <a:spLocks noChangeArrowheads="1"/>
            </p:cNvSpPr>
            <p:nvPr/>
          </p:nvSpPr>
          <p:spPr bwMode="auto">
            <a:xfrm>
              <a:off x="720"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2" name="Oval 141">
              <a:extLst>
                <a:ext uri="{FF2B5EF4-FFF2-40B4-BE49-F238E27FC236}">
                  <a16:creationId xmlns:a16="http://schemas.microsoft.com/office/drawing/2014/main" id="{7D57CD7A-B7A7-4451-AFC4-3ECC64AF6DBC}"/>
                </a:ext>
              </a:extLst>
            </p:cNvPr>
            <p:cNvSpPr>
              <a:spLocks noChangeArrowheads="1"/>
            </p:cNvSpPr>
            <p:nvPr/>
          </p:nvSpPr>
          <p:spPr bwMode="auto">
            <a:xfrm>
              <a:off x="577"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3" name="Oval 142">
              <a:extLst>
                <a:ext uri="{FF2B5EF4-FFF2-40B4-BE49-F238E27FC236}">
                  <a16:creationId xmlns:a16="http://schemas.microsoft.com/office/drawing/2014/main" id="{00BE2C8F-73F6-4B4E-BA4B-0B5DEF34175D}"/>
                </a:ext>
              </a:extLst>
            </p:cNvPr>
            <p:cNvSpPr>
              <a:spLocks noChangeArrowheads="1"/>
            </p:cNvSpPr>
            <p:nvPr/>
          </p:nvSpPr>
          <p:spPr bwMode="auto">
            <a:xfrm>
              <a:off x="858"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4" name="Oval 143">
              <a:extLst>
                <a:ext uri="{FF2B5EF4-FFF2-40B4-BE49-F238E27FC236}">
                  <a16:creationId xmlns:a16="http://schemas.microsoft.com/office/drawing/2014/main" id="{C4B19492-CDB5-4ED9-91FE-FFAFDADA5C51}"/>
                </a:ext>
              </a:extLst>
            </p:cNvPr>
            <p:cNvSpPr>
              <a:spLocks noChangeArrowheads="1"/>
            </p:cNvSpPr>
            <p:nvPr/>
          </p:nvSpPr>
          <p:spPr bwMode="auto">
            <a:xfrm>
              <a:off x="1001"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5" name="Oval 144">
              <a:extLst>
                <a:ext uri="{FF2B5EF4-FFF2-40B4-BE49-F238E27FC236}">
                  <a16:creationId xmlns:a16="http://schemas.microsoft.com/office/drawing/2014/main" id="{D5A5133C-0D05-4406-8B7B-8F8F080EE473}"/>
                </a:ext>
              </a:extLst>
            </p:cNvPr>
            <p:cNvSpPr>
              <a:spLocks noChangeArrowheads="1"/>
            </p:cNvSpPr>
            <p:nvPr/>
          </p:nvSpPr>
          <p:spPr bwMode="auto">
            <a:xfrm>
              <a:off x="1282"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6" name="Oval 145">
              <a:extLst>
                <a:ext uri="{FF2B5EF4-FFF2-40B4-BE49-F238E27FC236}">
                  <a16:creationId xmlns:a16="http://schemas.microsoft.com/office/drawing/2014/main" id="{22D4386C-5325-48FD-B109-58554AF5C41B}"/>
                </a:ext>
              </a:extLst>
            </p:cNvPr>
            <p:cNvSpPr>
              <a:spLocks noChangeArrowheads="1"/>
            </p:cNvSpPr>
            <p:nvPr/>
          </p:nvSpPr>
          <p:spPr bwMode="auto">
            <a:xfrm>
              <a:off x="1139"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7" name="Oval 146">
              <a:extLst>
                <a:ext uri="{FF2B5EF4-FFF2-40B4-BE49-F238E27FC236}">
                  <a16:creationId xmlns:a16="http://schemas.microsoft.com/office/drawing/2014/main" id="{EA211786-98A4-4C06-8D53-549A4C5C85CC}"/>
                </a:ext>
              </a:extLst>
            </p:cNvPr>
            <p:cNvSpPr>
              <a:spLocks noChangeArrowheads="1"/>
            </p:cNvSpPr>
            <p:nvPr/>
          </p:nvSpPr>
          <p:spPr bwMode="auto">
            <a:xfrm>
              <a:off x="1420"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8" name="Oval 147">
              <a:extLst>
                <a:ext uri="{FF2B5EF4-FFF2-40B4-BE49-F238E27FC236}">
                  <a16:creationId xmlns:a16="http://schemas.microsoft.com/office/drawing/2014/main" id="{5CD51552-94EF-45CE-9BDD-E8CDF4A0E0E8}"/>
                </a:ext>
              </a:extLst>
            </p:cNvPr>
            <p:cNvSpPr>
              <a:spLocks noChangeArrowheads="1"/>
            </p:cNvSpPr>
            <p:nvPr/>
          </p:nvSpPr>
          <p:spPr bwMode="auto">
            <a:xfrm>
              <a:off x="1564"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79" name="Oval 148">
              <a:extLst>
                <a:ext uri="{FF2B5EF4-FFF2-40B4-BE49-F238E27FC236}">
                  <a16:creationId xmlns:a16="http://schemas.microsoft.com/office/drawing/2014/main" id="{DDF955F1-6A08-4181-811D-EEF6F1E83770}"/>
                </a:ext>
              </a:extLst>
            </p:cNvPr>
            <p:cNvSpPr>
              <a:spLocks noChangeArrowheads="1"/>
            </p:cNvSpPr>
            <p:nvPr/>
          </p:nvSpPr>
          <p:spPr bwMode="auto">
            <a:xfrm>
              <a:off x="1845" y="2579"/>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0" name="Oval 149">
              <a:extLst>
                <a:ext uri="{FF2B5EF4-FFF2-40B4-BE49-F238E27FC236}">
                  <a16:creationId xmlns:a16="http://schemas.microsoft.com/office/drawing/2014/main" id="{EF375F30-3A3A-4DE2-927A-E60D67239948}"/>
                </a:ext>
              </a:extLst>
            </p:cNvPr>
            <p:cNvSpPr>
              <a:spLocks noChangeArrowheads="1"/>
            </p:cNvSpPr>
            <p:nvPr/>
          </p:nvSpPr>
          <p:spPr bwMode="auto">
            <a:xfrm>
              <a:off x="1702"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81" name="Oval 150">
              <a:extLst>
                <a:ext uri="{FF2B5EF4-FFF2-40B4-BE49-F238E27FC236}">
                  <a16:creationId xmlns:a16="http://schemas.microsoft.com/office/drawing/2014/main" id="{5E544BB8-50D3-4C40-AE1A-7950B659CA86}"/>
                </a:ext>
              </a:extLst>
            </p:cNvPr>
            <p:cNvSpPr>
              <a:spLocks noChangeArrowheads="1"/>
            </p:cNvSpPr>
            <p:nvPr/>
          </p:nvSpPr>
          <p:spPr bwMode="auto">
            <a:xfrm>
              <a:off x="1983" y="2324"/>
              <a:ext cx="288" cy="2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sp>
        <p:nvSpPr>
          <p:cNvPr id="187447" name="Text Box 151">
            <a:extLst>
              <a:ext uri="{FF2B5EF4-FFF2-40B4-BE49-F238E27FC236}">
                <a16:creationId xmlns:a16="http://schemas.microsoft.com/office/drawing/2014/main" id="{E312AF03-684F-46AD-9C7D-C4BF8B5416D3}"/>
              </a:ext>
            </a:extLst>
          </p:cNvPr>
          <p:cNvSpPr txBox="1">
            <a:spLocks noChangeArrowheads="1"/>
          </p:cNvSpPr>
          <p:nvPr/>
        </p:nvSpPr>
        <p:spPr bwMode="auto">
          <a:xfrm>
            <a:off x="1712914" y="5170489"/>
            <a:ext cx="4778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000000"/>
                </a:solidFill>
              </a:rPr>
              <a:t>A</a:t>
            </a:r>
          </a:p>
        </p:txBody>
      </p:sp>
      <p:sp>
        <p:nvSpPr>
          <p:cNvPr id="187448" name="AutoShape 152">
            <a:extLst>
              <a:ext uri="{FF2B5EF4-FFF2-40B4-BE49-F238E27FC236}">
                <a16:creationId xmlns:a16="http://schemas.microsoft.com/office/drawing/2014/main" id="{FD79B816-BAEC-4701-91A5-0482EEE38CD4}"/>
              </a:ext>
            </a:extLst>
          </p:cNvPr>
          <p:cNvSpPr>
            <a:spLocks noChangeArrowheads="1"/>
          </p:cNvSpPr>
          <p:nvPr/>
        </p:nvSpPr>
        <p:spPr bwMode="auto">
          <a:xfrm>
            <a:off x="2108200" y="5287963"/>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49" name="Text Box 153">
            <a:extLst>
              <a:ext uri="{FF2B5EF4-FFF2-40B4-BE49-F238E27FC236}">
                <a16:creationId xmlns:a16="http://schemas.microsoft.com/office/drawing/2014/main" id="{B8070A0F-0309-4E0D-9CE1-C41A016F30E0}"/>
              </a:ext>
            </a:extLst>
          </p:cNvPr>
          <p:cNvSpPr txBox="1">
            <a:spLocks noChangeArrowheads="1"/>
          </p:cNvSpPr>
          <p:nvPr/>
        </p:nvSpPr>
        <p:spPr bwMode="auto">
          <a:xfrm>
            <a:off x="2173289" y="3490914"/>
            <a:ext cx="5222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4000" b="1">
                <a:solidFill>
                  <a:srgbClr val="FF0000"/>
                </a:solidFill>
              </a:rPr>
              <a:t>B</a:t>
            </a:r>
          </a:p>
        </p:txBody>
      </p:sp>
      <p:sp>
        <p:nvSpPr>
          <p:cNvPr id="187450" name="AutoShape 154">
            <a:extLst>
              <a:ext uri="{FF2B5EF4-FFF2-40B4-BE49-F238E27FC236}">
                <a16:creationId xmlns:a16="http://schemas.microsoft.com/office/drawing/2014/main" id="{9D6036E7-3E96-4C1B-AD38-69AE36681008}"/>
              </a:ext>
            </a:extLst>
          </p:cNvPr>
          <p:cNvSpPr>
            <a:spLocks noChangeArrowheads="1"/>
          </p:cNvSpPr>
          <p:nvPr/>
        </p:nvSpPr>
        <p:spPr bwMode="auto">
          <a:xfrm>
            <a:off x="2641600" y="3732213"/>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51" name="Text Box 155">
            <a:extLst>
              <a:ext uri="{FF2B5EF4-FFF2-40B4-BE49-F238E27FC236}">
                <a16:creationId xmlns:a16="http://schemas.microsoft.com/office/drawing/2014/main" id="{4B0EC901-FA87-4FA6-96FA-D983DA98F422}"/>
              </a:ext>
            </a:extLst>
          </p:cNvPr>
          <p:cNvSpPr txBox="1">
            <a:spLocks noChangeArrowheads="1"/>
          </p:cNvSpPr>
          <p:nvPr/>
        </p:nvSpPr>
        <p:spPr bwMode="auto">
          <a:xfrm>
            <a:off x="9582151" y="5114926"/>
            <a:ext cx="550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4000" b="1">
                <a:solidFill>
                  <a:srgbClr val="FF0000"/>
                </a:solidFill>
              </a:rPr>
              <a:t>C</a:t>
            </a:r>
          </a:p>
        </p:txBody>
      </p:sp>
      <p:sp>
        <p:nvSpPr>
          <p:cNvPr id="187452" name="AutoShape 156">
            <a:extLst>
              <a:ext uri="{FF2B5EF4-FFF2-40B4-BE49-F238E27FC236}">
                <a16:creationId xmlns:a16="http://schemas.microsoft.com/office/drawing/2014/main" id="{9E337157-2D17-44B6-A972-F32AE0006B00}"/>
              </a:ext>
            </a:extLst>
          </p:cNvPr>
          <p:cNvSpPr>
            <a:spLocks noChangeArrowheads="1"/>
          </p:cNvSpPr>
          <p:nvPr/>
        </p:nvSpPr>
        <p:spPr bwMode="auto">
          <a:xfrm flipH="1">
            <a:off x="9347200" y="530225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7453" name="Rectangle 317">
            <a:extLst>
              <a:ext uri="{FF2B5EF4-FFF2-40B4-BE49-F238E27FC236}">
                <a16:creationId xmlns:a16="http://schemas.microsoft.com/office/drawing/2014/main" id="{497783EF-DF46-48CA-8B17-D91FFEDD3C60}"/>
              </a:ext>
            </a:extLst>
          </p:cNvPr>
          <p:cNvSpPr>
            <a:spLocks noChangeArrowheads="1"/>
          </p:cNvSpPr>
          <p:nvPr/>
        </p:nvSpPr>
        <p:spPr bwMode="auto">
          <a:xfrm>
            <a:off x="1751013" y="901701"/>
            <a:ext cx="43652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b="1">
                <a:solidFill>
                  <a:srgbClr val="FF0000"/>
                </a:solidFill>
                <a:ea typeface="ＨＧ丸ゴシックB" charset="-128"/>
              </a:rPr>
              <a:t>正方パッキング</a:t>
            </a:r>
            <a:r>
              <a:rPr lang="en-US" altLang="ja-JP" sz="2400" b="1">
                <a:solidFill>
                  <a:srgbClr val="FF0000"/>
                </a:solidFill>
                <a:ea typeface="ＨＧ丸ゴシックB" charset="-128"/>
              </a:rPr>
              <a:t>: </a:t>
            </a:r>
            <a:r>
              <a:rPr lang="ja-JP" altLang="en-US" sz="2400" b="1">
                <a:solidFill>
                  <a:srgbClr val="FF0000"/>
                </a:solidFill>
                <a:ea typeface="ＨＧ丸ゴシックB" charset="-128"/>
              </a:rPr>
              <a:t>最密ではない</a:t>
            </a:r>
          </a:p>
        </p:txBody>
      </p:sp>
      <p:sp>
        <p:nvSpPr>
          <p:cNvPr id="187454" name="Rectangle 318">
            <a:extLst>
              <a:ext uri="{FF2B5EF4-FFF2-40B4-BE49-F238E27FC236}">
                <a16:creationId xmlns:a16="http://schemas.microsoft.com/office/drawing/2014/main" id="{9C84B0AF-01ED-43A7-8999-17DDE72A47E7}"/>
              </a:ext>
            </a:extLst>
          </p:cNvPr>
          <p:cNvSpPr>
            <a:spLocks noChangeArrowheads="1"/>
          </p:cNvSpPr>
          <p:nvPr/>
        </p:nvSpPr>
        <p:spPr bwMode="auto">
          <a:xfrm>
            <a:off x="5942013" y="901701"/>
            <a:ext cx="45191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b="1">
                <a:solidFill>
                  <a:srgbClr val="FF0000"/>
                </a:solidFill>
                <a:ea typeface="ＨＧ丸ゴシックB" charset="-128"/>
              </a:rPr>
              <a:t>六方パッキング</a:t>
            </a:r>
            <a:r>
              <a:rPr lang="en-US" altLang="ja-JP" sz="2400" b="1">
                <a:solidFill>
                  <a:srgbClr val="FF0000"/>
                </a:solidFill>
                <a:ea typeface="ＨＧ丸ゴシックB" charset="-128"/>
              </a:rPr>
              <a:t>: 2</a:t>
            </a:r>
            <a:r>
              <a:rPr lang="ja-JP" altLang="en-US" sz="2400" b="1">
                <a:solidFill>
                  <a:srgbClr val="FF0000"/>
                </a:solidFill>
                <a:ea typeface="ＨＧ丸ゴシックB" charset="-128"/>
              </a:rPr>
              <a:t>次元最密充填</a:t>
            </a:r>
          </a:p>
        </p:txBody>
      </p:sp>
      <p:sp>
        <p:nvSpPr>
          <p:cNvPr id="187455" name="Rectangle 319">
            <a:extLst>
              <a:ext uri="{FF2B5EF4-FFF2-40B4-BE49-F238E27FC236}">
                <a16:creationId xmlns:a16="http://schemas.microsoft.com/office/drawing/2014/main" id="{E647BDC3-7EAF-4830-A278-64F7AC6021FE}"/>
              </a:ext>
            </a:extLst>
          </p:cNvPr>
          <p:cNvSpPr>
            <a:spLocks noChangeArrowheads="1"/>
          </p:cNvSpPr>
          <p:nvPr/>
        </p:nvSpPr>
        <p:spPr bwMode="auto">
          <a:xfrm>
            <a:off x="3275014" y="3263901"/>
            <a:ext cx="63401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b="1">
                <a:solidFill>
                  <a:srgbClr val="FF0000"/>
                </a:solidFill>
                <a:ea typeface="ＨＧ丸ゴシックB" charset="-128"/>
              </a:rPr>
              <a:t>二段目の最密パッキングの仕方は２種類ある</a:t>
            </a:r>
          </a:p>
        </p:txBody>
      </p:sp>
      <p:sp>
        <p:nvSpPr>
          <p:cNvPr id="187456" name="Rectangle 321">
            <a:extLst>
              <a:ext uri="{FF2B5EF4-FFF2-40B4-BE49-F238E27FC236}">
                <a16:creationId xmlns:a16="http://schemas.microsoft.com/office/drawing/2014/main" id="{72227B8C-E9BF-487C-81C7-2BAD97DA38F3}"/>
              </a:ext>
            </a:extLst>
          </p:cNvPr>
          <p:cNvSpPr>
            <a:spLocks noChangeArrowheads="1"/>
          </p:cNvSpPr>
          <p:nvPr/>
        </p:nvSpPr>
        <p:spPr bwMode="auto">
          <a:xfrm>
            <a:off x="3041651" y="5778500"/>
            <a:ext cx="1833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FF"/>
                </a:solidFill>
                <a:ea typeface="ＨＧ丸ゴシックB" charset="-128"/>
              </a:rPr>
              <a:t>AB</a:t>
            </a:r>
            <a:r>
              <a:rPr lang="ja-JP" altLang="en-US" sz="2400" b="1">
                <a:solidFill>
                  <a:srgbClr val="0000FF"/>
                </a:solidFill>
                <a:ea typeface="ＨＧ丸ゴシックB" charset="-128"/>
              </a:rPr>
              <a:t>積層構造</a:t>
            </a:r>
          </a:p>
        </p:txBody>
      </p:sp>
      <p:sp>
        <p:nvSpPr>
          <p:cNvPr id="187457" name="Rectangle 322">
            <a:extLst>
              <a:ext uri="{FF2B5EF4-FFF2-40B4-BE49-F238E27FC236}">
                <a16:creationId xmlns:a16="http://schemas.microsoft.com/office/drawing/2014/main" id="{D8520738-782C-4E22-B6AD-55EFF9080672}"/>
              </a:ext>
            </a:extLst>
          </p:cNvPr>
          <p:cNvSpPr>
            <a:spLocks noChangeArrowheads="1"/>
          </p:cNvSpPr>
          <p:nvPr/>
        </p:nvSpPr>
        <p:spPr bwMode="auto">
          <a:xfrm>
            <a:off x="7062789" y="5791200"/>
            <a:ext cx="1851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FF"/>
                </a:solidFill>
                <a:ea typeface="ＨＧ丸ゴシックB" charset="-128"/>
              </a:rPr>
              <a:t>AC</a:t>
            </a:r>
            <a:r>
              <a:rPr lang="ja-JP" altLang="en-US" sz="2400" b="1">
                <a:solidFill>
                  <a:srgbClr val="0000FF"/>
                </a:solidFill>
                <a:ea typeface="ＨＧ丸ゴシックB" charset="-128"/>
              </a:rPr>
              <a:t>積層構造</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026">
            <a:extLst>
              <a:ext uri="{FF2B5EF4-FFF2-40B4-BE49-F238E27FC236}">
                <a16:creationId xmlns:a16="http://schemas.microsoft.com/office/drawing/2014/main" id="{278D49A8-DCDE-4B15-8AAC-39C8D1527097}"/>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剛体球原子の</a:t>
            </a:r>
            <a:r>
              <a:rPr lang="en-US" altLang="ja-JP" sz="3600" b="1">
                <a:solidFill>
                  <a:srgbClr val="0000FF"/>
                </a:solidFill>
                <a:ea typeface="ＨＧ丸ゴシックB" charset="-128"/>
              </a:rPr>
              <a:t>3</a:t>
            </a:r>
            <a:r>
              <a:rPr lang="ja-JP" altLang="en-US" sz="3600" b="1">
                <a:solidFill>
                  <a:srgbClr val="0000FF"/>
                </a:solidFill>
                <a:ea typeface="ＨＧ丸ゴシックB" charset="-128"/>
              </a:rPr>
              <a:t>次元積層</a:t>
            </a:r>
          </a:p>
        </p:txBody>
      </p:sp>
      <p:grpSp>
        <p:nvGrpSpPr>
          <p:cNvPr id="189443" name="Group 1181">
            <a:extLst>
              <a:ext uri="{FF2B5EF4-FFF2-40B4-BE49-F238E27FC236}">
                <a16:creationId xmlns:a16="http://schemas.microsoft.com/office/drawing/2014/main" id="{B01EBD6F-ECE9-47F0-9C19-FDACD873C226}"/>
              </a:ext>
            </a:extLst>
          </p:cNvPr>
          <p:cNvGrpSpPr>
            <a:grpSpLocks/>
          </p:cNvGrpSpPr>
          <p:nvPr/>
        </p:nvGrpSpPr>
        <p:grpSpPr bwMode="auto">
          <a:xfrm>
            <a:off x="2184400" y="1873250"/>
            <a:ext cx="2908300" cy="1644650"/>
            <a:chOff x="439" y="2324"/>
            <a:chExt cx="1832" cy="1036"/>
          </a:xfrm>
        </p:grpSpPr>
        <p:sp>
          <p:nvSpPr>
            <p:cNvPr id="189663" name="Oval 1182">
              <a:extLst>
                <a:ext uri="{FF2B5EF4-FFF2-40B4-BE49-F238E27FC236}">
                  <a16:creationId xmlns:a16="http://schemas.microsoft.com/office/drawing/2014/main" id="{62C42DC5-FBB6-4709-9CC2-AA581682BF26}"/>
                </a:ext>
              </a:extLst>
            </p:cNvPr>
            <p:cNvSpPr>
              <a:spLocks noChangeArrowheads="1"/>
            </p:cNvSpPr>
            <p:nvPr/>
          </p:nvSpPr>
          <p:spPr bwMode="auto">
            <a:xfrm>
              <a:off x="439"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4" name="Oval 1183">
              <a:extLst>
                <a:ext uri="{FF2B5EF4-FFF2-40B4-BE49-F238E27FC236}">
                  <a16:creationId xmlns:a16="http://schemas.microsoft.com/office/drawing/2014/main" id="{D8DBE5A9-795A-4E47-A831-B2DD4F4E1A8C}"/>
                </a:ext>
              </a:extLst>
            </p:cNvPr>
            <p:cNvSpPr>
              <a:spLocks noChangeArrowheads="1"/>
            </p:cNvSpPr>
            <p:nvPr/>
          </p:nvSpPr>
          <p:spPr bwMode="auto">
            <a:xfrm>
              <a:off x="720"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5" name="Oval 1184">
              <a:extLst>
                <a:ext uri="{FF2B5EF4-FFF2-40B4-BE49-F238E27FC236}">
                  <a16:creationId xmlns:a16="http://schemas.microsoft.com/office/drawing/2014/main" id="{B02B0F85-41EB-47AF-AE7C-FDB649783C0B}"/>
                </a:ext>
              </a:extLst>
            </p:cNvPr>
            <p:cNvSpPr>
              <a:spLocks noChangeArrowheads="1"/>
            </p:cNvSpPr>
            <p:nvPr/>
          </p:nvSpPr>
          <p:spPr bwMode="auto">
            <a:xfrm>
              <a:off x="576"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6" name="Oval 1185">
              <a:extLst>
                <a:ext uri="{FF2B5EF4-FFF2-40B4-BE49-F238E27FC236}">
                  <a16:creationId xmlns:a16="http://schemas.microsoft.com/office/drawing/2014/main" id="{A5C975E3-B481-4700-A8A4-66A430DDF5D2}"/>
                </a:ext>
              </a:extLst>
            </p:cNvPr>
            <p:cNvSpPr>
              <a:spLocks noChangeArrowheads="1"/>
            </p:cNvSpPr>
            <p:nvPr/>
          </p:nvSpPr>
          <p:spPr bwMode="auto">
            <a:xfrm>
              <a:off x="857"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7" name="Oval 1186">
              <a:extLst>
                <a:ext uri="{FF2B5EF4-FFF2-40B4-BE49-F238E27FC236}">
                  <a16:creationId xmlns:a16="http://schemas.microsoft.com/office/drawing/2014/main" id="{2BBE305C-CA60-4088-A04E-BDB0715163E0}"/>
                </a:ext>
              </a:extLst>
            </p:cNvPr>
            <p:cNvSpPr>
              <a:spLocks noChangeArrowheads="1"/>
            </p:cNvSpPr>
            <p:nvPr/>
          </p:nvSpPr>
          <p:spPr bwMode="auto">
            <a:xfrm>
              <a:off x="1001"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8" name="Oval 1187">
              <a:extLst>
                <a:ext uri="{FF2B5EF4-FFF2-40B4-BE49-F238E27FC236}">
                  <a16:creationId xmlns:a16="http://schemas.microsoft.com/office/drawing/2014/main" id="{7E6D3F05-10A3-4DE8-82E3-5EAE539D3E7E}"/>
                </a:ext>
              </a:extLst>
            </p:cNvPr>
            <p:cNvSpPr>
              <a:spLocks noChangeArrowheads="1"/>
            </p:cNvSpPr>
            <p:nvPr/>
          </p:nvSpPr>
          <p:spPr bwMode="auto">
            <a:xfrm>
              <a:off x="1282"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9" name="Oval 1188">
              <a:extLst>
                <a:ext uri="{FF2B5EF4-FFF2-40B4-BE49-F238E27FC236}">
                  <a16:creationId xmlns:a16="http://schemas.microsoft.com/office/drawing/2014/main" id="{8E265DC4-09CA-48D6-9B8F-769631FF9F33}"/>
                </a:ext>
              </a:extLst>
            </p:cNvPr>
            <p:cNvSpPr>
              <a:spLocks noChangeArrowheads="1"/>
            </p:cNvSpPr>
            <p:nvPr/>
          </p:nvSpPr>
          <p:spPr bwMode="auto">
            <a:xfrm>
              <a:off x="1138"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0" name="Oval 1189">
              <a:extLst>
                <a:ext uri="{FF2B5EF4-FFF2-40B4-BE49-F238E27FC236}">
                  <a16:creationId xmlns:a16="http://schemas.microsoft.com/office/drawing/2014/main" id="{4462304F-5538-400C-88B3-A745F5F91258}"/>
                </a:ext>
              </a:extLst>
            </p:cNvPr>
            <p:cNvSpPr>
              <a:spLocks noChangeArrowheads="1"/>
            </p:cNvSpPr>
            <p:nvPr/>
          </p:nvSpPr>
          <p:spPr bwMode="auto">
            <a:xfrm>
              <a:off x="1419"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1" name="Oval 1190">
              <a:extLst>
                <a:ext uri="{FF2B5EF4-FFF2-40B4-BE49-F238E27FC236}">
                  <a16:creationId xmlns:a16="http://schemas.microsoft.com/office/drawing/2014/main" id="{9CD56547-4EA4-4C97-BB7A-20E4AA37EEEF}"/>
                </a:ext>
              </a:extLst>
            </p:cNvPr>
            <p:cNvSpPr>
              <a:spLocks noChangeArrowheads="1"/>
            </p:cNvSpPr>
            <p:nvPr/>
          </p:nvSpPr>
          <p:spPr bwMode="auto">
            <a:xfrm>
              <a:off x="1564"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2" name="Oval 1191">
              <a:extLst>
                <a:ext uri="{FF2B5EF4-FFF2-40B4-BE49-F238E27FC236}">
                  <a16:creationId xmlns:a16="http://schemas.microsoft.com/office/drawing/2014/main" id="{6D2BACC4-4F39-4D25-AD1C-BCC65C13B977}"/>
                </a:ext>
              </a:extLst>
            </p:cNvPr>
            <p:cNvSpPr>
              <a:spLocks noChangeArrowheads="1"/>
            </p:cNvSpPr>
            <p:nvPr/>
          </p:nvSpPr>
          <p:spPr bwMode="auto">
            <a:xfrm>
              <a:off x="1845"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3" name="Oval 1192">
              <a:extLst>
                <a:ext uri="{FF2B5EF4-FFF2-40B4-BE49-F238E27FC236}">
                  <a16:creationId xmlns:a16="http://schemas.microsoft.com/office/drawing/2014/main" id="{BC77C089-E5F5-4544-8143-2B5B58D46BB3}"/>
                </a:ext>
              </a:extLst>
            </p:cNvPr>
            <p:cNvSpPr>
              <a:spLocks noChangeArrowheads="1"/>
            </p:cNvSpPr>
            <p:nvPr/>
          </p:nvSpPr>
          <p:spPr bwMode="auto">
            <a:xfrm>
              <a:off x="1701"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4" name="Oval 1193">
              <a:extLst>
                <a:ext uri="{FF2B5EF4-FFF2-40B4-BE49-F238E27FC236}">
                  <a16:creationId xmlns:a16="http://schemas.microsoft.com/office/drawing/2014/main" id="{CD0E8322-CDD8-448E-861B-270D9C543E87}"/>
                </a:ext>
              </a:extLst>
            </p:cNvPr>
            <p:cNvSpPr>
              <a:spLocks noChangeArrowheads="1"/>
            </p:cNvSpPr>
            <p:nvPr/>
          </p:nvSpPr>
          <p:spPr bwMode="auto">
            <a:xfrm>
              <a:off x="1982"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5" name="Oval 1194">
              <a:extLst>
                <a:ext uri="{FF2B5EF4-FFF2-40B4-BE49-F238E27FC236}">
                  <a16:creationId xmlns:a16="http://schemas.microsoft.com/office/drawing/2014/main" id="{DD25412F-4618-4779-B044-8DBD3AA3EAF7}"/>
                </a:ext>
              </a:extLst>
            </p:cNvPr>
            <p:cNvSpPr>
              <a:spLocks noChangeArrowheads="1"/>
            </p:cNvSpPr>
            <p:nvPr/>
          </p:nvSpPr>
          <p:spPr bwMode="auto">
            <a:xfrm>
              <a:off x="439"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6" name="Oval 1195">
              <a:extLst>
                <a:ext uri="{FF2B5EF4-FFF2-40B4-BE49-F238E27FC236}">
                  <a16:creationId xmlns:a16="http://schemas.microsoft.com/office/drawing/2014/main" id="{A69984D3-2FBC-4C19-B7FA-C54D6C98F431}"/>
                </a:ext>
              </a:extLst>
            </p:cNvPr>
            <p:cNvSpPr>
              <a:spLocks noChangeArrowheads="1"/>
            </p:cNvSpPr>
            <p:nvPr/>
          </p:nvSpPr>
          <p:spPr bwMode="auto">
            <a:xfrm>
              <a:off x="720"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7" name="Oval 1196">
              <a:extLst>
                <a:ext uri="{FF2B5EF4-FFF2-40B4-BE49-F238E27FC236}">
                  <a16:creationId xmlns:a16="http://schemas.microsoft.com/office/drawing/2014/main" id="{F02F7B02-DE2A-47E3-9B2E-A14A2846F496}"/>
                </a:ext>
              </a:extLst>
            </p:cNvPr>
            <p:cNvSpPr>
              <a:spLocks noChangeArrowheads="1"/>
            </p:cNvSpPr>
            <p:nvPr/>
          </p:nvSpPr>
          <p:spPr bwMode="auto">
            <a:xfrm>
              <a:off x="577"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8" name="Oval 1197">
              <a:extLst>
                <a:ext uri="{FF2B5EF4-FFF2-40B4-BE49-F238E27FC236}">
                  <a16:creationId xmlns:a16="http://schemas.microsoft.com/office/drawing/2014/main" id="{7510DED0-E559-4AF6-A4BB-E90752103BC0}"/>
                </a:ext>
              </a:extLst>
            </p:cNvPr>
            <p:cNvSpPr>
              <a:spLocks noChangeArrowheads="1"/>
            </p:cNvSpPr>
            <p:nvPr/>
          </p:nvSpPr>
          <p:spPr bwMode="auto">
            <a:xfrm>
              <a:off x="858"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79" name="Oval 1198">
              <a:extLst>
                <a:ext uri="{FF2B5EF4-FFF2-40B4-BE49-F238E27FC236}">
                  <a16:creationId xmlns:a16="http://schemas.microsoft.com/office/drawing/2014/main" id="{CCF8BF58-BC92-4C86-87BC-C6B14918B032}"/>
                </a:ext>
              </a:extLst>
            </p:cNvPr>
            <p:cNvSpPr>
              <a:spLocks noChangeArrowheads="1"/>
            </p:cNvSpPr>
            <p:nvPr/>
          </p:nvSpPr>
          <p:spPr bwMode="auto">
            <a:xfrm>
              <a:off x="1001"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80" name="Oval 1199">
              <a:extLst>
                <a:ext uri="{FF2B5EF4-FFF2-40B4-BE49-F238E27FC236}">
                  <a16:creationId xmlns:a16="http://schemas.microsoft.com/office/drawing/2014/main" id="{25227DFE-0E6A-47D2-B1A4-BDDCE54586E8}"/>
                </a:ext>
              </a:extLst>
            </p:cNvPr>
            <p:cNvSpPr>
              <a:spLocks noChangeArrowheads="1"/>
            </p:cNvSpPr>
            <p:nvPr/>
          </p:nvSpPr>
          <p:spPr bwMode="auto">
            <a:xfrm>
              <a:off x="1282"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81" name="Oval 1200">
              <a:extLst>
                <a:ext uri="{FF2B5EF4-FFF2-40B4-BE49-F238E27FC236}">
                  <a16:creationId xmlns:a16="http://schemas.microsoft.com/office/drawing/2014/main" id="{D5E913B0-D861-40AD-9E56-91D10357C87B}"/>
                </a:ext>
              </a:extLst>
            </p:cNvPr>
            <p:cNvSpPr>
              <a:spLocks noChangeArrowheads="1"/>
            </p:cNvSpPr>
            <p:nvPr/>
          </p:nvSpPr>
          <p:spPr bwMode="auto">
            <a:xfrm>
              <a:off x="1139"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82" name="Oval 1201">
              <a:extLst>
                <a:ext uri="{FF2B5EF4-FFF2-40B4-BE49-F238E27FC236}">
                  <a16:creationId xmlns:a16="http://schemas.microsoft.com/office/drawing/2014/main" id="{12BD30EE-0271-4432-87C4-74691E7D025F}"/>
                </a:ext>
              </a:extLst>
            </p:cNvPr>
            <p:cNvSpPr>
              <a:spLocks noChangeArrowheads="1"/>
            </p:cNvSpPr>
            <p:nvPr/>
          </p:nvSpPr>
          <p:spPr bwMode="auto">
            <a:xfrm>
              <a:off x="1420"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83" name="Oval 1202">
              <a:extLst>
                <a:ext uri="{FF2B5EF4-FFF2-40B4-BE49-F238E27FC236}">
                  <a16:creationId xmlns:a16="http://schemas.microsoft.com/office/drawing/2014/main" id="{733F1483-EA98-4A98-96F5-C7F90B9509AB}"/>
                </a:ext>
              </a:extLst>
            </p:cNvPr>
            <p:cNvSpPr>
              <a:spLocks noChangeArrowheads="1"/>
            </p:cNvSpPr>
            <p:nvPr/>
          </p:nvSpPr>
          <p:spPr bwMode="auto">
            <a:xfrm>
              <a:off x="1564"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84" name="Oval 1203">
              <a:extLst>
                <a:ext uri="{FF2B5EF4-FFF2-40B4-BE49-F238E27FC236}">
                  <a16:creationId xmlns:a16="http://schemas.microsoft.com/office/drawing/2014/main" id="{34B0DBD2-EE31-446A-BE49-8FDC3485240F}"/>
                </a:ext>
              </a:extLst>
            </p:cNvPr>
            <p:cNvSpPr>
              <a:spLocks noChangeArrowheads="1"/>
            </p:cNvSpPr>
            <p:nvPr/>
          </p:nvSpPr>
          <p:spPr bwMode="auto">
            <a:xfrm>
              <a:off x="1845"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85" name="Oval 1204">
              <a:extLst>
                <a:ext uri="{FF2B5EF4-FFF2-40B4-BE49-F238E27FC236}">
                  <a16:creationId xmlns:a16="http://schemas.microsoft.com/office/drawing/2014/main" id="{0EAADC02-860F-4F93-B61B-13244AE19C1C}"/>
                </a:ext>
              </a:extLst>
            </p:cNvPr>
            <p:cNvSpPr>
              <a:spLocks noChangeArrowheads="1"/>
            </p:cNvSpPr>
            <p:nvPr/>
          </p:nvSpPr>
          <p:spPr bwMode="auto">
            <a:xfrm>
              <a:off x="1702"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86" name="Oval 1205">
              <a:extLst>
                <a:ext uri="{FF2B5EF4-FFF2-40B4-BE49-F238E27FC236}">
                  <a16:creationId xmlns:a16="http://schemas.microsoft.com/office/drawing/2014/main" id="{E19ACDD3-8C80-44C1-882D-045CDD1FAED4}"/>
                </a:ext>
              </a:extLst>
            </p:cNvPr>
            <p:cNvSpPr>
              <a:spLocks noChangeArrowheads="1"/>
            </p:cNvSpPr>
            <p:nvPr/>
          </p:nvSpPr>
          <p:spPr bwMode="auto">
            <a:xfrm>
              <a:off x="1983"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9444" name="Group 1206">
            <a:extLst>
              <a:ext uri="{FF2B5EF4-FFF2-40B4-BE49-F238E27FC236}">
                <a16:creationId xmlns:a16="http://schemas.microsoft.com/office/drawing/2014/main" id="{A40E9ABD-8E6B-4AF8-9C8E-34A5413380F8}"/>
              </a:ext>
            </a:extLst>
          </p:cNvPr>
          <p:cNvGrpSpPr>
            <a:grpSpLocks/>
          </p:cNvGrpSpPr>
          <p:nvPr/>
        </p:nvGrpSpPr>
        <p:grpSpPr bwMode="auto">
          <a:xfrm>
            <a:off x="2401888" y="1700213"/>
            <a:ext cx="2908300" cy="1644650"/>
            <a:chOff x="439" y="2324"/>
            <a:chExt cx="1832" cy="1036"/>
          </a:xfrm>
        </p:grpSpPr>
        <p:sp>
          <p:nvSpPr>
            <p:cNvPr id="189639" name="Oval 1207">
              <a:extLst>
                <a:ext uri="{FF2B5EF4-FFF2-40B4-BE49-F238E27FC236}">
                  <a16:creationId xmlns:a16="http://schemas.microsoft.com/office/drawing/2014/main" id="{9CF2B431-12FD-4D35-8959-0CEDC7CBB9C9}"/>
                </a:ext>
              </a:extLst>
            </p:cNvPr>
            <p:cNvSpPr>
              <a:spLocks noChangeArrowheads="1"/>
            </p:cNvSpPr>
            <p:nvPr/>
          </p:nvSpPr>
          <p:spPr bwMode="auto">
            <a:xfrm>
              <a:off x="439"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0" name="Oval 1208">
              <a:extLst>
                <a:ext uri="{FF2B5EF4-FFF2-40B4-BE49-F238E27FC236}">
                  <a16:creationId xmlns:a16="http://schemas.microsoft.com/office/drawing/2014/main" id="{7FAF324B-2713-44B7-BB45-F2E26C173400}"/>
                </a:ext>
              </a:extLst>
            </p:cNvPr>
            <p:cNvSpPr>
              <a:spLocks noChangeArrowheads="1"/>
            </p:cNvSpPr>
            <p:nvPr/>
          </p:nvSpPr>
          <p:spPr bwMode="auto">
            <a:xfrm>
              <a:off x="720"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1" name="Oval 1209">
              <a:extLst>
                <a:ext uri="{FF2B5EF4-FFF2-40B4-BE49-F238E27FC236}">
                  <a16:creationId xmlns:a16="http://schemas.microsoft.com/office/drawing/2014/main" id="{5C969F12-CF75-4BC6-8AC8-AE984615F910}"/>
                </a:ext>
              </a:extLst>
            </p:cNvPr>
            <p:cNvSpPr>
              <a:spLocks noChangeArrowheads="1"/>
            </p:cNvSpPr>
            <p:nvPr/>
          </p:nvSpPr>
          <p:spPr bwMode="auto">
            <a:xfrm>
              <a:off x="576"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2" name="Oval 1210">
              <a:extLst>
                <a:ext uri="{FF2B5EF4-FFF2-40B4-BE49-F238E27FC236}">
                  <a16:creationId xmlns:a16="http://schemas.microsoft.com/office/drawing/2014/main" id="{6CD2096D-54A8-4CF8-967C-0A1FF20F4D7B}"/>
                </a:ext>
              </a:extLst>
            </p:cNvPr>
            <p:cNvSpPr>
              <a:spLocks noChangeArrowheads="1"/>
            </p:cNvSpPr>
            <p:nvPr/>
          </p:nvSpPr>
          <p:spPr bwMode="auto">
            <a:xfrm>
              <a:off x="857"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3" name="Oval 1211">
              <a:extLst>
                <a:ext uri="{FF2B5EF4-FFF2-40B4-BE49-F238E27FC236}">
                  <a16:creationId xmlns:a16="http://schemas.microsoft.com/office/drawing/2014/main" id="{43D21DF7-FE54-4E35-906A-620E9E45AA5A}"/>
                </a:ext>
              </a:extLst>
            </p:cNvPr>
            <p:cNvSpPr>
              <a:spLocks noChangeArrowheads="1"/>
            </p:cNvSpPr>
            <p:nvPr/>
          </p:nvSpPr>
          <p:spPr bwMode="auto">
            <a:xfrm>
              <a:off x="1001"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4" name="Oval 1212">
              <a:extLst>
                <a:ext uri="{FF2B5EF4-FFF2-40B4-BE49-F238E27FC236}">
                  <a16:creationId xmlns:a16="http://schemas.microsoft.com/office/drawing/2014/main" id="{EEA9AC2F-4DE2-4E3B-832A-FF4F5EAC4DDE}"/>
                </a:ext>
              </a:extLst>
            </p:cNvPr>
            <p:cNvSpPr>
              <a:spLocks noChangeArrowheads="1"/>
            </p:cNvSpPr>
            <p:nvPr/>
          </p:nvSpPr>
          <p:spPr bwMode="auto">
            <a:xfrm>
              <a:off x="1282"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5" name="Oval 1213">
              <a:extLst>
                <a:ext uri="{FF2B5EF4-FFF2-40B4-BE49-F238E27FC236}">
                  <a16:creationId xmlns:a16="http://schemas.microsoft.com/office/drawing/2014/main" id="{321275FE-D5C8-43B3-9294-0F18502C37B5}"/>
                </a:ext>
              </a:extLst>
            </p:cNvPr>
            <p:cNvSpPr>
              <a:spLocks noChangeArrowheads="1"/>
            </p:cNvSpPr>
            <p:nvPr/>
          </p:nvSpPr>
          <p:spPr bwMode="auto">
            <a:xfrm>
              <a:off x="1138"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6" name="Oval 1214">
              <a:extLst>
                <a:ext uri="{FF2B5EF4-FFF2-40B4-BE49-F238E27FC236}">
                  <a16:creationId xmlns:a16="http://schemas.microsoft.com/office/drawing/2014/main" id="{6A2EFD59-9F61-43A7-9367-09C371864E09}"/>
                </a:ext>
              </a:extLst>
            </p:cNvPr>
            <p:cNvSpPr>
              <a:spLocks noChangeArrowheads="1"/>
            </p:cNvSpPr>
            <p:nvPr/>
          </p:nvSpPr>
          <p:spPr bwMode="auto">
            <a:xfrm>
              <a:off x="1419"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7" name="Oval 1215">
              <a:extLst>
                <a:ext uri="{FF2B5EF4-FFF2-40B4-BE49-F238E27FC236}">
                  <a16:creationId xmlns:a16="http://schemas.microsoft.com/office/drawing/2014/main" id="{88AE1CD6-4234-46ED-94C2-725643ECF3AD}"/>
                </a:ext>
              </a:extLst>
            </p:cNvPr>
            <p:cNvSpPr>
              <a:spLocks noChangeArrowheads="1"/>
            </p:cNvSpPr>
            <p:nvPr/>
          </p:nvSpPr>
          <p:spPr bwMode="auto">
            <a:xfrm>
              <a:off x="1564"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8" name="Oval 1216">
              <a:extLst>
                <a:ext uri="{FF2B5EF4-FFF2-40B4-BE49-F238E27FC236}">
                  <a16:creationId xmlns:a16="http://schemas.microsoft.com/office/drawing/2014/main" id="{D0236B04-61C8-4A6A-BEF2-AE12F7A615FA}"/>
                </a:ext>
              </a:extLst>
            </p:cNvPr>
            <p:cNvSpPr>
              <a:spLocks noChangeArrowheads="1"/>
            </p:cNvSpPr>
            <p:nvPr/>
          </p:nvSpPr>
          <p:spPr bwMode="auto">
            <a:xfrm>
              <a:off x="1845"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49" name="Oval 1217">
              <a:extLst>
                <a:ext uri="{FF2B5EF4-FFF2-40B4-BE49-F238E27FC236}">
                  <a16:creationId xmlns:a16="http://schemas.microsoft.com/office/drawing/2014/main" id="{88380DB9-2A75-46CA-A0E9-6C56F9ADC649}"/>
                </a:ext>
              </a:extLst>
            </p:cNvPr>
            <p:cNvSpPr>
              <a:spLocks noChangeArrowheads="1"/>
            </p:cNvSpPr>
            <p:nvPr/>
          </p:nvSpPr>
          <p:spPr bwMode="auto">
            <a:xfrm>
              <a:off x="1701"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0" name="Oval 1218">
              <a:extLst>
                <a:ext uri="{FF2B5EF4-FFF2-40B4-BE49-F238E27FC236}">
                  <a16:creationId xmlns:a16="http://schemas.microsoft.com/office/drawing/2014/main" id="{2A7E7D7A-8FD4-4A22-B2B1-936C865E7E4A}"/>
                </a:ext>
              </a:extLst>
            </p:cNvPr>
            <p:cNvSpPr>
              <a:spLocks noChangeArrowheads="1"/>
            </p:cNvSpPr>
            <p:nvPr/>
          </p:nvSpPr>
          <p:spPr bwMode="auto">
            <a:xfrm>
              <a:off x="1982"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1" name="Oval 1219">
              <a:extLst>
                <a:ext uri="{FF2B5EF4-FFF2-40B4-BE49-F238E27FC236}">
                  <a16:creationId xmlns:a16="http://schemas.microsoft.com/office/drawing/2014/main" id="{E89A356E-0CA6-4A8F-ABE1-81B0A8AB62F7}"/>
                </a:ext>
              </a:extLst>
            </p:cNvPr>
            <p:cNvSpPr>
              <a:spLocks noChangeArrowheads="1"/>
            </p:cNvSpPr>
            <p:nvPr/>
          </p:nvSpPr>
          <p:spPr bwMode="auto">
            <a:xfrm>
              <a:off x="439"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2" name="Oval 1220">
              <a:extLst>
                <a:ext uri="{FF2B5EF4-FFF2-40B4-BE49-F238E27FC236}">
                  <a16:creationId xmlns:a16="http://schemas.microsoft.com/office/drawing/2014/main" id="{E15EA2D8-3609-4493-8FED-43C0AFD14E10}"/>
                </a:ext>
              </a:extLst>
            </p:cNvPr>
            <p:cNvSpPr>
              <a:spLocks noChangeArrowheads="1"/>
            </p:cNvSpPr>
            <p:nvPr/>
          </p:nvSpPr>
          <p:spPr bwMode="auto">
            <a:xfrm>
              <a:off x="720"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3" name="Oval 1221">
              <a:extLst>
                <a:ext uri="{FF2B5EF4-FFF2-40B4-BE49-F238E27FC236}">
                  <a16:creationId xmlns:a16="http://schemas.microsoft.com/office/drawing/2014/main" id="{A5FF885B-319A-47E1-AA9A-8670BE3A199C}"/>
                </a:ext>
              </a:extLst>
            </p:cNvPr>
            <p:cNvSpPr>
              <a:spLocks noChangeArrowheads="1"/>
            </p:cNvSpPr>
            <p:nvPr/>
          </p:nvSpPr>
          <p:spPr bwMode="auto">
            <a:xfrm>
              <a:off x="577"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4" name="Oval 1222">
              <a:extLst>
                <a:ext uri="{FF2B5EF4-FFF2-40B4-BE49-F238E27FC236}">
                  <a16:creationId xmlns:a16="http://schemas.microsoft.com/office/drawing/2014/main" id="{B7992F6C-CAB0-488B-9782-0DD9C79AEF72}"/>
                </a:ext>
              </a:extLst>
            </p:cNvPr>
            <p:cNvSpPr>
              <a:spLocks noChangeArrowheads="1"/>
            </p:cNvSpPr>
            <p:nvPr/>
          </p:nvSpPr>
          <p:spPr bwMode="auto">
            <a:xfrm>
              <a:off x="858"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5" name="Oval 1223">
              <a:extLst>
                <a:ext uri="{FF2B5EF4-FFF2-40B4-BE49-F238E27FC236}">
                  <a16:creationId xmlns:a16="http://schemas.microsoft.com/office/drawing/2014/main" id="{0E44AAF1-7B73-4213-8C82-B9F06D5B5509}"/>
                </a:ext>
              </a:extLst>
            </p:cNvPr>
            <p:cNvSpPr>
              <a:spLocks noChangeArrowheads="1"/>
            </p:cNvSpPr>
            <p:nvPr/>
          </p:nvSpPr>
          <p:spPr bwMode="auto">
            <a:xfrm>
              <a:off x="1001"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6" name="Oval 1224">
              <a:extLst>
                <a:ext uri="{FF2B5EF4-FFF2-40B4-BE49-F238E27FC236}">
                  <a16:creationId xmlns:a16="http://schemas.microsoft.com/office/drawing/2014/main" id="{9D46FC4A-71F7-4320-AF1E-F35AE0A5DB25}"/>
                </a:ext>
              </a:extLst>
            </p:cNvPr>
            <p:cNvSpPr>
              <a:spLocks noChangeArrowheads="1"/>
            </p:cNvSpPr>
            <p:nvPr/>
          </p:nvSpPr>
          <p:spPr bwMode="auto">
            <a:xfrm>
              <a:off x="1282"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7" name="Oval 1225">
              <a:extLst>
                <a:ext uri="{FF2B5EF4-FFF2-40B4-BE49-F238E27FC236}">
                  <a16:creationId xmlns:a16="http://schemas.microsoft.com/office/drawing/2014/main" id="{07100504-BB1E-4549-BC2B-500973EFE9DF}"/>
                </a:ext>
              </a:extLst>
            </p:cNvPr>
            <p:cNvSpPr>
              <a:spLocks noChangeArrowheads="1"/>
            </p:cNvSpPr>
            <p:nvPr/>
          </p:nvSpPr>
          <p:spPr bwMode="auto">
            <a:xfrm>
              <a:off x="1139"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8" name="Oval 1226">
              <a:extLst>
                <a:ext uri="{FF2B5EF4-FFF2-40B4-BE49-F238E27FC236}">
                  <a16:creationId xmlns:a16="http://schemas.microsoft.com/office/drawing/2014/main" id="{447A8A92-A4E5-4E11-BD0E-83B701E02DF8}"/>
                </a:ext>
              </a:extLst>
            </p:cNvPr>
            <p:cNvSpPr>
              <a:spLocks noChangeArrowheads="1"/>
            </p:cNvSpPr>
            <p:nvPr/>
          </p:nvSpPr>
          <p:spPr bwMode="auto">
            <a:xfrm>
              <a:off x="1420"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59" name="Oval 1227">
              <a:extLst>
                <a:ext uri="{FF2B5EF4-FFF2-40B4-BE49-F238E27FC236}">
                  <a16:creationId xmlns:a16="http://schemas.microsoft.com/office/drawing/2014/main" id="{F09DF455-6265-40CE-AB43-AC16FFCDD100}"/>
                </a:ext>
              </a:extLst>
            </p:cNvPr>
            <p:cNvSpPr>
              <a:spLocks noChangeArrowheads="1"/>
            </p:cNvSpPr>
            <p:nvPr/>
          </p:nvSpPr>
          <p:spPr bwMode="auto">
            <a:xfrm>
              <a:off x="1564"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0" name="Oval 1228">
              <a:extLst>
                <a:ext uri="{FF2B5EF4-FFF2-40B4-BE49-F238E27FC236}">
                  <a16:creationId xmlns:a16="http://schemas.microsoft.com/office/drawing/2014/main" id="{5630C1A9-4789-4E26-9D82-DD28FB55B473}"/>
                </a:ext>
              </a:extLst>
            </p:cNvPr>
            <p:cNvSpPr>
              <a:spLocks noChangeArrowheads="1"/>
            </p:cNvSpPr>
            <p:nvPr/>
          </p:nvSpPr>
          <p:spPr bwMode="auto">
            <a:xfrm>
              <a:off x="1845"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1" name="Oval 1229">
              <a:extLst>
                <a:ext uri="{FF2B5EF4-FFF2-40B4-BE49-F238E27FC236}">
                  <a16:creationId xmlns:a16="http://schemas.microsoft.com/office/drawing/2014/main" id="{492C902D-345E-4985-8F7B-06EDAFEEA2CB}"/>
                </a:ext>
              </a:extLst>
            </p:cNvPr>
            <p:cNvSpPr>
              <a:spLocks noChangeArrowheads="1"/>
            </p:cNvSpPr>
            <p:nvPr/>
          </p:nvSpPr>
          <p:spPr bwMode="auto">
            <a:xfrm>
              <a:off x="1702"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62" name="Oval 1230">
              <a:extLst>
                <a:ext uri="{FF2B5EF4-FFF2-40B4-BE49-F238E27FC236}">
                  <a16:creationId xmlns:a16="http://schemas.microsoft.com/office/drawing/2014/main" id="{7DCD6278-AA97-4522-A894-F1170AFFE7F6}"/>
                </a:ext>
              </a:extLst>
            </p:cNvPr>
            <p:cNvSpPr>
              <a:spLocks noChangeArrowheads="1"/>
            </p:cNvSpPr>
            <p:nvPr/>
          </p:nvSpPr>
          <p:spPr bwMode="auto">
            <a:xfrm>
              <a:off x="1983"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9445" name="Group 1231">
            <a:extLst>
              <a:ext uri="{FF2B5EF4-FFF2-40B4-BE49-F238E27FC236}">
                <a16:creationId xmlns:a16="http://schemas.microsoft.com/office/drawing/2014/main" id="{5A5B1B38-F62E-4033-AAB4-EE976FFC5DF4}"/>
              </a:ext>
            </a:extLst>
          </p:cNvPr>
          <p:cNvGrpSpPr>
            <a:grpSpLocks/>
          </p:cNvGrpSpPr>
          <p:nvPr/>
        </p:nvGrpSpPr>
        <p:grpSpPr bwMode="auto">
          <a:xfrm>
            <a:off x="2185988" y="1873250"/>
            <a:ext cx="2908300" cy="1644650"/>
            <a:chOff x="439" y="2324"/>
            <a:chExt cx="1832" cy="1036"/>
          </a:xfrm>
        </p:grpSpPr>
        <p:sp>
          <p:nvSpPr>
            <p:cNvPr id="189615" name="Oval 1232">
              <a:extLst>
                <a:ext uri="{FF2B5EF4-FFF2-40B4-BE49-F238E27FC236}">
                  <a16:creationId xmlns:a16="http://schemas.microsoft.com/office/drawing/2014/main" id="{9D2AEFE9-591D-4A8C-AC34-C4F7B90C3159}"/>
                </a:ext>
              </a:extLst>
            </p:cNvPr>
            <p:cNvSpPr>
              <a:spLocks noChangeArrowheads="1"/>
            </p:cNvSpPr>
            <p:nvPr/>
          </p:nvSpPr>
          <p:spPr bwMode="auto">
            <a:xfrm>
              <a:off x="439" y="307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6" name="Oval 1233">
              <a:extLst>
                <a:ext uri="{FF2B5EF4-FFF2-40B4-BE49-F238E27FC236}">
                  <a16:creationId xmlns:a16="http://schemas.microsoft.com/office/drawing/2014/main" id="{4C757AF7-91C6-4AC5-85F0-FAAEE1ABD654}"/>
                </a:ext>
              </a:extLst>
            </p:cNvPr>
            <p:cNvSpPr>
              <a:spLocks noChangeArrowheads="1"/>
            </p:cNvSpPr>
            <p:nvPr/>
          </p:nvSpPr>
          <p:spPr bwMode="auto">
            <a:xfrm>
              <a:off x="720" y="307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7" name="Oval 1234">
              <a:extLst>
                <a:ext uri="{FF2B5EF4-FFF2-40B4-BE49-F238E27FC236}">
                  <a16:creationId xmlns:a16="http://schemas.microsoft.com/office/drawing/2014/main" id="{FED7D554-5DB6-4251-9CD0-8712B4F3B9F2}"/>
                </a:ext>
              </a:extLst>
            </p:cNvPr>
            <p:cNvSpPr>
              <a:spLocks noChangeArrowheads="1"/>
            </p:cNvSpPr>
            <p:nvPr/>
          </p:nvSpPr>
          <p:spPr bwMode="auto">
            <a:xfrm>
              <a:off x="576" y="283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8" name="Oval 1235">
              <a:extLst>
                <a:ext uri="{FF2B5EF4-FFF2-40B4-BE49-F238E27FC236}">
                  <a16:creationId xmlns:a16="http://schemas.microsoft.com/office/drawing/2014/main" id="{D71D9639-A73E-4938-A893-5C6F3D94A3D5}"/>
                </a:ext>
              </a:extLst>
            </p:cNvPr>
            <p:cNvSpPr>
              <a:spLocks noChangeArrowheads="1"/>
            </p:cNvSpPr>
            <p:nvPr/>
          </p:nvSpPr>
          <p:spPr bwMode="auto">
            <a:xfrm>
              <a:off x="857" y="283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9" name="Oval 1236">
              <a:extLst>
                <a:ext uri="{FF2B5EF4-FFF2-40B4-BE49-F238E27FC236}">
                  <a16:creationId xmlns:a16="http://schemas.microsoft.com/office/drawing/2014/main" id="{C4E564B9-5283-427C-BD66-B91F66BA7FD5}"/>
                </a:ext>
              </a:extLst>
            </p:cNvPr>
            <p:cNvSpPr>
              <a:spLocks noChangeArrowheads="1"/>
            </p:cNvSpPr>
            <p:nvPr/>
          </p:nvSpPr>
          <p:spPr bwMode="auto">
            <a:xfrm>
              <a:off x="1001" y="307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0" name="Oval 1237">
              <a:extLst>
                <a:ext uri="{FF2B5EF4-FFF2-40B4-BE49-F238E27FC236}">
                  <a16:creationId xmlns:a16="http://schemas.microsoft.com/office/drawing/2014/main" id="{DEA56B42-DB76-456F-9BD1-F2A9E33E80B5}"/>
                </a:ext>
              </a:extLst>
            </p:cNvPr>
            <p:cNvSpPr>
              <a:spLocks noChangeArrowheads="1"/>
            </p:cNvSpPr>
            <p:nvPr/>
          </p:nvSpPr>
          <p:spPr bwMode="auto">
            <a:xfrm>
              <a:off x="1282" y="307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1" name="Oval 1238">
              <a:extLst>
                <a:ext uri="{FF2B5EF4-FFF2-40B4-BE49-F238E27FC236}">
                  <a16:creationId xmlns:a16="http://schemas.microsoft.com/office/drawing/2014/main" id="{08858035-F7FC-474A-A667-751BE1B015BF}"/>
                </a:ext>
              </a:extLst>
            </p:cNvPr>
            <p:cNvSpPr>
              <a:spLocks noChangeArrowheads="1"/>
            </p:cNvSpPr>
            <p:nvPr/>
          </p:nvSpPr>
          <p:spPr bwMode="auto">
            <a:xfrm>
              <a:off x="1138" y="283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2" name="Oval 1239">
              <a:extLst>
                <a:ext uri="{FF2B5EF4-FFF2-40B4-BE49-F238E27FC236}">
                  <a16:creationId xmlns:a16="http://schemas.microsoft.com/office/drawing/2014/main" id="{61310383-F6A2-47C2-9689-305681C4F1B3}"/>
                </a:ext>
              </a:extLst>
            </p:cNvPr>
            <p:cNvSpPr>
              <a:spLocks noChangeArrowheads="1"/>
            </p:cNvSpPr>
            <p:nvPr/>
          </p:nvSpPr>
          <p:spPr bwMode="auto">
            <a:xfrm>
              <a:off x="1419" y="283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3" name="Oval 1240">
              <a:extLst>
                <a:ext uri="{FF2B5EF4-FFF2-40B4-BE49-F238E27FC236}">
                  <a16:creationId xmlns:a16="http://schemas.microsoft.com/office/drawing/2014/main" id="{1D57D5D4-17A0-4FDC-B6CE-4DE16549F0BB}"/>
                </a:ext>
              </a:extLst>
            </p:cNvPr>
            <p:cNvSpPr>
              <a:spLocks noChangeArrowheads="1"/>
            </p:cNvSpPr>
            <p:nvPr/>
          </p:nvSpPr>
          <p:spPr bwMode="auto">
            <a:xfrm>
              <a:off x="1564" y="307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4" name="Oval 1241">
              <a:extLst>
                <a:ext uri="{FF2B5EF4-FFF2-40B4-BE49-F238E27FC236}">
                  <a16:creationId xmlns:a16="http://schemas.microsoft.com/office/drawing/2014/main" id="{A5F217B4-D953-4055-BE73-97E0B6C06AAB}"/>
                </a:ext>
              </a:extLst>
            </p:cNvPr>
            <p:cNvSpPr>
              <a:spLocks noChangeArrowheads="1"/>
            </p:cNvSpPr>
            <p:nvPr/>
          </p:nvSpPr>
          <p:spPr bwMode="auto">
            <a:xfrm>
              <a:off x="1845" y="307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5" name="Oval 1242">
              <a:extLst>
                <a:ext uri="{FF2B5EF4-FFF2-40B4-BE49-F238E27FC236}">
                  <a16:creationId xmlns:a16="http://schemas.microsoft.com/office/drawing/2014/main" id="{AE4AB716-BFC8-4510-87FF-A3F6302ABBCC}"/>
                </a:ext>
              </a:extLst>
            </p:cNvPr>
            <p:cNvSpPr>
              <a:spLocks noChangeArrowheads="1"/>
            </p:cNvSpPr>
            <p:nvPr/>
          </p:nvSpPr>
          <p:spPr bwMode="auto">
            <a:xfrm>
              <a:off x="1701" y="283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6" name="Oval 1243">
              <a:extLst>
                <a:ext uri="{FF2B5EF4-FFF2-40B4-BE49-F238E27FC236}">
                  <a16:creationId xmlns:a16="http://schemas.microsoft.com/office/drawing/2014/main" id="{663382D1-13FE-4DAF-9467-696854EAD3B8}"/>
                </a:ext>
              </a:extLst>
            </p:cNvPr>
            <p:cNvSpPr>
              <a:spLocks noChangeArrowheads="1"/>
            </p:cNvSpPr>
            <p:nvPr/>
          </p:nvSpPr>
          <p:spPr bwMode="auto">
            <a:xfrm>
              <a:off x="1982" y="2832"/>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7" name="Oval 1244">
              <a:extLst>
                <a:ext uri="{FF2B5EF4-FFF2-40B4-BE49-F238E27FC236}">
                  <a16:creationId xmlns:a16="http://schemas.microsoft.com/office/drawing/2014/main" id="{E1E2FBA7-818E-4390-8FC6-FBAFCB693817}"/>
                </a:ext>
              </a:extLst>
            </p:cNvPr>
            <p:cNvSpPr>
              <a:spLocks noChangeArrowheads="1"/>
            </p:cNvSpPr>
            <p:nvPr/>
          </p:nvSpPr>
          <p:spPr bwMode="auto">
            <a:xfrm>
              <a:off x="439" y="2579"/>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8" name="Oval 1245">
              <a:extLst>
                <a:ext uri="{FF2B5EF4-FFF2-40B4-BE49-F238E27FC236}">
                  <a16:creationId xmlns:a16="http://schemas.microsoft.com/office/drawing/2014/main" id="{BCFE0205-5AC1-4770-9B48-183D93F239F1}"/>
                </a:ext>
              </a:extLst>
            </p:cNvPr>
            <p:cNvSpPr>
              <a:spLocks noChangeArrowheads="1"/>
            </p:cNvSpPr>
            <p:nvPr/>
          </p:nvSpPr>
          <p:spPr bwMode="auto">
            <a:xfrm>
              <a:off x="720" y="2579"/>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29" name="Oval 1246">
              <a:extLst>
                <a:ext uri="{FF2B5EF4-FFF2-40B4-BE49-F238E27FC236}">
                  <a16:creationId xmlns:a16="http://schemas.microsoft.com/office/drawing/2014/main" id="{5267BA8C-FA4F-470E-BED9-548D4AF783D7}"/>
                </a:ext>
              </a:extLst>
            </p:cNvPr>
            <p:cNvSpPr>
              <a:spLocks noChangeArrowheads="1"/>
            </p:cNvSpPr>
            <p:nvPr/>
          </p:nvSpPr>
          <p:spPr bwMode="auto">
            <a:xfrm>
              <a:off x="577" y="2324"/>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0" name="Oval 1247">
              <a:extLst>
                <a:ext uri="{FF2B5EF4-FFF2-40B4-BE49-F238E27FC236}">
                  <a16:creationId xmlns:a16="http://schemas.microsoft.com/office/drawing/2014/main" id="{2408369D-6A38-4B4E-AC4C-7275ACE3FFE3}"/>
                </a:ext>
              </a:extLst>
            </p:cNvPr>
            <p:cNvSpPr>
              <a:spLocks noChangeArrowheads="1"/>
            </p:cNvSpPr>
            <p:nvPr/>
          </p:nvSpPr>
          <p:spPr bwMode="auto">
            <a:xfrm>
              <a:off x="858" y="2324"/>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1" name="Oval 1248">
              <a:extLst>
                <a:ext uri="{FF2B5EF4-FFF2-40B4-BE49-F238E27FC236}">
                  <a16:creationId xmlns:a16="http://schemas.microsoft.com/office/drawing/2014/main" id="{76DDFCB8-5FA4-4BF0-A2A6-40AE5B637270}"/>
                </a:ext>
              </a:extLst>
            </p:cNvPr>
            <p:cNvSpPr>
              <a:spLocks noChangeArrowheads="1"/>
            </p:cNvSpPr>
            <p:nvPr/>
          </p:nvSpPr>
          <p:spPr bwMode="auto">
            <a:xfrm>
              <a:off x="1001" y="2579"/>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2" name="Oval 1249">
              <a:extLst>
                <a:ext uri="{FF2B5EF4-FFF2-40B4-BE49-F238E27FC236}">
                  <a16:creationId xmlns:a16="http://schemas.microsoft.com/office/drawing/2014/main" id="{EB4DAE3B-987E-4162-AA9C-0AF049591244}"/>
                </a:ext>
              </a:extLst>
            </p:cNvPr>
            <p:cNvSpPr>
              <a:spLocks noChangeArrowheads="1"/>
            </p:cNvSpPr>
            <p:nvPr/>
          </p:nvSpPr>
          <p:spPr bwMode="auto">
            <a:xfrm>
              <a:off x="1282" y="2579"/>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3" name="Oval 1250">
              <a:extLst>
                <a:ext uri="{FF2B5EF4-FFF2-40B4-BE49-F238E27FC236}">
                  <a16:creationId xmlns:a16="http://schemas.microsoft.com/office/drawing/2014/main" id="{7377DCF0-A317-497C-BE1F-82732A581FDB}"/>
                </a:ext>
              </a:extLst>
            </p:cNvPr>
            <p:cNvSpPr>
              <a:spLocks noChangeArrowheads="1"/>
            </p:cNvSpPr>
            <p:nvPr/>
          </p:nvSpPr>
          <p:spPr bwMode="auto">
            <a:xfrm>
              <a:off x="1139" y="2324"/>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4" name="Oval 1251">
              <a:extLst>
                <a:ext uri="{FF2B5EF4-FFF2-40B4-BE49-F238E27FC236}">
                  <a16:creationId xmlns:a16="http://schemas.microsoft.com/office/drawing/2014/main" id="{9479F93A-9983-4452-B960-E6358DB323D1}"/>
                </a:ext>
              </a:extLst>
            </p:cNvPr>
            <p:cNvSpPr>
              <a:spLocks noChangeArrowheads="1"/>
            </p:cNvSpPr>
            <p:nvPr/>
          </p:nvSpPr>
          <p:spPr bwMode="auto">
            <a:xfrm>
              <a:off x="1420" y="2324"/>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5" name="Oval 1252">
              <a:extLst>
                <a:ext uri="{FF2B5EF4-FFF2-40B4-BE49-F238E27FC236}">
                  <a16:creationId xmlns:a16="http://schemas.microsoft.com/office/drawing/2014/main" id="{CAE87C42-6621-4543-B4C4-CCD3281315C6}"/>
                </a:ext>
              </a:extLst>
            </p:cNvPr>
            <p:cNvSpPr>
              <a:spLocks noChangeArrowheads="1"/>
            </p:cNvSpPr>
            <p:nvPr/>
          </p:nvSpPr>
          <p:spPr bwMode="auto">
            <a:xfrm>
              <a:off x="1564" y="2579"/>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6" name="Oval 1253">
              <a:extLst>
                <a:ext uri="{FF2B5EF4-FFF2-40B4-BE49-F238E27FC236}">
                  <a16:creationId xmlns:a16="http://schemas.microsoft.com/office/drawing/2014/main" id="{AC486757-C1E9-4B79-B7AD-E53B3356FEF0}"/>
                </a:ext>
              </a:extLst>
            </p:cNvPr>
            <p:cNvSpPr>
              <a:spLocks noChangeArrowheads="1"/>
            </p:cNvSpPr>
            <p:nvPr/>
          </p:nvSpPr>
          <p:spPr bwMode="auto">
            <a:xfrm>
              <a:off x="1845" y="2579"/>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7" name="Oval 1254">
              <a:extLst>
                <a:ext uri="{FF2B5EF4-FFF2-40B4-BE49-F238E27FC236}">
                  <a16:creationId xmlns:a16="http://schemas.microsoft.com/office/drawing/2014/main" id="{C9B77C69-155E-4BB4-A870-94A9AC62BF3C}"/>
                </a:ext>
              </a:extLst>
            </p:cNvPr>
            <p:cNvSpPr>
              <a:spLocks noChangeArrowheads="1"/>
            </p:cNvSpPr>
            <p:nvPr/>
          </p:nvSpPr>
          <p:spPr bwMode="auto">
            <a:xfrm>
              <a:off x="1702" y="2324"/>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38" name="Oval 1255">
              <a:extLst>
                <a:ext uri="{FF2B5EF4-FFF2-40B4-BE49-F238E27FC236}">
                  <a16:creationId xmlns:a16="http://schemas.microsoft.com/office/drawing/2014/main" id="{5BA038B4-800B-4FE6-879B-620278437DF3}"/>
                </a:ext>
              </a:extLst>
            </p:cNvPr>
            <p:cNvSpPr>
              <a:spLocks noChangeArrowheads="1"/>
            </p:cNvSpPr>
            <p:nvPr/>
          </p:nvSpPr>
          <p:spPr bwMode="auto">
            <a:xfrm>
              <a:off x="1983" y="2324"/>
              <a:ext cx="288" cy="288"/>
            </a:xfrm>
            <a:prstGeom prst="ellipse">
              <a:avLst/>
            </a:prstGeom>
            <a:noFill/>
            <a:ln w="50800">
              <a:solidFill>
                <a:schemeClr val="tx1"/>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9446" name="Group 1256">
            <a:extLst>
              <a:ext uri="{FF2B5EF4-FFF2-40B4-BE49-F238E27FC236}">
                <a16:creationId xmlns:a16="http://schemas.microsoft.com/office/drawing/2014/main" id="{3D539A7B-C9D3-43DD-9BDE-26D22861E7B8}"/>
              </a:ext>
            </a:extLst>
          </p:cNvPr>
          <p:cNvGrpSpPr>
            <a:grpSpLocks/>
          </p:cNvGrpSpPr>
          <p:nvPr/>
        </p:nvGrpSpPr>
        <p:grpSpPr bwMode="auto">
          <a:xfrm>
            <a:off x="5972175" y="1893888"/>
            <a:ext cx="2908300" cy="1644650"/>
            <a:chOff x="439" y="2324"/>
            <a:chExt cx="1832" cy="1036"/>
          </a:xfrm>
        </p:grpSpPr>
        <p:sp>
          <p:nvSpPr>
            <p:cNvPr id="189591" name="Oval 1257">
              <a:extLst>
                <a:ext uri="{FF2B5EF4-FFF2-40B4-BE49-F238E27FC236}">
                  <a16:creationId xmlns:a16="http://schemas.microsoft.com/office/drawing/2014/main" id="{8F91ACC6-A37E-48F4-9EA3-D418D7FC4E3E}"/>
                </a:ext>
              </a:extLst>
            </p:cNvPr>
            <p:cNvSpPr>
              <a:spLocks noChangeArrowheads="1"/>
            </p:cNvSpPr>
            <p:nvPr/>
          </p:nvSpPr>
          <p:spPr bwMode="auto">
            <a:xfrm>
              <a:off x="439"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2" name="Oval 1258">
              <a:extLst>
                <a:ext uri="{FF2B5EF4-FFF2-40B4-BE49-F238E27FC236}">
                  <a16:creationId xmlns:a16="http://schemas.microsoft.com/office/drawing/2014/main" id="{BFB29B9C-5DC1-4639-A039-6403D9F86CB8}"/>
                </a:ext>
              </a:extLst>
            </p:cNvPr>
            <p:cNvSpPr>
              <a:spLocks noChangeArrowheads="1"/>
            </p:cNvSpPr>
            <p:nvPr/>
          </p:nvSpPr>
          <p:spPr bwMode="auto">
            <a:xfrm>
              <a:off x="720"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3" name="Oval 1259">
              <a:extLst>
                <a:ext uri="{FF2B5EF4-FFF2-40B4-BE49-F238E27FC236}">
                  <a16:creationId xmlns:a16="http://schemas.microsoft.com/office/drawing/2014/main" id="{B654D681-7350-4137-BAD8-B186EF0987B1}"/>
                </a:ext>
              </a:extLst>
            </p:cNvPr>
            <p:cNvSpPr>
              <a:spLocks noChangeArrowheads="1"/>
            </p:cNvSpPr>
            <p:nvPr/>
          </p:nvSpPr>
          <p:spPr bwMode="auto">
            <a:xfrm>
              <a:off x="576"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4" name="Oval 1260">
              <a:extLst>
                <a:ext uri="{FF2B5EF4-FFF2-40B4-BE49-F238E27FC236}">
                  <a16:creationId xmlns:a16="http://schemas.microsoft.com/office/drawing/2014/main" id="{F55DDA79-4AF1-4A0F-9EE9-575BA69BCADC}"/>
                </a:ext>
              </a:extLst>
            </p:cNvPr>
            <p:cNvSpPr>
              <a:spLocks noChangeArrowheads="1"/>
            </p:cNvSpPr>
            <p:nvPr/>
          </p:nvSpPr>
          <p:spPr bwMode="auto">
            <a:xfrm>
              <a:off x="857"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5" name="Oval 1261">
              <a:extLst>
                <a:ext uri="{FF2B5EF4-FFF2-40B4-BE49-F238E27FC236}">
                  <a16:creationId xmlns:a16="http://schemas.microsoft.com/office/drawing/2014/main" id="{9BFFDD29-5AD3-4FC4-ABD4-A4AFF4DC0052}"/>
                </a:ext>
              </a:extLst>
            </p:cNvPr>
            <p:cNvSpPr>
              <a:spLocks noChangeArrowheads="1"/>
            </p:cNvSpPr>
            <p:nvPr/>
          </p:nvSpPr>
          <p:spPr bwMode="auto">
            <a:xfrm>
              <a:off x="1001"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6" name="Oval 1262">
              <a:extLst>
                <a:ext uri="{FF2B5EF4-FFF2-40B4-BE49-F238E27FC236}">
                  <a16:creationId xmlns:a16="http://schemas.microsoft.com/office/drawing/2014/main" id="{6C4BDB4D-0DF3-4D42-949A-45A81E1A82AD}"/>
                </a:ext>
              </a:extLst>
            </p:cNvPr>
            <p:cNvSpPr>
              <a:spLocks noChangeArrowheads="1"/>
            </p:cNvSpPr>
            <p:nvPr/>
          </p:nvSpPr>
          <p:spPr bwMode="auto">
            <a:xfrm>
              <a:off x="1282"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7" name="Oval 1263">
              <a:extLst>
                <a:ext uri="{FF2B5EF4-FFF2-40B4-BE49-F238E27FC236}">
                  <a16:creationId xmlns:a16="http://schemas.microsoft.com/office/drawing/2014/main" id="{06997881-D3E4-4441-963C-2406F3F63E1C}"/>
                </a:ext>
              </a:extLst>
            </p:cNvPr>
            <p:cNvSpPr>
              <a:spLocks noChangeArrowheads="1"/>
            </p:cNvSpPr>
            <p:nvPr/>
          </p:nvSpPr>
          <p:spPr bwMode="auto">
            <a:xfrm>
              <a:off x="1138"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8" name="Oval 1264">
              <a:extLst>
                <a:ext uri="{FF2B5EF4-FFF2-40B4-BE49-F238E27FC236}">
                  <a16:creationId xmlns:a16="http://schemas.microsoft.com/office/drawing/2014/main" id="{6BDEBCFE-1EC5-484E-B246-D71D0955738F}"/>
                </a:ext>
              </a:extLst>
            </p:cNvPr>
            <p:cNvSpPr>
              <a:spLocks noChangeArrowheads="1"/>
            </p:cNvSpPr>
            <p:nvPr/>
          </p:nvSpPr>
          <p:spPr bwMode="auto">
            <a:xfrm>
              <a:off x="1419"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9" name="Oval 1265">
              <a:extLst>
                <a:ext uri="{FF2B5EF4-FFF2-40B4-BE49-F238E27FC236}">
                  <a16:creationId xmlns:a16="http://schemas.microsoft.com/office/drawing/2014/main" id="{8CA6A8A0-B716-477F-A269-BC779A5CDAC8}"/>
                </a:ext>
              </a:extLst>
            </p:cNvPr>
            <p:cNvSpPr>
              <a:spLocks noChangeArrowheads="1"/>
            </p:cNvSpPr>
            <p:nvPr/>
          </p:nvSpPr>
          <p:spPr bwMode="auto">
            <a:xfrm>
              <a:off x="1564"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0" name="Oval 1266">
              <a:extLst>
                <a:ext uri="{FF2B5EF4-FFF2-40B4-BE49-F238E27FC236}">
                  <a16:creationId xmlns:a16="http://schemas.microsoft.com/office/drawing/2014/main" id="{35425B21-4BE2-437D-95D8-3E605E731830}"/>
                </a:ext>
              </a:extLst>
            </p:cNvPr>
            <p:cNvSpPr>
              <a:spLocks noChangeArrowheads="1"/>
            </p:cNvSpPr>
            <p:nvPr/>
          </p:nvSpPr>
          <p:spPr bwMode="auto">
            <a:xfrm>
              <a:off x="1845"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1" name="Oval 1267">
              <a:extLst>
                <a:ext uri="{FF2B5EF4-FFF2-40B4-BE49-F238E27FC236}">
                  <a16:creationId xmlns:a16="http://schemas.microsoft.com/office/drawing/2014/main" id="{4C51B2E1-F6D0-412C-87C8-701ED9D339F4}"/>
                </a:ext>
              </a:extLst>
            </p:cNvPr>
            <p:cNvSpPr>
              <a:spLocks noChangeArrowheads="1"/>
            </p:cNvSpPr>
            <p:nvPr/>
          </p:nvSpPr>
          <p:spPr bwMode="auto">
            <a:xfrm>
              <a:off x="1701"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2" name="Oval 1268">
              <a:extLst>
                <a:ext uri="{FF2B5EF4-FFF2-40B4-BE49-F238E27FC236}">
                  <a16:creationId xmlns:a16="http://schemas.microsoft.com/office/drawing/2014/main" id="{F1965DF8-C352-45F8-9915-AD5548DC4008}"/>
                </a:ext>
              </a:extLst>
            </p:cNvPr>
            <p:cNvSpPr>
              <a:spLocks noChangeArrowheads="1"/>
            </p:cNvSpPr>
            <p:nvPr/>
          </p:nvSpPr>
          <p:spPr bwMode="auto">
            <a:xfrm>
              <a:off x="1982"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3" name="Oval 1269">
              <a:extLst>
                <a:ext uri="{FF2B5EF4-FFF2-40B4-BE49-F238E27FC236}">
                  <a16:creationId xmlns:a16="http://schemas.microsoft.com/office/drawing/2014/main" id="{BFE349AF-F4B2-415E-8A14-A0FFF03A9B4F}"/>
                </a:ext>
              </a:extLst>
            </p:cNvPr>
            <p:cNvSpPr>
              <a:spLocks noChangeArrowheads="1"/>
            </p:cNvSpPr>
            <p:nvPr/>
          </p:nvSpPr>
          <p:spPr bwMode="auto">
            <a:xfrm>
              <a:off x="439"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4" name="Oval 1270">
              <a:extLst>
                <a:ext uri="{FF2B5EF4-FFF2-40B4-BE49-F238E27FC236}">
                  <a16:creationId xmlns:a16="http://schemas.microsoft.com/office/drawing/2014/main" id="{D96FD4EE-FC75-498D-B7AF-C326F8078DCA}"/>
                </a:ext>
              </a:extLst>
            </p:cNvPr>
            <p:cNvSpPr>
              <a:spLocks noChangeArrowheads="1"/>
            </p:cNvSpPr>
            <p:nvPr/>
          </p:nvSpPr>
          <p:spPr bwMode="auto">
            <a:xfrm>
              <a:off x="720"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5" name="Oval 1271">
              <a:extLst>
                <a:ext uri="{FF2B5EF4-FFF2-40B4-BE49-F238E27FC236}">
                  <a16:creationId xmlns:a16="http://schemas.microsoft.com/office/drawing/2014/main" id="{9CA69927-653C-4AB8-9A60-2D753A3C697F}"/>
                </a:ext>
              </a:extLst>
            </p:cNvPr>
            <p:cNvSpPr>
              <a:spLocks noChangeArrowheads="1"/>
            </p:cNvSpPr>
            <p:nvPr/>
          </p:nvSpPr>
          <p:spPr bwMode="auto">
            <a:xfrm>
              <a:off x="577"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6" name="Oval 1272">
              <a:extLst>
                <a:ext uri="{FF2B5EF4-FFF2-40B4-BE49-F238E27FC236}">
                  <a16:creationId xmlns:a16="http://schemas.microsoft.com/office/drawing/2014/main" id="{1FEE1B28-8578-440B-9762-D8D14A25A3BD}"/>
                </a:ext>
              </a:extLst>
            </p:cNvPr>
            <p:cNvSpPr>
              <a:spLocks noChangeArrowheads="1"/>
            </p:cNvSpPr>
            <p:nvPr/>
          </p:nvSpPr>
          <p:spPr bwMode="auto">
            <a:xfrm>
              <a:off x="858"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7" name="Oval 1273">
              <a:extLst>
                <a:ext uri="{FF2B5EF4-FFF2-40B4-BE49-F238E27FC236}">
                  <a16:creationId xmlns:a16="http://schemas.microsoft.com/office/drawing/2014/main" id="{CF36BC5A-C208-44CD-9993-8B517478296E}"/>
                </a:ext>
              </a:extLst>
            </p:cNvPr>
            <p:cNvSpPr>
              <a:spLocks noChangeArrowheads="1"/>
            </p:cNvSpPr>
            <p:nvPr/>
          </p:nvSpPr>
          <p:spPr bwMode="auto">
            <a:xfrm>
              <a:off x="1001"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8" name="Oval 1274">
              <a:extLst>
                <a:ext uri="{FF2B5EF4-FFF2-40B4-BE49-F238E27FC236}">
                  <a16:creationId xmlns:a16="http://schemas.microsoft.com/office/drawing/2014/main" id="{F0D20550-B256-483D-8570-0B6F908AD181}"/>
                </a:ext>
              </a:extLst>
            </p:cNvPr>
            <p:cNvSpPr>
              <a:spLocks noChangeArrowheads="1"/>
            </p:cNvSpPr>
            <p:nvPr/>
          </p:nvSpPr>
          <p:spPr bwMode="auto">
            <a:xfrm>
              <a:off x="1282"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09" name="Oval 1275">
              <a:extLst>
                <a:ext uri="{FF2B5EF4-FFF2-40B4-BE49-F238E27FC236}">
                  <a16:creationId xmlns:a16="http://schemas.microsoft.com/office/drawing/2014/main" id="{539DF8FB-37BF-4FA0-9353-22375AF17661}"/>
                </a:ext>
              </a:extLst>
            </p:cNvPr>
            <p:cNvSpPr>
              <a:spLocks noChangeArrowheads="1"/>
            </p:cNvSpPr>
            <p:nvPr/>
          </p:nvSpPr>
          <p:spPr bwMode="auto">
            <a:xfrm>
              <a:off x="1139"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0" name="Oval 1276">
              <a:extLst>
                <a:ext uri="{FF2B5EF4-FFF2-40B4-BE49-F238E27FC236}">
                  <a16:creationId xmlns:a16="http://schemas.microsoft.com/office/drawing/2014/main" id="{AEE65AAF-BD4F-4459-8846-E10ED201A9A0}"/>
                </a:ext>
              </a:extLst>
            </p:cNvPr>
            <p:cNvSpPr>
              <a:spLocks noChangeArrowheads="1"/>
            </p:cNvSpPr>
            <p:nvPr/>
          </p:nvSpPr>
          <p:spPr bwMode="auto">
            <a:xfrm>
              <a:off x="1420"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1" name="Oval 1277">
              <a:extLst>
                <a:ext uri="{FF2B5EF4-FFF2-40B4-BE49-F238E27FC236}">
                  <a16:creationId xmlns:a16="http://schemas.microsoft.com/office/drawing/2014/main" id="{68B9BF0D-FBD1-467A-B83D-9CC9F2D3DE99}"/>
                </a:ext>
              </a:extLst>
            </p:cNvPr>
            <p:cNvSpPr>
              <a:spLocks noChangeArrowheads="1"/>
            </p:cNvSpPr>
            <p:nvPr/>
          </p:nvSpPr>
          <p:spPr bwMode="auto">
            <a:xfrm>
              <a:off x="1564"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2" name="Oval 1278">
              <a:extLst>
                <a:ext uri="{FF2B5EF4-FFF2-40B4-BE49-F238E27FC236}">
                  <a16:creationId xmlns:a16="http://schemas.microsoft.com/office/drawing/2014/main" id="{CC37877C-5AAA-4348-B7E6-5F4C6CC50DF8}"/>
                </a:ext>
              </a:extLst>
            </p:cNvPr>
            <p:cNvSpPr>
              <a:spLocks noChangeArrowheads="1"/>
            </p:cNvSpPr>
            <p:nvPr/>
          </p:nvSpPr>
          <p:spPr bwMode="auto">
            <a:xfrm>
              <a:off x="1845"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3" name="Oval 1279">
              <a:extLst>
                <a:ext uri="{FF2B5EF4-FFF2-40B4-BE49-F238E27FC236}">
                  <a16:creationId xmlns:a16="http://schemas.microsoft.com/office/drawing/2014/main" id="{B1C917EB-2106-4C7E-9FF1-BD8A417AE916}"/>
                </a:ext>
              </a:extLst>
            </p:cNvPr>
            <p:cNvSpPr>
              <a:spLocks noChangeArrowheads="1"/>
            </p:cNvSpPr>
            <p:nvPr/>
          </p:nvSpPr>
          <p:spPr bwMode="auto">
            <a:xfrm>
              <a:off x="1702"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614" name="Oval 1280">
              <a:extLst>
                <a:ext uri="{FF2B5EF4-FFF2-40B4-BE49-F238E27FC236}">
                  <a16:creationId xmlns:a16="http://schemas.microsoft.com/office/drawing/2014/main" id="{E769589E-8594-4880-B661-58A9C38DEFA3}"/>
                </a:ext>
              </a:extLst>
            </p:cNvPr>
            <p:cNvSpPr>
              <a:spLocks noChangeArrowheads="1"/>
            </p:cNvSpPr>
            <p:nvPr/>
          </p:nvSpPr>
          <p:spPr bwMode="auto">
            <a:xfrm>
              <a:off x="1983"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9447" name="Group 1281">
            <a:extLst>
              <a:ext uri="{FF2B5EF4-FFF2-40B4-BE49-F238E27FC236}">
                <a16:creationId xmlns:a16="http://schemas.microsoft.com/office/drawing/2014/main" id="{C2F8E555-032D-4D90-B41B-3256CC7334D0}"/>
              </a:ext>
            </a:extLst>
          </p:cNvPr>
          <p:cNvGrpSpPr>
            <a:grpSpLocks/>
          </p:cNvGrpSpPr>
          <p:nvPr/>
        </p:nvGrpSpPr>
        <p:grpSpPr bwMode="auto">
          <a:xfrm>
            <a:off x="6189663" y="1720850"/>
            <a:ext cx="2908300" cy="1644650"/>
            <a:chOff x="439" y="2324"/>
            <a:chExt cx="1832" cy="1036"/>
          </a:xfrm>
        </p:grpSpPr>
        <p:sp>
          <p:nvSpPr>
            <p:cNvPr id="189567" name="Oval 1282">
              <a:extLst>
                <a:ext uri="{FF2B5EF4-FFF2-40B4-BE49-F238E27FC236}">
                  <a16:creationId xmlns:a16="http://schemas.microsoft.com/office/drawing/2014/main" id="{E7ED0B64-C4F8-46D9-8059-F033AFF4427E}"/>
                </a:ext>
              </a:extLst>
            </p:cNvPr>
            <p:cNvSpPr>
              <a:spLocks noChangeArrowheads="1"/>
            </p:cNvSpPr>
            <p:nvPr/>
          </p:nvSpPr>
          <p:spPr bwMode="auto">
            <a:xfrm>
              <a:off x="439"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8" name="Oval 1283">
              <a:extLst>
                <a:ext uri="{FF2B5EF4-FFF2-40B4-BE49-F238E27FC236}">
                  <a16:creationId xmlns:a16="http://schemas.microsoft.com/office/drawing/2014/main" id="{0E459B53-09A3-460F-BB0E-E7C8AE0254F9}"/>
                </a:ext>
              </a:extLst>
            </p:cNvPr>
            <p:cNvSpPr>
              <a:spLocks noChangeArrowheads="1"/>
            </p:cNvSpPr>
            <p:nvPr/>
          </p:nvSpPr>
          <p:spPr bwMode="auto">
            <a:xfrm>
              <a:off x="720"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9" name="Oval 1284">
              <a:extLst>
                <a:ext uri="{FF2B5EF4-FFF2-40B4-BE49-F238E27FC236}">
                  <a16:creationId xmlns:a16="http://schemas.microsoft.com/office/drawing/2014/main" id="{888FC225-1000-4A3D-868E-5903E75F5982}"/>
                </a:ext>
              </a:extLst>
            </p:cNvPr>
            <p:cNvSpPr>
              <a:spLocks noChangeArrowheads="1"/>
            </p:cNvSpPr>
            <p:nvPr/>
          </p:nvSpPr>
          <p:spPr bwMode="auto">
            <a:xfrm>
              <a:off x="576"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0" name="Oval 1285">
              <a:extLst>
                <a:ext uri="{FF2B5EF4-FFF2-40B4-BE49-F238E27FC236}">
                  <a16:creationId xmlns:a16="http://schemas.microsoft.com/office/drawing/2014/main" id="{2C55AA36-385E-4A8B-9A8F-4030AA445748}"/>
                </a:ext>
              </a:extLst>
            </p:cNvPr>
            <p:cNvSpPr>
              <a:spLocks noChangeArrowheads="1"/>
            </p:cNvSpPr>
            <p:nvPr/>
          </p:nvSpPr>
          <p:spPr bwMode="auto">
            <a:xfrm>
              <a:off x="857"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1" name="Oval 1286">
              <a:extLst>
                <a:ext uri="{FF2B5EF4-FFF2-40B4-BE49-F238E27FC236}">
                  <a16:creationId xmlns:a16="http://schemas.microsoft.com/office/drawing/2014/main" id="{F78A51E4-FB36-45EA-AAC2-7CD6DE39F261}"/>
                </a:ext>
              </a:extLst>
            </p:cNvPr>
            <p:cNvSpPr>
              <a:spLocks noChangeArrowheads="1"/>
            </p:cNvSpPr>
            <p:nvPr/>
          </p:nvSpPr>
          <p:spPr bwMode="auto">
            <a:xfrm>
              <a:off x="1001"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2" name="Oval 1287">
              <a:extLst>
                <a:ext uri="{FF2B5EF4-FFF2-40B4-BE49-F238E27FC236}">
                  <a16:creationId xmlns:a16="http://schemas.microsoft.com/office/drawing/2014/main" id="{7712D375-942C-49B3-B3D2-C75B2B55B91A}"/>
                </a:ext>
              </a:extLst>
            </p:cNvPr>
            <p:cNvSpPr>
              <a:spLocks noChangeArrowheads="1"/>
            </p:cNvSpPr>
            <p:nvPr/>
          </p:nvSpPr>
          <p:spPr bwMode="auto">
            <a:xfrm>
              <a:off x="1282"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3" name="Oval 1288">
              <a:extLst>
                <a:ext uri="{FF2B5EF4-FFF2-40B4-BE49-F238E27FC236}">
                  <a16:creationId xmlns:a16="http://schemas.microsoft.com/office/drawing/2014/main" id="{0B8A4450-C717-49B7-9F74-4638FDCA46DA}"/>
                </a:ext>
              </a:extLst>
            </p:cNvPr>
            <p:cNvSpPr>
              <a:spLocks noChangeArrowheads="1"/>
            </p:cNvSpPr>
            <p:nvPr/>
          </p:nvSpPr>
          <p:spPr bwMode="auto">
            <a:xfrm>
              <a:off x="1138"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4" name="Oval 1289">
              <a:extLst>
                <a:ext uri="{FF2B5EF4-FFF2-40B4-BE49-F238E27FC236}">
                  <a16:creationId xmlns:a16="http://schemas.microsoft.com/office/drawing/2014/main" id="{1E822132-95FC-4555-AB14-E712C8A9B13C}"/>
                </a:ext>
              </a:extLst>
            </p:cNvPr>
            <p:cNvSpPr>
              <a:spLocks noChangeArrowheads="1"/>
            </p:cNvSpPr>
            <p:nvPr/>
          </p:nvSpPr>
          <p:spPr bwMode="auto">
            <a:xfrm>
              <a:off x="1419"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5" name="Oval 1290">
              <a:extLst>
                <a:ext uri="{FF2B5EF4-FFF2-40B4-BE49-F238E27FC236}">
                  <a16:creationId xmlns:a16="http://schemas.microsoft.com/office/drawing/2014/main" id="{B91938EC-E126-42F1-AC86-C85DB1F6CA34}"/>
                </a:ext>
              </a:extLst>
            </p:cNvPr>
            <p:cNvSpPr>
              <a:spLocks noChangeArrowheads="1"/>
            </p:cNvSpPr>
            <p:nvPr/>
          </p:nvSpPr>
          <p:spPr bwMode="auto">
            <a:xfrm>
              <a:off x="1564"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6" name="Oval 1291">
              <a:extLst>
                <a:ext uri="{FF2B5EF4-FFF2-40B4-BE49-F238E27FC236}">
                  <a16:creationId xmlns:a16="http://schemas.microsoft.com/office/drawing/2014/main" id="{399A75B0-83DD-4B23-BD93-665465C63AAF}"/>
                </a:ext>
              </a:extLst>
            </p:cNvPr>
            <p:cNvSpPr>
              <a:spLocks noChangeArrowheads="1"/>
            </p:cNvSpPr>
            <p:nvPr/>
          </p:nvSpPr>
          <p:spPr bwMode="auto">
            <a:xfrm>
              <a:off x="1845"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7" name="Oval 1292">
              <a:extLst>
                <a:ext uri="{FF2B5EF4-FFF2-40B4-BE49-F238E27FC236}">
                  <a16:creationId xmlns:a16="http://schemas.microsoft.com/office/drawing/2014/main" id="{7823B1D8-DA32-4AFB-9EDC-390E03E08B00}"/>
                </a:ext>
              </a:extLst>
            </p:cNvPr>
            <p:cNvSpPr>
              <a:spLocks noChangeArrowheads="1"/>
            </p:cNvSpPr>
            <p:nvPr/>
          </p:nvSpPr>
          <p:spPr bwMode="auto">
            <a:xfrm>
              <a:off x="1701"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8" name="Oval 1293">
              <a:extLst>
                <a:ext uri="{FF2B5EF4-FFF2-40B4-BE49-F238E27FC236}">
                  <a16:creationId xmlns:a16="http://schemas.microsoft.com/office/drawing/2014/main" id="{D11A6204-2CAB-4A65-9598-9797B1C0E537}"/>
                </a:ext>
              </a:extLst>
            </p:cNvPr>
            <p:cNvSpPr>
              <a:spLocks noChangeArrowheads="1"/>
            </p:cNvSpPr>
            <p:nvPr/>
          </p:nvSpPr>
          <p:spPr bwMode="auto">
            <a:xfrm>
              <a:off x="1982"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79" name="Oval 1294">
              <a:extLst>
                <a:ext uri="{FF2B5EF4-FFF2-40B4-BE49-F238E27FC236}">
                  <a16:creationId xmlns:a16="http://schemas.microsoft.com/office/drawing/2014/main" id="{77D80528-EFFC-43A2-9ACA-8F39CE2C21EF}"/>
                </a:ext>
              </a:extLst>
            </p:cNvPr>
            <p:cNvSpPr>
              <a:spLocks noChangeArrowheads="1"/>
            </p:cNvSpPr>
            <p:nvPr/>
          </p:nvSpPr>
          <p:spPr bwMode="auto">
            <a:xfrm>
              <a:off x="439"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0" name="Oval 1295">
              <a:extLst>
                <a:ext uri="{FF2B5EF4-FFF2-40B4-BE49-F238E27FC236}">
                  <a16:creationId xmlns:a16="http://schemas.microsoft.com/office/drawing/2014/main" id="{7A1EFBC5-AE7C-480D-BBEB-B9B1C752C288}"/>
                </a:ext>
              </a:extLst>
            </p:cNvPr>
            <p:cNvSpPr>
              <a:spLocks noChangeArrowheads="1"/>
            </p:cNvSpPr>
            <p:nvPr/>
          </p:nvSpPr>
          <p:spPr bwMode="auto">
            <a:xfrm>
              <a:off x="720"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1" name="Oval 1296">
              <a:extLst>
                <a:ext uri="{FF2B5EF4-FFF2-40B4-BE49-F238E27FC236}">
                  <a16:creationId xmlns:a16="http://schemas.microsoft.com/office/drawing/2014/main" id="{0BE4D720-9A48-4410-8AC8-2FD20606B3A6}"/>
                </a:ext>
              </a:extLst>
            </p:cNvPr>
            <p:cNvSpPr>
              <a:spLocks noChangeArrowheads="1"/>
            </p:cNvSpPr>
            <p:nvPr/>
          </p:nvSpPr>
          <p:spPr bwMode="auto">
            <a:xfrm>
              <a:off x="577"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2" name="Oval 1297">
              <a:extLst>
                <a:ext uri="{FF2B5EF4-FFF2-40B4-BE49-F238E27FC236}">
                  <a16:creationId xmlns:a16="http://schemas.microsoft.com/office/drawing/2014/main" id="{3A55F7EF-14E6-4AD6-B305-D1017CB31139}"/>
                </a:ext>
              </a:extLst>
            </p:cNvPr>
            <p:cNvSpPr>
              <a:spLocks noChangeArrowheads="1"/>
            </p:cNvSpPr>
            <p:nvPr/>
          </p:nvSpPr>
          <p:spPr bwMode="auto">
            <a:xfrm>
              <a:off x="858"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3" name="Oval 1298">
              <a:extLst>
                <a:ext uri="{FF2B5EF4-FFF2-40B4-BE49-F238E27FC236}">
                  <a16:creationId xmlns:a16="http://schemas.microsoft.com/office/drawing/2014/main" id="{C22B81FB-3D59-43A0-ADB3-6DEAC3D89F67}"/>
                </a:ext>
              </a:extLst>
            </p:cNvPr>
            <p:cNvSpPr>
              <a:spLocks noChangeArrowheads="1"/>
            </p:cNvSpPr>
            <p:nvPr/>
          </p:nvSpPr>
          <p:spPr bwMode="auto">
            <a:xfrm>
              <a:off x="1001"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4" name="Oval 1299">
              <a:extLst>
                <a:ext uri="{FF2B5EF4-FFF2-40B4-BE49-F238E27FC236}">
                  <a16:creationId xmlns:a16="http://schemas.microsoft.com/office/drawing/2014/main" id="{5CF362EB-26F0-420F-BB45-99DDD8C4CB44}"/>
                </a:ext>
              </a:extLst>
            </p:cNvPr>
            <p:cNvSpPr>
              <a:spLocks noChangeArrowheads="1"/>
            </p:cNvSpPr>
            <p:nvPr/>
          </p:nvSpPr>
          <p:spPr bwMode="auto">
            <a:xfrm>
              <a:off x="1282"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5" name="Oval 1300">
              <a:extLst>
                <a:ext uri="{FF2B5EF4-FFF2-40B4-BE49-F238E27FC236}">
                  <a16:creationId xmlns:a16="http://schemas.microsoft.com/office/drawing/2014/main" id="{B14F1AAB-2DED-4661-8974-A60E71480063}"/>
                </a:ext>
              </a:extLst>
            </p:cNvPr>
            <p:cNvSpPr>
              <a:spLocks noChangeArrowheads="1"/>
            </p:cNvSpPr>
            <p:nvPr/>
          </p:nvSpPr>
          <p:spPr bwMode="auto">
            <a:xfrm>
              <a:off x="1139"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6" name="Oval 1301">
              <a:extLst>
                <a:ext uri="{FF2B5EF4-FFF2-40B4-BE49-F238E27FC236}">
                  <a16:creationId xmlns:a16="http://schemas.microsoft.com/office/drawing/2014/main" id="{29C6417C-102C-4A8F-B59A-6D8919F99B8A}"/>
                </a:ext>
              </a:extLst>
            </p:cNvPr>
            <p:cNvSpPr>
              <a:spLocks noChangeArrowheads="1"/>
            </p:cNvSpPr>
            <p:nvPr/>
          </p:nvSpPr>
          <p:spPr bwMode="auto">
            <a:xfrm>
              <a:off x="1420"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7" name="Oval 1302">
              <a:extLst>
                <a:ext uri="{FF2B5EF4-FFF2-40B4-BE49-F238E27FC236}">
                  <a16:creationId xmlns:a16="http://schemas.microsoft.com/office/drawing/2014/main" id="{84605817-17A3-42F0-A51B-DF895449EDAB}"/>
                </a:ext>
              </a:extLst>
            </p:cNvPr>
            <p:cNvSpPr>
              <a:spLocks noChangeArrowheads="1"/>
            </p:cNvSpPr>
            <p:nvPr/>
          </p:nvSpPr>
          <p:spPr bwMode="auto">
            <a:xfrm>
              <a:off x="1564"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8" name="Oval 1303">
              <a:extLst>
                <a:ext uri="{FF2B5EF4-FFF2-40B4-BE49-F238E27FC236}">
                  <a16:creationId xmlns:a16="http://schemas.microsoft.com/office/drawing/2014/main" id="{18958456-AD34-4390-94F1-036F9D0597B2}"/>
                </a:ext>
              </a:extLst>
            </p:cNvPr>
            <p:cNvSpPr>
              <a:spLocks noChangeArrowheads="1"/>
            </p:cNvSpPr>
            <p:nvPr/>
          </p:nvSpPr>
          <p:spPr bwMode="auto">
            <a:xfrm>
              <a:off x="1845"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89" name="Oval 1304">
              <a:extLst>
                <a:ext uri="{FF2B5EF4-FFF2-40B4-BE49-F238E27FC236}">
                  <a16:creationId xmlns:a16="http://schemas.microsoft.com/office/drawing/2014/main" id="{5132751C-8C18-4F65-94ED-AF994A89CA32}"/>
                </a:ext>
              </a:extLst>
            </p:cNvPr>
            <p:cNvSpPr>
              <a:spLocks noChangeArrowheads="1"/>
            </p:cNvSpPr>
            <p:nvPr/>
          </p:nvSpPr>
          <p:spPr bwMode="auto">
            <a:xfrm>
              <a:off x="1702"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90" name="Oval 1305">
              <a:extLst>
                <a:ext uri="{FF2B5EF4-FFF2-40B4-BE49-F238E27FC236}">
                  <a16:creationId xmlns:a16="http://schemas.microsoft.com/office/drawing/2014/main" id="{9EDB01C0-CD9F-4177-A6B6-7533BF34302D}"/>
                </a:ext>
              </a:extLst>
            </p:cNvPr>
            <p:cNvSpPr>
              <a:spLocks noChangeArrowheads="1"/>
            </p:cNvSpPr>
            <p:nvPr/>
          </p:nvSpPr>
          <p:spPr bwMode="auto">
            <a:xfrm>
              <a:off x="1983"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9448" name="Group 1306">
            <a:extLst>
              <a:ext uri="{FF2B5EF4-FFF2-40B4-BE49-F238E27FC236}">
                <a16:creationId xmlns:a16="http://schemas.microsoft.com/office/drawing/2014/main" id="{EB684B59-C4B5-46A2-B1D3-84D55D030F1A}"/>
              </a:ext>
            </a:extLst>
          </p:cNvPr>
          <p:cNvGrpSpPr>
            <a:grpSpLocks/>
          </p:cNvGrpSpPr>
          <p:nvPr/>
        </p:nvGrpSpPr>
        <p:grpSpPr bwMode="auto">
          <a:xfrm>
            <a:off x="6202363" y="2046288"/>
            <a:ext cx="2908300" cy="1644650"/>
            <a:chOff x="439" y="2324"/>
            <a:chExt cx="1832" cy="1036"/>
          </a:xfrm>
        </p:grpSpPr>
        <p:sp>
          <p:nvSpPr>
            <p:cNvPr id="189543" name="Oval 1307">
              <a:extLst>
                <a:ext uri="{FF2B5EF4-FFF2-40B4-BE49-F238E27FC236}">
                  <a16:creationId xmlns:a16="http://schemas.microsoft.com/office/drawing/2014/main" id="{A8D6F142-5759-4043-81A7-B435DF095CA4}"/>
                </a:ext>
              </a:extLst>
            </p:cNvPr>
            <p:cNvSpPr>
              <a:spLocks noChangeArrowheads="1"/>
            </p:cNvSpPr>
            <p:nvPr/>
          </p:nvSpPr>
          <p:spPr bwMode="auto">
            <a:xfrm>
              <a:off x="439"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4" name="Oval 1308">
              <a:extLst>
                <a:ext uri="{FF2B5EF4-FFF2-40B4-BE49-F238E27FC236}">
                  <a16:creationId xmlns:a16="http://schemas.microsoft.com/office/drawing/2014/main" id="{EEDA58C6-CDF2-4B46-A912-0F4FC8B8E166}"/>
                </a:ext>
              </a:extLst>
            </p:cNvPr>
            <p:cNvSpPr>
              <a:spLocks noChangeArrowheads="1"/>
            </p:cNvSpPr>
            <p:nvPr/>
          </p:nvSpPr>
          <p:spPr bwMode="auto">
            <a:xfrm>
              <a:off x="720"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5" name="Oval 1309">
              <a:extLst>
                <a:ext uri="{FF2B5EF4-FFF2-40B4-BE49-F238E27FC236}">
                  <a16:creationId xmlns:a16="http://schemas.microsoft.com/office/drawing/2014/main" id="{06F73833-0B29-45AB-B701-A0EC82F65189}"/>
                </a:ext>
              </a:extLst>
            </p:cNvPr>
            <p:cNvSpPr>
              <a:spLocks noChangeArrowheads="1"/>
            </p:cNvSpPr>
            <p:nvPr/>
          </p:nvSpPr>
          <p:spPr bwMode="auto">
            <a:xfrm>
              <a:off x="576"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6" name="Oval 1310">
              <a:extLst>
                <a:ext uri="{FF2B5EF4-FFF2-40B4-BE49-F238E27FC236}">
                  <a16:creationId xmlns:a16="http://schemas.microsoft.com/office/drawing/2014/main" id="{7C40901D-1890-4952-BCB8-AF0F8CB41756}"/>
                </a:ext>
              </a:extLst>
            </p:cNvPr>
            <p:cNvSpPr>
              <a:spLocks noChangeArrowheads="1"/>
            </p:cNvSpPr>
            <p:nvPr/>
          </p:nvSpPr>
          <p:spPr bwMode="auto">
            <a:xfrm>
              <a:off x="857"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7" name="Oval 1311">
              <a:extLst>
                <a:ext uri="{FF2B5EF4-FFF2-40B4-BE49-F238E27FC236}">
                  <a16:creationId xmlns:a16="http://schemas.microsoft.com/office/drawing/2014/main" id="{F0D48ECF-9399-49E7-B052-B18993DD33E3}"/>
                </a:ext>
              </a:extLst>
            </p:cNvPr>
            <p:cNvSpPr>
              <a:spLocks noChangeArrowheads="1"/>
            </p:cNvSpPr>
            <p:nvPr/>
          </p:nvSpPr>
          <p:spPr bwMode="auto">
            <a:xfrm>
              <a:off x="1001"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8" name="Oval 1312">
              <a:extLst>
                <a:ext uri="{FF2B5EF4-FFF2-40B4-BE49-F238E27FC236}">
                  <a16:creationId xmlns:a16="http://schemas.microsoft.com/office/drawing/2014/main" id="{CF5F9A6B-7535-4FA3-BFB9-BA850F7D849E}"/>
                </a:ext>
              </a:extLst>
            </p:cNvPr>
            <p:cNvSpPr>
              <a:spLocks noChangeArrowheads="1"/>
            </p:cNvSpPr>
            <p:nvPr/>
          </p:nvSpPr>
          <p:spPr bwMode="auto">
            <a:xfrm>
              <a:off x="1282"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9" name="Oval 1313">
              <a:extLst>
                <a:ext uri="{FF2B5EF4-FFF2-40B4-BE49-F238E27FC236}">
                  <a16:creationId xmlns:a16="http://schemas.microsoft.com/office/drawing/2014/main" id="{801064FA-E081-4C1E-BF18-DD719C15EF8E}"/>
                </a:ext>
              </a:extLst>
            </p:cNvPr>
            <p:cNvSpPr>
              <a:spLocks noChangeArrowheads="1"/>
            </p:cNvSpPr>
            <p:nvPr/>
          </p:nvSpPr>
          <p:spPr bwMode="auto">
            <a:xfrm>
              <a:off x="1138"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0" name="Oval 1314">
              <a:extLst>
                <a:ext uri="{FF2B5EF4-FFF2-40B4-BE49-F238E27FC236}">
                  <a16:creationId xmlns:a16="http://schemas.microsoft.com/office/drawing/2014/main" id="{F17ECA44-6942-4492-8001-CF4F83F5A17D}"/>
                </a:ext>
              </a:extLst>
            </p:cNvPr>
            <p:cNvSpPr>
              <a:spLocks noChangeArrowheads="1"/>
            </p:cNvSpPr>
            <p:nvPr/>
          </p:nvSpPr>
          <p:spPr bwMode="auto">
            <a:xfrm>
              <a:off x="1419"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1" name="Oval 1315">
              <a:extLst>
                <a:ext uri="{FF2B5EF4-FFF2-40B4-BE49-F238E27FC236}">
                  <a16:creationId xmlns:a16="http://schemas.microsoft.com/office/drawing/2014/main" id="{61EB32A1-B9F4-4DC3-A628-39803F5A60C9}"/>
                </a:ext>
              </a:extLst>
            </p:cNvPr>
            <p:cNvSpPr>
              <a:spLocks noChangeArrowheads="1"/>
            </p:cNvSpPr>
            <p:nvPr/>
          </p:nvSpPr>
          <p:spPr bwMode="auto">
            <a:xfrm>
              <a:off x="1564"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2" name="Oval 1316">
              <a:extLst>
                <a:ext uri="{FF2B5EF4-FFF2-40B4-BE49-F238E27FC236}">
                  <a16:creationId xmlns:a16="http://schemas.microsoft.com/office/drawing/2014/main" id="{77685452-BCB4-4B62-9F29-889A45BEDC8A}"/>
                </a:ext>
              </a:extLst>
            </p:cNvPr>
            <p:cNvSpPr>
              <a:spLocks noChangeArrowheads="1"/>
            </p:cNvSpPr>
            <p:nvPr/>
          </p:nvSpPr>
          <p:spPr bwMode="auto">
            <a:xfrm>
              <a:off x="1845"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3" name="Oval 1317">
              <a:extLst>
                <a:ext uri="{FF2B5EF4-FFF2-40B4-BE49-F238E27FC236}">
                  <a16:creationId xmlns:a16="http://schemas.microsoft.com/office/drawing/2014/main" id="{0402D3E1-19CE-4CAA-90E6-65DA9D7927F9}"/>
                </a:ext>
              </a:extLst>
            </p:cNvPr>
            <p:cNvSpPr>
              <a:spLocks noChangeArrowheads="1"/>
            </p:cNvSpPr>
            <p:nvPr/>
          </p:nvSpPr>
          <p:spPr bwMode="auto">
            <a:xfrm>
              <a:off x="1701"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4" name="Oval 1318">
              <a:extLst>
                <a:ext uri="{FF2B5EF4-FFF2-40B4-BE49-F238E27FC236}">
                  <a16:creationId xmlns:a16="http://schemas.microsoft.com/office/drawing/2014/main" id="{D8A8B90A-C36C-4997-AE20-0518284E2963}"/>
                </a:ext>
              </a:extLst>
            </p:cNvPr>
            <p:cNvSpPr>
              <a:spLocks noChangeArrowheads="1"/>
            </p:cNvSpPr>
            <p:nvPr/>
          </p:nvSpPr>
          <p:spPr bwMode="auto">
            <a:xfrm>
              <a:off x="1982"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5" name="Oval 1319">
              <a:extLst>
                <a:ext uri="{FF2B5EF4-FFF2-40B4-BE49-F238E27FC236}">
                  <a16:creationId xmlns:a16="http://schemas.microsoft.com/office/drawing/2014/main" id="{FA7C2D31-9AD7-4F47-AABB-D5EE5BB77C80}"/>
                </a:ext>
              </a:extLst>
            </p:cNvPr>
            <p:cNvSpPr>
              <a:spLocks noChangeArrowheads="1"/>
            </p:cNvSpPr>
            <p:nvPr/>
          </p:nvSpPr>
          <p:spPr bwMode="auto">
            <a:xfrm>
              <a:off x="439"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6" name="Oval 1320">
              <a:extLst>
                <a:ext uri="{FF2B5EF4-FFF2-40B4-BE49-F238E27FC236}">
                  <a16:creationId xmlns:a16="http://schemas.microsoft.com/office/drawing/2014/main" id="{4E1E9ACB-B3F9-4F4D-A9C4-CC33ABE35CCD}"/>
                </a:ext>
              </a:extLst>
            </p:cNvPr>
            <p:cNvSpPr>
              <a:spLocks noChangeArrowheads="1"/>
            </p:cNvSpPr>
            <p:nvPr/>
          </p:nvSpPr>
          <p:spPr bwMode="auto">
            <a:xfrm>
              <a:off x="720"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7" name="Oval 1321">
              <a:extLst>
                <a:ext uri="{FF2B5EF4-FFF2-40B4-BE49-F238E27FC236}">
                  <a16:creationId xmlns:a16="http://schemas.microsoft.com/office/drawing/2014/main" id="{2EC16452-C4EE-4596-A1D2-302A2F7D4A9E}"/>
                </a:ext>
              </a:extLst>
            </p:cNvPr>
            <p:cNvSpPr>
              <a:spLocks noChangeArrowheads="1"/>
            </p:cNvSpPr>
            <p:nvPr/>
          </p:nvSpPr>
          <p:spPr bwMode="auto">
            <a:xfrm>
              <a:off x="577"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8" name="Oval 1322">
              <a:extLst>
                <a:ext uri="{FF2B5EF4-FFF2-40B4-BE49-F238E27FC236}">
                  <a16:creationId xmlns:a16="http://schemas.microsoft.com/office/drawing/2014/main" id="{35BD4EE2-2EBA-460E-BDBA-039C255BAEC5}"/>
                </a:ext>
              </a:extLst>
            </p:cNvPr>
            <p:cNvSpPr>
              <a:spLocks noChangeArrowheads="1"/>
            </p:cNvSpPr>
            <p:nvPr/>
          </p:nvSpPr>
          <p:spPr bwMode="auto">
            <a:xfrm>
              <a:off x="858"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59" name="Oval 1323">
              <a:extLst>
                <a:ext uri="{FF2B5EF4-FFF2-40B4-BE49-F238E27FC236}">
                  <a16:creationId xmlns:a16="http://schemas.microsoft.com/office/drawing/2014/main" id="{8318DE9F-D3A6-4D44-9195-DBC4D749C2AE}"/>
                </a:ext>
              </a:extLst>
            </p:cNvPr>
            <p:cNvSpPr>
              <a:spLocks noChangeArrowheads="1"/>
            </p:cNvSpPr>
            <p:nvPr/>
          </p:nvSpPr>
          <p:spPr bwMode="auto">
            <a:xfrm>
              <a:off x="1001"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0" name="Oval 1324">
              <a:extLst>
                <a:ext uri="{FF2B5EF4-FFF2-40B4-BE49-F238E27FC236}">
                  <a16:creationId xmlns:a16="http://schemas.microsoft.com/office/drawing/2014/main" id="{5357BCDE-485A-4D4D-8010-2D090DBCBC8F}"/>
                </a:ext>
              </a:extLst>
            </p:cNvPr>
            <p:cNvSpPr>
              <a:spLocks noChangeArrowheads="1"/>
            </p:cNvSpPr>
            <p:nvPr/>
          </p:nvSpPr>
          <p:spPr bwMode="auto">
            <a:xfrm>
              <a:off x="1282"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1" name="Oval 1325">
              <a:extLst>
                <a:ext uri="{FF2B5EF4-FFF2-40B4-BE49-F238E27FC236}">
                  <a16:creationId xmlns:a16="http://schemas.microsoft.com/office/drawing/2014/main" id="{1918640F-7A43-4682-B886-63E2435A611C}"/>
                </a:ext>
              </a:extLst>
            </p:cNvPr>
            <p:cNvSpPr>
              <a:spLocks noChangeArrowheads="1"/>
            </p:cNvSpPr>
            <p:nvPr/>
          </p:nvSpPr>
          <p:spPr bwMode="auto">
            <a:xfrm>
              <a:off x="1139"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2" name="Oval 1326">
              <a:extLst>
                <a:ext uri="{FF2B5EF4-FFF2-40B4-BE49-F238E27FC236}">
                  <a16:creationId xmlns:a16="http://schemas.microsoft.com/office/drawing/2014/main" id="{DEB832DF-8C23-43FD-93CD-7DE0A85DDC36}"/>
                </a:ext>
              </a:extLst>
            </p:cNvPr>
            <p:cNvSpPr>
              <a:spLocks noChangeArrowheads="1"/>
            </p:cNvSpPr>
            <p:nvPr/>
          </p:nvSpPr>
          <p:spPr bwMode="auto">
            <a:xfrm>
              <a:off x="1420"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3" name="Oval 1327">
              <a:extLst>
                <a:ext uri="{FF2B5EF4-FFF2-40B4-BE49-F238E27FC236}">
                  <a16:creationId xmlns:a16="http://schemas.microsoft.com/office/drawing/2014/main" id="{CB49177B-9C7C-499C-AC28-EF018BCBABF2}"/>
                </a:ext>
              </a:extLst>
            </p:cNvPr>
            <p:cNvSpPr>
              <a:spLocks noChangeArrowheads="1"/>
            </p:cNvSpPr>
            <p:nvPr/>
          </p:nvSpPr>
          <p:spPr bwMode="auto">
            <a:xfrm>
              <a:off x="1564"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4" name="Oval 1328">
              <a:extLst>
                <a:ext uri="{FF2B5EF4-FFF2-40B4-BE49-F238E27FC236}">
                  <a16:creationId xmlns:a16="http://schemas.microsoft.com/office/drawing/2014/main" id="{04C782AF-0E3A-4E19-872C-3666DBE39B97}"/>
                </a:ext>
              </a:extLst>
            </p:cNvPr>
            <p:cNvSpPr>
              <a:spLocks noChangeArrowheads="1"/>
            </p:cNvSpPr>
            <p:nvPr/>
          </p:nvSpPr>
          <p:spPr bwMode="auto">
            <a:xfrm>
              <a:off x="1845"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5" name="Oval 1329">
              <a:extLst>
                <a:ext uri="{FF2B5EF4-FFF2-40B4-BE49-F238E27FC236}">
                  <a16:creationId xmlns:a16="http://schemas.microsoft.com/office/drawing/2014/main" id="{E7D4200B-938C-4C55-BAB6-39980ED02864}"/>
                </a:ext>
              </a:extLst>
            </p:cNvPr>
            <p:cNvSpPr>
              <a:spLocks noChangeArrowheads="1"/>
            </p:cNvSpPr>
            <p:nvPr/>
          </p:nvSpPr>
          <p:spPr bwMode="auto">
            <a:xfrm>
              <a:off x="1702"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66" name="Oval 1330">
              <a:extLst>
                <a:ext uri="{FF2B5EF4-FFF2-40B4-BE49-F238E27FC236}">
                  <a16:creationId xmlns:a16="http://schemas.microsoft.com/office/drawing/2014/main" id="{FC8480E7-5A06-40FE-AD29-8E7FA5E65E20}"/>
                </a:ext>
              </a:extLst>
            </p:cNvPr>
            <p:cNvSpPr>
              <a:spLocks noChangeArrowheads="1"/>
            </p:cNvSpPr>
            <p:nvPr/>
          </p:nvSpPr>
          <p:spPr bwMode="auto">
            <a:xfrm>
              <a:off x="1983"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sp>
        <p:nvSpPr>
          <p:cNvPr id="189449" name="Text Box 1331">
            <a:extLst>
              <a:ext uri="{FF2B5EF4-FFF2-40B4-BE49-F238E27FC236}">
                <a16:creationId xmlns:a16="http://schemas.microsoft.com/office/drawing/2014/main" id="{AD083484-095D-4BEC-885A-B95A49CD39DB}"/>
              </a:ext>
            </a:extLst>
          </p:cNvPr>
          <p:cNvSpPr txBox="1">
            <a:spLocks noChangeArrowheads="1"/>
          </p:cNvSpPr>
          <p:nvPr/>
        </p:nvSpPr>
        <p:spPr bwMode="auto">
          <a:xfrm>
            <a:off x="1449387" y="2949575"/>
            <a:ext cx="477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000000"/>
                </a:solidFill>
              </a:rPr>
              <a:t>A</a:t>
            </a:r>
          </a:p>
        </p:txBody>
      </p:sp>
      <p:sp>
        <p:nvSpPr>
          <p:cNvPr id="189450" name="AutoShape 1332">
            <a:extLst>
              <a:ext uri="{FF2B5EF4-FFF2-40B4-BE49-F238E27FC236}">
                <a16:creationId xmlns:a16="http://schemas.microsoft.com/office/drawing/2014/main" id="{188AFFA5-FD2B-4772-A167-86871B1F9EAF}"/>
              </a:ext>
            </a:extLst>
          </p:cNvPr>
          <p:cNvSpPr>
            <a:spLocks noChangeArrowheads="1"/>
          </p:cNvSpPr>
          <p:nvPr/>
        </p:nvSpPr>
        <p:spPr bwMode="auto">
          <a:xfrm>
            <a:off x="1847850" y="309245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51" name="Text Box 1333">
            <a:extLst>
              <a:ext uri="{FF2B5EF4-FFF2-40B4-BE49-F238E27FC236}">
                <a16:creationId xmlns:a16="http://schemas.microsoft.com/office/drawing/2014/main" id="{2FC01055-793C-4B28-9844-6C27B5384708}"/>
              </a:ext>
            </a:extLst>
          </p:cNvPr>
          <p:cNvSpPr txBox="1">
            <a:spLocks noChangeArrowheads="1"/>
          </p:cNvSpPr>
          <p:nvPr/>
        </p:nvSpPr>
        <p:spPr bwMode="auto">
          <a:xfrm>
            <a:off x="1939926" y="1393825"/>
            <a:ext cx="455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FF0000"/>
                </a:solidFill>
              </a:rPr>
              <a:t>B</a:t>
            </a:r>
          </a:p>
        </p:txBody>
      </p:sp>
      <p:sp>
        <p:nvSpPr>
          <p:cNvPr id="189452" name="AutoShape 1334">
            <a:extLst>
              <a:ext uri="{FF2B5EF4-FFF2-40B4-BE49-F238E27FC236}">
                <a16:creationId xmlns:a16="http://schemas.microsoft.com/office/drawing/2014/main" id="{1CFC52E1-6BC7-4F65-8C6B-4FA313172B7C}"/>
              </a:ext>
            </a:extLst>
          </p:cNvPr>
          <p:cNvSpPr>
            <a:spLocks noChangeArrowheads="1"/>
          </p:cNvSpPr>
          <p:nvPr/>
        </p:nvSpPr>
        <p:spPr bwMode="auto">
          <a:xfrm>
            <a:off x="2338388" y="153670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53" name="Text Box 1335">
            <a:extLst>
              <a:ext uri="{FF2B5EF4-FFF2-40B4-BE49-F238E27FC236}">
                <a16:creationId xmlns:a16="http://schemas.microsoft.com/office/drawing/2014/main" id="{DE815D11-7FB9-42A2-9B27-3DD4D793686D}"/>
              </a:ext>
            </a:extLst>
          </p:cNvPr>
          <p:cNvSpPr txBox="1">
            <a:spLocks noChangeArrowheads="1"/>
          </p:cNvSpPr>
          <p:nvPr/>
        </p:nvSpPr>
        <p:spPr bwMode="auto">
          <a:xfrm>
            <a:off x="5283200" y="2994025"/>
            <a:ext cx="477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000000"/>
                </a:solidFill>
              </a:rPr>
              <a:t>A</a:t>
            </a:r>
          </a:p>
        </p:txBody>
      </p:sp>
      <p:sp>
        <p:nvSpPr>
          <p:cNvPr id="189454" name="AutoShape 1336">
            <a:extLst>
              <a:ext uri="{FF2B5EF4-FFF2-40B4-BE49-F238E27FC236}">
                <a16:creationId xmlns:a16="http://schemas.microsoft.com/office/drawing/2014/main" id="{EA36C9E5-245E-4CF4-9957-F4C52B2137BE}"/>
              </a:ext>
            </a:extLst>
          </p:cNvPr>
          <p:cNvSpPr>
            <a:spLocks noChangeArrowheads="1"/>
          </p:cNvSpPr>
          <p:nvPr/>
        </p:nvSpPr>
        <p:spPr bwMode="auto">
          <a:xfrm>
            <a:off x="5681663" y="313690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55" name="Text Box 1337">
            <a:extLst>
              <a:ext uri="{FF2B5EF4-FFF2-40B4-BE49-F238E27FC236}">
                <a16:creationId xmlns:a16="http://schemas.microsoft.com/office/drawing/2014/main" id="{571005D3-EDA1-405B-BB0D-A4E4FD4DF06D}"/>
              </a:ext>
            </a:extLst>
          </p:cNvPr>
          <p:cNvSpPr txBox="1">
            <a:spLocks noChangeArrowheads="1"/>
          </p:cNvSpPr>
          <p:nvPr/>
        </p:nvSpPr>
        <p:spPr bwMode="auto">
          <a:xfrm>
            <a:off x="5708651" y="1438275"/>
            <a:ext cx="455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FF0000"/>
                </a:solidFill>
              </a:rPr>
              <a:t>B</a:t>
            </a:r>
          </a:p>
        </p:txBody>
      </p:sp>
      <p:sp>
        <p:nvSpPr>
          <p:cNvPr id="189456" name="AutoShape 1338">
            <a:extLst>
              <a:ext uri="{FF2B5EF4-FFF2-40B4-BE49-F238E27FC236}">
                <a16:creationId xmlns:a16="http://schemas.microsoft.com/office/drawing/2014/main" id="{83A298C0-24B1-46FD-9B5C-2C4C9783B81D}"/>
              </a:ext>
            </a:extLst>
          </p:cNvPr>
          <p:cNvSpPr>
            <a:spLocks noChangeArrowheads="1"/>
          </p:cNvSpPr>
          <p:nvPr/>
        </p:nvSpPr>
        <p:spPr bwMode="auto">
          <a:xfrm>
            <a:off x="6107113" y="158115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57" name="Text Box 1339">
            <a:extLst>
              <a:ext uri="{FF2B5EF4-FFF2-40B4-BE49-F238E27FC236}">
                <a16:creationId xmlns:a16="http://schemas.microsoft.com/office/drawing/2014/main" id="{AE414457-2BE4-44B4-9328-6BCDB4091604}"/>
              </a:ext>
            </a:extLst>
          </p:cNvPr>
          <p:cNvSpPr txBox="1">
            <a:spLocks noChangeArrowheads="1"/>
          </p:cNvSpPr>
          <p:nvPr/>
        </p:nvSpPr>
        <p:spPr bwMode="auto">
          <a:xfrm>
            <a:off x="9163051" y="3048001"/>
            <a:ext cx="550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4000" b="1">
                <a:solidFill>
                  <a:srgbClr val="0000CC"/>
                </a:solidFill>
              </a:rPr>
              <a:t>C</a:t>
            </a:r>
          </a:p>
        </p:txBody>
      </p:sp>
      <p:sp>
        <p:nvSpPr>
          <p:cNvPr id="189458" name="AutoShape 1340">
            <a:extLst>
              <a:ext uri="{FF2B5EF4-FFF2-40B4-BE49-F238E27FC236}">
                <a16:creationId xmlns:a16="http://schemas.microsoft.com/office/drawing/2014/main" id="{3430CD08-E980-4535-9016-242CA9C8A524}"/>
              </a:ext>
            </a:extLst>
          </p:cNvPr>
          <p:cNvSpPr>
            <a:spLocks noChangeArrowheads="1"/>
          </p:cNvSpPr>
          <p:nvPr/>
        </p:nvSpPr>
        <p:spPr bwMode="auto">
          <a:xfrm flipH="1">
            <a:off x="8934450" y="328930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59" name="Rectangle 1343">
            <a:extLst>
              <a:ext uri="{FF2B5EF4-FFF2-40B4-BE49-F238E27FC236}">
                <a16:creationId xmlns:a16="http://schemas.microsoft.com/office/drawing/2014/main" id="{EEC5DAB6-F296-4330-B2CC-F30ADE9A5BAB}"/>
              </a:ext>
            </a:extLst>
          </p:cNvPr>
          <p:cNvSpPr>
            <a:spLocks noChangeArrowheads="1"/>
          </p:cNvSpPr>
          <p:nvPr/>
        </p:nvSpPr>
        <p:spPr bwMode="auto">
          <a:xfrm>
            <a:off x="2719388" y="914400"/>
            <a:ext cx="1833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ea typeface="ＨＧ丸ゴシックB" charset="-128"/>
              </a:rPr>
              <a:t>AB</a:t>
            </a:r>
            <a:r>
              <a:rPr lang="ja-JP" altLang="en-US" sz="2400" b="1">
                <a:solidFill>
                  <a:srgbClr val="FF0000"/>
                </a:solidFill>
                <a:ea typeface="ＨＧ丸ゴシックB" charset="-128"/>
              </a:rPr>
              <a:t>積層構造</a:t>
            </a:r>
          </a:p>
        </p:txBody>
      </p:sp>
      <p:sp>
        <p:nvSpPr>
          <p:cNvPr id="189460" name="Rectangle 1345">
            <a:extLst>
              <a:ext uri="{FF2B5EF4-FFF2-40B4-BE49-F238E27FC236}">
                <a16:creationId xmlns:a16="http://schemas.microsoft.com/office/drawing/2014/main" id="{DF188789-882F-47FA-8840-91B1AA167448}"/>
              </a:ext>
            </a:extLst>
          </p:cNvPr>
          <p:cNvSpPr>
            <a:spLocks noChangeArrowheads="1"/>
          </p:cNvSpPr>
          <p:nvPr/>
        </p:nvSpPr>
        <p:spPr bwMode="auto">
          <a:xfrm>
            <a:off x="6303963" y="736601"/>
            <a:ext cx="44541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ea typeface="ＨＧ丸ゴシックB" charset="-128"/>
              </a:rPr>
              <a:t>ABC</a:t>
            </a:r>
            <a:r>
              <a:rPr lang="ja-JP" altLang="en-US" sz="2400" b="1">
                <a:solidFill>
                  <a:srgbClr val="FF0000"/>
                </a:solidFill>
                <a:ea typeface="ＨＧ丸ゴシックB" charset="-128"/>
              </a:rPr>
              <a:t>積層構造</a:t>
            </a:r>
            <a:r>
              <a:rPr lang="en-US" altLang="ja-JP" sz="2400" b="1">
                <a:solidFill>
                  <a:srgbClr val="FF0000"/>
                </a:solidFill>
                <a:ea typeface="ＨＧ丸ゴシックB" charset="-128"/>
              </a:rPr>
              <a:t>: ABCABC</a:t>
            </a:r>
            <a:r>
              <a:rPr lang="ja-JP" altLang="en-US" sz="2400" b="1">
                <a:solidFill>
                  <a:srgbClr val="FF0000"/>
                </a:solidFill>
                <a:ea typeface="ＨＧ丸ゴシックB" charset="-128"/>
              </a:rPr>
              <a:t>・・・</a:t>
            </a:r>
            <a:br>
              <a:rPr lang="ja-JP" altLang="en-US" sz="2400" b="1">
                <a:solidFill>
                  <a:srgbClr val="FF0000"/>
                </a:solidFill>
                <a:ea typeface="ＨＧ丸ゴシックB" charset="-128"/>
              </a:rPr>
            </a:br>
            <a:r>
              <a:rPr lang="ja-JP" altLang="en-US" sz="2400" b="1">
                <a:solidFill>
                  <a:srgbClr val="0000FF"/>
                </a:solidFill>
                <a:ea typeface="ＨＧ丸ゴシックB" charset="-128"/>
              </a:rPr>
              <a:t>立方最密構造</a:t>
            </a:r>
          </a:p>
        </p:txBody>
      </p:sp>
      <p:grpSp>
        <p:nvGrpSpPr>
          <p:cNvPr id="189461" name="Group 1346">
            <a:extLst>
              <a:ext uri="{FF2B5EF4-FFF2-40B4-BE49-F238E27FC236}">
                <a16:creationId xmlns:a16="http://schemas.microsoft.com/office/drawing/2014/main" id="{DC23D021-5FA0-4745-9A60-C52E4E41ABB8}"/>
              </a:ext>
            </a:extLst>
          </p:cNvPr>
          <p:cNvGrpSpPr>
            <a:grpSpLocks/>
          </p:cNvGrpSpPr>
          <p:nvPr/>
        </p:nvGrpSpPr>
        <p:grpSpPr bwMode="auto">
          <a:xfrm>
            <a:off x="6167438" y="4973638"/>
            <a:ext cx="2908300" cy="1644650"/>
            <a:chOff x="439" y="2324"/>
            <a:chExt cx="1832" cy="1036"/>
          </a:xfrm>
        </p:grpSpPr>
        <p:sp>
          <p:nvSpPr>
            <p:cNvPr id="189519" name="Oval 1347">
              <a:extLst>
                <a:ext uri="{FF2B5EF4-FFF2-40B4-BE49-F238E27FC236}">
                  <a16:creationId xmlns:a16="http://schemas.microsoft.com/office/drawing/2014/main" id="{177B0434-A7E6-494A-9ABF-DEED873CACAA}"/>
                </a:ext>
              </a:extLst>
            </p:cNvPr>
            <p:cNvSpPr>
              <a:spLocks noChangeArrowheads="1"/>
            </p:cNvSpPr>
            <p:nvPr/>
          </p:nvSpPr>
          <p:spPr bwMode="auto">
            <a:xfrm>
              <a:off x="439"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0" name="Oval 1348">
              <a:extLst>
                <a:ext uri="{FF2B5EF4-FFF2-40B4-BE49-F238E27FC236}">
                  <a16:creationId xmlns:a16="http://schemas.microsoft.com/office/drawing/2014/main" id="{BAEDA086-BE59-4141-8A26-04F1DC03704C}"/>
                </a:ext>
              </a:extLst>
            </p:cNvPr>
            <p:cNvSpPr>
              <a:spLocks noChangeArrowheads="1"/>
            </p:cNvSpPr>
            <p:nvPr/>
          </p:nvSpPr>
          <p:spPr bwMode="auto">
            <a:xfrm>
              <a:off x="720"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1" name="Oval 1349">
              <a:extLst>
                <a:ext uri="{FF2B5EF4-FFF2-40B4-BE49-F238E27FC236}">
                  <a16:creationId xmlns:a16="http://schemas.microsoft.com/office/drawing/2014/main" id="{BC957330-39EE-4BEE-A497-8CD196C5D8EC}"/>
                </a:ext>
              </a:extLst>
            </p:cNvPr>
            <p:cNvSpPr>
              <a:spLocks noChangeArrowheads="1"/>
            </p:cNvSpPr>
            <p:nvPr/>
          </p:nvSpPr>
          <p:spPr bwMode="auto">
            <a:xfrm>
              <a:off x="576"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2" name="Oval 1350">
              <a:extLst>
                <a:ext uri="{FF2B5EF4-FFF2-40B4-BE49-F238E27FC236}">
                  <a16:creationId xmlns:a16="http://schemas.microsoft.com/office/drawing/2014/main" id="{637B07C3-DEC0-43BD-A2BE-7E9A652579B0}"/>
                </a:ext>
              </a:extLst>
            </p:cNvPr>
            <p:cNvSpPr>
              <a:spLocks noChangeArrowheads="1"/>
            </p:cNvSpPr>
            <p:nvPr/>
          </p:nvSpPr>
          <p:spPr bwMode="auto">
            <a:xfrm>
              <a:off x="857"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3" name="Oval 1351">
              <a:extLst>
                <a:ext uri="{FF2B5EF4-FFF2-40B4-BE49-F238E27FC236}">
                  <a16:creationId xmlns:a16="http://schemas.microsoft.com/office/drawing/2014/main" id="{B0F5A6E2-3C7A-4DD4-AD69-DEC4C7854548}"/>
                </a:ext>
              </a:extLst>
            </p:cNvPr>
            <p:cNvSpPr>
              <a:spLocks noChangeArrowheads="1"/>
            </p:cNvSpPr>
            <p:nvPr/>
          </p:nvSpPr>
          <p:spPr bwMode="auto">
            <a:xfrm>
              <a:off x="1001"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4" name="Oval 1352">
              <a:extLst>
                <a:ext uri="{FF2B5EF4-FFF2-40B4-BE49-F238E27FC236}">
                  <a16:creationId xmlns:a16="http://schemas.microsoft.com/office/drawing/2014/main" id="{8715F434-E11B-41ED-98D5-75EE56FE67EC}"/>
                </a:ext>
              </a:extLst>
            </p:cNvPr>
            <p:cNvSpPr>
              <a:spLocks noChangeArrowheads="1"/>
            </p:cNvSpPr>
            <p:nvPr/>
          </p:nvSpPr>
          <p:spPr bwMode="auto">
            <a:xfrm>
              <a:off x="1282"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5" name="Oval 1353">
              <a:extLst>
                <a:ext uri="{FF2B5EF4-FFF2-40B4-BE49-F238E27FC236}">
                  <a16:creationId xmlns:a16="http://schemas.microsoft.com/office/drawing/2014/main" id="{2FB4B2AF-AC62-42D4-802F-7171856283FF}"/>
                </a:ext>
              </a:extLst>
            </p:cNvPr>
            <p:cNvSpPr>
              <a:spLocks noChangeArrowheads="1"/>
            </p:cNvSpPr>
            <p:nvPr/>
          </p:nvSpPr>
          <p:spPr bwMode="auto">
            <a:xfrm>
              <a:off x="1138"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6" name="Oval 1354">
              <a:extLst>
                <a:ext uri="{FF2B5EF4-FFF2-40B4-BE49-F238E27FC236}">
                  <a16:creationId xmlns:a16="http://schemas.microsoft.com/office/drawing/2014/main" id="{1E19C879-E84F-4BFB-8E40-60FAF4F66390}"/>
                </a:ext>
              </a:extLst>
            </p:cNvPr>
            <p:cNvSpPr>
              <a:spLocks noChangeArrowheads="1"/>
            </p:cNvSpPr>
            <p:nvPr/>
          </p:nvSpPr>
          <p:spPr bwMode="auto">
            <a:xfrm>
              <a:off x="1419"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7" name="Oval 1355">
              <a:extLst>
                <a:ext uri="{FF2B5EF4-FFF2-40B4-BE49-F238E27FC236}">
                  <a16:creationId xmlns:a16="http://schemas.microsoft.com/office/drawing/2014/main" id="{F710FF6C-DD8F-4363-90CC-0280EDF393EE}"/>
                </a:ext>
              </a:extLst>
            </p:cNvPr>
            <p:cNvSpPr>
              <a:spLocks noChangeArrowheads="1"/>
            </p:cNvSpPr>
            <p:nvPr/>
          </p:nvSpPr>
          <p:spPr bwMode="auto">
            <a:xfrm>
              <a:off x="1564"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8" name="Oval 1356">
              <a:extLst>
                <a:ext uri="{FF2B5EF4-FFF2-40B4-BE49-F238E27FC236}">
                  <a16:creationId xmlns:a16="http://schemas.microsoft.com/office/drawing/2014/main" id="{A0E4EF95-4CF3-4F63-A3EF-D2C50328E51E}"/>
                </a:ext>
              </a:extLst>
            </p:cNvPr>
            <p:cNvSpPr>
              <a:spLocks noChangeArrowheads="1"/>
            </p:cNvSpPr>
            <p:nvPr/>
          </p:nvSpPr>
          <p:spPr bwMode="auto">
            <a:xfrm>
              <a:off x="1845" y="307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29" name="Oval 1357">
              <a:extLst>
                <a:ext uri="{FF2B5EF4-FFF2-40B4-BE49-F238E27FC236}">
                  <a16:creationId xmlns:a16="http://schemas.microsoft.com/office/drawing/2014/main" id="{808DFC5C-76B8-4299-B828-063898C100E2}"/>
                </a:ext>
              </a:extLst>
            </p:cNvPr>
            <p:cNvSpPr>
              <a:spLocks noChangeArrowheads="1"/>
            </p:cNvSpPr>
            <p:nvPr/>
          </p:nvSpPr>
          <p:spPr bwMode="auto">
            <a:xfrm>
              <a:off x="1701"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0" name="Oval 1358">
              <a:extLst>
                <a:ext uri="{FF2B5EF4-FFF2-40B4-BE49-F238E27FC236}">
                  <a16:creationId xmlns:a16="http://schemas.microsoft.com/office/drawing/2014/main" id="{D846B59C-CF64-4D67-9623-5F13D35C5B3C}"/>
                </a:ext>
              </a:extLst>
            </p:cNvPr>
            <p:cNvSpPr>
              <a:spLocks noChangeArrowheads="1"/>
            </p:cNvSpPr>
            <p:nvPr/>
          </p:nvSpPr>
          <p:spPr bwMode="auto">
            <a:xfrm>
              <a:off x="1982" y="2832"/>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1" name="Oval 1359">
              <a:extLst>
                <a:ext uri="{FF2B5EF4-FFF2-40B4-BE49-F238E27FC236}">
                  <a16:creationId xmlns:a16="http://schemas.microsoft.com/office/drawing/2014/main" id="{91528C74-D174-4B38-A0F9-20E4BCB0AF41}"/>
                </a:ext>
              </a:extLst>
            </p:cNvPr>
            <p:cNvSpPr>
              <a:spLocks noChangeArrowheads="1"/>
            </p:cNvSpPr>
            <p:nvPr/>
          </p:nvSpPr>
          <p:spPr bwMode="auto">
            <a:xfrm>
              <a:off x="439"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2" name="Oval 1360">
              <a:extLst>
                <a:ext uri="{FF2B5EF4-FFF2-40B4-BE49-F238E27FC236}">
                  <a16:creationId xmlns:a16="http://schemas.microsoft.com/office/drawing/2014/main" id="{406F56BF-5DB2-4BFC-B28E-F23EA65CB280}"/>
                </a:ext>
              </a:extLst>
            </p:cNvPr>
            <p:cNvSpPr>
              <a:spLocks noChangeArrowheads="1"/>
            </p:cNvSpPr>
            <p:nvPr/>
          </p:nvSpPr>
          <p:spPr bwMode="auto">
            <a:xfrm>
              <a:off x="720"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3" name="Oval 1361">
              <a:extLst>
                <a:ext uri="{FF2B5EF4-FFF2-40B4-BE49-F238E27FC236}">
                  <a16:creationId xmlns:a16="http://schemas.microsoft.com/office/drawing/2014/main" id="{CA9291CB-F0B3-4A71-9E04-EFDACD51F6B1}"/>
                </a:ext>
              </a:extLst>
            </p:cNvPr>
            <p:cNvSpPr>
              <a:spLocks noChangeArrowheads="1"/>
            </p:cNvSpPr>
            <p:nvPr/>
          </p:nvSpPr>
          <p:spPr bwMode="auto">
            <a:xfrm>
              <a:off x="577"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4" name="Oval 1362">
              <a:extLst>
                <a:ext uri="{FF2B5EF4-FFF2-40B4-BE49-F238E27FC236}">
                  <a16:creationId xmlns:a16="http://schemas.microsoft.com/office/drawing/2014/main" id="{9BB85C43-9421-45CA-8F07-2C7293576E7E}"/>
                </a:ext>
              </a:extLst>
            </p:cNvPr>
            <p:cNvSpPr>
              <a:spLocks noChangeArrowheads="1"/>
            </p:cNvSpPr>
            <p:nvPr/>
          </p:nvSpPr>
          <p:spPr bwMode="auto">
            <a:xfrm>
              <a:off x="858"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5" name="Oval 1363">
              <a:extLst>
                <a:ext uri="{FF2B5EF4-FFF2-40B4-BE49-F238E27FC236}">
                  <a16:creationId xmlns:a16="http://schemas.microsoft.com/office/drawing/2014/main" id="{EFD3554A-3EFC-4AAA-9416-638EB09C7B7D}"/>
                </a:ext>
              </a:extLst>
            </p:cNvPr>
            <p:cNvSpPr>
              <a:spLocks noChangeArrowheads="1"/>
            </p:cNvSpPr>
            <p:nvPr/>
          </p:nvSpPr>
          <p:spPr bwMode="auto">
            <a:xfrm>
              <a:off x="1001"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6" name="Oval 1364">
              <a:extLst>
                <a:ext uri="{FF2B5EF4-FFF2-40B4-BE49-F238E27FC236}">
                  <a16:creationId xmlns:a16="http://schemas.microsoft.com/office/drawing/2014/main" id="{01B0A827-E2F6-4E40-B3E3-5BBA4926DCEE}"/>
                </a:ext>
              </a:extLst>
            </p:cNvPr>
            <p:cNvSpPr>
              <a:spLocks noChangeArrowheads="1"/>
            </p:cNvSpPr>
            <p:nvPr/>
          </p:nvSpPr>
          <p:spPr bwMode="auto">
            <a:xfrm>
              <a:off x="1282"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7" name="Oval 1365">
              <a:extLst>
                <a:ext uri="{FF2B5EF4-FFF2-40B4-BE49-F238E27FC236}">
                  <a16:creationId xmlns:a16="http://schemas.microsoft.com/office/drawing/2014/main" id="{EFA85979-34B3-4598-8E7F-392D5ED84AAC}"/>
                </a:ext>
              </a:extLst>
            </p:cNvPr>
            <p:cNvSpPr>
              <a:spLocks noChangeArrowheads="1"/>
            </p:cNvSpPr>
            <p:nvPr/>
          </p:nvSpPr>
          <p:spPr bwMode="auto">
            <a:xfrm>
              <a:off x="1139"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8" name="Oval 1366">
              <a:extLst>
                <a:ext uri="{FF2B5EF4-FFF2-40B4-BE49-F238E27FC236}">
                  <a16:creationId xmlns:a16="http://schemas.microsoft.com/office/drawing/2014/main" id="{90900C5A-C872-4FFA-A03D-3E7A43C47821}"/>
                </a:ext>
              </a:extLst>
            </p:cNvPr>
            <p:cNvSpPr>
              <a:spLocks noChangeArrowheads="1"/>
            </p:cNvSpPr>
            <p:nvPr/>
          </p:nvSpPr>
          <p:spPr bwMode="auto">
            <a:xfrm>
              <a:off x="1420"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39" name="Oval 1367">
              <a:extLst>
                <a:ext uri="{FF2B5EF4-FFF2-40B4-BE49-F238E27FC236}">
                  <a16:creationId xmlns:a16="http://schemas.microsoft.com/office/drawing/2014/main" id="{D06C7383-4B28-4081-AF19-9D6E9AB23B03}"/>
                </a:ext>
              </a:extLst>
            </p:cNvPr>
            <p:cNvSpPr>
              <a:spLocks noChangeArrowheads="1"/>
            </p:cNvSpPr>
            <p:nvPr/>
          </p:nvSpPr>
          <p:spPr bwMode="auto">
            <a:xfrm>
              <a:off x="1564"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0" name="Oval 1368">
              <a:extLst>
                <a:ext uri="{FF2B5EF4-FFF2-40B4-BE49-F238E27FC236}">
                  <a16:creationId xmlns:a16="http://schemas.microsoft.com/office/drawing/2014/main" id="{3F19DA0E-A402-470E-BD88-6EA7487D87C9}"/>
                </a:ext>
              </a:extLst>
            </p:cNvPr>
            <p:cNvSpPr>
              <a:spLocks noChangeArrowheads="1"/>
            </p:cNvSpPr>
            <p:nvPr/>
          </p:nvSpPr>
          <p:spPr bwMode="auto">
            <a:xfrm>
              <a:off x="1845" y="2579"/>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1" name="Oval 1369">
              <a:extLst>
                <a:ext uri="{FF2B5EF4-FFF2-40B4-BE49-F238E27FC236}">
                  <a16:creationId xmlns:a16="http://schemas.microsoft.com/office/drawing/2014/main" id="{887B058C-6088-439C-8742-AEF141D755DF}"/>
                </a:ext>
              </a:extLst>
            </p:cNvPr>
            <p:cNvSpPr>
              <a:spLocks noChangeArrowheads="1"/>
            </p:cNvSpPr>
            <p:nvPr/>
          </p:nvSpPr>
          <p:spPr bwMode="auto">
            <a:xfrm>
              <a:off x="1702"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42" name="Oval 1370">
              <a:extLst>
                <a:ext uri="{FF2B5EF4-FFF2-40B4-BE49-F238E27FC236}">
                  <a16:creationId xmlns:a16="http://schemas.microsoft.com/office/drawing/2014/main" id="{994EA62E-AF0C-4AFF-8826-56E40E3A06D3}"/>
                </a:ext>
              </a:extLst>
            </p:cNvPr>
            <p:cNvSpPr>
              <a:spLocks noChangeArrowheads="1"/>
            </p:cNvSpPr>
            <p:nvPr/>
          </p:nvSpPr>
          <p:spPr bwMode="auto">
            <a:xfrm>
              <a:off x="1983" y="2324"/>
              <a:ext cx="288" cy="288"/>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9462" name="Group 1371">
            <a:extLst>
              <a:ext uri="{FF2B5EF4-FFF2-40B4-BE49-F238E27FC236}">
                <a16:creationId xmlns:a16="http://schemas.microsoft.com/office/drawing/2014/main" id="{00E5835F-FEC5-4DD0-ACE5-EAFC4BCC92DD}"/>
              </a:ext>
            </a:extLst>
          </p:cNvPr>
          <p:cNvGrpSpPr>
            <a:grpSpLocks/>
          </p:cNvGrpSpPr>
          <p:nvPr/>
        </p:nvGrpSpPr>
        <p:grpSpPr bwMode="auto">
          <a:xfrm>
            <a:off x="6384925" y="4800600"/>
            <a:ext cx="2908300" cy="1644650"/>
            <a:chOff x="439" y="2324"/>
            <a:chExt cx="1832" cy="1036"/>
          </a:xfrm>
        </p:grpSpPr>
        <p:sp>
          <p:nvSpPr>
            <p:cNvPr id="189495" name="Oval 1372">
              <a:extLst>
                <a:ext uri="{FF2B5EF4-FFF2-40B4-BE49-F238E27FC236}">
                  <a16:creationId xmlns:a16="http://schemas.microsoft.com/office/drawing/2014/main" id="{8C870677-A3B1-420E-82FD-699F7D2F34B4}"/>
                </a:ext>
              </a:extLst>
            </p:cNvPr>
            <p:cNvSpPr>
              <a:spLocks noChangeArrowheads="1"/>
            </p:cNvSpPr>
            <p:nvPr/>
          </p:nvSpPr>
          <p:spPr bwMode="auto">
            <a:xfrm>
              <a:off x="439"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6" name="Oval 1373">
              <a:extLst>
                <a:ext uri="{FF2B5EF4-FFF2-40B4-BE49-F238E27FC236}">
                  <a16:creationId xmlns:a16="http://schemas.microsoft.com/office/drawing/2014/main" id="{FF699AE7-9DF0-4586-A8B6-17127880D78B}"/>
                </a:ext>
              </a:extLst>
            </p:cNvPr>
            <p:cNvSpPr>
              <a:spLocks noChangeArrowheads="1"/>
            </p:cNvSpPr>
            <p:nvPr/>
          </p:nvSpPr>
          <p:spPr bwMode="auto">
            <a:xfrm>
              <a:off x="720"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7" name="Oval 1374">
              <a:extLst>
                <a:ext uri="{FF2B5EF4-FFF2-40B4-BE49-F238E27FC236}">
                  <a16:creationId xmlns:a16="http://schemas.microsoft.com/office/drawing/2014/main" id="{F4AFA534-D133-4D27-8883-390B853ABFEB}"/>
                </a:ext>
              </a:extLst>
            </p:cNvPr>
            <p:cNvSpPr>
              <a:spLocks noChangeArrowheads="1"/>
            </p:cNvSpPr>
            <p:nvPr/>
          </p:nvSpPr>
          <p:spPr bwMode="auto">
            <a:xfrm>
              <a:off x="576"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8" name="Oval 1375">
              <a:extLst>
                <a:ext uri="{FF2B5EF4-FFF2-40B4-BE49-F238E27FC236}">
                  <a16:creationId xmlns:a16="http://schemas.microsoft.com/office/drawing/2014/main" id="{49F3AD90-F905-420A-B4E3-2FA477A0B464}"/>
                </a:ext>
              </a:extLst>
            </p:cNvPr>
            <p:cNvSpPr>
              <a:spLocks noChangeArrowheads="1"/>
            </p:cNvSpPr>
            <p:nvPr/>
          </p:nvSpPr>
          <p:spPr bwMode="auto">
            <a:xfrm>
              <a:off x="857"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9" name="Oval 1376">
              <a:extLst>
                <a:ext uri="{FF2B5EF4-FFF2-40B4-BE49-F238E27FC236}">
                  <a16:creationId xmlns:a16="http://schemas.microsoft.com/office/drawing/2014/main" id="{A7486429-EA3C-40CD-82FB-90FA4414D206}"/>
                </a:ext>
              </a:extLst>
            </p:cNvPr>
            <p:cNvSpPr>
              <a:spLocks noChangeArrowheads="1"/>
            </p:cNvSpPr>
            <p:nvPr/>
          </p:nvSpPr>
          <p:spPr bwMode="auto">
            <a:xfrm>
              <a:off x="1001"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0" name="Oval 1377">
              <a:extLst>
                <a:ext uri="{FF2B5EF4-FFF2-40B4-BE49-F238E27FC236}">
                  <a16:creationId xmlns:a16="http://schemas.microsoft.com/office/drawing/2014/main" id="{0443BC56-6A4E-4E4D-9677-5DC17A0DC114}"/>
                </a:ext>
              </a:extLst>
            </p:cNvPr>
            <p:cNvSpPr>
              <a:spLocks noChangeArrowheads="1"/>
            </p:cNvSpPr>
            <p:nvPr/>
          </p:nvSpPr>
          <p:spPr bwMode="auto">
            <a:xfrm>
              <a:off x="1282"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1" name="Oval 1378">
              <a:extLst>
                <a:ext uri="{FF2B5EF4-FFF2-40B4-BE49-F238E27FC236}">
                  <a16:creationId xmlns:a16="http://schemas.microsoft.com/office/drawing/2014/main" id="{95413294-1BE4-4078-A42A-E4598CBB70D5}"/>
                </a:ext>
              </a:extLst>
            </p:cNvPr>
            <p:cNvSpPr>
              <a:spLocks noChangeArrowheads="1"/>
            </p:cNvSpPr>
            <p:nvPr/>
          </p:nvSpPr>
          <p:spPr bwMode="auto">
            <a:xfrm>
              <a:off x="1138"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2" name="Oval 1379">
              <a:extLst>
                <a:ext uri="{FF2B5EF4-FFF2-40B4-BE49-F238E27FC236}">
                  <a16:creationId xmlns:a16="http://schemas.microsoft.com/office/drawing/2014/main" id="{D8748F95-0F3C-4ED5-981D-14D92D18D012}"/>
                </a:ext>
              </a:extLst>
            </p:cNvPr>
            <p:cNvSpPr>
              <a:spLocks noChangeArrowheads="1"/>
            </p:cNvSpPr>
            <p:nvPr/>
          </p:nvSpPr>
          <p:spPr bwMode="auto">
            <a:xfrm>
              <a:off x="1419"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3" name="Oval 1380">
              <a:extLst>
                <a:ext uri="{FF2B5EF4-FFF2-40B4-BE49-F238E27FC236}">
                  <a16:creationId xmlns:a16="http://schemas.microsoft.com/office/drawing/2014/main" id="{205CB31A-9B14-4042-8D51-52C117C15C3A}"/>
                </a:ext>
              </a:extLst>
            </p:cNvPr>
            <p:cNvSpPr>
              <a:spLocks noChangeArrowheads="1"/>
            </p:cNvSpPr>
            <p:nvPr/>
          </p:nvSpPr>
          <p:spPr bwMode="auto">
            <a:xfrm>
              <a:off x="1564"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4" name="Oval 1381">
              <a:extLst>
                <a:ext uri="{FF2B5EF4-FFF2-40B4-BE49-F238E27FC236}">
                  <a16:creationId xmlns:a16="http://schemas.microsoft.com/office/drawing/2014/main" id="{E64AC88C-4DB4-41C2-B523-67DAB5F9DDA5}"/>
                </a:ext>
              </a:extLst>
            </p:cNvPr>
            <p:cNvSpPr>
              <a:spLocks noChangeArrowheads="1"/>
            </p:cNvSpPr>
            <p:nvPr/>
          </p:nvSpPr>
          <p:spPr bwMode="auto">
            <a:xfrm>
              <a:off x="1845" y="307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5" name="Oval 1382">
              <a:extLst>
                <a:ext uri="{FF2B5EF4-FFF2-40B4-BE49-F238E27FC236}">
                  <a16:creationId xmlns:a16="http://schemas.microsoft.com/office/drawing/2014/main" id="{2BFEEC69-3AAF-4850-8254-94C04F8CA668}"/>
                </a:ext>
              </a:extLst>
            </p:cNvPr>
            <p:cNvSpPr>
              <a:spLocks noChangeArrowheads="1"/>
            </p:cNvSpPr>
            <p:nvPr/>
          </p:nvSpPr>
          <p:spPr bwMode="auto">
            <a:xfrm>
              <a:off x="1701"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6" name="Oval 1383">
              <a:extLst>
                <a:ext uri="{FF2B5EF4-FFF2-40B4-BE49-F238E27FC236}">
                  <a16:creationId xmlns:a16="http://schemas.microsoft.com/office/drawing/2014/main" id="{FB6B3137-E3B6-4D55-9AB0-66F0B7D3362C}"/>
                </a:ext>
              </a:extLst>
            </p:cNvPr>
            <p:cNvSpPr>
              <a:spLocks noChangeArrowheads="1"/>
            </p:cNvSpPr>
            <p:nvPr/>
          </p:nvSpPr>
          <p:spPr bwMode="auto">
            <a:xfrm>
              <a:off x="1982" y="2832"/>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7" name="Oval 1384">
              <a:extLst>
                <a:ext uri="{FF2B5EF4-FFF2-40B4-BE49-F238E27FC236}">
                  <a16:creationId xmlns:a16="http://schemas.microsoft.com/office/drawing/2014/main" id="{6A32B268-3825-4806-BE95-1C26C327CAE3}"/>
                </a:ext>
              </a:extLst>
            </p:cNvPr>
            <p:cNvSpPr>
              <a:spLocks noChangeArrowheads="1"/>
            </p:cNvSpPr>
            <p:nvPr/>
          </p:nvSpPr>
          <p:spPr bwMode="auto">
            <a:xfrm>
              <a:off x="439"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8" name="Oval 1385">
              <a:extLst>
                <a:ext uri="{FF2B5EF4-FFF2-40B4-BE49-F238E27FC236}">
                  <a16:creationId xmlns:a16="http://schemas.microsoft.com/office/drawing/2014/main" id="{0EEF8BAC-A1C4-4C11-869D-565912E6169B}"/>
                </a:ext>
              </a:extLst>
            </p:cNvPr>
            <p:cNvSpPr>
              <a:spLocks noChangeArrowheads="1"/>
            </p:cNvSpPr>
            <p:nvPr/>
          </p:nvSpPr>
          <p:spPr bwMode="auto">
            <a:xfrm>
              <a:off x="720"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09" name="Oval 1386">
              <a:extLst>
                <a:ext uri="{FF2B5EF4-FFF2-40B4-BE49-F238E27FC236}">
                  <a16:creationId xmlns:a16="http://schemas.microsoft.com/office/drawing/2014/main" id="{FB35A661-4C4E-42CA-96FF-3A21555EA9B4}"/>
                </a:ext>
              </a:extLst>
            </p:cNvPr>
            <p:cNvSpPr>
              <a:spLocks noChangeArrowheads="1"/>
            </p:cNvSpPr>
            <p:nvPr/>
          </p:nvSpPr>
          <p:spPr bwMode="auto">
            <a:xfrm>
              <a:off x="577"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0" name="Oval 1387">
              <a:extLst>
                <a:ext uri="{FF2B5EF4-FFF2-40B4-BE49-F238E27FC236}">
                  <a16:creationId xmlns:a16="http://schemas.microsoft.com/office/drawing/2014/main" id="{2DF194D7-1844-4D5C-918A-0F2C408F74F9}"/>
                </a:ext>
              </a:extLst>
            </p:cNvPr>
            <p:cNvSpPr>
              <a:spLocks noChangeArrowheads="1"/>
            </p:cNvSpPr>
            <p:nvPr/>
          </p:nvSpPr>
          <p:spPr bwMode="auto">
            <a:xfrm>
              <a:off x="858"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1" name="Oval 1388">
              <a:extLst>
                <a:ext uri="{FF2B5EF4-FFF2-40B4-BE49-F238E27FC236}">
                  <a16:creationId xmlns:a16="http://schemas.microsoft.com/office/drawing/2014/main" id="{4FE86F4B-05AB-4247-B6F3-D9A905EE2BC8}"/>
                </a:ext>
              </a:extLst>
            </p:cNvPr>
            <p:cNvSpPr>
              <a:spLocks noChangeArrowheads="1"/>
            </p:cNvSpPr>
            <p:nvPr/>
          </p:nvSpPr>
          <p:spPr bwMode="auto">
            <a:xfrm>
              <a:off x="1001"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2" name="Oval 1389">
              <a:extLst>
                <a:ext uri="{FF2B5EF4-FFF2-40B4-BE49-F238E27FC236}">
                  <a16:creationId xmlns:a16="http://schemas.microsoft.com/office/drawing/2014/main" id="{AD68EED5-B351-4993-B01E-ED599D38DF07}"/>
                </a:ext>
              </a:extLst>
            </p:cNvPr>
            <p:cNvSpPr>
              <a:spLocks noChangeArrowheads="1"/>
            </p:cNvSpPr>
            <p:nvPr/>
          </p:nvSpPr>
          <p:spPr bwMode="auto">
            <a:xfrm>
              <a:off x="1282"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3" name="Oval 1390">
              <a:extLst>
                <a:ext uri="{FF2B5EF4-FFF2-40B4-BE49-F238E27FC236}">
                  <a16:creationId xmlns:a16="http://schemas.microsoft.com/office/drawing/2014/main" id="{62DC144C-62E1-4E01-93DB-0FF8B5F7E9B4}"/>
                </a:ext>
              </a:extLst>
            </p:cNvPr>
            <p:cNvSpPr>
              <a:spLocks noChangeArrowheads="1"/>
            </p:cNvSpPr>
            <p:nvPr/>
          </p:nvSpPr>
          <p:spPr bwMode="auto">
            <a:xfrm>
              <a:off x="1139"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4" name="Oval 1391">
              <a:extLst>
                <a:ext uri="{FF2B5EF4-FFF2-40B4-BE49-F238E27FC236}">
                  <a16:creationId xmlns:a16="http://schemas.microsoft.com/office/drawing/2014/main" id="{366E8604-B1C3-45F1-AA22-9EF4A592736C}"/>
                </a:ext>
              </a:extLst>
            </p:cNvPr>
            <p:cNvSpPr>
              <a:spLocks noChangeArrowheads="1"/>
            </p:cNvSpPr>
            <p:nvPr/>
          </p:nvSpPr>
          <p:spPr bwMode="auto">
            <a:xfrm>
              <a:off x="1420"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5" name="Oval 1392">
              <a:extLst>
                <a:ext uri="{FF2B5EF4-FFF2-40B4-BE49-F238E27FC236}">
                  <a16:creationId xmlns:a16="http://schemas.microsoft.com/office/drawing/2014/main" id="{B2435CE2-99BD-4ABF-9171-FEAF2CA9C8B4}"/>
                </a:ext>
              </a:extLst>
            </p:cNvPr>
            <p:cNvSpPr>
              <a:spLocks noChangeArrowheads="1"/>
            </p:cNvSpPr>
            <p:nvPr/>
          </p:nvSpPr>
          <p:spPr bwMode="auto">
            <a:xfrm>
              <a:off x="1564"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6" name="Oval 1393">
              <a:extLst>
                <a:ext uri="{FF2B5EF4-FFF2-40B4-BE49-F238E27FC236}">
                  <a16:creationId xmlns:a16="http://schemas.microsoft.com/office/drawing/2014/main" id="{40E0CFAA-C8AB-4C6C-9E3F-D0B381668244}"/>
                </a:ext>
              </a:extLst>
            </p:cNvPr>
            <p:cNvSpPr>
              <a:spLocks noChangeArrowheads="1"/>
            </p:cNvSpPr>
            <p:nvPr/>
          </p:nvSpPr>
          <p:spPr bwMode="auto">
            <a:xfrm>
              <a:off x="1845" y="2579"/>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7" name="Oval 1394">
              <a:extLst>
                <a:ext uri="{FF2B5EF4-FFF2-40B4-BE49-F238E27FC236}">
                  <a16:creationId xmlns:a16="http://schemas.microsoft.com/office/drawing/2014/main" id="{56CF7ACB-8511-4667-81BA-285F1B917260}"/>
                </a:ext>
              </a:extLst>
            </p:cNvPr>
            <p:cNvSpPr>
              <a:spLocks noChangeArrowheads="1"/>
            </p:cNvSpPr>
            <p:nvPr/>
          </p:nvSpPr>
          <p:spPr bwMode="auto">
            <a:xfrm>
              <a:off x="1702"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518" name="Oval 1395">
              <a:extLst>
                <a:ext uri="{FF2B5EF4-FFF2-40B4-BE49-F238E27FC236}">
                  <a16:creationId xmlns:a16="http://schemas.microsoft.com/office/drawing/2014/main" id="{93D380F1-642E-4E2D-B7C6-447628134A68}"/>
                </a:ext>
              </a:extLst>
            </p:cNvPr>
            <p:cNvSpPr>
              <a:spLocks noChangeArrowheads="1"/>
            </p:cNvSpPr>
            <p:nvPr/>
          </p:nvSpPr>
          <p:spPr bwMode="auto">
            <a:xfrm>
              <a:off x="1983" y="2324"/>
              <a:ext cx="288" cy="288"/>
            </a:xfrm>
            <a:prstGeom prst="ellipse">
              <a:avLst/>
            </a:prstGeom>
            <a:noFill/>
            <a:ln w="38100">
              <a:solidFill>
                <a:srgbClr val="FF00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grpSp>
        <p:nvGrpSpPr>
          <p:cNvPr id="189463" name="Group 1396">
            <a:extLst>
              <a:ext uri="{FF2B5EF4-FFF2-40B4-BE49-F238E27FC236}">
                <a16:creationId xmlns:a16="http://schemas.microsoft.com/office/drawing/2014/main" id="{72DD8764-962C-44B2-9D83-ACA471104C23}"/>
              </a:ext>
            </a:extLst>
          </p:cNvPr>
          <p:cNvGrpSpPr>
            <a:grpSpLocks/>
          </p:cNvGrpSpPr>
          <p:nvPr/>
        </p:nvGrpSpPr>
        <p:grpSpPr bwMode="auto">
          <a:xfrm>
            <a:off x="6189663" y="4978400"/>
            <a:ext cx="2908300" cy="1644650"/>
            <a:chOff x="439" y="2324"/>
            <a:chExt cx="1832" cy="1036"/>
          </a:xfrm>
        </p:grpSpPr>
        <p:sp>
          <p:nvSpPr>
            <p:cNvPr id="189471" name="Oval 1397">
              <a:extLst>
                <a:ext uri="{FF2B5EF4-FFF2-40B4-BE49-F238E27FC236}">
                  <a16:creationId xmlns:a16="http://schemas.microsoft.com/office/drawing/2014/main" id="{4E5A90C8-9CCC-42F0-82B5-6D7BA815EDA5}"/>
                </a:ext>
              </a:extLst>
            </p:cNvPr>
            <p:cNvSpPr>
              <a:spLocks noChangeArrowheads="1"/>
            </p:cNvSpPr>
            <p:nvPr/>
          </p:nvSpPr>
          <p:spPr bwMode="auto">
            <a:xfrm>
              <a:off x="439"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2" name="Oval 1398">
              <a:extLst>
                <a:ext uri="{FF2B5EF4-FFF2-40B4-BE49-F238E27FC236}">
                  <a16:creationId xmlns:a16="http://schemas.microsoft.com/office/drawing/2014/main" id="{B4583E2E-719E-446B-A0A5-5573B20D0FFF}"/>
                </a:ext>
              </a:extLst>
            </p:cNvPr>
            <p:cNvSpPr>
              <a:spLocks noChangeArrowheads="1"/>
            </p:cNvSpPr>
            <p:nvPr/>
          </p:nvSpPr>
          <p:spPr bwMode="auto">
            <a:xfrm>
              <a:off x="720"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3" name="Oval 1399">
              <a:extLst>
                <a:ext uri="{FF2B5EF4-FFF2-40B4-BE49-F238E27FC236}">
                  <a16:creationId xmlns:a16="http://schemas.microsoft.com/office/drawing/2014/main" id="{C424F810-3AC3-4541-99BA-8F38D74C2366}"/>
                </a:ext>
              </a:extLst>
            </p:cNvPr>
            <p:cNvSpPr>
              <a:spLocks noChangeArrowheads="1"/>
            </p:cNvSpPr>
            <p:nvPr/>
          </p:nvSpPr>
          <p:spPr bwMode="auto">
            <a:xfrm>
              <a:off x="576"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4" name="Oval 1400">
              <a:extLst>
                <a:ext uri="{FF2B5EF4-FFF2-40B4-BE49-F238E27FC236}">
                  <a16:creationId xmlns:a16="http://schemas.microsoft.com/office/drawing/2014/main" id="{8ED75B62-A27E-41C0-BEDC-27DC589F6C2F}"/>
                </a:ext>
              </a:extLst>
            </p:cNvPr>
            <p:cNvSpPr>
              <a:spLocks noChangeArrowheads="1"/>
            </p:cNvSpPr>
            <p:nvPr/>
          </p:nvSpPr>
          <p:spPr bwMode="auto">
            <a:xfrm>
              <a:off x="857"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5" name="Oval 1401">
              <a:extLst>
                <a:ext uri="{FF2B5EF4-FFF2-40B4-BE49-F238E27FC236}">
                  <a16:creationId xmlns:a16="http://schemas.microsoft.com/office/drawing/2014/main" id="{6827B736-12D7-4F39-91E7-DDC4CD5AE794}"/>
                </a:ext>
              </a:extLst>
            </p:cNvPr>
            <p:cNvSpPr>
              <a:spLocks noChangeArrowheads="1"/>
            </p:cNvSpPr>
            <p:nvPr/>
          </p:nvSpPr>
          <p:spPr bwMode="auto">
            <a:xfrm>
              <a:off x="1001"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6" name="Oval 1402">
              <a:extLst>
                <a:ext uri="{FF2B5EF4-FFF2-40B4-BE49-F238E27FC236}">
                  <a16:creationId xmlns:a16="http://schemas.microsoft.com/office/drawing/2014/main" id="{FF3D12D0-EE15-456C-BEC8-35FAB44F495B}"/>
                </a:ext>
              </a:extLst>
            </p:cNvPr>
            <p:cNvSpPr>
              <a:spLocks noChangeArrowheads="1"/>
            </p:cNvSpPr>
            <p:nvPr/>
          </p:nvSpPr>
          <p:spPr bwMode="auto">
            <a:xfrm>
              <a:off x="1282"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7" name="Oval 1403">
              <a:extLst>
                <a:ext uri="{FF2B5EF4-FFF2-40B4-BE49-F238E27FC236}">
                  <a16:creationId xmlns:a16="http://schemas.microsoft.com/office/drawing/2014/main" id="{1807B872-93CD-4127-B9A6-EC8DA9662496}"/>
                </a:ext>
              </a:extLst>
            </p:cNvPr>
            <p:cNvSpPr>
              <a:spLocks noChangeArrowheads="1"/>
            </p:cNvSpPr>
            <p:nvPr/>
          </p:nvSpPr>
          <p:spPr bwMode="auto">
            <a:xfrm>
              <a:off x="1138"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8" name="Oval 1404">
              <a:extLst>
                <a:ext uri="{FF2B5EF4-FFF2-40B4-BE49-F238E27FC236}">
                  <a16:creationId xmlns:a16="http://schemas.microsoft.com/office/drawing/2014/main" id="{58B49182-3291-4D31-85EA-1AA818005AF8}"/>
                </a:ext>
              </a:extLst>
            </p:cNvPr>
            <p:cNvSpPr>
              <a:spLocks noChangeArrowheads="1"/>
            </p:cNvSpPr>
            <p:nvPr/>
          </p:nvSpPr>
          <p:spPr bwMode="auto">
            <a:xfrm>
              <a:off x="1419"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9" name="Oval 1405">
              <a:extLst>
                <a:ext uri="{FF2B5EF4-FFF2-40B4-BE49-F238E27FC236}">
                  <a16:creationId xmlns:a16="http://schemas.microsoft.com/office/drawing/2014/main" id="{51135752-6F3C-421B-BBEB-DFAD91913B29}"/>
                </a:ext>
              </a:extLst>
            </p:cNvPr>
            <p:cNvSpPr>
              <a:spLocks noChangeArrowheads="1"/>
            </p:cNvSpPr>
            <p:nvPr/>
          </p:nvSpPr>
          <p:spPr bwMode="auto">
            <a:xfrm>
              <a:off x="1564"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0" name="Oval 1406">
              <a:extLst>
                <a:ext uri="{FF2B5EF4-FFF2-40B4-BE49-F238E27FC236}">
                  <a16:creationId xmlns:a16="http://schemas.microsoft.com/office/drawing/2014/main" id="{02EA7CE7-64DF-4DBD-92E8-56D8EC624D1C}"/>
                </a:ext>
              </a:extLst>
            </p:cNvPr>
            <p:cNvSpPr>
              <a:spLocks noChangeArrowheads="1"/>
            </p:cNvSpPr>
            <p:nvPr/>
          </p:nvSpPr>
          <p:spPr bwMode="auto">
            <a:xfrm>
              <a:off x="1845" y="307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1" name="Oval 1407">
              <a:extLst>
                <a:ext uri="{FF2B5EF4-FFF2-40B4-BE49-F238E27FC236}">
                  <a16:creationId xmlns:a16="http://schemas.microsoft.com/office/drawing/2014/main" id="{800A09FF-F83B-4D39-AB82-F934C2ABEEB8}"/>
                </a:ext>
              </a:extLst>
            </p:cNvPr>
            <p:cNvSpPr>
              <a:spLocks noChangeArrowheads="1"/>
            </p:cNvSpPr>
            <p:nvPr/>
          </p:nvSpPr>
          <p:spPr bwMode="auto">
            <a:xfrm>
              <a:off x="1701"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2" name="Oval 1408">
              <a:extLst>
                <a:ext uri="{FF2B5EF4-FFF2-40B4-BE49-F238E27FC236}">
                  <a16:creationId xmlns:a16="http://schemas.microsoft.com/office/drawing/2014/main" id="{7A7D08BB-4004-4D2F-927B-D23A3FE906AD}"/>
                </a:ext>
              </a:extLst>
            </p:cNvPr>
            <p:cNvSpPr>
              <a:spLocks noChangeArrowheads="1"/>
            </p:cNvSpPr>
            <p:nvPr/>
          </p:nvSpPr>
          <p:spPr bwMode="auto">
            <a:xfrm>
              <a:off x="1982" y="2832"/>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3" name="Oval 1409">
              <a:extLst>
                <a:ext uri="{FF2B5EF4-FFF2-40B4-BE49-F238E27FC236}">
                  <a16:creationId xmlns:a16="http://schemas.microsoft.com/office/drawing/2014/main" id="{4F29BE28-56BE-4272-8E26-AA0AF0FB3A95}"/>
                </a:ext>
              </a:extLst>
            </p:cNvPr>
            <p:cNvSpPr>
              <a:spLocks noChangeArrowheads="1"/>
            </p:cNvSpPr>
            <p:nvPr/>
          </p:nvSpPr>
          <p:spPr bwMode="auto">
            <a:xfrm>
              <a:off x="439"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4" name="Oval 1410">
              <a:extLst>
                <a:ext uri="{FF2B5EF4-FFF2-40B4-BE49-F238E27FC236}">
                  <a16:creationId xmlns:a16="http://schemas.microsoft.com/office/drawing/2014/main" id="{ADE8CC1E-E51D-448E-A146-7A52ED2AB64E}"/>
                </a:ext>
              </a:extLst>
            </p:cNvPr>
            <p:cNvSpPr>
              <a:spLocks noChangeArrowheads="1"/>
            </p:cNvSpPr>
            <p:nvPr/>
          </p:nvSpPr>
          <p:spPr bwMode="auto">
            <a:xfrm>
              <a:off x="720"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5" name="Oval 1411">
              <a:extLst>
                <a:ext uri="{FF2B5EF4-FFF2-40B4-BE49-F238E27FC236}">
                  <a16:creationId xmlns:a16="http://schemas.microsoft.com/office/drawing/2014/main" id="{B5734B55-6A68-43F1-8208-F44AF8B9650E}"/>
                </a:ext>
              </a:extLst>
            </p:cNvPr>
            <p:cNvSpPr>
              <a:spLocks noChangeArrowheads="1"/>
            </p:cNvSpPr>
            <p:nvPr/>
          </p:nvSpPr>
          <p:spPr bwMode="auto">
            <a:xfrm>
              <a:off x="577"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6" name="Oval 1412">
              <a:extLst>
                <a:ext uri="{FF2B5EF4-FFF2-40B4-BE49-F238E27FC236}">
                  <a16:creationId xmlns:a16="http://schemas.microsoft.com/office/drawing/2014/main" id="{0F613F56-6AA8-409C-936A-EFA71C39BE92}"/>
                </a:ext>
              </a:extLst>
            </p:cNvPr>
            <p:cNvSpPr>
              <a:spLocks noChangeArrowheads="1"/>
            </p:cNvSpPr>
            <p:nvPr/>
          </p:nvSpPr>
          <p:spPr bwMode="auto">
            <a:xfrm>
              <a:off x="858"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7" name="Oval 1413">
              <a:extLst>
                <a:ext uri="{FF2B5EF4-FFF2-40B4-BE49-F238E27FC236}">
                  <a16:creationId xmlns:a16="http://schemas.microsoft.com/office/drawing/2014/main" id="{280F382B-F876-4AE4-BFEB-668FE32322B3}"/>
                </a:ext>
              </a:extLst>
            </p:cNvPr>
            <p:cNvSpPr>
              <a:spLocks noChangeArrowheads="1"/>
            </p:cNvSpPr>
            <p:nvPr/>
          </p:nvSpPr>
          <p:spPr bwMode="auto">
            <a:xfrm>
              <a:off x="1001"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8" name="Oval 1414">
              <a:extLst>
                <a:ext uri="{FF2B5EF4-FFF2-40B4-BE49-F238E27FC236}">
                  <a16:creationId xmlns:a16="http://schemas.microsoft.com/office/drawing/2014/main" id="{EF86FA2B-7B2E-43B2-880F-0C19F5B101DC}"/>
                </a:ext>
              </a:extLst>
            </p:cNvPr>
            <p:cNvSpPr>
              <a:spLocks noChangeArrowheads="1"/>
            </p:cNvSpPr>
            <p:nvPr/>
          </p:nvSpPr>
          <p:spPr bwMode="auto">
            <a:xfrm>
              <a:off x="1282"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89" name="Oval 1415">
              <a:extLst>
                <a:ext uri="{FF2B5EF4-FFF2-40B4-BE49-F238E27FC236}">
                  <a16:creationId xmlns:a16="http://schemas.microsoft.com/office/drawing/2014/main" id="{F5250848-FD0D-4E06-9086-6DA9F9E4BF71}"/>
                </a:ext>
              </a:extLst>
            </p:cNvPr>
            <p:cNvSpPr>
              <a:spLocks noChangeArrowheads="1"/>
            </p:cNvSpPr>
            <p:nvPr/>
          </p:nvSpPr>
          <p:spPr bwMode="auto">
            <a:xfrm>
              <a:off x="1139"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0" name="Oval 1416">
              <a:extLst>
                <a:ext uri="{FF2B5EF4-FFF2-40B4-BE49-F238E27FC236}">
                  <a16:creationId xmlns:a16="http://schemas.microsoft.com/office/drawing/2014/main" id="{CF97FF9B-E55E-45DA-B5AA-66F94FE9612F}"/>
                </a:ext>
              </a:extLst>
            </p:cNvPr>
            <p:cNvSpPr>
              <a:spLocks noChangeArrowheads="1"/>
            </p:cNvSpPr>
            <p:nvPr/>
          </p:nvSpPr>
          <p:spPr bwMode="auto">
            <a:xfrm>
              <a:off x="1420"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1" name="Oval 1417">
              <a:extLst>
                <a:ext uri="{FF2B5EF4-FFF2-40B4-BE49-F238E27FC236}">
                  <a16:creationId xmlns:a16="http://schemas.microsoft.com/office/drawing/2014/main" id="{571CE629-CD7D-45EA-91EE-B82061FA110A}"/>
                </a:ext>
              </a:extLst>
            </p:cNvPr>
            <p:cNvSpPr>
              <a:spLocks noChangeArrowheads="1"/>
            </p:cNvSpPr>
            <p:nvPr/>
          </p:nvSpPr>
          <p:spPr bwMode="auto">
            <a:xfrm>
              <a:off x="1564"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2" name="Oval 1418">
              <a:extLst>
                <a:ext uri="{FF2B5EF4-FFF2-40B4-BE49-F238E27FC236}">
                  <a16:creationId xmlns:a16="http://schemas.microsoft.com/office/drawing/2014/main" id="{1523F27F-F0F7-4B51-BEEA-BB5923CFCAE8}"/>
                </a:ext>
              </a:extLst>
            </p:cNvPr>
            <p:cNvSpPr>
              <a:spLocks noChangeArrowheads="1"/>
            </p:cNvSpPr>
            <p:nvPr/>
          </p:nvSpPr>
          <p:spPr bwMode="auto">
            <a:xfrm>
              <a:off x="1845" y="2579"/>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3" name="Oval 1419">
              <a:extLst>
                <a:ext uri="{FF2B5EF4-FFF2-40B4-BE49-F238E27FC236}">
                  <a16:creationId xmlns:a16="http://schemas.microsoft.com/office/drawing/2014/main" id="{21F6976A-5C7A-47B8-AC6C-05A5BE93843E}"/>
                </a:ext>
              </a:extLst>
            </p:cNvPr>
            <p:cNvSpPr>
              <a:spLocks noChangeArrowheads="1"/>
            </p:cNvSpPr>
            <p:nvPr/>
          </p:nvSpPr>
          <p:spPr bwMode="auto">
            <a:xfrm>
              <a:off x="1702"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94" name="Oval 1420">
              <a:extLst>
                <a:ext uri="{FF2B5EF4-FFF2-40B4-BE49-F238E27FC236}">
                  <a16:creationId xmlns:a16="http://schemas.microsoft.com/office/drawing/2014/main" id="{2722697B-C61C-40F1-B614-E45A5CCA9347}"/>
                </a:ext>
              </a:extLst>
            </p:cNvPr>
            <p:cNvSpPr>
              <a:spLocks noChangeArrowheads="1"/>
            </p:cNvSpPr>
            <p:nvPr/>
          </p:nvSpPr>
          <p:spPr bwMode="auto">
            <a:xfrm>
              <a:off x="1983" y="2324"/>
              <a:ext cx="288" cy="288"/>
            </a:xfrm>
            <a:prstGeom prst="ellipse">
              <a:avLst/>
            </a:prstGeom>
            <a:noFill/>
            <a:ln w="50800">
              <a:solidFill>
                <a:srgbClr val="0000CC"/>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grpSp>
      <p:sp>
        <p:nvSpPr>
          <p:cNvPr id="189464" name="Text Box 1421">
            <a:extLst>
              <a:ext uri="{FF2B5EF4-FFF2-40B4-BE49-F238E27FC236}">
                <a16:creationId xmlns:a16="http://schemas.microsoft.com/office/drawing/2014/main" id="{B5FB2D3B-4234-422A-925D-0EA4954BCCF7}"/>
              </a:ext>
            </a:extLst>
          </p:cNvPr>
          <p:cNvSpPr txBox="1">
            <a:spLocks noChangeArrowheads="1"/>
          </p:cNvSpPr>
          <p:nvPr/>
        </p:nvSpPr>
        <p:spPr bwMode="auto">
          <a:xfrm>
            <a:off x="5478464" y="6073775"/>
            <a:ext cx="477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000000"/>
                </a:solidFill>
              </a:rPr>
              <a:t>A</a:t>
            </a:r>
          </a:p>
        </p:txBody>
      </p:sp>
      <p:sp>
        <p:nvSpPr>
          <p:cNvPr id="189465" name="AutoShape 1422">
            <a:extLst>
              <a:ext uri="{FF2B5EF4-FFF2-40B4-BE49-F238E27FC236}">
                <a16:creationId xmlns:a16="http://schemas.microsoft.com/office/drawing/2014/main" id="{B0F9D9E1-DEC8-4E5B-AAE5-B908B0C18399}"/>
              </a:ext>
            </a:extLst>
          </p:cNvPr>
          <p:cNvSpPr>
            <a:spLocks noChangeArrowheads="1"/>
          </p:cNvSpPr>
          <p:nvPr/>
        </p:nvSpPr>
        <p:spPr bwMode="auto">
          <a:xfrm>
            <a:off x="5876925" y="621665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66" name="Text Box 1423">
            <a:extLst>
              <a:ext uri="{FF2B5EF4-FFF2-40B4-BE49-F238E27FC236}">
                <a16:creationId xmlns:a16="http://schemas.microsoft.com/office/drawing/2014/main" id="{04523F27-E93D-4EEB-94A1-50D8E1E07B8D}"/>
              </a:ext>
            </a:extLst>
          </p:cNvPr>
          <p:cNvSpPr txBox="1">
            <a:spLocks noChangeArrowheads="1"/>
          </p:cNvSpPr>
          <p:nvPr/>
        </p:nvSpPr>
        <p:spPr bwMode="auto">
          <a:xfrm>
            <a:off x="5903913" y="4518025"/>
            <a:ext cx="4556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b="1">
                <a:solidFill>
                  <a:srgbClr val="FF0000"/>
                </a:solidFill>
              </a:rPr>
              <a:t>B</a:t>
            </a:r>
          </a:p>
        </p:txBody>
      </p:sp>
      <p:sp>
        <p:nvSpPr>
          <p:cNvPr id="189467" name="AutoShape 1424">
            <a:extLst>
              <a:ext uri="{FF2B5EF4-FFF2-40B4-BE49-F238E27FC236}">
                <a16:creationId xmlns:a16="http://schemas.microsoft.com/office/drawing/2014/main" id="{9DA52050-28E9-4B82-BB3C-F40E63B9C9F8}"/>
              </a:ext>
            </a:extLst>
          </p:cNvPr>
          <p:cNvSpPr>
            <a:spLocks noChangeArrowheads="1"/>
          </p:cNvSpPr>
          <p:nvPr/>
        </p:nvSpPr>
        <p:spPr bwMode="auto">
          <a:xfrm>
            <a:off x="6302375" y="466090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68" name="Text Box 1425">
            <a:extLst>
              <a:ext uri="{FF2B5EF4-FFF2-40B4-BE49-F238E27FC236}">
                <a16:creationId xmlns:a16="http://schemas.microsoft.com/office/drawing/2014/main" id="{40C0EA77-D0A3-4746-B2AD-3C5C9EAB2286}"/>
              </a:ext>
            </a:extLst>
          </p:cNvPr>
          <p:cNvSpPr txBox="1">
            <a:spLocks noChangeArrowheads="1"/>
          </p:cNvSpPr>
          <p:nvPr/>
        </p:nvSpPr>
        <p:spPr bwMode="auto">
          <a:xfrm>
            <a:off x="9186863" y="6127751"/>
            <a:ext cx="550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4000" b="1">
                <a:solidFill>
                  <a:srgbClr val="0000CC"/>
                </a:solidFill>
              </a:rPr>
              <a:t>A</a:t>
            </a:r>
          </a:p>
        </p:txBody>
      </p:sp>
      <p:sp>
        <p:nvSpPr>
          <p:cNvPr id="189469" name="AutoShape 1426">
            <a:extLst>
              <a:ext uri="{FF2B5EF4-FFF2-40B4-BE49-F238E27FC236}">
                <a16:creationId xmlns:a16="http://schemas.microsoft.com/office/drawing/2014/main" id="{7D415472-027C-4390-8B0F-C32CF756AE0F}"/>
              </a:ext>
            </a:extLst>
          </p:cNvPr>
          <p:cNvSpPr>
            <a:spLocks noChangeArrowheads="1"/>
          </p:cNvSpPr>
          <p:nvPr/>
        </p:nvSpPr>
        <p:spPr bwMode="auto">
          <a:xfrm flipH="1">
            <a:off x="8958263" y="6369050"/>
            <a:ext cx="304800" cy="3810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189470" name="Rectangle 1427">
            <a:extLst>
              <a:ext uri="{FF2B5EF4-FFF2-40B4-BE49-F238E27FC236}">
                <a16:creationId xmlns:a16="http://schemas.microsoft.com/office/drawing/2014/main" id="{C318360C-0031-43FF-A406-50659C848EE7}"/>
              </a:ext>
            </a:extLst>
          </p:cNvPr>
          <p:cNvSpPr>
            <a:spLocks noChangeArrowheads="1"/>
          </p:cNvSpPr>
          <p:nvPr/>
        </p:nvSpPr>
        <p:spPr bwMode="auto">
          <a:xfrm>
            <a:off x="6456363" y="3876676"/>
            <a:ext cx="40084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ea typeface="ＨＧ丸ゴシックB" charset="-128"/>
              </a:rPr>
              <a:t>ABA</a:t>
            </a:r>
            <a:r>
              <a:rPr lang="ja-JP" altLang="en-US" sz="2400" b="1">
                <a:solidFill>
                  <a:srgbClr val="FF0000"/>
                </a:solidFill>
                <a:ea typeface="ＨＧ丸ゴシックB" charset="-128"/>
              </a:rPr>
              <a:t>積層構造</a:t>
            </a:r>
            <a:r>
              <a:rPr lang="en-US" altLang="ja-JP" sz="2400" b="1">
                <a:solidFill>
                  <a:srgbClr val="FF0000"/>
                </a:solidFill>
                <a:ea typeface="ＨＧ丸ゴシックB" charset="-128"/>
              </a:rPr>
              <a:t>: ABAB</a:t>
            </a:r>
            <a:r>
              <a:rPr lang="ja-JP" altLang="en-US" sz="2400" b="1">
                <a:solidFill>
                  <a:srgbClr val="FF0000"/>
                </a:solidFill>
                <a:ea typeface="ＨＧ丸ゴシックB" charset="-128"/>
              </a:rPr>
              <a:t>・・・</a:t>
            </a:r>
            <a:br>
              <a:rPr lang="ja-JP" altLang="en-US" sz="2400" b="1">
                <a:solidFill>
                  <a:srgbClr val="FF0000"/>
                </a:solidFill>
                <a:ea typeface="ＨＧ丸ゴシックB" charset="-128"/>
              </a:rPr>
            </a:br>
            <a:r>
              <a:rPr lang="ja-JP" altLang="en-US" sz="2400" b="1">
                <a:solidFill>
                  <a:srgbClr val="0000FF"/>
                </a:solidFill>
                <a:ea typeface="ＨＧ丸ゴシックB" charset="-128"/>
              </a:rPr>
              <a:t>六方最密構造</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2E2A5FA-A977-415E-BAEA-3AD2C8382C23}"/>
              </a:ext>
            </a:extLst>
          </p:cNvPr>
          <p:cNvSpPr>
            <a:spLocks noGrp="1" noChangeArrowheads="1"/>
          </p:cNvSpPr>
          <p:nvPr>
            <p:ph type="title" idx="4294967295"/>
          </p:nvPr>
        </p:nvSpPr>
        <p:spPr>
          <a:xfrm>
            <a:off x="1524000" y="0"/>
            <a:ext cx="9144000" cy="838200"/>
          </a:xfrm>
          <a:noFill/>
        </p:spPr>
        <p:txBody>
          <a:bodyPr/>
          <a:lstStyle/>
          <a:p>
            <a:pPr eaLnBrk="1" hangingPunct="1"/>
            <a:r>
              <a:rPr lang="ja-JP" altLang="en-US" sz="3600" b="1">
                <a:solidFill>
                  <a:srgbClr val="0000FF"/>
                </a:solidFill>
              </a:rPr>
              <a:t>機能材料研究の考え方： 一例</a:t>
            </a:r>
          </a:p>
        </p:txBody>
      </p:sp>
      <p:sp>
        <p:nvSpPr>
          <p:cNvPr id="94211" name="Text Box 3">
            <a:extLst>
              <a:ext uri="{FF2B5EF4-FFF2-40B4-BE49-F238E27FC236}">
                <a16:creationId xmlns:a16="http://schemas.microsoft.com/office/drawing/2014/main" id="{0ED26589-F952-4045-8500-0BBB2B423131}"/>
              </a:ext>
            </a:extLst>
          </p:cNvPr>
          <p:cNvSpPr txBox="1">
            <a:spLocks noChangeArrowheads="1"/>
          </p:cNvSpPr>
          <p:nvPr/>
        </p:nvSpPr>
        <p:spPr bwMode="auto">
          <a:xfrm>
            <a:off x="1828800" y="769938"/>
            <a:ext cx="8686800" cy="585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FontTx/>
              <a:buAutoNum type="arabicPeriod"/>
            </a:pPr>
            <a:r>
              <a:rPr lang="ja-JP" altLang="en-US" sz="2800">
                <a:solidFill>
                  <a:srgbClr val="FF0000"/>
                </a:solidFill>
              </a:rPr>
              <a:t>どんな機能</a:t>
            </a:r>
            <a:r>
              <a:rPr lang="ja-JP" altLang="en-US" sz="2800">
                <a:solidFill>
                  <a:srgbClr val="000000"/>
                </a:solidFill>
              </a:rPr>
              <a:t>がほしいか</a:t>
            </a:r>
            <a:br>
              <a:rPr lang="ja-JP" altLang="en-US" sz="2800">
                <a:solidFill>
                  <a:srgbClr val="000000"/>
                </a:solidFill>
              </a:rPr>
            </a:br>
            <a:r>
              <a:rPr lang="ja-JP" altLang="en-US" sz="2800">
                <a:solidFill>
                  <a:srgbClr val="000000"/>
                </a:solidFill>
              </a:rPr>
              <a:t>　例： 電気が良く流れる材料</a:t>
            </a:r>
            <a:br>
              <a:rPr lang="ja-JP" altLang="en-US" sz="2800">
                <a:solidFill>
                  <a:srgbClr val="000000"/>
                </a:solidFill>
              </a:rPr>
            </a:br>
            <a:r>
              <a:rPr lang="ja-JP" altLang="en-US" sz="2800">
                <a:solidFill>
                  <a:srgbClr val="000000"/>
                </a:solidFill>
              </a:rPr>
              <a:t>　　　　　＝＞ 電気伝導度</a:t>
            </a:r>
            <a:r>
              <a:rPr lang="en-US" altLang="ja-JP" sz="2800">
                <a:solidFill>
                  <a:srgbClr val="000000"/>
                </a:solidFill>
              </a:rPr>
              <a:t>σ</a:t>
            </a:r>
            <a:r>
              <a:rPr lang="ja-JP" altLang="en-US" sz="2800">
                <a:solidFill>
                  <a:srgbClr val="000000"/>
                </a:solidFill>
              </a:rPr>
              <a:t>が高い</a:t>
            </a:r>
          </a:p>
          <a:p>
            <a:pPr fontAlgn="base">
              <a:spcBef>
                <a:spcPct val="50000"/>
              </a:spcBef>
              <a:spcAft>
                <a:spcPct val="0"/>
              </a:spcAft>
              <a:buFontTx/>
              <a:buAutoNum type="arabicPeriod"/>
            </a:pPr>
            <a:r>
              <a:rPr lang="en-US" altLang="ja-JP" sz="2800">
                <a:solidFill>
                  <a:srgbClr val="000000"/>
                </a:solidFill>
              </a:rPr>
              <a:t>σ</a:t>
            </a:r>
            <a:r>
              <a:rPr lang="ja-JP" altLang="en-US" sz="2800">
                <a:solidFill>
                  <a:srgbClr val="000000"/>
                </a:solidFill>
              </a:rPr>
              <a:t>は</a:t>
            </a:r>
            <a:r>
              <a:rPr lang="ja-JP" altLang="en-US" sz="2800">
                <a:solidFill>
                  <a:srgbClr val="FF0000"/>
                </a:solidFill>
              </a:rPr>
              <a:t>どのように決まっているか</a:t>
            </a:r>
            <a:br>
              <a:rPr lang="ja-JP" altLang="en-US" sz="2800">
                <a:solidFill>
                  <a:srgbClr val="000000"/>
                </a:solidFill>
              </a:rPr>
            </a:br>
            <a:r>
              <a:rPr lang="ja-JP" altLang="en-US" sz="2800">
                <a:solidFill>
                  <a:srgbClr val="000000"/>
                </a:solidFill>
              </a:rPr>
              <a:t>　 </a:t>
            </a:r>
            <a:r>
              <a:rPr lang="en-US" altLang="ja-JP" sz="2800">
                <a:solidFill>
                  <a:srgbClr val="000000"/>
                </a:solidFill>
              </a:rPr>
              <a:t>σ</a:t>
            </a:r>
            <a:r>
              <a:rPr lang="ja-JP" altLang="en-US" sz="2800">
                <a:solidFill>
                  <a:srgbClr val="000000"/>
                </a:solidFill>
              </a:rPr>
              <a:t>＝</a:t>
            </a:r>
            <a:r>
              <a:rPr lang="en-US" altLang="ja-JP" sz="2800">
                <a:solidFill>
                  <a:srgbClr val="000000"/>
                </a:solidFill>
              </a:rPr>
              <a:t>enμ</a:t>
            </a:r>
            <a:r>
              <a:rPr lang="ja-JP" altLang="en-US" sz="2800">
                <a:solidFill>
                  <a:srgbClr val="000000"/>
                </a:solidFill>
              </a:rPr>
              <a:t>：　移動度</a:t>
            </a:r>
            <a:r>
              <a:rPr lang="en-US" altLang="ja-JP" sz="2800">
                <a:solidFill>
                  <a:srgbClr val="000000"/>
                </a:solidFill>
              </a:rPr>
              <a:t>μ</a:t>
            </a:r>
            <a:r>
              <a:rPr lang="ja-JP" altLang="en-US" sz="2800">
                <a:solidFill>
                  <a:srgbClr val="000000"/>
                </a:solidFill>
              </a:rPr>
              <a:t>かキャリア濃度</a:t>
            </a:r>
            <a:r>
              <a:rPr lang="en-US" altLang="ja-JP" sz="2800">
                <a:solidFill>
                  <a:srgbClr val="000000"/>
                </a:solidFill>
              </a:rPr>
              <a:t>n</a:t>
            </a:r>
            <a:r>
              <a:rPr lang="ja-JP" altLang="en-US" sz="2800">
                <a:solidFill>
                  <a:srgbClr val="000000"/>
                </a:solidFill>
              </a:rPr>
              <a:t>が大きい</a:t>
            </a:r>
          </a:p>
          <a:p>
            <a:pPr fontAlgn="base">
              <a:spcBef>
                <a:spcPct val="50000"/>
              </a:spcBef>
              <a:spcAft>
                <a:spcPct val="0"/>
              </a:spcAft>
              <a:buFontTx/>
              <a:buAutoNum type="arabicPeriod"/>
            </a:pPr>
            <a:r>
              <a:rPr lang="ja-JP" altLang="en-US" sz="2800">
                <a:solidFill>
                  <a:srgbClr val="000000"/>
                </a:solidFill>
              </a:rPr>
              <a:t>移動度</a:t>
            </a:r>
            <a:r>
              <a:rPr lang="en-US" altLang="ja-JP" sz="2800">
                <a:solidFill>
                  <a:srgbClr val="000000"/>
                </a:solidFill>
              </a:rPr>
              <a:t>μ</a:t>
            </a:r>
            <a:r>
              <a:rPr lang="ja-JP" altLang="en-US" sz="2800">
                <a:solidFill>
                  <a:srgbClr val="000000"/>
                </a:solidFill>
              </a:rPr>
              <a:t>はどのように決まっているか</a:t>
            </a:r>
            <a:br>
              <a:rPr lang="ja-JP" altLang="en-US" sz="2800">
                <a:solidFill>
                  <a:srgbClr val="000000"/>
                </a:solidFill>
              </a:rPr>
            </a:br>
            <a:r>
              <a:rPr lang="ja-JP" altLang="en-US" sz="2800">
                <a:solidFill>
                  <a:srgbClr val="000000"/>
                </a:solidFill>
              </a:rPr>
              <a:t>　　</a:t>
            </a:r>
            <a:r>
              <a:rPr lang="en-US" altLang="ja-JP" sz="2800">
                <a:solidFill>
                  <a:srgbClr val="000000"/>
                </a:solidFill>
              </a:rPr>
              <a:t>μ</a:t>
            </a:r>
            <a:r>
              <a:rPr lang="ja-JP" altLang="en-US" sz="2800">
                <a:solidFill>
                  <a:srgbClr val="000000"/>
                </a:solidFill>
              </a:rPr>
              <a:t>＝</a:t>
            </a:r>
            <a:r>
              <a:rPr lang="en-US" altLang="ja-JP" sz="2800">
                <a:solidFill>
                  <a:srgbClr val="000000"/>
                </a:solidFill>
              </a:rPr>
              <a:t>eτ/m</a:t>
            </a:r>
            <a:r>
              <a:rPr lang="en-US" altLang="ja-JP" sz="2800" baseline="30000">
                <a:solidFill>
                  <a:srgbClr val="000000"/>
                </a:solidFill>
              </a:rPr>
              <a:t>*</a:t>
            </a:r>
            <a:r>
              <a:rPr lang="ja-JP" altLang="en-US" sz="2800">
                <a:solidFill>
                  <a:srgbClr val="000000"/>
                </a:solidFill>
              </a:rPr>
              <a:t>： 有効質量</a:t>
            </a:r>
            <a:r>
              <a:rPr lang="en-US" altLang="ja-JP" sz="2800">
                <a:solidFill>
                  <a:srgbClr val="000000"/>
                </a:solidFill>
              </a:rPr>
              <a:t>m</a:t>
            </a:r>
            <a:r>
              <a:rPr lang="en-US" altLang="ja-JP" sz="2800" baseline="30000">
                <a:solidFill>
                  <a:srgbClr val="000000"/>
                </a:solidFill>
              </a:rPr>
              <a:t>*</a:t>
            </a:r>
            <a:r>
              <a:rPr lang="ja-JP" altLang="en-US" sz="2800">
                <a:solidFill>
                  <a:srgbClr val="000000"/>
                </a:solidFill>
              </a:rPr>
              <a:t>が小さいか</a:t>
            </a:r>
            <a:br>
              <a:rPr lang="ja-JP" altLang="en-US" sz="2800">
                <a:solidFill>
                  <a:srgbClr val="000000"/>
                </a:solidFill>
              </a:rPr>
            </a:br>
            <a:r>
              <a:rPr lang="ja-JP" altLang="en-US" sz="2800">
                <a:solidFill>
                  <a:srgbClr val="000000"/>
                </a:solidFill>
              </a:rPr>
              <a:t>　　　　　　　　　　 散乱時間</a:t>
            </a:r>
            <a:r>
              <a:rPr lang="en-US" altLang="ja-JP" sz="2800">
                <a:solidFill>
                  <a:srgbClr val="000000"/>
                </a:solidFill>
              </a:rPr>
              <a:t>τ</a:t>
            </a:r>
            <a:r>
              <a:rPr lang="ja-JP" altLang="en-US" sz="2800">
                <a:solidFill>
                  <a:srgbClr val="000000"/>
                </a:solidFill>
              </a:rPr>
              <a:t>が長い </a:t>
            </a:r>
          </a:p>
          <a:p>
            <a:pPr fontAlgn="base">
              <a:spcBef>
                <a:spcPct val="50000"/>
              </a:spcBef>
              <a:spcAft>
                <a:spcPct val="0"/>
              </a:spcAft>
              <a:buFontTx/>
              <a:buAutoNum type="arabicPeriod"/>
            </a:pPr>
            <a:r>
              <a:rPr lang="ja-JP" altLang="en-US" sz="2800">
                <a:solidFill>
                  <a:srgbClr val="000000"/>
                </a:solidFill>
              </a:rPr>
              <a:t>有効質量</a:t>
            </a:r>
            <a:r>
              <a:rPr lang="en-US" altLang="ja-JP" sz="2800">
                <a:solidFill>
                  <a:srgbClr val="000000"/>
                </a:solidFill>
              </a:rPr>
              <a:t>m</a:t>
            </a:r>
            <a:r>
              <a:rPr lang="en-US" altLang="ja-JP" sz="2800" baseline="30000">
                <a:solidFill>
                  <a:srgbClr val="000000"/>
                </a:solidFill>
              </a:rPr>
              <a:t>*</a:t>
            </a:r>
            <a:r>
              <a:rPr lang="ja-JP" altLang="en-US" sz="2800">
                <a:solidFill>
                  <a:srgbClr val="000000"/>
                </a:solidFill>
              </a:rPr>
              <a:t>はどのように決まっているか</a:t>
            </a:r>
            <a:br>
              <a:rPr lang="ja-JP" altLang="en-US" sz="2800">
                <a:solidFill>
                  <a:srgbClr val="000000"/>
                </a:solidFill>
              </a:rPr>
            </a:br>
            <a:r>
              <a:rPr lang="ja-JP" altLang="en-US" sz="2800">
                <a:solidFill>
                  <a:srgbClr val="000000"/>
                </a:solidFill>
              </a:rPr>
              <a:t>　　隣の原子（イオン）との波動関数の重なりが</a:t>
            </a:r>
            <a:br>
              <a:rPr lang="ja-JP" altLang="en-US" sz="2800">
                <a:solidFill>
                  <a:srgbClr val="000000"/>
                </a:solidFill>
              </a:rPr>
            </a:br>
            <a:r>
              <a:rPr lang="ja-JP" altLang="en-US" sz="2800">
                <a:solidFill>
                  <a:srgbClr val="000000"/>
                </a:solidFill>
              </a:rPr>
              <a:t>　大きいほど小さい</a:t>
            </a:r>
            <a:br>
              <a:rPr lang="ja-JP" altLang="en-US" sz="2800">
                <a:solidFill>
                  <a:srgbClr val="000000"/>
                </a:solidFill>
              </a:rPr>
            </a:br>
            <a:r>
              <a:rPr lang="ja-JP" altLang="en-US" sz="2800">
                <a:solidFill>
                  <a:srgbClr val="000000"/>
                </a:solidFill>
              </a:rPr>
              <a:t>　　　　＝＞　</a:t>
            </a:r>
            <a:r>
              <a:rPr lang="ja-JP" altLang="en-US" sz="2800" i="1">
                <a:solidFill>
                  <a:srgbClr val="FF0000"/>
                </a:solidFill>
              </a:rPr>
              <a:t>金属</a:t>
            </a:r>
            <a:r>
              <a:rPr lang="ja-JP" altLang="en-US" sz="2800">
                <a:solidFill>
                  <a:srgbClr val="FF0000"/>
                </a:solidFill>
              </a:rPr>
              <a:t>イオン間の距離が近い</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ED9CC72-4D6E-4CE1-A596-5A2520E47154}"/>
              </a:ext>
            </a:extLst>
          </p:cNvPr>
          <p:cNvSpPr>
            <a:spLocks noGrp="1" noChangeArrowheads="1"/>
          </p:cNvSpPr>
          <p:nvPr>
            <p:ph type="title"/>
          </p:nvPr>
        </p:nvSpPr>
        <p:spPr>
          <a:xfrm>
            <a:off x="1524000" y="0"/>
            <a:ext cx="8991600" cy="9144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体心立方構造 </a:t>
            </a:r>
            <a:r>
              <a:rPr lang="en-US" altLang="ja-JP" sz="3600" b="1">
                <a:solidFill>
                  <a:srgbClr val="0000FF"/>
                </a:solidFill>
                <a:ea typeface="ＨＧ丸ゴシックB" charset="-128"/>
              </a:rPr>
              <a:t>(BCC): Na, K, Rb, Cr, Fe, Nb</a:t>
            </a:r>
          </a:p>
        </p:txBody>
      </p:sp>
      <p:pic>
        <p:nvPicPr>
          <p:cNvPr id="190467" name="Picture 3">
            <a:extLst>
              <a:ext uri="{FF2B5EF4-FFF2-40B4-BE49-F238E27FC236}">
                <a16:creationId xmlns:a16="http://schemas.microsoft.com/office/drawing/2014/main" id="{2BDD7A73-7B75-4F22-B782-17F784810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336675"/>
            <a:ext cx="4643438" cy="396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468" name="Picture 4">
            <a:extLst>
              <a:ext uri="{FF2B5EF4-FFF2-40B4-BE49-F238E27FC236}">
                <a16:creationId xmlns:a16="http://schemas.microsoft.com/office/drawing/2014/main" id="{C073B705-580A-44F9-8D03-A2AC584FB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04939"/>
            <a:ext cx="4102100" cy="372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69" name="Rectangle 5">
            <a:extLst>
              <a:ext uri="{FF2B5EF4-FFF2-40B4-BE49-F238E27FC236}">
                <a16:creationId xmlns:a16="http://schemas.microsoft.com/office/drawing/2014/main" id="{2B43366A-F397-45D5-B4B5-6872DABAE9BE}"/>
              </a:ext>
            </a:extLst>
          </p:cNvPr>
          <p:cNvSpPr>
            <a:spLocks noChangeArrowheads="1"/>
          </p:cNvSpPr>
          <p:nvPr/>
        </p:nvSpPr>
        <p:spPr bwMode="auto">
          <a:xfrm>
            <a:off x="1981201" y="5607051"/>
            <a:ext cx="86100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3600" b="1">
                <a:solidFill>
                  <a:srgbClr val="FF0000"/>
                </a:solidFill>
                <a:ea typeface="ＨＧ丸ゴシックB" charset="-128"/>
              </a:rPr>
              <a:t>最密充填構造ではない　＝＞ 密度が低い</a:t>
            </a:r>
          </a:p>
        </p:txBody>
      </p:sp>
      <p:sp>
        <p:nvSpPr>
          <p:cNvPr id="190470" name="Rectangle 6">
            <a:extLst>
              <a:ext uri="{FF2B5EF4-FFF2-40B4-BE49-F238E27FC236}">
                <a16:creationId xmlns:a16="http://schemas.microsoft.com/office/drawing/2014/main" id="{19941D20-6B01-40A8-8F2B-8FBC2E13DB28}"/>
              </a:ext>
            </a:extLst>
          </p:cNvPr>
          <p:cNvSpPr>
            <a:spLocks noChangeArrowheads="1"/>
          </p:cNvSpPr>
          <p:nvPr/>
        </p:nvSpPr>
        <p:spPr bwMode="auto">
          <a:xfrm>
            <a:off x="1676400" y="762001"/>
            <a:ext cx="4222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FF0000"/>
                </a:solidFill>
                <a:ea typeface="ＨＧ丸ゴシックB" charset="-128"/>
              </a:rPr>
              <a:t>Body centered cubic: BCC</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FCCD0C6-C55D-4EDE-9EC8-E407654B2CB5}"/>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単純立方構造 </a:t>
            </a:r>
            <a:r>
              <a:rPr lang="en-US" altLang="ja-JP" sz="3600" b="1">
                <a:solidFill>
                  <a:srgbClr val="0000FF"/>
                </a:solidFill>
                <a:ea typeface="ＨＧ丸ゴシックB" charset="-128"/>
              </a:rPr>
              <a:t>(SC): Po</a:t>
            </a:r>
          </a:p>
        </p:txBody>
      </p:sp>
      <p:pic>
        <p:nvPicPr>
          <p:cNvPr id="191491" name="Picture 3">
            <a:extLst>
              <a:ext uri="{FF2B5EF4-FFF2-40B4-BE49-F238E27FC236}">
                <a16:creationId xmlns:a16="http://schemas.microsoft.com/office/drawing/2014/main" id="{219A0CB6-315A-4EDF-A247-BA74F62B57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752601"/>
            <a:ext cx="3505200" cy="302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2" name="Picture 4">
            <a:extLst>
              <a:ext uri="{FF2B5EF4-FFF2-40B4-BE49-F238E27FC236}">
                <a16:creationId xmlns:a16="http://schemas.microsoft.com/office/drawing/2014/main" id="{AF3EB0D6-A239-4995-8B35-F7CDA13AA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0"/>
            <a:ext cx="3514725" cy="330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3" name="Rectangle 5">
            <a:extLst>
              <a:ext uri="{FF2B5EF4-FFF2-40B4-BE49-F238E27FC236}">
                <a16:creationId xmlns:a16="http://schemas.microsoft.com/office/drawing/2014/main" id="{53B731B8-9C93-469B-9DC1-5EC4007A9643}"/>
              </a:ext>
            </a:extLst>
          </p:cNvPr>
          <p:cNvSpPr>
            <a:spLocks noChangeArrowheads="1"/>
          </p:cNvSpPr>
          <p:nvPr/>
        </p:nvSpPr>
        <p:spPr bwMode="auto">
          <a:xfrm>
            <a:off x="2411414" y="5384801"/>
            <a:ext cx="757130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3600" b="1">
                <a:solidFill>
                  <a:srgbClr val="FF0000"/>
                </a:solidFill>
                <a:ea typeface="ＨＧ丸ゴシックB" charset="-128"/>
              </a:rPr>
              <a:t>単純な構造ではもっとも密度が低い</a:t>
            </a:r>
            <a:br>
              <a:rPr lang="ja-JP" altLang="en-US" sz="3600" b="1">
                <a:solidFill>
                  <a:srgbClr val="FF0000"/>
                </a:solidFill>
                <a:ea typeface="ＨＧ丸ゴシックB" charset="-128"/>
              </a:rPr>
            </a:br>
            <a:r>
              <a:rPr lang="ja-JP" altLang="en-US" sz="3600" b="1">
                <a:solidFill>
                  <a:srgbClr val="FF0000"/>
                </a:solidFill>
                <a:ea typeface="ＨＧ丸ゴシックB" charset="-128"/>
              </a:rPr>
              <a:t>金属では珍しい</a:t>
            </a:r>
          </a:p>
        </p:txBody>
      </p:sp>
      <p:sp>
        <p:nvSpPr>
          <p:cNvPr id="191494" name="Rectangle 6">
            <a:extLst>
              <a:ext uri="{FF2B5EF4-FFF2-40B4-BE49-F238E27FC236}">
                <a16:creationId xmlns:a16="http://schemas.microsoft.com/office/drawing/2014/main" id="{4CA4BA9C-F7E2-437B-B9F3-E524A6E2A02A}"/>
              </a:ext>
            </a:extLst>
          </p:cNvPr>
          <p:cNvSpPr>
            <a:spLocks noChangeArrowheads="1"/>
          </p:cNvSpPr>
          <p:nvPr/>
        </p:nvSpPr>
        <p:spPr bwMode="auto">
          <a:xfrm>
            <a:off x="1676400" y="762001"/>
            <a:ext cx="2794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FF0000"/>
                </a:solidFill>
                <a:ea typeface="ＨＧ丸ゴシックB" charset="-128"/>
              </a:rPr>
              <a:t>Simple cubic: SC</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9">
            <a:extLst>
              <a:ext uri="{FF2B5EF4-FFF2-40B4-BE49-F238E27FC236}">
                <a16:creationId xmlns:a16="http://schemas.microsoft.com/office/drawing/2014/main" id="{B2431793-E88C-4033-8CA4-99A054786D34}"/>
              </a:ext>
            </a:extLst>
          </p:cNvPr>
          <p:cNvSpPr>
            <a:spLocks noGrp="1" noChangeArrowheads="1"/>
          </p:cNvSpPr>
          <p:nvPr>
            <p:ph type="title"/>
          </p:nvPr>
        </p:nvSpPr>
        <p:spPr>
          <a:xfrm>
            <a:off x="1524000" y="-1"/>
            <a:ext cx="9144000" cy="955853"/>
          </a:xfrm>
          <a:noFill/>
        </p:spPr>
        <p:txBody>
          <a:bodyPr/>
          <a:lstStyle/>
          <a:p>
            <a:pPr eaLnBrk="1" hangingPunct="1"/>
            <a:r>
              <a:rPr lang="ja-JP" altLang="en-US" sz="3600" b="1" dirty="0">
                <a:solidFill>
                  <a:srgbClr val="0000FF"/>
                </a:solidFill>
                <a:ea typeface="ＨＧ丸ゴシックB" charset="-128"/>
              </a:rPr>
              <a:t>イオン性結晶の構造の理解の仕方</a:t>
            </a:r>
          </a:p>
        </p:txBody>
      </p:sp>
      <p:sp>
        <p:nvSpPr>
          <p:cNvPr id="181251" name="Text Box 10">
            <a:extLst>
              <a:ext uri="{FF2B5EF4-FFF2-40B4-BE49-F238E27FC236}">
                <a16:creationId xmlns:a16="http://schemas.microsoft.com/office/drawing/2014/main" id="{25C46152-9EBF-4BC6-BAEC-D0FCD4DD5474}"/>
              </a:ext>
            </a:extLst>
          </p:cNvPr>
          <p:cNvSpPr txBox="1">
            <a:spLocks noChangeArrowheads="1"/>
          </p:cNvSpPr>
          <p:nvPr/>
        </p:nvSpPr>
        <p:spPr bwMode="auto">
          <a:xfrm>
            <a:off x="1524000" y="1311275"/>
            <a:ext cx="91440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50000"/>
              </a:spcBef>
              <a:spcAft>
                <a:spcPct val="0"/>
              </a:spcAft>
              <a:buNone/>
            </a:pPr>
            <a:r>
              <a:rPr lang="ja-JP" altLang="en-US" sz="4400" b="1" dirty="0">
                <a:solidFill>
                  <a:srgbClr val="FF0000"/>
                </a:solidFill>
                <a:ea typeface="ＭＳ ゴシック" panose="020B0609070205080204" pitchFamily="49" charset="-128"/>
              </a:rPr>
              <a:t>原子、イオンは互いに接触して</a:t>
            </a:r>
            <a:br>
              <a:rPr lang="ja-JP" altLang="en-US" sz="4400" b="1" dirty="0">
                <a:solidFill>
                  <a:srgbClr val="FF0000"/>
                </a:solidFill>
                <a:ea typeface="ＭＳ ゴシック" panose="020B0609070205080204" pitchFamily="49" charset="-128"/>
              </a:rPr>
            </a:br>
            <a:r>
              <a:rPr lang="ja-JP" altLang="en-US" sz="4400" b="1" dirty="0">
                <a:solidFill>
                  <a:srgbClr val="FF0000"/>
                </a:solidFill>
                <a:ea typeface="ＭＳ ゴシック" panose="020B0609070205080204" pitchFamily="49" charset="-128"/>
              </a:rPr>
              <a:t>安定な構造を作る</a:t>
            </a:r>
          </a:p>
        </p:txBody>
      </p:sp>
      <p:sp>
        <p:nvSpPr>
          <p:cNvPr id="181252" name="Text Box 11">
            <a:extLst>
              <a:ext uri="{FF2B5EF4-FFF2-40B4-BE49-F238E27FC236}">
                <a16:creationId xmlns:a16="http://schemas.microsoft.com/office/drawing/2014/main" id="{DAF96CA5-4D87-48B9-B6AA-E3E3BA7D6F31}"/>
              </a:ext>
            </a:extLst>
          </p:cNvPr>
          <p:cNvSpPr txBox="1">
            <a:spLocks noChangeArrowheads="1"/>
          </p:cNvSpPr>
          <p:nvPr/>
        </p:nvSpPr>
        <p:spPr bwMode="auto">
          <a:xfrm>
            <a:off x="1600200" y="3214688"/>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dirty="0">
                <a:solidFill>
                  <a:srgbClr val="000000"/>
                </a:solidFill>
                <a:ea typeface="ＭＳ ゴシック" panose="020B0609070205080204" pitchFamily="49" charset="-128"/>
              </a:rPr>
              <a:t>酸化物</a:t>
            </a:r>
            <a:r>
              <a:rPr lang="en-US" altLang="ja-JP" b="1" dirty="0">
                <a:solidFill>
                  <a:srgbClr val="000000"/>
                </a:solidFill>
                <a:ea typeface="ＭＳ ゴシック" panose="020B0609070205080204" pitchFamily="49" charset="-128"/>
              </a:rPr>
              <a:t>:</a:t>
            </a:r>
            <a:r>
              <a:rPr lang="ja-JP" altLang="en-US" b="1" dirty="0">
                <a:solidFill>
                  <a:srgbClr val="000000"/>
                </a:solidFill>
                <a:ea typeface="ＭＳ ゴシック" panose="020B0609070205080204" pitchFamily="49" charset="-128"/>
              </a:rPr>
              <a:t> 陽イオンと陰イオンから構成</a:t>
            </a:r>
            <a:br>
              <a:rPr lang="en-US" altLang="ja-JP" b="1" dirty="0">
                <a:solidFill>
                  <a:srgbClr val="000000"/>
                </a:solidFill>
                <a:ea typeface="ＭＳ ゴシック" panose="020B0609070205080204" pitchFamily="49" charset="-128"/>
              </a:rPr>
            </a:br>
            <a:r>
              <a:rPr lang="ja-JP" altLang="en-US" b="1" dirty="0">
                <a:solidFill>
                  <a:srgbClr val="000000"/>
                </a:solidFill>
                <a:ea typeface="ＭＳ ゴシック" panose="020B0609070205080204" pitchFamily="49" charset="-128"/>
              </a:rPr>
              <a:t>　イオン半径</a:t>
            </a:r>
            <a:r>
              <a:rPr lang="en-US" altLang="ja-JP" b="1" dirty="0">
                <a:solidFill>
                  <a:srgbClr val="000000"/>
                </a:solidFill>
                <a:ea typeface="ＭＳ ゴシック" panose="020B0609070205080204" pitchFamily="49" charset="-128"/>
              </a:rPr>
              <a:t>(</a:t>
            </a:r>
            <a:r>
              <a:rPr lang="ja-JP" altLang="en-US" b="1" dirty="0">
                <a:solidFill>
                  <a:srgbClr val="000000"/>
                </a:solidFill>
                <a:ea typeface="ＭＳ ゴシック" panose="020B0609070205080204" pitchFamily="49" charset="-128"/>
              </a:rPr>
              <a:t>陽イオン</a:t>
            </a:r>
            <a:r>
              <a:rPr lang="en-US" altLang="ja-JP" b="1" dirty="0">
                <a:solidFill>
                  <a:srgbClr val="000000"/>
                </a:solidFill>
                <a:ea typeface="ＭＳ ゴシック" panose="020B0609070205080204" pitchFamily="49" charset="-128"/>
              </a:rPr>
              <a:t>)</a:t>
            </a:r>
            <a:r>
              <a:rPr lang="ja-JP" altLang="en-US" b="1" dirty="0">
                <a:solidFill>
                  <a:srgbClr val="000000"/>
                </a:solidFill>
                <a:ea typeface="ＭＳ ゴシック" panose="020B0609070205080204" pitchFamily="49" charset="-128"/>
              </a:rPr>
              <a:t> </a:t>
            </a:r>
            <a:r>
              <a:rPr lang="en-US" altLang="ja-JP" b="1" dirty="0">
                <a:solidFill>
                  <a:srgbClr val="000000"/>
                </a:solidFill>
                <a:ea typeface="ＭＳ ゴシック" panose="020B0609070205080204" pitchFamily="49" charset="-128"/>
              </a:rPr>
              <a:t>&lt;&lt;</a:t>
            </a:r>
            <a:r>
              <a:rPr lang="ja-JP" altLang="en-US" b="1" dirty="0">
                <a:solidFill>
                  <a:srgbClr val="000000"/>
                </a:solidFill>
                <a:ea typeface="ＭＳ ゴシック" panose="020B0609070205080204" pitchFamily="49" charset="-128"/>
              </a:rPr>
              <a:t> イオン半径</a:t>
            </a:r>
            <a:r>
              <a:rPr lang="en-US" altLang="ja-JP" b="1" dirty="0">
                <a:solidFill>
                  <a:srgbClr val="000000"/>
                </a:solidFill>
                <a:ea typeface="ＭＳ ゴシック" panose="020B0609070205080204" pitchFamily="49" charset="-128"/>
              </a:rPr>
              <a:t>(</a:t>
            </a:r>
            <a:r>
              <a:rPr lang="ja-JP" altLang="en-US" b="1" dirty="0">
                <a:solidFill>
                  <a:srgbClr val="000000"/>
                </a:solidFill>
                <a:ea typeface="ＭＳ ゴシック" panose="020B0609070205080204" pitchFamily="49" charset="-128"/>
              </a:rPr>
              <a:t>陰イオン</a:t>
            </a:r>
            <a:r>
              <a:rPr lang="en-US" altLang="ja-JP" b="1" dirty="0">
                <a:solidFill>
                  <a:srgbClr val="000000"/>
                </a:solidFill>
                <a:ea typeface="ＭＳ ゴシック" panose="020B0609070205080204" pitchFamily="49" charset="-128"/>
              </a:rPr>
              <a:t>)</a:t>
            </a:r>
          </a:p>
        </p:txBody>
      </p:sp>
      <p:sp>
        <p:nvSpPr>
          <p:cNvPr id="5" name="Text Box 10">
            <a:extLst>
              <a:ext uri="{FF2B5EF4-FFF2-40B4-BE49-F238E27FC236}">
                <a16:creationId xmlns:a16="http://schemas.microsoft.com/office/drawing/2014/main" id="{5DF9889D-8A7D-4859-886E-6A0B012355D0}"/>
              </a:ext>
            </a:extLst>
          </p:cNvPr>
          <p:cNvSpPr txBox="1">
            <a:spLocks noChangeArrowheads="1"/>
          </p:cNvSpPr>
          <p:nvPr/>
        </p:nvSpPr>
        <p:spPr bwMode="auto">
          <a:xfrm>
            <a:off x="1776536" y="4647328"/>
            <a:ext cx="9144000"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355600" indent="-355600" fontAlgn="base">
              <a:spcBef>
                <a:spcPts val="600"/>
              </a:spcBef>
              <a:spcAft>
                <a:spcPct val="0"/>
              </a:spcAft>
              <a:buFont typeface="+mj-lt"/>
              <a:buAutoNum type="arabicPeriod"/>
            </a:pPr>
            <a:r>
              <a:rPr lang="ja-JP" altLang="en-US" sz="2800" b="1" dirty="0">
                <a:solidFill>
                  <a:srgbClr val="FF0000"/>
                </a:solidFill>
                <a:ea typeface="ＭＳ ゴシック" panose="020B0609070205080204" pitchFamily="49" charset="-128"/>
              </a:rPr>
              <a:t>陰イオンが 接して</a:t>
            </a:r>
            <a:r>
              <a:rPr lang="ja-JP" altLang="en-US" sz="2800" b="1" dirty="0">
                <a:ea typeface="ＭＳ ゴシック" panose="020B0609070205080204" pitchFamily="49" charset="-128"/>
              </a:rPr>
              <a:t>安定な構造を考える</a:t>
            </a:r>
            <a:endParaRPr lang="en-US" altLang="ja-JP" sz="2800" b="1" dirty="0">
              <a:ea typeface="ＭＳ ゴシック" panose="020B0609070205080204" pitchFamily="49" charset="-128"/>
            </a:endParaRPr>
          </a:p>
          <a:p>
            <a:pPr marL="355600" indent="-355600" fontAlgn="base">
              <a:spcBef>
                <a:spcPts val="600"/>
              </a:spcBef>
              <a:spcAft>
                <a:spcPct val="0"/>
              </a:spcAft>
              <a:buFont typeface="+mj-lt"/>
              <a:buAutoNum type="arabicPeriod"/>
            </a:pPr>
            <a:r>
              <a:rPr lang="ja-JP" altLang="en-US" sz="2800" b="1" dirty="0">
                <a:solidFill>
                  <a:srgbClr val="FF0000"/>
                </a:solidFill>
                <a:ea typeface="ＭＳ ゴシック" panose="020B0609070205080204" pitchFamily="49" charset="-128"/>
              </a:rPr>
              <a:t>陽イオンが陰イオンに接して</a:t>
            </a:r>
            <a:r>
              <a:rPr lang="ja-JP" altLang="en-US" sz="2800" b="1" dirty="0">
                <a:ea typeface="ＭＳ ゴシック" panose="020B0609070205080204" pitchFamily="49" charset="-128"/>
              </a:rPr>
              <a:t>安定な構造を考える</a:t>
            </a:r>
            <a:endParaRPr lang="en-US" altLang="ja-JP" sz="2800" b="1" dirty="0">
              <a:ea typeface="ＭＳ ゴシック" panose="020B0609070205080204" pitchFamily="49" charset="-128"/>
            </a:endParaRPr>
          </a:p>
          <a:p>
            <a:pPr marL="355600" indent="-355600" fontAlgn="base">
              <a:spcBef>
                <a:spcPts val="600"/>
              </a:spcBef>
              <a:spcAft>
                <a:spcPct val="0"/>
              </a:spcAft>
              <a:buFont typeface="+mj-lt"/>
              <a:buAutoNum type="arabicPeriod"/>
            </a:pPr>
            <a:r>
              <a:rPr lang="ja-JP" altLang="en-US" sz="2800" b="1" dirty="0">
                <a:solidFill>
                  <a:srgbClr val="FF0000"/>
                </a:solidFill>
                <a:ea typeface="ＭＳ ゴシック" panose="020B0609070205080204" pitchFamily="49" charset="-128"/>
              </a:rPr>
              <a:t>静電エネルギー的に安定</a:t>
            </a:r>
            <a:r>
              <a:rPr lang="ja-JP" altLang="en-US" sz="2800" b="1" dirty="0">
                <a:ea typeface="ＭＳ ゴシック" panose="020B0609070205080204" pitchFamily="49" charset="-128"/>
              </a:rPr>
              <a:t>な構造を考える</a:t>
            </a:r>
          </a:p>
        </p:txBody>
      </p:sp>
    </p:spTree>
    <p:extLst>
      <p:ext uri="{BB962C8B-B14F-4D97-AF65-F5344CB8AC3E}">
        <p14:creationId xmlns:p14="http://schemas.microsoft.com/office/powerpoint/2010/main" val="26801983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B82C95EE-E319-4DE3-84B3-FF651BE5EBF3}"/>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どこに隙間があるか？</a:t>
            </a:r>
          </a:p>
        </p:txBody>
      </p:sp>
      <p:sp>
        <p:nvSpPr>
          <p:cNvPr id="201731" name="Oval 3">
            <a:extLst>
              <a:ext uri="{FF2B5EF4-FFF2-40B4-BE49-F238E27FC236}">
                <a16:creationId xmlns:a16="http://schemas.microsoft.com/office/drawing/2014/main" id="{F29B880A-F094-4450-BCDC-2645CAF31CE2}"/>
              </a:ext>
            </a:extLst>
          </p:cNvPr>
          <p:cNvSpPr>
            <a:spLocks noChangeAspect="1" noChangeArrowheads="1"/>
          </p:cNvSpPr>
          <p:nvPr/>
        </p:nvSpPr>
        <p:spPr bwMode="auto">
          <a:xfrm>
            <a:off x="5448300" y="3559175"/>
            <a:ext cx="763588"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2" name="Oval 4">
            <a:extLst>
              <a:ext uri="{FF2B5EF4-FFF2-40B4-BE49-F238E27FC236}">
                <a16:creationId xmlns:a16="http://schemas.microsoft.com/office/drawing/2014/main" id="{21C81B44-FC1F-4983-A4CA-246052EEB11A}"/>
              </a:ext>
            </a:extLst>
          </p:cNvPr>
          <p:cNvSpPr>
            <a:spLocks noChangeAspect="1" noChangeArrowheads="1"/>
          </p:cNvSpPr>
          <p:nvPr/>
        </p:nvSpPr>
        <p:spPr bwMode="auto">
          <a:xfrm>
            <a:off x="6194425" y="3559175"/>
            <a:ext cx="763588"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3" name="Oval 5">
            <a:extLst>
              <a:ext uri="{FF2B5EF4-FFF2-40B4-BE49-F238E27FC236}">
                <a16:creationId xmlns:a16="http://schemas.microsoft.com/office/drawing/2014/main" id="{8B496EF3-7372-4DB1-8B77-B5CCDE5D108A}"/>
              </a:ext>
            </a:extLst>
          </p:cNvPr>
          <p:cNvSpPr>
            <a:spLocks noChangeAspect="1" noChangeArrowheads="1"/>
          </p:cNvSpPr>
          <p:nvPr/>
        </p:nvSpPr>
        <p:spPr bwMode="auto">
          <a:xfrm>
            <a:off x="5811839" y="2922589"/>
            <a:ext cx="763587" cy="763587"/>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4" name="Oval 6">
            <a:extLst>
              <a:ext uri="{FF2B5EF4-FFF2-40B4-BE49-F238E27FC236}">
                <a16:creationId xmlns:a16="http://schemas.microsoft.com/office/drawing/2014/main" id="{5DA81F46-4790-4A9B-8E41-87213894FACC}"/>
              </a:ext>
            </a:extLst>
          </p:cNvPr>
          <p:cNvSpPr>
            <a:spLocks noChangeAspect="1" noChangeArrowheads="1"/>
          </p:cNvSpPr>
          <p:nvPr/>
        </p:nvSpPr>
        <p:spPr bwMode="auto">
          <a:xfrm>
            <a:off x="6557964" y="2922589"/>
            <a:ext cx="763587" cy="763587"/>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5" name="Oval 7">
            <a:extLst>
              <a:ext uri="{FF2B5EF4-FFF2-40B4-BE49-F238E27FC236}">
                <a16:creationId xmlns:a16="http://schemas.microsoft.com/office/drawing/2014/main" id="{AA01FBCA-32B7-43E5-957D-4E9F2C1AB039}"/>
              </a:ext>
            </a:extLst>
          </p:cNvPr>
          <p:cNvSpPr>
            <a:spLocks noChangeAspect="1" noChangeArrowheads="1"/>
          </p:cNvSpPr>
          <p:nvPr/>
        </p:nvSpPr>
        <p:spPr bwMode="auto">
          <a:xfrm>
            <a:off x="6938964" y="3559175"/>
            <a:ext cx="765175"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6" name="Oval 8">
            <a:extLst>
              <a:ext uri="{FF2B5EF4-FFF2-40B4-BE49-F238E27FC236}">
                <a16:creationId xmlns:a16="http://schemas.microsoft.com/office/drawing/2014/main" id="{C549DB86-7CFE-4EDD-8C64-3C2268F2587B}"/>
              </a:ext>
            </a:extLst>
          </p:cNvPr>
          <p:cNvSpPr>
            <a:spLocks noChangeAspect="1" noChangeArrowheads="1"/>
          </p:cNvSpPr>
          <p:nvPr/>
        </p:nvSpPr>
        <p:spPr bwMode="auto">
          <a:xfrm>
            <a:off x="7685089" y="3559175"/>
            <a:ext cx="763587"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7" name="Oval 9">
            <a:extLst>
              <a:ext uri="{FF2B5EF4-FFF2-40B4-BE49-F238E27FC236}">
                <a16:creationId xmlns:a16="http://schemas.microsoft.com/office/drawing/2014/main" id="{77DF4574-A191-451B-804F-5D5F4A3D0413}"/>
              </a:ext>
            </a:extLst>
          </p:cNvPr>
          <p:cNvSpPr>
            <a:spLocks noChangeAspect="1" noChangeArrowheads="1"/>
          </p:cNvSpPr>
          <p:nvPr/>
        </p:nvSpPr>
        <p:spPr bwMode="auto">
          <a:xfrm>
            <a:off x="7302501" y="2922589"/>
            <a:ext cx="765175" cy="763587"/>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8" name="Oval 10">
            <a:extLst>
              <a:ext uri="{FF2B5EF4-FFF2-40B4-BE49-F238E27FC236}">
                <a16:creationId xmlns:a16="http://schemas.microsoft.com/office/drawing/2014/main" id="{52725EA5-E519-41F8-8360-A8BDF0ABF563}"/>
              </a:ext>
            </a:extLst>
          </p:cNvPr>
          <p:cNvSpPr>
            <a:spLocks noChangeAspect="1" noChangeArrowheads="1"/>
          </p:cNvSpPr>
          <p:nvPr/>
        </p:nvSpPr>
        <p:spPr bwMode="auto">
          <a:xfrm>
            <a:off x="8048625" y="2922589"/>
            <a:ext cx="763588" cy="763587"/>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39" name="Oval 11">
            <a:extLst>
              <a:ext uri="{FF2B5EF4-FFF2-40B4-BE49-F238E27FC236}">
                <a16:creationId xmlns:a16="http://schemas.microsoft.com/office/drawing/2014/main" id="{B1C7551D-3C21-4470-915A-8A655D732AB2}"/>
              </a:ext>
            </a:extLst>
          </p:cNvPr>
          <p:cNvSpPr>
            <a:spLocks noChangeAspect="1" noChangeArrowheads="1"/>
          </p:cNvSpPr>
          <p:nvPr/>
        </p:nvSpPr>
        <p:spPr bwMode="auto">
          <a:xfrm>
            <a:off x="5448300" y="2251075"/>
            <a:ext cx="763588"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0" name="Oval 12">
            <a:extLst>
              <a:ext uri="{FF2B5EF4-FFF2-40B4-BE49-F238E27FC236}">
                <a16:creationId xmlns:a16="http://schemas.microsoft.com/office/drawing/2014/main" id="{B8087134-2522-4027-A1DA-0573AEC34F2C}"/>
              </a:ext>
            </a:extLst>
          </p:cNvPr>
          <p:cNvSpPr>
            <a:spLocks noChangeAspect="1" noChangeArrowheads="1"/>
          </p:cNvSpPr>
          <p:nvPr/>
        </p:nvSpPr>
        <p:spPr bwMode="auto">
          <a:xfrm>
            <a:off x="6194425" y="2251075"/>
            <a:ext cx="763588"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1" name="Oval 13">
            <a:extLst>
              <a:ext uri="{FF2B5EF4-FFF2-40B4-BE49-F238E27FC236}">
                <a16:creationId xmlns:a16="http://schemas.microsoft.com/office/drawing/2014/main" id="{A00C9969-B2F1-45E5-A6A1-1FA56A55C884}"/>
              </a:ext>
            </a:extLst>
          </p:cNvPr>
          <p:cNvSpPr>
            <a:spLocks noChangeAspect="1" noChangeArrowheads="1"/>
          </p:cNvSpPr>
          <p:nvPr/>
        </p:nvSpPr>
        <p:spPr bwMode="auto">
          <a:xfrm>
            <a:off x="5813426" y="1574800"/>
            <a:ext cx="765175"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2" name="Oval 14">
            <a:extLst>
              <a:ext uri="{FF2B5EF4-FFF2-40B4-BE49-F238E27FC236}">
                <a16:creationId xmlns:a16="http://schemas.microsoft.com/office/drawing/2014/main" id="{80CF73E5-F572-4C6F-BB8D-423772610B21}"/>
              </a:ext>
            </a:extLst>
          </p:cNvPr>
          <p:cNvSpPr>
            <a:spLocks noChangeAspect="1" noChangeArrowheads="1"/>
          </p:cNvSpPr>
          <p:nvPr/>
        </p:nvSpPr>
        <p:spPr bwMode="auto">
          <a:xfrm>
            <a:off x="6559551" y="1574800"/>
            <a:ext cx="765175"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3" name="Oval 15">
            <a:extLst>
              <a:ext uri="{FF2B5EF4-FFF2-40B4-BE49-F238E27FC236}">
                <a16:creationId xmlns:a16="http://schemas.microsoft.com/office/drawing/2014/main" id="{3C9DDA50-B908-465B-A379-69DE74E83652}"/>
              </a:ext>
            </a:extLst>
          </p:cNvPr>
          <p:cNvSpPr>
            <a:spLocks noChangeAspect="1" noChangeArrowheads="1"/>
          </p:cNvSpPr>
          <p:nvPr/>
        </p:nvSpPr>
        <p:spPr bwMode="auto">
          <a:xfrm>
            <a:off x="6938964" y="2251075"/>
            <a:ext cx="765175"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4" name="Oval 16">
            <a:extLst>
              <a:ext uri="{FF2B5EF4-FFF2-40B4-BE49-F238E27FC236}">
                <a16:creationId xmlns:a16="http://schemas.microsoft.com/office/drawing/2014/main" id="{A1DB9278-20FF-4D62-A3D8-064B4D040113}"/>
              </a:ext>
            </a:extLst>
          </p:cNvPr>
          <p:cNvSpPr>
            <a:spLocks noChangeAspect="1" noChangeArrowheads="1"/>
          </p:cNvSpPr>
          <p:nvPr/>
        </p:nvSpPr>
        <p:spPr bwMode="auto">
          <a:xfrm>
            <a:off x="7685089" y="2251075"/>
            <a:ext cx="763587"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5" name="Oval 17">
            <a:extLst>
              <a:ext uri="{FF2B5EF4-FFF2-40B4-BE49-F238E27FC236}">
                <a16:creationId xmlns:a16="http://schemas.microsoft.com/office/drawing/2014/main" id="{C96EF4F4-BD7A-4E5B-921A-071145914C67}"/>
              </a:ext>
            </a:extLst>
          </p:cNvPr>
          <p:cNvSpPr>
            <a:spLocks noChangeAspect="1" noChangeArrowheads="1"/>
          </p:cNvSpPr>
          <p:nvPr/>
        </p:nvSpPr>
        <p:spPr bwMode="auto">
          <a:xfrm>
            <a:off x="7305675" y="1574800"/>
            <a:ext cx="763588"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6" name="Oval 18">
            <a:extLst>
              <a:ext uri="{FF2B5EF4-FFF2-40B4-BE49-F238E27FC236}">
                <a16:creationId xmlns:a16="http://schemas.microsoft.com/office/drawing/2014/main" id="{49784897-8220-45A1-B2A4-94811E0F4893}"/>
              </a:ext>
            </a:extLst>
          </p:cNvPr>
          <p:cNvSpPr>
            <a:spLocks noChangeAspect="1" noChangeArrowheads="1"/>
          </p:cNvSpPr>
          <p:nvPr/>
        </p:nvSpPr>
        <p:spPr bwMode="auto">
          <a:xfrm>
            <a:off x="8051800" y="1574800"/>
            <a:ext cx="763588"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7" name="Oval 19">
            <a:extLst>
              <a:ext uri="{FF2B5EF4-FFF2-40B4-BE49-F238E27FC236}">
                <a16:creationId xmlns:a16="http://schemas.microsoft.com/office/drawing/2014/main" id="{4851C57B-7EC2-43C0-8ACA-4A4A133F3254}"/>
              </a:ext>
            </a:extLst>
          </p:cNvPr>
          <p:cNvSpPr>
            <a:spLocks noChangeAspect="1" noChangeArrowheads="1"/>
          </p:cNvSpPr>
          <p:nvPr/>
        </p:nvSpPr>
        <p:spPr bwMode="auto">
          <a:xfrm>
            <a:off x="5811839" y="3309939"/>
            <a:ext cx="763587"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8" name="Oval 20">
            <a:extLst>
              <a:ext uri="{FF2B5EF4-FFF2-40B4-BE49-F238E27FC236}">
                <a16:creationId xmlns:a16="http://schemas.microsoft.com/office/drawing/2014/main" id="{C75D836A-7100-4EDE-BA2B-380C71CFD437}"/>
              </a:ext>
            </a:extLst>
          </p:cNvPr>
          <p:cNvSpPr>
            <a:spLocks noChangeAspect="1" noChangeArrowheads="1"/>
          </p:cNvSpPr>
          <p:nvPr/>
        </p:nvSpPr>
        <p:spPr bwMode="auto">
          <a:xfrm>
            <a:off x="6557964" y="3309939"/>
            <a:ext cx="763587"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49" name="Oval 21">
            <a:extLst>
              <a:ext uri="{FF2B5EF4-FFF2-40B4-BE49-F238E27FC236}">
                <a16:creationId xmlns:a16="http://schemas.microsoft.com/office/drawing/2014/main" id="{6B8CB4C6-0A09-445E-8C45-A787E8F66317}"/>
              </a:ext>
            </a:extLst>
          </p:cNvPr>
          <p:cNvSpPr>
            <a:spLocks noChangeAspect="1" noChangeArrowheads="1"/>
          </p:cNvSpPr>
          <p:nvPr/>
        </p:nvSpPr>
        <p:spPr bwMode="auto">
          <a:xfrm>
            <a:off x="6175375" y="2673350"/>
            <a:ext cx="763588" cy="7635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0" name="Oval 22">
            <a:extLst>
              <a:ext uri="{FF2B5EF4-FFF2-40B4-BE49-F238E27FC236}">
                <a16:creationId xmlns:a16="http://schemas.microsoft.com/office/drawing/2014/main" id="{769A7F4B-8671-4A8D-AB52-5C0EA6FA35B9}"/>
              </a:ext>
            </a:extLst>
          </p:cNvPr>
          <p:cNvSpPr>
            <a:spLocks noChangeAspect="1" noChangeArrowheads="1"/>
          </p:cNvSpPr>
          <p:nvPr/>
        </p:nvSpPr>
        <p:spPr bwMode="auto">
          <a:xfrm>
            <a:off x="6921500" y="2673350"/>
            <a:ext cx="763588" cy="7635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1" name="Oval 23">
            <a:extLst>
              <a:ext uri="{FF2B5EF4-FFF2-40B4-BE49-F238E27FC236}">
                <a16:creationId xmlns:a16="http://schemas.microsoft.com/office/drawing/2014/main" id="{119D8EED-1221-40E0-AB79-19741EE7D170}"/>
              </a:ext>
            </a:extLst>
          </p:cNvPr>
          <p:cNvSpPr>
            <a:spLocks noChangeAspect="1" noChangeArrowheads="1"/>
          </p:cNvSpPr>
          <p:nvPr/>
        </p:nvSpPr>
        <p:spPr bwMode="auto">
          <a:xfrm>
            <a:off x="7302501" y="3309939"/>
            <a:ext cx="765175"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2" name="Oval 24">
            <a:extLst>
              <a:ext uri="{FF2B5EF4-FFF2-40B4-BE49-F238E27FC236}">
                <a16:creationId xmlns:a16="http://schemas.microsoft.com/office/drawing/2014/main" id="{B6A5F5D1-9954-43CD-9DF3-450684CCAE13}"/>
              </a:ext>
            </a:extLst>
          </p:cNvPr>
          <p:cNvSpPr>
            <a:spLocks noChangeAspect="1" noChangeArrowheads="1"/>
          </p:cNvSpPr>
          <p:nvPr/>
        </p:nvSpPr>
        <p:spPr bwMode="auto">
          <a:xfrm>
            <a:off x="8048625" y="3309939"/>
            <a:ext cx="763588"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3" name="Oval 25">
            <a:extLst>
              <a:ext uri="{FF2B5EF4-FFF2-40B4-BE49-F238E27FC236}">
                <a16:creationId xmlns:a16="http://schemas.microsoft.com/office/drawing/2014/main" id="{1B06AC50-CB45-4528-B0DD-40AAD48C7346}"/>
              </a:ext>
            </a:extLst>
          </p:cNvPr>
          <p:cNvSpPr>
            <a:spLocks noChangeAspect="1" noChangeArrowheads="1"/>
          </p:cNvSpPr>
          <p:nvPr/>
        </p:nvSpPr>
        <p:spPr bwMode="auto">
          <a:xfrm>
            <a:off x="7666039" y="2673350"/>
            <a:ext cx="765175" cy="7635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4" name="Oval 26">
            <a:extLst>
              <a:ext uri="{FF2B5EF4-FFF2-40B4-BE49-F238E27FC236}">
                <a16:creationId xmlns:a16="http://schemas.microsoft.com/office/drawing/2014/main" id="{DDEA8124-6F93-4FD7-98BC-C1D3E4D6DDBC}"/>
              </a:ext>
            </a:extLst>
          </p:cNvPr>
          <p:cNvSpPr>
            <a:spLocks noChangeAspect="1" noChangeArrowheads="1"/>
          </p:cNvSpPr>
          <p:nvPr/>
        </p:nvSpPr>
        <p:spPr bwMode="auto">
          <a:xfrm>
            <a:off x="5811839" y="2001839"/>
            <a:ext cx="763587"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5" name="Oval 27">
            <a:extLst>
              <a:ext uri="{FF2B5EF4-FFF2-40B4-BE49-F238E27FC236}">
                <a16:creationId xmlns:a16="http://schemas.microsoft.com/office/drawing/2014/main" id="{4AB8187E-0D45-4FEB-AB08-D426054219BE}"/>
              </a:ext>
            </a:extLst>
          </p:cNvPr>
          <p:cNvSpPr>
            <a:spLocks noChangeAspect="1" noChangeArrowheads="1"/>
          </p:cNvSpPr>
          <p:nvPr/>
        </p:nvSpPr>
        <p:spPr bwMode="auto">
          <a:xfrm>
            <a:off x="6557964" y="2001839"/>
            <a:ext cx="763587"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6" name="Oval 28">
            <a:extLst>
              <a:ext uri="{FF2B5EF4-FFF2-40B4-BE49-F238E27FC236}">
                <a16:creationId xmlns:a16="http://schemas.microsoft.com/office/drawing/2014/main" id="{D6CE66B0-20C1-485C-BCAE-7DC5435E9422}"/>
              </a:ext>
            </a:extLst>
          </p:cNvPr>
          <p:cNvSpPr>
            <a:spLocks noChangeAspect="1" noChangeArrowheads="1"/>
          </p:cNvSpPr>
          <p:nvPr/>
        </p:nvSpPr>
        <p:spPr bwMode="auto">
          <a:xfrm>
            <a:off x="6176964" y="1323976"/>
            <a:ext cx="765175" cy="7651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7" name="Oval 29">
            <a:extLst>
              <a:ext uri="{FF2B5EF4-FFF2-40B4-BE49-F238E27FC236}">
                <a16:creationId xmlns:a16="http://schemas.microsoft.com/office/drawing/2014/main" id="{A408B788-4FB3-4109-B988-D6DABA15AD33}"/>
              </a:ext>
            </a:extLst>
          </p:cNvPr>
          <p:cNvSpPr>
            <a:spLocks noChangeAspect="1" noChangeArrowheads="1"/>
          </p:cNvSpPr>
          <p:nvPr/>
        </p:nvSpPr>
        <p:spPr bwMode="auto">
          <a:xfrm>
            <a:off x="6923089" y="1323976"/>
            <a:ext cx="765175" cy="7651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8" name="Oval 30">
            <a:extLst>
              <a:ext uri="{FF2B5EF4-FFF2-40B4-BE49-F238E27FC236}">
                <a16:creationId xmlns:a16="http://schemas.microsoft.com/office/drawing/2014/main" id="{7A64FBE3-64D5-49D2-A1FC-62C95546FC83}"/>
              </a:ext>
            </a:extLst>
          </p:cNvPr>
          <p:cNvSpPr>
            <a:spLocks noChangeAspect="1" noChangeArrowheads="1"/>
          </p:cNvSpPr>
          <p:nvPr/>
        </p:nvSpPr>
        <p:spPr bwMode="auto">
          <a:xfrm>
            <a:off x="7302501" y="2001839"/>
            <a:ext cx="765175"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59" name="Oval 31">
            <a:extLst>
              <a:ext uri="{FF2B5EF4-FFF2-40B4-BE49-F238E27FC236}">
                <a16:creationId xmlns:a16="http://schemas.microsoft.com/office/drawing/2014/main" id="{40925F76-9D5B-44DC-B400-2F3D348E5388}"/>
              </a:ext>
            </a:extLst>
          </p:cNvPr>
          <p:cNvSpPr>
            <a:spLocks noChangeAspect="1" noChangeArrowheads="1"/>
          </p:cNvSpPr>
          <p:nvPr/>
        </p:nvSpPr>
        <p:spPr bwMode="auto">
          <a:xfrm>
            <a:off x="8048625" y="2001839"/>
            <a:ext cx="763588"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0" name="Oval 32">
            <a:extLst>
              <a:ext uri="{FF2B5EF4-FFF2-40B4-BE49-F238E27FC236}">
                <a16:creationId xmlns:a16="http://schemas.microsoft.com/office/drawing/2014/main" id="{0CC28801-E994-4D5F-A7E0-B5C73D08DD05}"/>
              </a:ext>
            </a:extLst>
          </p:cNvPr>
          <p:cNvSpPr>
            <a:spLocks noChangeAspect="1" noChangeArrowheads="1"/>
          </p:cNvSpPr>
          <p:nvPr/>
        </p:nvSpPr>
        <p:spPr bwMode="auto">
          <a:xfrm>
            <a:off x="7669214" y="1323976"/>
            <a:ext cx="763587" cy="7651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1" name="Oval 33">
            <a:extLst>
              <a:ext uri="{FF2B5EF4-FFF2-40B4-BE49-F238E27FC236}">
                <a16:creationId xmlns:a16="http://schemas.microsoft.com/office/drawing/2014/main" id="{3FDEDC16-8553-4172-A440-C00673CCF83B}"/>
              </a:ext>
            </a:extLst>
          </p:cNvPr>
          <p:cNvSpPr>
            <a:spLocks noChangeAspect="1" noChangeArrowheads="1"/>
          </p:cNvSpPr>
          <p:nvPr/>
        </p:nvSpPr>
        <p:spPr bwMode="auto">
          <a:xfrm>
            <a:off x="6315075" y="1971676"/>
            <a:ext cx="444500" cy="442913"/>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2" name="Oval 34">
            <a:extLst>
              <a:ext uri="{FF2B5EF4-FFF2-40B4-BE49-F238E27FC236}">
                <a16:creationId xmlns:a16="http://schemas.microsoft.com/office/drawing/2014/main" id="{3F30D944-F754-4E10-BF09-C7A6F25F5D05}"/>
              </a:ext>
            </a:extLst>
          </p:cNvPr>
          <p:cNvSpPr>
            <a:spLocks noChangeAspect="1" noChangeArrowheads="1"/>
          </p:cNvSpPr>
          <p:nvPr/>
        </p:nvSpPr>
        <p:spPr bwMode="auto">
          <a:xfrm>
            <a:off x="6337301" y="2851151"/>
            <a:ext cx="442913" cy="442913"/>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3" name="Line 35">
            <a:extLst>
              <a:ext uri="{FF2B5EF4-FFF2-40B4-BE49-F238E27FC236}">
                <a16:creationId xmlns:a16="http://schemas.microsoft.com/office/drawing/2014/main" id="{45CA6860-0F72-4DEA-A36D-2ED21FA3C143}"/>
              </a:ext>
            </a:extLst>
          </p:cNvPr>
          <p:cNvSpPr>
            <a:spLocks noChangeAspect="1" noChangeShapeType="1"/>
          </p:cNvSpPr>
          <p:nvPr/>
        </p:nvSpPr>
        <p:spPr bwMode="auto">
          <a:xfrm flipV="1">
            <a:off x="4994276" y="2139950"/>
            <a:ext cx="1146175" cy="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01764" name="Oval 36">
            <a:extLst>
              <a:ext uri="{FF2B5EF4-FFF2-40B4-BE49-F238E27FC236}">
                <a16:creationId xmlns:a16="http://schemas.microsoft.com/office/drawing/2014/main" id="{9DC96BF1-C793-428F-8951-B6BF8B69ECAB}"/>
              </a:ext>
            </a:extLst>
          </p:cNvPr>
          <p:cNvSpPr>
            <a:spLocks noChangeAspect="1" noChangeArrowheads="1"/>
          </p:cNvSpPr>
          <p:nvPr/>
        </p:nvSpPr>
        <p:spPr bwMode="auto">
          <a:xfrm>
            <a:off x="3721100" y="2266950"/>
            <a:ext cx="763588"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5" name="Oval 37">
            <a:extLst>
              <a:ext uri="{FF2B5EF4-FFF2-40B4-BE49-F238E27FC236}">
                <a16:creationId xmlns:a16="http://schemas.microsoft.com/office/drawing/2014/main" id="{19500060-76FA-4BC3-B913-731BC858BAE5}"/>
              </a:ext>
            </a:extLst>
          </p:cNvPr>
          <p:cNvSpPr>
            <a:spLocks noChangeAspect="1" noChangeArrowheads="1"/>
          </p:cNvSpPr>
          <p:nvPr/>
        </p:nvSpPr>
        <p:spPr bwMode="auto">
          <a:xfrm>
            <a:off x="3341689" y="1590675"/>
            <a:ext cx="763587"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6" name="Oval 38">
            <a:extLst>
              <a:ext uri="{FF2B5EF4-FFF2-40B4-BE49-F238E27FC236}">
                <a16:creationId xmlns:a16="http://schemas.microsoft.com/office/drawing/2014/main" id="{215C1927-4DE2-4E89-A110-B687A51175FD}"/>
              </a:ext>
            </a:extLst>
          </p:cNvPr>
          <p:cNvSpPr>
            <a:spLocks noChangeAspect="1" noChangeArrowheads="1"/>
          </p:cNvSpPr>
          <p:nvPr/>
        </p:nvSpPr>
        <p:spPr bwMode="auto">
          <a:xfrm>
            <a:off x="4086226" y="1590675"/>
            <a:ext cx="765175"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7" name="Oval 39">
            <a:extLst>
              <a:ext uri="{FF2B5EF4-FFF2-40B4-BE49-F238E27FC236}">
                <a16:creationId xmlns:a16="http://schemas.microsoft.com/office/drawing/2014/main" id="{A182B456-5CBF-4CB8-9820-453E2546B8F2}"/>
              </a:ext>
            </a:extLst>
          </p:cNvPr>
          <p:cNvSpPr>
            <a:spLocks noChangeAspect="1" noChangeArrowheads="1"/>
          </p:cNvSpPr>
          <p:nvPr/>
        </p:nvSpPr>
        <p:spPr bwMode="auto">
          <a:xfrm>
            <a:off x="3338514" y="2017714"/>
            <a:ext cx="763587"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8" name="Oval 40">
            <a:extLst>
              <a:ext uri="{FF2B5EF4-FFF2-40B4-BE49-F238E27FC236}">
                <a16:creationId xmlns:a16="http://schemas.microsoft.com/office/drawing/2014/main" id="{4AD10851-BBF7-4035-81A2-47E655320497}"/>
              </a:ext>
            </a:extLst>
          </p:cNvPr>
          <p:cNvSpPr>
            <a:spLocks noChangeAspect="1" noChangeArrowheads="1"/>
          </p:cNvSpPr>
          <p:nvPr/>
        </p:nvSpPr>
        <p:spPr bwMode="auto">
          <a:xfrm>
            <a:off x="4084639" y="2017714"/>
            <a:ext cx="763587"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69" name="Oval 41">
            <a:extLst>
              <a:ext uri="{FF2B5EF4-FFF2-40B4-BE49-F238E27FC236}">
                <a16:creationId xmlns:a16="http://schemas.microsoft.com/office/drawing/2014/main" id="{32F862F4-19A3-427C-AF26-5631C009270A}"/>
              </a:ext>
            </a:extLst>
          </p:cNvPr>
          <p:cNvSpPr>
            <a:spLocks noChangeAspect="1" noChangeArrowheads="1"/>
          </p:cNvSpPr>
          <p:nvPr/>
        </p:nvSpPr>
        <p:spPr bwMode="auto">
          <a:xfrm>
            <a:off x="3705225" y="1339851"/>
            <a:ext cx="763588" cy="7651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70" name="Oval 42">
            <a:extLst>
              <a:ext uri="{FF2B5EF4-FFF2-40B4-BE49-F238E27FC236}">
                <a16:creationId xmlns:a16="http://schemas.microsoft.com/office/drawing/2014/main" id="{1071370E-9E65-4A70-8A61-FAE9081E7CAC}"/>
              </a:ext>
            </a:extLst>
          </p:cNvPr>
          <p:cNvSpPr>
            <a:spLocks noChangeAspect="1" noChangeArrowheads="1"/>
          </p:cNvSpPr>
          <p:nvPr/>
        </p:nvSpPr>
        <p:spPr bwMode="auto">
          <a:xfrm>
            <a:off x="3465514" y="4191000"/>
            <a:ext cx="765175"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71" name="Oval 43">
            <a:extLst>
              <a:ext uri="{FF2B5EF4-FFF2-40B4-BE49-F238E27FC236}">
                <a16:creationId xmlns:a16="http://schemas.microsoft.com/office/drawing/2014/main" id="{FCA7AD62-597C-4F2E-BF56-730200CD1D3E}"/>
              </a:ext>
            </a:extLst>
          </p:cNvPr>
          <p:cNvSpPr>
            <a:spLocks noChangeAspect="1" noChangeArrowheads="1"/>
          </p:cNvSpPr>
          <p:nvPr/>
        </p:nvSpPr>
        <p:spPr bwMode="auto">
          <a:xfrm>
            <a:off x="4211639" y="4191000"/>
            <a:ext cx="763587" cy="763588"/>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72" name="Oval 44">
            <a:extLst>
              <a:ext uri="{FF2B5EF4-FFF2-40B4-BE49-F238E27FC236}">
                <a16:creationId xmlns:a16="http://schemas.microsoft.com/office/drawing/2014/main" id="{25DFE390-80A5-4A66-8E40-8F37566D77D1}"/>
              </a:ext>
            </a:extLst>
          </p:cNvPr>
          <p:cNvSpPr>
            <a:spLocks noChangeAspect="1" noChangeArrowheads="1"/>
          </p:cNvSpPr>
          <p:nvPr/>
        </p:nvSpPr>
        <p:spPr bwMode="auto">
          <a:xfrm>
            <a:off x="3848100" y="3519489"/>
            <a:ext cx="763588" cy="763587"/>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73" name="Oval 45">
            <a:extLst>
              <a:ext uri="{FF2B5EF4-FFF2-40B4-BE49-F238E27FC236}">
                <a16:creationId xmlns:a16="http://schemas.microsoft.com/office/drawing/2014/main" id="{946EF7AA-6059-4060-9368-24E1C07C3A5D}"/>
              </a:ext>
            </a:extLst>
          </p:cNvPr>
          <p:cNvSpPr>
            <a:spLocks noChangeAspect="1" noChangeArrowheads="1"/>
          </p:cNvSpPr>
          <p:nvPr/>
        </p:nvSpPr>
        <p:spPr bwMode="auto">
          <a:xfrm>
            <a:off x="3829051" y="3941764"/>
            <a:ext cx="765175"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74" name="Line 46">
            <a:extLst>
              <a:ext uri="{FF2B5EF4-FFF2-40B4-BE49-F238E27FC236}">
                <a16:creationId xmlns:a16="http://schemas.microsoft.com/office/drawing/2014/main" id="{02F2D9D3-40D0-4204-968F-213512D398C2}"/>
              </a:ext>
            </a:extLst>
          </p:cNvPr>
          <p:cNvSpPr>
            <a:spLocks noChangeAspect="1" noChangeShapeType="1"/>
          </p:cNvSpPr>
          <p:nvPr/>
        </p:nvSpPr>
        <p:spPr bwMode="auto">
          <a:xfrm flipV="1">
            <a:off x="4611689" y="3175001"/>
            <a:ext cx="1698625" cy="493713"/>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01775" name="Text Box 47">
            <a:extLst>
              <a:ext uri="{FF2B5EF4-FFF2-40B4-BE49-F238E27FC236}">
                <a16:creationId xmlns:a16="http://schemas.microsoft.com/office/drawing/2014/main" id="{D3119CFF-AC4D-47C6-A5BF-98C8997D9DF7}"/>
              </a:ext>
            </a:extLst>
          </p:cNvPr>
          <p:cNvSpPr txBox="1">
            <a:spLocks noChangeAspect="1" noChangeArrowheads="1"/>
          </p:cNvSpPr>
          <p:nvPr/>
        </p:nvSpPr>
        <p:spPr bwMode="auto">
          <a:xfrm>
            <a:off x="2971801" y="931863"/>
            <a:ext cx="125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6</a:t>
            </a:r>
            <a:r>
              <a:rPr lang="ja-JP" altLang="en-US" sz="2400" b="1">
                <a:solidFill>
                  <a:srgbClr val="FF0000"/>
                </a:solidFill>
              </a:rPr>
              <a:t>配位</a:t>
            </a:r>
            <a:r>
              <a:rPr lang="en-US" altLang="ja-JP" sz="2400" b="1">
                <a:solidFill>
                  <a:srgbClr val="FF0000"/>
                </a:solidFill>
              </a:rPr>
              <a:t>, o</a:t>
            </a:r>
          </a:p>
        </p:txBody>
      </p:sp>
      <p:sp>
        <p:nvSpPr>
          <p:cNvPr id="201776" name="Text Box 48">
            <a:extLst>
              <a:ext uri="{FF2B5EF4-FFF2-40B4-BE49-F238E27FC236}">
                <a16:creationId xmlns:a16="http://schemas.microsoft.com/office/drawing/2014/main" id="{E72AAC7B-A0D6-42CA-B533-1414288ED93F}"/>
              </a:ext>
            </a:extLst>
          </p:cNvPr>
          <p:cNvSpPr txBox="1">
            <a:spLocks noChangeAspect="1" noChangeArrowheads="1"/>
          </p:cNvSpPr>
          <p:nvPr/>
        </p:nvSpPr>
        <p:spPr bwMode="auto">
          <a:xfrm>
            <a:off x="2971801" y="3175000"/>
            <a:ext cx="1203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4</a:t>
            </a:r>
            <a:r>
              <a:rPr lang="ja-JP" altLang="en-US" sz="2400" b="1">
                <a:solidFill>
                  <a:srgbClr val="FF0000"/>
                </a:solidFill>
              </a:rPr>
              <a:t>配位</a:t>
            </a:r>
            <a:r>
              <a:rPr lang="en-US" altLang="ja-JP" sz="2400" b="1">
                <a:solidFill>
                  <a:srgbClr val="FF0000"/>
                </a:solidFill>
              </a:rPr>
              <a:t>, t</a:t>
            </a:r>
          </a:p>
        </p:txBody>
      </p:sp>
      <p:sp>
        <p:nvSpPr>
          <p:cNvPr id="201777" name="Oval 49">
            <a:extLst>
              <a:ext uri="{FF2B5EF4-FFF2-40B4-BE49-F238E27FC236}">
                <a16:creationId xmlns:a16="http://schemas.microsoft.com/office/drawing/2014/main" id="{BE2EDC75-BF48-4DDF-A1EF-059AC26FA277}"/>
              </a:ext>
            </a:extLst>
          </p:cNvPr>
          <p:cNvSpPr>
            <a:spLocks noChangeAspect="1" noChangeArrowheads="1"/>
          </p:cNvSpPr>
          <p:nvPr/>
        </p:nvSpPr>
        <p:spPr bwMode="auto">
          <a:xfrm>
            <a:off x="7467601" y="3078163"/>
            <a:ext cx="442913" cy="444500"/>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78" name="Oval 50">
            <a:extLst>
              <a:ext uri="{FF2B5EF4-FFF2-40B4-BE49-F238E27FC236}">
                <a16:creationId xmlns:a16="http://schemas.microsoft.com/office/drawing/2014/main" id="{74E91D48-A94D-4797-8D5B-779A5070F9B0}"/>
              </a:ext>
            </a:extLst>
          </p:cNvPr>
          <p:cNvSpPr>
            <a:spLocks noChangeAspect="1" noChangeArrowheads="1"/>
          </p:cNvSpPr>
          <p:nvPr/>
        </p:nvSpPr>
        <p:spPr bwMode="auto">
          <a:xfrm>
            <a:off x="3848100" y="5705476"/>
            <a:ext cx="763588" cy="765175"/>
          </a:xfrm>
          <a:prstGeom prst="ellipse">
            <a:avLst/>
          </a:prstGeom>
          <a:solidFill>
            <a:srgbClr val="FFCC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79" name="Oval 51">
            <a:extLst>
              <a:ext uri="{FF2B5EF4-FFF2-40B4-BE49-F238E27FC236}">
                <a16:creationId xmlns:a16="http://schemas.microsoft.com/office/drawing/2014/main" id="{08E011B7-D7D4-4142-8F2F-0EEAD8449366}"/>
              </a:ext>
            </a:extLst>
          </p:cNvPr>
          <p:cNvSpPr>
            <a:spLocks noChangeAspect="1" noChangeArrowheads="1"/>
          </p:cNvSpPr>
          <p:nvPr/>
        </p:nvSpPr>
        <p:spPr bwMode="auto">
          <a:xfrm>
            <a:off x="3465514" y="5456239"/>
            <a:ext cx="765175" cy="7651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80" name="Oval 52">
            <a:extLst>
              <a:ext uri="{FF2B5EF4-FFF2-40B4-BE49-F238E27FC236}">
                <a16:creationId xmlns:a16="http://schemas.microsoft.com/office/drawing/2014/main" id="{7B215561-64E0-41C4-BA17-C90980C46081}"/>
              </a:ext>
            </a:extLst>
          </p:cNvPr>
          <p:cNvSpPr>
            <a:spLocks noChangeAspect="1" noChangeArrowheads="1"/>
          </p:cNvSpPr>
          <p:nvPr/>
        </p:nvSpPr>
        <p:spPr bwMode="auto">
          <a:xfrm>
            <a:off x="3848100" y="6094414"/>
            <a:ext cx="763588" cy="7635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81" name="Oval 53">
            <a:extLst>
              <a:ext uri="{FF2B5EF4-FFF2-40B4-BE49-F238E27FC236}">
                <a16:creationId xmlns:a16="http://schemas.microsoft.com/office/drawing/2014/main" id="{FC887A67-C59B-4224-A15C-9ED49FEEFEE3}"/>
              </a:ext>
            </a:extLst>
          </p:cNvPr>
          <p:cNvSpPr>
            <a:spLocks noChangeAspect="1" noChangeArrowheads="1"/>
          </p:cNvSpPr>
          <p:nvPr/>
        </p:nvSpPr>
        <p:spPr bwMode="auto">
          <a:xfrm>
            <a:off x="4211639" y="5456239"/>
            <a:ext cx="763587" cy="76517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1782" name="Text Box 54">
            <a:extLst>
              <a:ext uri="{FF2B5EF4-FFF2-40B4-BE49-F238E27FC236}">
                <a16:creationId xmlns:a16="http://schemas.microsoft.com/office/drawing/2014/main" id="{0EA2E58A-704B-4F4B-9472-31D67BF718CF}"/>
              </a:ext>
            </a:extLst>
          </p:cNvPr>
          <p:cNvSpPr txBox="1">
            <a:spLocks noChangeAspect="1" noChangeArrowheads="1"/>
          </p:cNvSpPr>
          <p:nvPr/>
        </p:nvSpPr>
        <p:spPr bwMode="auto">
          <a:xfrm>
            <a:off x="2971801" y="5054600"/>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4</a:t>
            </a:r>
            <a:r>
              <a:rPr lang="ja-JP" altLang="en-US" sz="2400" b="1">
                <a:solidFill>
                  <a:srgbClr val="FF0000"/>
                </a:solidFill>
              </a:rPr>
              <a:t>配位</a:t>
            </a:r>
            <a:r>
              <a:rPr lang="en-US" altLang="ja-JP" sz="2400" b="1">
                <a:solidFill>
                  <a:srgbClr val="FF0000"/>
                </a:solidFill>
              </a:rPr>
              <a:t>, t’</a:t>
            </a:r>
          </a:p>
        </p:txBody>
      </p:sp>
      <p:sp>
        <p:nvSpPr>
          <p:cNvPr id="201783" name="Line 55">
            <a:extLst>
              <a:ext uri="{FF2B5EF4-FFF2-40B4-BE49-F238E27FC236}">
                <a16:creationId xmlns:a16="http://schemas.microsoft.com/office/drawing/2014/main" id="{29EFE6CB-E533-4B8A-B390-BCBE6524174D}"/>
              </a:ext>
            </a:extLst>
          </p:cNvPr>
          <p:cNvSpPr>
            <a:spLocks noChangeAspect="1" noChangeShapeType="1"/>
          </p:cNvSpPr>
          <p:nvPr/>
        </p:nvSpPr>
        <p:spPr bwMode="auto">
          <a:xfrm flipV="1">
            <a:off x="4994275" y="3540125"/>
            <a:ext cx="2547938" cy="203835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01784" name="Text Box 57">
            <a:extLst>
              <a:ext uri="{FF2B5EF4-FFF2-40B4-BE49-F238E27FC236}">
                <a16:creationId xmlns:a16="http://schemas.microsoft.com/office/drawing/2014/main" id="{1643F45A-4E80-4A02-A3E3-3D6E3C6E4943}"/>
              </a:ext>
            </a:extLst>
          </p:cNvPr>
          <p:cNvSpPr txBox="1">
            <a:spLocks noChangeArrowheads="1"/>
          </p:cNvSpPr>
          <p:nvPr/>
        </p:nvSpPr>
        <p:spPr bwMode="auto">
          <a:xfrm>
            <a:off x="5181600" y="5562600"/>
            <a:ext cx="5486400" cy="1066800"/>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陽イオンは </a:t>
            </a:r>
            <a:r>
              <a:rPr lang="en-US" altLang="ja-JP" b="1">
                <a:solidFill>
                  <a:srgbClr val="FFFF00"/>
                </a:solidFill>
                <a:ea typeface="ＭＳ ゴシック" panose="020B0609070205080204" pitchFamily="49" charset="-128"/>
              </a:rPr>
              <a:t>4</a:t>
            </a:r>
            <a:r>
              <a:rPr lang="ja-JP" altLang="en-US" b="1">
                <a:solidFill>
                  <a:srgbClr val="FFFF00"/>
                </a:solidFill>
                <a:ea typeface="ＭＳ ゴシック" panose="020B0609070205080204" pitchFamily="49" charset="-128"/>
              </a:rPr>
              <a:t>配位、</a:t>
            </a:r>
            <a:r>
              <a:rPr lang="en-US" altLang="ja-JP" b="1">
                <a:solidFill>
                  <a:srgbClr val="FFFF00"/>
                </a:solidFill>
                <a:ea typeface="ＭＳ ゴシック" panose="020B0609070205080204" pitchFamily="49" charset="-128"/>
              </a:rPr>
              <a:t>6</a:t>
            </a:r>
            <a:r>
              <a:rPr lang="ja-JP" altLang="en-US" b="1">
                <a:solidFill>
                  <a:srgbClr val="FFFF00"/>
                </a:solidFill>
                <a:ea typeface="ＭＳ ゴシック" panose="020B0609070205080204" pitchFamily="49" charset="-128"/>
              </a:rPr>
              <a:t>配位 を</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よくとりそうだ</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4">
            <a:extLst>
              <a:ext uri="{FF2B5EF4-FFF2-40B4-BE49-F238E27FC236}">
                <a16:creationId xmlns:a16="http://schemas.microsoft.com/office/drawing/2014/main" id="{A667CF28-3789-485E-A847-476FCBA5B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538" y="1066800"/>
            <a:ext cx="3751262" cy="322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5" name="Rectangle 2">
            <a:extLst>
              <a:ext uri="{FF2B5EF4-FFF2-40B4-BE49-F238E27FC236}">
                <a16:creationId xmlns:a16="http://schemas.microsoft.com/office/drawing/2014/main" id="{65438E5B-3A6E-4590-84FA-C7D08F465A00}"/>
              </a:ext>
            </a:extLst>
          </p:cNvPr>
          <p:cNvSpPr>
            <a:spLocks noGrp="1" noChangeArrowheads="1"/>
          </p:cNvSpPr>
          <p:nvPr>
            <p:ph type="title"/>
          </p:nvPr>
        </p:nvSpPr>
        <p:spPr>
          <a:xfrm>
            <a:off x="152400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岩塩型構造</a:t>
            </a:r>
            <a:r>
              <a:rPr lang="en-US" altLang="ja-JP" sz="3600" b="1">
                <a:solidFill>
                  <a:srgbClr val="0000FF"/>
                </a:solidFill>
                <a:ea typeface="ＨＧ丸ゴシックB" charset="-128"/>
              </a:rPr>
              <a:t>: MgO, BaO, FeO, NiO, LiF</a:t>
            </a:r>
          </a:p>
        </p:txBody>
      </p:sp>
      <p:pic>
        <p:nvPicPr>
          <p:cNvPr id="202756" name="Picture 3">
            <a:extLst>
              <a:ext uri="{FF2B5EF4-FFF2-40B4-BE49-F238E27FC236}">
                <a16:creationId xmlns:a16="http://schemas.microsoft.com/office/drawing/2014/main" id="{2B330294-837A-4DF2-BC72-03A537983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914400"/>
            <a:ext cx="3852863"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7" name="Rectangle 5">
            <a:extLst>
              <a:ext uri="{FF2B5EF4-FFF2-40B4-BE49-F238E27FC236}">
                <a16:creationId xmlns:a16="http://schemas.microsoft.com/office/drawing/2014/main" id="{99881529-1CF6-4093-9D27-FF78EB4DCBD8}"/>
              </a:ext>
            </a:extLst>
          </p:cNvPr>
          <p:cNvSpPr>
            <a:spLocks noChangeArrowheads="1"/>
          </p:cNvSpPr>
          <p:nvPr/>
        </p:nvSpPr>
        <p:spPr bwMode="auto">
          <a:xfrm>
            <a:off x="1752600" y="1279525"/>
            <a:ext cx="84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Mg</a:t>
            </a:r>
          </a:p>
        </p:txBody>
      </p:sp>
      <p:sp>
        <p:nvSpPr>
          <p:cNvPr id="202758" name="Rectangle 6">
            <a:extLst>
              <a:ext uri="{FF2B5EF4-FFF2-40B4-BE49-F238E27FC236}">
                <a16:creationId xmlns:a16="http://schemas.microsoft.com/office/drawing/2014/main" id="{28A06ED4-1641-4FF2-9424-60AFA9B70CA6}"/>
              </a:ext>
            </a:extLst>
          </p:cNvPr>
          <p:cNvSpPr>
            <a:spLocks noChangeArrowheads="1"/>
          </p:cNvSpPr>
          <p:nvPr/>
        </p:nvSpPr>
        <p:spPr bwMode="auto">
          <a:xfrm>
            <a:off x="2667000" y="641350"/>
            <a:ext cx="53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00"/>
                </a:solidFill>
                <a:ea typeface="ＨＧ丸ゴシックB" charset="-128"/>
              </a:rPr>
              <a:t>O</a:t>
            </a:r>
            <a:endParaRPr lang="en-US" altLang="ja-JP" sz="3600" b="1" baseline="30000">
              <a:solidFill>
                <a:srgbClr val="009900"/>
              </a:solidFill>
              <a:ea typeface="ＨＧ丸ゴシックB" charset="-128"/>
            </a:endParaRPr>
          </a:p>
        </p:txBody>
      </p:sp>
      <p:sp>
        <p:nvSpPr>
          <p:cNvPr id="202759" name="Text Box 7">
            <a:extLst>
              <a:ext uri="{FF2B5EF4-FFF2-40B4-BE49-F238E27FC236}">
                <a16:creationId xmlns:a16="http://schemas.microsoft.com/office/drawing/2014/main" id="{A97882AF-B611-4A44-B989-D92E22DEEB8E}"/>
              </a:ext>
            </a:extLst>
          </p:cNvPr>
          <p:cNvSpPr txBox="1">
            <a:spLocks noChangeArrowheads="1"/>
          </p:cNvSpPr>
          <p:nvPr/>
        </p:nvSpPr>
        <p:spPr bwMode="auto">
          <a:xfrm>
            <a:off x="2514600" y="5638800"/>
            <a:ext cx="7543800" cy="1066800"/>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・酸素イオンは立方最密充填</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・陽イオンは</a:t>
            </a:r>
            <a:r>
              <a:rPr lang="en-US" altLang="ja-JP" b="1">
                <a:solidFill>
                  <a:srgbClr val="FFFF00"/>
                </a:solidFill>
                <a:ea typeface="ＭＳ ゴシック" panose="020B0609070205080204" pitchFamily="49" charset="-128"/>
              </a:rPr>
              <a:t>FCC</a:t>
            </a:r>
            <a:r>
              <a:rPr lang="ja-JP" altLang="en-US" b="1">
                <a:solidFill>
                  <a:srgbClr val="FFFF00"/>
                </a:solidFill>
                <a:ea typeface="ＭＳ ゴシック" panose="020B0609070205080204" pitchFamily="49" charset="-128"/>
              </a:rPr>
              <a:t>の</a:t>
            </a:r>
            <a:r>
              <a:rPr lang="en-US" altLang="ja-JP" b="1">
                <a:solidFill>
                  <a:srgbClr val="FFFF00"/>
                </a:solidFill>
                <a:ea typeface="ＭＳ ゴシック" panose="020B0609070205080204" pitchFamily="49" charset="-128"/>
              </a:rPr>
              <a:t>6</a:t>
            </a:r>
            <a:r>
              <a:rPr lang="ja-JP" altLang="en-US" b="1">
                <a:solidFill>
                  <a:srgbClr val="FFFF00"/>
                </a:solidFill>
                <a:ea typeface="ＭＳ ゴシック" panose="020B0609070205080204" pitchFamily="49" charset="-128"/>
              </a:rPr>
              <a:t>配位位置を占める</a:t>
            </a:r>
          </a:p>
        </p:txBody>
      </p:sp>
      <p:sp>
        <p:nvSpPr>
          <p:cNvPr id="202760" name="Rectangle 8">
            <a:extLst>
              <a:ext uri="{FF2B5EF4-FFF2-40B4-BE49-F238E27FC236}">
                <a16:creationId xmlns:a16="http://schemas.microsoft.com/office/drawing/2014/main" id="{87EBEA3A-3EAB-4A92-A986-85BB592F58EC}"/>
              </a:ext>
            </a:extLst>
          </p:cNvPr>
          <p:cNvSpPr>
            <a:spLocks noChangeArrowheads="1"/>
          </p:cNvSpPr>
          <p:nvPr/>
        </p:nvSpPr>
        <p:spPr bwMode="auto">
          <a:xfrm>
            <a:off x="1524001" y="4616450"/>
            <a:ext cx="89836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FF0000"/>
                </a:solidFill>
                <a:ea typeface="ＭＳ ゴシック" panose="020B0609070205080204" pitchFamily="49" charset="-128"/>
              </a:rPr>
              <a:t>Mg</a:t>
            </a:r>
            <a:r>
              <a:rPr lang="ja-JP" altLang="en-US" sz="2800" b="1">
                <a:solidFill>
                  <a:srgbClr val="FF0000"/>
                </a:solidFill>
                <a:ea typeface="ＭＳ ゴシック" panose="020B0609070205080204" pitchFamily="49" charset="-128"/>
              </a:rPr>
              <a:t>と</a:t>
            </a:r>
            <a:r>
              <a:rPr lang="en-US" altLang="ja-JP" sz="2800" b="1">
                <a:solidFill>
                  <a:srgbClr val="FF0000"/>
                </a:solidFill>
                <a:ea typeface="ＭＳ ゴシック" panose="020B0609070205080204" pitchFamily="49" charset="-128"/>
              </a:rPr>
              <a:t>O</a:t>
            </a:r>
            <a:r>
              <a:rPr lang="ja-JP" altLang="en-US" sz="2800" b="1">
                <a:solidFill>
                  <a:srgbClr val="FF0000"/>
                </a:solidFill>
                <a:ea typeface="ＭＳ ゴシック" panose="020B0609070205080204" pitchFamily="49" charset="-128"/>
              </a:rPr>
              <a:t>の立方最密格子が </a:t>
            </a:r>
            <a:r>
              <a:rPr lang="en-US" altLang="ja-JP" sz="2800" b="1">
                <a:solidFill>
                  <a:srgbClr val="FF0000"/>
                </a:solidFill>
                <a:ea typeface="ＭＳ ゴシック" panose="020B0609070205080204" pitchFamily="49" charset="-128"/>
              </a:rPr>
              <a:t>(1/2, 0, 0) </a:t>
            </a:r>
            <a:r>
              <a:rPr lang="ja-JP" altLang="en-US" sz="2800" b="1">
                <a:solidFill>
                  <a:srgbClr val="FF0000"/>
                </a:solidFill>
                <a:ea typeface="ＭＳ ゴシック" panose="020B0609070205080204" pitchFamily="49" charset="-128"/>
              </a:rPr>
              <a:t>ずれて重なった構造</a:t>
            </a:r>
          </a:p>
          <a:p>
            <a:pPr fontAlgn="base">
              <a:spcBef>
                <a:spcPct val="0"/>
              </a:spcBef>
              <a:spcAft>
                <a:spcPct val="0"/>
              </a:spcAft>
              <a:buNone/>
            </a:pPr>
            <a:r>
              <a:rPr lang="ja-JP" altLang="en-US" sz="2800" b="1">
                <a:solidFill>
                  <a:srgbClr val="FF0000"/>
                </a:solidFill>
                <a:ea typeface="ＭＳ ゴシック" panose="020B0609070205080204" pitchFamily="49" charset="-128"/>
              </a:rPr>
              <a:t>陽イオンと陰イオンが交互に並んだ構造</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1026">
            <a:extLst>
              <a:ext uri="{FF2B5EF4-FFF2-40B4-BE49-F238E27FC236}">
                <a16:creationId xmlns:a16="http://schemas.microsoft.com/office/drawing/2014/main" id="{1A4A22D6-E985-46F7-9EEC-C491961EEFAE}"/>
              </a:ext>
            </a:extLst>
          </p:cNvPr>
          <p:cNvSpPr>
            <a:spLocks noGrp="1" noChangeArrowheads="1"/>
          </p:cNvSpPr>
          <p:nvPr>
            <p:ph type="title"/>
          </p:nvPr>
        </p:nvSpPr>
        <p:spPr>
          <a:xfrm>
            <a:off x="1524000" y="0"/>
            <a:ext cx="91440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蛍石型構造</a:t>
            </a:r>
            <a:r>
              <a:rPr lang="en-US" altLang="ja-JP" sz="3600" b="1">
                <a:solidFill>
                  <a:srgbClr val="0000FF"/>
                </a:solidFill>
                <a:ea typeface="ＨＧ丸ゴシックB" charset="-128"/>
              </a:rPr>
              <a:t>: CaF</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 CaBr</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 PbF</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 CeO</a:t>
            </a:r>
            <a:r>
              <a:rPr lang="en-US" altLang="ja-JP" sz="3600" b="1" baseline="-25000">
                <a:solidFill>
                  <a:srgbClr val="0000FF"/>
                </a:solidFill>
                <a:ea typeface="ＨＧ丸ゴシックB" charset="-128"/>
              </a:rPr>
              <a:t>2</a:t>
            </a:r>
          </a:p>
        </p:txBody>
      </p:sp>
      <p:pic>
        <p:nvPicPr>
          <p:cNvPr id="203779" name="Picture 1027">
            <a:extLst>
              <a:ext uri="{FF2B5EF4-FFF2-40B4-BE49-F238E27FC236}">
                <a16:creationId xmlns:a16="http://schemas.microsoft.com/office/drawing/2014/main" id="{D3038208-289A-42F1-8F42-6CE7254090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5789" y="990601"/>
            <a:ext cx="3767137"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3780" name="Picture 1028">
            <a:extLst>
              <a:ext uri="{FF2B5EF4-FFF2-40B4-BE49-F238E27FC236}">
                <a16:creationId xmlns:a16="http://schemas.microsoft.com/office/drawing/2014/main" id="{48E91DF1-5E04-45A9-9EB0-B0EEAC606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326" y="990601"/>
            <a:ext cx="4130675"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3781" name="Text Box 1029">
            <a:extLst>
              <a:ext uri="{FF2B5EF4-FFF2-40B4-BE49-F238E27FC236}">
                <a16:creationId xmlns:a16="http://schemas.microsoft.com/office/drawing/2014/main" id="{A4790CEB-F8E1-4765-BBC5-FB808BBFB393}"/>
              </a:ext>
            </a:extLst>
          </p:cNvPr>
          <p:cNvSpPr txBox="1">
            <a:spLocks noChangeArrowheads="1"/>
          </p:cNvSpPr>
          <p:nvPr/>
        </p:nvSpPr>
        <p:spPr bwMode="auto">
          <a:xfrm>
            <a:off x="1847850" y="5638801"/>
            <a:ext cx="8305800" cy="1077913"/>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・陽イオンは立方最密充填</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・酸素イオンは</a:t>
            </a:r>
            <a:r>
              <a:rPr lang="en-US" altLang="ja-JP" b="1">
                <a:solidFill>
                  <a:srgbClr val="FFFF00"/>
                </a:solidFill>
                <a:ea typeface="ＭＳ ゴシック" panose="020B0609070205080204" pitchFamily="49" charset="-128"/>
              </a:rPr>
              <a:t>FCC</a:t>
            </a:r>
            <a:r>
              <a:rPr lang="ja-JP" altLang="en-US" b="1">
                <a:solidFill>
                  <a:srgbClr val="FFFF00"/>
                </a:solidFill>
                <a:ea typeface="ＭＳ ゴシック" panose="020B0609070205080204" pitchFamily="49" charset="-128"/>
              </a:rPr>
              <a:t>の </a:t>
            </a:r>
            <a:r>
              <a:rPr lang="en-US" altLang="ja-JP" b="1">
                <a:solidFill>
                  <a:srgbClr val="FFFF00"/>
                </a:solidFill>
                <a:ea typeface="ＭＳ ゴシック" panose="020B0609070205080204" pitchFamily="49" charset="-128"/>
              </a:rPr>
              <a:t>4</a:t>
            </a:r>
            <a:r>
              <a:rPr lang="ja-JP" altLang="en-US" b="1">
                <a:solidFill>
                  <a:srgbClr val="FFFF00"/>
                </a:solidFill>
                <a:ea typeface="ＭＳ ゴシック" panose="020B0609070205080204" pitchFamily="49" charset="-128"/>
              </a:rPr>
              <a:t>配位位置 を占める</a:t>
            </a:r>
          </a:p>
        </p:txBody>
      </p:sp>
      <p:sp>
        <p:nvSpPr>
          <p:cNvPr id="203782" name="Rectangle 1031">
            <a:extLst>
              <a:ext uri="{FF2B5EF4-FFF2-40B4-BE49-F238E27FC236}">
                <a16:creationId xmlns:a16="http://schemas.microsoft.com/office/drawing/2014/main" id="{4DBDEB39-9733-4FEB-9F79-7591F5442C7D}"/>
              </a:ext>
            </a:extLst>
          </p:cNvPr>
          <p:cNvSpPr>
            <a:spLocks noChangeArrowheads="1"/>
          </p:cNvSpPr>
          <p:nvPr/>
        </p:nvSpPr>
        <p:spPr bwMode="auto">
          <a:xfrm>
            <a:off x="5562600" y="4267200"/>
            <a:ext cx="914400" cy="68580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03783" name="Rectangle 1030">
            <a:extLst>
              <a:ext uri="{FF2B5EF4-FFF2-40B4-BE49-F238E27FC236}">
                <a16:creationId xmlns:a16="http://schemas.microsoft.com/office/drawing/2014/main" id="{AB30B9A2-F8A8-47A2-895C-90F1C6CFFD76}"/>
              </a:ext>
            </a:extLst>
          </p:cNvPr>
          <p:cNvSpPr>
            <a:spLocks noChangeArrowheads="1"/>
          </p:cNvSpPr>
          <p:nvPr/>
        </p:nvSpPr>
        <p:spPr bwMode="auto">
          <a:xfrm>
            <a:off x="1524000" y="4446588"/>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b="1">
                <a:solidFill>
                  <a:srgbClr val="FF0000"/>
                </a:solidFill>
                <a:ea typeface="ＭＳ ゴシック" panose="020B0609070205080204" pitchFamily="49" charset="-128"/>
              </a:rPr>
              <a:t>ダイヤモンド構造</a:t>
            </a:r>
            <a:r>
              <a:rPr lang="en-US" altLang="ja-JP" b="1">
                <a:solidFill>
                  <a:srgbClr val="FF0000"/>
                </a:solidFill>
                <a:ea typeface="ＭＳ ゴシック" panose="020B0609070205080204" pitchFamily="49" charset="-128"/>
              </a:rPr>
              <a:t>(</a:t>
            </a:r>
            <a:r>
              <a:rPr lang="ja-JP" altLang="en-US" b="1">
                <a:solidFill>
                  <a:srgbClr val="FF0000"/>
                </a:solidFill>
                <a:ea typeface="ＭＳ ゴシック" panose="020B0609070205080204" pitchFamily="49" charset="-128"/>
              </a:rPr>
              <a:t>閃亜鉛鉱型構造</a:t>
            </a:r>
            <a:r>
              <a:rPr lang="en-US" altLang="ja-JP" b="1">
                <a:solidFill>
                  <a:srgbClr val="FF0000"/>
                </a:solidFill>
                <a:ea typeface="ＭＳ ゴシック" panose="020B0609070205080204" pitchFamily="49" charset="-128"/>
              </a:rPr>
              <a:t>)</a:t>
            </a:r>
            <a:r>
              <a:rPr lang="ja-JP" altLang="en-US" b="1">
                <a:solidFill>
                  <a:srgbClr val="FF0000"/>
                </a:solidFill>
                <a:ea typeface="ＭＳ ゴシック" panose="020B0609070205080204" pitchFamily="49" charset="-128"/>
              </a:rPr>
              <a:t>に似ているが、</a:t>
            </a:r>
            <a:br>
              <a:rPr lang="ja-JP" altLang="en-US" b="1">
                <a:solidFill>
                  <a:srgbClr val="FF0000"/>
                </a:solidFill>
                <a:ea typeface="ＭＳ ゴシック" panose="020B0609070205080204" pitchFamily="49" charset="-128"/>
              </a:rPr>
            </a:br>
            <a:r>
              <a:rPr lang="ja-JP" altLang="en-US" b="1">
                <a:solidFill>
                  <a:srgbClr val="FF0000"/>
                </a:solidFill>
                <a:ea typeface="ＭＳ ゴシック" panose="020B0609070205080204" pitchFamily="49" charset="-128"/>
              </a:rPr>
              <a:t>第二の原子は単純立方配置</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9961A01-2A12-4E62-9CA3-C24CAF19F1AB}"/>
              </a:ext>
            </a:extLst>
          </p:cNvPr>
          <p:cNvSpPr>
            <a:spLocks noGrp="1" noChangeArrowheads="1"/>
          </p:cNvSpPr>
          <p:nvPr>
            <p:ph type="title"/>
          </p:nvPr>
        </p:nvSpPr>
        <p:spPr>
          <a:xfrm>
            <a:off x="152400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ダイヤモンド構造</a:t>
            </a:r>
            <a:r>
              <a:rPr lang="en-US" altLang="ja-JP" sz="3600" b="1">
                <a:solidFill>
                  <a:srgbClr val="0000FF"/>
                </a:solidFill>
                <a:ea typeface="ＨＧ丸ゴシックB" charset="-128"/>
              </a:rPr>
              <a:t>: C, Si, Ge</a:t>
            </a:r>
          </a:p>
        </p:txBody>
      </p:sp>
      <p:pic>
        <p:nvPicPr>
          <p:cNvPr id="205827" name="Picture 3">
            <a:extLst>
              <a:ext uri="{FF2B5EF4-FFF2-40B4-BE49-F238E27FC236}">
                <a16:creationId xmlns:a16="http://schemas.microsoft.com/office/drawing/2014/main" id="{61685903-2A74-49CC-8C8F-38C4761B1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219200"/>
            <a:ext cx="35814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28" name="Picture 4">
            <a:extLst>
              <a:ext uri="{FF2B5EF4-FFF2-40B4-BE49-F238E27FC236}">
                <a16:creationId xmlns:a16="http://schemas.microsoft.com/office/drawing/2014/main" id="{57344ED1-06A9-45A8-A355-2D3B719F1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990601"/>
            <a:ext cx="3705225" cy="322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829" name="Rectangle 6">
            <a:extLst>
              <a:ext uri="{FF2B5EF4-FFF2-40B4-BE49-F238E27FC236}">
                <a16:creationId xmlns:a16="http://schemas.microsoft.com/office/drawing/2014/main" id="{ADF7AC13-021D-45EB-95FB-C1661EF8CCF7}"/>
              </a:ext>
            </a:extLst>
          </p:cNvPr>
          <p:cNvSpPr>
            <a:spLocks noChangeArrowheads="1"/>
          </p:cNvSpPr>
          <p:nvPr/>
        </p:nvSpPr>
        <p:spPr bwMode="auto">
          <a:xfrm>
            <a:off x="709115" y="4759711"/>
            <a:ext cx="1130790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b="1" dirty="0">
                <a:solidFill>
                  <a:srgbClr val="FF0000"/>
                </a:solidFill>
                <a:ea typeface="ＭＳ ゴシック" panose="020B0609070205080204" pitchFamily="49" charset="-128"/>
              </a:rPr>
              <a:t>・閃亜鉛鉱型構造の陽イオン、陰イオンを同じにした構造</a:t>
            </a:r>
          </a:p>
          <a:p>
            <a:pPr fontAlgn="base">
              <a:spcBef>
                <a:spcPct val="0"/>
              </a:spcBef>
              <a:spcAft>
                <a:spcPct val="0"/>
              </a:spcAft>
              <a:buNone/>
            </a:pPr>
            <a:r>
              <a:rPr lang="ja-JP" altLang="en-US" b="1" dirty="0">
                <a:solidFill>
                  <a:srgbClr val="FF0000"/>
                </a:solidFill>
                <a:ea typeface="ＭＳ ゴシック" panose="020B0609070205080204" pitchFamily="49" charset="-128"/>
              </a:rPr>
              <a:t>・立方最密構造を </a:t>
            </a:r>
            <a:r>
              <a:rPr lang="en-US" altLang="ja-JP" b="1" dirty="0">
                <a:solidFill>
                  <a:srgbClr val="FF0000"/>
                </a:solidFill>
                <a:ea typeface="ＭＳ ゴシック" panose="020B0609070205080204" pitchFamily="49" charset="-128"/>
              </a:rPr>
              <a:t>(1/4, 1/4, 1/4) </a:t>
            </a:r>
            <a:r>
              <a:rPr lang="ja-JP" altLang="en-US" b="1" dirty="0">
                <a:solidFill>
                  <a:srgbClr val="FF0000"/>
                </a:solidFill>
                <a:ea typeface="ＭＳ ゴシック" panose="020B0609070205080204" pitchFamily="49" charset="-128"/>
              </a:rPr>
              <a:t>ずらして重ねた構造</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01D4F17-EAE8-40BF-87E6-C91FCE37AA03}"/>
              </a:ext>
            </a:extLst>
          </p:cNvPr>
          <p:cNvSpPr>
            <a:spLocks noGrp="1" noChangeArrowheads="1"/>
          </p:cNvSpPr>
          <p:nvPr>
            <p:ph type="title" idx="4294967295"/>
          </p:nvPr>
        </p:nvSpPr>
        <p:spPr>
          <a:xfrm>
            <a:off x="1524000" y="0"/>
            <a:ext cx="9144000" cy="914400"/>
          </a:xfrm>
          <a:noFill/>
        </p:spPr>
        <p:txBody>
          <a:bodyPr/>
          <a:lstStyle/>
          <a:p>
            <a:pPr eaLnBrk="1" hangingPunct="1"/>
            <a:r>
              <a:rPr lang="ja-JP" altLang="en-US" sz="3600" b="1">
                <a:solidFill>
                  <a:srgbClr val="0000FF"/>
                </a:solidFill>
                <a:ea typeface="ＨＧ丸ゴシックB" charset="-128"/>
              </a:rPr>
              <a:t>ダイヤモンド構造・閃亜鉛鉱型構造</a:t>
            </a:r>
          </a:p>
        </p:txBody>
      </p:sp>
      <p:sp>
        <p:nvSpPr>
          <p:cNvPr id="206851" name="Text Box 3">
            <a:extLst>
              <a:ext uri="{FF2B5EF4-FFF2-40B4-BE49-F238E27FC236}">
                <a16:creationId xmlns:a16="http://schemas.microsoft.com/office/drawing/2014/main" id="{BF322A25-476E-438B-8175-C4EE99D5E93B}"/>
              </a:ext>
            </a:extLst>
          </p:cNvPr>
          <p:cNvSpPr txBox="1">
            <a:spLocks noChangeArrowheads="1"/>
          </p:cNvSpPr>
          <p:nvPr/>
        </p:nvSpPr>
        <p:spPr bwMode="auto">
          <a:xfrm>
            <a:off x="1524000" y="85407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b="1">
                <a:solidFill>
                  <a:srgbClr val="000000"/>
                </a:solidFill>
              </a:rPr>
              <a:t>ダイヤモンド構造</a:t>
            </a:r>
            <a:r>
              <a:rPr lang="en-US" altLang="ja-JP" sz="2400" b="1">
                <a:solidFill>
                  <a:srgbClr val="000000"/>
                </a:solidFill>
              </a:rPr>
              <a:t>: C, Si, Ge</a:t>
            </a:r>
          </a:p>
          <a:p>
            <a:pPr fontAlgn="base">
              <a:spcBef>
                <a:spcPct val="0"/>
              </a:spcBef>
              <a:spcAft>
                <a:spcPct val="0"/>
              </a:spcAft>
              <a:buNone/>
            </a:pPr>
            <a:r>
              <a:rPr lang="ja-JP" altLang="en-US" sz="2400" b="1">
                <a:solidFill>
                  <a:srgbClr val="000000"/>
                </a:solidFill>
              </a:rPr>
              <a:t>閃亜鉛構造         </a:t>
            </a:r>
            <a:r>
              <a:rPr lang="en-US" altLang="ja-JP" sz="2400" b="1">
                <a:solidFill>
                  <a:srgbClr val="000000"/>
                </a:solidFill>
              </a:rPr>
              <a:t>: GaAs, GaP</a:t>
            </a:r>
          </a:p>
        </p:txBody>
      </p:sp>
      <p:pic>
        <p:nvPicPr>
          <p:cNvPr id="206852" name="Picture 5" descr="C:\Documents and Settings\tkamiya\デスクトップ\F1.gif">
            <a:extLst>
              <a:ext uri="{FF2B5EF4-FFF2-40B4-BE49-F238E27FC236}">
                <a16:creationId xmlns:a16="http://schemas.microsoft.com/office/drawing/2014/main" id="{0402868C-E726-49B4-A871-E7FD2CC35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1238"/>
            <a:ext cx="4960938"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3" name="Picture 6" descr="C:\Documents and Settings\tkamiya\デスクトップ\F3.gif">
            <a:extLst>
              <a:ext uri="{FF2B5EF4-FFF2-40B4-BE49-F238E27FC236}">
                <a16:creationId xmlns:a16="http://schemas.microsoft.com/office/drawing/2014/main" id="{7A994EDA-F2AE-4DB6-874F-8AACC0123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175" y="1524001"/>
            <a:ext cx="466725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4" name="Picture 7" descr="C:\Documents and Settings\tkamiya\デスクトップ\GaAs.gif">
            <a:extLst>
              <a:ext uri="{FF2B5EF4-FFF2-40B4-BE49-F238E27FC236}">
                <a16:creationId xmlns:a16="http://schemas.microsoft.com/office/drawing/2014/main" id="{32E1E033-12C0-401A-8A00-F3F5907691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290763"/>
            <a:ext cx="4948238"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Rectangle 8">
            <a:extLst>
              <a:ext uri="{FF2B5EF4-FFF2-40B4-BE49-F238E27FC236}">
                <a16:creationId xmlns:a16="http://schemas.microsoft.com/office/drawing/2014/main" id="{9C41650D-649F-49B9-824C-F64387EDFDAB}"/>
              </a:ext>
            </a:extLst>
          </p:cNvPr>
          <p:cNvSpPr>
            <a:spLocks noChangeAspect="1" noChangeArrowheads="1"/>
          </p:cNvSpPr>
          <p:nvPr/>
        </p:nvSpPr>
        <p:spPr bwMode="auto">
          <a:xfrm>
            <a:off x="3260725" y="2459038"/>
            <a:ext cx="10239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000000"/>
                </a:solidFill>
              </a:rPr>
              <a:t>Si,Ga</a:t>
            </a:r>
          </a:p>
        </p:txBody>
      </p:sp>
      <p:sp>
        <p:nvSpPr>
          <p:cNvPr id="206856" name="Rectangle 9">
            <a:extLst>
              <a:ext uri="{FF2B5EF4-FFF2-40B4-BE49-F238E27FC236}">
                <a16:creationId xmlns:a16="http://schemas.microsoft.com/office/drawing/2014/main" id="{FAA81AEF-EB06-4E35-9B66-EE7DC3BC0028}"/>
              </a:ext>
            </a:extLst>
          </p:cNvPr>
          <p:cNvSpPr>
            <a:spLocks noChangeAspect="1" noChangeArrowheads="1"/>
          </p:cNvSpPr>
          <p:nvPr/>
        </p:nvSpPr>
        <p:spPr bwMode="auto">
          <a:xfrm>
            <a:off x="3987800" y="1752601"/>
            <a:ext cx="96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000000"/>
                </a:solidFill>
              </a:rPr>
              <a:t>Si,As</a:t>
            </a:r>
          </a:p>
        </p:txBody>
      </p:sp>
      <p:sp>
        <p:nvSpPr>
          <p:cNvPr id="206857" name="Rectangle 10">
            <a:extLst>
              <a:ext uri="{FF2B5EF4-FFF2-40B4-BE49-F238E27FC236}">
                <a16:creationId xmlns:a16="http://schemas.microsoft.com/office/drawing/2014/main" id="{A961906B-A796-4FED-B6C6-ADC1F34683D7}"/>
              </a:ext>
            </a:extLst>
          </p:cNvPr>
          <p:cNvSpPr>
            <a:spLocks noChangeAspect="1" noChangeArrowheads="1"/>
          </p:cNvSpPr>
          <p:nvPr/>
        </p:nvSpPr>
        <p:spPr bwMode="auto">
          <a:xfrm>
            <a:off x="3987800" y="3595688"/>
            <a:ext cx="96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000000"/>
                </a:solidFill>
              </a:rPr>
              <a:t>Si,As</a:t>
            </a:r>
          </a:p>
        </p:txBody>
      </p:sp>
    </p:spTree>
    <p:extLst>
      <p:ext uri="{BB962C8B-B14F-4D97-AF65-F5344CB8AC3E}">
        <p14:creationId xmlns:p14="http://schemas.microsoft.com/office/powerpoint/2010/main" val="61066306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75C66FA-5D4E-4E9F-9DD6-437680A395BF}"/>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閃亜鉛鉱型</a:t>
            </a:r>
            <a:r>
              <a:rPr lang="en-US" altLang="ja-JP" sz="3600" b="1">
                <a:solidFill>
                  <a:srgbClr val="0000FF"/>
                </a:solidFill>
                <a:ea typeface="ＨＧ丸ゴシックB" charset="-128"/>
              </a:rPr>
              <a:t>(Zinc blend)</a:t>
            </a:r>
            <a:r>
              <a:rPr lang="ja-JP" altLang="en-US" sz="3600" b="1">
                <a:solidFill>
                  <a:srgbClr val="0000FF"/>
                </a:solidFill>
                <a:ea typeface="ＨＧ丸ゴシックB" charset="-128"/>
              </a:rPr>
              <a:t>構造</a:t>
            </a:r>
            <a:r>
              <a:rPr lang="en-US" altLang="ja-JP" sz="3600" b="1">
                <a:solidFill>
                  <a:srgbClr val="0000FF"/>
                </a:solidFill>
                <a:ea typeface="ＨＧ丸ゴシックB" charset="-128"/>
              </a:rPr>
              <a:t>:</a:t>
            </a:r>
            <a:r>
              <a:rPr lang="en-US" altLang="ja-JP" sz="3200" b="1">
                <a:solidFill>
                  <a:srgbClr val="0000FF"/>
                </a:solidFill>
                <a:ea typeface="ＨＧ丸ゴシックB" charset="-128"/>
              </a:rPr>
              <a:t> ZnSe, BN, GaAs</a:t>
            </a:r>
          </a:p>
        </p:txBody>
      </p:sp>
      <p:pic>
        <p:nvPicPr>
          <p:cNvPr id="204803" name="Picture 3">
            <a:extLst>
              <a:ext uri="{FF2B5EF4-FFF2-40B4-BE49-F238E27FC236}">
                <a16:creationId xmlns:a16="http://schemas.microsoft.com/office/drawing/2014/main" id="{AA73DD31-E0C5-4C32-A7B5-E2620BF4D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219201"/>
            <a:ext cx="3709988"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04" name="Picture 4">
            <a:extLst>
              <a:ext uri="{FF2B5EF4-FFF2-40B4-BE49-F238E27FC236}">
                <a16:creationId xmlns:a16="http://schemas.microsoft.com/office/drawing/2014/main" id="{5FA42772-03E6-4CC9-873B-E389E65D1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143001"/>
            <a:ext cx="3814763"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05" name="Rectangle 5">
            <a:extLst>
              <a:ext uri="{FF2B5EF4-FFF2-40B4-BE49-F238E27FC236}">
                <a16:creationId xmlns:a16="http://schemas.microsoft.com/office/drawing/2014/main" id="{46C621ED-4D2E-42B8-B844-85F57A4E2242}"/>
              </a:ext>
            </a:extLst>
          </p:cNvPr>
          <p:cNvSpPr>
            <a:spLocks noChangeArrowheads="1"/>
          </p:cNvSpPr>
          <p:nvPr/>
        </p:nvSpPr>
        <p:spPr bwMode="auto">
          <a:xfrm>
            <a:off x="2012950" y="1219200"/>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Se</a:t>
            </a:r>
          </a:p>
        </p:txBody>
      </p:sp>
      <p:sp>
        <p:nvSpPr>
          <p:cNvPr id="204806" name="Rectangle 6">
            <a:extLst>
              <a:ext uri="{FF2B5EF4-FFF2-40B4-BE49-F238E27FC236}">
                <a16:creationId xmlns:a16="http://schemas.microsoft.com/office/drawing/2014/main" id="{F12EF64F-6AAE-489A-9C7D-4D7FD6619F0F}"/>
              </a:ext>
            </a:extLst>
          </p:cNvPr>
          <p:cNvSpPr>
            <a:spLocks noChangeArrowheads="1"/>
          </p:cNvSpPr>
          <p:nvPr/>
        </p:nvSpPr>
        <p:spPr bwMode="auto">
          <a:xfrm>
            <a:off x="1905000" y="194945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00"/>
                </a:solidFill>
                <a:ea typeface="ＨＧ丸ゴシックB" charset="-128"/>
              </a:rPr>
              <a:t>Zn</a:t>
            </a:r>
            <a:endParaRPr lang="en-US" altLang="ja-JP" sz="3600" b="1" baseline="30000">
              <a:solidFill>
                <a:srgbClr val="009900"/>
              </a:solidFill>
              <a:ea typeface="ＨＧ丸ゴシックB" charset="-128"/>
            </a:endParaRPr>
          </a:p>
        </p:txBody>
      </p:sp>
      <p:sp>
        <p:nvSpPr>
          <p:cNvPr id="204807" name="Line 7">
            <a:extLst>
              <a:ext uri="{FF2B5EF4-FFF2-40B4-BE49-F238E27FC236}">
                <a16:creationId xmlns:a16="http://schemas.microsoft.com/office/drawing/2014/main" id="{9846453D-95CE-4181-9C81-B34E7C11CEC8}"/>
              </a:ext>
            </a:extLst>
          </p:cNvPr>
          <p:cNvSpPr>
            <a:spLocks noChangeShapeType="1"/>
          </p:cNvSpPr>
          <p:nvPr/>
        </p:nvSpPr>
        <p:spPr bwMode="auto">
          <a:xfrm>
            <a:off x="2590800" y="2286000"/>
            <a:ext cx="762000" cy="0"/>
          </a:xfrm>
          <a:prstGeom prst="line">
            <a:avLst/>
          </a:prstGeom>
          <a:noFill/>
          <a:ln w="285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04808" name="Text Box 8">
            <a:extLst>
              <a:ext uri="{FF2B5EF4-FFF2-40B4-BE49-F238E27FC236}">
                <a16:creationId xmlns:a16="http://schemas.microsoft.com/office/drawing/2014/main" id="{08F72877-32BE-4FED-8EC8-E09ACC9DF600}"/>
              </a:ext>
            </a:extLst>
          </p:cNvPr>
          <p:cNvSpPr txBox="1">
            <a:spLocks noChangeArrowheads="1"/>
          </p:cNvSpPr>
          <p:nvPr/>
        </p:nvSpPr>
        <p:spPr bwMode="auto">
          <a:xfrm>
            <a:off x="2362200" y="5603875"/>
            <a:ext cx="7924800" cy="1066800"/>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・陰イオンは立方最密充填</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・陽イオンは</a:t>
            </a:r>
            <a:r>
              <a:rPr lang="en-US" altLang="ja-JP" b="1">
                <a:solidFill>
                  <a:srgbClr val="FFFF00"/>
                </a:solidFill>
                <a:ea typeface="ＭＳ ゴシック" panose="020B0609070205080204" pitchFamily="49" charset="-128"/>
              </a:rPr>
              <a:t>FCC</a:t>
            </a:r>
            <a:r>
              <a:rPr lang="ja-JP" altLang="en-US" b="1">
                <a:solidFill>
                  <a:srgbClr val="FFFF00"/>
                </a:solidFill>
                <a:ea typeface="ＭＳ ゴシック" panose="020B0609070205080204" pitchFamily="49" charset="-128"/>
              </a:rPr>
              <a:t>の </a:t>
            </a:r>
            <a:r>
              <a:rPr lang="en-US" altLang="ja-JP" b="1">
                <a:solidFill>
                  <a:srgbClr val="FFFF00"/>
                </a:solidFill>
                <a:ea typeface="ＭＳ ゴシック" panose="020B0609070205080204" pitchFamily="49" charset="-128"/>
              </a:rPr>
              <a:t>4</a:t>
            </a:r>
            <a:r>
              <a:rPr lang="ja-JP" altLang="en-US" b="1">
                <a:solidFill>
                  <a:srgbClr val="FFFF00"/>
                </a:solidFill>
                <a:ea typeface="ＭＳ ゴシック" panose="020B0609070205080204" pitchFamily="49" charset="-128"/>
              </a:rPr>
              <a:t>配位位置 を占める</a:t>
            </a:r>
          </a:p>
        </p:txBody>
      </p:sp>
      <p:sp>
        <p:nvSpPr>
          <p:cNvPr id="204809" name="Rectangle 9">
            <a:extLst>
              <a:ext uri="{FF2B5EF4-FFF2-40B4-BE49-F238E27FC236}">
                <a16:creationId xmlns:a16="http://schemas.microsoft.com/office/drawing/2014/main" id="{FF62FCCA-5978-4133-85AA-7B9F38D0B396}"/>
              </a:ext>
            </a:extLst>
          </p:cNvPr>
          <p:cNvSpPr>
            <a:spLocks noChangeArrowheads="1"/>
          </p:cNvSpPr>
          <p:nvPr/>
        </p:nvSpPr>
        <p:spPr bwMode="auto">
          <a:xfrm>
            <a:off x="1981201" y="4521354"/>
            <a:ext cx="63039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b="1" dirty="0">
                <a:solidFill>
                  <a:srgbClr val="FF0000"/>
                </a:solidFill>
                <a:ea typeface="ＭＳ ゴシック" panose="020B0609070205080204" pitchFamily="49" charset="-128"/>
              </a:rPr>
              <a:t>蛍石型構造に似ているが、</a:t>
            </a:r>
            <a:br>
              <a:rPr lang="ja-JP" altLang="en-US" b="1" dirty="0">
                <a:solidFill>
                  <a:srgbClr val="FF0000"/>
                </a:solidFill>
                <a:ea typeface="ＭＳ ゴシック" panose="020B0609070205080204" pitchFamily="49" charset="-128"/>
              </a:rPr>
            </a:br>
            <a:r>
              <a:rPr lang="ja-JP" altLang="en-US" b="1" dirty="0">
                <a:solidFill>
                  <a:srgbClr val="FF0000"/>
                </a:solidFill>
                <a:ea typeface="ＭＳ ゴシック" panose="020B0609070205080204" pitchFamily="49" charset="-128"/>
              </a:rPr>
              <a:t>第二の原子はテトラポッド型配置</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1D3EBC8-2CA7-40ED-A5CE-5CC811CC3FB5}"/>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ウルツ鉱型構造</a:t>
            </a:r>
            <a:r>
              <a:rPr lang="en-US" altLang="ja-JP" sz="3600" b="1">
                <a:solidFill>
                  <a:srgbClr val="0000FF"/>
                </a:solidFill>
                <a:ea typeface="ＨＧ丸ゴシックB" charset="-128"/>
              </a:rPr>
              <a:t>: </a:t>
            </a:r>
            <a:r>
              <a:rPr lang="en-US" altLang="ja-JP" sz="3200" b="1">
                <a:solidFill>
                  <a:srgbClr val="0000FF"/>
                </a:solidFill>
              </a:rPr>
              <a:t>ZnO, AlN, GaN, BeO</a:t>
            </a:r>
          </a:p>
        </p:txBody>
      </p:sp>
      <p:pic>
        <p:nvPicPr>
          <p:cNvPr id="210947" name="Picture 3">
            <a:extLst>
              <a:ext uri="{FF2B5EF4-FFF2-40B4-BE49-F238E27FC236}">
                <a16:creationId xmlns:a16="http://schemas.microsoft.com/office/drawing/2014/main" id="{87C324BE-68E0-422D-8F43-FE396904A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19201"/>
            <a:ext cx="3652838"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48" name="Picture 4">
            <a:extLst>
              <a:ext uri="{FF2B5EF4-FFF2-40B4-BE49-F238E27FC236}">
                <a16:creationId xmlns:a16="http://schemas.microsoft.com/office/drawing/2014/main" id="{5426E30C-0BE6-4D87-9049-631BEE829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76313"/>
            <a:ext cx="3429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949" name="Text Box 5">
            <a:extLst>
              <a:ext uri="{FF2B5EF4-FFF2-40B4-BE49-F238E27FC236}">
                <a16:creationId xmlns:a16="http://schemas.microsoft.com/office/drawing/2014/main" id="{59619F17-3AD4-46D6-AA8F-C8A0289D4D3B}"/>
              </a:ext>
            </a:extLst>
          </p:cNvPr>
          <p:cNvSpPr txBox="1">
            <a:spLocks noChangeArrowheads="1"/>
          </p:cNvSpPr>
          <p:nvPr/>
        </p:nvSpPr>
        <p:spPr bwMode="auto">
          <a:xfrm>
            <a:off x="2362200" y="5410201"/>
            <a:ext cx="7924800" cy="1311275"/>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・陰イオンは</a:t>
            </a:r>
            <a:r>
              <a:rPr lang="ja-JP" altLang="en-US" sz="4800" b="1">
                <a:solidFill>
                  <a:srgbClr val="FFFF00"/>
                </a:solidFill>
                <a:ea typeface="ＭＳ ゴシック" panose="020B0609070205080204" pitchFamily="49" charset="-128"/>
              </a:rPr>
              <a:t>六方</a:t>
            </a:r>
            <a:r>
              <a:rPr lang="ja-JP" altLang="en-US" b="1">
                <a:solidFill>
                  <a:srgbClr val="FFFF00"/>
                </a:solidFill>
                <a:ea typeface="ＭＳ ゴシック" panose="020B0609070205080204" pitchFamily="49" charset="-128"/>
              </a:rPr>
              <a:t>最密充填</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・陽イオンは</a:t>
            </a:r>
            <a:r>
              <a:rPr lang="en-US" altLang="ja-JP" b="1">
                <a:solidFill>
                  <a:srgbClr val="FFFF00"/>
                </a:solidFill>
                <a:ea typeface="ＭＳ ゴシック" panose="020B0609070205080204" pitchFamily="49" charset="-128"/>
              </a:rPr>
              <a:t>HCP</a:t>
            </a:r>
            <a:r>
              <a:rPr lang="ja-JP" altLang="en-US" b="1">
                <a:solidFill>
                  <a:srgbClr val="FFFF00"/>
                </a:solidFill>
                <a:ea typeface="ＭＳ ゴシック" panose="020B0609070205080204" pitchFamily="49" charset="-128"/>
              </a:rPr>
              <a:t>の </a:t>
            </a:r>
            <a:r>
              <a:rPr lang="en-US" altLang="ja-JP" b="1">
                <a:solidFill>
                  <a:srgbClr val="FFFF00"/>
                </a:solidFill>
                <a:ea typeface="ＭＳ ゴシック" panose="020B0609070205080204" pitchFamily="49" charset="-128"/>
              </a:rPr>
              <a:t>4</a:t>
            </a:r>
            <a:r>
              <a:rPr lang="ja-JP" altLang="en-US" b="1">
                <a:solidFill>
                  <a:srgbClr val="FFFF00"/>
                </a:solidFill>
                <a:ea typeface="ＭＳ ゴシック" panose="020B0609070205080204" pitchFamily="49" charset="-128"/>
              </a:rPr>
              <a:t>配位位置 を占める</a:t>
            </a:r>
          </a:p>
        </p:txBody>
      </p:sp>
      <p:sp>
        <p:nvSpPr>
          <p:cNvPr id="210950" name="Rectangle 6">
            <a:extLst>
              <a:ext uri="{FF2B5EF4-FFF2-40B4-BE49-F238E27FC236}">
                <a16:creationId xmlns:a16="http://schemas.microsoft.com/office/drawing/2014/main" id="{578172D6-C88A-4A42-BC92-AAB16B8C33AF}"/>
              </a:ext>
            </a:extLst>
          </p:cNvPr>
          <p:cNvSpPr>
            <a:spLocks noChangeArrowheads="1"/>
          </p:cNvSpPr>
          <p:nvPr/>
        </p:nvSpPr>
        <p:spPr bwMode="auto">
          <a:xfrm>
            <a:off x="1981201" y="4343400"/>
            <a:ext cx="58959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b="1">
                <a:solidFill>
                  <a:srgbClr val="FF0000"/>
                </a:solidFill>
                <a:ea typeface="ＭＳ ゴシック" panose="020B0609070205080204" pitchFamily="49" charset="-128"/>
              </a:rPr>
              <a:t>閃亜鉛鉱型構造に似ているが、</a:t>
            </a:r>
            <a:br>
              <a:rPr lang="ja-JP" altLang="en-US" b="1">
                <a:solidFill>
                  <a:srgbClr val="FF0000"/>
                </a:solidFill>
                <a:ea typeface="ＭＳ ゴシック" panose="020B0609070205080204" pitchFamily="49" charset="-128"/>
              </a:rPr>
            </a:br>
            <a:r>
              <a:rPr lang="ja-JP" altLang="en-US" b="1">
                <a:solidFill>
                  <a:srgbClr val="FF0000"/>
                </a:solidFill>
                <a:ea typeface="ＭＳ ゴシック" panose="020B0609070205080204" pitchFamily="49" charset="-128"/>
              </a:rPr>
              <a:t>陰イオンの積層構造が異なる</a:t>
            </a:r>
          </a:p>
        </p:txBody>
      </p:sp>
      <p:sp>
        <p:nvSpPr>
          <p:cNvPr id="210951" name="Rectangle 7">
            <a:extLst>
              <a:ext uri="{FF2B5EF4-FFF2-40B4-BE49-F238E27FC236}">
                <a16:creationId xmlns:a16="http://schemas.microsoft.com/office/drawing/2014/main" id="{7602688B-8043-4B50-9C8F-0A773B3635FD}"/>
              </a:ext>
            </a:extLst>
          </p:cNvPr>
          <p:cNvSpPr>
            <a:spLocks noChangeArrowheads="1"/>
          </p:cNvSpPr>
          <p:nvPr/>
        </p:nvSpPr>
        <p:spPr bwMode="auto">
          <a:xfrm>
            <a:off x="1828800" y="18288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Zn</a:t>
            </a:r>
          </a:p>
        </p:txBody>
      </p:sp>
      <p:sp>
        <p:nvSpPr>
          <p:cNvPr id="210952" name="Rectangle 8">
            <a:extLst>
              <a:ext uri="{FF2B5EF4-FFF2-40B4-BE49-F238E27FC236}">
                <a16:creationId xmlns:a16="http://schemas.microsoft.com/office/drawing/2014/main" id="{538D5ECF-9C75-40EA-9E84-F12F75A78F90}"/>
              </a:ext>
            </a:extLst>
          </p:cNvPr>
          <p:cNvSpPr>
            <a:spLocks noChangeArrowheads="1"/>
          </p:cNvSpPr>
          <p:nvPr/>
        </p:nvSpPr>
        <p:spPr bwMode="auto">
          <a:xfrm>
            <a:off x="1898650" y="1219200"/>
            <a:ext cx="539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00"/>
                </a:solidFill>
                <a:ea typeface="ＨＧ丸ゴシックB" charset="-128"/>
              </a:rPr>
              <a:t>O</a:t>
            </a:r>
            <a:endParaRPr lang="en-US" altLang="ja-JP" sz="3600" b="1" baseline="30000">
              <a:solidFill>
                <a:srgbClr val="009900"/>
              </a:solidFill>
              <a:ea typeface="ＨＧ丸ゴシックB" charset="-128"/>
            </a:endParaRPr>
          </a:p>
        </p:txBody>
      </p:sp>
      <p:sp>
        <p:nvSpPr>
          <p:cNvPr id="210953" name="Line 10">
            <a:extLst>
              <a:ext uri="{FF2B5EF4-FFF2-40B4-BE49-F238E27FC236}">
                <a16:creationId xmlns:a16="http://schemas.microsoft.com/office/drawing/2014/main" id="{896B5581-252C-4960-945D-497E82509DD1}"/>
              </a:ext>
            </a:extLst>
          </p:cNvPr>
          <p:cNvSpPr>
            <a:spLocks noChangeShapeType="1"/>
          </p:cNvSpPr>
          <p:nvPr/>
        </p:nvSpPr>
        <p:spPr bwMode="auto">
          <a:xfrm>
            <a:off x="2514600" y="2209800"/>
            <a:ext cx="129540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70BD8C0A-A357-42A5-867E-C5D65584E965}"/>
              </a:ext>
            </a:extLst>
          </p:cNvPr>
          <p:cNvSpPr>
            <a:spLocks noGrp="1" noChangeArrowheads="1"/>
          </p:cNvSpPr>
          <p:nvPr>
            <p:ph type="title" idx="4294967295"/>
          </p:nvPr>
        </p:nvSpPr>
        <p:spPr>
          <a:xfrm>
            <a:off x="1524000" y="0"/>
            <a:ext cx="9144000" cy="838200"/>
          </a:xfrm>
          <a:noFill/>
        </p:spPr>
        <p:txBody>
          <a:bodyPr/>
          <a:lstStyle/>
          <a:p>
            <a:pPr eaLnBrk="1" hangingPunct="1"/>
            <a:r>
              <a:rPr lang="ja-JP" altLang="en-US" sz="3600" b="1">
                <a:solidFill>
                  <a:srgbClr val="0000FF"/>
                </a:solidFill>
              </a:rPr>
              <a:t>原子間距離と波動関数</a:t>
            </a:r>
          </a:p>
        </p:txBody>
      </p:sp>
      <p:pic>
        <p:nvPicPr>
          <p:cNvPr id="98307" name="Picture 3">
            <a:extLst>
              <a:ext uri="{FF2B5EF4-FFF2-40B4-BE49-F238E27FC236}">
                <a16:creationId xmlns:a16="http://schemas.microsoft.com/office/drawing/2014/main" id="{79A3FCEF-C566-44E4-85FE-58DD0C644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2346325"/>
            <a:ext cx="58308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a:extLst>
              <a:ext uri="{FF2B5EF4-FFF2-40B4-BE49-F238E27FC236}">
                <a16:creationId xmlns:a16="http://schemas.microsoft.com/office/drawing/2014/main" id="{B3B2B7F2-6FF6-474F-AB5B-7CDB7D70C784}"/>
              </a:ext>
            </a:extLst>
          </p:cNvPr>
          <p:cNvSpPr txBox="1">
            <a:spLocks noChangeArrowheads="1"/>
          </p:cNvSpPr>
          <p:nvPr/>
        </p:nvSpPr>
        <p:spPr bwMode="auto">
          <a:xfrm>
            <a:off x="2198688" y="2657475"/>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600">
                <a:solidFill>
                  <a:srgbClr val="000000"/>
                </a:solidFill>
              </a:rPr>
              <a:t>5Å</a:t>
            </a:r>
          </a:p>
        </p:txBody>
      </p:sp>
      <p:sp>
        <p:nvSpPr>
          <p:cNvPr id="98309" name="Text Box 5">
            <a:extLst>
              <a:ext uri="{FF2B5EF4-FFF2-40B4-BE49-F238E27FC236}">
                <a16:creationId xmlns:a16="http://schemas.microsoft.com/office/drawing/2014/main" id="{A039D83C-EED7-4597-8BEB-497BF192790B}"/>
              </a:ext>
            </a:extLst>
          </p:cNvPr>
          <p:cNvSpPr txBox="1">
            <a:spLocks noChangeArrowheads="1"/>
          </p:cNvSpPr>
          <p:nvPr/>
        </p:nvSpPr>
        <p:spPr bwMode="auto">
          <a:xfrm>
            <a:off x="2046289" y="3427413"/>
            <a:ext cx="5886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600">
                <a:solidFill>
                  <a:srgbClr val="000000"/>
                </a:solidFill>
              </a:rPr>
              <a:t>4.5Å</a:t>
            </a:r>
          </a:p>
        </p:txBody>
      </p:sp>
      <p:pic>
        <p:nvPicPr>
          <p:cNvPr id="98310" name="Picture 6">
            <a:extLst>
              <a:ext uri="{FF2B5EF4-FFF2-40B4-BE49-F238E27FC236}">
                <a16:creationId xmlns:a16="http://schemas.microsoft.com/office/drawing/2014/main" id="{A927366D-E018-47B8-8FFB-3E62DEA13B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3363" y="4570414"/>
            <a:ext cx="43434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Text Box 7">
            <a:extLst>
              <a:ext uri="{FF2B5EF4-FFF2-40B4-BE49-F238E27FC236}">
                <a16:creationId xmlns:a16="http://schemas.microsoft.com/office/drawing/2014/main" id="{904F715C-69F8-438D-B8A1-509467CB29F5}"/>
              </a:ext>
            </a:extLst>
          </p:cNvPr>
          <p:cNvSpPr txBox="1">
            <a:spLocks noChangeArrowheads="1"/>
          </p:cNvSpPr>
          <p:nvPr/>
        </p:nvSpPr>
        <p:spPr bwMode="auto">
          <a:xfrm>
            <a:off x="1944689" y="4799013"/>
            <a:ext cx="6912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600">
                <a:solidFill>
                  <a:srgbClr val="000000"/>
                </a:solidFill>
              </a:rPr>
              <a:t>3.72Å</a:t>
            </a:r>
          </a:p>
        </p:txBody>
      </p:sp>
      <p:pic>
        <p:nvPicPr>
          <p:cNvPr id="98312" name="Picture 8">
            <a:extLst>
              <a:ext uri="{FF2B5EF4-FFF2-40B4-BE49-F238E27FC236}">
                <a16:creationId xmlns:a16="http://schemas.microsoft.com/office/drawing/2014/main" id="{3B8F73D6-30B8-4905-A2AD-C6816C70C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3364" y="3960813"/>
            <a:ext cx="49053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3" name="Text Box 9">
            <a:extLst>
              <a:ext uri="{FF2B5EF4-FFF2-40B4-BE49-F238E27FC236}">
                <a16:creationId xmlns:a16="http://schemas.microsoft.com/office/drawing/2014/main" id="{5C50EAB5-8B80-4495-9C34-81BC7475DFFA}"/>
              </a:ext>
            </a:extLst>
          </p:cNvPr>
          <p:cNvSpPr txBox="1">
            <a:spLocks noChangeArrowheads="1"/>
          </p:cNvSpPr>
          <p:nvPr/>
        </p:nvSpPr>
        <p:spPr bwMode="auto">
          <a:xfrm>
            <a:off x="1944689" y="4144963"/>
            <a:ext cx="6912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600">
                <a:solidFill>
                  <a:srgbClr val="000000"/>
                </a:solidFill>
              </a:rPr>
              <a:t>4.20Å</a:t>
            </a:r>
          </a:p>
        </p:txBody>
      </p:sp>
      <p:pic>
        <p:nvPicPr>
          <p:cNvPr id="98314" name="Picture 10">
            <a:extLst>
              <a:ext uri="{FF2B5EF4-FFF2-40B4-BE49-F238E27FC236}">
                <a16:creationId xmlns:a16="http://schemas.microsoft.com/office/drawing/2014/main" id="{88DC04C5-D1F9-436E-98A8-4829DD72F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8764" y="3198814"/>
            <a:ext cx="525462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11">
            <a:extLst>
              <a:ext uri="{FF2B5EF4-FFF2-40B4-BE49-F238E27FC236}">
                <a16:creationId xmlns:a16="http://schemas.microsoft.com/office/drawing/2014/main" id="{A8C14B1C-9251-4628-BFEC-FCD5D5B3D6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1464" y="1651000"/>
            <a:ext cx="7018337"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6" name="Text Box 12">
            <a:extLst>
              <a:ext uri="{FF2B5EF4-FFF2-40B4-BE49-F238E27FC236}">
                <a16:creationId xmlns:a16="http://schemas.microsoft.com/office/drawing/2014/main" id="{F53B64C3-4AFB-4E52-A38A-4E0D4B4CDA88}"/>
              </a:ext>
            </a:extLst>
          </p:cNvPr>
          <p:cNvSpPr txBox="1">
            <a:spLocks noChangeArrowheads="1"/>
          </p:cNvSpPr>
          <p:nvPr/>
        </p:nvSpPr>
        <p:spPr bwMode="auto">
          <a:xfrm>
            <a:off x="2198688" y="1841500"/>
            <a:ext cx="434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600">
                <a:solidFill>
                  <a:srgbClr val="000000"/>
                </a:solidFill>
              </a:rPr>
              <a:t>6Å</a:t>
            </a:r>
          </a:p>
        </p:txBody>
      </p:sp>
      <p:sp>
        <p:nvSpPr>
          <p:cNvPr id="98317" name="Text Box 13">
            <a:extLst>
              <a:ext uri="{FF2B5EF4-FFF2-40B4-BE49-F238E27FC236}">
                <a16:creationId xmlns:a16="http://schemas.microsoft.com/office/drawing/2014/main" id="{8C7428F7-AF60-467E-8B0B-7E5ADBBD254C}"/>
              </a:ext>
            </a:extLst>
          </p:cNvPr>
          <p:cNvSpPr txBox="1">
            <a:spLocks noChangeArrowheads="1"/>
          </p:cNvSpPr>
          <p:nvPr/>
        </p:nvSpPr>
        <p:spPr bwMode="auto">
          <a:xfrm>
            <a:off x="7335839" y="4691064"/>
            <a:ext cx="293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eaLnBrk="0" fontAlgn="base" hangingPunct="0">
              <a:spcBef>
                <a:spcPct val="0"/>
              </a:spcBef>
              <a:spcAft>
                <a:spcPct val="0"/>
              </a:spcAft>
              <a:buNone/>
            </a:pPr>
            <a:r>
              <a:rPr kumimoji="0" lang="ja-JP" altLang="en-US" sz="2000" b="1">
                <a:solidFill>
                  <a:srgbClr val="FF0000"/>
                </a:solidFill>
              </a:rPr>
              <a:t>金属ナトリウムと同じ距離</a:t>
            </a:r>
          </a:p>
        </p:txBody>
      </p:sp>
      <p:pic>
        <p:nvPicPr>
          <p:cNvPr id="98318" name="Picture 14">
            <a:extLst>
              <a:ext uri="{FF2B5EF4-FFF2-40B4-BE49-F238E27FC236}">
                <a16:creationId xmlns:a16="http://schemas.microsoft.com/office/drawing/2014/main" id="{8D190259-F2A8-4171-84E5-479278CF52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2739" y="5256214"/>
            <a:ext cx="3970337"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9" name="Text Box 15">
            <a:extLst>
              <a:ext uri="{FF2B5EF4-FFF2-40B4-BE49-F238E27FC236}">
                <a16:creationId xmlns:a16="http://schemas.microsoft.com/office/drawing/2014/main" id="{BCD129CF-2CAE-438B-81AE-4D300F10574F}"/>
              </a:ext>
            </a:extLst>
          </p:cNvPr>
          <p:cNvSpPr txBox="1">
            <a:spLocks noChangeArrowheads="1"/>
          </p:cNvSpPr>
          <p:nvPr/>
        </p:nvSpPr>
        <p:spPr bwMode="auto">
          <a:xfrm>
            <a:off x="1944689" y="5473700"/>
            <a:ext cx="6912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1600">
                <a:solidFill>
                  <a:srgbClr val="000000"/>
                </a:solidFill>
              </a:rPr>
              <a:t>3.40Å</a:t>
            </a:r>
          </a:p>
        </p:txBody>
      </p:sp>
      <p:sp>
        <p:nvSpPr>
          <p:cNvPr id="98320" name="Rectangle 16">
            <a:extLst>
              <a:ext uri="{FF2B5EF4-FFF2-40B4-BE49-F238E27FC236}">
                <a16:creationId xmlns:a16="http://schemas.microsoft.com/office/drawing/2014/main" id="{77B44C47-553A-4939-B052-7D8D76A92A4C}"/>
              </a:ext>
            </a:extLst>
          </p:cNvPr>
          <p:cNvSpPr>
            <a:spLocks noChangeArrowheads="1"/>
          </p:cNvSpPr>
          <p:nvPr/>
        </p:nvSpPr>
        <p:spPr bwMode="auto">
          <a:xfrm>
            <a:off x="2289175" y="838200"/>
            <a:ext cx="7666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ja-JP" altLang="en-US" sz="2400" b="1">
                <a:solidFill>
                  <a:srgbClr val="FF0000"/>
                </a:solidFill>
              </a:rPr>
              <a:t>－ どれだけ原子</a:t>
            </a:r>
            <a:r>
              <a:rPr lang="en-US" altLang="ja-JP" sz="2400" b="1">
                <a:solidFill>
                  <a:srgbClr val="FF0000"/>
                </a:solidFill>
              </a:rPr>
              <a:t>(Na)</a:t>
            </a:r>
            <a:r>
              <a:rPr lang="ja-JP" altLang="en-US" sz="2400" b="1">
                <a:solidFill>
                  <a:srgbClr val="FF0000"/>
                </a:solidFill>
              </a:rPr>
              <a:t>が近づいたら電子が流れられるか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48EC92D2-EED9-4859-BD04-4795BEE0FBF5}"/>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塩化セシウム型構造</a:t>
            </a:r>
            <a:r>
              <a:rPr lang="en-US" altLang="ja-JP" sz="3600" b="1">
                <a:solidFill>
                  <a:srgbClr val="0000FF"/>
                </a:solidFill>
                <a:ea typeface="ＨＧ丸ゴシックB" charset="-128"/>
              </a:rPr>
              <a:t>: CsCl, CsI, TlCl, TlBr</a:t>
            </a:r>
          </a:p>
        </p:txBody>
      </p:sp>
      <p:pic>
        <p:nvPicPr>
          <p:cNvPr id="211971" name="Picture 3">
            <a:extLst>
              <a:ext uri="{FF2B5EF4-FFF2-40B4-BE49-F238E27FC236}">
                <a16:creationId xmlns:a16="http://schemas.microsoft.com/office/drawing/2014/main" id="{CE384F43-B9DC-453D-9591-96A2D5D6A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990600"/>
            <a:ext cx="4094163" cy="351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972" name="Picture 4">
            <a:extLst>
              <a:ext uri="{FF2B5EF4-FFF2-40B4-BE49-F238E27FC236}">
                <a16:creationId xmlns:a16="http://schemas.microsoft.com/office/drawing/2014/main" id="{77830B5B-56BA-4E2E-B7BC-55AE35CBA8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73163"/>
            <a:ext cx="38100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73" name="Text Box 5">
            <a:extLst>
              <a:ext uri="{FF2B5EF4-FFF2-40B4-BE49-F238E27FC236}">
                <a16:creationId xmlns:a16="http://schemas.microsoft.com/office/drawing/2014/main" id="{CA8733C6-91EC-4CB6-83D1-78ABEF999EE8}"/>
              </a:ext>
            </a:extLst>
          </p:cNvPr>
          <p:cNvSpPr txBox="1">
            <a:spLocks noChangeArrowheads="1"/>
          </p:cNvSpPr>
          <p:nvPr/>
        </p:nvSpPr>
        <p:spPr bwMode="auto">
          <a:xfrm>
            <a:off x="2362200" y="4999038"/>
            <a:ext cx="7924800" cy="1569660"/>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・体心立方構造の中心が陽イオン</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・陰イオンは最密充填構造ではない</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・陽イオンは </a:t>
            </a:r>
            <a:r>
              <a:rPr lang="en-US" altLang="ja-JP" b="1">
                <a:solidFill>
                  <a:srgbClr val="FFFF00"/>
                </a:solidFill>
                <a:ea typeface="ＭＳ ゴシック" panose="020B0609070205080204" pitchFamily="49" charset="-128"/>
              </a:rPr>
              <a:t>8</a:t>
            </a:r>
            <a:r>
              <a:rPr lang="ja-JP" altLang="en-US" b="1">
                <a:solidFill>
                  <a:srgbClr val="FFFF00"/>
                </a:solidFill>
                <a:ea typeface="ＭＳ ゴシック" panose="020B0609070205080204" pitchFamily="49" charset="-128"/>
              </a:rPr>
              <a:t>配位位置 を占める</a:t>
            </a:r>
          </a:p>
        </p:txBody>
      </p:sp>
      <p:sp>
        <p:nvSpPr>
          <p:cNvPr id="211974" name="Rectangle 6">
            <a:extLst>
              <a:ext uri="{FF2B5EF4-FFF2-40B4-BE49-F238E27FC236}">
                <a16:creationId xmlns:a16="http://schemas.microsoft.com/office/drawing/2014/main" id="{97BD33F9-5B98-4144-BBAB-E4D15E20AB6F}"/>
              </a:ext>
            </a:extLst>
          </p:cNvPr>
          <p:cNvSpPr>
            <a:spLocks noChangeArrowheads="1"/>
          </p:cNvSpPr>
          <p:nvPr/>
        </p:nvSpPr>
        <p:spPr bwMode="auto">
          <a:xfrm>
            <a:off x="1828800" y="12192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Cl</a:t>
            </a:r>
          </a:p>
        </p:txBody>
      </p:sp>
      <p:sp>
        <p:nvSpPr>
          <p:cNvPr id="211975" name="Rectangle 7">
            <a:extLst>
              <a:ext uri="{FF2B5EF4-FFF2-40B4-BE49-F238E27FC236}">
                <a16:creationId xmlns:a16="http://schemas.microsoft.com/office/drawing/2014/main" id="{C375CD53-D881-4549-8644-EC25AF534082}"/>
              </a:ext>
            </a:extLst>
          </p:cNvPr>
          <p:cNvSpPr>
            <a:spLocks noChangeArrowheads="1"/>
          </p:cNvSpPr>
          <p:nvPr/>
        </p:nvSpPr>
        <p:spPr bwMode="auto">
          <a:xfrm>
            <a:off x="3117850" y="2559050"/>
            <a:ext cx="69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00"/>
                </a:solidFill>
                <a:ea typeface="ＨＧ丸ゴシックB" charset="-128"/>
              </a:rPr>
              <a:t>Cs</a:t>
            </a:r>
            <a:endParaRPr lang="en-US" altLang="ja-JP" sz="3600" b="1" baseline="30000">
              <a:solidFill>
                <a:srgbClr val="009900"/>
              </a:solidFill>
              <a:ea typeface="ＨＧ丸ゴシックB" charset="-128"/>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E9264100-7459-420B-BE50-84A27A281056}"/>
              </a:ext>
            </a:extLst>
          </p:cNvPr>
          <p:cNvSpPr>
            <a:spLocks noGrp="1" noChangeArrowheads="1"/>
          </p:cNvSpPr>
          <p:nvPr>
            <p:ph type="title"/>
          </p:nvPr>
        </p:nvSpPr>
        <p:spPr>
          <a:xfrm>
            <a:off x="1524000" y="0"/>
            <a:ext cx="9144000" cy="9144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ルチル型構造</a:t>
            </a:r>
            <a:r>
              <a:rPr lang="en-US" altLang="ja-JP" sz="3600" b="1">
                <a:solidFill>
                  <a:srgbClr val="0000FF"/>
                </a:solidFill>
                <a:ea typeface="ＨＧ丸ゴシックB" charset="-128"/>
              </a:rPr>
              <a:t>: TiO</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 SnO</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 CrO</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 IrO</a:t>
            </a:r>
            <a:r>
              <a:rPr lang="en-US" altLang="ja-JP" sz="3600" b="1" baseline="-25000">
                <a:solidFill>
                  <a:srgbClr val="0000FF"/>
                </a:solidFill>
                <a:ea typeface="ＨＧ丸ゴシックB" charset="-128"/>
              </a:rPr>
              <a:t>2</a:t>
            </a:r>
          </a:p>
        </p:txBody>
      </p:sp>
      <p:pic>
        <p:nvPicPr>
          <p:cNvPr id="212995" name="Picture 3">
            <a:extLst>
              <a:ext uri="{FF2B5EF4-FFF2-40B4-BE49-F238E27FC236}">
                <a16:creationId xmlns:a16="http://schemas.microsoft.com/office/drawing/2014/main" id="{A20D194B-68A3-4E3D-BC96-A357AB552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990601"/>
            <a:ext cx="3671888" cy="34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996" name="Picture 4">
            <a:extLst>
              <a:ext uri="{FF2B5EF4-FFF2-40B4-BE49-F238E27FC236}">
                <a16:creationId xmlns:a16="http://schemas.microsoft.com/office/drawing/2014/main" id="{82DD0052-5483-4379-AEA8-903B17B3E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1"/>
            <a:ext cx="4146550"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2997" name="Text Box 5">
            <a:extLst>
              <a:ext uri="{FF2B5EF4-FFF2-40B4-BE49-F238E27FC236}">
                <a16:creationId xmlns:a16="http://schemas.microsoft.com/office/drawing/2014/main" id="{84D98170-98A4-43DB-9B75-B83ED547D45E}"/>
              </a:ext>
            </a:extLst>
          </p:cNvPr>
          <p:cNvSpPr txBox="1">
            <a:spLocks noChangeArrowheads="1"/>
          </p:cNvSpPr>
          <p:nvPr/>
        </p:nvSpPr>
        <p:spPr bwMode="auto">
          <a:xfrm>
            <a:off x="2286000" y="4937125"/>
            <a:ext cx="7924800" cy="1066800"/>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・陽イオンは </a:t>
            </a:r>
            <a:r>
              <a:rPr lang="en-US" altLang="ja-JP" b="1">
                <a:solidFill>
                  <a:srgbClr val="FFFF00"/>
                </a:solidFill>
                <a:ea typeface="ＭＳ ゴシック" panose="020B0609070205080204" pitchFamily="49" charset="-128"/>
              </a:rPr>
              <a:t>6</a:t>
            </a:r>
            <a:r>
              <a:rPr lang="ja-JP" altLang="en-US" b="1">
                <a:solidFill>
                  <a:srgbClr val="FFFF00"/>
                </a:solidFill>
                <a:ea typeface="ＭＳ ゴシック" panose="020B0609070205080204" pitchFamily="49" charset="-128"/>
              </a:rPr>
              <a:t>配位位置 を占める</a:t>
            </a:r>
            <a:br>
              <a:rPr lang="ja-JP" altLang="en-US"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・陰イオンは </a:t>
            </a:r>
            <a:r>
              <a:rPr lang="en-US" altLang="ja-JP" b="1">
                <a:solidFill>
                  <a:srgbClr val="FFFF00"/>
                </a:solidFill>
                <a:ea typeface="ＭＳ ゴシック" panose="020B0609070205080204" pitchFamily="49" charset="-128"/>
              </a:rPr>
              <a:t>3</a:t>
            </a:r>
            <a:r>
              <a:rPr lang="ja-JP" altLang="en-US" b="1">
                <a:solidFill>
                  <a:srgbClr val="FFFF00"/>
                </a:solidFill>
                <a:ea typeface="ＭＳ ゴシック" panose="020B0609070205080204" pitchFamily="49" charset="-128"/>
              </a:rPr>
              <a:t>配位</a:t>
            </a:r>
          </a:p>
        </p:txBody>
      </p:sp>
      <p:sp>
        <p:nvSpPr>
          <p:cNvPr id="212998" name="Rectangle 6">
            <a:extLst>
              <a:ext uri="{FF2B5EF4-FFF2-40B4-BE49-F238E27FC236}">
                <a16:creationId xmlns:a16="http://schemas.microsoft.com/office/drawing/2014/main" id="{CCCCD158-C1BA-4CE9-8FE8-D47507E7508F}"/>
              </a:ext>
            </a:extLst>
          </p:cNvPr>
          <p:cNvSpPr>
            <a:spLocks noChangeArrowheads="1"/>
          </p:cNvSpPr>
          <p:nvPr/>
        </p:nvSpPr>
        <p:spPr bwMode="auto">
          <a:xfrm>
            <a:off x="3219450" y="80645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12999" name="Rectangle 7">
            <a:extLst>
              <a:ext uri="{FF2B5EF4-FFF2-40B4-BE49-F238E27FC236}">
                <a16:creationId xmlns:a16="http://schemas.microsoft.com/office/drawing/2014/main" id="{C0B82291-6C89-428F-B78F-050F2EEEC092}"/>
              </a:ext>
            </a:extLst>
          </p:cNvPr>
          <p:cNvSpPr>
            <a:spLocks noChangeArrowheads="1"/>
          </p:cNvSpPr>
          <p:nvPr/>
        </p:nvSpPr>
        <p:spPr bwMode="auto">
          <a:xfrm>
            <a:off x="3962400" y="1828800"/>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FF"/>
                </a:solidFill>
                <a:ea typeface="ＨＧ丸ゴシックB" charset="-128"/>
              </a:rPr>
              <a:t>Ti</a:t>
            </a:r>
            <a:endParaRPr lang="en-US" altLang="ja-JP" sz="3600" b="1" baseline="30000">
              <a:solidFill>
                <a:srgbClr val="0099FF"/>
              </a:solidFill>
              <a:ea typeface="ＨＧ丸ゴシックB" charset="-128"/>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7D40062E-5B73-41F6-8E08-FE6C47D7A7C2}"/>
              </a:ext>
            </a:extLst>
          </p:cNvPr>
          <p:cNvSpPr>
            <a:spLocks noGrp="1" noChangeArrowheads="1"/>
          </p:cNvSpPr>
          <p:nvPr>
            <p:ph type="title"/>
          </p:nvPr>
        </p:nvSpPr>
        <p:spPr>
          <a:xfrm>
            <a:off x="1524000" y="1"/>
            <a:ext cx="9144000" cy="105251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200" b="1" dirty="0">
                <a:solidFill>
                  <a:srgbClr val="0000FF"/>
                </a:solidFill>
                <a:ea typeface="ＨＧ丸ゴシックB" charset="-128"/>
              </a:rPr>
              <a:t>ペロブスカイト型構造</a:t>
            </a:r>
            <a:r>
              <a:rPr lang="en-US" altLang="ja-JP" sz="2800" b="1" dirty="0">
                <a:solidFill>
                  <a:srgbClr val="0000FF"/>
                </a:solidFill>
                <a:ea typeface="ＨＧ丸ゴシックB" charset="-128"/>
              </a:rPr>
              <a:t>: BaTiO</a:t>
            </a:r>
            <a:r>
              <a:rPr lang="en-US" altLang="ja-JP" sz="2800" b="1" baseline="-25000" dirty="0">
                <a:solidFill>
                  <a:srgbClr val="0000FF"/>
                </a:solidFill>
                <a:ea typeface="ＨＧ丸ゴシックB" charset="-128"/>
              </a:rPr>
              <a:t>3</a:t>
            </a:r>
            <a:r>
              <a:rPr lang="en-US" altLang="ja-JP" sz="2800" b="1" dirty="0">
                <a:solidFill>
                  <a:srgbClr val="0000FF"/>
                </a:solidFill>
                <a:ea typeface="ＨＧ丸ゴシックB" charset="-128"/>
              </a:rPr>
              <a:t>, CaTiO</a:t>
            </a:r>
            <a:r>
              <a:rPr lang="en-US" altLang="ja-JP" sz="2800" b="1" baseline="-25000" dirty="0">
                <a:solidFill>
                  <a:srgbClr val="0000FF"/>
                </a:solidFill>
                <a:ea typeface="ＨＧ丸ゴシックB" charset="-128"/>
              </a:rPr>
              <a:t>3</a:t>
            </a:r>
            <a:r>
              <a:rPr lang="en-US" altLang="ja-JP" sz="2800" b="1" dirty="0">
                <a:solidFill>
                  <a:srgbClr val="0000FF"/>
                </a:solidFill>
                <a:ea typeface="ＨＧ丸ゴシックB" charset="-128"/>
              </a:rPr>
              <a:t>, KNbO</a:t>
            </a:r>
            <a:r>
              <a:rPr lang="en-US" altLang="ja-JP" sz="2800" b="1" baseline="-25000" dirty="0">
                <a:solidFill>
                  <a:srgbClr val="0000FF"/>
                </a:solidFill>
                <a:ea typeface="ＨＧ丸ゴシックB" charset="-128"/>
              </a:rPr>
              <a:t>3</a:t>
            </a:r>
            <a:br>
              <a:rPr lang="en-US" altLang="ja-JP" sz="2800" b="1" baseline="-25000" dirty="0">
                <a:solidFill>
                  <a:srgbClr val="0000FF"/>
                </a:solidFill>
                <a:ea typeface="ＨＧ丸ゴシックB" charset="-128"/>
              </a:rPr>
            </a:br>
            <a:r>
              <a:rPr lang="ja-JP" altLang="en-US" sz="2800" b="1" dirty="0">
                <a:solidFill>
                  <a:srgbClr val="0000FF"/>
                </a:solidFill>
                <a:ea typeface="ＨＧ丸ゴシックB" charset="-128"/>
              </a:rPr>
              <a:t>　　　　　　　　</a:t>
            </a:r>
            <a:r>
              <a:rPr lang="en-US" altLang="ja-JP" sz="2800" b="1" dirty="0">
                <a:solidFill>
                  <a:srgbClr val="0000FF"/>
                </a:solidFill>
                <a:ea typeface="ＨＧ丸ゴシックB" charset="-128"/>
              </a:rPr>
              <a:t>Pb(</a:t>
            </a:r>
            <a:r>
              <a:rPr lang="en-US" altLang="ja-JP" sz="2800" b="1" dirty="0" err="1">
                <a:solidFill>
                  <a:srgbClr val="0000FF"/>
                </a:solidFill>
                <a:ea typeface="ＨＧ丸ゴシックB" charset="-128"/>
              </a:rPr>
              <a:t>Zr,Ti</a:t>
            </a:r>
            <a:r>
              <a:rPr lang="en-US" altLang="ja-JP" sz="2800" b="1" dirty="0">
                <a:solidFill>
                  <a:srgbClr val="0000FF"/>
                </a:solidFill>
                <a:ea typeface="ＨＧ丸ゴシックB" charset="-128"/>
              </a:rPr>
              <a:t>)O</a:t>
            </a:r>
            <a:r>
              <a:rPr lang="en-US" altLang="ja-JP" sz="2800" b="1" baseline="-25000" dirty="0">
                <a:solidFill>
                  <a:srgbClr val="0000FF"/>
                </a:solidFill>
                <a:ea typeface="ＨＧ丸ゴシックB" charset="-128"/>
              </a:rPr>
              <a:t>3</a:t>
            </a:r>
          </a:p>
        </p:txBody>
      </p:sp>
      <p:pic>
        <p:nvPicPr>
          <p:cNvPr id="214019" name="Picture 4">
            <a:extLst>
              <a:ext uri="{FF2B5EF4-FFF2-40B4-BE49-F238E27FC236}">
                <a16:creationId xmlns:a16="http://schemas.microsoft.com/office/drawing/2014/main" id="{4D3248BC-0C18-416E-AC6B-E323072D9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66800"/>
            <a:ext cx="3448050" cy="316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020" name="Picture 5">
            <a:extLst>
              <a:ext uri="{FF2B5EF4-FFF2-40B4-BE49-F238E27FC236}">
                <a16:creationId xmlns:a16="http://schemas.microsoft.com/office/drawing/2014/main" id="{1948C521-5536-45D1-8339-559E37B46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964" y="1460500"/>
            <a:ext cx="3119437"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1" name="Text Box 6">
            <a:extLst>
              <a:ext uri="{FF2B5EF4-FFF2-40B4-BE49-F238E27FC236}">
                <a16:creationId xmlns:a16="http://schemas.microsoft.com/office/drawing/2014/main" id="{6DF3CF8F-B3ED-4842-B8F2-EF15E465C274}"/>
              </a:ext>
            </a:extLst>
          </p:cNvPr>
          <p:cNvSpPr txBox="1">
            <a:spLocks noChangeArrowheads="1"/>
          </p:cNvSpPr>
          <p:nvPr/>
        </p:nvSpPr>
        <p:spPr bwMode="auto">
          <a:xfrm>
            <a:off x="1676400" y="4410307"/>
            <a:ext cx="8839200" cy="2246769"/>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sz="2800" b="1" dirty="0">
                <a:solidFill>
                  <a:srgbClr val="FFFF00"/>
                </a:solidFill>
                <a:ea typeface="ＭＳ ゴシック" panose="020B0609070205080204" pitchFamily="49" charset="-128"/>
              </a:rPr>
              <a:t>・大きさが異なる </a:t>
            </a:r>
            <a:r>
              <a:rPr lang="en-US" altLang="ja-JP" sz="2800" b="1" dirty="0">
                <a:solidFill>
                  <a:srgbClr val="FFFF00"/>
                </a:solidFill>
                <a:ea typeface="ＭＳ ゴシック" panose="020B0609070205080204" pitchFamily="49" charset="-128"/>
              </a:rPr>
              <a:t>2</a:t>
            </a:r>
            <a:r>
              <a:rPr lang="ja-JP" altLang="en-US" sz="2800" b="1" dirty="0">
                <a:solidFill>
                  <a:srgbClr val="FFFF00"/>
                </a:solidFill>
                <a:ea typeface="ＭＳ ゴシック" panose="020B0609070205080204" pitchFamily="49" charset="-128"/>
              </a:rPr>
              <a:t>種類の陽イオン</a:t>
            </a:r>
            <a:br>
              <a:rPr lang="ja-JP" altLang="en-US" sz="2800" b="1" dirty="0">
                <a:solidFill>
                  <a:srgbClr val="FFFF00"/>
                </a:solidFill>
                <a:ea typeface="ＭＳ ゴシック" panose="020B0609070205080204" pitchFamily="49" charset="-128"/>
              </a:rPr>
            </a:br>
            <a:r>
              <a:rPr lang="ja-JP" altLang="en-US" sz="2800" b="1" dirty="0">
                <a:solidFill>
                  <a:srgbClr val="FFFF00"/>
                </a:solidFill>
                <a:ea typeface="ＭＳ ゴシック" panose="020B0609070205080204" pitchFamily="49" charset="-128"/>
              </a:rPr>
              <a:t>・大きい陽イオン </a:t>
            </a:r>
            <a:r>
              <a:rPr lang="en-US" altLang="ja-JP" sz="2800" b="1" dirty="0">
                <a:solidFill>
                  <a:srgbClr val="FFFF00"/>
                </a:solidFill>
                <a:ea typeface="ＭＳ ゴシック" panose="020B0609070205080204" pitchFamily="49" charset="-128"/>
              </a:rPr>
              <a:t>(A</a:t>
            </a:r>
            <a:r>
              <a:rPr lang="ja-JP" altLang="en-US" sz="2800" b="1" dirty="0">
                <a:solidFill>
                  <a:srgbClr val="FFFF00"/>
                </a:solidFill>
                <a:ea typeface="ＭＳ ゴシック" panose="020B0609070205080204" pitchFamily="49" charset="-128"/>
              </a:rPr>
              <a:t>サイトイオン</a:t>
            </a:r>
            <a:r>
              <a:rPr lang="en-US" altLang="ja-JP" sz="2800" b="1" dirty="0">
                <a:solidFill>
                  <a:srgbClr val="FFFF00"/>
                </a:solidFill>
                <a:ea typeface="ＭＳ ゴシック" panose="020B0609070205080204" pitchFamily="49" charset="-128"/>
              </a:rPr>
              <a:t>) </a:t>
            </a:r>
            <a:r>
              <a:rPr lang="ja-JP" altLang="en-US" sz="2800" b="1" dirty="0">
                <a:solidFill>
                  <a:srgbClr val="FFFF00"/>
                </a:solidFill>
                <a:ea typeface="ＭＳ ゴシック" panose="020B0609070205080204" pitchFamily="49" charset="-128"/>
              </a:rPr>
              <a:t>は </a:t>
            </a:r>
            <a:r>
              <a:rPr lang="en-US" altLang="ja-JP" sz="2800" b="1" dirty="0">
                <a:solidFill>
                  <a:srgbClr val="FFFF00"/>
                </a:solidFill>
                <a:ea typeface="ＭＳ ゴシック" panose="020B0609070205080204" pitchFamily="49" charset="-128"/>
              </a:rPr>
              <a:t>12</a:t>
            </a:r>
            <a:r>
              <a:rPr lang="ja-JP" altLang="en-US" sz="2800" b="1" dirty="0">
                <a:solidFill>
                  <a:srgbClr val="FFFF00"/>
                </a:solidFill>
                <a:ea typeface="ＭＳ ゴシック" panose="020B0609070205080204" pitchFamily="49" charset="-128"/>
              </a:rPr>
              <a:t>配位</a:t>
            </a:r>
            <a:br>
              <a:rPr lang="ja-JP" altLang="en-US" sz="2800" b="1" dirty="0">
                <a:solidFill>
                  <a:srgbClr val="FFFF00"/>
                </a:solidFill>
                <a:ea typeface="ＭＳ ゴシック" panose="020B0609070205080204" pitchFamily="49" charset="-128"/>
              </a:rPr>
            </a:br>
            <a:r>
              <a:rPr lang="ja-JP" altLang="en-US" sz="2800" b="1" dirty="0">
                <a:solidFill>
                  <a:srgbClr val="FFFF00"/>
                </a:solidFill>
                <a:ea typeface="ＭＳ ゴシック" panose="020B0609070205080204" pitchFamily="49" charset="-128"/>
              </a:rPr>
              <a:t>・小さい陽イオン </a:t>
            </a:r>
            <a:r>
              <a:rPr lang="en-US" altLang="ja-JP" sz="2800" b="1" dirty="0">
                <a:solidFill>
                  <a:srgbClr val="FFFF00"/>
                </a:solidFill>
                <a:ea typeface="ＭＳ ゴシック" panose="020B0609070205080204" pitchFamily="49" charset="-128"/>
              </a:rPr>
              <a:t>(B</a:t>
            </a:r>
            <a:r>
              <a:rPr lang="ja-JP" altLang="en-US" sz="2800" b="1" dirty="0">
                <a:solidFill>
                  <a:srgbClr val="FFFF00"/>
                </a:solidFill>
                <a:ea typeface="ＭＳ ゴシック" panose="020B0609070205080204" pitchFamily="49" charset="-128"/>
              </a:rPr>
              <a:t>サイトイオン</a:t>
            </a:r>
            <a:r>
              <a:rPr lang="en-US" altLang="ja-JP" sz="2800" b="1" dirty="0">
                <a:solidFill>
                  <a:srgbClr val="FFFF00"/>
                </a:solidFill>
                <a:ea typeface="ＭＳ ゴシック" panose="020B0609070205080204" pitchFamily="49" charset="-128"/>
              </a:rPr>
              <a:t>) </a:t>
            </a:r>
            <a:r>
              <a:rPr lang="ja-JP" altLang="en-US" sz="2800" b="1" dirty="0">
                <a:solidFill>
                  <a:srgbClr val="FFFF00"/>
                </a:solidFill>
                <a:ea typeface="ＭＳ ゴシック" panose="020B0609070205080204" pitchFamily="49" charset="-128"/>
              </a:rPr>
              <a:t>は </a:t>
            </a:r>
            <a:r>
              <a:rPr lang="en-US" altLang="ja-JP" sz="2800" b="1" dirty="0">
                <a:solidFill>
                  <a:srgbClr val="FFFF00"/>
                </a:solidFill>
                <a:ea typeface="ＭＳ ゴシック" panose="020B0609070205080204" pitchFamily="49" charset="-128"/>
              </a:rPr>
              <a:t>6</a:t>
            </a:r>
            <a:r>
              <a:rPr lang="ja-JP" altLang="en-US" sz="2800" b="1" dirty="0">
                <a:solidFill>
                  <a:srgbClr val="FFFF00"/>
                </a:solidFill>
                <a:ea typeface="ＭＳ ゴシック" panose="020B0609070205080204" pitchFamily="49" charset="-128"/>
              </a:rPr>
              <a:t>配位</a:t>
            </a:r>
            <a:br>
              <a:rPr lang="ja-JP" altLang="en-US" sz="2800" b="1" dirty="0">
                <a:solidFill>
                  <a:srgbClr val="FFFF00"/>
                </a:solidFill>
                <a:ea typeface="ＭＳ ゴシック" panose="020B0609070205080204" pitchFamily="49" charset="-128"/>
              </a:rPr>
            </a:br>
            <a:r>
              <a:rPr lang="ja-JP" altLang="en-US" sz="2800" b="1" dirty="0">
                <a:solidFill>
                  <a:srgbClr val="FFFF00"/>
                </a:solidFill>
                <a:ea typeface="ＭＳ ゴシック" panose="020B0609070205080204" pitchFamily="49" charset="-128"/>
              </a:rPr>
              <a:t>・酸素イオンは </a:t>
            </a:r>
            <a:r>
              <a:rPr lang="en-US" altLang="ja-JP" sz="2800" b="1" dirty="0">
                <a:solidFill>
                  <a:srgbClr val="FFFF00"/>
                </a:solidFill>
                <a:ea typeface="ＭＳ ゴシック" panose="020B0609070205080204" pitchFamily="49" charset="-128"/>
              </a:rPr>
              <a:t>2</a:t>
            </a:r>
            <a:r>
              <a:rPr lang="ja-JP" altLang="en-US" sz="2800" b="1" dirty="0">
                <a:solidFill>
                  <a:srgbClr val="FFFF00"/>
                </a:solidFill>
                <a:ea typeface="ＭＳ ゴシック" panose="020B0609070205080204" pitchFamily="49" charset="-128"/>
              </a:rPr>
              <a:t>配位 </a:t>
            </a:r>
            <a:br>
              <a:rPr lang="ja-JP" altLang="en-US" sz="2800" b="1" dirty="0">
                <a:solidFill>
                  <a:srgbClr val="FFFF00"/>
                </a:solidFill>
                <a:ea typeface="ＭＳ ゴシック" panose="020B0609070205080204" pitchFamily="49" charset="-128"/>
              </a:rPr>
            </a:br>
            <a:r>
              <a:rPr lang="ja-JP" altLang="en-US" sz="2800" b="1" dirty="0">
                <a:solidFill>
                  <a:srgbClr val="FFFF00"/>
                </a:solidFill>
                <a:ea typeface="ＭＳ ゴシック" panose="020B0609070205080204" pitchFamily="49" charset="-128"/>
              </a:rPr>
              <a:t>　＝＞</a:t>
            </a:r>
            <a:r>
              <a:rPr lang="en-US" altLang="ja-JP" sz="2800" b="1" dirty="0">
                <a:solidFill>
                  <a:srgbClr val="FFFF00"/>
                </a:solidFill>
                <a:ea typeface="ＭＳ ゴシック" panose="020B0609070205080204" pitchFamily="49" charset="-128"/>
              </a:rPr>
              <a:t>A</a:t>
            </a:r>
            <a:r>
              <a:rPr lang="ja-JP" altLang="en-US" sz="2800" b="1" dirty="0">
                <a:solidFill>
                  <a:srgbClr val="FFFF00"/>
                </a:solidFill>
                <a:ea typeface="ＭＳ ゴシック" panose="020B0609070205080204" pitchFamily="49" charset="-128"/>
              </a:rPr>
              <a:t>サイトイオンと酸素イオンが</a:t>
            </a:r>
            <a:r>
              <a:rPr lang="en-US" altLang="ja-JP" sz="2800" b="1" dirty="0">
                <a:solidFill>
                  <a:srgbClr val="FFFF00"/>
                </a:solidFill>
                <a:ea typeface="ＭＳ ゴシック" panose="020B0609070205080204" pitchFamily="49" charset="-128"/>
              </a:rPr>
              <a:t>FCC</a:t>
            </a:r>
            <a:r>
              <a:rPr lang="ja-JP" altLang="en-US" sz="2800" b="1" dirty="0">
                <a:solidFill>
                  <a:srgbClr val="FFFF00"/>
                </a:solidFill>
                <a:ea typeface="ＭＳ ゴシック" panose="020B0609070205080204" pitchFamily="49" charset="-128"/>
              </a:rPr>
              <a:t>構造</a:t>
            </a:r>
          </a:p>
        </p:txBody>
      </p:sp>
      <p:sp>
        <p:nvSpPr>
          <p:cNvPr id="214022" name="Rectangle 7">
            <a:extLst>
              <a:ext uri="{FF2B5EF4-FFF2-40B4-BE49-F238E27FC236}">
                <a16:creationId xmlns:a16="http://schemas.microsoft.com/office/drawing/2014/main" id="{2298CE93-8E16-411F-9FF1-61A65E739B21}"/>
              </a:ext>
            </a:extLst>
          </p:cNvPr>
          <p:cNvSpPr>
            <a:spLocks noChangeArrowheads="1"/>
          </p:cNvSpPr>
          <p:nvPr/>
        </p:nvSpPr>
        <p:spPr bwMode="auto">
          <a:xfrm>
            <a:off x="2595563" y="25273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14023" name="Rectangle 8">
            <a:extLst>
              <a:ext uri="{FF2B5EF4-FFF2-40B4-BE49-F238E27FC236}">
                <a16:creationId xmlns:a16="http://schemas.microsoft.com/office/drawing/2014/main" id="{9A497763-300F-4219-9601-C5AB4F7182E1}"/>
              </a:ext>
            </a:extLst>
          </p:cNvPr>
          <p:cNvSpPr>
            <a:spLocks noChangeArrowheads="1"/>
          </p:cNvSpPr>
          <p:nvPr/>
        </p:nvSpPr>
        <p:spPr bwMode="auto">
          <a:xfrm>
            <a:off x="3732213" y="2146300"/>
            <a:ext cx="61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FF"/>
                </a:solidFill>
                <a:ea typeface="ＨＧ丸ゴシックB" charset="-128"/>
              </a:rPr>
              <a:t>Ti</a:t>
            </a:r>
            <a:endParaRPr lang="en-US" altLang="ja-JP" sz="3600" b="1" baseline="30000">
              <a:solidFill>
                <a:srgbClr val="0099FF"/>
              </a:solidFill>
              <a:ea typeface="ＨＧ丸ゴシックB" charset="-128"/>
            </a:endParaRPr>
          </a:p>
        </p:txBody>
      </p:sp>
      <p:sp>
        <p:nvSpPr>
          <p:cNvPr id="214024" name="Rectangle 9">
            <a:extLst>
              <a:ext uri="{FF2B5EF4-FFF2-40B4-BE49-F238E27FC236}">
                <a16:creationId xmlns:a16="http://schemas.microsoft.com/office/drawing/2014/main" id="{141E3962-890E-40A8-9964-35F05B18DBA9}"/>
              </a:ext>
            </a:extLst>
          </p:cNvPr>
          <p:cNvSpPr>
            <a:spLocks noChangeArrowheads="1"/>
          </p:cNvSpPr>
          <p:nvPr/>
        </p:nvSpPr>
        <p:spPr bwMode="auto">
          <a:xfrm>
            <a:off x="2138363" y="1689100"/>
            <a:ext cx="717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669900"/>
                </a:solidFill>
                <a:ea typeface="ＨＧ丸ゴシックB" charset="-128"/>
              </a:rPr>
              <a:t>Ba</a:t>
            </a:r>
            <a:endParaRPr lang="en-US" altLang="ja-JP" sz="3600" b="1" baseline="30000">
              <a:solidFill>
                <a:srgbClr val="669900"/>
              </a:solidFill>
              <a:ea typeface="ＨＧ丸ゴシックB" charset="-128"/>
            </a:endParaRPr>
          </a:p>
        </p:txBody>
      </p:sp>
      <p:sp>
        <p:nvSpPr>
          <p:cNvPr id="214025" name="Rectangle 10">
            <a:extLst>
              <a:ext uri="{FF2B5EF4-FFF2-40B4-BE49-F238E27FC236}">
                <a16:creationId xmlns:a16="http://schemas.microsoft.com/office/drawing/2014/main" id="{5AB5D7FF-1779-478F-9840-91F4C37BF3F1}"/>
              </a:ext>
            </a:extLst>
          </p:cNvPr>
          <p:cNvSpPr>
            <a:spLocks noChangeArrowheads="1"/>
          </p:cNvSpPr>
          <p:nvPr/>
        </p:nvSpPr>
        <p:spPr bwMode="auto">
          <a:xfrm>
            <a:off x="1557338" y="701676"/>
            <a:ext cx="49471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ea typeface="ＨＧ丸ゴシックB" charset="-128"/>
              </a:rPr>
              <a:t>Ba: </a:t>
            </a:r>
            <a:r>
              <a:rPr lang="ja-JP" altLang="en-US" sz="2400" b="1">
                <a:solidFill>
                  <a:srgbClr val="FF0000"/>
                </a:solidFill>
                <a:ea typeface="ＨＧ丸ゴシックB" charset="-128"/>
              </a:rPr>
              <a:t>イオン半径大、</a:t>
            </a:r>
            <a:r>
              <a:rPr lang="en-US" altLang="ja-JP" sz="2400" b="1">
                <a:solidFill>
                  <a:srgbClr val="FF0000"/>
                </a:solidFill>
                <a:ea typeface="ＨＧ丸ゴシックB" charset="-128"/>
              </a:rPr>
              <a:t>A</a:t>
            </a:r>
            <a:r>
              <a:rPr lang="ja-JP" altLang="en-US" sz="2400" b="1">
                <a:solidFill>
                  <a:srgbClr val="FF0000"/>
                </a:solidFill>
                <a:ea typeface="ＨＧ丸ゴシックB" charset="-128"/>
              </a:rPr>
              <a:t>サイトイオン</a:t>
            </a:r>
          </a:p>
          <a:p>
            <a:pPr fontAlgn="base">
              <a:spcBef>
                <a:spcPct val="0"/>
              </a:spcBef>
              <a:spcAft>
                <a:spcPct val="0"/>
              </a:spcAft>
              <a:buNone/>
            </a:pPr>
            <a:r>
              <a:rPr lang="en-US" altLang="ja-JP" sz="2400" b="1">
                <a:solidFill>
                  <a:srgbClr val="FF0000"/>
                </a:solidFill>
                <a:ea typeface="ＨＧ丸ゴシックB" charset="-128"/>
              </a:rPr>
              <a:t>Ti: </a:t>
            </a:r>
            <a:r>
              <a:rPr lang="ja-JP" altLang="en-US" sz="2400" b="1">
                <a:solidFill>
                  <a:srgbClr val="FF0000"/>
                </a:solidFill>
                <a:ea typeface="ＨＧ丸ゴシックB" charset="-128"/>
              </a:rPr>
              <a:t>イオン半径小、</a:t>
            </a:r>
            <a:r>
              <a:rPr lang="en-US" altLang="ja-JP" sz="2400" b="1">
                <a:solidFill>
                  <a:srgbClr val="FF0000"/>
                </a:solidFill>
                <a:ea typeface="ＨＧ丸ゴシックB" charset="-128"/>
              </a:rPr>
              <a:t>B</a:t>
            </a:r>
            <a:r>
              <a:rPr lang="ja-JP" altLang="en-US" sz="2400" b="1">
                <a:solidFill>
                  <a:srgbClr val="FF0000"/>
                </a:solidFill>
                <a:ea typeface="ＨＧ丸ゴシックB" charset="-128"/>
              </a:rPr>
              <a:t>サイトイオン</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4D33EA4-0FC4-4A1A-A48A-431D204D613D}"/>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dirty="0">
                <a:solidFill>
                  <a:srgbClr val="0000FF"/>
                </a:solidFill>
                <a:ea typeface="ＨＧ丸ゴシックB" charset="-128"/>
              </a:rPr>
              <a:t>コランダム型構造</a:t>
            </a:r>
            <a:r>
              <a:rPr lang="en-US" altLang="ja-JP" sz="3600" b="1" dirty="0">
                <a:solidFill>
                  <a:srgbClr val="0000FF"/>
                </a:solidFill>
                <a:ea typeface="ＨＧ丸ゴシックB" charset="-128"/>
              </a:rPr>
              <a:t>: </a:t>
            </a:r>
            <a:r>
              <a:rPr lang="en-US" altLang="ja-JP" sz="3200" b="1" dirty="0">
                <a:solidFill>
                  <a:srgbClr val="0000FF"/>
                </a:solidFill>
                <a:ea typeface="ＨＧ丸ゴシックB" charset="-128"/>
              </a:rPr>
              <a:t>Al</a:t>
            </a:r>
            <a:r>
              <a:rPr lang="en-US" altLang="ja-JP" sz="3200" b="1" baseline="-25000" dirty="0">
                <a:solidFill>
                  <a:srgbClr val="0000FF"/>
                </a:solidFill>
                <a:ea typeface="ＨＧ丸ゴシックB" charset="-128"/>
              </a:rPr>
              <a:t>2</a:t>
            </a:r>
            <a:r>
              <a:rPr lang="en-US" altLang="ja-JP" sz="3200" b="1" dirty="0">
                <a:solidFill>
                  <a:srgbClr val="0000FF"/>
                </a:solidFill>
                <a:ea typeface="ＨＧ丸ゴシックB" charset="-128"/>
              </a:rPr>
              <a:t>O</a:t>
            </a:r>
            <a:r>
              <a:rPr lang="en-US" altLang="ja-JP" sz="3200" b="1" baseline="-25000" dirty="0">
                <a:solidFill>
                  <a:srgbClr val="0000FF"/>
                </a:solidFill>
                <a:ea typeface="ＨＧ丸ゴシックB" charset="-128"/>
              </a:rPr>
              <a:t>3</a:t>
            </a:r>
            <a:r>
              <a:rPr lang="en-US" altLang="ja-JP" sz="3200" b="1" dirty="0">
                <a:solidFill>
                  <a:srgbClr val="0000FF"/>
                </a:solidFill>
                <a:ea typeface="ＨＧ丸ゴシックB" charset="-128"/>
              </a:rPr>
              <a:t>,</a:t>
            </a:r>
            <a:r>
              <a:rPr lang="en-US" altLang="ja-JP" sz="3200" b="1" baseline="-25000" dirty="0">
                <a:solidFill>
                  <a:srgbClr val="0000FF"/>
                </a:solidFill>
                <a:ea typeface="ＨＧ丸ゴシックB" charset="-128"/>
              </a:rPr>
              <a:t> </a:t>
            </a:r>
            <a:r>
              <a:rPr lang="en-US" altLang="ja-JP" sz="3200" b="1" dirty="0">
                <a:solidFill>
                  <a:srgbClr val="0000FF"/>
                </a:solidFill>
                <a:ea typeface="ＨＧ丸ゴシックB" charset="-128"/>
              </a:rPr>
              <a:t>Cr</a:t>
            </a:r>
            <a:r>
              <a:rPr lang="en-US" altLang="ja-JP" sz="3200" b="1" baseline="-25000" dirty="0">
                <a:solidFill>
                  <a:srgbClr val="0000FF"/>
                </a:solidFill>
                <a:ea typeface="ＨＧ丸ゴシックB" charset="-128"/>
              </a:rPr>
              <a:t>2</a:t>
            </a:r>
            <a:r>
              <a:rPr lang="en-US" altLang="ja-JP" sz="3200" b="1" dirty="0">
                <a:solidFill>
                  <a:srgbClr val="0000FF"/>
                </a:solidFill>
                <a:ea typeface="ＨＧ丸ゴシックB" charset="-128"/>
              </a:rPr>
              <a:t>O</a:t>
            </a:r>
            <a:r>
              <a:rPr lang="en-US" altLang="ja-JP" sz="3200" b="1" baseline="-25000" dirty="0">
                <a:solidFill>
                  <a:srgbClr val="0000FF"/>
                </a:solidFill>
                <a:ea typeface="ＨＧ丸ゴシックB" charset="-128"/>
              </a:rPr>
              <a:t>3</a:t>
            </a:r>
            <a:r>
              <a:rPr lang="en-US" altLang="ja-JP" sz="3200" b="1" dirty="0">
                <a:solidFill>
                  <a:srgbClr val="0000FF"/>
                </a:solidFill>
                <a:ea typeface="ＨＧ丸ゴシックB" charset="-128"/>
              </a:rPr>
              <a:t>,</a:t>
            </a:r>
            <a:r>
              <a:rPr lang="en-US" altLang="ja-JP" sz="3200" b="1" baseline="-25000" dirty="0">
                <a:solidFill>
                  <a:srgbClr val="0000FF"/>
                </a:solidFill>
                <a:ea typeface="ＨＧ丸ゴシックB" charset="-128"/>
              </a:rPr>
              <a:t> </a:t>
            </a:r>
            <a:r>
              <a:rPr lang="en-US" altLang="ja-JP" sz="3200" b="1" dirty="0">
                <a:solidFill>
                  <a:srgbClr val="0000FF"/>
                </a:solidFill>
                <a:ea typeface="ＨＧ丸ゴシックB" charset="-128"/>
              </a:rPr>
              <a:t>Ga</a:t>
            </a:r>
            <a:r>
              <a:rPr lang="en-US" altLang="ja-JP" sz="3200" b="1" baseline="-25000" dirty="0">
                <a:solidFill>
                  <a:srgbClr val="0000FF"/>
                </a:solidFill>
                <a:ea typeface="ＨＧ丸ゴシックB" charset="-128"/>
              </a:rPr>
              <a:t>2</a:t>
            </a:r>
            <a:r>
              <a:rPr lang="en-US" altLang="ja-JP" sz="3200" b="1" dirty="0">
                <a:solidFill>
                  <a:srgbClr val="0000FF"/>
                </a:solidFill>
                <a:ea typeface="ＨＧ丸ゴシックB" charset="-128"/>
              </a:rPr>
              <a:t>O</a:t>
            </a:r>
            <a:r>
              <a:rPr lang="en-US" altLang="ja-JP" sz="3200" b="1" baseline="-25000" dirty="0">
                <a:solidFill>
                  <a:srgbClr val="0000FF"/>
                </a:solidFill>
                <a:ea typeface="ＨＧ丸ゴシックB" charset="-128"/>
              </a:rPr>
              <a:t>3</a:t>
            </a:r>
            <a:r>
              <a:rPr lang="en-US" altLang="ja-JP" sz="3200" b="1" dirty="0">
                <a:solidFill>
                  <a:srgbClr val="0000FF"/>
                </a:solidFill>
                <a:ea typeface="ＨＧ丸ゴシックB" charset="-128"/>
              </a:rPr>
              <a:t>,</a:t>
            </a:r>
            <a:r>
              <a:rPr lang="en-US" altLang="ja-JP" sz="3200" b="1" baseline="-25000" dirty="0">
                <a:solidFill>
                  <a:srgbClr val="0000FF"/>
                </a:solidFill>
                <a:ea typeface="ＨＧ丸ゴシックB" charset="-128"/>
              </a:rPr>
              <a:t> </a:t>
            </a:r>
            <a:r>
              <a:rPr lang="en-US" altLang="ja-JP" sz="3200" b="1" dirty="0">
                <a:solidFill>
                  <a:srgbClr val="0000FF"/>
                </a:solidFill>
                <a:ea typeface="ＨＧ丸ゴシックB" charset="-128"/>
              </a:rPr>
              <a:t>Fe</a:t>
            </a:r>
            <a:r>
              <a:rPr lang="en-US" altLang="ja-JP" sz="3200" b="1" baseline="-25000" dirty="0">
                <a:solidFill>
                  <a:srgbClr val="0000FF"/>
                </a:solidFill>
                <a:ea typeface="ＨＧ丸ゴシックB" charset="-128"/>
              </a:rPr>
              <a:t>2</a:t>
            </a:r>
            <a:r>
              <a:rPr lang="en-US" altLang="ja-JP" sz="3200" b="1" dirty="0">
                <a:solidFill>
                  <a:srgbClr val="0000FF"/>
                </a:solidFill>
                <a:ea typeface="ＨＧ丸ゴシックB" charset="-128"/>
              </a:rPr>
              <a:t>O</a:t>
            </a:r>
            <a:r>
              <a:rPr lang="en-US" altLang="ja-JP" sz="3200" b="1" baseline="-25000" dirty="0">
                <a:solidFill>
                  <a:srgbClr val="0000FF"/>
                </a:solidFill>
                <a:ea typeface="ＨＧ丸ゴシックB" charset="-128"/>
              </a:rPr>
              <a:t>3</a:t>
            </a:r>
            <a:endParaRPr lang="en-US" altLang="ja-JP" sz="3600" b="1" baseline="-25000" dirty="0">
              <a:solidFill>
                <a:srgbClr val="0000FF"/>
              </a:solidFill>
              <a:ea typeface="ＨＧ丸ゴシックB" charset="-128"/>
            </a:endParaRPr>
          </a:p>
        </p:txBody>
      </p:sp>
      <p:pic>
        <p:nvPicPr>
          <p:cNvPr id="217091" name="Picture 4">
            <a:extLst>
              <a:ext uri="{FF2B5EF4-FFF2-40B4-BE49-F238E27FC236}">
                <a16:creationId xmlns:a16="http://schemas.microsoft.com/office/drawing/2014/main" id="{867817B0-314A-48A9-B946-8B911088E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196" y="1005840"/>
            <a:ext cx="4114800" cy="391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7092" name="Picture 5">
            <a:extLst>
              <a:ext uri="{FF2B5EF4-FFF2-40B4-BE49-F238E27FC236}">
                <a16:creationId xmlns:a16="http://schemas.microsoft.com/office/drawing/2014/main" id="{7DA87CC9-3D24-4157-902E-4AC890DE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97" y="1082040"/>
            <a:ext cx="29194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7093" name="Rectangle 6">
            <a:extLst>
              <a:ext uri="{FF2B5EF4-FFF2-40B4-BE49-F238E27FC236}">
                <a16:creationId xmlns:a16="http://schemas.microsoft.com/office/drawing/2014/main" id="{B0062D1D-E0D9-47EE-95A2-5F78B010E423}"/>
              </a:ext>
            </a:extLst>
          </p:cNvPr>
          <p:cNvSpPr>
            <a:spLocks noChangeArrowheads="1"/>
          </p:cNvSpPr>
          <p:nvPr/>
        </p:nvSpPr>
        <p:spPr bwMode="auto">
          <a:xfrm>
            <a:off x="648046" y="146304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17094" name="Rectangle 9">
            <a:extLst>
              <a:ext uri="{FF2B5EF4-FFF2-40B4-BE49-F238E27FC236}">
                <a16:creationId xmlns:a16="http://schemas.microsoft.com/office/drawing/2014/main" id="{6198F2B9-68A7-4CCA-91B6-9328B2D22483}"/>
              </a:ext>
            </a:extLst>
          </p:cNvPr>
          <p:cNvSpPr>
            <a:spLocks noChangeArrowheads="1"/>
          </p:cNvSpPr>
          <p:nvPr/>
        </p:nvSpPr>
        <p:spPr bwMode="auto">
          <a:xfrm>
            <a:off x="1086196" y="1812290"/>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FF"/>
                </a:solidFill>
                <a:ea typeface="ＨＧ丸ゴシックB" charset="-128"/>
              </a:rPr>
              <a:t>Al</a:t>
            </a:r>
            <a:endParaRPr lang="en-US" altLang="ja-JP" sz="3600" b="1" baseline="30000">
              <a:solidFill>
                <a:srgbClr val="0099FF"/>
              </a:solidFill>
              <a:ea typeface="ＨＧ丸ゴシックB" charset="-128"/>
            </a:endParaRPr>
          </a:p>
        </p:txBody>
      </p:sp>
      <p:sp>
        <p:nvSpPr>
          <p:cNvPr id="217095" name="Text Box 10">
            <a:extLst>
              <a:ext uri="{FF2B5EF4-FFF2-40B4-BE49-F238E27FC236}">
                <a16:creationId xmlns:a16="http://schemas.microsoft.com/office/drawing/2014/main" id="{DEDECB87-7FB0-42F4-B0DD-08F3249CA315}"/>
              </a:ext>
            </a:extLst>
          </p:cNvPr>
          <p:cNvSpPr txBox="1">
            <a:spLocks noChangeArrowheads="1"/>
          </p:cNvSpPr>
          <p:nvPr/>
        </p:nvSpPr>
        <p:spPr bwMode="auto">
          <a:xfrm>
            <a:off x="2074930" y="5195834"/>
            <a:ext cx="8839200" cy="1077218"/>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dirty="0">
                <a:solidFill>
                  <a:srgbClr val="FFFF00"/>
                </a:solidFill>
                <a:ea typeface="ＭＳ ゴシック" panose="020B0609070205080204" pitchFamily="49" charset="-128"/>
              </a:rPr>
              <a:t>・陽イオンは </a:t>
            </a:r>
            <a:r>
              <a:rPr lang="en-US" altLang="ja-JP" b="1" dirty="0">
                <a:solidFill>
                  <a:srgbClr val="FFFF00"/>
                </a:solidFill>
                <a:ea typeface="ＭＳ ゴシック" panose="020B0609070205080204" pitchFamily="49" charset="-128"/>
              </a:rPr>
              <a:t>6</a:t>
            </a:r>
            <a:r>
              <a:rPr lang="ja-JP" altLang="en-US" b="1" dirty="0">
                <a:solidFill>
                  <a:srgbClr val="FFFF00"/>
                </a:solidFill>
                <a:ea typeface="ＭＳ ゴシック" panose="020B0609070205080204" pitchFamily="49" charset="-128"/>
              </a:rPr>
              <a:t>配位</a:t>
            </a:r>
            <a:br>
              <a:rPr lang="en-US" altLang="ja-JP" b="1" dirty="0">
                <a:solidFill>
                  <a:srgbClr val="FFFF00"/>
                </a:solidFill>
                <a:ea typeface="ＭＳ ゴシック" panose="020B0609070205080204" pitchFamily="49" charset="-128"/>
              </a:rPr>
            </a:br>
            <a:r>
              <a:rPr lang="ja-JP" altLang="en-US" b="1" dirty="0">
                <a:solidFill>
                  <a:srgbClr val="FFFF00"/>
                </a:solidFill>
                <a:ea typeface="ＭＳ ゴシック" panose="020B0609070205080204" pitchFamily="49" charset="-128"/>
              </a:rPr>
              <a:t>・</a:t>
            </a:r>
            <a:r>
              <a:rPr lang="en-US" altLang="ja-JP" b="1" dirty="0">
                <a:solidFill>
                  <a:srgbClr val="FFFF00"/>
                </a:solidFill>
                <a:ea typeface="ＭＳ ゴシック" panose="020B0609070205080204" pitchFamily="49" charset="-128"/>
              </a:rPr>
              <a:t>(AlO</a:t>
            </a:r>
            <a:r>
              <a:rPr lang="en-US" altLang="ja-JP" b="1" baseline="-25000" dirty="0">
                <a:solidFill>
                  <a:srgbClr val="FFFF00"/>
                </a:solidFill>
                <a:ea typeface="ＭＳ ゴシック" panose="020B0609070205080204" pitchFamily="49" charset="-128"/>
              </a:rPr>
              <a:t>6</a:t>
            </a:r>
            <a:r>
              <a:rPr lang="en-US" altLang="ja-JP" b="1" dirty="0">
                <a:solidFill>
                  <a:srgbClr val="FFFF00"/>
                </a:solidFill>
                <a:ea typeface="ＭＳ ゴシック" panose="020B0609070205080204" pitchFamily="49" charset="-128"/>
              </a:rPr>
              <a:t>) </a:t>
            </a:r>
            <a:r>
              <a:rPr lang="ja-JP" altLang="en-US" b="1" dirty="0">
                <a:solidFill>
                  <a:srgbClr val="FFFF00"/>
                </a:solidFill>
                <a:ea typeface="ＭＳ ゴシック" panose="020B0609070205080204" pitchFamily="49" charset="-128"/>
              </a:rPr>
              <a:t>多面体は面を共有してつながっている</a:t>
            </a:r>
          </a:p>
        </p:txBody>
      </p:sp>
      <p:pic>
        <p:nvPicPr>
          <p:cNvPr id="2" name="Picture 3">
            <a:extLst>
              <a:ext uri="{FF2B5EF4-FFF2-40B4-BE49-F238E27FC236}">
                <a16:creationId xmlns:a16="http://schemas.microsoft.com/office/drawing/2014/main" id="{69ECFEA3-D742-8C24-F9FC-CCE2D2FEF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3470" y="1463040"/>
            <a:ext cx="329565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7DCB050C-7D02-4329-9ABB-1A6A49FF1E0E}"/>
              </a:ext>
            </a:extLst>
          </p:cNvPr>
          <p:cNvSpPr>
            <a:spLocks noGrp="1" noChangeArrowheads="1"/>
          </p:cNvSpPr>
          <p:nvPr>
            <p:ph type="title"/>
          </p:nvPr>
        </p:nvSpPr>
        <p:spPr>
          <a:xfrm>
            <a:off x="1524000" y="0"/>
            <a:ext cx="9144000" cy="9144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スピネル型構造</a:t>
            </a:r>
            <a:r>
              <a:rPr lang="en-US" altLang="ja-JP" sz="3600" b="1">
                <a:solidFill>
                  <a:srgbClr val="0000FF"/>
                </a:solidFill>
                <a:ea typeface="ＨＧ丸ゴシックB" charset="-128"/>
              </a:rPr>
              <a:t>: MgAl</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4</a:t>
            </a:r>
            <a:r>
              <a:rPr lang="en-US" altLang="ja-JP" sz="3600" b="1">
                <a:solidFill>
                  <a:srgbClr val="0000FF"/>
                </a:solidFill>
                <a:ea typeface="ＨＧ丸ゴシックB" charset="-128"/>
              </a:rPr>
              <a:t>, Fe</a:t>
            </a:r>
            <a:r>
              <a:rPr lang="en-US" altLang="ja-JP" sz="3600" b="1" baseline="-25000">
                <a:solidFill>
                  <a:srgbClr val="0000FF"/>
                </a:solidFill>
                <a:ea typeface="ＨＧ丸ゴシックB" charset="-128"/>
              </a:rPr>
              <a:t>3</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4</a:t>
            </a:r>
            <a:r>
              <a:rPr lang="en-US" altLang="ja-JP" sz="3600" b="1">
                <a:solidFill>
                  <a:srgbClr val="0000FF"/>
                </a:solidFill>
                <a:ea typeface="ＨＧ丸ゴシックB" charset="-128"/>
              </a:rPr>
              <a:t>, SnZn</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4</a:t>
            </a:r>
          </a:p>
        </p:txBody>
      </p:sp>
      <p:pic>
        <p:nvPicPr>
          <p:cNvPr id="219139" name="Picture 6">
            <a:extLst>
              <a:ext uri="{FF2B5EF4-FFF2-40B4-BE49-F238E27FC236}">
                <a16:creationId xmlns:a16="http://schemas.microsoft.com/office/drawing/2014/main" id="{409CC03E-90DC-4FA5-ABFB-5BA9A0027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1363" y="1143000"/>
            <a:ext cx="2981325"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0" name="Picture 7">
            <a:extLst>
              <a:ext uri="{FF2B5EF4-FFF2-40B4-BE49-F238E27FC236}">
                <a16:creationId xmlns:a16="http://schemas.microsoft.com/office/drawing/2014/main" id="{55D98C02-EA9A-4926-8804-02256ED62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362" y="1169988"/>
            <a:ext cx="3048000" cy="27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141" name="Rectangle 8">
            <a:extLst>
              <a:ext uri="{FF2B5EF4-FFF2-40B4-BE49-F238E27FC236}">
                <a16:creationId xmlns:a16="http://schemas.microsoft.com/office/drawing/2014/main" id="{FB8B552D-A096-49B7-AAC4-4745ACB5F32B}"/>
              </a:ext>
            </a:extLst>
          </p:cNvPr>
          <p:cNvSpPr>
            <a:spLocks noChangeArrowheads="1"/>
          </p:cNvSpPr>
          <p:nvPr/>
        </p:nvSpPr>
        <p:spPr bwMode="auto">
          <a:xfrm>
            <a:off x="1353762" y="19050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19142" name="Rectangle 9">
            <a:extLst>
              <a:ext uri="{FF2B5EF4-FFF2-40B4-BE49-F238E27FC236}">
                <a16:creationId xmlns:a16="http://schemas.microsoft.com/office/drawing/2014/main" id="{F3485A46-35CC-4F19-BAD1-03448505792F}"/>
              </a:ext>
            </a:extLst>
          </p:cNvPr>
          <p:cNvSpPr>
            <a:spLocks noChangeArrowheads="1"/>
          </p:cNvSpPr>
          <p:nvPr/>
        </p:nvSpPr>
        <p:spPr bwMode="auto">
          <a:xfrm>
            <a:off x="569537" y="1263650"/>
            <a:ext cx="1022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DC8300"/>
                </a:solidFill>
                <a:ea typeface="ＨＧ丸ゴシックB" charset="-128"/>
              </a:rPr>
              <a:t>AO</a:t>
            </a:r>
            <a:r>
              <a:rPr lang="en-US" altLang="ja-JP" sz="3600" b="1" baseline="-25000">
                <a:solidFill>
                  <a:srgbClr val="DC8300"/>
                </a:solidFill>
                <a:ea typeface="ＨＧ丸ゴシックB" charset="-128"/>
              </a:rPr>
              <a:t>4</a:t>
            </a:r>
          </a:p>
        </p:txBody>
      </p:sp>
      <p:sp>
        <p:nvSpPr>
          <p:cNvPr id="219143" name="Rectangle 10">
            <a:extLst>
              <a:ext uri="{FF2B5EF4-FFF2-40B4-BE49-F238E27FC236}">
                <a16:creationId xmlns:a16="http://schemas.microsoft.com/office/drawing/2014/main" id="{14D7116A-88C6-402C-ACE9-274F69E0D974}"/>
              </a:ext>
            </a:extLst>
          </p:cNvPr>
          <p:cNvSpPr>
            <a:spLocks noChangeArrowheads="1"/>
          </p:cNvSpPr>
          <p:nvPr/>
        </p:nvSpPr>
        <p:spPr bwMode="auto">
          <a:xfrm>
            <a:off x="2322137" y="99060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FF"/>
                </a:solidFill>
                <a:ea typeface="ＨＧ丸ゴシックB" charset="-128"/>
              </a:rPr>
              <a:t>B</a:t>
            </a:r>
            <a:endParaRPr lang="en-US" altLang="ja-JP" sz="3600" b="1" baseline="30000">
              <a:solidFill>
                <a:srgbClr val="0099FF"/>
              </a:solidFill>
              <a:ea typeface="ＨＧ丸ゴシックB" charset="-128"/>
            </a:endParaRPr>
          </a:p>
        </p:txBody>
      </p:sp>
      <p:sp>
        <p:nvSpPr>
          <p:cNvPr id="219144" name="Rectangle 11">
            <a:extLst>
              <a:ext uri="{FF2B5EF4-FFF2-40B4-BE49-F238E27FC236}">
                <a16:creationId xmlns:a16="http://schemas.microsoft.com/office/drawing/2014/main" id="{7993A54C-989A-45E4-9BDC-3C27CA0E2BCF}"/>
              </a:ext>
            </a:extLst>
          </p:cNvPr>
          <p:cNvSpPr>
            <a:spLocks noChangeArrowheads="1"/>
          </p:cNvSpPr>
          <p:nvPr/>
        </p:nvSpPr>
        <p:spPr bwMode="auto">
          <a:xfrm>
            <a:off x="4938337" y="685800"/>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FF"/>
                </a:solidFill>
                <a:ea typeface="ＨＧ丸ゴシックB" charset="-128"/>
              </a:rPr>
              <a:t>BO</a:t>
            </a:r>
            <a:r>
              <a:rPr lang="en-US" altLang="ja-JP" sz="3600" b="1" baseline="-25000">
                <a:solidFill>
                  <a:srgbClr val="0099FF"/>
                </a:solidFill>
                <a:ea typeface="ＨＧ丸ゴシックB" charset="-128"/>
              </a:rPr>
              <a:t>6</a:t>
            </a:r>
          </a:p>
        </p:txBody>
      </p:sp>
      <p:sp>
        <p:nvSpPr>
          <p:cNvPr id="219145" name="Text Box 12">
            <a:extLst>
              <a:ext uri="{FF2B5EF4-FFF2-40B4-BE49-F238E27FC236}">
                <a16:creationId xmlns:a16="http://schemas.microsoft.com/office/drawing/2014/main" id="{9E2BA92D-0BB4-40CE-ABFA-CD61E4701A08}"/>
              </a:ext>
            </a:extLst>
          </p:cNvPr>
          <p:cNvSpPr txBox="1">
            <a:spLocks noChangeArrowheads="1"/>
          </p:cNvSpPr>
          <p:nvPr/>
        </p:nvSpPr>
        <p:spPr bwMode="auto">
          <a:xfrm>
            <a:off x="296487" y="4191001"/>
            <a:ext cx="8839200" cy="2554545"/>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dirty="0">
                <a:solidFill>
                  <a:srgbClr val="FFFF00"/>
                </a:solidFill>
                <a:ea typeface="ＭＳ ゴシック" panose="020B0609070205080204" pitchFamily="49" charset="-128"/>
              </a:rPr>
              <a:t>・</a:t>
            </a:r>
            <a:r>
              <a:rPr lang="en-US" altLang="ja-JP" b="1" dirty="0">
                <a:solidFill>
                  <a:srgbClr val="FFFF00"/>
                </a:solidFill>
                <a:ea typeface="ＭＳ ゴシック" panose="020B0609070205080204" pitchFamily="49" charset="-128"/>
              </a:rPr>
              <a:t>A</a:t>
            </a:r>
            <a:r>
              <a:rPr lang="ja-JP" altLang="en-US" b="1" dirty="0">
                <a:solidFill>
                  <a:srgbClr val="FFFF00"/>
                </a:solidFill>
                <a:ea typeface="ＭＳ ゴシック" panose="020B0609070205080204" pitchFamily="49" charset="-128"/>
              </a:rPr>
              <a:t>サイトイオンは </a:t>
            </a:r>
            <a:r>
              <a:rPr lang="en-US" altLang="ja-JP" b="1" dirty="0">
                <a:solidFill>
                  <a:srgbClr val="FFFF00"/>
                </a:solidFill>
                <a:ea typeface="ＭＳ ゴシック" panose="020B0609070205080204" pitchFamily="49" charset="-128"/>
              </a:rPr>
              <a:t>4</a:t>
            </a:r>
            <a:r>
              <a:rPr lang="ja-JP" altLang="en-US" b="1" dirty="0">
                <a:solidFill>
                  <a:srgbClr val="FFFF00"/>
                </a:solidFill>
                <a:ea typeface="ＭＳ ゴシック" panose="020B0609070205080204" pitchFamily="49" charset="-128"/>
              </a:rPr>
              <a:t>配位。</a:t>
            </a:r>
            <a:br>
              <a:rPr lang="ja-JP" altLang="en-US" b="1" dirty="0">
                <a:solidFill>
                  <a:srgbClr val="FFFF00"/>
                </a:solidFill>
                <a:ea typeface="ＭＳ ゴシック" panose="020B0609070205080204" pitchFamily="49" charset="-128"/>
              </a:rPr>
            </a:br>
            <a:r>
              <a:rPr lang="ja-JP" altLang="en-US" b="1" dirty="0">
                <a:solidFill>
                  <a:srgbClr val="FFFF00"/>
                </a:solidFill>
                <a:ea typeface="ＭＳ ゴシック" panose="020B0609070205080204" pitchFamily="49" charset="-128"/>
              </a:rPr>
              <a:t>　配置はテトラポッド型に</a:t>
            </a:r>
            <a:r>
              <a:rPr lang="en-US" altLang="ja-JP" b="1" dirty="0">
                <a:solidFill>
                  <a:srgbClr val="FFFF00"/>
                </a:solidFill>
                <a:ea typeface="ＭＳ ゴシック" panose="020B0609070205080204" pitchFamily="49" charset="-128"/>
              </a:rPr>
              <a:t>4</a:t>
            </a:r>
            <a:r>
              <a:rPr lang="ja-JP" altLang="en-US" b="1" dirty="0">
                <a:solidFill>
                  <a:srgbClr val="FFFF00"/>
                </a:solidFill>
                <a:ea typeface="ＭＳ ゴシック" panose="020B0609070205080204" pitchFamily="49" charset="-128"/>
              </a:rPr>
              <a:t>箇所</a:t>
            </a:r>
            <a:br>
              <a:rPr lang="ja-JP" altLang="en-US" b="1" dirty="0">
                <a:solidFill>
                  <a:srgbClr val="FFFF00"/>
                </a:solidFill>
                <a:ea typeface="ＭＳ ゴシック" panose="020B0609070205080204" pitchFamily="49" charset="-128"/>
              </a:rPr>
            </a:br>
            <a:r>
              <a:rPr lang="ja-JP" altLang="en-US" b="1" dirty="0">
                <a:solidFill>
                  <a:srgbClr val="FFFF00"/>
                </a:solidFill>
                <a:ea typeface="ＭＳ ゴシック" panose="020B0609070205080204" pitchFamily="49" charset="-128"/>
              </a:rPr>
              <a:t>・</a:t>
            </a:r>
            <a:r>
              <a:rPr lang="en-US" altLang="ja-JP" b="1" dirty="0">
                <a:solidFill>
                  <a:srgbClr val="FFFF00"/>
                </a:solidFill>
                <a:ea typeface="ＭＳ ゴシック" panose="020B0609070205080204" pitchFamily="49" charset="-128"/>
              </a:rPr>
              <a:t>B</a:t>
            </a:r>
            <a:r>
              <a:rPr lang="ja-JP" altLang="en-US" b="1" dirty="0">
                <a:solidFill>
                  <a:srgbClr val="FFFF00"/>
                </a:solidFill>
                <a:ea typeface="ＭＳ ゴシック" panose="020B0609070205080204" pitchFamily="49" charset="-128"/>
              </a:rPr>
              <a:t>サイトイオンは </a:t>
            </a:r>
            <a:r>
              <a:rPr lang="en-US" altLang="ja-JP" b="1" dirty="0">
                <a:solidFill>
                  <a:srgbClr val="FFFF00"/>
                </a:solidFill>
                <a:ea typeface="ＭＳ ゴシック" panose="020B0609070205080204" pitchFamily="49" charset="-128"/>
              </a:rPr>
              <a:t>6</a:t>
            </a:r>
            <a:r>
              <a:rPr lang="ja-JP" altLang="en-US" b="1" dirty="0">
                <a:solidFill>
                  <a:srgbClr val="FFFF00"/>
                </a:solidFill>
                <a:ea typeface="ＭＳ ゴシック" panose="020B0609070205080204" pitchFamily="49" charset="-128"/>
              </a:rPr>
              <a:t>配位。</a:t>
            </a:r>
            <a:r>
              <a:rPr lang="en-US" altLang="ja-JP" b="1" dirty="0">
                <a:solidFill>
                  <a:srgbClr val="FFFF00"/>
                </a:solidFill>
                <a:ea typeface="ＭＳ ゴシック" panose="020B0609070205080204" pitchFamily="49" charset="-128"/>
              </a:rPr>
              <a:t>2</a:t>
            </a:r>
            <a:r>
              <a:rPr lang="ja-JP" altLang="en-US" b="1" dirty="0">
                <a:solidFill>
                  <a:srgbClr val="FFFF00"/>
                </a:solidFill>
                <a:ea typeface="ＭＳ ゴシック" panose="020B0609070205080204" pitchFamily="49" charset="-128"/>
              </a:rPr>
              <a:t>組ずつ</a:t>
            </a:r>
            <a:r>
              <a:rPr lang="en-US" altLang="ja-JP" b="1" dirty="0">
                <a:solidFill>
                  <a:srgbClr val="FFFF00"/>
                </a:solidFill>
                <a:ea typeface="ＭＳ ゴシック" panose="020B0609070205080204" pitchFamily="49" charset="-128"/>
              </a:rPr>
              <a:t>4</a:t>
            </a:r>
            <a:r>
              <a:rPr lang="ja-JP" altLang="en-US" b="1" dirty="0">
                <a:solidFill>
                  <a:srgbClr val="FFFF00"/>
                </a:solidFill>
                <a:ea typeface="ＭＳ ゴシック" panose="020B0609070205080204" pitchFamily="49" charset="-128"/>
              </a:rPr>
              <a:t>箇所</a:t>
            </a:r>
            <a:br>
              <a:rPr lang="ja-JP" altLang="en-US" b="1" dirty="0">
                <a:solidFill>
                  <a:srgbClr val="FFFF00"/>
                </a:solidFill>
                <a:ea typeface="ＭＳ ゴシック" panose="020B0609070205080204" pitchFamily="49" charset="-128"/>
              </a:rPr>
            </a:br>
            <a:r>
              <a:rPr lang="ja-JP" altLang="en-US" b="1" dirty="0">
                <a:solidFill>
                  <a:srgbClr val="FFFF00"/>
                </a:solidFill>
                <a:ea typeface="ＭＳ ゴシック" panose="020B0609070205080204" pitchFamily="49" charset="-128"/>
              </a:rPr>
              <a:t>・</a:t>
            </a:r>
            <a:r>
              <a:rPr lang="en-US" altLang="ja-JP" b="1" dirty="0">
                <a:solidFill>
                  <a:srgbClr val="FFFF00"/>
                </a:solidFill>
                <a:ea typeface="ＭＳ ゴシック" panose="020B0609070205080204" pitchFamily="49" charset="-128"/>
              </a:rPr>
              <a:t>(BO</a:t>
            </a:r>
            <a:r>
              <a:rPr lang="en-US" altLang="ja-JP" b="1" baseline="-25000" dirty="0">
                <a:solidFill>
                  <a:srgbClr val="FFFF00"/>
                </a:solidFill>
                <a:ea typeface="ＭＳ ゴシック" panose="020B0609070205080204" pitchFamily="49" charset="-128"/>
              </a:rPr>
              <a:t>6</a:t>
            </a:r>
            <a:r>
              <a:rPr lang="en-US" altLang="ja-JP" b="1" dirty="0">
                <a:solidFill>
                  <a:srgbClr val="FFFF00"/>
                </a:solidFill>
                <a:ea typeface="ＭＳ ゴシック" panose="020B0609070205080204" pitchFamily="49" charset="-128"/>
              </a:rPr>
              <a:t>)</a:t>
            </a:r>
            <a:r>
              <a:rPr lang="ja-JP" altLang="en-US" b="1" dirty="0">
                <a:solidFill>
                  <a:srgbClr val="FFFF00"/>
                </a:solidFill>
                <a:ea typeface="ＭＳ ゴシック" panose="020B0609070205080204" pitchFamily="49" charset="-128"/>
              </a:rPr>
              <a:t>多面体同士は稜共有構造。</a:t>
            </a:r>
            <a:br>
              <a:rPr lang="ja-JP" altLang="en-US" b="1" dirty="0">
                <a:solidFill>
                  <a:srgbClr val="FFFF00"/>
                </a:solidFill>
                <a:ea typeface="ＭＳ ゴシック" panose="020B0609070205080204" pitchFamily="49" charset="-128"/>
              </a:rPr>
            </a:br>
            <a:r>
              <a:rPr lang="ja-JP" altLang="en-US" b="1" dirty="0">
                <a:solidFill>
                  <a:srgbClr val="FFFF00"/>
                </a:solidFill>
                <a:ea typeface="ＭＳ ゴシック" panose="020B0609070205080204" pitchFamily="49" charset="-128"/>
              </a:rPr>
              <a:t>・</a:t>
            </a:r>
            <a:r>
              <a:rPr lang="en-US" altLang="ja-JP" b="1" dirty="0">
                <a:solidFill>
                  <a:srgbClr val="FFFF00"/>
                </a:solidFill>
                <a:ea typeface="ＭＳ ゴシック" panose="020B0609070205080204" pitchFamily="49" charset="-128"/>
              </a:rPr>
              <a:t>(AO</a:t>
            </a:r>
            <a:r>
              <a:rPr lang="en-US" altLang="ja-JP" b="1" baseline="-25000" dirty="0">
                <a:solidFill>
                  <a:srgbClr val="FFFF00"/>
                </a:solidFill>
                <a:ea typeface="ＭＳ ゴシック" panose="020B0609070205080204" pitchFamily="49" charset="-128"/>
              </a:rPr>
              <a:t>4</a:t>
            </a:r>
            <a:r>
              <a:rPr lang="en-US" altLang="ja-JP" b="1" dirty="0">
                <a:solidFill>
                  <a:srgbClr val="FFFF00"/>
                </a:solidFill>
                <a:ea typeface="ＭＳ ゴシック" panose="020B0609070205080204" pitchFamily="49" charset="-128"/>
              </a:rPr>
              <a:t>)</a:t>
            </a:r>
            <a:r>
              <a:rPr lang="ja-JP" altLang="en-US" b="1" dirty="0">
                <a:solidFill>
                  <a:srgbClr val="FFFF00"/>
                </a:solidFill>
                <a:ea typeface="ＭＳ ゴシック" panose="020B0609070205080204" pitchFamily="49" charset="-128"/>
              </a:rPr>
              <a:t>多面体と</a:t>
            </a:r>
            <a:r>
              <a:rPr lang="en-US" altLang="ja-JP" b="1" dirty="0">
                <a:solidFill>
                  <a:srgbClr val="FFFF00"/>
                </a:solidFill>
                <a:ea typeface="ＭＳ ゴシック" panose="020B0609070205080204" pitchFamily="49" charset="-128"/>
              </a:rPr>
              <a:t>(BO</a:t>
            </a:r>
            <a:r>
              <a:rPr lang="en-US" altLang="ja-JP" b="1" baseline="-25000" dirty="0">
                <a:solidFill>
                  <a:srgbClr val="FFFF00"/>
                </a:solidFill>
                <a:ea typeface="ＭＳ ゴシック" panose="020B0609070205080204" pitchFamily="49" charset="-128"/>
              </a:rPr>
              <a:t>6</a:t>
            </a:r>
            <a:r>
              <a:rPr lang="en-US" altLang="ja-JP" b="1" dirty="0">
                <a:solidFill>
                  <a:srgbClr val="FFFF00"/>
                </a:solidFill>
                <a:ea typeface="ＭＳ ゴシック" panose="020B0609070205080204" pitchFamily="49" charset="-128"/>
              </a:rPr>
              <a:t>)</a:t>
            </a:r>
            <a:r>
              <a:rPr lang="ja-JP" altLang="en-US" b="1" dirty="0">
                <a:solidFill>
                  <a:srgbClr val="FFFF00"/>
                </a:solidFill>
                <a:ea typeface="ＭＳ ゴシック" panose="020B0609070205080204" pitchFamily="49" charset="-128"/>
              </a:rPr>
              <a:t>多面体同士は頂点共有</a:t>
            </a:r>
          </a:p>
        </p:txBody>
      </p:sp>
      <p:sp>
        <p:nvSpPr>
          <p:cNvPr id="219146" name="Line 13">
            <a:extLst>
              <a:ext uri="{FF2B5EF4-FFF2-40B4-BE49-F238E27FC236}">
                <a16:creationId xmlns:a16="http://schemas.microsoft.com/office/drawing/2014/main" id="{5508DC21-244E-4E62-A6B2-E2A27AA021A4}"/>
              </a:ext>
            </a:extLst>
          </p:cNvPr>
          <p:cNvSpPr>
            <a:spLocks noChangeShapeType="1"/>
          </p:cNvSpPr>
          <p:nvPr/>
        </p:nvSpPr>
        <p:spPr bwMode="auto">
          <a:xfrm>
            <a:off x="1439487" y="1600200"/>
            <a:ext cx="838200" cy="304800"/>
          </a:xfrm>
          <a:prstGeom prst="line">
            <a:avLst/>
          </a:prstGeom>
          <a:noFill/>
          <a:ln w="28575">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19147" name="Rectangle 14">
            <a:extLst>
              <a:ext uri="{FF2B5EF4-FFF2-40B4-BE49-F238E27FC236}">
                <a16:creationId xmlns:a16="http://schemas.microsoft.com/office/drawing/2014/main" id="{995EE5C1-2168-4B1E-B535-BB03DEBE4D82}"/>
              </a:ext>
            </a:extLst>
          </p:cNvPr>
          <p:cNvSpPr>
            <a:spLocks noChangeArrowheads="1"/>
          </p:cNvSpPr>
          <p:nvPr/>
        </p:nvSpPr>
        <p:spPr bwMode="auto">
          <a:xfrm>
            <a:off x="144087" y="654050"/>
            <a:ext cx="1479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AB</a:t>
            </a:r>
            <a:r>
              <a:rPr lang="en-US" altLang="ja-JP" sz="3600" b="1" baseline="-25000">
                <a:solidFill>
                  <a:srgbClr val="FF0000"/>
                </a:solidFill>
                <a:ea typeface="ＨＧ丸ゴシックB" charset="-128"/>
              </a:rPr>
              <a:t>2</a:t>
            </a:r>
            <a:r>
              <a:rPr lang="en-US" altLang="ja-JP" sz="3600" b="1">
                <a:solidFill>
                  <a:srgbClr val="FF0000"/>
                </a:solidFill>
                <a:ea typeface="ＨＧ丸ゴシックB" charset="-128"/>
              </a:rPr>
              <a:t>O</a:t>
            </a:r>
            <a:r>
              <a:rPr lang="en-US" altLang="ja-JP" sz="3600" b="1" baseline="-25000">
                <a:solidFill>
                  <a:srgbClr val="FF0000"/>
                </a:solidFill>
                <a:ea typeface="ＨＧ丸ゴシックB" charset="-128"/>
              </a:rPr>
              <a:t>4</a:t>
            </a:r>
          </a:p>
        </p:txBody>
      </p:sp>
      <p:pic>
        <p:nvPicPr>
          <p:cNvPr id="220163" name="Picture 3">
            <a:extLst>
              <a:ext uri="{FF2B5EF4-FFF2-40B4-BE49-F238E27FC236}">
                <a16:creationId xmlns:a16="http://schemas.microsoft.com/office/drawing/2014/main" id="{51A20EEC-2B1F-4B32-B3DA-80A31C3B0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4931" y="1323975"/>
            <a:ext cx="2709863"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3B0962D1-092C-4269-BA57-51DE84B04587}"/>
              </a:ext>
            </a:extLst>
          </p:cNvPr>
          <p:cNvSpPr>
            <a:spLocks noGrp="1" noChangeArrowheads="1"/>
          </p:cNvSpPr>
          <p:nvPr>
            <p:ph type="title"/>
          </p:nvPr>
        </p:nvSpPr>
        <p:spPr>
          <a:xfrm>
            <a:off x="1524000" y="0"/>
            <a:ext cx="9144000" cy="9144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スピネル型構造</a:t>
            </a:r>
            <a:r>
              <a:rPr lang="en-US" altLang="ja-JP" sz="3600" b="1">
                <a:solidFill>
                  <a:srgbClr val="0000FF"/>
                </a:solidFill>
                <a:ea typeface="ＨＧ丸ゴシックB" charset="-128"/>
              </a:rPr>
              <a:t>: MgAl</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4</a:t>
            </a:r>
            <a:r>
              <a:rPr lang="en-US" altLang="ja-JP" sz="3600" b="1">
                <a:solidFill>
                  <a:srgbClr val="0000FF"/>
                </a:solidFill>
                <a:ea typeface="ＨＧ丸ゴシックB" charset="-128"/>
              </a:rPr>
              <a:t>, Fe</a:t>
            </a:r>
            <a:r>
              <a:rPr lang="en-US" altLang="ja-JP" sz="3600" b="1" baseline="-25000">
                <a:solidFill>
                  <a:srgbClr val="0000FF"/>
                </a:solidFill>
                <a:ea typeface="ＨＧ丸ゴシックB" charset="-128"/>
              </a:rPr>
              <a:t>3</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4</a:t>
            </a:r>
            <a:r>
              <a:rPr lang="en-US" altLang="ja-JP" sz="3600" b="1">
                <a:solidFill>
                  <a:srgbClr val="0000FF"/>
                </a:solidFill>
                <a:ea typeface="ＨＧ丸ゴシックB" charset="-128"/>
              </a:rPr>
              <a:t>, SnZn</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4</a:t>
            </a:r>
          </a:p>
        </p:txBody>
      </p:sp>
      <p:pic>
        <p:nvPicPr>
          <p:cNvPr id="220164" name="Picture 4">
            <a:extLst>
              <a:ext uri="{FF2B5EF4-FFF2-40B4-BE49-F238E27FC236}">
                <a16:creationId xmlns:a16="http://schemas.microsoft.com/office/drawing/2014/main" id="{78BB0416-5FAB-4EB3-BFD2-6674569C0E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10000"/>
            <a:ext cx="3429000" cy="290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5" name="Picture 5">
            <a:extLst>
              <a:ext uri="{FF2B5EF4-FFF2-40B4-BE49-F238E27FC236}">
                <a16:creationId xmlns:a16="http://schemas.microsoft.com/office/drawing/2014/main" id="{5311C669-E9C2-4809-8E94-3136FA92E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1" y="914400"/>
            <a:ext cx="3343275" cy="287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6" name="Picture 6">
            <a:extLst>
              <a:ext uri="{FF2B5EF4-FFF2-40B4-BE49-F238E27FC236}">
                <a16:creationId xmlns:a16="http://schemas.microsoft.com/office/drawing/2014/main" id="{5B852F4C-4C15-4E5C-B449-FD50CD1AB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1" y="3733800"/>
            <a:ext cx="2981325"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7" name="Picture 7">
            <a:extLst>
              <a:ext uri="{FF2B5EF4-FFF2-40B4-BE49-F238E27FC236}">
                <a16:creationId xmlns:a16="http://schemas.microsoft.com/office/drawing/2014/main" id="{254B79B0-1A2D-4D02-8ED2-D72A04EF5E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865188"/>
            <a:ext cx="3048000" cy="271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0168" name="Rectangle 8">
            <a:extLst>
              <a:ext uri="{FF2B5EF4-FFF2-40B4-BE49-F238E27FC236}">
                <a16:creationId xmlns:a16="http://schemas.microsoft.com/office/drawing/2014/main" id="{04672289-DCE2-4CD7-B27C-0023F98844BF}"/>
              </a:ext>
            </a:extLst>
          </p:cNvPr>
          <p:cNvSpPr>
            <a:spLocks noChangeArrowheads="1"/>
          </p:cNvSpPr>
          <p:nvPr/>
        </p:nvSpPr>
        <p:spPr bwMode="auto">
          <a:xfrm>
            <a:off x="1600200" y="16764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20169" name="Rectangle 9">
            <a:extLst>
              <a:ext uri="{FF2B5EF4-FFF2-40B4-BE49-F238E27FC236}">
                <a16:creationId xmlns:a16="http://schemas.microsoft.com/office/drawing/2014/main" id="{C7B3FF0F-21A0-456C-96BA-B4CE365DFAE3}"/>
              </a:ext>
            </a:extLst>
          </p:cNvPr>
          <p:cNvSpPr>
            <a:spLocks noChangeArrowheads="1"/>
          </p:cNvSpPr>
          <p:nvPr/>
        </p:nvSpPr>
        <p:spPr bwMode="auto">
          <a:xfrm>
            <a:off x="1524000" y="685800"/>
            <a:ext cx="51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DC8300"/>
                </a:solidFill>
                <a:ea typeface="ＨＧ丸ゴシックB" charset="-128"/>
              </a:rPr>
              <a:t>A</a:t>
            </a:r>
            <a:endParaRPr lang="en-US" altLang="ja-JP" sz="3600" b="1" baseline="30000">
              <a:solidFill>
                <a:srgbClr val="DC8300"/>
              </a:solidFill>
              <a:ea typeface="ＨＧ丸ゴシックB" charset="-128"/>
            </a:endParaRPr>
          </a:p>
        </p:txBody>
      </p:sp>
      <p:sp>
        <p:nvSpPr>
          <p:cNvPr id="220170" name="Rectangle 11">
            <a:extLst>
              <a:ext uri="{FF2B5EF4-FFF2-40B4-BE49-F238E27FC236}">
                <a16:creationId xmlns:a16="http://schemas.microsoft.com/office/drawing/2014/main" id="{EF18B465-0382-429D-BDCA-C4C31FBF7102}"/>
              </a:ext>
            </a:extLst>
          </p:cNvPr>
          <p:cNvSpPr>
            <a:spLocks noChangeArrowheads="1"/>
          </p:cNvSpPr>
          <p:nvPr/>
        </p:nvSpPr>
        <p:spPr bwMode="auto">
          <a:xfrm>
            <a:off x="2495550" y="80010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FF"/>
                </a:solidFill>
                <a:ea typeface="ＨＧ丸ゴシックB" charset="-128"/>
              </a:rPr>
              <a:t>B</a:t>
            </a:r>
            <a:endParaRPr lang="en-US" altLang="ja-JP" sz="3600" b="1" baseline="30000">
              <a:solidFill>
                <a:srgbClr val="0099FF"/>
              </a:solidFill>
              <a:ea typeface="ＨＧ丸ゴシックB" charset="-128"/>
            </a:endParaRPr>
          </a:p>
        </p:txBody>
      </p:sp>
      <p:sp>
        <p:nvSpPr>
          <p:cNvPr id="220171" name="Rectangle 12">
            <a:extLst>
              <a:ext uri="{FF2B5EF4-FFF2-40B4-BE49-F238E27FC236}">
                <a16:creationId xmlns:a16="http://schemas.microsoft.com/office/drawing/2014/main" id="{BAD5F02F-8092-4017-BAD8-8A12D2D55EC7}"/>
              </a:ext>
            </a:extLst>
          </p:cNvPr>
          <p:cNvSpPr>
            <a:spLocks noChangeArrowheads="1"/>
          </p:cNvSpPr>
          <p:nvPr/>
        </p:nvSpPr>
        <p:spPr bwMode="auto">
          <a:xfrm>
            <a:off x="2590800" y="3702050"/>
            <a:ext cx="48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99FF"/>
                </a:solidFill>
                <a:ea typeface="ＨＧ丸ゴシックB" charset="-128"/>
              </a:rPr>
              <a:t>B</a:t>
            </a:r>
            <a:endParaRPr lang="en-US" altLang="ja-JP" sz="3600" b="1" baseline="30000">
              <a:solidFill>
                <a:srgbClr val="0099FF"/>
              </a:solidFill>
              <a:ea typeface="ＨＧ丸ゴシックB" charset="-128"/>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4">
            <a:extLst>
              <a:ext uri="{FF2B5EF4-FFF2-40B4-BE49-F238E27FC236}">
                <a16:creationId xmlns:a16="http://schemas.microsoft.com/office/drawing/2014/main" id="{6406406C-5F18-4DEE-828E-8B7E20904101}"/>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05000" y="1081089"/>
            <a:ext cx="4038600"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1187" name="Rectangle 11">
            <a:extLst>
              <a:ext uri="{FF2B5EF4-FFF2-40B4-BE49-F238E27FC236}">
                <a16:creationId xmlns:a16="http://schemas.microsoft.com/office/drawing/2014/main" id="{BA724CC2-72C0-4E21-9A18-B377DA93D3F6}"/>
              </a:ext>
            </a:extLst>
          </p:cNvPr>
          <p:cNvSpPr>
            <a:spLocks noChangeArrowheads="1"/>
          </p:cNvSpPr>
          <p:nvPr/>
        </p:nvSpPr>
        <p:spPr bwMode="auto">
          <a:xfrm>
            <a:off x="1828800" y="4191000"/>
            <a:ext cx="533400" cy="45720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21188" name="Rectangle 2">
            <a:extLst>
              <a:ext uri="{FF2B5EF4-FFF2-40B4-BE49-F238E27FC236}">
                <a16:creationId xmlns:a16="http://schemas.microsoft.com/office/drawing/2014/main" id="{0E80F05B-F9DD-40FB-959E-9A6C9A894D1D}"/>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酸化レニウム型構造</a:t>
            </a:r>
            <a:r>
              <a:rPr lang="en-US" altLang="ja-JP" sz="3600" b="1">
                <a:solidFill>
                  <a:srgbClr val="0000FF"/>
                </a:solidFill>
                <a:ea typeface="ＨＧ丸ゴシックB" charset="-128"/>
              </a:rPr>
              <a:t>: ReO</a:t>
            </a:r>
            <a:r>
              <a:rPr lang="en-US" altLang="ja-JP" sz="3600" b="1" baseline="-25000">
                <a:solidFill>
                  <a:srgbClr val="0000FF"/>
                </a:solidFill>
                <a:ea typeface="ＨＧ丸ゴシックB" charset="-128"/>
              </a:rPr>
              <a:t>3</a:t>
            </a:r>
            <a:r>
              <a:rPr lang="en-US" altLang="ja-JP" sz="3600" b="1">
                <a:solidFill>
                  <a:srgbClr val="0000FF"/>
                </a:solidFill>
                <a:ea typeface="ＨＧ丸ゴシックB" charset="-128"/>
              </a:rPr>
              <a:t>, WO</a:t>
            </a:r>
            <a:r>
              <a:rPr lang="en-US" altLang="ja-JP" sz="3600" b="1" baseline="-25000">
                <a:solidFill>
                  <a:srgbClr val="0000FF"/>
                </a:solidFill>
                <a:ea typeface="ＨＧ丸ゴシックB" charset="-128"/>
              </a:rPr>
              <a:t>3</a:t>
            </a:r>
            <a:r>
              <a:rPr lang="en-US" altLang="ja-JP" sz="3600" b="1">
                <a:solidFill>
                  <a:srgbClr val="0000FF"/>
                </a:solidFill>
                <a:ea typeface="ＨＧ丸ゴシックB" charset="-128"/>
              </a:rPr>
              <a:t>, NbF</a:t>
            </a:r>
            <a:r>
              <a:rPr lang="en-US" altLang="ja-JP" sz="3600" b="1" baseline="-25000">
                <a:solidFill>
                  <a:srgbClr val="0000FF"/>
                </a:solidFill>
                <a:ea typeface="ＨＧ丸ゴシックB" charset="-128"/>
              </a:rPr>
              <a:t>3</a:t>
            </a:r>
          </a:p>
        </p:txBody>
      </p:sp>
      <p:pic>
        <p:nvPicPr>
          <p:cNvPr id="221189" name="Picture 3">
            <a:extLst>
              <a:ext uri="{FF2B5EF4-FFF2-40B4-BE49-F238E27FC236}">
                <a16:creationId xmlns:a16="http://schemas.microsoft.com/office/drawing/2014/main" id="{4F38A160-3085-4866-839E-A7ADDEE32448}"/>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6324601" y="1004888"/>
            <a:ext cx="3802063" cy="364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1190" name="Rectangle 5">
            <a:extLst>
              <a:ext uri="{FF2B5EF4-FFF2-40B4-BE49-F238E27FC236}">
                <a16:creationId xmlns:a16="http://schemas.microsoft.com/office/drawing/2014/main" id="{9101B507-ABEC-44A6-89C9-9C94E6E4ADBF}"/>
              </a:ext>
            </a:extLst>
          </p:cNvPr>
          <p:cNvSpPr>
            <a:spLocks noChangeArrowheads="1"/>
          </p:cNvSpPr>
          <p:nvPr/>
        </p:nvSpPr>
        <p:spPr bwMode="auto">
          <a:xfrm>
            <a:off x="1752600" y="1049338"/>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21191" name="Rectangle 6">
            <a:extLst>
              <a:ext uri="{FF2B5EF4-FFF2-40B4-BE49-F238E27FC236}">
                <a16:creationId xmlns:a16="http://schemas.microsoft.com/office/drawing/2014/main" id="{2A3D1E2F-ACAE-4D5D-84C8-86DF25FA4A85}"/>
              </a:ext>
            </a:extLst>
          </p:cNvPr>
          <p:cNvSpPr>
            <a:spLocks noChangeArrowheads="1"/>
          </p:cNvSpPr>
          <p:nvPr/>
        </p:nvSpPr>
        <p:spPr bwMode="auto">
          <a:xfrm>
            <a:off x="1981200" y="1766888"/>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5F5F5F"/>
                </a:solidFill>
                <a:ea typeface="ＨＧ丸ゴシックB" charset="-128"/>
              </a:rPr>
              <a:t>W</a:t>
            </a:r>
            <a:endParaRPr lang="en-US" altLang="ja-JP" sz="3600" b="1" baseline="30000">
              <a:solidFill>
                <a:srgbClr val="5F5F5F"/>
              </a:solidFill>
              <a:ea typeface="ＨＧ丸ゴシックB" charset="-128"/>
            </a:endParaRPr>
          </a:p>
        </p:txBody>
      </p:sp>
      <p:sp>
        <p:nvSpPr>
          <p:cNvPr id="221192" name="Line 8">
            <a:extLst>
              <a:ext uri="{FF2B5EF4-FFF2-40B4-BE49-F238E27FC236}">
                <a16:creationId xmlns:a16="http://schemas.microsoft.com/office/drawing/2014/main" id="{2B412359-D900-4328-B2AC-805D1FBE9C1C}"/>
              </a:ext>
            </a:extLst>
          </p:cNvPr>
          <p:cNvSpPr>
            <a:spLocks noChangeShapeType="1"/>
          </p:cNvSpPr>
          <p:nvPr/>
        </p:nvSpPr>
        <p:spPr bwMode="auto">
          <a:xfrm>
            <a:off x="2514600" y="2147888"/>
            <a:ext cx="914400" cy="914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1193" name="Oval 9">
            <a:extLst>
              <a:ext uri="{FF2B5EF4-FFF2-40B4-BE49-F238E27FC236}">
                <a16:creationId xmlns:a16="http://schemas.microsoft.com/office/drawing/2014/main" id="{F906DAF4-B4C1-40A5-8331-C1A8E6617211}"/>
              </a:ext>
            </a:extLst>
          </p:cNvPr>
          <p:cNvSpPr>
            <a:spLocks noChangeArrowheads="1"/>
          </p:cNvSpPr>
          <p:nvPr/>
        </p:nvSpPr>
        <p:spPr bwMode="auto">
          <a:xfrm>
            <a:off x="1981200" y="3748088"/>
            <a:ext cx="762000" cy="762000"/>
          </a:xfrm>
          <a:prstGeom prst="ellipse">
            <a:avLst/>
          </a:prstGeom>
          <a:solidFill>
            <a:srgbClr val="FFFF99"/>
          </a:solidFill>
          <a:ln w="28575">
            <a:solidFill>
              <a:schemeClr val="tx1"/>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21194" name="Rectangle 7">
            <a:extLst>
              <a:ext uri="{FF2B5EF4-FFF2-40B4-BE49-F238E27FC236}">
                <a16:creationId xmlns:a16="http://schemas.microsoft.com/office/drawing/2014/main" id="{18810FFA-2C84-40FA-8D8C-556FBEB168AD}"/>
              </a:ext>
            </a:extLst>
          </p:cNvPr>
          <p:cNvSpPr>
            <a:spLocks noChangeArrowheads="1"/>
          </p:cNvSpPr>
          <p:nvPr/>
        </p:nvSpPr>
        <p:spPr bwMode="auto">
          <a:xfrm>
            <a:off x="2120900" y="3748088"/>
            <a:ext cx="51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0000CC"/>
                </a:solidFill>
                <a:ea typeface="ＨＧ丸ゴシックB" charset="-128"/>
              </a:rPr>
              <a:t>A</a:t>
            </a:r>
            <a:endParaRPr lang="en-US" altLang="ja-JP" sz="3600" b="1" baseline="30000">
              <a:solidFill>
                <a:srgbClr val="0000CC"/>
              </a:solidFill>
              <a:ea typeface="ＨＧ丸ゴシックB" charset="-128"/>
            </a:endParaRPr>
          </a:p>
        </p:txBody>
      </p:sp>
      <p:sp>
        <p:nvSpPr>
          <p:cNvPr id="221195" name="Text Box 10">
            <a:extLst>
              <a:ext uri="{FF2B5EF4-FFF2-40B4-BE49-F238E27FC236}">
                <a16:creationId xmlns:a16="http://schemas.microsoft.com/office/drawing/2014/main" id="{0AA334C1-B5DA-4D4E-AB04-A6B0D0E4865E}"/>
              </a:ext>
            </a:extLst>
          </p:cNvPr>
          <p:cNvSpPr txBox="1">
            <a:spLocks noChangeArrowheads="1"/>
          </p:cNvSpPr>
          <p:nvPr/>
        </p:nvSpPr>
        <p:spPr bwMode="auto">
          <a:xfrm>
            <a:off x="869796" y="5018088"/>
            <a:ext cx="10909610" cy="1077218"/>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dirty="0">
                <a:solidFill>
                  <a:srgbClr val="FFFF00"/>
                </a:solidFill>
                <a:ea typeface="ＭＳ ゴシック" panose="020B0609070205080204" pitchFamily="49" charset="-128"/>
              </a:rPr>
              <a:t>・ペロブスカイト型構造から</a:t>
            </a:r>
            <a:r>
              <a:rPr lang="en-US" altLang="ja-JP" b="1" dirty="0">
                <a:solidFill>
                  <a:srgbClr val="FFFF00"/>
                </a:solidFill>
                <a:ea typeface="ＭＳ ゴシック" panose="020B0609070205080204" pitchFamily="49" charset="-128"/>
              </a:rPr>
              <a:t>A</a:t>
            </a:r>
            <a:r>
              <a:rPr lang="ja-JP" altLang="en-US" b="1" dirty="0">
                <a:solidFill>
                  <a:srgbClr val="FFFF00"/>
                </a:solidFill>
                <a:ea typeface="ＭＳ ゴシック" panose="020B0609070205080204" pitchFamily="49" charset="-128"/>
              </a:rPr>
              <a:t>サイトイオンが抜けた構造</a:t>
            </a:r>
            <a:br>
              <a:rPr lang="ja-JP" altLang="en-US" b="1" dirty="0">
                <a:solidFill>
                  <a:srgbClr val="FFFF00"/>
                </a:solidFill>
                <a:ea typeface="ＭＳ ゴシック" panose="020B0609070205080204" pitchFamily="49" charset="-128"/>
              </a:rPr>
            </a:br>
            <a:r>
              <a:rPr lang="ja-JP" altLang="en-US" b="1" dirty="0">
                <a:solidFill>
                  <a:srgbClr val="FFFF00"/>
                </a:solidFill>
                <a:ea typeface="ＭＳ ゴシック" panose="020B0609070205080204" pitchFamily="49" charset="-128"/>
              </a:rPr>
              <a:t>・結晶構造中に１</a:t>
            </a:r>
            <a:r>
              <a:rPr lang="en-US" altLang="ja-JP" b="1" dirty="0">
                <a:solidFill>
                  <a:srgbClr val="FFFF00"/>
                </a:solidFill>
                <a:ea typeface="ＭＳ ゴシック" panose="020B0609070205080204" pitchFamily="49" charset="-128"/>
              </a:rPr>
              <a:t>Å</a:t>
            </a:r>
            <a:r>
              <a:rPr lang="ja-JP" altLang="en-US" b="1" dirty="0">
                <a:solidFill>
                  <a:srgbClr val="FFFF00"/>
                </a:solidFill>
                <a:ea typeface="ＭＳ ゴシック" panose="020B0609070205080204" pitchFamily="49" charset="-128"/>
              </a:rPr>
              <a:t>以上の穴が空いている</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図 7">
            <a:extLst>
              <a:ext uri="{FF2B5EF4-FFF2-40B4-BE49-F238E27FC236}">
                <a16:creationId xmlns:a16="http://schemas.microsoft.com/office/drawing/2014/main" id="{267D1EBA-0325-4F80-8785-9CFB63ACE2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16651" y="1123950"/>
            <a:ext cx="420052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2">
            <a:extLst>
              <a:ext uri="{FF2B5EF4-FFF2-40B4-BE49-F238E27FC236}">
                <a16:creationId xmlns:a16="http://schemas.microsoft.com/office/drawing/2014/main" id="{2DA6BC1D-CC0A-459B-BB8E-F5B00BA8E708}"/>
              </a:ext>
            </a:extLst>
          </p:cNvPr>
          <p:cNvSpPr>
            <a:spLocks noGrp="1" noChangeArrowheads="1"/>
          </p:cNvSpPr>
          <p:nvPr>
            <p:ph type="title"/>
          </p:nvPr>
        </p:nvSpPr>
        <p:spPr>
          <a:xfrm>
            <a:off x="1524000" y="0"/>
            <a:ext cx="91440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a:solidFill>
                  <a:srgbClr val="0000FF"/>
                </a:solidFill>
                <a:ea typeface="ＨＧ丸ゴシックB" charset="-128"/>
              </a:rPr>
              <a:t>C</a:t>
            </a:r>
            <a:r>
              <a:rPr lang="ja-JP" altLang="en-US" sz="3600" b="1">
                <a:solidFill>
                  <a:srgbClr val="0000FF"/>
                </a:solidFill>
                <a:ea typeface="ＨＧ丸ゴシックB" charset="-128"/>
              </a:rPr>
              <a:t>型希土類構造</a:t>
            </a:r>
            <a:r>
              <a:rPr lang="en-US" altLang="ja-JP" sz="3600" b="1">
                <a:solidFill>
                  <a:srgbClr val="0000FF"/>
                </a:solidFill>
                <a:ea typeface="ＨＧ丸ゴシックB" charset="-128"/>
              </a:rPr>
              <a:t>: In</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3</a:t>
            </a:r>
          </a:p>
        </p:txBody>
      </p:sp>
      <p:sp>
        <p:nvSpPr>
          <p:cNvPr id="16" name="Rectangle 1026">
            <a:extLst>
              <a:ext uri="{FF2B5EF4-FFF2-40B4-BE49-F238E27FC236}">
                <a16:creationId xmlns:a16="http://schemas.microsoft.com/office/drawing/2014/main" id="{FB2E9C93-6994-4880-AE02-5DA96419569C}"/>
              </a:ext>
            </a:extLst>
          </p:cNvPr>
          <p:cNvSpPr txBox="1">
            <a:spLocks noChangeArrowheads="1"/>
          </p:cNvSpPr>
          <p:nvPr/>
        </p:nvSpPr>
        <p:spPr bwMode="auto">
          <a:xfrm>
            <a:off x="7464426" y="765175"/>
            <a:ext cx="1871663"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defRPr/>
            </a:pPr>
            <a:r>
              <a:rPr lang="ja-JP" altLang="en-US" sz="2400" b="1" kern="0" dirty="0">
                <a:solidFill>
                  <a:srgbClr val="FF0000"/>
                </a:solidFill>
                <a:latin typeface="Times New Roman"/>
                <a:ea typeface="ＨＧ丸ゴシックB" charset="-128"/>
              </a:rPr>
              <a:t>蛍石型構造</a:t>
            </a:r>
            <a:endParaRPr lang="en-US" altLang="ja-JP" sz="2400" b="1" kern="0" baseline="-25000" dirty="0">
              <a:solidFill>
                <a:srgbClr val="FF0000"/>
              </a:solidFill>
              <a:latin typeface="Times New Roman"/>
              <a:ea typeface="ＨＧ丸ゴシックB" charset="-128"/>
            </a:endParaRPr>
          </a:p>
        </p:txBody>
      </p:sp>
      <p:sp>
        <p:nvSpPr>
          <p:cNvPr id="222213" name="Text Box 10">
            <a:extLst>
              <a:ext uri="{FF2B5EF4-FFF2-40B4-BE49-F238E27FC236}">
                <a16:creationId xmlns:a16="http://schemas.microsoft.com/office/drawing/2014/main" id="{CBFCF086-EAA8-434D-9DFF-11E3E7E3319D}"/>
              </a:ext>
            </a:extLst>
          </p:cNvPr>
          <p:cNvSpPr txBox="1">
            <a:spLocks noChangeArrowheads="1"/>
          </p:cNvSpPr>
          <p:nvPr/>
        </p:nvSpPr>
        <p:spPr bwMode="auto">
          <a:xfrm>
            <a:off x="1808163" y="5376864"/>
            <a:ext cx="8839200" cy="1076325"/>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・酸素欠損のある</a:t>
            </a:r>
            <a:r>
              <a:rPr lang="en-US" altLang="ja-JP" b="1">
                <a:solidFill>
                  <a:srgbClr val="FFFF00"/>
                </a:solidFill>
                <a:ea typeface="ＭＳ ゴシック" panose="020B0609070205080204" pitchFamily="49" charset="-128"/>
              </a:rPr>
              <a:t>2</a:t>
            </a:r>
            <a:r>
              <a:rPr lang="en-US" altLang="ja-JP" b="1">
                <a:solidFill>
                  <a:srgbClr val="FFFF00"/>
                </a:solidFill>
                <a:ea typeface="ＭＳ ゴシック" panose="020B0609070205080204" pitchFamily="49" charset="-128"/>
                <a:sym typeface="Symbol" panose="05050102010706020507" pitchFamily="18" charset="2"/>
              </a:rPr>
              <a:t></a:t>
            </a:r>
            <a:r>
              <a:rPr lang="en-US" altLang="ja-JP" b="1">
                <a:solidFill>
                  <a:srgbClr val="FFFF00"/>
                </a:solidFill>
                <a:ea typeface="ＭＳ ゴシック" panose="020B0609070205080204" pitchFamily="49" charset="-128"/>
              </a:rPr>
              <a:t>2</a:t>
            </a:r>
            <a:r>
              <a:rPr lang="en-US" altLang="ja-JP" b="1">
                <a:solidFill>
                  <a:srgbClr val="FFFF00"/>
                </a:solidFill>
                <a:ea typeface="ＭＳ ゴシック" panose="020B0609070205080204" pitchFamily="49" charset="-128"/>
                <a:sym typeface="Symbol" panose="05050102010706020507" pitchFamily="18" charset="2"/>
              </a:rPr>
              <a:t></a:t>
            </a:r>
            <a:r>
              <a:rPr lang="en-US" altLang="ja-JP" b="1">
                <a:solidFill>
                  <a:srgbClr val="FFFF00"/>
                </a:solidFill>
                <a:ea typeface="ＭＳ ゴシック" panose="020B0609070205080204" pitchFamily="49" charset="-128"/>
              </a:rPr>
              <a:t>2</a:t>
            </a:r>
            <a:r>
              <a:rPr lang="ja-JP" altLang="en-US" b="1">
                <a:solidFill>
                  <a:srgbClr val="FFFF00"/>
                </a:solidFill>
                <a:ea typeface="ＭＳ ゴシック" panose="020B0609070205080204" pitchFamily="49" charset="-128"/>
              </a:rPr>
              <a:t>蛍石型構造</a:t>
            </a:r>
            <a:br>
              <a:rPr lang="en-US" altLang="ja-JP"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a:t>
            </a:r>
            <a:r>
              <a:rPr lang="en-US" altLang="ja-JP" b="1">
                <a:solidFill>
                  <a:srgbClr val="FFFF00"/>
                </a:solidFill>
                <a:ea typeface="ＭＳ ゴシック" panose="020B0609070205080204" pitchFamily="49" charset="-128"/>
              </a:rPr>
              <a:t>bixbyite</a:t>
            </a:r>
            <a:r>
              <a:rPr lang="ja-JP" altLang="en-US" sz="2400">
                <a:solidFill>
                  <a:srgbClr val="FFFF00"/>
                </a:solidFill>
                <a:ea typeface="ＭＳ ゴシック" panose="020B0609070205080204" pitchFamily="49" charset="-128"/>
              </a:rPr>
              <a:t> </a:t>
            </a:r>
            <a:r>
              <a:rPr lang="en-US" altLang="ja-JP" sz="2400">
                <a:solidFill>
                  <a:srgbClr val="FFFF00"/>
                </a:solidFill>
                <a:ea typeface="ＭＳ ゴシック" panose="020B0609070205080204" pitchFamily="49" charset="-128"/>
              </a:rPr>
              <a:t>[(Mn,Fe)</a:t>
            </a:r>
            <a:r>
              <a:rPr lang="en-US" altLang="ja-JP" sz="2400" baseline="-25000">
                <a:solidFill>
                  <a:srgbClr val="FFFF00"/>
                </a:solidFill>
                <a:ea typeface="ＭＳ ゴシック" panose="020B0609070205080204" pitchFamily="49" charset="-128"/>
              </a:rPr>
              <a:t>2</a:t>
            </a:r>
            <a:r>
              <a:rPr lang="en-US" altLang="ja-JP" sz="2400">
                <a:solidFill>
                  <a:srgbClr val="FFFF00"/>
                </a:solidFill>
                <a:ea typeface="ＭＳ ゴシック" panose="020B0609070205080204" pitchFamily="49" charset="-128"/>
              </a:rPr>
              <a:t>O</a:t>
            </a:r>
            <a:r>
              <a:rPr lang="en-US" altLang="ja-JP" sz="2400" baseline="-25000">
                <a:solidFill>
                  <a:srgbClr val="FFFF00"/>
                </a:solidFill>
                <a:ea typeface="ＭＳ ゴシック" panose="020B0609070205080204" pitchFamily="49" charset="-128"/>
              </a:rPr>
              <a:t>3</a:t>
            </a:r>
            <a:r>
              <a:rPr lang="en-US" altLang="ja-JP" sz="2400">
                <a:solidFill>
                  <a:srgbClr val="FFFF00"/>
                </a:solidFill>
                <a:ea typeface="ＭＳ ゴシック" panose="020B0609070205080204" pitchFamily="49" charset="-128"/>
              </a:rPr>
              <a:t>]</a:t>
            </a:r>
            <a:r>
              <a:rPr lang="en-US" altLang="ja-JP" b="1">
                <a:solidFill>
                  <a:srgbClr val="FFFF00"/>
                </a:solidFill>
                <a:ea typeface="ＭＳ ゴシック" panose="020B0609070205080204" pitchFamily="49" charset="-128"/>
              </a:rPr>
              <a:t> </a:t>
            </a:r>
            <a:r>
              <a:rPr lang="ja-JP" altLang="en-US" b="1">
                <a:solidFill>
                  <a:srgbClr val="FFFF00"/>
                </a:solidFill>
                <a:ea typeface="ＭＳ ゴシック" panose="020B0609070205080204" pitchFamily="49" charset="-128"/>
              </a:rPr>
              <a:t>型構造とも呼ばれる</a:t>
            </a:r>
          </a:p>
        </p:txBody>
      </p:sp>
      <p:sp>
        <p:nvSpPr>
          <p:cNvPr id="222214" name="Rectangle 5">
            <a:extLst>
              <a:ext uri="{FF2B5EF4-FFF2-40B4-BE49-F238E27FC236}">
                <a16:creationId xmlns:a16="http://schemas.microsoft.com/office/drawing/2014/main" id="{C9C43E34-90A9-4421-8454-7794418C54EC}"/>
              </a:ext>
            </a:extLst>
          </p:cNvPr>
          <p:cNvSpPr>
            <a:spLocks noChangeArrowheads="1"/>
          </p:cNvSpPr>
          <p:nvPr/>
        </p:nvSpPr>
        <p:spPr bwMode="auto">
          <a:xfrm>
            <a:off x="9890125" y="620713"/>
            <a:ext cx="7429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473DC3"/>
                </a:solidFill>
                <a:ea typeface="ＨＧ丸ゴシックB" charset="-128"/>
              </a:rPr>
              <a:t>Ca</a:t>
            </a:r>
          </a:p>
        </p:txBody>
      </p:sp>
      <p:sp>
        <p:nvSpPr>
          <p:cNvPr id="222215" name="Rectangle 5">
            <a:extLst>
              <a:ext uri="{FF2B5EF4-FFF2-40B4-BE49-F238E27FC236}">
                <a16:creationId xmlns:a16="http://schemas.microsoft.com/office/drawing/2014/main" id="{DA44BCCB-7BA9-4611-81F3-ABCE1819FFB0}"/>
              </a:ext>
            </a:extLst>
          </p:cNvPr>
          <p:cNvSpPr>
            <a:spLocks noChangeArrowheads="1"/>
          </p:cNvSpPr>
          <p:nvPr/>
        </p:nvSpPr>
        <p:spPr bwMode="auto">
          <a:xfrm>
            <a:off x="9575800" y="1555751"/>
            <a:ext cx="74295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7F7F7F"/>
                </a:solidFill>
                <a:ea typeface="ＨＧ丸ゴシックB" charset="-128"/>
              </a:rPr>
              <a:t>F</a:t>
            </a:r>
          </a:p>
        </p:txBody>
      </p:sp>
      <p:pic>
        <p:nvPicPr>
          <p:cNvPr id="222216" name="図 1">
            <a:extLst>
              <a:ext uri="{FF2B5EF4-FFF2-40B4-BE49-F238E27FC236}">
                <a16:creationId xmlns:a16="http://schemas.microsoft.com/office/drawing/2014/main" id="{28901A2C-F0F0-4D3C-834B-58DBF8FB65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1171575"/>
            <a:ext cx="413385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7" name="Rectangle 5">
            <a:extLst>
              <a:ext uri="{FF2B5EF4-FFF2-40B4-BE49-F238E27FC236}">
                <a16:creationId xmlns:a16="http://schemas.microsoft.com/office/drawing/2014/main" id="{F69EFFB2-441C-4A33-96CF-6306234A4975}"/>
              </a:ext>
            </a:extLst>
          </p:cNvPr>
          <p:cNvSpPr>
            <a:spLocks noChangeArrowheads="1"/>
          </p:cNvSpPr>
          <p:nvPr/>
        </p:nvSpPr>
        <p:spPr bwMode="auto">
          <a:xfrm>
            <a:off x="1508125" y="1484313"/>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22218" name="Rectangle 6">
            <a:extLst>
              <a:ext uri="{FF2B5EF4-FFF2-40B4-BE49-F238E27FC236}">
                <a16:creationId xmlns:a16="http://schemas.microsoft.com/office/drawing/2014/main" id="{19AE030E-3523-45E8-86A0-3A7CAE45388D}"/>
              </a:ext>
            </a:extLst>
          </p:cNvPr>
          <p:cNvSpPr>
            <a:spLocks noChangeArrowheads="1"/>
          </p:cNvSpPr>
          <p:nvPr/>
        </p:nvSpPr>
        <p:spPr bwMode="auto">
          <a:xfrm>
            <a:off x="2063751" y="661988"/>
            <a:ext cx="620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33CC"/>
                </a:solidFill>
                <a:ea typeface="ＨＧ丸ゴシックB" charset="-128"/>
              </a:rPr>
              <a:t>In</a:t>
            </a:r>
            <a:endParaRPr lang="en-US" altLang="ja-JP" sz="3600" b="1" baseline="30000">
              <a:solidFill>
                <a:srgbClr val="FF33CC"/>
              </a:solidFill>
              <a:ea typeface="ＨＧ丸ゴシックB" charset="-128"/>
            </a:endParaRPr>
          </a:p>
        </p:txBody>
      </p:sp>
      <p:sp>
        <p:nvSpPr>
          <p:cNvPr id="222219" name="Line 8">
            <a:extLst>
              <a:ext uri="{FF2B5EF4-FFF2-40B4-BE49-F238E27FC236}">
                <a16:creationId xmlns:a16="http://schemas.microsoft.com/office/drawing/2014/main" id="{AB1C7229-1315-4204-8F41-B0003F0F3278}"/>
              </a:ext>
            </a:extLst>
          </p:cNvPr>
          <p:cNvSpPr>
            <a:spLocks noChangeShapeType="1"/>
          </p:cNvSpPr>
          <p:nvPr/>
        </p:nvSpPr>
        <p:spPr bwMode="auto">
          <a:xfrm>
            <a:off x="2068513" y="1817688"/>
            <a:ext cx="476250" cy="365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5" name="Rectangle 1026">
            <a:extLst>
              <a:ext uri="{FF2B5EF4-FFF2-40B4-BE49-F238E27FC236}">
                <a16:creationId xmlns:a16="http://schemas.microsoft.com/office/drawing/2014/main" id="{88E6EFCF-FA5D-445E-B1FD-CF1A886C2F00}"/>
              </a:ext>
            </a:extLst>
          </p:cNvPr>
          <p:cNvSpPr txBox="1">
            <a:spLocks noChangeArrowheads="1"/>
          </p:cNvSpPr>
          <p:nvPr/>
        </p:nvSpPr>
        <p:spPr bwMode="auto">
          <a:xfrm>
            <a:off x="3071814" y="765175"/>
            <a:ext cx="2592387"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defRPr/>
            </a:pPr>
            <a:r>
              <a:rPr lang="en-US" altLang="ja-JP" sz="2400" b="1" kern="0" dirty="0">
                <a:solidFill>
                  <a:srgbClr val="FF0000"/>
                </a:solidFill>
                <a:latin typeface="Times New Roman"/>
                <a:ea typeface="ＨＧ丸ゴシックB" charset="-128"/>
              </a:rPr>
              <a:t>C</a:t>
            </a:r>
            <a:r>
              <a:rPr lang="ja-JP" altLang="en-US" sz="2400" b="1" kern="0" dirty="0">
                <a:solidFill>
                  <a:srgbClr val="FF0000"/>
                </a:solidFill>
                <a:latin typeface="Times New Roman"/>
                <a:ea typeface="ＨＧ丸ゴシックB" charset="-128"/>
              </a:rPr>
              <a:t>希土類型構造</a:t>
            </a:r>
            <a:endParaRPr lang="en-US" altLang="ja-JP" sz="2400" b="1" kern="0" baseline="-25000" dirty="0">
              <a:solidFill>
                <a:srgbClr val="FF0000"/>
              </a:solidFill>
              <a:latin typeface="Times New Roman"/>
              <a:ea typeface="ＨＧ丸ゴシックB" charset="-128"/>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図 3">
            <a:extLst>
              <a:ext uri="{FF2B5EF4-FFF2-40B4-BE49-F238E27FC236}">
                <a16:creationId xmlns:a16="http://schemas.microsoft.com/office/drawing/2014/main" id="{7DADFD20-9CC0-4AF7-B97F-456399CE36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7951" y="1565276"/>
            <a:ext cx="3360737"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2">
            <a:extLst>
              <a:ext uri="{FF2B5EF4-FFF2-40B4-BE49-F238E27FC236}">
                <a16:creationId xmlns:a16="http://schemas.microsoft.com/office/drawing/2014/main" id="{0A5E14CF-D1CD-4600-AA49-6CF5869969F3}"/>
              </a:ext>
            </a:extLst>
          </p:cNvPr>
          <p:cNvSpPr>
            <a:spLocks noGrp="1" noChangeArrowheads="1"/>
          </p:cNvSpPr>
          <p:nvPr>
            <p:ph type="title"/>
          </p:nvPr>
        </p:nvSpPr>
        <p:spPr>
          <a:xfrm>
            <a:off x="1524000" y="0"/>
            <a:ext cx="91440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a:solidFill>
                  <a:srgbClr val="0000FF"/>
                </a:solidFill>
                <a:ea typeface="ＨＧ丸ゴシックB" charset="-128"/>
              </a:rPr>
              <a:t>C</a:t>
            </a:r>
            <a:r>
              <a:rPr lang="ja-JP" altLang="en-US" sz="3600" b="1">
                <a:solidFill>
                  <a:srgbClr val="0000FF"/>
                </a:solidFill>
                <a:ea typeface="ＨＧ丸ゴシックB" charset="-128"/>
              </a:rPr>
              <a:t>型希土類構造</a:t>
            </a:r>
            <a:r>
              <a:rPr lang="en-US" altLang="ja-JP" sz="3600" b="1">
                <a:solidFill>
                  <a:srgbClr val="0000FF"/>
                </a:solidFill>
                <a:ea typeface="ＨＧ丸ゴシックB" charset="-128"/>
              </a:rPr>
              <a:t>: In</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3</a:t>
            </a:r>
          </a:p>
        </p:txBody>
      </p:sp>
      <p:sp>
        <p:nvSpPr>
          <p:cNvPr id="16" name="Rectangle 1026">
            <a:extLst>
              <a:ext uri="{FF2B5EF4-FFF2-40B4-BE49-F238E27FC236}">
                <a16:creationId xmlns:a16="http://schemas.microsoft.com/office/drawing/2014/main" id="{9FBE728C-2347-453B-8733-4B9FE3AF380D}"/>
              </a:ext>
            </a:extLst>
          </p:cNvPr>
          <p:cNvSpPr txBox="1">
            <a:spLocks noChangeArrowheads="1"/>
          </p:cNvSpPr>
          <p:nvPr/>
        </p:nvSpPr>
        <p:spPr bwMode="auto">
          <a:xfrm>
            <a:off x="1463706" y="1067596"/>
            <a:ext cx="4360516"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defRPr/>
            </a:pPr>
            <a:r>
              <a:rPr lang="ja-JP" altLang="en-US" sz="2400" b="1" kern="0" dirty="0">
                <a:solidFill>
                  <a:srgbClr val="FF0000"/>
                </a:solidFill>
                <a:latin typeface="Times New Roman"/>
                <a:ea typeface="ＨＧ丸ゴシックB" charset="-128"/>
              </a:rPr>
              <a:t>蛍石型構造</a:t>
            </a:r>
            <a:r>
              <a:rPr lang="ja-JP" altLang="en-US" sz="2400" b="1" kern="0" dirty="0">
                <a:solidFill>
                  <a:srgbClr val="FF0000"/>
                </a:solidFill>
                <a:ea typeface="ＨＧ丸ゴシックB" charset="-128"/>
              </a:rPr>
              <a:t>  </a:t>
            </a:r>
            <a:r>
              <a:rPr lang="en-US" altLang="ja-JP" sz="2400" b="1" i="1" kern="0" dirty="0">
                <a:solidFill>
                  <a:srgbClr val="FF0000"/>
                </a:solidFill>
                <a:ea typeface="ＨＧ丸ゴシックB" charset="-128"/>
              </a:rPr>
              <a:t>M</a:t>
            </a:r>
            <a:r>
              <a:rPr lang="en-US" altLang="ja-JP" sz="2400" b="1" kern="0" dirty="0">
                <a:solidFill>
                  <a:srgbClr val="FF0000"/>
                </a:solidFill>
                <a:ea typeface="ＨＧ丸ゴシックB" charset="-128"/>
              </a:rPr>
              <a:t>O</a:t>
            </a:r>
            <a:r>
              <a:rPr lang="en-US" altLang="ja-JP" sz="2400" b="1" kern="0" baseline="-25000" dirty="0">
                <a:solidFill>
                  <a:srgbClr val="FF0000"/>
                </a:solidFill>
                <a:ea typeface="ＨＧ丸ゴシックB" charset="-128"/>
              </a:rPr>
              <a:t>2</a:t>
            </a:r>
            <a:r>
              <a:rPr lang="en-US" altLang="ja-JP" sz="2400" b="1" kern="0" dirty="0">
                <a:solidFill>
                  <a:srgbClr val="FF0000"/>
                </a:solidFill>
                <a:ea typeface="ＨＧ丸ゴシックB" charset="-128"/>
              </a:rPr>
              <a:t> = </a:t>
            </a:r>
            <a:r>
              <a:rPr lang="en-US" altLang="ja-JP" sz="2400" b="1" i="1" kern="0" dirty="0">
                <a:solidFill>
                  <a:srgbClr val="FF0000"/>
                </a:solidFill>
                <a:ea typeface="ＨＧ丸ゴシックB" charset="-128"/>
              </a:rPr>
              <a:t>M</a:t>
            </a:r>
            <a:r>
              <a:rPr lang="en-US" altLang="ja-JP" sz="2400" b="1" kern="0" baseline="-25000" dirty="0">
                <a:solidFill>
                  <a:srgbClr val="FF0000"/>
                </a:solidFill>
                <a:ea typeface="ＨＧ丸ゴシックB" charset="-128"/>
              </a:rPr>
              <a:t>2</a:t>
            </a:r>
            <a:r>
              <a:rPr lang="en-US" altLang="ja-JP" sz="2400" b="1" kern="0" dirty="0">
                <a:solidFill>
                  <a:srgbClr val="FF0000"/>
                </a:solidFill>
                <a:ea typeface="ＨＧ丸ゴシックB" charset="-128"/>
              </a:rPr>
              <a:t>O</a:t>
            </a:r>
            <a:r>
              <a:rPr lang="en-US" altLang="ja-JP" sz="2400" b="1" kern="0" baseline="-25000" dirty="0">
                <a:solidFill>
                  <a:srgbClr val="FF0000"/>
                </a:solidFill>
                <a:ea typeface="ＨＧ丸ゴシックB" charset="-128"/>
              </a:rPr>
              <a:t>4</a:t>
            </a:r>
            <a:endParaRPr lang="en-US" altLang="ja-JP" sz="2400" b="1" kern="0" baseline="-25000" dirty="0">
              <a:solidFill>
                <a:srgbClr val="FF0000"/>
              </a:solidFill>
              <a:latin typeface="Times New Roman"/>
              <a:ea typeface="ＨＧ丸ゴシックB" charset="-128"/>
            </a:endParaRPr>
          </a:p>
        </p:txBody>
      </p:sp>
      <p:sp>
        <p:nvSpPr>
          <p:cNvPr id="223237" name="正方形/長方形 6">
            <a:extLst>
              <a:ext uri="{FF2B5EF4-FFF2-40B4-BE49-F238E27FC236}">
                <a16:creationId xmlns:a16="http://schemas.microsoft.com/office/drawing/2014/main" id="{472C4E4C-8874-423E-81E7-1BE3823FD64B}"/>
              </a:ext>
            </a:extLst>
          </p:cNvPr>
          <p:cNvSpPr>
            <a:spLocks noChangeArrowheads="1"/>
          </p:cNvSpPr>
          <p:nvPr/>
        </p:nvSpPr>
        <p:spPr bwMode="auto">
          <a:xfrm>
            <a:off x="5664201" y="5084763"/>
            <a:ext cx="792163" cy="576262"/>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23238" name="Rectangle 5">
            <a:extLst>
              <a:ext uri="{FF2B5EF4-FFF2-40B4-BE49-F238E27FC236}">
                <a16:creationId xmlns:a16="http://schemas.microsoft.com/office/drawing/2014/main" id="{DA8ABBFA-7D3D-4635-91CF-756DBF98488F}"/>
              </a:ext>
            </a:extLst>
          </p:cNvPr>
          <p:cNvSpPr>
            <a:spLocks noChangeArrowheads="1"/>
          </p:cNvSpPr>
          <p:nvPr/>
        </p:nvSpPr>
        <p:spPr bwMode="auto">
          <a:xfrm>
            <a:off x="3683650" y="2114550"/>
            <a:ext cx="7429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473DC3"/>
                </a:solidFill>
                <a:ea typeface="ＨＧ丸ゴシックB" charset="-128"/>
              </a:rPr>
              <a:t>Ca</a:t>
            </a:r>
          </a:p>
        </p:txBody>
      </p:sp>
      <p:sp>
        <p:nvSpPr>
          <p:cNvPr id="223239" name="Rectangle 5">
            <a:extLst>
              <a:ext uri="{FF2B5EF4-FFF2-40B4-BE49-F238E27FC236}">
                <a16:creationId xmlns:a16="http://schemas.microsoft.com/office/drawing/2014/main" id="{B6673DF5-85B2-4463-BD64-E7C03DFA8F30}"/>
              </a:ext>
            </a:extLst>
          </p:cNvPr>
          <p:cNvSpPr>
            <a:spLocks noChangeArrowheads="1"/>
          </p:cNvSpPr>
          <p:nvPr/>
        </p:nvSpPr>
        <p:spPr bwMode="auto">
          <a:xfrm>
            <a:off x="4024962" y="1631950"/>
            <a:ext cx="7429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7F7F7F"/>
                </a:solidFill>
                <a:ea typeface="ＨＧ丸ゴシックB" charset="-128"/>
              </a:rPr>
              <a:t>F</a:t>
            </a:r>
          </a:p>
        </p:txBody>
      </p:sp>
      <p:pic>
        <p:nvPicPr>
          <p:cNvPr id="223240" name="図 2">
            <a:extLst>
              <a:ext uri="{FF2B5EF4-FFF2-40B4-BE49-F238E27FC236}">
                <a16:creationId xmlns:a16="http://schemas.microsoft.com/office/drawing/2014/main" id="{2F34C61B-EE26-4445-9882-5AC5563909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0734" y="1419224"/>
            <a:ext cx="3438525"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1" name="Rectangle 6">
            <a:extLst>
              <a:ext uri="{FF2B5EF4-FFF2-40B4-BE49-F238E27FC236}">
                <a16:creationId xmlns:a16="http://schemas.microsoft.com/office/drawing/2014/main" id="{EAF26745-C529-4E00-B78E-8C02723433A8}"/>
              </a:ext>
            </a:extLst>
          </p:cNvPr>
          <p:cNvSpPr>
            <a:spLocks noChangeArrowheads="1"/>
          </p:cNvSpPr>
          <p:nvPr/>
        </p:nvSpPr>
        <p:spPr bwMode="auto">
          <a:xfrm>
            <a:off x="5268596" y="3760787"/>
            <a:ext cx="620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33CC"/>
                </a:solidFill>
                <a:ea typeface="ＨＧ丸ゴシックB" charset="-128"/>
              </a:rPr>
              <a:t>In</a:t>
            </a:r>
            <a:endParaRPr lang="en-US" altLang="ja-JP" sz="3600" b="1" baseline="30000">
              <a:solidFill>
                <a:srgbClr val="FF33CC"/>
              </a:solidFill>
              <a:ea typeface="ＨＧ丸ゴシックB" charset="-128"/>
            </a:endParaRPr>
          </a:p>
        </p:txBody>
      </p:sp>
      <p:sp>
        <p:nvSpPr>
          <p:cNvPr id="223242" name="Line 8">
            <a:extLst>
              <a:ext uri="{FF2B5EF4-FFF2-40B4-BE49-F238E27FC236}">
                <a16:creationId xmlns:a16="http://schemas.microsoft.com/office/drawing/2014/main" id="{21FAA312-A168-43CB-A0AE-E1EB69DF601F}"/>
              </a:ext>
            </a:extLst>
          </p:cNvPr>
          <p:cNvSpPr>
            <a:spLocks noChangeShapeType="1"/>
          </p:cNvSpPr>
          <p:nvPr/>
        </p:nvSpPr>
        <p:spPr bwMode="auto">
          <a:xfrm flipV="1">
            <a:off x="5787709" y="3851275"/>
            <a:ext cx="1157287" cy="23336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3243" name="Rectangle 5">
            <a:extLst>
              <a:ext uri="{FF2B5EF4-FFF2-40B4-BE49-F238E27FC236}">
                <a16:creationId xmlns:a16="http://schemas.microsoft.com/office/drawing/2014/main" id="{7778ED94-1FD4-4F68-9F08-6BFB3A02E60C}"/>
              </a:ext>
            </a:extLst>
          </p:cNvPr>
          <p:cNvSpPr>
            <a:spLocks noChangeArrowheads="1"/>
          </p:cNvSpPr>
          <p:nvPr/>
        </p:nvSpPr>
        <p:spPr bwMode="auto">
          <a:xfrm>
            <a:off x="5355908" y="3270249"/>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19" name="Rectangle 1026">
            <a:extLst>
              <a:ext uri="{FF2B5EF4-FFF2-40B4-BE49-F238E27FC236}">
                <a16:creationId xmlns:a16="http://schemas.microsoft.com/office/drawing/2014/main" id="{CEAC35C1-C27F-4645-A4A2-BAD456A5D59E}"/>
              </a:ext>
            </a:extLst>
          </p:cNvPr>
          <p:cNvSpPr txBox="1">
            <a:spLocks noChangeArrowheads="1"/>
          </p:cNvSpPr>
          <p:nvPr/>
        </p:nvSpPr>
        <p:spPr bwMode="auto">
          <a:xfrm>
            <a:off x="5860734" y="1133475"/>
            <a:ext cx="5569266"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eaLnBrk="1" hangingPunct="1">
              <a:defRPr/>
            </a:pPr>
            <a:r>
              <a:rPr lang="en-US" altLang="ja-JP" sz="2400" b="1" kern="0" dirty="0">
                <a:solidFill>
                  <a:srgbClr val="FF0000"/>
                </a:solidFill>
                <a:latin typeface="Times New Roman"/>
                <a:ea typeface="ＨＧ丸ゴシックB" charset="-128"/>
              </a:rPr>
              <a:t>C</a:t>
            </a:r>
            <a:r>
              <a:rPr lang="ja-JP" altLang="en-US" sz="2400" b="1" kern="0" dirty="0">
                <a:solidFill>
                  <a:srgbClr val="FF0000"/>
                </a:solidFill>
                <a:latin typeface="Times New Roman"/>
                <a:ea typeface="ＨＧ丸ゴシックB" charset="-128"/>
              </a:rPr>
              <a:t>希土類型構造 </a:t>
            </a:r>
            <a:r>
              <a:rPr lang="en-US" altLang="ja-JP" sz="2400" b="1" i="1" kern="0" dirty="0">
                <a:solidFill>
                  <a:srgbClr val="FF0000"/>
                </a:solidFill>
                <a:latin typeface="Times New Roman"/>
                <a:ea typeface="ＨＧ丸ゴシックB" charset="-128"/>
              </a:rPr>
              <a:t>M</a:t>
            </a:r>
            <a:r>
              <a:rPr lang="en-US" altLang="ja-JP" sz="2400" b="1" kern="0" baseline="-25000" dirty="0">
                <a:solidFill>
                  <a:srgbClr val="FF0000"/>
                </a:solidFill>
                <a:latin typeface="Times New Roman"/>
                <a:ea typeface="ＨＧ丸ゴシックB" charset="-128"/>
              </a:rPr>
              <a:t>2</a:t>
            </a:r>
            <a:r>
              <a:rPr lang="en-US" altLang="ja-JP" sz="2400" b="1" kern="0" dirty="0">
                <a:solidFill>
                  <a:srgbClr val="FF0000"/>
                </a:solidFill>
                <a:latin typeface="Times New Roman"/>
                <a:ea typeface="ＨＧ丸ゴシックB" charset="-128"/>
              </a:rPr>
              <a:t>O</a:t>
            </a:r>
            <a:r>
              <a:rPr lang="en-US" altLang="ja-JP" sz="2400" b="1" kern="0" baseline="-25000" dirty="0">
                <a:solidFill>
                  <a:srgbClr val="FF0000"/>
                </a:solidFill>
                <a:latin typeface="Times New Roman"/>
                <a:ea typeface="ＨＧ丸ゴシックB" charset="-128"/>
              </a:rPr>
              <a:t>3</a:t>
            </a:r>
            <a:r>
              <a:rPr lang="en-US" altLang="ja-JP" sz="2400" b="1" kern="0" dirty="0">
                <a:solidFill>
                  <a:srgbClr val="FF0000"/>
                </a:solidFill>
                <a:latin typeface="Times New Roman"/>
                <a:ea typeface="ＨＧ丸ゴシックB" charset="-128"/>
              </a:rPr>
              <a:t> (</a:t>
            </a:r>
            <a:r>
              <a:rPr lang="ja-JP" altLang="en-US" sz="2400" b="1" kern="0" dirty="0">
                <a:solidFill>
                  <a:srgbClr val="FF0000"/>
                </a:solidFill>
                <a:latin typeface="Times New Roman"/>
                <a:ea typeface="ＨＧ丸ゴシックB" charset="-128"/>
              </a:rPr>
              <a:t>欠陥蛍石構造</a:t>
            </a:r>
            <a:r>
              <a:rPr lang="en-US" altLang="ja-JP" sz="2400" b="1" kern="0" dirty="0">
                <a:solidFill>
                  <a:srgbClr val="FF0000"/>
                </a:solidFill>
                <a:latin typeface="Times New Roman"/>
                <a:ea typeface="ＨＧ丸ゴシックB" charset="-128"/>
              </a:rPr>
              <a:t>)</a:t>
            </a:r>
          </a:p>
        </p:txBody>
      </p:sp>
      <p:sp>
        <p:nvSpPr>
          <p:cNvPr id="223245" name="Text Box 10">
            <a:extLst>
              <a:ext uri="{FF2B5EF4-FFF2-40B4-BE49-F238E27FC236}">
                <a16:creationId xmlns:a16="http://schemas.microsoft.com/office/drawing/2014/main" id="{65933F8D-45E2-4943-AAF4-E42098C4CECD}"/>
              </a:ext>
            </a:extLst>
          </p:cNvPr>
          <p:cNvSpPr txBox="1">
            <a:spLocks noChangeArrowheads="1"/>
          </p:cNvSpPr>
          <p:nvPr/>
        </p:nvSpPr>
        <p:spPr bwMode="auto">
          <a:xfrm>
            <a:off x="1808163" y="5141914"/>
            <a:ext cx="8839200" cy="1322387"/>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・酸素欠損のある</a:t>
            </a:r>
            <a:r>
              <a:rPr lang="en-US" altLang="ja-JP" b="1">
                <a:solidFill>
                  <a:srgbClr val="FFFF00"/>
                </a:solidFill>
                <a:ea typeface="ＭＳ ゴシック" panose="020B0609070205080204" pitchFamily="49" charset="-128"/>
              </a:rPr>
              <a:t>2</a:t>
            </a:r>
            <a:r>
              <a:rPr lang="en-US" altLang="ja-JP" b="1">
                <a:solidFill>
                  <a:srgbClr val="FFFF00"/>
                </a:solidFill>
                <a:ea typeface="ＭＳ ゴシック" panose="020B0609070205080204" pitchFamily="49" charset="-128"/>
                <a:sym typeface="Symbol" panose="05050102010706020507" pitchFamily="18" charset="2"/>
              </a:rPr>
              <a:t></a:t>
            </a:r>
            <a:r>
              <a:rPr lang="en-US" altLang="ja-JP" b="1">
                <a:solidFill>
                  <a:srgbClr val="FFFF00"/>
                </a:solidFill>
                <a:ea typeface="ＭＳ ゴシック" panose="020B0609070205080204" pitchFamily="49" charset="-128"/>
              </a:rPr>
              <a:t>2</a:t>
            </a:r>
            <a:r>
              <a:rPr lang="en-US" altLang="ja-JP" b="1">
                <a:solidFill>
                  <a:srgbClr val="FFFF00"/>
                </a:solidFill>
                <a:ea typeface="ＭＳ ゴシック" panose="020B0609070205080204" pitchFamily="49" charset="-128"/>
                <a:sym typeface="Symbol" panose="05050102010706020507" pitchFamily="18" charset="2"/>
              </a:rPr>
              <a:t></a:t>
            </a:r>
            <a:r>
              <a:rPr lang="en-US" altLang="ja-JP" b="1">
                <a:solidFill>
                  <a:srgbClr val="FFFF00"/>
                </a:solidFill>
                <a:ea typeface="ＭＳ ゴシック" panose="020B0609070205080204" pitchFamily="49" charset="-128"/>
              </a:rPr>
              <a:t>2</a:t>
            </a:r>
            <a:r>
              <a:rPr lang="ja-JP" altLang="en-US" b="1">
                <a:solidFill>
                  <a:srgbClr val="FFFF00"/>
                </a:solidFill>
                <a:ea typeface="ＭＳ ゴシック" panose="020B0609070205080204" pitchFamily="49" charset="-128"/>
              </a:rPr>
              <a:t>蛍石型構造</a:t>
            </a:r>
            <a:br>
              <a:rPr lang="en-US" altLang="ja-JP" b="1">
                <a:solidFill>
                  <a:srgbClr val="FFFF00"/>
                </a:solidFill>
                <a:ea typeface="ＭＳ ゴシック" panose="020B0609070205080204" pitchFamily="49" charset="-128"/>
              </a:rPr>
            </a:br>
            <a:r>
              <a:rPr lang="ja-JP" altLang="en-US" sz="2400" b="1">
                <a:solidFill>
                  <a:srgbClr val="FFFF00"/>
                </a:solidFill>
                <a:ea typeface="ＭＳ ゴシック" panose="020B0609070205080204" pitchFamily="49" charset="-128"/>
              </a:rPr>
              <a:t>　　蛍石型　   </a:t>
            </a:r>
            <a:r>
              <a:rPr lang="en-US" altLang="ja-JP" sz="2400" b="1">
                <a:solidFill>
                  <a:srgbClr val="FFFF00"/>
                </a:solidFill>
                <a:ea typeface="ＭＳ ゴシック" panose="020B0609070205080204" pitchFamily="49" charset="-128"/>
              </a:rPr>
              <a:t>:</a:t>
            </a:r>
            <a:r>
              <a:rPr lang="ja-JP" altLang="en-US" sz="2400" b="1">
                <a:solidFill>
                  <a:srgbClr val="FFFF00"/>
                </a:solidFill>
                <a:ea typeface="ＭＳ ゴシック" panose="020B0609070205080204" pitchFamily="49" charset="-128"/>
              </a:rPr>
              <a:t> </a:t>
            </a:r>
            <a:r>
              <a:rPr lang="en-US" altLang="ja-JP" sz="2400" b="1" i="1">
                <a:solidFill>
                  <a:srgbClr val="FFFF00"/>
                </a:solidFill>
                <a:ea typeface="ＭＳ ゴシック" panose="020B0609070205080204" pitchFamily="49" charset="-128"/>
              </a:rPr>
              <a:t>MX</a:t>
            </a:r>
            <a:r>
              <a:rPr lang="en-US" altLang="ja-JP" sz="2400" b="1" baseline="-25000">
                <a:solidFill>
                  <a:srgbClr val="FFFF00"/>
                </a:solidFill>
                <a:ea typeface="ＭＳ ゴシック" panose="020B0609070205080204" pitchFamily="49" charset="-128"/>
              </a:rPr>
              <a:t>2</a:t>
            </a:r>
            <a:r>
              <a:rPr lang="ja-JP" altLang="en-US" sz="2400" b="1" baseline="-25000">
                <a:solidFill>
                  <a:srgbClr val="FFFF00"/>
                </a:solidFill>
                <a:ea typeface="ＭＳ ゴシック" panose="020B0609070205080204" pitchFamily="49" charset="-128"/>
              </a:rPr>
              <a:t>  </a:t>
            </a:r>
            <a:r>
              <a:rPr lang="ja-JP" altLang="en-US" sz="2400" b="1">
                <a:solidFill>
                  <a:srgbClr val="FFFF00"/>
                </a:solidFill>
                <a:ea typeface="ＭＳ ゴシック" panose="020B0609070205080204" pitchFamily="49" charset="-128"/>
              </a:rPr>
              <a:t>で陽イオン</a:t>
            </a:r>
            <a:r>
              <a:rPr lang="en-US" altLang="ja-JP" sz="2400" b="1" i="1">
                <a:solidFill>
                  <a:srgbClr val="FFFF00"/>
                </a:solidFill>
                <a:ea typeface="ＭＳ ゴシック" panose="020B0609070205080204" pitchFamily="49" charset="-128"/>
              </a:rPr>
              <a:t>M</a:t>
            </a:r>
            <a:r>
              <a:rPr lang="ja-JP" altLang="en-US" sz="2400" b="1">
                <a:solidFill>
                  <a:srgbClr val="FFFF00"/>
                </a:solidFill>
                <a:ea typeface="ＭＳ ゴシック" panose="020B0609070205080204" pitchFamily="49" charset="-128"/>
              </a:rPr>
              <a:t>は八配位</a:t>
            </a:r>
            <a:br>
              <a:rPr lang="en-US" altLang="ja-JP" sz="2400" b="1">
                <a:solidFill>
                  <a:srgbClr val="FFFF00"/>
                </a:solidFill>
                <a:ea typeface="ＭＳ ゴシック" panose="020B0609070205080204" pitchFamily="49" charset="-128"/>
              </a:rPr>
            </a:br>
            <a:r>
              <a:rPr lang="ja-JP" altLang="en-US" sz="2400" b="1">
                <a:solidFill>
                  <a:srgbClr val="FFFF00"/>
                </a:solidFill>
                <a:ea typeface="ＭＳ ゴシック" panose="020B0609070205080204" pitchFamily="49" charset="-128"/>
              </a:rPr>
              <a:t>　　</a:t>
            </a:r>
            <a:r>
              <a:rPr lang="en-US" altLang="ja-JP" sz="2400" b="1">
                <a:solidFill>
                  <a:srgbClr val="FFFF00"/>
                </a:solidFill>
                <a:ea typeface="ＭＳ ゴシック" panose="020B0609070205080204" pitchFamily="49" charset="-128"/>
              </a:rPr>
              <a:t>C</a:t>
            </a:r>
            <a:r>
              <a:rPr lang="ja-JP" altLang="en-US" sz="2400" b="1">
                <a:solidFill>
                  <a:srgbClr val="FFFF00"/>
                </a:solidFill>
                <a:ea typeface="ＭＳ ゴシック" panose="020B0609070205080204" pitchFamily="49" charset="-128"/>
              </a:rPr>
              <a:t>希土類型</a:t>
            </a:r>
            <a:r>
              <a:rPr lang="en-US" altLang="ja-JP" sz="2400" b="1">
                <a:solidFill>
                  <a:srgbClr val="FFFF00"/>
                </a:solidFill>
                <a:ea typeface="ＭＳ ゴシック" panose="020B0609070205080204" pitchFamily="49" charset="-128"/>
              </a:rPr>
              <a:t>:</a:t>
            </a:r>
            <a:r>
              <a:rPr lang="ja-JP" altLang="en-US" sz="2400" b="1">
                <a:solidFill>
                  <a:srgbClr val="FFFF00"/>
                </a:solidFill>
                <a:ea typeface="ＭＳ ゴシック" panose="020B0609070205080204" pitchFamily="49" charset="-128"/>
              </a:rPr>
              <a:t> </a:t>
            </a:r>
            <a:r>
              <a:rPr lang="en-US" altLang="ja-JP" sz="2400" b="1" i="1">
                <a:solidFill>
                  <a:srgbClr val="FFFF00"/>
                </a:solidFill>
                <a:ea typeface="ＭＳ ゴシック" panose="020B0609070205080204" pitchFamily="49" charset="-128"/>
              </a:rPr>
              <a:t>M</a:t>
            </a:r>
            <a:r>
              <a:rPr lang="en-US" altLang="ja-JP" sz="2400" b="1" baseline="-25000">
                <a:solidFill>
                  <a:srgbClr val="FFFF00"/>
                </a:solidFill>
                <a:ea typeface="ＭＳ ゴシック" panose="020B0609070205080204" pitchFamily="49" charset="-128"/>
              </a:rPr>
              <a:t>2</a:t>
            </a:r>
            <a:r>
              <a:rPr lang="en-US" altLang="ja-JP" sz="2400" b="1" i="1">
                <a:solidFill>
                  <a:srgbClr val="FFFF00"/>
                </a:solidFill>
                <a:ea typeface="ＭＳ ゴシック" panose="020B0609070205080204" pitchFamily="49" charset="-128"/>
              </a:rPr>
              <a:t>X</a:t>
            </a:r>
            <a:r>
              <a:rPr lang="en-US" altLang="ja-JP" sz="2400" b="1" baseline="-25000">
                <a:solidFill>
                  <a:srgbClr val="FFFF00"/>
                </a:solidFill>
                <a:ea typeface="ＭＳ ゴシック" panose="020B0609070205080204" pitchFamily="49" charset="-128"/>
              </a:rPr>
              <a:t>3</a:t>
            </a:r>
            <a:r>
              <a:rPr lang="ja-JP" altLang="en-US" sz="2400" b="1">
                <a:solidFill>
                  <a:srgbClr val="FFFF00"/>
                </a:solidFill>
                <a:ea typeface="ＭＳ ゴシック" panose="020B0609070205080204" pitchFamily="49" charset="-128"/>
              </a:rPr>
              <a:t>で陽イオン</a:t>
            </a:r>
            <a:r>
              <a:rPr lang="en-US" altLang="ja-JP" sz="2400" b="1" i="1">
                <a:solidFill>
                  <a:srgbClr val="FFFF00"/>
                </a:solidFill>
                <a:ea typeface="ＭＳ ゴシック" panose="020B0609070205080204" pitchFamily="49" charset="-128"/>
              </a:rPr>
              <a:t>M</a:t>
            </a:r>
            <a:r>
              <a:rPr lang="ja-JP" altLang="en-US" sz="2400" b="1">
                <a:solidFill>
                  <a:srgbClr val="FFFF00"/>
                </a:solidFill>
                <a:ea typeface="ＭＳ ゴシック" panose="020B0609070205080204" pitchFamily="49" charset="-128"/>
              </a:rPr>
              <a:t>は六配位</a:t>
            </a:r>
            <a:endParaRPr lang="ja-JP" altLang="en-US" b="1">
              <a:solidFill>
                <a:srgbClr val="FFFF00"/>
              </a:solidFill>
              <a:ea typeface="ＭＳ ゴシック" panose="020B0609070205080204" pitchFamily="49" charset="-128"/>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図 3">
            <a:extLst>
              <a:ext uri="{FF2B5EF4-FFF2-40B4-BE49-F238E27FC236}">
                <a16:creationId xmlns:a16="http://schemas.microsoft.com/office/drawing/2014/main" id="{83619C48-0C97-4E1D-9598-D1C79451862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769938"/>
            <a:ext cx="41529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2">
            <a:extLst>
              <a:ext uri="{FF2B5EF4-FFF2-40B4-BE49-F238E27FC236}">
                <a16:creationId xmlns:a16="http://schemas.microsoft.com/office/drawing/2014/main" id="{AA66FBDB-4E38-42AC-A08C-71BF8C6B3AE1}"/>
              </a:ext>
            </a:extLst>
          </p:cNvPr>
          <p:cNvSpPr>
            <a:spLocks noGrp="1" noChangeArrowheads="1"/>
          </p:cNvSpPr>
          <p:nvPr>
            <p:ph type="title"/>
          </p:nvPr>
        </p:nvSpPr>
        <p:spPr>
          <a:xfrm>
            <a:off x="1524000" y="0"/>
            <a:ext cx="91440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a:solidFill>
                  <a:srgbClr val="0000FF"/>
                </a:solidFill>
                <a:ea typeface="ＨＧ丸ゴシックB" charset="-128"/>
              </a:rPr>
              <a:t>C</a:t>
            </a:r>
            <a:r>
              <a:rPr lang="ja-JP" altLang="en-US" sz="3600" b="1">
                <a:solidFill>
                  <a:srgbClr val="0000FF"/>
                </a:solidFill>
                <a:ea typeface="ＨＧ丸ゴシックB" charset="-128"/>
              </a:rPr>
              <a:t>型希土類構造</a:t>
            </a:r>
            <a:r>
              <a:rPr lang="en-US" altLang="ja-JP" sz="3600" b="1">
                <a:solidFill>
                  <a:srgbClr val="0000FF"/>
                </a:solidFill>
                <a:ea typeface="ＨＧ丸ゴシックB" charset="-128"/>
              </a:rPr>
              <a:t>: In</a:t>
            </a:r>
            <a:r>
              <a:rPr lang="en-US" altLang="ja-JP" sz="3600" b="1" baseline="-25000">
                <a:solidFill>
                  <a:srgbClr val="0000FF"/>
                </a:solidFill>
                <a:ea typeface="ＨＧ丸ゴシックB" charset="-128"/>
              </a:rPr>
              <a:t>2</a:t>
            </a:r>
            <a:r>
              <a:rPr lang="en-US" altLang="ja-JP" sz="3600" b="1">
                <a:solidFill>
                  <a:srgbClr val="0000FF"/>
                </a:solidFill>
                <a:ea typeface="ＨＧ丸ゴシックB" charset="-128"/>
              </a:rPr>
              <a:t>O</a:t>
            </a:r>
            <a:r>
              <a:rPr lang="en-US" altLang="ja-JP" sz="3600" b="1" baseline="-25000">
                <a:solidFill>
                  <a:srgbClr val="0000FF"/>
                </a:solidFill>
                <a:ea typeface="ＨＧ丸ゴシックB" charset="-128"/>
              </a:rPr>
              <a:t>3</a:t>
            </a:r>
          </a:p>
        </p:txBody>
      </p:sp>
      <p:sp>
        <p:nvSpPr>
          <p:cNvPr id="224260" name="Text Box 10">
            <a:extLst>
              <a:ext uri="{FF2B5EF4-FFF2-40B4-BE49-F238E27FC236}">
                <a16:creationId xmlns:a16="http://schemas.microsoft.com/office/drawing/2014/main" id="{EAE2E03F-E3C6-47A7-AC6E-4044515C6942}"/>
              </a:ext>
            </a:extLst>
          </p:cNvPr>
          <p:cNvSpPr txBox="1">
            <a:spLocks noChangeArrowheads="1"/>
          </p:cNvSpPr>
          <p:nvPr/>
        </p:nvSpPr>
        <p:spPr bwMode="auto">
          <a:xfrm>
            <a:off x="1676400" y="4999038"/>
            <a:ext cx="8839200" cy="1077912"/>
          </a:xfrm>
          <a:prstGeom prst="rect">
            <a:avLst/>
          </a:prstGeom>
          <a:solidFill>
            <a:srgbClr val="0000CC"/>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b="1">
                <a:solidFill>
                  <a:srgbClr val="FFFF00"/>
                </a:solidFill>
                <a:ea typeface="ＭＳ ゴシック" panose="020B0609070205080204" pitchFamily="49" charset="-128"/>
              </a:rPr>
              <a:t>・酸素欠損のある</a:t>
            </a:r>
            <a:r>
              <a:rPr lang="en-US" altLang="ja-JP" b="1">
                <a:solidFill>
                  <a:srgbClr val="FFFF00"/>
                </a:solidFill>
                <a:ea typeface="ＭＳ ゴシック" panose="020B0609070205080204" pitchFamily="49" charset="-128"/>
              </a:rPr>
              <a:t>2</a:t>
            </a:r>
            <a:r>
              <a:rPr lang="en-US" altLang="ja-JP" b="1">
                <a:solidFill>
                  <a:srgbClr val="FFFF00"/>
                </a:solidFill>
                <a:ea typeface="ＭＳ ゴシック" panose="020B0609070205080204" pitchFamily="49" charset="-128"/>
                <a:sym typeface="Symbol" panose="05050102010706020507" pitchFamily="18" charset="2"/>
              </a:rPr>
              <a:t></a:t>
            </a:r>
            <a:r>
              <a:rPr lang="en-US" altLang="ja-JP" b="1">
                <a:solidFill>
                  <a:srgbClr val="FFFF00"/>
                </a:solidFill>
                <a:ea typeface="ＭＳ ゴシック" panose="020B0609070205080204" pitchFamily="49" charset="-128"/>
              </a:rPr>
              <a:t>2</a:t>
            </a:r>
            <a:r>
              <a:rPr lang="en-US" altLang="ja-JP" b="1">
                <a:solidFill>
                  <a:srgbClr val="FFFF00"/>
                </a:solidFill>
                <a:ea typeface="ＭＳ ゴシック" panose="020B0609070205080204" pitchFamily="49" charset="-128"/>
                <a:sym typeface="Symbol" panose="05050102010706020507" pitchFamily="18" charset="2"/>
              </a:rPr>
              <a:t></a:t>
            </a:r>
            <a:r>
              <a:rPr lang="en-US" altLang="ja-JP" b="1">
                <a:solidFill>
                  <a:srgbClr val="FFFF00"/>
                </a:solidFill>
                <a:ea typeface="ＭＳ ゴシック" panose="020B0609070205080204" pitchFamily="49" charset="-128"/>
              </a:rPr>
              <a:t>2</a:t>
            </a:r>
            <a:r>
              <a:rPr lang="ja-JP" altLang="en-US" b="1">
                <a:solidFill>
                  <a:srgbClr val="FFFF00"/>
                </a:solidFill>
                <a:ea typeface="ＭＳ ゴシック" panose="020B0609070205080204" pitchFamily="49" charset="-128"/>
              </a:rPr>
              <a:t>蛍石型構造</a:t>
            </a:r>
            <a:br>
              <a:rPr lang="en-US" altLang="ja-JP" b="1">
                <a:solidFill>
                  <a:srgbClr val="FFFF00"/>
                </a:solidFill>
                <a:ea typeface="ＭＳ ゴシック" panose="020B0609070205080204" pitchFamily="49" charset="-128"/>
              </a:rPr>
            </a:br>
            <a:r>
              <a:rPr lang="ja-JP" altLang="en-US" b="1">
                <a:solidFill>
                  <a:srgbClr val="FFFF00"/>
                </a:solidFill>
                <a:ea typeface="ＭＳ ゴシック" panose="020B0609070205080204" pitchFamily="49" charset="-128"/>
              </a:rPr>
              <a:t>・歪んだ </a:t>
            </a:r>
            <a:r>
              <a:rPr lang="en-US" altLang="ja-JP" b="1">
                <a:solidFill>
                  <a:srgbClr val="FFFF00"/>
                </a:solidFill>
                <a:ea typeface="ＭＳ ゴシック" panose="020B0609070205080204" pitchFamily="49" charset="-128"/>
              </a:rPr>
              <a:t>(InO</a:t>
            </a:r>
            <a:r>
              <a:rPr lang="en-US" altLang="ja-JP" b="1" baseline="-25000">
                <a:solidFill>
                  <a:srgbClr val="FFFF00"/>
                </a:solidFill>
                <a:ea typeface="ＭＳ ゴシック" panose="020B0609070205080204" pitchFamily="49" charset="-128"/>
              </a:rPr>
              <a:t>6</a:t>
            </a:r>
            <a:r>
              <a:rPr lang="en-US" altLang="ja-JP" b="1">
                <a:solidFill>
                  <a:srgbClr val="FFFF00"/>
                </a:solidFill>
                <a:ea typeface="ＭＳ ゴシック" panose="020B0609070205080204" pitchFamily="49" charset="-128"/>
              </a:rPr>
              <a:t>)</a:t>
            </a:r>
            <a:r>
              <a:rPr lang="ja-JP" altLang="en-US" b="1">
                <a:solidFill>
                  <a:srgbClr val="FFFF00"/>
                </a:solidFill>
                <a:ea typeface="ＭＳ ゴシック" panose="020B0609070205080204" pitchFamily="49" charset="-128"/>
              </a:rPr>
              <a:t> 八面体の稜共有構造</a:t>
            </a:r>
          </a:p>
        </p:txBody>
      </p:sp>
      <p:sp>
        <p:nvSpPr>
          <p:cNvPr id="224261" name="Rectangle 5">
            <a:extLst>
              <a:ext uri="{FF2B5EF4-FFF2-40B4-BE49-F238E27FC236}">
                <a16:creationId xmlns:a16="http://schemas.microsoft.com/office/drawing/2014/main" id="{48B6AC1B-0F9A-489C-8A0F-134F5FA8AE3E}"/>
              </a:ext>
            </a:extLst>
          </p:cNvPr>
          <p:cNvSpPr>
            <a:spLocks noChangeArrowheads="1"/>
          </p:cNvSpPr>
          <p:nvPr/>
        </p:nvSpPr>
        <p:spPr bwMode="auto">
          <a:xfrm>
            <a:off x="1584325" y="1096963"/>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0000"/>
                </a:solidFill>
                <a:ea typeface="ＨＧ丸ゴシックB" charset="-128"/>
              </a:rPr>
              <a:t>O</a:t>
            </a:r>
          </a:p>
        </p:txBody>
      </p:sp>
      <p:sp>
        <p:nvSpPr>
          <p:cNvPr id="224262" name="Rectangle 6">
            <a:extLst>
              <a:ext uri="{FF2B5EF4-FFF2-40B4-BE49-F238E27FC236}">
                <a16:creationId xmlns:a16="http://schemas.microsoft.com/office/drawing/2014/main" id="{BF89D3EF-601C-43CF-9587-D66EDF1BC9E4}"/>
              </a:ext>
            </a:extLst>
          </p:cNvPr>
          <p:cNvSpPr>
            <a:spLocks noChangeArrowheads="1"/>
          </p:cNvSpPr>
          <p:nvPr/>
        </p:nvSpPr>
        <p:spPr bwMode="auto">
          <a:xfrm>
            <a:off x="2063751" y="261938"/>
            <a:ext cx="620713"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r>
              <a:rPr lang="en-US" altLang="ja-JP" sz="3600" b="1">
                <a:solidFill>
                  <a:srgbClr val="FF33CC"/>
                </a:solidFill>
                <a:ea typeface="ＨＧ丸ゴシックB" charset="-128"/>
              </a:rPr>
              <a:t>In</a:t>
            </a:r>
            <a:endParaRPr lang="en-US" altLang="ja-JP" sz="3600" b="1" baseline="30000">
              <a:solidFill>
                <a:srgbClr val="FF33CC"/>
              </a:solidFill>
              <a:ea typeface="ＨＧ丸ゴシックB" charset="-128"/>
            </a:endParaRPr>
          </a:p>
        </p:txBody>
      </p:sp>
      <p:pic>
        <p:nvPicPr>
          <p:cNvPr id="224263" name="図 2">
            <a:extLst>
              <a:ext uri="{FF2B5EF4-FFF2-40B4-BE49-F238E27FC236}">
                <a16:creationId xmlns:a16="http://schemas.microsoft.com/office/drawing/2014/main" id="{DD109068-A19F-4FEC-9A93-22D111E548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773114"/>
            <a:ext cx="4008438" cy="400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D1D98D81-D29F-41A4-8E4F-001C23F360C5}"/>
              </a:ext>
            </a:extLst>
          </p:cNvPr>
          <p:cNvSpPr>
            <a:spLocks noGrp="1" noChangeArrowheads="1"/>
          </p:cNvSpPr>
          <p:nvPr>
            <p:ph type="title" idx="4294967295"/>
          </p:nvPr>
        </p:nvSpPr>
        <p:spPr>
          <a:xfrm>
            <a:off x="1524000" y="0"/>
            <a:ext cx="9144000" cy="838200"/>
          </a:xfrm>
          <a:noFill/>
        </p:spPr>
        <p:txBody>
          <a:bodyPr/>
          <a:lstStyle/>
          <a:p>
            <a:pPr eaLnBrk="1" hangingPunct="1"/>
            <a:r>
              <a:rPr lang="ja-JP" altLang="en-US" sz="3600" b="1">
                <a:solidFill>
                  <a:srgbClr val="0000FF"/>
                </a:solidFill>
              </a:rPr>
              <a:t>どうしたらイオン間距離を小さくできるか</a:t>
            </a:r>
          </a:p>
        </p:txBody>
      </p:sp>
      <p:sp>
        <p:nvSpPr>
          <p:cNvPr id="96259" name="Text Box 1027">
            <a:extLst>
              <a:ext uri="{FF2B5EF4-FFF2-40B4-BE49-F238E27FC236}">
                <a16:creationId xmlns:a16="http://schemas.microsoft.com/office/drawing/2014/main" id="{46BAC936-C2C7-49B3-B7CC-8F2260862E14}"/>
              </a:ext>
            </a:extLst>
          </p:cNvPr>
          <p:cNvSpPr txBox="1">
            <a:spLocks noChangeArrowheads="1"/>
          </p:cNvSpPr>
          <p:nvPr/>
        </p:nvSpPr>
        <p:spPr bwMode="auto">
          <a:xfrm>
            <a:off x="1752600" y="990601"/>
            <a:ext cx="8686800"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sz="2800">
                <a:solidFill>
                  <a:srgbClr val="FF0000"/>
                </a:solidFill>
              </a:rPr>
              <a:t>イオンの位置、イオン間距離は結晶構造で決まっている</a:t>
            </a:r>
          </a:p>
          <a:p>
            <a:pPr fontAlgn="base">
              <a:spcBef>
                <a:spcPct val="50000"/>
              </a:spcBef>
              <a:spcAft>
                <a:spcPct val="0"/>
              </a:spcAft>
            </a:pPr>
            <a:r>
              <a:rPr lang="ja-JP" altLang="en-US" sz="2800">
                <a:solidFill>
                  <a:srgbClr val="000000"/>
                </a:solidFill>
              </a:rPr>
              <a:t>結晶構造は化学組成だけでは決まらない</a:t>
            </a:r>
            <a:br>
              <a:rPr lang="ja-JP" altLang="en-US" sz="2800">
                <a:solidFill>
                  <a:srgbClr val="000000"/>
                </a:solidFill>
              </a:rPr>
            </a:br>
            <a:r>
              <a:rPr lang="ja-JP" altLang="en-US" sz="2800">
                <a:solidFill>
                  <a:srgbClr val="000000"/>
                </a:solidFill>
              </a:rPr>
              <a:t>　　化学組成が同じでも結晶構造が違うものがある</a:t>
            </a:r>
            <a:br>
              <a:rPr lang="ja-JP" altLang="en-US" sz="2800">
                <a:solidFill>
                  <a:srgbClr val="000000"/>
                </a:solidFill>
              </a:rPr>
            </a:br>
            <a:r>
              <a:rPr lang="ja-JP" altLang="en-US" sz="2800">
                <a:solidFill>
                  <a:srgbClr val="000000"/>
                </a:solidFill>
              </a:rPr>
              <a:t>　　　　</a:t>
            </a:r>
            <a:r>
              <a:rPr lang="ja-JP" altLang="en-US" sz="2800">
                <a:solidFill>
                  <a:srgbClr val="0033CC"/>
                </a:solidFill>
              </a:rPr>
              <a:t>多形</a:t>
            </a:r>
            <a:r>
              <a:rPr lang="en-US" altLang="ja-JP" sz="2800">
                <a:solidFill>
                  <a:srgbClr val="0033CC"/>
                </a:solidFill>
              </a:rPr>
              <a:t>(polymorph)</a:t>
            </a:r>
            <a:r>
              <a:rPr lang="ja-JP" altLang="en-US" sz="2800">
                <a:solidFill>
                  <a:srgbClr val="000000"/>
                </a:solidFill>
              </a:rPr>
              <a:t>、</a:t>
            </a:r>
            <a:r>
              <a:rPr lang="ja-JP" altLang="en-US" sz="2800">
                <a:solidFill>
                  <a:srgbClr val="0033CC"/>
                </a:solidFill>
              </a:rPr>
              <a:t>多型</a:t>
            </a:r>
            <a:r>
              <a:rPr lang="en-US" altLang="ja-JP" sz="2800">
                <a:solidFill>
                  <a:srgbClr val="0033CC"/>
                </a:solidFill>
              </a:rPr>
              <a:t>(polytype)</a:t>
            </a:r>
          </a:p>
          <a:p>
            <a:pPr fontAlgn="base">
              <a:spcBef>
                <a:spcPct val="50000"/>
              </a:spcBef>
              <a:spcAft>
                <a:spcPct val="0"/>
              </a:spcAft>
            </a:pPr>
            <a:r>
              <a:rPr lang="ja-JP" altLang="en-US" sz="2800">
                <a:solidFill>
                  <a:srgbClr val="000000"/>
                </a:solidFill>
              </a:rPr>
              <a:t>少し化学組成をずらすと、結晶構造を変えられることがある</a:t>
            </a:r>
          </a:p>
        </p:txBody>
      </p:sp>
      <p:sp>
        <p:nvSpPr>
          <p:cNvPr id="96260" name="Text Box 1028">
            <a:extLst>
              <a:ext uri="{FF2B5EF4-FFF2-40B4-BE49-F238E27FC236}">
                <a16:creationId xmlns:a16="http://schemas.microsoft.com/office/drawing/2014/main" id="{BCFE3740-06E8-48C0-A1DD-741F65228E8F}"/>
              </a:ext>
            </a:extLst>
          </p:cNvPr>
          <p:cNvSpPr txBox="1">
            <a:spLocks noChangeArrowheads="1"/>
          </p:cNvSpPr>
          <p:nvPr/>
        </p:nvSpPr>
        <p:spPr bwMode="auto">
          <a:xfrm>
            <a:off x="1752600" y="4343400"/>
            <a:ext cx="8686800" cy="250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en-US" altLang="ja-JP" b="1">
                <a:solidFill>
                  <a:srgbClr val="FF0000"/>
                </a:solidFill>
              </a:rPr>
              <a:t>※ </a:t>
            </a:r>
            <a:r>
              <a:rPr lang="ja-JP" altLang="en-US" b="1">
                <a:solidFill>
                  <a:srgbClr val="FF0000"/>
                </a:solidFill>
              </a:rPr>
              <a:t>いいかげんな結晶構造は作れない</a:t>
            </a:r>
          </a:p>
          <a:p>
            <a:pPr fontAlgn="base">
              <a:spcBef>
                <a:spcPct val="50000"/>
              </a:spcBef>
              <a:spcAft>
                <a:spcPct val="0"/>
              </a:spcAft>
              <a:buNone/>
            </a:pPr>
            <a:r>
              <a:rPr lang="ja-JP" altLang="en-US" sz="2800">
                <a:solidFill>
                  <a:srgbClr val="000000"/>
                </a:solidFill>
              </a:rPr>
              <a:t>＝＞　</a:t>
            </a:r>
            <a:r>
              <a:rPr lang="ja-JP" altLang="en-US" sz="2800">
                <a:solidFill>
                  <a:srgbClr val="0033CC"/>
                </a:solidFill>
              </a:rPr>
              <a:t>でたらめに化学組成を変えても時間の無駄</a:t>
            </a:r>
          </a:p>
          <a:p>
            <a:pPr fontAlgn="base">
              <a:spcBef>
                <a:spcPct val="50000"/>
              </a:spcBef>
              <a:spcAft>
                <a:spcPct val="0"/>
              </a:spcAft>
            </a:pPr>
            <a:r>
              <a:rPr lang="ja-JP" altLang="en-US" sz="2800">
                <a:solidFill>
                  <a:srgbClr val="000000"/>
                </a:solidFill>
              </a:rPr>
              <a:t> </a:t>
            </a:r>
            <a:r>
              <a:rPr lang="ja-JP" altLang="en-US" sz="2800">
                <a:solidFill>
                  <a:srgbClr val="FF0000"/>
                </a:solidFill>
              </a:rPr>
              <a:t>化学組成と結晶構造</a:t>
            </a:r>
            <a:r>
              <a:rPr lang="ja-JP" altLang="en-US" sz="2800">
                <a:solidFill>
                  <a:srgbClr val="000000"/>
                </a:solidFill>
              </a:rPr>
              <a:t>はどのような関係があるか？</a:t>
            </a:r>
          </a:p>
          <a:p>
            <a:pPr fontAlgn="base">
              <a:spcBef>
                <a:spcPct val="50000"/>
              </a:spcBef>
              <a:spcAft>
                <a:spcPct val="0"/>
              </a:spcAft>
            </a:pPr>
            <a:r>
              <a:rPr lang="ja-JP" altLang="en-US" sz="2800">
                <a:solidFill>
                  <a:srgbClr val="000000"/>
                </a:solidFill>
              </a:rPr>
              <a:t> どのような</a:t>
            </a:r>
            <a:r>
              <a:rPr lang="ja-JP" altLang="en-US" sz="2800">
                <a:solidFill>
                  <a:srgbClr val="FF0000"/>
                </a:solidFill>
              </a:rPr>
              <a:t>結晶構造</a:t>
            </a:r>
            <a:r>
              <a:rPr lang="ja-JP" altLang="en-US" sz="2800">
                <a:solidFill>
                  <a:srgbClr val="000000"/>
                </a:solidFill>
              </a:rPr>
              <a:t>なら</a:t>
            </a:r>
            <a:r>
              <a:rPr lang="ja-JP" altLang="en-US" sz="2800">
                <a:solidFill>
                  <a:srgbClr val="FF0000"/>
                </a:solidFill>
              </a:rPr>
              <a:t>イオン間距離</a:t>
            </a:r>
            <a:r>
              <a:rPr lang="ja-JP" altLang="en-US" sz="2800">
                <a:solidFill>
                  <a:srgbClr val="000000"/>
                </a:solidFill>
              </a:rPr>
              <a:t>が小さくなるか？</a:t>
            </a:r>
          </a:p>
        </p:txBody>
      </p:sp>
      <p:sp>
        <p:nvSpPr>
          <p:cNvPr id="96261" name="Line 1029">
            <a:extLst>
              <a:ext uri="{FF2B5EF4-FFF2-40B4-BE49-F238E27FC236}">
                <a16:creationId xmlns:a16="http://schemas.microsoft.com/office/drawing/2014/main" id="{7C71DAD4-B44D-427A-81B8-4ABE6988E6EC}"/>
              </a:ext>
            </a:extLst>
          </p:cNvPr>
          <p:cNvSpPr>
            <a:spLocks noChangeShapeType="1"/>
          </p:cNvSpPr>
          <p:nvPr/>
        </p:nvSpPr>
        <p:spPr bwMode="auto">
          <a:xfrm>
            <a:off x="1524000" y="4191000"/>
            <a:ext cx="9144000" cy="0"/>
          </a:xfrm>
          <a:prstGeom prst="line">
            <a:avLst/>
          </a:prstGeom>
          <a:noFill/>
          <a:ln w="76200" cmpd="tri">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E278DCC6-4832-4029-BC52-6A8205923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614" y="1905000"/>
            <a:ext cx="2168525"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83" name="Text Box 3">
            <a:extLst>
              <a:ext uri="{FF2B5EF4-FFF2-40B4-BE49-F238E27FC236}">
                <a16:creationId xmlns:a16="http://schemas.microsoft.com/office/drawing/2014/main" id="{C08CE082-D49D-47FA-82A7-29CD2A52D93D}"/>
              </a:ext>
            </a:extLst>
          </p:cNvPr>
          <p:cNvSpPr txBox="1">
            <a:spLocks noChangeArrowheads="1"/>
          </p:cNvSpPr>
          <p:nvPr/>
        </p:nvSpPr>
        <p:spPr bwMode="auto">
          <a:xfrm>
            <a:off x="2370139" y="939801"/>
            <a:ext cx="1038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800" b="1">
                <a:solidFill>
                  <a:srgbClr val="000066"/>
                </a:solidFill>
              </a:rPr>
              <a:t>In</a:t>
            </a:r>
            <a:r>
              <a:rPr lang="en-US" altLang="ja-JP" sz="2800" b="1" baseline="-25000">
                <a:solidFill>
                  <a:srgbClr val="000066"/>
                </a:solidFill>
              </a:rPr>
              <a:t>2</a:t>
            </a:r>
            <a:r>
              <a:rPr lang="en-US" altLang="ja-JP" sz="2800" b="1">
                <a:solidFill>
                  <a:srgbClr val="000066"/>
                </a:solidFill>
              </a:rPr>
              <a:t>O</a:t>
            </a:r>
            <a:r>
              <a:rPr lang="en-US" altLang="ja-JP" sz="2800" b="1" baseline="-25000">
                <a:solidFill>
                  <a:srgbClr val="000066"/>
                </a:solidFill>
              </a:rPr>
              <a:t>3</a:t>
            </a:r>
          </a:p>
        </p:txBody>
      </p:sp>
      <p:sp>
        <p:nvSpPr>
          <p:cNvPr id="225284" name="Text Box 4">
            <a:extLst>
              <a:ext uri="{FF2B5EF4-FFF2-40B4-BE49-F238E27FC236}">
                <a16:creationId xmlns:a16="http://schemas.microsoft.com/office/drawing/2014/main" id="{8FE9D2E6-9FEC-4D04-A84C-4D3C539B9E3D}"/>
              </a:ext>
            </a:extLst>
          </p:cNvPr>
          <p:cNvSpPr txBox="1">
            <a:spLocks noChangeArrowheads="1"/>
          </p:cNvSpPr>
          <p:nvPr/>
        </p:nvSpPr>
        <p:spPr bwMode="auto">
          <a:xfrm>
            <a:off x="1524000" y="1905000"/>
            <a:ext cx="420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O</a:t>
            </a:r>
          </a:p>
        </p:txBody>
      </p:sp>
      <p:sp>
        <p:nvSpPr>
          <p:cNvPr id="225285" name="Text Box 5">
            <a:extLst>
              <a:ext uri="{FF2B5EF4-FFF2-40B4-BE49-F238E27FC236}">
                <a16:creationId xmlns:a16="http://schemas.microsoft.com/office/drawing/2014/main" id="{A472095D-61E5-4255-AF0E-7771681EDFDB}"/>
              </a:ext>
            </a:extLst>
          </p:cNvPr>
          <p:cNvSpPr txBox="1">
            <a:spLocks noChangeArrowheads="1"/>
          </p:cNvSpPr>
          <p:nvPr/>
        </p:nvSpPr>
        <p:spPr bwMode="auto">
          <a:xfrm>
            <a:off x="1676401" y="1600200"/>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C10B6A"/>
                </a:solidFill>
              </a:rPr>
              <a:t>In</a:t>
            </a:r>
          </a:p>
        </p:txBody>
      </p:sp>
      <p:sp>
        <p:nvSpPr>
          <p:cNvPr id="225286" name="Line 6">
            <a:extLst>
              <a:ext uri="{FF2B5EF4-FFF2-40B4-BE49-F238E27FC236}">
                <a16:creationId xmlns:a16="http://schemas.microsoft.com/office/drawing/2014/main" id="{97B42F74-4F51-4A35-8849-16B067ADE80E}"/>
              </a:ext>
            </a:extLst>
          </p:cNvPr>
          <p:cNvSpPr>
            <a:spLocks noChangeShapeType="1"/>
          </p:cNvSpPr>
          <p:nvPr/>
        </p:nvSpPr>
        <p:spPr bwMode="auto">
          <a:xfrm>
            <a:off x="1928813" y="1981200"/>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5287" name="Text Box 7">
            <a:extLst>
              <a:ext uri="{FF2B5EF4-FFF2-40B4-BE49-F238E27FC236}">
                <a16:creationId xmlns:a16="http://schemas.microsoft.com/office/drawing/2014/main" id="{098A3BB2-BA99-4E52-94C6-6B7C1EC42F56}"/>
              </a:ext>
            </a:extLst>
          </p:cNvPr>
          <p:cNvSpPr txBox="1">
            <a:spLocks noChangeArrowheads="1"/>
          </p:cNvSpPr>
          <p:nvPr/>
        </p:nvSpPr>
        <p:spPr bwMode="auto">
          <a:xfrm>
            <a:off x="4267200" y="914401"/>
            <a:ext cx="2520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800" b="1">
                <a:solidFill>
                  <a:srgbClr val="000066"/>
                </a:solidFill>
              </a:rPr>
              <a:t>結晶</a:t>
            </a:r>
            <a:r>
              <a:rPr lang="en-US" altLang="ja-JP" sz="2800" b="1">
                <a:solidFill>
                  <a:srgbClr val="000066"/>
                </a:solidFill>
              </a:rPr>
              <a:t>InGaZnO</a:t>
            </a:r>
            <a:r>
              <a:rPr lang="en-US" altLang="ja-JP" sz="2800" b="1" baseline="-25000">
                <a:solidFill>
                  <a:srgbClr val="000066"/>
                </a:solidFill>
              </a:rPr>
              <a:t>4</a:t>
            </a:r>
          </a:p>
        </p:txBody>
      </p:sp>
      <p:sp>
        <p:nvSpPr>
          <p:cNvPr id="225288" name="Text Box 8">
            <a:extLst>
              <a:ext uri="{FF2B5EF4-FFF2-40B4-BE49-F238E27FC236}">
                <a16:creationId xmlns:a16="http://schemas.microsoft.com/office/drawing/2014/main" id="{682FB1EE-26E3-4E1E-ACB8-B31825F515C4}"/>
              </a:ext>
            </a:extLst>
          </p:cNvPr>
          <p:cNvSpPr txBox="1">
            <a:spLocks noChangeArrowheads="1"/>
          </p:cNvSpPr>
          <p:nvPr/>
        </p:nvSpPr>
        <p:spPr bwMode="auto">
          <a:xfrm>
            <a:off x="7608888" y="723900"/>
            <a:ext cx="20637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800" b="1">
                <a:solidFill>
                  <a:srgbClr val="000066"/>
                </a:solidFill>
              </a:rPr>
              <a:t>アモルファス</a:t>
            </a:r>
            <a:br>
              <a:rPr lang="ja-JP" altLang="en-US" sz="2800" b="1">
                <a:solidFill>
                  <a:srgbClr val="000066"/>
                </a:solidFill>
              </a:rPr>
            </a:br>
            <a:r>
              <a:rPr lang="en-US" altLang="ja-JP" sz="2800" b="1">
                <a:solidFill>
                  <a:srgbClr val="000066"/>
                </a:solidFill>
              </a:rPr>
              <a:t>InGaZnO</a:t>
            </a:r>
            <a:r>
              <a:rPr lang="en-US" altLang="ja-JP" sz="2800" b="1" baseline="-25000">
                <a:solidFill>
                  <a:srgbClr val="000066"/>
                </a:solidFill>
              </a:rPr>
              <a:t>4</a:t>
            </a:r>
            <a:endParaRPr lang="en-US" altLang="ja-JP" sz="2800" b="1">
              <a:solidFill>
                <a:srgbClr val="000066"/>
              </a:solidFill>
            </a:endParaRPr>
          </a:p>
        </p:txBody>
      </p:sp>
      <p:pic>
        <p:nvPicPr>
          <p:cNvPr id="225289" name="Picture 9">
            <a:extLst>
              <a:ext uri="{FF2B5EF4-FFF2-40B4-BE49-F238E27FC236}">
                <a16:creationId xmlns:a16="http://schemas.microsoft.com/office/drawing/2014/main" id="{9097F40E-5639-4011-A567-993133CEA0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035176"/>
            <a:ext cx="3405188" cy="302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90" name="Text Box 10">
            <a:extLst>
              <a:ext uri="{FF2B5EF4-FFF2-40B4-BE49-F238E27FC236}">
                <a16:creationId xmlns:a16="http://schemas.microsoft.com/office/drawing/2014/main" id="{D5AC89BC-8C9D-498F-BE73-AC7CDC7DA193}"/>
              </a:ext>
            </a:extLst>
          </p:cNvPr>
          <p:cNvSpPr txBox="1">
            <a:spLocks noChangeAspect="1" noChangeArrowheads="1"/>
          </p:cNvSpPr>
          <p:nvPr/>
        </p:nvSpPr>
        <p:spPr bwMode="auto">
          <a:xfrm>
            <a:off x="8682039" y="1655763"/>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O</a:t>
            </a:r>
            <a:endParaRPr lang="en-US" altLang="ja-JP" sz="2400" b="1" baseline="-25000">
              <a:solidFill>
                <a:srgbClr val="FF0000"/>
              </a:solidFill>
            </a:endParaRPr>
          </a:p>
        </p:txBody>
      </p:sp>
      <p:sp>
        <p:nvSpPr>
          <p:cNvPr id="225291" name="Text Box 11">
            <a:extLst>
              <a:ext uri="{FF2B5EF4-FFF2-40B4-BE49-F238E27FC236}">
                <a16:creationId xmlns:a16="http://schemas.microsoft.com/office/drawing/2014/main" id="{AC97884B-3A3A-4BA8-A7FA-40BDB69061B3}"/>
              </a:ext>
            </a:extLst>
          </p:cNvPr>
          <p:cNvSpPr txBox="1">
            <a:spLocks noChangeAspect="1" noChangeArrowheads="1"/>
          </p:cNvSpPr>
          <p:nvPr/>
        </p:nvSpPr>
        <p:spPr bwMode="auto">
          <a:xfrm>
            <a:off x="8289926" y="1676400"/>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C10B6A"/>
                </a:solidFill>
              </a:rPr>
              <a:t>In</a:t>
            </a:r>
            <a:endParaRPr lang="en-US" altLang="ja-JP" sz="2400" b="1" baseline="-25000">
              <a:solidFill>
                <a:srgbClr val="C10B6A"/>
              </a:solidFill>
            </a:endParaRPr>
          </a:p>
        </p:txBody>
      </p:sp>
      <p:sp>
        <p:nvSpPr>
          <p:cNvPr id="225292" name="Line 12">
            <a:extLst>
              <a:ext uri="{FF2B5EF4-FFF2-40B4-BE49-F238E27FC236}">
                <a16:creationId xmlns:a16="http://schemas.microsoft.com/office/drawing/2014/main" id="{A5954B9C-AC1C-4D4A-A780-40AE83EC8D7E}"/>
              </a:ext>
            </a:extLst>
          </p:cNvPr>
          <p:cNvSpPr>
            <a:spLocks noChangeAspect="1" noChangeShapeType="1"/>
          </p:cNvSpPr>
          <p:nvPr/>
        </p:nvSpPr>
        <p:spPr bwMode="auto">
          <a:xfrm>
            <a:off x="8540750" y="2035176"/>
            <a:ext cx="192088" cy="3206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5293" name="Text Box 13">
            <a:extLst>
              <a:ext uri="{FF2B5EF4-FFF2-40B4-BE49-F238E27FC236}">
                <a16:creationId xmlns:a16="http://schemas.microsoft.com/office/drawing/2014/main" id="{5CE1019C-CCDB-4E6D-B41F-B37D6AE289D6}"/>
              </a:ext>
            </a:extLst>
          </p:cNvPr>
          <p:cNvSpPr txBox="1">
            <a:spLocks noChangeAspect="1" noChangeArrowheads="1"/>
          </p:cNvSpPr>
          <p:nvPr/>
        </p:nvSpPr>
        <p:spPr bwMode="auto">
          <a:xfrm>
            <a:off x="9093200" y="1843088"/>
            <a:ext cx="57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9900"/>
                </a:solidFill>
              </a:rPr>
              <a:t>Ga</a:t>
            </a:r>
            <a:endParaRPr lang="en-US" altLang="ja-JP" sz="2400" b="1" baseline="-25000">
              <a:solidFill>
                <a:srgbClr val="009900"/>
              </a:solidFill>
            </a:endParaRPr>
          </a:p>
        </p:txBody>
      </p:sp>
      <p:sp>
        <p:nvSpPr>
          <p:cNvPr id="225294" name="Line 14">
            <a:extLst>
              <a:ext uri="{FF2B5EF4-FFF2-40B4-BE49-F238E27FC236}">
                <a16:creationId xmlns:a16="http://schemas.microsoft.com/office/drawing/2014/main" id="{8D37B04C-5465-42D1-8251-81F19C172D69}"/>
              </a:ext>
            </a:extLst>
          </p:cNvPr>
          <p:cNvSpPr>
            <a:spLocks noChangeAspect="1" noChangeShapeType="1"/>
          </p:cNvSpPr>
          <p:nvPr/>
        </p:nvSpPr>
        <p:spPr bwMode="auto">
          <a:xfrm>
            <a:off x="9290050" y="2163764"/>
            <a:ext cx="0" cy="3206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5295" name="Text Box 15">
            <a:extLst>
              <a:ext uri="{FF2B5EF4-FFF2-40B4-BE49-F238E27FC236}">
                <a16:creationId xmlns:a16="http://schemas.microsoft.com/office/drawing/2014/main" id="{5F741D12-CF15-4623-B4FF-60685FD82695}"/>
              </a:ext>
            </a:extLst>
          </p:cNvPr>
          <p:cNvSpPr txBox="1">
            <a:spLocks noChangeAspect="1" noChangeArrowheads="1"/>
          </p:cNvSpPr>
          <p:nvPr/>
        </p:nvSpPr>
        <p:spPr bwMode="auto">
          <a:xfrm>
            <a:off x="9605963" y="1906588"/>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Zn</a:t>
            </a:r>
            <a:endParaRPr lang="en-US" altLang="ja-JP" sz="2400" b="1" baseline="-25000">
              <a:solidFill>
                <a:srgbClr val="000000"/>
              </a:solidFill>
            </a:endParaRPr>
          </a:p>
        </p:txBody>
      </p:sp>
      <p:sp>
        <p:nvSpPr>
          <p:cNvPr id="225296" name="Line 16">
            <a:extLst>
              <a:ext uri="{FF2B5EF4-FFF2-40B4-BE49-F238E27FC236}">
                <a16:creationId xmlns:a16="http://schemas.microsoft.com/office/drawing/2014/main" id="{66E5E34A-75E6-47B3-8906-5B9D1DE1E7B5}"/>
              </a:ext>
            </a:extLst>
          </p:cNvPr>
          <p:cNvSpPr>
            <a:spLocks noChangeAspect="1" noChangeShapeType="1"/>
          </p:cNvSpPr>
          <p:nvPr/>
        </p:nvSpPr>
        <p:spPr bwMode="auto">
          <a:xfrm>
            <a:off x="9817101" y="2227264"/>
            <a:ext cx="49213" cy="2571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pic>
        <p:nvPicPr>
          <p:cNvPr id="225297" name="Picture 17">
            <a:extLst>
              <a:ext uri="{FF2B5EF4-FFF2-40B4-BE49-F238E27FC236}">
                <a16:creationId xmlns:a16="http://schemas.microsoft.com/office/drawing/2014/main" id="{AF955362-5FD0-4D99-BAF6-7EB3610AC9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9" y="1746250"/>
            <a:ext cx="2903537" cy="587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298" name="Text Box 18">
            <a:extLst>
              <a:ext uri="{FF2B5EF4-FFF2-40B4-BE49-F238E27FC236}">
                <a16:creationId xmlns:a16="http://schemas.microsoft.com/office/drawing/2014/main" id="{B2EFB02F-62F9-476E-BAA3-84C285FE789F}"/>
              </a:ext>
            </a:extLst>
          </p:cNvPr>
          <p:cNvSpPr txBox="1">
            <a:spLocks noChangeAspect="1" noChangeArrowheads="1"/>
          </p:cNvSpPr>
          <p:nvPr/>
        </p:nvSpPr>
        <p:spPr bwMode="auto">
          <a:xfrm>
            <a:off x="3529013" y="5286375"/>
            <a:ext cx="132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(InO</a:t>
            </a:r>
            <a:r>
              <a:rPr lang="en-US" altLang="ja-JP" sz="2400" b="1" baseline="-25000">
                <a:solidFill>
                  <a:srgbClr val="000000"/>
                </a:solidFill>
              </a:rPr>
              <a:t>6</a:t>
            </a:r>
            <a:r>
              <a:rPr lang="en-US" altLang="ja-JP" sz="2400" b="1">
                <a:solidFill>
                  <a:srgbClr val="000000"/>
                </a:solidFill>
              </a:rPr>
              <a:t>)</a:t>
            </a:r>
            <a:r>
              <a:rPr lang="ja-JP" altLang="en-US" sz="2400" b="1">
                <a:solidFill>
                  <a:srgbClr val="000000"/>
                </a:solidFill>
              </a:rPr>
              <a:t>層</a:t>
            </a:r>
          </a:p>
        </p:txBody>
      </p:sp>
      <p:sp>
        <p:nvSpPr>
          <p:cNvPr id="225299" name="Text Box 19">
            <a:extLst>
              <a:ext uri="{FF2B5EF4-FFF2-40B4-BE49-F238E27FC236}">
                <a16:creationId xmlns:a16="http://schemas.microsoft.com/office/drawing/2014/main" id="{D4A7AB5F-E6EC-43FC-921A-8C8294C19CE0}"/>
              </a:ext>
            </a:extLst>
          </p:cNvPr>
          <p:cNvSpPr txBox="1">
            <a:spLocks noChangeAspect="1" noChangeArrowheads="1"/>
          </p:cNvSpPr>
          <p:nvPr/>
        </p:nvSpPr>
        <p:spPr bwMode="auto">
          <a:xfrm>
            <a:off x="4256089" y="1612900"/>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O</a:t>
            </a:r>
          </a:p>
        </p:txBody>
      </p:sp>
      <p:sp>
        <p:nvSpPr>
          <p:cNvPr id="225300" name="Text Box 20">
            <a:extLst>
              <a:ext uri="{FF2B5EF4-FFF2-40B4-BE49-F238E27FC236}">
                <a16:creationId xmlns:a16="http://schemas.microsoft.com/office/drawing/2014/main" id="{3879334B-1193-4906-AE21-26BF1ED4AD7A}"/>
              </a:ext>
            </a:extLst>
          </p:cNvPr>
          <p:cNvSpPr txBox="1">
            <a:spLocks noChangeAspect="1" noChangeArrowheads="1"/>
          </p:cNvSpPr>
          <p:nvPr/>
        </p:nvSpPr>
        <p:spPr bwMode="auto">
          <a:xfrm>
            <a:off x="4256089" y="1984375"/>
            <a:ext cx="47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C10B6A"/>
                </a:solidFill>
              </a:rPr>
              <a:t>In</a:t>
            </a:r>
          </a:p>
        </p:txBody>
      </p:sp>
      <p:sp>
        <p:nvSpPr>
          <p:cNvPr id="225301" name="Line 21">
            <a:extLst>
              <a:ext uri="{FF2B5EF4-FFF2-40B4-BE49-F238E27FC236}">
                <a16:creationId xmlns:a16="http://schemas.microsoft.com/office/drawing/2014/main" id="{DC91FF1F-3107-488A-8A61-1B24A689219D}"/>
              </a:ext>
            </a:extLst>
          </p:cNvPr>
          <p:cNvSpPr>
            <a:spLocks noChangeAspect="1" noChangeShapeType="1"/>
          </p:cNvSpPr>
          <p:nvPr/>
        </p:nvSpPr>
        <p:spPr bwMode="auto">
          <a:xfrm flipV="1">
            <a:off x="4627564" y="2160588"/>
            <a:ext cx="344487" cy="68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5302" name="Text Box 22">
            <a:extLst>
              <a:ext uri="{FF2B5EF4-FFF2-40B4-BE49-F238E27FC236}">
                <a16:creationId xmlns:a16="http://schemas.microsoft.com/office/drawing/2014/main" id="{0C00AD5D-9B6E-43A6-AF39-690281D59F88}"/>
              </a:ext>
            </a:extLst>
          </p:cNvPr>
          <p:cNvSpPr txBox="1">
            <a:spLocks noChangeAspect="1" noChangeArrowheads="1"/>
          </p:cNvSpPr>
          <p:nvPr/>
        </p:nvSpPr>
        <p:spPr bwMode="auto">
          <a:xfrm>
            <a:off x="3956051" y="2286000"/>
            <a:ext cx="557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Zn</a:t>
            </a:r>
          </a:p>
        </p:txBody>
      </p:sp>
      <p:sp>
        <p:nvSpPr>
          <p:cNvPr id="225303" name="Line 23">
            <a:extLst>
              <a:ext uri="{FF2B5EF4-FFF2-40B4-BE49-F238E27FC236}">
                <a16:creationId xmlns:a16="http://schemas.microsoft.com/office/drawing/2014/main" id="{3AF0BAD8-880A-4FA5-B5A3-F284ACFC3879}"/>
              </a:ext>
            </a:extLst>
          </p:cNvPr>
          <p:cNvSpPr>
            <a:spLocks noChangeAspect="1" noChangeShapeType="1"/>
          </p:cNvSpPr>
          <p:nvPr/>
        </p:nvSpPr>
        <p:spPr bwMode="auto">
          <a:xfrm>
            <a:off x="4419600" y="2632076"/>
            <a:ext cx="484188" cy="80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5304" name="Text Box 24">
            <a:extLst>
              <a:ext uri="{FF2B5EF4-FFF2-40B4-BE49-F238E27FC236}">
                <a16:creationId xmlns:a16="http://schemas.microsoft.com/office/drawing/2014/main" id="{6FDA8A98-FAE7-4BC5-8A25-F1AFF52EFC90}"/>
              </a:ext>
            </a:extLst>
          </p:cNvPr>
          <p:cNvSpPr txBox="1">
            <a:spLocks noChangeAspect="1" noChangeArrowheads="1"/>
          </p:cNvSpPr>
          <p:nvPr/>
        </p:nvSpPr>
        <p:spPr bwMode="auto">
          <a:xfrm>
            <a:off x="3529013" y="5921376"/>
            <a:ext cx="14334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(ZnO</a:t>
            </a:r>
            <a:r>
              <a:rPr lang="en-US" altLang="ja-JP" sz="2400" b="1" baseline="-25000">
                <a:solidFill>
                  <a:srgbClr val="000000"/>
                </a:solidFill>
              </a:rPr>
              <a:t>5</a:t>
            </a:r>
            <a:r>
              <a:rPr lang="en-US" altLang="ja-JP" sz="2400" b="1">
                <a:solidFill>
                  <a:srgbClr val="000000"/>
                </a:solidFill>
              </a:rPr>
              <a:t>) </a:t>
            </a:r>
            <a:br>
              <a:rPr lang="en-US" altLang="ja-JP" sz="2400" b="1">
                <a:solidFill>
                  <a:srgbClr val="000000"/>
                </a:solidFill>
              </a:rPr>
            </a:br>
            <a:r>
              <a:rPr lang="en-US" altLang="ja-JP" sz="2400" b="1">
                <a:solidFill>
                  <a:srgbClr val="000000"/>
                </a:solidFill>
              </a:rPr>
              <a:t>(GaO</a:t>
            </a:r>
            <a:r>
              <a:rPr lang="en-US" altLang="ja-JP" sz="2400" b="1" baseline="-25000">
                <a:solidFill>
                  <a:srgbClr val="000000"/>
                </a:solidFill>
              </a:rPr>
              <a:t>5</a:t>
            </a:r>
            <a:r>
              <a:rPr lang="en-US" altLang="ja-JP" sz="2400" b="1">
                <a:solidFill>
                  <a:srgbClr val="000000"/>
                </a:solidFill>
              </a:rPr>
              <a:t>)</a:t>
            </a:r>
            <a:r>
              <a:rPr lang="ja-JP" altLang="en-US" sz="2400" b="1">
                <a:solidFill>
                  <a:srgbClr val="000000"/>
                </a:solidFill>
              </a:rPr>
              <a:t>層</a:t>
            </a:r>
          </a:p>
        </p:txBody>
      </p:sp>
      <p:sp>
        <p:nvSpPr>
          <p:cNvPr id="225305" name="Rectangle 25">
            <a:extLst>
              <a:ext uri="{FF2B5EF4-FFF2-40B4-BE49-F238E27FC236}">
                <a16:creationId xmlns:a16="http://schemas.microsoft.com/office/drawing/2014/main" id="{401D53CD-E430-4B4A-AEF7-CEA0E7116F80}"/>
              </a:ext>
            </a:extLst>
          </p:cNvPr>
          <p:cNvSpPr>
            <a:spLocks noChangeArrowheads="1"/>
          </p:cNvSpPr>
          <p:nvPr/>
        </p:nvSpPr>
        <p:spPr bwMode="auto">
          <a:xfrm>
            <a:off x="3956050" y="2514600"/>
            <a:ext cx="57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9900"/>
                </a:solidFill>
              </a:rPr>
              <a:t>Ga</a:t>
            </a:r>
          </a:p>
        </p:txBody>
      </p:sp>
      <p:sp>
        <p:nvSpPr>
          <p:cNvPr id="225306" name="Rectangle 26">
            <a:extLst>
              <a:ext uri="{FF2B5EF4-FFF2-40B4-BE49-F238E27FC236}">
                <a16:creationId xmlns:a16="http://schemas.microsoft.com/office/drawing/2014/main" id="{7E187DBE-81DC-4D9D-A081-165A395904D6}"/>
              </a:ext>
            </a:extLst>
          </p:cNvPr>
          <p:cNvSpPr>
            <a:spLocks noChangeArrowheads="1"/>
          </p:cNvSpPr>
          <p:nvPr/>
        </p:nvSpPr>
        <p:spPr bwMode="auto">
          <a:xfrm>
            <a:off x="1524000" y="0"/>
            <a:ext cx="91440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ja-JP" sz="3600" b="1">
              <a:solidFill>
                <a:srgbClr val="0000FF"/>
              </a:solidFill>
            </a:endParaRPr>
          </a:p>
        </p:txBody>
      </p:sp>
      <p:sp>
        <p:nvSpPr>
          <p:cNvPr id="225307" name="Text Box 27">
            <a:extLst>
              <a:ext uri="{FF2B5EF4-FFF2-40B4-BE49-F238E27FC236}">
                <a16:creationId xmlns:a16="http://schemas.microsoft.com/office/drawing/2014/main" id="{2433AA72-A42D-4EAF-AB3C-9AB74738539E}"/>
              </a:ext>
            </a:extLst>
          </p:cNvPr>
          <p:cNvSpPr txBox="1">
            <a:spLocks noChangeArrowheads="1"/>
          </p:cNvSpPr>
          <p:nvPr/>
        </p:nvSpPr>
        <p:spPr bwMode="auto">
          <a:xfrm>
            <a:off x="6819900" y="5213351"/>
            <a:ext cx="3810000" cy="1200329"/>
          </a:xfrm>
          <a:prstGeom prst="rect">
            <a:avLst/>
          </a:prstGeom>
          <a:solidFill>
            <a:srgbClr val="000080"/>
          </a:solidFill>
          <a:ln>
            <a:noFill/>
          </a:ln>
          <a:effectLst/>
          <a:extLst>
            <a:ext uri="{91240B29-F687-4F45-9708-019B960494DF}">
              <a14:hiddenLine xmlns:a14="http://schemas.microsoft.com/office/drawing/2010/main" w="38100" cmpd="dbl">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a:solidFill>
                  <a:srgbClr val="FFFF00"/>
                </a:solidFill>
              </a:rPr>
              <a:t>アモルファスでも、</a:t>
            </a:r>
            <a:br>
              <a:rPr lang="ja-JP" altLang="en-US" sz="2400">
                <a:solidFill>
                  <a:srgbClr val="FFFF00"/>
                </a:solidFill>
              </a:rPr>
            </a:br>
            <a:r>
              <a:rPr lang="ja-JP" altLang="en-US" sz="2400">
                <a:solidFill>
                  <a:srgbClr val="FFFF00"/>
                </a:solidFill>
              </a:rPr>
              <a:t>稜共有</a:t>
            </a:r>
            <a:r>
              <a:rPr lang="en-US" altLang="ja-JP" sz="2400" b="1">
                <a:solidFill>
                  <a:srgbClr val="FFFF00"/>
                </a:solidFill>
              </a:rPr>
              <a:t>InO</a:t>
            </a:r>
            <a:r>
              <a:rPr lang="en-US" altLang="ja-JP" sz="2400" b="1" baseline="-25000">
                <a:solidFill>
                  <a:srgbClr val="FFFF00"/>
                </a:solidFill>
              </a:rPr>
              <a:t>6</a:t>
            </a:r>
            <a:r>
              <a:rPr lang="en-US" altLang="ja-JP" sz="2400" b="1">
                <a:solidFill>
                  <a:srgbClr val="FFFF00"/>
                </a:solidFill>
              </a:rPr>
              <a:t> </a:t>
            </a:r>
            <a:r>
              <a:rPr lang="ja-JP" altLang="en-US" sz="2400">
                <a:solidFill>
                  <a:srgbClr val="FFFF00"/>
                </a:solidFill>
              </a:rPr>
              <a:t>八面体構造が</a:t>
            </a:r>
            <a:br>
              <a:rPr lang="ja-JP" altLang="en-US" sz="2400">
                <a:solidFill>
                  <a:srgbClr val="FFFF00"/>
                </a:solidFill>
              </a:rPr>
            </a:br>
            <a:r>
              <a:rPr lang="ja-JP" altLang="en-US" sz="2400">
                <a:solidFill>
                  <a:srgbClr val="FFFF00"/>
                </a:solidFill>
              </a:rPr>
              <a:t>残っている</a:t>
            </a:r>
          </a:p>
        </p:txBody>
      </p:sp>
      <p:sp>
        <p:nvSpPr>
          <p:cNvPr id="225308" name="Rectangle 28">
            <a:extLst>
              <a:ext uri="{FF2B5EF4-FFF2-40B4-BE49-F238E27FC236}">
                <a16:creationId xmlns:a16="http://schemas.microsoft.com/office/drawing/2014/main" id="{4ACC6F46-476A-4304-95DE-5501AC734981}"/>
              </a:ext>
            </a:extLst>
          </p:cNvPr>
          <p:cNvSpPr>
            <a:spLocks noGrp="1" noChangeArrowheads="1"/>
          </p:cNvSpPr>
          <p:nvPr>
            <p:ph type="title" idx="4294967295"/>
          </p:nvPr>
        </p:nvSpPr>
        <p:spPr>
          <a:xfrm>
            <a:off x="1524000" y="0"/>
            <a:ext cx="9144000" cy="914400"/>
          </a:xfrm>
        </p:spPr>
        <p:txBody>
          <a:bodyPr/>
          <a:lstStyle/>
          <a:p>
            <a:pPr eaLnBrk="1" hangingPunct="1"/>
            <a:r>
              <a:rPr lang="ja-JP" altLang="en-US" sz="3600" b="1">
                <a:solidFill>
                  <a:srgbClr val="0000FF"/>
                </a:solidFill>
              </a:rPr>
              <a:t>インジウム酸化物の構造</a:t>
            </a:r>
            <a:endParaRPr lang="ja-JP" altLang="en-US"/>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a:extLst>
              <a:ext uri="{FF2B5EF4-FFF2-40B4-BE49-F238E27FC236}">
                <a16:creationId xmlns:a16="http://schemas.microsoft.com/office/drawing/2014/main" id="{F2358020-F960-4C46-9841-3B6A3ABEE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219200"/>
            <a:ext cx="3276600"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1" name="Picture 3">
            <a:extLst>
              <a:ext uri="{FF2B5EF4-FFF2-40B4-BE49-F238E27FC236}">
                <a16:creationId xmlns:a16="http://schemas.microsoft.com/office/drawing/2014/main" id="{A4BBA0D1-346B-4EF2-AD1A-930A28C28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064" y="4064000"/>
            <a:ext cx="3182937"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2" name="Picture 4">
            <a:extLst>
              <a:ext uri="{FF2B5EF4-FFF2-40B4-BE49-F238E27FC236}">
                <a16:creationId xmlns:a16="http://schemas.microsoft.com/office/drawing/2014/main" id="{0771E072-F79E-4F3E-AC07-9E418CCA2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2895601"/>
            <a:ext cx="11525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7333" name="Picture 5">
            <a:extLst>
              <a:ext uri="{FF2B5EF4-FFF2-40B4-BE49-F238E27FC236}">
                <a16:creationId xmlns:a16="http://schemas.microsoft.com/office/drawing/2014/main" id="{D92654B4-2957-4B21-9202-E6B977F943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1752601"/>
            <a:ext cx="11430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7334" name="Rectangle 6">
            <a:extLst>
              <a:ext uri="{FF2B5EF4-FFF2-40B4-BE49-F238E27FC236}">
                <a16:creationId xmlns:a16="http://schemas.microsoft.com/office/drawing/2014/main" id="{960B2C44-518F-424D-8C8B-2345C318254F}"/>
              </a:ext>
            </a:extLst>
          </p:cNvPr>
          <p:cNvSpPr>
            <a:spLocks noChangeArrowheads="1"/>
          </p:cNvSpPr>
          <p:nvPr/>
        </p:nvSpPr>
        <p:spPr bwMode="auto">
          <a:xfrm>
            <a:off x="152400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ja-JP" sz="3600">
              <a:solidFill>
                <a:srgbClr val="000000"/>
              </a:solidFill>
            </a:endParaRPr>
          </a:p>
        </p:txBody>
      </p:sp>
      <p:sp>
        <p:nvSpPr>
          <p:cNvPr id="227335" name="Rectangle 7">
            <a:extLst>
              <a:ext uri="{FF2B5EF4-FFF2-40B4-BE49-F238E27FC236}">
                <a16:creationId xmlns:a16="http://schemas.microsoft.com/office/drawing/2014/main" id="{48749BA0-A6D1-4EFE-A4DB-5FFE1704B4A3}"/>
              </a:ext>
            </a:extLst>
          </p:cNvPr>
          <p:cNvSpPr>
            <a:spLocks noGrp="1" noChangeArrowheads="1"/>
          </p:cNvSpPr>
          <p:nvPr>
            <p:ph type="ctrTitle"/>
          </p:nvPr>
        </p:nvSpPr>
        <p:spPr>
          <a:xfrm>
            <a:off x="1524000" y="0"/>
            <a:ext cx="9144000" cy="9906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rPr>
              <a:t>もう一度ウルツ鉱型構造</a:t>
            </a:r>
            <a:r>
              <a:rPr lang="en-US" altLang="ja-JP" sz="3600" b="1">
                <a:solidFill>
                  <a:srgbClr val="0000FF"/>
                </a:solidFill>
              </a:rPr>
              <a:t>:</a:t>
            </a:r>
            <a:r>
              <a:rPr lang="en-US" altLang="ja-JP" sz="3200" b="1">
                <a:solidFill>
                  <a:srgbClr val="0000FF"/>
                </a:solidFill>
              </a:rPr>
              <a:t> ZnO, AlN,GaN, BeO</a:t>
            </a:r>
          </a:p>
        </p:txBody>
      </p:sp>
      <p:sp>
        <p:nvSpPr>
          <p:cNvPr id="227336" name="Text Box 8">
            <a:extLst>
              <a:ext uri="{FF2B5EF4-FFF2-40B4-BE49-F238E27FC236}">
                <a16:creationId xmlns:a16="http://schemas.microsoft.com/office/drawing/2014/main" id="{5470A78D-3369-44BA-AE88-F72B7AB6D007}"/>
              </a:ext>
            </a:extLst>
          </p:cNvPr>
          <p:cNvSpPr txBox="1">
            <a:spLocks noChangeArrowheads="1"/>
          </p:cNvSpPr>
          <p:nvPr/>
        </p:nvSpPr>
        <p:spPr bwMode="auto">
          <a:xfrm>
            <a:off x="2551114" y="1143000"/>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O</a:t>
            </a:r>
          </a:p>
        </p:txBody>
      </p:sp>
      <p:sp>
        <p:nvSpPr>
          <p:cNvPr id="227337" name="Oval 9">
            <a:extLst>
              <a:ext uri="{FF2B5EF4-FFF2-40B4-BE49-F238E27FC236}">
                <a16:creationId xmlns:a16="http://schemas.microsoft.com/office/drawing/2014/main" id="{2D0A9AD3-4DA3-4960-B28D-E5A64438DCB1}"/>
              </a:ext>
            </a:extLst>
          </p:cNvPr>
          <p:cNvSpPr>
            <a:spLocks noChangeArrowheads="1"/>
          </p:cNvSpPr>
          <p:nvPr/>
        </p:nvSpPr>
        <p:spPr bwMode="auto">
          <a:xfrm>
            <a:off x="4419600" y="2057400"/>
            <a:ext cx="1447800" cy="1066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27338" name="Line 10">
            <a:extLst>
              <a:ext uri="{FF2B5EF4-FFF2-40B4-BE49-F238E27FC236}">
                <a16:creationId xmlns:a16="http://schemas.microsoft.com/office/drawing/2014/main" id="{F25A9AE7-A868-447E-BD9E-45C300FBA497}"/>
              </a:ext>
            </a:extLst>
          </p:cNvPr>
          <p:cNvSpPr>
            <a:spLocks noChangeShapeType="1"/>
          </p:cNvSpPr>
          <p:nvPr/>
        </p:nvSpPr>
        <p:spPr bwMode="auto">
          <a:xfrm flipV="1">
            <a:off x="5867400" y="2362200"/>
            <a:ext cx="381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7339" name="Text Box 11">
            <a:extLst>
              <a:ext uri="{FF2B5EF4-FFF2-40B4-BE49-F238E27FC236}">
                <a16:creationId xmlns:a16="http://schemas.microsoft.com/office/drawing/2014/main" id="{4936E47A-E2C1-4CF8-A5A2-2D3AEA8D3925}"/>
              </a:ext>
            </a:extLst>
          </p:cNvPr>
          <p:cNvSpPr txBox="1">
            <a:spLocks noChangeArrowheads="1"/>
          </p:cNvSpPr>
          <p:nvPr/>
        </p:nvSpPr>
        <p:spPr bwMode="auto">
          <a:xfrm>
            <a:off x="5562601" y="990601"/>
            <a:ext cx="39966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1</a:t>
            </a:r>
            <a:r>
              <a:rPr lang="ja-JP" altLang="en-US" sz="2400" b="1">
                <a:solidFill>
                  <a:srgbClr val="000000"/>
                </a:solidFill>
              </a:rPr>
              <a:t>つの</a:t>
            </a:r>
            <a:r>
              <a:rPr lang="en-US" altLang="ja-JP" sz="2400" b="1">
                <a:solidFill>
                  <a:srgbClr val="000000"/>
                </a:solidFill>
              </a:rPr>
              <a:t>Zn</a:t>
            </a:r>
            <a:r>
              <a:rPr lang="ja-JP" altLang="en-US" sz="2400" b="1">
                <a:solidFill>
                  <a:srgbClr val="000000"/>
                </a:solidFill>
              </a:rPr>
              <a:t>イオンのまわりには</a:t>
            </a:r>
            <a:br>
              <a:rPr lang="ja-JP" altLang="en-US" sz="2400" b="1">
                <a:solidFill>
                  <a:srgbClr val="000000"/>
                </a:solidFill>
              </a:rPr>
            </a:br>
            <a:r>
              <a:rPr lang="en-US" altLang="ja-JP" sz="2400" b="1">
                <a:solidFill>
                  <a:srgbClr val="000000"/>
                </a:solidFill>
              </a:rPr>
              <a:t>4</a:t>
            </a:r>
            <a:r>
              <a:rPr lang="ja-JP" altLang="en-US" sz="2400" b="1">
                <a:solidFill>
                  <a:srgbClr val="000000"/>
                </a:solidFill>
              </a:rPr>
              <a:t>つの</a:t>
            </a:r>
            <a:r>
              <a:rPr lang="en-US" altLang="ja-JP" sz="2400" b="1">
                <a:solidFill>
                  <a:srgbClr val="000000"/>
                </a:solidFill>
              </a:rPr>
              <a:t>O</a:t>
            </a:r>
            <a:r>
              <a:rPr lang="ja-JP" altLang="en-US" sz="2400" b="1">
                <a:solidFill>
                  <a:srgbClr val="000000"/>
                </a:solidFill>
              </a:rPr>
              <a:t>イオンが結合している</a:t>
            </a:r>
          </a:p>
        </p:txBody>
      </p:sp>
      <p:sp>
        <p:nvSpPr>
          <p:cNvPr id="227340" name="Text Box 12">
            <a:extLst>
              <a:ext uri="{FF2B5EF4-FFF2-40B4-BE49-F238E27FC236}">
                <a16:creationId xmlns:a16="http://schemas.microsoft.com/office/drawing/2014/main" id="{12AED2C0-16BF-4F96-BB6F-88B82D1D877D}"/>
              </a:ext>
            </a:extLst>
          </p:cNvPr>
          <p:cNvSpPr txBox="1">
            <a:spLocks noChangeArrowheads="1"/>
          </p:cNvSpPr>
          <p:nvPr/>
        </p:nvSpPr>
        <p:spPr bwMode="auto">
          <a:xfrm>
            <a:off x="6983414" y="2819401"/>
            <a:ext cx="31935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b="1">
                <a:solidFill>
                  <a:srgbClr val="000000"/>
                </a:solidFill>
              </a:rPr>
              <a:t>結合している</a:t>
            </a:r>
            <a:r>
              <a:rPr lang="en-US" altLang="ja-JP" sz="2400" b="1">
                <a:solidFill>
                  <a:srgbClr val="000000"/>
                </a:solidFill>
              </a:rPr>
              <a:t>O</a:t>
            </a:r>
            <a:r>
              <a:rPr lang="ja-JP" altLang="en-US" sz="2400" b="1">
                <a:solidFill>
                  <a:srgbClr val="000000"/>
                </a:solidFill>
              </a:rPr>
              <a:t>イオンを</a:t>
            </a:r>
            <a:br>
              <a:rPr lang="ja-JP" altLang="en-US" sz="2400" b="1">
                <a:solidFill>
                  <a:srgbClr val="000000"/>
                </a:solidFill>
              </a:rPr>
            </a:br>
            <a:r>
              <a:rPr lang="ja-JP" altLang="en-US" sz="2400" b="1">
                <a:solidFill>
                  <a:srgbClr val="000000"/>
                </a:solidFill>
              </a:rPr>
              <a:t>つなぐと四面体になる</a:t>
            </a:r>
          </a:p>
        </p:txBody>
      </p:sp>
      <p:sp>
        <p:nvSpPr>
          <p:cNvPr id="227341" name="Text Box 13">
            <a:extLst>
              <a:ext uri="{FF2B5EF4-FFF2-40B4-BE49-F238E27FC236}">
                <a16:creationId xmlns:a16="http://schemas.microsoft.com/office/drawing/2014/main" id="{5BE4E8AD-4E95-4609-B345-25FE104303D1}"/>
              </a:ext>
            </a:extLst>
          </p:cNvPr>
          <p:cNvSpPr txBox="1">
            <a:spLocks noChangeArrowheads="1"/>
          </p:cNvSpPr>
          <p:nvPr/>
        </p:nvSpPr>
        <p:spPr bwMode="auto">
          <a:xfrm>
            <a:off x="1676400" y="4724400"/>
            <a:ext cx="565785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3600" b="1">
                <a:solidFill>
                  <a:srgbClr val="000000"/>
                </a:solidFill>
              </a:rPr>
              <a:t>ZnO</a:t>
            </a:r>
            <a:r>
              <a:rPr lang="ja-JP" altLang="en-US" sz="3600" b="1">
                <a:solidFill>
                  <a:srgbClr val="000000"/>
                </a:solidFill>
              </a:rPr>
              <a:t>結晶は</a:t>
            </a:r>
            <a:r>
              <a:rPr lang="en-US" altLang="ja-JP" sz="3600" b="1">
                <a:solidFill>
                  <a:srgbClr val="000000"/>
                </a:solidFill>
              </a:rPr>
              <a:t>ZnO</a:t>
            </a:r>
            <a:r>
              <a:rPr lang="en-US" altLang="ja-JP" sz="3600" b="1" baseline="-25000">
                <a:solidFill>
                  <a:srgbClr val="000000"/>
                </a:solidFill>
              </a:rPr>
              <a:t>4</a:t>
            </a:r>
            <a:r>
              <a:rPr lang="ja-JP" altLang="en-US" sz="3600" b="1">
                <a:solidFill>
                  <a:srgbClr val="000000"/>
                </a:solidFill>
              </a:rPr>
              <a:t>四面体が</a:t>
            </a:r>
          </a:p>
          <a:p>
            <a:pPr fontAlgn="base">
              <a:spcBef>
                <a:spcPct val="0"/>
              </a:spcBef>
              <a:spcAft>
                <a:spcPct val="0"/>
              </a:spcAft>
              <a:buNone/>
            </a:pPr>
            <a:r>
              <a:rPr lang="ja-JP" altLang="en-US" sz="3600" b="1">
                <a:solidFill>
                  <a:srgbClr val="000000"/>
                </a:solidFill>
              </a:rPr>
              <a:t>頂点でつながってできている</a:t>
            </a:r>
          </a:p>
          <a:p>
            <a:pPr fontAlgn="base">
              <a:spcBef>
                <a:spcPct val="0"/>
              </a:spcBef>
              <a:spcAft>
                <a:spcPct val="0"/>
              </a:spcAft>
              <a:buNone/>
            </a:pPr>
            <a:r>
              <a:rPr lang="ja-JP" altLang="en-US" sz="3600" b="1">
                <a:solidFill>
                  <a:srgbClr val="000000"/>
                </a:solidFill>
              </a:rPr>
              <a:t>（</a:t>
            </a:r>
            <a:r>
              <a:rPr lang="ja-JP" altLang="en-US" sz="3600" b="1">
                <a:solidFill>
                  <a:srgbClr val="FF0000"/>
                </a:solidFill>
              </a:rPr>
              <a:t>頂点共有</a:t>
            </a:r>
            <a:r>
              <a:rPr lang="ja-JP" altLang="en-US" sz="3600" b="1">
                <a:solidFill>
                  <a:srgbClr val="000000"/>
                </a:solidFill>
              </a:rPr>
              <a:t>構造）</a:t>
            </a:r>
            <a:endParaRPr lang="ja-JP" altLang="en-US" sz="3600" b="1" baseline="30000">
              <a:solidFill>
                <a:srgbClr val="000000"/>
              </a:solidFill>
            </a:endParaRPr>
          </a:p>
        </p:txBody>
      </p:sp>
      <p:sp>
        <p:nvSpPr>
          <p:cNvPr id="227342" name="Text Box 14">
            <a:extLst>
              <a:ext uri="{FF2B5EF4-FFF2-40B4-BE49-F238E27FC236}">
                <a16:creationId xmlns:a16="http://schemas.microsoft.com/office/drawing/2014/main" id="{E5766308-FAAD-4895-9A64-0F67081F1AD0}"/>
              </a:ext>
            </a:extLst>
          </p:cNvPr>
          <p:cNvSpPr txBox="1">
            <a:spLocks noChangeArrowheads="1"/>
          </p:cNvSpPr>
          <p:nvPr/>
        </p:nvSpPr>
        <p:spPr bwMode="auto">
          <a:xfrm>
            <a:off x="2338388" y="1676400"/>
            <a:ext cx="55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Zn</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3AA43B34-789A-4F62-BBB5-1A3BD3511AD1}"/>
              </a:ext>
            </a:extLst>
          </p:cNvPr>
          <p:cNvSpPr>
            <a:spLocks noChangeArrowheads="1"/>
          </p:cNvSpPr>
          <p:nvPr/>
        </p:nvSpPr>
        <p:spPr bwMode="auto">
          <a:xfrm>
            <a:off x="152400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ja-JP" sz="3600">
              <a:solidFill>
                <a:srgbClr val="000000"/>
              </a:solidFill>
            </a:endParaRPr>
          </a:p>
        </p:txBody>
      </p:sp>
      <p:sp>
        <p:nvSpPr>
          <p:cNvPr id="229379" name="Rectangle 3">
            <a:extLst>
              <a:ext uri="{FF2B5EF4-FFF2-40B4-BE49-F238E27FC236}">
                <a16:creationId xmlns:a16="http://schemas.microsoft.com/office/drawing/2014/main" id="{06CF78AD-C791-445F-8C0B-A0A52BAB13FD}"/>
              </a:ext>
            </a:extLst>
          </p:cNvPr>
          <p:cNvSpPr>
            <a:spLocks noGrp="1" noChangeArrowheads="1"/>
          </p:cNvSpPr>
          <p:nvPr>
            <p:ph type="ctrTitle"/>
          </p:nvPr>
        </p:nvSpPr>
        <p:spPr>
          <a:xfrm>
            <a:off x="1524000" y="0"/>
            <a:ext cx="9144000" cy="9906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rPr>
              <a:t>もう一度ダイヤモンド構造</a:t>
            </a:r>
            <a:r>
              <a:rPr lang="en-US" altLang="ja-JP" sz="3600" b="1">
                <a:solidFill>
                  <a:srgbClr val="0000FF"/>
                </a:solidFill>
              </a:rPr>
              <a:t>: C, Si, Ge</a:t>
            </a:r>
          </a:p>
        </p:txBody>
      </p:sp>
      <p:pic>
        <p:nvPicPr>
          <p:cNvPr id="229380" name="Picture 11">
            <a:extLst>
              <a:ext uri="{FF2B5EF4-FFF2-40B4-BE49-F238E27FC236}">
                <a16:creationId xmlns:a16="http://schemas.microsoft.com/office/drawing/2014/main" id="{04F2DCB1-04C6-4347-A9E4-709DAB115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4864" y="3690938"/>
            <a:ext cx="3436937" cy="301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381" name="Picture 8">
            <a:extLst>
              <a:ext uri="{FF2B5EF4-FFF2-40B4-BE49-F238E27FC236}">
                <a16:creationId xmlns:a16="http://schemas.microsoft.com/office/drawing/2014/main" id="{60BFEC70-46D9-4E55-AA94-5F4956B93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0389" y="1466850"/>
            <a:ext cx="1862137" cy="170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9382" name="Picture 10">
            <a:extLst>
              <a:ext uri="{FF2B5EF4-FFF2-40B4-BE49-F238E27FC236}">
                <a16:creationId xmlns:a16="http://schemas.microsoft.com/office/drawing/2014/main" id="{703813B3-0D39-4F8F-890C-96E127082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689" y="904876"/>
            <a:ext cx="360362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3" name="Oval 12">
            <a:extLst>
              <a:ext uri="{FF2B5EF4-FFF2-40B4-BE49-F238E27FC236}">
                <a16:creationId xmlns:a16="http://schemas.microsoft.com/office/drawing/2014/main" id="{13E1153E-DA7B-4A4A-928A-000ABE07EEFB}"/>
              </a:ext>
            </a:extLst>
          </p:cNvPr>
          <p:cNvSpPr>
            <a:spLocks noChangeAspect="1" noChangeArrowheads="1"/>
          </p:cNvSpPr>
          <p:nvPr/>
        </p:nvSpPr>
        <p:spPr bwMode="auto">
          <a:xfrm>
            <a:off x="3335339" y="1185863"/>
            <a:ext cx="2135187" cy="15748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29384" name="Line 13">
            <a:extLst>
              <a:ext uri="{FF2B5EF4-FFF2-40B4-BE49-F238E27FC236}">
                <a16:creationId xmlns:a16="http://schemas.microsoft.com/office/drawing/2014/main" id="{89E41F95-C664-4356-8FFD-95A190137307}"/>
              </a:ext>
            </a:extLst>
          </p:cNvPr>
          <p:cNvSpPr>
            <a:spLocks noChangeAspect="1" noChangeShapeType="1"/>
          </p:cNvSpPr>
          <p:nvPr/>
        </p:nvSpPr>
        <p:spPr bwMode="auto">
          <a:xfrm>
            <a:off x="5527675" y="2141538"/>
            <a:ext cx="674688" cy="1127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29385" name="Text Box 14">
            <a:extLst>
              <a:ext uri="{FF2B5EF4-FFF2-40B4-BE49-F238E27FC236}">
                <a16:creationId xmlns:a16="http://schemas.microsoft.com/office/drawing/2014/main" id="{FE6BCCEC-6143-4370-9733-1B7769727347}"/>
              </a:ext>
            </a:extLst>
          </p:cNvPr>
          <p:cNvSpPr txBox="1">
            <a:spLocks noChangeAspect="1" noChangeArrowheads="1"/>
          </p:cNvSpPr>
          <p:nvPr/>
        </p:nvSpPr>
        <p:spPr bwMode="auto">
          <a:xfrm>
            <a:off x="5638800" y="701676"/>
            <a:ext cx="38218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1</a:t>
            </a:r>
            <a:r>
              <a:rPr lang="ja-JP" altLang="en-US" sz="2400" b="1">
                <a:solidFill>
                  <a:srgbClr val="000000"/>
                </a:solidFill>
              </a:rPr>
              <a:t>つの</a:t>
            </a:r>
            <a:r>
              <a:rPr lang="en-US" altLang="ja-JP" sz="2400" b="1">
                <a:solidFill>
                  <a:srgbClr val="000000"/>
                </a:solidFill>
              </a:rPr>
              <a:t>Si</a:t>
            </a:r>
            <a:r>
              <a:rPr lang="ja-JP" altLang="en-US" sz="2400" b="1">
                <a:solidFill>
                  <a:srgbClr val="000000"/>
                </a:solidFill>
              </a:rPr>
              <a:t>原子のまわりには</a:t>
            </a:r>
            <a:br>
              <a:rPr lang="ja-JP" altLang="en-US" sz="2400" b="1">
                <a:solidFill>
                  <a:srgbClr val="000000"/>
                </a:solidFill>
              </a:rPr>
            </a:br>
            <a:r>
              <a:rPr lang="en-US" altLang="ja-JP" sz="2400" b="1">
                <a:solidFill>
                  <a:srgbClr val="000000"/>
                </a:solidFill>
              </a:rPr>
              <a:t>4</a:t>
            </a:r>
            <a:r>
              <a:rPr lang="ja-JP" altLang="en-US" sz="2400" b="1">
                <a:solidFill>
                  <a:srgbClr val="000000"/>
                </a:solidFill>
              </a:rPr>
              <a:t>つの</a:t>
            </a:r>
            <a:r>
              <a:rPr lang="en-US" altLang="ja-JP" sz="2400" b="1">
                <a:solidFill>
                  <a:srgbClr val="000000"/>
                </a:solidFill>
              </a:rPr>
              <a:t>Si</a:t>
            </a:r>
            <a:r>
              <a:rPr lang="ja-JP" altLang="en-US" sz="2400" b="1">
                <a:solidFill>
                  <a:srgbClr val="000000"/>
                </a:solidFill>
              </a:rPr>
              <a:t>原子が結合している</a:t>
            </a:r>
            <a:endParaRPr lang="ja-JP" altLang="en-US" sz="2400" b="1" baseline="30000">
              <a:solidFill>
                <a:srgbClr val="000000"/>
              </a:solidFill>
            </a:endParaRPr>
          </a:p>
        </p:txBody>
      </p:sp>
      <p:sp>
        <p:nvSpPr>
          <p:cNvPr id="229386" name="Text Box 16">
            <a:extLst>
              <a:ext uri="{FF2B5EF4-FFF2-40B4-BE49-F238E27FC236}">
                <a16:creationId xmlns:a16="http://schemas.microsoft.com/office/drawing/2014/main" id="{194782C3-4446-4429-A025-2F95F53BF6E1}"/>
              </a:ext>
            </a:extLst>
          </p:cNvPr>
          <p:cNvSpPr txBox="1">
            <a:spLocks noChangeArrowheads="1"/>
          </p:cNvSpPr>
          <p:nvPr/>
        </p:nvSpPr>
        <p:spPr bwMode="auto">
          <a:xfrm>
            <a:off x="2057401" y="5610225"/>
            <a:ext cx="50403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b="1">
                <a:solidFill>
                  <a:srgbClr val="000000"/>
                </a:solidFill>
              </a:rPr>
              <a:t>結晶は多面体が</a:t>
            </a:r>
            <a:r>
              <a:rPr lang="ja-JP" altLang="en-US" b="1">
                <a:solidFill>
                  <a:srgbClr val="FF0000"/>
                </a:solidFill>
              </a:rPr>
              <a:t>頂点共有</a:t>
            </a:r>
            <a:r>
              <a:rPr lang="ja-JP" altLang="en-US" b="1">
                <a:solidFill>
                  <a:srgbClr val="000000"/>
                </a:solidFill>
              </a:rPr>
              <a:t>で</a:t>
            </a:r>
          </a:p>
          <a:p>
            <a:pPr fontAlgn="base">
              <a:spcBef>
                <a:spcPct val="0"/>
              </a:spcBef>
              <a:spcAft>
                <a:spcPct val="0"/>
              </a:spcAft>
              <a:buNone/>
            </a:pPr>
            <a:r>
              <a:rPr lang="ja-JP" altLang="en-US" b="1">
                <a:solidFill>
                  <a:srgbClr val="000000"/>
                </a:solidFill>
              </a:rPr>
              <a:t>つながってできている</a:t>
            </a:r>
            <a:endParaRPr lang="ja-JP" altLang="en-US" b="1" baseline="30000">
              <a:solidFill>
                <a:srgbClr val="000000"/>
              </a:solidFill>
            </a:endParaRPr>
          </a:p>
        </p:txBody>
      </p:sp>
      <p:pic>
        <p:nvPicPr>
          <p:cNvPr id="229387" name="Picture 9">
            <a:extLst>
              <a:ext uri="{FF2B5EF4-FFF2-40B4-BE49-F238E27FC236}">
                <a16:creationId xmlns:a16="http://schemas.microsoft.com/office/drawing/2014/main" id="{0ED9F962-23CA-47FF-BDB6-D85C19BCFC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971800"/>
            <a:ext cx="1862138"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9388" name="Text Box 15">
            <a:extLst>
              <a:ext uri="{FF2B5EF4-FFF2-40B4-BE49-F238E27FC236}">
                <a16:creationId xmlns:a16="http://schemas.microsoft.com/office/drawing/2014/main" id="{1B6C1062-7D63-44E9-AEA8-29B37AABA144}"/>
              </a:ext>
            </a:extLst>
          </p:cNvPr>
          <p:cNvSpPr txBox="1">
            <a:spLocks noChangeAspect="1" noChangeArrowheads="1"/>
          </p:cNvSpPr>
          <p:nvPr/>
        </p:nvSpPr>
        <p:spPr bwMode="auto">
          <a:xfrm>
            <a:off x="2286001" y="4419601"/>
            <a:ext cx="40831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b="1">
                <a:solidFill>
                  <a:srgbClr val="000000"/>
                </a:solidFill>
              </a:rPr>
              <a:t>結合している</a:t>
            </a:r>
            <a:r>
              <a:rPr lang="en-US" altLang="ja-JP" sz="2400" b="1">
                <a:solidFill>
                  <a:srgbClr val="000000"/>
                </a:solidFill>
              </a:rPr>
              <a:t>Si</a:t>
            </a:r>
            <a:r>
              <a:rPr lang="ja-JP" altLang="en-US" sz="2400" b="1">
                <a:solidFill>
                  <a:srgbClr val="000000"/>
                </a:solidFill>
              </a:rPr>
              <a:t>原子をつなぐと</a:t>
            </a:r>
            <a:br>
              <a:rPr lang="ja-JP" altLang="en-US" sz="2400" b="1">
                <a:solidFill>
                  <a:srgbClr val="000000"/>
                </a:solidFill>
              </a:rPr>
            </a:br>
            <a:r>
              <a:rPr lang="ja-JP" altLang="en-US" sz="2400" b="1">
                <a:solidFill>
                  <a:srgbClr val="000000"/>
                </a:solidFill>
              </a:rPr>
              <a:t>四面体になる</a:t>
            </a:r>
            <a:endParaRPr lang="ja-JP" altLang="en-US" sz="2400" b="1" baseline="30000">
              <a:solidFill>
                <a:srgbClr val="000000"/>
              </a:solidFill>
            </a:endParaRPr>
          </a:p>
        </p:txBody>
      </p:sp>
      <p:sp>
        <p:nvSpPr>
          <p:cNvPr id="229389" name="Text Box 4">
            <a:extLst>
              <a:ext uri="{FF2B5EF4-FFF2-40B4-BE49-F238E27FC236}">
                <a16:creationId xmlns:a16="http://schemas.microsoft.com/office/drawing/2014/main" id="{654109C7-C9ED-40BB-9349-609FC91198A4}"/>
              </a:ext>
            </a:extLst>
          </p:cNvPr>
          <p:cNvSpPr txBox="1">
            <a:spLocks noChangeAspect="1" noChangeArrowheads="1"/>
          </p:cNvSpPr>
          <p:nvPr/>
        </p:nvSpPr>
        <p:spPr bwMode="auto">
          <a:xfrm>
            <a:off x="1924050" y="533400"/>
            <a:ext cx="43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Si</a:t>
            </a:r>
            <a:endParaRPr lang="en-US" altLang="ja-JP" sz="2400" b="1" baseline="30000">
              <a:solidFill>
                <a:srgbClr val="000000"/>
              </a:solidFill>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a:extLst>
              <a:ext uri="{FF2B5EF4-FFF2-40B4-BE49-F238E27FC236}">
                <a16:creationId xmlns:a16="http://schemas.microsoft.com/office/drawing/2014/main" id="{4968FE19-DB6E-4B6D-8837-4BBD2C4DE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96939"/>
            <a:ext cx="2719388" cy="357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427" name="Picture 3">
            <a:extLst>
              <a:ext uri="{FF2B5EF4-FFF2-40B4-BE49-F238E27FC236}">
                <a16:creationId xmlns:a16="http://schemas.microsoft.com/office/drawing/2014/main" id="{270CC564-986D-440B-A606-55A0E9BB40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1" y="3267076"/>
            <a:ext cx="2646363"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428" name="Picture 4">
            <a:extLst>
              <a:ext uri="{FF2B5EF4-FFF2-40B4-BE49-F238E27FC236}">
                <a16:creationId xmlns:a16="http://schemas.microsoft.com/office/drawing/2014/main" id="{5BF7EDCA-9D78-4A6D-8757-10B943328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048000"/>
            <a:ext cx="1371600"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1429" name="Picture 5">
            <a:extLst>
              <a:ext uri="{FF2B5EF4-FFF2-40B4-BE49-F238E27FC236}">
                <a16:creationId xmlns:a16="http://schemas.microsoft.com/office/drawing/2014/main" id="{4106EB90-B433-449F-996C-82D6A5D64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1600200"/>
            <a:ext cx="1352550" cy="143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1430" name="Rectangle 6">
            <a:extLst>
              <a:ext uri="{FF2B5EF4-FFF2-40B4-BE49-F238E27FC236}">
                <a16:creationId xmlns:a16="http://schemas.microsoft.com/office/drawing/2014/main" id="{CFC0ACA5-F293-462E-9AAA-E13C330538F1}"/>
              </a:ext>
            </a:extLst>
          </p:cNvPr>
          <p:cNvSpPr>
            <a:spLocks noChangeArrowheads="1"/>
          </p:cNvSpPr>
          <p:nvPr/>
        </p:nvSpPr>
        <p:spPr bwMode="auto">
          <a:xfrm>
            <a:off x="152400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ja-JP" sz="3600">
              <a:solidFill>
                <a:srgbClr val="000000"/>
              </a:solidFill>
            </a:endParaRPr>
          </a:p>
        </p:txBody>
      </p:sp>
      <p:sp>
        <p:nvSpPr>
          <p:cNvPr id="231431" name="Rectangle 7">
            <a:extLst>
              <a:ext uri="{FF2B5EF4-FFF2-40B4-BE49-F238E27FC236}">
                <a16:creationId xmlns:a16="http://schemas.microsoft.com/office/drawing/2014/main" id="{4E60CB66-901E-4F4B-BE3C-494152154191}"/>
              </a:ext>
            </a:extLst>
          </p:cNvPr>
          <p:cNvSpPr>
            <a:spLocks noGrp="1" noChangeArrowheads="1"/>
          </p:cNvSpPr>
          <p:nvPr>
            <p:ph type="ctrTitle"/>
          </p:nvPr>
        </p:nvSpPr>
        <p:spPr>
          <a:xfrm>
            <a:off x="1524000" y="0"/>
            <a:ext cx="9144000" cy="9906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rPr>
              <a:t>もう一度ルチル型構造</a:t>
            </a:r>
            <a:r>
              <a:rPr lang="en-US" altLang="ja-JP" sz="3600" b="1">
                <a:solidFill>
                  <a:srgbClr val="0000FF"/>
                </a:solidFill>
              </a:rPr>
              <a:t>: </a:t>
            </a:r>
            <a:r>
              <a:rPr lang="en-US" altLang="ja-JP" sz="3400" b="1">
                <a:solidFill>
                  <a:srgbClr val="0000FF"/>
                </a:solidFill>
              </a:rPr>
              <a:t>TiO</a:t>
            </a:r>
            <a:r>
              <a:rPr lang="en-US" altLang="ja-JP" sz="3400" b="1" baseline="-25000">
                <a:solidFill>
                  <a:srgbClr val="0000FF"/>
                </a:solidFill>
              </a:rPr>
              <a:t>2</a:t>
            </a:r>
            <a:r>
              <a:rPr lang="en-US" altLang="ja-JP" sz="3400" b="1">
                <a:solidFill>
                  <a:srgbClr val="0000FF"/>
                </a:solidFill>
              </a:rPr>
              <a:t>, SnO</a:t>
            </a:r>
            <a:r>
              <a:rPr lang="en-US" altLang="ja-JP" sz="3400" b="1" baseline="-25000">
                <a:solidFill>
                  <a:srgbClr val="0000FF"/>
                </a:solidFill>
              </a:rPr>
              <a:t>2</a:t>
            </a:r>
            <a:r>
              <a:rPr lang="en-US" altLang="ja-JP" sz="3400" b="1">
                <a:solidFill>
                  <a:srgbClr val="0000FF"/>
                </a:solidFill>
              </a:rPr>
              <a:t>, IrO</a:t>
            </a:r>
            <a:r>
              <a:rPr lang="en-US" altLang="ja-JP" sz="3400" b="1" baseline="-25000">
                <a:solidFill>
                  <a:srgbClr val="0000FF"/>
                </a:solidFill>
              </a:rPr>
              <a:t>2</a:t>
            </a:r>
            <a:r>
              <a:rPr lang="en-US" altLang="ja-JP" sz="3400" b="1">
                <a:solidFill>
                  <a:srgbClr val="0000FF"/>
                </a:solidFill>
              </a:rPr>
              <a:t>, CrO</a:t>
            </a:r>
            <a:r>
              <a:rPr lang="en-US" altLang="ja-JP" sz="3400" b="1" baseline="-25000">
                <a:solidFill>
                  <a:srgbClr val="0000FF"/>
                </a:solidFill>
              </a:rPr>
              <a:t>2</a:t>
            </a:r>
          </a:p>
        </p:txBody>
      </p:sp>
      <p:sp>
        <p:nvSpPr>
          <p:cNvPr id="231432" name="Text Box 8">
            <a:extLst>
              <a:ext uri="{FF2B5EF4-FFF2-40B4-BE49-F238E27FC236}">
                <a16:creationId xmlns:a16="http://schemas.microsoft.com/office/drawing/2014/main" id="{FC69BF25-23BC-49D9-BB5D-04FA3720B62E}"/>
              </a:ext>
            </a:extLst>
          </p:cNvPr>
          <p:cNvSpPr txBox="1">
            <a:spLocks noChangeArrowheads="1"/>
          </p:cNvSpPr>
          <p:nvPr/>
        </p:nvSpPr>
        <p:spPr bwMode="auto">
          <a:xfrm>
            <a:off x="2093914" y="1143000"/>
            <a:ext cx="420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FF0000"/>
                </a:solidFill>
              </a:rPr>
              <a:t>O</a:t>
            </a:r>
            <a:endParaRPr lang="en-US" altLang="ja-JP" sz="2400" b="1" baseline="30000">
              <a:solidFill>
                <a:srgbClr val="FF0000"/>
              </a:solidFill>
            </a:endParaRPr>
          </a:p>
        </p:txBody>
      </p:sp>
      <p:sp>
        <p:nvSpPr>
          <p:cNvPr id="231433" name="Oval 9">
            <a:extLst>
              <a:ext uri="{FF2B5EF4-FFF2-40B4-BE49-F238E27FC236}">
                <a16:creationId xmlns:a16="http://schemas.microsoft.com/office/drawing/2014/main" id="{86F015A9-903C-46BC-B0D3-C2B1ABDF16C8}"/>
              </a:ext>
            </a:extLst>
          </p:cNvPr>
          <p:cNvSpPr>
            <a:spLocks noChangeArrowheads="1"/>
          </p:cNvSpPr>
          <p:nvPr/>
        </p:nvSpPr>
        <p:spPr bwMode="auto">
          <a:xfrm>
            <a:off x="3276600" y="973138"/>
            <a:ext cx="1295400" cy="1447800"/>
          </a:xfrm>
          <a:prstGeom prst="ellipse">
            <a:avLst/>
          </a:prstGeom>
          <a:noFill/>
          <a:ln w="28575">
            <a:solidFill>
              <a:srgbClr val="00008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31434" name="Line 10">
            <a:extLst>
              <a:ext uri="{FF2B5EF4-FFF2-40B4-BE49-F238E27FC236}">
                <a16:creationId xmlns:a16="http://schemas.microsoft.com/office/drawing/2014/main" id="{8BCF573C-1F51-4BEE-BC37-7297AA27E678}"/>
              </a:ext>
            </a:extLst>
          </p:cNvPr>
          <p:cNvSpPr>
            <a:spLocks noChangeShapeType="1"/>
          </p:cNvSpPr>
          <p:nvPr/>
        </p:nvSpPr>
        <p:spPr bwMode="auto">
          <a:xfrm>
            <a:off x="4572000" y="1838326"/>
            <a:ext cx="762000" cy="1254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31435" name="Text Box 11">
            <a:extLst>
              <a:ext uri="{FF2B5EF4-FFF2-40B4-BE49-F238E27FC236}">
                <a16:creationId xmlns:a16="http://schemas.microsoft.com/office/drawing/2014/main" id="{03A4E35F-D244-4018-819E-7602AAFC7C11}"/>
              </a:ext>
            </a:extLst>
          </p:cNvPr>
          <p:cNvSpPr txBox="1">
            <a:spLocks noChangeArrowheads="1"/>
          </p:cNvSpPr>
          <p:nvPr/>
        </p:nvSpPr>
        <p:spPr bwMode="auto">
          <a:xfrm>
            <a:off x="4800601" y="914401"/>
            <a:ext cx="39966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1</a:t>
            </a:r>
            <a:r>
              <a:rPr lang="ja-JP" altLang="en-US" sz="2400" b="1">
                <a:solidFill>
                  <a:srgbClr val="000000"/>
                </a:solidFill>
              </a:rPr>
              <a:t>つの</a:t>
            </a:r>
            <a:r>
              <a:rPr lang="en-US" altLang="ja-JP" sz="2400" b="1">
                <a:solidFill>
                  <a:srgbClr val="000000"/>
                </a:solidFill>
              </a:rPr>
              <a:t>Sn</a:t>
            </a:r>
            <a:r>
              <a:rPr lang="ja-JP" altLang="en-US" sz="2400" b="1">
                <a:solidFill>
                  <a:srgbClr val="000000"/>
                </a:solidFill>
              </a:rPr>
              <a:t>イオンのまわりには</a:t>
            </a:r>
            <a:br>
              <a:rPr lang="ja-JP" altLang="en-US" sz="2400" b="1">
                <a:solidFill>
                  <a:srgbClr val="000000"/>
                </a:solidFill>
              </a:rPr>
            </a:br>
            <a:r>
              <a:rPr lang="en-US" altLang="ja-JP" sz="2400" b="1">
                <a:solidFill>
                  <a:srgbClr val="000000"/>
                </a:solidFill>
              </a:rPr>
              <a:t>6</a:t>
            </a:r>
            <a:r>
              <a:rPr lang="ja-JP" altLang="en-US" sz="2400" b="1">
                <a:solidFill>
                  <a:srgbClr val="000000"/>
                </a:solidFill>
              </a:rPr>
              <a:t>つの</a:t>
            </a:r>
            <a:r>
              <a:rPr lang="en-US" altLang="ja-JP" sz="2400" b="1">
                <a:solidFill>
                  <a:srgbClr val="000000"/>
                </a:solidFill>
              </a:rPr>
              <a:t>O</a:t>
            </a:r>
            <a:r>
              <a:rPr lang="ja-JP" altLang="en-US" sz="2400" b="1">
                <a:solidFill>
                  <a:srgbClr val="000000"/>
                </a:solidFill>
              </a:rPr>
              <a:t>イオンが結合している</a:t>
            </a:r>
            <a:endParaRPr lang="ja-JP" altLang="en-US" sz="2400" b="1" baseline="30000">
              <a:solidFill>
                <a:srgbClr val="000000"/>
              </a:solidFill>
            </a:endParaRPr>
          </a:p>
        </p:txBody>
      </p:sp>
      <p:sp>
        <p:nvSpPr>
          <p:cNvPr id="231436" name="Text Box 12">
            <a:extLst>
              <a:ext uri="{FF2B5EF4-FFF2-40B4-BE49-F238E27FC236}">
                <a16:creationId xmlns:a16="http://schemas.microsoft.com/office/drawing/2014/main" id="{1CBDBDE4-9DF7-46CC-B0DE-C74C0949547E}"/>
              </a:ext>
            </a:extLst>
          </p:cNvPr>
          <p:cNvSpPr txBox="1">
            <a:spLocks noChangeArrowheads="1"/>
          </p:cNvSpPr>
          <p:nvPr/>
        </p:nvSpPr>
        <p:spPr bwMode="auto">
          <a:xfrm>
            <a:off x="3935414" y="4371976"/>
            <a:ext cx="31935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ja-JP" altLang="en-US" sz="2400" b="1">
                <a:solidFill>
                  <a:srgbClr val="000000"/>
                </a:solidFill>
              </a:rPr>
              <a:t>結合している</a:t>
            </a:r>
            <a:r>
              <a:rPr lang="en-US" altLang="ja-JP" sz="2400" b="1">
                <a:solidFill>
                  <a:srgbClr val="000000"/>
                </a:solidFill>
              </a:rPr>
              <a:t>O</a:t>
            </a:r>
            <a:r>
              <a:rPr lang="ja-JP" altLang="en-US" sz="2400" b="1">
                <a:solidFill>
                  <a:srgbClr val="000000"/>
                </a:solidFill>
              </a:rPr>
              <a:t>イオンを</a:t>
            </a:r>
            <a:br>
              <a:rPr lang="ja-JP" altLang="en-US" sz="2400" b="1">
                <a:solidFill>
                  <a:srgbClr val="000000"/>
                </a:solidFill>
              </a:rPr>
            </a:br>
            <a:r>
              <a:rPr lang="ja-JP" altLang="en-US" sz="2400" b="1">
                <a:solidFill>
                  <a:srgbClr val="000000"/>
                </a:solidFill>
              </a:rPr>
              <a:t>つなぐと八面体になる</a:t>
            </a:r>
            <a:endParaRPr lang="ja-JP" altLang="en-US" sz="2400" b="1" baseline="30000">
              <a:solidFill>
                <a:srgbClr val="000000"/>
              </a:solidFill>
            </a:endParaRPr>
          </a:p>
        </p:txBody>
      </p:sp>
      <p:sp>
        <p:nvSpPr>
          <p:cNvPr id="231437" name="Text Box 13">
            <a:extLst>
              <a:ext uri="{FF2B5EF4-FFF2-40B4-BE49-F238E27FC236}">
                <a16:creationId xmlns:a16="http://schemas.microsoft.com/office/drawing/2014/main" id="{167AAE05-5A36-4BA3-941D-3E7C0DBACF5A}"/>
              </a:ext>
            </a:extLst>
          </p:cNvPr>
          <p:cNvSpPr txBox="1">
            <a:spLocks noChangeArrowheads="1"/>
          </p:cNvSpPr>
          <p:nvPr/>
        </p:nvSpPr>
        <p:spPr bwMode="auto">
          <a:xfrm>
            <a:off x="1676400" y="5229225"/>
            <a:ext cx="552266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SnO</a:t>
            </a:r>
            <a:r>
              <a:rPr lang="en-US" altLang="ja-JP" sz="2400" b="1" baseline="-25000">
                <a:solidFill>
                  <a:srgbClr val="000000"/>
                </a:solidFill>
              </a:rPr>
              <a:t>2</a:t>
            </a:r>
            <a:r>
              <a:rPr lang="ja-JP" altLang="en-US" sz="2400" b="1">
                <a:solidFill>
                  <a:srgbClr val="000000"/>
                </a:solidFill>
              </a:rPr>
              <a:t>結晶は</a:t>
            </a:r>
            <a:r>
              <a:rPr lang="en-US" altLang="ja-JP" sz="2400" b="1">
                <a:solidFill>
                  <a:srgbClr val="000000"/>
                </a:solidFill>
              </a:rPr>
              <a:t>SnO</a:t>
            </a:r>
            <a:r>
              <a:rPr lang="en-US" altLang="ja-JP" sz="2400" b="1" baseline="-25000">
                <a:solidFill>
                  <a:srgbClr val="000000"/>
                </a:solidFill>
              </a:rPr>
              <a:t>6</a:t>
            </a:r>
            <a:r>
              <a:rPr lang="ja-JP" altLang="en-US" sz="2400" b="1">
                <a:solidFill>
                  <a:srgbClr val="000000"/>
                </a:solidFill>
              </a:rPr>
              <a:t>八面体が</a:t>
            </a:r>
          </a:p>
          <a:p>
            <a:pPr fontAlgn="base">
              <a:spcBef>
                <a:spcPct val="0"/>
              </a:spcBef>
              <a:spcAft>
                <a:spcPct val="0"/>
              </a:spcAft>
              <a:buNone/>
            </a:pPr>
            <a:r>
              <a:rPr lang="ja-JP" altLang="en-US" sz="2400" b="1">
                <a:solidFill>
                  <a:srgbClr val="000000"/>
                </a:solidFill>
              </a:rPr>
              <a:t>頂点でつながった部分（</a:t>
            </a:r>
            <a:r>
              <a:rPr lang="ja-JP" altLang="en-US" sz="2400" b="1">
                <a:solidFill>
                  <a:srgbClr val="FF0000"/>
                </a:solidFill>
              </a:rPr>
              <a:t>頂点共有</a:t>
            </a:r>
            <a:r>
              <a:rPr lang="ja-JP" altLang="en-US" sz="2400" b="1">
                <a:solidFill>
                  <a:srgbClr val="000000"/>
                </a:solidFill>
              </a:rPr>
              <a:t>構造）と</a:t>
            </a:r>
          </a:p>
          <a:p>
            <a:pPr fontAlgn="base">
              <a:spcBef>
                <a:spcPct val="0"/>
              </a:spcBef>
              <a:spcAft>
                <a:spcPct val="0"/>
              </a:spcAft>
              <a:buNone/>
            </a:pPr>
            <a:r>
              <a:rPr lang="ja-JP" altLang="en-US" sz="2400" b="1">
                <a:solidFill>
                  <a:srgbClr val="000000"/>
                </a:solidFill>
              </a:rPr>
              <a:t>辺でつながった部分（</a:t>
            </a:r>
            <a:r>
              <a:rPr lang="ja-JP" altLang="en-US" sz="2400" b="1">
                <a:solidFill>
                  <a:srgbClr val="FF0000"/>
                </a:solidFill>
              </a:rPr>
              <a:t>稜共有</a:t>
            </a:r>
            <a:r>
              <a:rPr lang="ja-JP" altLang="en-US" sz="2400" b="1">
                <a:solidFill>
                  <a:srgbClr val="000000"/>
                </a:solidFill>
              </a:rPr>
              <a:t>構造）</a:t>
            </a:r>
            <a:br>
              <a:rPr lang="ja-JP" altLang="en-US" sz="2400" b="1">
                <a:solidFill>
                  <a:srgbClr val="000000"/>
                </a:solidFill>
              </a:rPr>
            </a:br>
            <a:r>
              <a:rPr lang="ja-JP" altLang="en-US" sz="2400" b="1">
                <a:solidFill>
                  <a:srgbClr val="000000"/>
                </a:solidFill>
              </a:rPr>
              <a:t>でできている</a:t>
            </a:r>
          </a:p>
        </p:txBody>
      </p:sp>
      <p:sp>
        <p:nvSpPr>
          <p:cNvPr id="231438" name="Text Box 14">
            <a:extLst>
              <a:ext uri="{FF2B5EF4-FFF2-40B4-BE49-F238E27FC236}">
                <a16:creationId xmlns:a16="http://schemas.microsoft.com/office/drawing/2014/main" id="{9C54D431-1B92-4034-8881-35454D6D4F20}"/>
              </a:ext>
            </a:extLst>
          </p:cNvPr>
          <p:cNvSpPr txBox="1">
            <a:spLocks noChangeArrowheads="1"/>
          </p:cNvSpPr>
          <p:nvPr/>
        </p:nvSpPr>
        <p:spPr bwMode="auto">
          <a:xfrm>
            <a:off x="2143126" y="69215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pPr>
            <a:r>
              <a:rPr lang="en-US" altLang="ja-JP" sz="2400" b="1">
                <a:solidFill>
                  <a:srgbClr val="000000"/>
                </a:solidFill>
              </a:rPr>
              <a:t>Sn</a:t>
            </a:r>
            <a:endParaRPr lang="en-US" altLang="ja-JP" sz="2400" b="1" baseline="30000">
              <a:solidFill>
                <a:srgbClr val="000000"/>
              </a:solidFill>
            </a:endParaRPr>
          </a:p>
        </p:txBody>
      </p:sp>
      <p:sp>
        <p:nvSpPr>
          <p:cNvPr id="231439" name="Line 15">
            <a:extLst>
              <a:ext uri="{FF2B5EF4-FFF2-40B4-BE49-F238E27FC236}">
                <a16:creationId xmlns:a16="http://schemas.microsoft.com/office/drawing/2014/main" id="{3B6CFD73-180F-422E-8E20-D543835584B7}"/>
              </a:ext>
            </a:extLst>
          </p:cNvPr>
          <p:cNvSpPr>
            <a:spLocks noChangeShapeType="1"/>
          </p:cNvSpPr>
          <p:nvPr/>
        </p:nvSpPr>
        <p:spPr bwMode="auto">
          <a:xfrm>
            <a:off x="2590800" y="1049338"/>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31440" name="Oval 16">
            <a:extLst>
              <a:ext uri="{FF2B5EF4-FFF2-40B4-BE49-F238E27FC236}">
                <a16:creationId xmlns:a16="http://schemas.microsoft.com/office/drawing/2014/main" id="{BEB11D41-8E93-478B-BDDA-0EA5CC896F48}"/>
              </a:ext>
            </a:extLst>
          </p:cNvPr>
          <p:cNvSpPr>
            <a:spLocks noChangeArrowheads="1"/>
          </p:cNvSpPr>
          <p:nvPr/>
        </p:nvSpPr>
        <p:spPr bwMode="auto">
          <a:xfrm>
            <a:off x="8382000" y="4343400"/>
            <a:ext cx="457200" cy="4572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31441" name="Oval 17">
            <a:extLst>
              <a:ext uri="{FF2B5EF4-FFF2-40B4-BE49-F238E27FC236}">
                <a16:creationId xmlns:a16="http://schemas.microsoft.com/office/drawing/2014/main" id="{58C10BB2-05CD-4203-BEC1-A04BCD45D83D}"/>
              </a:ext>
            </a:extLst>
          </p:cNvPr>
          <p:cNvSpPr>
            <a:spLocks noChangeArrowheads="1"/>
          </p:cNvSpPr>
          <p:nvPr/>
        </p:nvSpPr>
        <p:spPr bwMode="auto">
          <a:xfrm rot="1382498">
            <a:off x="8610600" y="5019675"/>
            <a:ext cx="304800" cy="762000"/>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pPr>
            <a:endParaRPr lang="ja-JP" altLang="en-US" sz="1800">
              <a:solidFill>
                <a:srgbClr val="000000"/>
              </a:solidFill>
            </a:endParaRPr>
          </a:p>
        </p:txBody>
      </p:sp>
      <p:sp>
        <p:nvSpPr>
          <p:cNvPr id="231442" name="Line 18">
            <a:extLst>
              <a:ext uri="{FF2B5EF4-FFF2-40B4-BE49-F238E27FC236}">
                <a16:creationId xmlns:a16="http://schemas.microsoft.com/office/drawing/2014/main" id="{2C1BA75D-CEB0-4D13-9D3B-D565069EEC8A}"/>
              </a:ext>
            </a:extLst>
          </p:cNvPr>
          <p:cNvSpPr>
            <a:spLocks noChangeShapeType="1"/>
          </p:cNvSpPr>
          <p:nvPr/>
        </p:nvSpPr>
        <p:spPr bwMode="auto">
          <a:xfrm flipH="1">
            <a:off x="6400800" y="5562600"/>
            <a:ext cx="2133600" cy="609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231443" name="Line 19">
            <a:extLst>
              <a:ext uri="{FF2B5EF4-FFF2-40B4-BE49-F238E27FC236}">
                <a16:creationId xmlns:a16="http://schemas.microsoft.com/office/drawing/2014/main" id="{0F83C075-6605-4390-8169-5078B2A2975B}"/>
              </a:ext>
            </a:extLst>
          </p:cNvPr>
          <p:cNvSpPr>
            <a:spLocks noChangeShapeType="1"/>
          </p:cNvSpPr>
          <p:nvPr/>
        </p:nvSpPr>
        <p:spPr bwMode="auto">
          <a:xfrm flipH="1">
            <a:off x="6019800" y="4543425"/>
            <a:ext cx="2362200" cy="1066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CEA01-FFFB-5280-89BC-A1ABAF188A55}"/>
            </a:ext>
          </a:extLst>
        </p:cNvPr>
        <p:cNvGrpSpPr/>
        <p:nvPr/>
      </p:nvGrpSpPr>
      <p:grpSpPr>
        <a:xfrm>
          <a:off x="0" y="0"/>
          <a:ext cx="0" cy="0"/>
          <a:chOff x="0" y="0"/>
          <a:chExt cx="0" cy="0"/>
        </a:xfrm>
      </p:grpSpPr>
      <p:sp>
        <p:nvSpPr>
          <p:cNvPr id="26626" name="Rectangle 2">
            <a:extLst>
              <a:ext uri="{FF2B5EF4-FFF2-40B4-BE49-F238E27FC236}">
                <a16:creationId xmlns:a16="http://schemas.microsoft.com/office/drawing/2014/main" id="{63468CB2-44B0-E3BF-5DBA-0710F6F53C0A}"/>
              </a:ext>
            </a:extLst>
          </p:cNvPr>
          <p:cNvSpPr>
            <a:spLocks noChangeArrowheads="1"/>
          </p:cNvSpPr>
          <p:nvPr/>
        </p:nvSpPr>
        <p:spPr bwMode="auto">
          <a:xfrm>
            <a:off x="0" y="0"/>
            <a:ext cx="12192000" cy="6858000"/>
          </a:xfrm>
          <a:prstGeom prst="rect">
            <a:avLst/>
          </a:prstGeom>
          <a:solidFill>
            <a:srgbClr val="DAFEDD"/>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6629" name="Rectangle 5">
            <a:extLst>
              <a:ext uri="{FF2B5EF4-FFF2-40B4-BE49-F238E27FC236}">
                <a16:creationId xmlns:a16="http://schemas.microsoft.com/office/drawing/2014/main" id="{F0E88737-EAE2-86AA-5CBC-034B7AFE42E0}"/>
              </a:ext>
            </a:extLst>
          </p:cNvPr>
          <p:cNvSpPr>
            <a:spLocks noGrp="1" noChangeArrowheads="1"/>
          </p:cNvSpPr>
          <p:nvPr>
            <p:ph type="ctrTitle"/>
          </p:nvPr>
        </p:nvSpPr>
        <p:spPr>
          <a:xfrm>
            <a:off x="-1" y="1885950"/>
            <a:ext cx="12191999" cy="2952750"/>
          </a:xfrm>
        </p:spPr>
        <p:txBody>
          <a:bodyPr/>
          <a:lstStyle/>
          <a:p>
            <a:pPr eaLnBrk="1" hangingPunct="1"/>
            <a:r>
              <a:rPr lang="en-US" altLang="ja-JP" sz="4800" b="1" dirty="0">
                <a:solidFill>
                  <a:srgbClr val="0000FF"/>
                </a:solidFill>
                <a:ea typeface="ＨＧ丸ゴシックB" charset="-128"/>
              </a:rPr>
              <a:t>Pauling</a:t>
            </a:r>
            <a:r>
              <a:rPr lang="ja-JP" altLang="en-US" sz="4800" b="1" dirty="0">
                <a:solidFill>
                  <a:srgbClr val="0000FF"/>
                </a:solidFill>
                <a:ea typeface="ＨＧ丸ゴシックB" charset="-128"/>
              </a:rPr>
              <a:t>則</a:t>
            </a:r>
            <a:endParaRPr lang="ja-JP" altLang="en-US" sz="4800" b="1" dirty="0">
              <a:solidFill>
                <a:srgbClr val="0000FF"/>
              </a:solidFill>
              <a:latin typeface="+mn-lt"/>
              <a:ea typeface="+mn-ea"/>
            </a:endParaRPr>
          </a:p>
        </p:txBody>
      </p:sp>
    </p:spTree>
    <p:extLst>
      <p:ext uri="{BB962C8B-B14F-4D97-AF65-F5344CB8AC3E}">
        <p14:creationId xmlns:p14="http://schemas.microsoft.com/office/powerpoint/2010/main" val="140571205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058">
            <a:extLst>
              <a:ext uri="{FF2B5EF4-FFF2-40B4-BE49-F238E27FC236}">
                <a16:creationId xmlns:a16="http://schemas.microsoft.com/office/drawing/2014/main" id="{6FD70087-1E88-4306-8AC3-34045F9BCAD8}"/>
              </a:ext>
            </a:extLst>
          </p:cNvPr>
          <p:cNvSpPr>
            <a:spLocks noGrp="1" noChangeArrowheads="1"/>
          </p:cNvSpPr>
          <p:nvPr>
            <p:ph type="title"/>
          </p:nvPr>
        </p:nvSpPr>
        <p:spPr>
          <a:xfrm>
            <a:off x="1524000" y="-1"/>
            <a:ext cx="9144000" cy="979745"/>
          </a:xfrm>
          <a:noFill/>
        </p:spPr>
        <p:txBody>
          <a:bodyPr/>
          <a:lstStyle/>
          <a:p>
            <a:pPr eaLnBrk="1" hangingPunct="1"/>
            <a:r>
              <a:rPr lang="ja-JP" altLang="en-US" sz="3600" b="1" dirty="0">
                <a:solidFill>
                  <a:srgbClr val="0000FF"/>
                </a:solidFill>
                <a:ea typeface="ＨＧ丸ゴシックB" charset="-128"/>
              </a:rPr>
              <a:t>イオン結晶の基礎</a:t>
            </a:r>
          </a:p>
        </p:txBody>
      </p:sp>
      <p:sp>
        <p:nvSpPr>
          <p:cNvPr id="192515" name="Text Box 2059">
            <a:extLst>
              <a:ext uri="{FF2B5EF4-FFF2-40B4-BE49-F238E27FC236}">
                <a16:creationId xmlns:a16="http://schemas.microsoft.com/office/drawing/2014/main" id="{9F14C90C-5575-43D9-B490-491D85ADA3D3}"/>
              </a:ext>
            </a:extLst>
          </p:cNvPr>
          <p:cNvSpPr txBox="1">
            <a:spLocks noChangeArrowheads="1"/>
          </p:cNvSpPr>
          <p:nvPr/>
        </p:nvSpPr>
        <p:spPr bwMode="auto">
          <a:xfrm>
            <a:off x="442331" y="845441"/>
            <a:ext cx="11307337"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mn-cs"/>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mn-cs"/>
              </a:rPr>
              <a:t>原子、イオンは互いに接触して安定な構造を作る</a:t>
            </a:r>
            <a:endPar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endParaRPr>
          </a:p>
          <a:p>
            <a:pPr marL="357188" marR="0" lvl="0" indent="-357188"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一般に、陰イオンのほうが陽イオンより大きい</a:t>
            </a:r>
            <a:br>
              <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b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陰イオン同士は互いに接して</a:t>
            </a:r>
            <a:br>
              <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b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最密充填に近い構造を取ることが多い</a:t>
            </a:r>
            <a:endPar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endParaRPr>
          </a:p>
          <a:p>
            <a:pPr marL="357188" marR="0" lvl="0" indent="-357188"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陽イオンは陰イオンがつくるパッキング構造の</a:t>
            </a:r>
            <a:br>
              <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b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隙間に入り、陰イオンと接する</a:t>
            </a:r>
            <a:endPar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endParaRPr>
          </a:p>
          <a:p>
            <a:pPr marL="357188" marR="0" lvl="0" indent="-357188"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陽イオン同士は接しない</a:t>
            </a:r>
            <a:endPar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endParaRPr>
          </a:p>
          <a:p>
            <a:pPr marL="357188" marR="0" lvl="0" indent="-357188" algn="l" defTabSz="914400" rtl="0" eaLnBrk="1" fontAlgn="base" latinLnBrk="0" hangingPunct="1">
              <a:lnSpc>
                <a:spcPct val="100000"/>
              </a:lnSpc>
              <a:spcBef>
                <a:spcPct val="50000"/>
              </a:spcBef>
              <a:spcAft>
                <a:spcPct val="0"/>
              </a:spcAft>
              <a:buClrTx/>
              <a:buSzTx/>
              <a:buFont typeface="+mj-lt"/>
              <a:buAutoNum type="arabicPeriod"/>
              <a:tabLst/>
              <a:defRPr/>
            </a:pP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イオン性結晶の最近接イオン間距離は</a:t>
            </a:r>
            <a:br>
              <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br>
            <a:r>
              <a:rPr kumimoji="1" lang="ja-JP" altLang="en-US"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rPr>
              <a:t>イオン半径の和でだいたい説明できる</a:t>
            </a:r>
            <a:endParaRPr kumimoji="1" lang="en-US" altLang="ja-JP" b="1" i="0" u="none" strike="noStrike" kern="1200" cap="none" spc="0" normalizeH="0" baseline="0" noProof="0" dirty="0">
              <a:ln>
                <a:noFill/>
              </a:ln>
              <a:solidFill>
                <a:srgbClr val="000000"/>
              </a:solidFill>
              <a:effectLst/>
              <a:uLnTx/>
              <a:uFillTx/>
              <a:latin typeface="Times New Roman" panose="02020603050405020304" pitchFamily="18" charset="0"/>
              <a:ea typeface="ＭＳ ゴシック" panose="020B0609070205080204" pitchFamily="49" charset="-128"/>
              <a:cs typeface="+mn-cs"/>
            </a:endParaRPr>
          </a:p>
        </p:txBody>
      </p:sp>
    </p:spTree>
    <p:extLst>
      <p:ext uri="{BB962C8B-B14F-4D97-AF65-F5344CB8AC3E}">
        <p14:creationId xmlns:p14="http://schemas.microsoft.com/office/powerpoint/2010/main" val="362701157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01CB8D0-FBA3-41FA-B2B0-5628E68F0EA3}"/>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rPr>
              <a:t>ポーリング則</a:t>
            </a:r>
            <a:r>
              <a:rPr lang="en-US" altLang="ja-JP" sz="3600" b="1">
                <a:solidFill>
                  <a:srgbClr val="0000FF"/>
                </a:solidFill>
              </a:rPr>
              <a:t>: </a:t>
            </a:r>
            <a:r>
              <a:rPr lang="ja-JP" altLang="en-US" sz="3600" b="1">
                <a:solidFill>
                  <a:srgbClr val="0000FF"/>
                </a:solidFill>
              </a:rPr>
              <a:t>イオンの安定配列を決める</a:t>
            </a:r>
          </a:p>
        </p:txBody>
      </p:sp>
      <p:sp>
        <p:nvSpPr>
          <p:cNvPr id="195587" name="Text Box 3">
            <a:extLst>
              <a:ext uri="{FF2B5EF4-FFF2-40B4-BE49-F238E27FC236}">
                <a16:creationId xmlns:a16="http://schemas.microsoft.com/office/drawing/2014/main" id="{8D5BBF7C-D9E2-48EB-B5DB-963977031EDC}"/>
              </a:ext>
            </a:extLst>
          </p:cNvPr>
          <p:cNvSpPr txBox="1">
            <a:spLocks noChangeArrowheads="1"/>
          </p:cNvSpPr>
          <p:nvPr/>
        </p:nvSpPr>
        <p:spPr bwMode="auto">
          <a:xfrm>
            <a:off x="1752600" y="685800"/>
            <a:ext cx="8839200" cy="614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sz="1800" b="1" dirty="0">
                <a:solidFill>
                  <a:srgbClr val="FF0000"/>
                </a:solidFill>
              </a:rPr>
              <a:t>イオン結晶に共通して見られる特徴</a:t>
            </a:r>
          </a:p>
          <a:p>
            <a:pPr fontAlgn="base">
              <a:spcBef>
                <a:spcPct val="50000"/>
              </a:spcBef>
              <a:spcAft>
                <a:spcPct val="0"/>
              </a:spcAft>
            </a:pPr>
            <a:r>
              <a:rPr lang="ja-JP" altLang="en-US" sz="1800" dirty="0">
                <a:solidFill>
                  <a:srgbClr val="000000"/>
                </a:solidFill>
              </a:rPr>
              <a:t>陽イオンの最近接位置には必ず陰イオンが配位している。</a:t>
            </a:r>
          </a:p>
          <a:p>
            <a:pPr fontAlgn="base">
              <a:spcBef>
                <a:spcPct val="50000"/>
              </a:spcBef>
              <a:spcAft>
                <a:spcPct val="0"/>
              </a:spcAft>
            </a:pPr>
            <a:r>
              <a:rPr lang="en-US" altLang="ja-JP" sz="1800" i="1" dirty="0" err="1">
                <a:solidFill>
                  <a:srgbClr val="000000"/>
                </a:solidFill>
              </a:rPr>
              <a:t>M</a:t>
            </a:r>
            <a:r>
              <a:rPr lang="en-US" altLang="ja-JP" sz="1800" baseline="-25000" dirty="0" err="1">
                <a:solidFill>
                  <a:srgbClr val="000000"/>
                </a:solidFill>
              </a:rPr>
              <a:t>m</a:t>
            </a:r>
            <a:r>
              <a:rPr lang="en-US" altLang="ja-JP" sz="1800" i="1" dirty="0" err="1">
                <a:solidFill>
                  <a:srgbClr val="000000"/>
                </a:solidFill>
              </a:rPr>
              <a:t>X</a:t>
            </a:r>
            <a:r>
              <a:rPr lang="en-US" altLang="ja-JP" sz="1800" baseline="-25000" dirty="0" err="1">
                <a:solidFill>
                  <a:srgbClr val="000000"/>
                </a:solidFill>
              </a:rPr>
              <a:t>n</a:t>
            </a:r>
            <a:r>
              <a:rPr lang="ja-JP" altLang="en-US" sz="1800" dirty="0">
                <a:solidFill>
                  <a:srgbClr val="000000"/>
                </a:solidFill>
              </a:rPr>
              <a:t>型化合物では、陽イオン</a:t>
            </a:r>
            <a:r>
              <a:rPr lang="en-US" altLang="ja-JP" sz="1800" i="1" dirty="0">
                <a:solidFill>
                  <a:srgbClr val="000000"/>
                </a:solidFill>
              </a:rPr>
              <a:t>M </a:t>
            </a:r>
            <a:r>
              <a:rPr lang="en-US" altLang="ja-JP" sz="1800" baseline="30000" dirty="0">
                <a:solidFill>
                  <a:srgbClr val="000000"/>
                </a:solidFill>
              </a:rPr>
              <a:t>n+</a:t>
            </a:r>
            <a:r>
              <a:rPr lang="ja-JP" altLang="en-US" sz="1800" dirty="0">
                <a:solidFill>
                  <a:srgbClr val="000000"/>
                </a:solidFill>
              </a:rPr>
              <a:t>の周りの陰イオンの配位数</a:t>
            </a:r>
            <a:r>
              <a:rPr lang="en-US" altLang="ja-JP" sz="1800" i="1" dirty="0">
                <a:solidFill>
                  <a:srgbClr val="000000"/>
                </a:solidFill>
              </a:rPr>
              <a:t>N</a:t>
            </a:r>
            <a:r>
              <a:rPr lang="en-US" altLang="ja-JP" sz="1800" baseline="-25000" dirty="0">
                <a:solidFill>
                  <a:srgbClr val="000000"/>
                </a:solidFill>
              </a:rPr>
              <a:t>M</a:t>
            </a:r>
            <a:r>
              <a:rPr lang="ja-JP" altLang="en-US" sz="1800" dirty="0">
                <a:solidFill>
                  <a:srgbClr val="000000"/>
                </a:solidFill>
              </a:rPr>
              <a:t>と</a:t>
            </a:r>
            <a:br>
              <a:rPr lang="ja-JP" altLang="en-US" sz="1800" dirty="0">
                <a:solidFill>
                  <a:srgbClr val="000000"/>
                </a:solidFill>
              </a:rPr>
            </a:br>
            <a:r>
              <a:rPr lang="ja-JP" altLang="en-US" sz="1800" dirty="0">
                <a:solidFill>
                  <a:srgbClr val="000000"/>
                </a:solidFill>
              </a:rPr>
              <a:t>陰イオン</a:t>
            </a:r>
            <a:r>
              <a:rPr lang="en-US" altLang="ja-JP" sz="1800" i="1" dirty="0">
                <a:solidFill>
                  <a:srgbClr val="000000"/>
                </a:solidFill>
              </a:rPr>
              <a:t>X </a:t>
            </a:r>
            <a:r>
              <a:rPr lang="en-US" altLang="ja-JP" sz="1800" baseline="30000" dirty="0">
                <a:solidFill>
                  <a:srgbClr val="000000"/>
                </a:solidFill>
              </a:rPr>
              <a:t>m-</a:t>
            </a:r>
            <a:r>
              <a:rPr lang="ja-JP" altLang="en-US" sz="1800" dirty="0">
                <a:solidFill>
                  <a:srgbClr val="000000"/>
                </a:solidFill>
              </a:rPr>
              <a:t>の周りの陽イオンの配位数</a:t>
            </a:r>
            <a:r>
              <a:rPr lang="en-US" altLang="ja-JP" sz="1800" i="1" dirty="0">
                <a:solidFill>
                  <a:srgbClr val="000000"/>
                </a:solidFill>
              </a:rPr>
              <a:t>N</a:t>
            </a:r>
            <a:r>
              <a:rPr lang="en-US" altLang="ja-JP" sz="1800" baseline="-25000" dirty="0">
                <a:solidFill>
                  <a:srgbClr val="000000"/>
                </a:solidFill>
              </a:rPr>
              <a:t>X</a:t>
            </a:r>
            <a:r>
              <a:rPr lang="ja-JP" altLang="en-US" sz="1800" dirty="0">
                <a:solidFill>
                  <a:srgbClr val="000000"/>
                </a:solidFill>
              </a:rPr>
              <a:t>は</a:t>
            </a:r>
            <a:r>
              <a:rPr lang="en-US" altLang="ja-JP" sz="1800" b="1" i="1" dirty="0">
                <a:solidFill>
                  <a:srgbClr val="FF0000"/>
                </a:solidFill>
              </a:rPr>
              <a:t>N</a:t>
            </a:r>
            <a:r>
              <a:rPr lang="en-US" altLang="ja-JP" sz="1800" b="1" baseline="-25000" dirty="0">
                <a:solidFill>
                  <a:srgbClr val="FF0000"/>
                </a:solidFill>
              </a:rPr>
              <a:t>M </a:t>
            </a:r>
            <a:r>
              <a:rPr lang="en-US" altLang="ja-JP" sz="1800" b="1" dirty="0">
                <a:solidFill>
                  <a:srgbClr val="FF0000"/>
                </a:solidFill>
              </a:rPr>
              <a:t>: </a:t>
            </a:r>
            <a:r>
              <a:rPr lang="en-US" altLang="ja-JP" sz="1800" b="1" i="1" dirty="0">
                <a:solidFill>
                  <a:srgbClr val="FF0000"/>
                </a:solidFill>
              </a:rPr>
              <a:t>N</a:t>
            </a:r>
            <a:r>
              <a:rPr lang="en-US" altLang="ja-JP" sz="1800" b="1" baseline="-25000" dirty="0">
                <a:solidFill>
                  <a:srgbClr val="FF0000"/>
                </a:solidFill>
              </a:rPr>
              <a:t>X</a:t>
            </a:r>
            <a:r>
              <a:rPr lang="en-US" altLang="ja-JP" sz="1800" b="1" dirty="0">
                <a:solidFill>
                  <a:srgbClr val="FF0000"/>
                </a:solidFill>
              </a:rPr>
              <a:t> = n : m</a:t>
            </a:r>
            <a:r>
              <a:rPr lang="ja-JP" altLang="en-US" sz="1800" dirty="0">
                <a:solidFill>
                  <a:srgbClr val="000000"/>
                </a:solidFill>
              </a:rPr>
              <a:t>になっている。</a:t>
            </a:r>
          </a:p>
          <a:p>
            <a:pPr fontAlgn="base">
              <a:spcBef>
                <a:spcPct val="50000"/>
              </a:spcBef>
              <a:spcAft>
                <a:spcPct val="0"/>
              </a:spcAft>
              <a:buNone/>
            </a:pPr>
            <a:r>
              <a:rPr lang="ja-JP" altLang="en-US" sz="1800" b="1" dirty="0">
                <a:solidFill>
                  <a:srgbClr val="FF0000"/>
                </a:solidFill>
              </a:rPr>
              <a:t>ポーリングの法則</a:t>
            </a:r>
          </a:p>
          <a:p>
            <a:pPr fontAlgn="base">
              <a:spcBef>
                <a:spcPct val="50000"/>
              </a:spcBef>
              <a:spcAft>
                <a:spcPct val="0"/>
              </a:spcAft>
            </a:pPr>
            <a:r>
              <a:rPr lang="ja-JP" altLang="en-US" sz="1800" dirty="0">
                <a:solidFill>
                  <a:srgbClr val="000000"/>
                </a:solidFill>
              </a:rPr>
              <a:t>陽イオンの配位数は陽イオンと陰イオンの半径比 </a:t>
            </a:r>
            <a:r>
              <a:rPr lang="en-US" altLang="ja-JP" sz="1800" dirty="0">
                <a:solidFill>
                  <a:srgbClr val="000000"/>
                </a:solidFill>
              </a:rPr>
              <a:t>R</a:t>
            </a:r>
            <a:r>
              <a:rPr lang="en-US" altLang="ja-JP" sz="1800" baseline="-25000" dirty="0">
                <a:solidFill>
                  <a:srgbClr val="000000"/>
                </a:solidFill>
              </a:rPr>
              <a:t>A</a:t>
            </a:r>
            <a:r>
              <a:rPr lang="en-US" altLang="ja-JP" sz="1800" dirty="0">
                <a:solidFill>
                  <a:srgbClr val="000000"/>
                </a:solidFill>
              </a:rPr>
              <a:t>/R</a:t>
            </a:r>
            <a:r>
              <a:rPr lang="en-US" altLang="ja-JP" sz="1800" baseline="-25000" dirty="0">
                <a:solidFill>
                  <a:srgbClr val="000000"/>
                </a:solidFill>
              </a:rPr>
              <a:t>X </a:t>
            </a:r>
            <a:r>
              <a:rPr lang="ja-JP" altLang="en-US" sz="1800" dirty="0">
                <a:solidFill>
                  <a:srgbClr val="000000"/>
                </a:solidFill>
              </a:rPr>
              <a:t>によって決まる。</a:t>
            </a:r>
            <a:br>
              <a:rPr lang="ja-JP" altLang="en-US" sz="1800" dirty="0">
                <a:solidFill>
                  <a:srgbClr val="000000"/>
                </a:solidFill>
              </a:rPr>
            </a:br>
            <a:r>
              <a:rPr lang="ja-JP" altLang="en-US" sz="1800" dirty="0">
                <a:solidFill>
                  <a:srgbClr val="000000"/>
                </a:solidFill>
              </a:rPr>
              <a:t>　（</a:t>
            </a:r>
            <a:r>
              <a:rPr lang="ja-JP" altLang="en-US" sz="1800" b="1" dirty="0">
                <a:solidFill>
                  <a:srgbClr val="FF0000"/>
                </a:solidFill>
              </a:rPr>
              <a:t>半径比則</a:t>
            </a:r>
            <a:r>
              <a:rPr lang="ja-JP" altLang="en-US" sz="1800" dirty="0">
                <a:solidFill>
                  <a:srgbClr val="000000"/>
                </a:solidFill>
              </a:rPr>
              <a:t>）</a:t>
            </a:r>
          </a:p>
          <a:p>
            <a:pPr fontAlgn="base">
              <a:spcBef>
                <a:spcPct val="50000"/>
              </a:spcBef>
              <a:spcAft>
                <a:spcPct val="0"/>
              </a:spcAft>
            </a:pPr>
            <a:r>
              <a:rPr lang="ja-JP" altLang="en-US" sz="1800" dirty="0">
                <a:solidFill>
                  <a:srgbClr val="000000"/>
                </a:solidFill>
              </a:rPr>
              <a:t>配位多面体の陰イオンとそのまわりのすべての陽イオンをつなぐ結合の強度の和が、陰イオンの電荷に等しい。陰イオンの電荷を </a:t>
            </a:r>
            <a:r>
              <a:rPr lang="en-US" altLang="ja-JP" sz="1800" dirty="0">
                <a:solidFill>
                  <a:srgbClr val="000000"/>
                </a:solidFill>
              </a:rPr>
              <a:t>-</a:t>
            </a:r>
            <a:r>
              <a:rPr lang="en-US" altLang="ja-JP" sz="1800" i="1" dirty="0">
                <a:solidFill>
                  <a:srgbClr val="000000"/>
                </a:solidFill>
              </a:rPr>
              <a:t>me</a:t>
            </a:r>
            <a:r>
              <a:rPr lang="ja-JP" altLang="en-US" sz="1800" dirty="0">
                <a:solidFill>
                  <a:srgbClr val="000000"/>
                </a:solidFill>
              </a:rPr>
              <a:t>、その周囲の陽イオンの電荷を</a:t>
            </a:r>
            <a:r>
              <a:rPr lang="en-US" altLang="ja-JP" sz="1800" i="1" dirty="0" err="1">
                <a:solidFill>
                  <a:srgbClr val="000000"/>
                </a:solidFill>
              </a:rPr>
              <a:t>n</a:t>
            </a:r>
            <a:r>
              <a:rPr lang="en-US" altLang="ja-JP" sz="1800" baseline="-25000" dirty="0" err="1">
                <a:solidFill>
                  <a:srgbClr val="000000"/>
                </a:solidFill>
              </a:rPr>
              <a:t>i</a:t>
            </a:r>
            <a:r>
              <a:rPr lang="en-US" altLang="ja-JP" sz="1800" i="1" dirty="0" err="1">
                <a:solidFill>
                  <a:srgbClr val="000000"/>
                </a:solidFill>
              </a:rPr>
              <a:t>e</a:t>
            </a:r>
            <a:r>
              <a:rPr lang="ja-JP" altLang="en-US" sz="1800" dirty="0">
                <a:solidFill>
                  <a:srgbClr val="000000"/>
                </a:solidFill>
              </a:rPr>
              <a:t>、配位数を</a:t>
            </a:r>
            <a:r>
              <a:rPr lang="en-US" altLang="ja-JP" sz="1800" i="1" dirty="0">
                <a:solidFill>
                  <a:srgbClr val="000000"/>
                </a:solidFill>
              </a:rPr>
              <a:t>N</a:t>
            </a:r>
            <a:r>
              <a:rPr lang="en-US" altLang="ja-JP" sz="1800" baseline="-25000" dirty="0">
                <a:solidFill>
                  <a:srgbClr val="000000"/>
                </a:solidFill>
              </a:rPr>
              <a:t>M</a:t>
            </a:r>
            <a:r>
              <a:rPr lang="en-US" altLang="ja-JP" sz="1800" dirty="0">
                <a:solidFill>
                  <a:srgbClr val="000000"/>
                </a:solidFill>
              </a:rPr>
              <a:t> </a:t>
            </a:r>
            <a:r>
              <a:rPr lang="en-US" altLang="ja-JP" sz="1800" baseline="-25000" dirty="0" err="1">
                <a:solidFill>
                  <a:srgbClr val="000000"/>
                </a:solidFill>
              </a:rPr>
              <a:t>i</a:t>
            </a:r>
            <a:r>
              <a:rPr lang="ja-JP" altLang="en-US" sz="1800" dirty="0">
                <a:solidFill>
                  <a:srgbClr val="000000"/>
                </a:solidFill>
              </a:rPr>
              <a:t>とすれば、次の関係が成立する。</a:t>
            </a:r>
            <a:br>
              <a:rPr lang="ja-JP" altLang="en-US" sz="1800" dirty="0">
                <a:solidFill>
                  <a:srgbClr val="000000"/>
                </a:solidFill>
              </a:rPr>
            </a:br>
            <a:r>
              <a:rPr lang="ja-JP" altLang="en-US" sz="1800" dirty="0">
                <a:solidFill>
                  <a:srgbClr val="000000"/>
                </a:solidFill>
              </a:rPr>
              <a:t>　（</a:t>
            </a:r>
            <a:r>
              <a:rPr lang="ja-JP" altLang="en-US" sz="1800" b="1" dirty="0">
                <a:solidFill>
                  <a:srgbClr val="FF0000"/>
                </a:solidFill>
              </a:rPr>
              <a:t>静電原子価則</a:t>
            </a:r>
            <a:r>
              <a:rPr lang="en-US" altLang="ja-JP" sz="1800" b="1" dirty="0">
                <a:solidFill>
                  <a:srgbClr val="000000"/>
                </a:solidFill>
              </a:rPr>
              <a:t>:</a:t>
            </a:r>
            <a:r>
              <a:rPr lang="en-US" altLang="ja-JP" sz="1800" dirty="0">
                <a:solidFill>
                  <a:srgbClr val="000000"/>
                </a:solidFill>
              </a:rPr>
              <a:t> </a:t>
            </a:r>
            <a:r>
              <a:rPr lang="ja-JP" altLang="en-US" sz="1800" b="1" dirty="0">
                <a:solidFill>
                  <a:srgbClr val="3333CC"/>
                </a:solidFill>
              </a:rPr>
              <a:t>局所的な電荷中性条件</a:t>
            </a:r>
            <a:r>
              <a:rPr lang="ja-JP" altLang="en-US" sz="1800" dirty="0">
                <a:solidFill>
                  <a:srgbClr val="000000"/>
                </a:solidFill>
              </a:rPr>
              <a:t>）</a:t>
            </a:r>
          </a:p>
          <a:p>
            <a:pPr fontAlgn="base">
              <a:spcBef>
                <a:spcPct val="50000"/>
              </a:spcBef>
              <a:spcAft>
                <a:spcPct val="0"/>
              </a:spcAft>
            </a:pPr>
            <a:r>
              <a:rPr lang="ja-JP" altLang="en-US" sz="1800" dirty="0">
                <a:solidFill>
                  <a:srgbClr val="000000"/>
                </a:solidFill>
              </a:rPr>
              <a:t>稜共有構造は不安定で、面共有構造は極めて不安定である。</a:t>
            </a:r>
          </a:p>
          <a:p>
            <a:pPr fontAlgn="base">
              <a:spcBef>
                <a:spcPct val="50000"/>
              </a:spcBef>
              <a:spcAft>
                <a:spcPct val="0"/>
              </a:spcAft>
            </a:pPr>
            <a:r>
              <a:rPr lang="ja-JP" altLang="en-US" sz="1800" dirty="0">
                <a:solidFill>
                  <a:srgbClr val="000000"/>
                </a:solidFill>
              </a:rPr>
              <a:t>種々の陽イオンを含む結晶では、原子価が大きく配位数の小さい陽イオンの多面体同士が、面、稜、頂点を共有することはほとんどない。</a:t>
            </a:r>
            <a:br>
              <a:rPr lang="ja-JP" altLang="en-US" sz="1800" dirty="0">
                <a:solidFill>
                  <a:srgbClr val="000000"/>
                </a:solidFill>
              </a:rPr>
            </a:br>
            <a:r>
              <a:rPr lang="ja-JP" altLang="en-US" sz="1800" dirty="0">
                <a:solidFill>
                  <a:srgbClr val="000000"/>
                </a:solidFill>
              </a:rPr>
              <a:t>　（陽イオン同士の距離が近くなり、</a:t>
            </a:r>
            <a:r>
              <a:rPr lang="ja-JP" altLang="en-US" sz="1800" b="1" dirty="0">
                <a:solidFill>
                  <a:srgbClr val="FF0000"/>
                </a:solidFill>
              </a:rPr>
              <a:t>静電ポテンシャル的に不安定</a:t>
            </a:r>
            <a:r>
              <a:rPr lang="ja-JP" altLang="en-US" sz="1800" dirty="0">
                <a:solidFill>
                  <a:srgbClr val="000000"/>
                </a:solidFill>
              </a:rPr>
              <a:t>になる）</a:t>
            </a:r>
          </a:p>
          <a:p>
            <a:pPr fontAlgn="base">
              <a:spcBef>
                <a:spcPct val="50000"/>
              </a:spcBef>
              <a:spcAft>
                <a:spcPct val="0"/>
              </a:spcAft>
            </a:pPr>
            <a:r>
              <a:rPr lang="ja-JP" altLang="en-US" sz="1800" dirty="0">
                <a:solidFill>
                  <a:srgbClr val="000000"/>
                </a:solidFill>
              </a:rPr>
              <a:t>結晶内で化学的に同等な陰イオンは、その周囲の状態をできるだけ同等にする傾向がある。</a:t>
            </a:r>
            <a:br>
              <a:rPr lang="ja-JP" altLang="en-US" sz="1800" dirty="0">
                <a:solidFill>
                  <a:srgbClr val="000000"/>
                </a:solidFill>
              </a:rPr>
            </a:br>
            <a:r>
              <a:rPr lang="ja-JP" altLang="en-US" sz="1800" dirty="0">
                <a:solidFill>
                  <a:srgbClr val="000000"/>
                </a:solidFill>
              </a:rPr>
              <a:t>　（異なる成分の数ができるだけ少ない配列をとる＝＞</a:t>
            </a:r>
            <a:r>
              <a:rPr lang="ja-JP" altLang="en-US" sz="1800" b="1" dirty="0">
                <a:solidFill>
                  <a:srgbClr val="FF0000"/>
                </a:solidFill>
              </a:rPr>
              <a:t>似たイオンは似た構造をとる</a:t>
            </a:r>
            <a:r>
              <a:rPr lang="ja-JP" altLang="en-US" sz="1800" dirty="0">
                <a:solidFill>
                  <a:srgbClr val="000000"/>
                </a:solidFill>
              </a:rPr>
              <a:t>）</a:t>
            </a:r>
          </a:p>
        </p:txBody>
      </p:sp>
      <p:graphicFrame>
        <p:nvGraphicFramePr>
          <p:cNvPr id="195588" name="Object 5">
            <a:extLst>
              <a:ext uri="{FF2B5EF4-FFF2-40B4-BE49-F238E27FC236}">
                <a16:creationId xmlns:a16="http://schemas.microsoft.com/office/drawing/2014/main" id="{0BA5C8B1-FF04-452C-9A5C-82C560CD2874}"/>
              </a:ext>
            </a:extLst>
          </p:cNvPr>
          <p:cNvGraphicFramePr>
            <a:graphicFrameLocks noChangeAspect="1"/>
          </p:cNvGraphicFramePr>
          <p:nvPr/>
        </p:nvGraphicFramePr>
        <p:xfrm>
          <a:off x="7448550" y="3922714"/>
          <a:ext cx="1847850" cy="661987"/>
        </p:xfrm>
        <a:graphic>
          <a:graphicData uri="http://schemas.openxmlformats.org/presentationml/2006/ole">
            <mc:AlternateContent xmlns:mc="http://schemas.openxmlformats.org/markup-compatibility/2006">
              <mc:Choice xmlns:v="urn:schemas-microsoft-com:vml" Requires="v">
                <p:oleObj name="数式" r:id="rId2" imgW="952087" imgH="342751" progId="Equation.3">
                  <p:embed/>
                </p:oleObj>
              </mc:Choice>
              <mc:Fallback>
                <p:oleObj name="数式" r:id="rId2" imgW="952087" imgH="342751" progId="Equation.3">
                  <p:embed/>
                  <p:pic>
                    <p:nvPicPr>
                      <p:cNvPr id="195588" name="Object 5">
                        <a:extLst>
                          <a:ext uri="{FF2B5EF4-FFF2-40B4-BE49-F238E27FC236}">
                            <a16:creationId xmlns:a16="http://schemas.microsoft.com/office/drawing/2014/main" id="{0BA5C8B1-FF04-452C-9A5C-82C560CD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3922714"/>
                        <a:ext cx="1847850" cy="6619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5589" name="Line 6">
            <a:extLst>
              <a:ext uri="{FF2B5EF4-FFF2-40B4-BE49-F238E27FC236}">
                <a16:creationId xmlns:a16="http://schemas.microsoft.com/office/drawing/2014/main" id="{6D00E14B-0FF9-4E73-9040-447C92FB8CBA}"/>
              </a:ext>
            </a:extLst>
          </p:cNvPr>
          <p:cNvSpPr>
            <a:spLocks noChangeShapeType="1"/>
          </p:cNvSpPr>
          <p:nvPr/>
        </p:nvSpPr>
        <p:spPr bwMode="auto">
          <a:xfrm>
            <a:off x="2590800" y="6667500"/>
            <a:ext cx="441960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ja-JP" altLang="en-US">
              <a:solidFill>
                <a:srgbClr val="000000"/>
              </a:solidFill>
              <a:latin typeface="Times New Roman" panose="02020603050405020304" pitchFamily="18" charset="0"/>
              <a:ea typeface="ＭＳ Ｐゴシック" panose="020B0600070205080204" pitchFamily="50" charset="-128"/>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915B98E1-2ACC-4C7C-9ADD-18C77CC1D43D}"/>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rPr>
              <a:t>半径比則</a:t>
            </a:r>
            <a:r>
              <a:rPr lang="en-US" altLang="ja-JP" sz="3600" b="1">
                <a:solidFill>
                  <a:srgbClr val="0000FF"/>
                </a:solidFill>
              </a:rPr>
              <a:t>: </a:t>
            </a:r>
            <a:r>
              <a:rPr lang="ja-JP" altLang="en-US" sz="3600" b="1">
                <a:solidFill>
                  <a:srgbClr val="0000FF"/>
                </a:solidFill>
              </a:rPr>
              <a:t>陽イオンの配位数を決める</a:t>
            </a:r>
          </a:p>
        </p:txBody>
      </p:sp>
      <p:sp>
        <p:nvSpPr>
          <p:cNvPr id="194563" name="Text Box 3">
            <a:extLst>
              <a:ext uri="{FF2B5EF4-FFF2-40B4-BE49-F238E27FC236}">
                <a16:creationId xmlns:a16="http://schemas.microsoft.com/office/drawing/2014/main" id="{F24E154C-27EE-4C82-A5AB-B5FF4FAD8D97}"/>
              </a:ext>
            </a:extLst>
          </p:cNvPr>
          <p:cNvSpPr txBox="1">
            <a:spLocks noChangeArrowheads="1"/>
          </p:cNvSpPr>
          <p:nvPr/>
        </p:nvSpPr>
        <p:spPr bwMode="auto">
          <a:xfrm>
            <a:off x="1676400" y="1219201"/>
            <a:ext cx="876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endParaRPr lang="ja-JP" altLang="ja-JP" sz="1800">
              <a:solidFill>
                <a:srgbClr val="000000"/>
              </a:solidFill>
            </a:endParaRPr>
          </a:p>
        </p:txBody>
      </p:sp>
      <p:sp>
        <p:nvSpPr>
          <p:cNvPr id="194564" name="Text Box 4">
            <a:extLst>
              <a:ext uri="{FF2B5EF4-FFF2-40B4-BE49-F238E27FC236}">
                <a16:creationId xmlns:a16="http://schemas.microsoft.com/office/drawing/2014/main" id="{2D33356C-4D07-4D09-A012-37D4A12D238C}"/>
              </a:ext>
            </a:extLst>
          </p:cNvPr>
          <p:cNvSpPr txBox="1">
            <a:spLocks noChangeArrowheads="1"/>
          </p:cNvSpPr>
          <p:nvPr/>
        </p:nvSpPr>
        <p:spPr bwMode="auto">
          <a:xfrm>
            <a:off x="1828800" y="4191000"/>
            <a:ext cx="8839200" cy="263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pPr>
            <a:r>
              <a:rPr lang="ja-JP" altLang="en-US" sz="2400">
                <a:solidFill>
                  <a:srgbClr val="FF0000"/>
                </a:solidFill>
              </a:rPr>
              <a:t>陽イオンの配位数は、陰イオンに接触するように決まる</a:t>
            </a:r>
          </a:p>
          <a:p>
            <a:pPr fontAlgn="base">
              <a:spcBef>
                <a:spcPct val="50000"/>
              </a:spcBef>
              <a:spcAft>
                <a:spcPct val="0"/>
              </a:spcAft>
              <a:buNone/>
            </a:pPr>
            <a:r>
              <a:rPr lang="ja-JP" altLang="en-US" sz="2200" b="1">
                <a:solidFill>
                  <a:srgbClr val="000000"/>
                </a:solidFill>
              </a:rPr>
              <a:t>・ 陰イオンの</a:t>
            </a:r>
            <a:r>
              <a:rPr lang="ja-JP" altLang="en-US" sz="2200" b="1">
                <a:solidFill>
                  <a:srgbClr val="0000CC"/>
                </a:solidFill>
              </a:rPr>
              <a:t>配位数が大きくなるほど陽イオンは大きくなれる</a:t>
            </a:r>
          </a:p>
          <a:p>
            <a:pPr fontAlgn="base">
              <a:spcBef>
                <a:spcPct val="50000"/>
              </a:spcBef>
              <a:spcAft>
                <a:spcPct val="0"/>
              </a:spcAft>
              <a:buNone/>
            </a:pPr>
            <a:r>
              <a:rPr lang="ja-JP" altLang="en-US" sz="2200" b="1">
                <a:solidFill>
                  <a:srgbClr val="000000"/>
                </a:solidFill>
              </a:rPr>
              <a:t>・ </a:t>
            </a:r>
            <a:r>
              <a:rPr lang="ja-JP" altLang="en-US" sz="2200" b="1">
                <a:solidFill>
                  <a:srgbClr val="0000CC"/>
                </a:solidFill>
              </a:rPr>
              <a:t>配位数が</a:t>
            </a:r>
            <a:r>
              <a:rPr lang="en-US" altLang="ja-JP" sz="2200" b="1">
                <a:solidFill>
                  <a:srgbClr val="000000"/>
                </a:solidFill>
              </a:rPr>
              <a:t>3, 4, 6, 8, 12</a:t>
            </a:r>
            <a:r>
              <a:rPr lang="ja-JP" altLang="en-US" sz="2200" b="1">
                <a:solidFill>
                  <a:srgbClr val="000000"/>
                </a:solidFill>
              </a:rPr>
              <a:t>と</a:t>
            </a:r>
            <a:r>
              <a:rPr lang="ja-JP" altLang="en-US" sz="2200" b="1">
                <a:solidFill>
                  <a:srgbClr val="0000CC"/>
                </a:solidFill>
              </a:rPr>
              <a:t>増えるに従い</a:t>
            </a:r>
            <a:r>
              <a:rPr lang="ja-JP" altLang="en-US" sz="2200" b="1">
                <a:solidFill>
                  <a:srgbClr val="000000"/>
                </a:solidFill>
              </a:rPr>
              <a:t>、陽イオン／陰</a:t>
            </a:r>
            <a:r>
              <a:rPr lang="ja-JP" altLang="en-US" sz="2200" b="1">
                <a:solidFill>
                  <a:srgbClr val="0000CC"/>
                </a:solidFill>
              </a:rPr>
              <a:t>イオン半径比は</a:t>
            </a:r>
            <a:br>
              <a:rPr lang="ja-JP" altLang="en-US" sz="2200" b="1">
                <a:solidFill>
                  <a:srgbClr val="000000"/>
                </a:solidFill>
              </a:rPr>
            </a:br>
            <a:r>
              <a:rPr lang="ja-JP" altLang="en-US" sz="2200" b="1">
                <a:solidFill>
                  <a:srgbClr val="000000"/>
                </a:solidFill>
              </a:rPr>
              <a:t>　</a:t>
            </a:r>
            <a:r>
              <a:rPr lang="en-US" altLang="ja-JP" sz="2200" b="1">
                <a:solidFill>
                  <a:srgbClr val="000000"/>
                </a:solidFill>
              </a:rPr>
              <a:t>0.155, 0.255, 0.414, 0.732</a:t>
            </a:r>
            <a:r>
              <a:rPr lang="ja-JP" altLang="en-US" sz="2200" b="1">
                <a:solidFill>
                  <a:srgbClr val="000000"/>
                </a:solidFill>
              </a:rPr>
              <a:t>と</a:t>
            </a:r>
            <a:r>
              <a:rPr lang="ja-JP" altLang="en-US" sz="2200" b="1">
                <a:solidFill>
                  <a:srgbClr val="0000CC"/>
                </a:solidFill>
              </a:rPr>
              <a:t>大きくなる</a:t>
            </a:r>
            <a:r>
              <a:rPr lang="ja-JP" altLang="en-US" sz="2200" b="1">
                <a:solidFill>
                  <a:srgbClr val="000000"/>
                </a:solidFill>
              </a:rPr>
              <a:t>。</a:t>
            </a:r>
          </a:p>
          <a:p>
            <a:pPr fontAlgn="base">
              <a:spcBef>
                <a:spcPct val="50000"/>
              </a:spcBef>
              <a:spcAft>
                <a:spcPct val="0"/>
              </a:spcAft>
              <a:buNone/>
            </a:pPr>
            <a:r>
              <a:rPr lang="ja-JP" altLang="en-US" sz="2200" b="1">
                <a:solidFill>
                  <a:srgbClr val="000000"/>
                </a:solidFill>
              </a:rPr>
              <a:t>・ 中間のイオン半径比の場合は、陰イオン同士の距離を広げても</a:t>
            </a:r>
            <a:br>
              <a:rPr lang="ja-JP" altLang="en-US" sz="2200" b="1">
                <a:solidFill>
                  <a:srgbClr val="000000"/>
                </a:solidFill>
              </a:rPr>
            </a:br>
            <a:r>
              <a:rPr lang="ja-JP" altLang="en-US" sz="2200" b="1">
                <a:solidFill>
                  <a:srgbClr val="000000"/>
                </a:solidFill>
              </a:rPr>
              <a:t>　</a:t>
            </a:r>
            <a:r>
              <a:rPr lang="ja-JP" altLang="en-US" sz="2200" b="1">
                <a:solidFill>
                  <a:srgbClr val="0000CC"/>
                </a:solidFill>
              </a:rPr>
              <a:t>陽イオンと陰イオンが接触するように配位数が決まる</a:t>
            </a:r>
          </a:p>
        </p:txBody>
      </p:sp>
      <p:pic>
        <p:nvPicPr>
          <p:cNvPr id="194565" name="Picture 5">
            <a:extLst>
              <a:ext uri="{FF2B5EF4-FFF2-40B4-BE49-F238E27FC236}">
                <a16:creationId xmlns:a16="http://schemas.microsoft.com/office/drawing/2014/main" id="{9E880D3A-1CC8-4033-B33B-1D232600C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14400"/>
            <a:ext cx="42672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6" name="Picture 6">
            <a:extLst>
              <a:ext uri="{FF2B5EF4-FFF2-40B4-BE49-F238E27FC236}">
                <a16:creationId xmlns:a16="http://schemas.microsoft.com/office/drawing/2014/main" id="{3C3A78B7-9AE5-4907-A004-68A967C3D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14401"/>
            <a:ext cx="3962400"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1026">
            <a:extLst>
              <a:ext uri="{FF2B5EF4-FFF2-40B4-BE49-F238E27FC236}">
                <a16:creationId xmlns:a16="http://schemas.microsoft.com/office/drawing/2014/main" id="{9F47A2CB-4C34-41A1-AEFB-83EC566F0620}"/>
              </a:ext>
            </a:extLst>
          </p:cNvPr>
          <p:cNvSpPr>
            <a:spLocks noGrp="1" noChangeArrowheads="1"/>
          </p:cNvSpPr>
          <p:nvPr>
            <p:ph type="title"/>
          </p:nvPr>
        </p:nvSpPr>
        <p:spPr>
          <a:xfrm>
            <a:off x="1524000" y="0"/>
            <a:ext cx="9144000" cy="9144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単純化合物の結晶構造は限定される</a:t>
            </a:r>
            <a:endParaRPr lang="ja-JP" altLang="en-US" sz="3600" b="1" baseline="-25000">
              <a:solidFill>
                <a:srgbClr val="0000FF"/>
              </a:solidFill>
              <a:ea typeface="ＨＧ丸ゴシックB" charset="-128"/>
            </a:endParaRPr>
          </a:p>
        </p:txBody>
      </p:sp>
      <p:sp>
        <p:nvSpPr>
          <p:cNvPr id="196611" name="Text Box 1031">
            <a:extLst>
              <a:ext uri="{FF2B5EF4-FFF2-40B4-BE49-F238E27FC236}">
                <a16:creationId xmlns:a16="http://schemas.microsoft.com/office/drawing/2014/main" id="{08C63A84-CED1-4198-8E2F-243071E2A522}"/>
              </a:ext>
            </a:extLst>
          </p:cNvPr>
          <p:cNvSpPr txBox="1">
            <a:spLocks noChangeArrowheads="1"/>
          </p:cNvSpPr>
          <p:nvPr/>
        </p:nvSpPr>
        <p:spPr bwMode="auto">
          <a:xfrm>
            <a:off x="1600201" y="838201"/>
            <a:ext cx="4137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800" dirty="0">
                <a:solidFill>
                  <a:srgbClr val="000000"/>
                </a:solidFill>
              </a:rPr>
              <a:t>組成が </a:t>
            </a:r>
            <a:r>
              <a:rPr lang="en-US" altLang="ja-JP" sz="2800" i="1" dirty="0">
                <a:solidFill>
                  <a:srgbClr val="FF0000"/>
                </a:solidFill>
              </a:rPr>
              <a:t>M </a:t>
            </a:r>
            <a:r>
              <a:rPr lang="en-US" altLang="ja-JP" sz="2800" baseline="30000" dirty="0" err="1">
                <a:solidFill>
                  <a:srgbClr val="FF0000"/>
                </a:solidFill>
              </a:rPr>
              <a:t>n</a:t>
            </a:r>
            <a:r>
              <a:rPr lang="en-US" altLang="ja-JP" sz="2800" i="1" baseline="30000" dirty="0" err="1">
                <a:solidFill>
                  <a:srgbClr val="FF0000"/>
                </a:solidFill>
              </a:rPr>
              <a:t>+</a:t>
            </a:r>
            <a:r>
              <a:rPr lang="en-US" altLang="ja-JP" sz="2800" baseline="-25000" dirty="0" err="1">
                <a:solidFill>
                  <a:srgbClr val="FF0000"/>
                </a:solidFill>
              </a:rPr>
              <a:t>m</a:t>
            </a:r>
            <a:r>
              <a:rPr lang="en-US" altLang="ja-JP" sz="2800" i="1" dirty="0" err="1">
                <a:solidFill>
                  <a:srgbClr val="FF0000"/>
                </a:solidFill>
              </a:rPr>
              <a:t>X</a:t>
            </a:r>
            <a:r>
              <a:rPr lang="en-US" altLang="ja-JP" sz="2800" i="1" dirty="0">
                <a:solidFill>
                  <a:srgbClr val="FF0000"/>
                </a:solidFill>
              </a:rPr>
              <a:t> </a:t>
            </a:r>
            <a:r>
              <a:rPr lang="en-US" altLang="ja-JP" sz="2800" baseline="30000" dirty="0">
                <a:solidFill>
                  <a:srgbClr val="FF0000"/>
                </a:solidFill>
              </a:rPr>
              <a:t>m</a:t>
            </a:r>
            <a:r>
              <a:rPr lang="en-US" altLang="ja-JP" sz="2800" i="1" baseline="30000" dirty="0">
                <a:solidFill>
                  <a:srgbClr val="FF0000"/>
                </a:solidFill>
              </a:rPr>
              <a:t>-</a:t>
            </a:r>
            <a:r>
              <a:rPr lang="en-US" altLang="ja-JP" sz="2800" baseline="-25000" dirty="0">
                <a:solidFill>
                  <a:srgbClr val="FF0000"/>
                </a:solidFill>
              </a:rPr>
              <a:t>n</a:t>
            </a:r>
            <a:r>
              <a:rPr lang="en-US" altLang="ja-JP" sz="2800" dirty="0">
                <a:solidFill>
                  <a:srgbClr val="FF0000"/>
                </a:solidFill>
              </a:rPr>
              <a:t> </a:t>
            </a:r>
            <a:r>
              <a:rPr lang="ja-JP" altLang="en-US" sz="2800" dirty="0">
                <a:solidFill>
                  <a:srgbClr val="000000"/>
                </a:solidFill>
              </a:rPr>
              <a:t>の場合</a:t>
            </a:r>
            <a:r>
              <a:rPr lang="ja-JP" altLang="en-US" sz="2800" dirty="0">
                <a:solidFill>
                  <a:srgbClr val="FF0000"/>
                </a:solidFill>
              </a:rPr>
              <a:t> </a:t>
            </a:r>
          </a:p>
        </p:txBody>
      </p:sp>
      <p:sp>
        <p:nvSpPr>
          <p:cNvPr id="196612" name="Rectangle 1035">
            <a:extLst>
              <a:ext uri="{FF2B5EF4-FFF2-40B4-BE49-F238E27FC236}">
                <a16:creationId xmlns:a16="http://schemas.microsoft.com/office/drawing/2014/main" id="{6FB08E27-CA87-45E8-8D08-BB553D01B9A8}"/>
              </a:ext>
            </a:extLst>
          </p:cNvPr>
          <p:cNvSpPr>
            <a:spLocks noChangeArrowheads="1"/>
          </p:cNvSpPr>
          <p:nvPr/>
        </p:nvSpPr>
        <p:spPr bwMode="auto">
          <a:xfrm>
            <a:off x="1600200" y="2286000"/>
            <a:ext cx="899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a:solidFill>
                  <a:srgbClr val="FF0000"/>
                </a:solidFill>
              </a:rPr>
              <a:t>単純酸化物の結晶構造は</a:t>
            </a:r>
            <a:br>
              <a:rPr lang="ja-JP" altLang="en-US">
                <a:solidFill>
                  <a:srgbClr val="FF0000"/>
                </a:solidFill>
              </a:rPr>
            </a:br>
            <a:r>
              <a:rPr lang="ja-JP" altLang="en-US">
                <a:solidFill>
                  <a:srgbClr val="FF0000"/>
                </a:solidFill>
              </a:rPr>
              <a:t>陽イオンの価数によって限定される</a:t>
            </a:r>
          </a:p>
        </p:txBody>
      </p:sp>
      <p:sp>
        <p:nvSpPr>
          <p:cNvPr id="196613" name="Text Box 1040">
            <a:extLst>
              <a:ext uri="{FF2B5EF4-FFF2-40B4-BE49-F238E27FC236}">
                <a16:creationId xmlns:a16="http://schemas.microsoft.com/office/drawing/2014/main" id="{7961ECD6-51C7-4C87-B78A-14B0E89FBDD7}"/>
              </a:ext>
            </a:extLst>
          </p:cNvPr>
          <p:cNvSpPr txBox="1">
            <a:spLocks noChangeArrowheads="1"/>
          </p:cNvSpPr>
          <p:nvPr/>
        </p:nvSpPr>
        <p:spPr bwMode="auto">
          <a:xfrm>
            <a:off x="1892301" y="1308100"/>
            <a:ext cx="87598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800" dirty="0">
                <a:solidFill>
                  <a:srgbClr val="000000"/>
                </a:solidFill>
              </a:rPr>
              <a:t>イオン電荷</a:t>
            </a:r>
            <a:r>
              <a:rPr lang="ja-JP" altLang="en-US" sz="2800" dirty="0">
                <a:solidFill>
                  <a:srgbClr val="FF0000"/>
                </a:solidFill>
              </a:rPr>
              <a:t> </a:t>
            </a:r>
            <a:r>
              <a:rPr lang="en-US" altLang="ja-JP" sz="2800" i="1" dirty="0">
                <a:solidFill>
                  <a:srgbClr val="FF0000"/>
                </a:solidFill>
              </a:rPr>
              <a:t>Z</a:t>
            </a:r>
            <a:r>
              <a:rPr lang="en-US" altLang="ja-JP" sz="2800" baseline="-25000" dirty="0">
                <a:solidFill>
                  <a:srgbClr val="FF0000"/>
                </a:solidFill>
              </a:rPr>
              <a:t>M</a:t>
            </a:r>
            <a:r>
              <a:rPr lang="en-US" altLang="ja-JP" sz="2800" dirty="0">
                <a:solidFill>
                  <a:srgbClr val="FF0000"/>
                </a:solidFill>
              </a:rPr>
              <a:t> : </a:t>
            </a:r>
            <a:r>
              <a:rPr lang="en-US" altLang="ja-JP" sz="2800" i="1" dirty="0">
                <a:solidFill>
                  <a:srgbClr val="FF0000"/>
                </a:solidFill>
              </a:rPr>
              <a:t>Z</a:t>
            </a:r>
            <a:r>
              <a:rPr lang="en-US" altLang="ja-JP" sz="2800" baseline="-25000" dirty="0">
                <a:solidFill>
                  <a:srgbClr val="FF0000"/>
                </a:solidFill>
              </a:rPr>
              <a:t>N</a:t>
            </a:r>
            <a:r>
              <a:rPr lang="en-US" altLang="ja-JP" sz="2800" dirty="0">
                <a:solidFill>
                  <a:srgbClr val="FF0000"/>
                </a:solidFill>
              </a:rPr>
              <a:t> = n : m </a:t>
            </a:r>
            <a:r>
              <a:rPr lang="en-US" altLang="ja-JP" sz="2800" dirty="0">
                <a:solidFill>
                  <a:srgbClr val="000000"/>
                </a:solidFill>
              </a:rPr>
              <a:t>(</a:t>
            </a:r>
            <a:r>
              <a:rPr lang="ja-JP" altLang="en-US" sz="2800" dirty="0">
                <a:solidFill>
                  <a:srgbClr val="000000"/>
                </a:solidFill>
              </a:rPr>
              <a:t>結晶の電荷中性条件</a:t>
            </a:r>
            <a:r>
              <a:rPr lang="en-US" altLang="ja-JP" sz="2800" dirty="0">
                <a:solidFill>
                  <a:srgbClr val="000000"/>
                </a:solidFill>
              </a:rPr>
              <a:t>)</a:t>
            </a:r>
            <a:endParaRPr lang="en-US" altLang="ja-JP" sz="2800" dirty="0">
              <a:solidFill>
                <a:srgbClr val="FF0000"/>
              </a:solidFill>
            </a:endParaRPr>
          </a:p>
          <a:p>
            <a:pPr fontAlgn="base">
              <a:spcBef>
                <a:spcPct val="0"/>
              </a:spcBef>
              <a:spcAft>
                <a:spcPct val="0"/>
              </a:spcAft>
              <a:buNone/>
              <a:defRPr/>
            </a:pPr>
            <a:r>
              <a:rPr lang="ja-JP" altLang="en-US" sz="2800" dirty="0">
                <a:solidFill>
                  <a:srgbClr val="000000"/>
                </a:solidFill>
              </a:rPr>
              <a:t>配位数　　  </a:t>
            </a:r>
            <a:r>
              <a:rPr lang="en-US" altLang="ja-JP" sz="2800" i="1" dirty="0">
                <a:solidFill>
                  <a:srgbClr val="FF0000"/>
                </a:solidFill>
              </a:rPr>
              <a:t>N</a:t>
            </a:r>
            <a:r>
              <a:rPr lang="en-US" altLang="ja-JP" sz="2800" baseline="-25000" dirty="0">
                <a:solidFill>
                  <a:srgbClr val="FF0000"/>
                </a:solidFill>
              </a:rPr>
              <a:t>M</a:t>
            </a:r>
            <a:r>
              <a:rPr lang="en-US" altLang="ja-JP" sz="2800" dirty="0">
                <a:solidFill>
                  <a:srgbClr val="FF0000"/>
                </a:solidFill>
              </a:rPr>
              <a:t> : </a:t>
            </a:r>
            <a:r>
              <a:rPr lang="en-US" altLang="ja-JP" sz="2800" i="1" dirty="0">
                <a:solidFill>
                  <a:srgbClr val="FF0000"/>
                </a:solidFill>
              </a:rPr>
              <a:t>N</a:t>
            </a:r>
            <a:r>
              <a:rPr lang="en-US" altLang="ja-JP" sz="2800" baseline="-25000" dirty="0">
                <a:solidFill>
                  <a:srgbClr val="FF0000"/>
                </a:solidFill>
              </a:rPr>
              <a:t>N</a:t>
            </a:r>
            <a:r>
              <a:rPr lang="en-US" altLang="ja-JP" sz="2800" dirty="0">
                <a:solidFill>
                  <a:srgbClr val="FF0000"/>
                </a:solidFill>
              </a:rPr>
              <a:t> = n : m = </a:t>
            </a:r>
            <a:r>
              <a:rPr lang="en-US" altLang="ja-JP" sz="2800" i="1" dirty="0">
                <a:solidFill>
                  <a:srgbClr val="FF0000"/>
                </a:solidFill>
              </a:rPr>
              <a:t>Z</a:t>
            </a:r>
            <a:r>
              <a:rPr lang="en-US" altLang="ja-JP" sz="2800" baseline="-25000" dirty="0">
                <a:solidFill>
                  <a:srgbClr val="FF0000"/>
                </a:solidFill>
              </a:rPr>
              <a:t>M</a:t>
            </a:r>
            <a:r>
              <a:rPr lang="en-US" altLang="ja-JP" sz="2800" dirty="0">
                <a:solidFill>
                  <a:srgbClr val="FF0000"/>
                </a:solidFill>
              </a:rPr>
              <a:t> : </a:t>
            </a:r>
            <a:r>
              <a:rPr lang="en-US" altLang="ja-JP" sz="2800" i="1" dirty="0">
                <a:solidFill>
                  <a:srgbClr val="FF0000"/>
                </a:solidFill>
              </a:rPr>
              <a:t>Z</a:t>
            </a:r>
            <a:r>
              <a:rPr lang="en-US" altLang="ja-JP" sz="2800" baseline="-25000" dirty="0">
                <a:solidFill>
                  <a:srgbClr val="FF0000"/>
                </a:solidFill>
              </a:rPr>
              <a:t>N</a:t>
            </a:r>
            <a:r>
              <a:rPr lang="en-US" altLang="ja-JP" sz="2800" dirty="0">
                <a:solidFill>
                  <a:srgbClr val="FF0000"/>
                </a:solidFill>
              </a:rPr>
              <a:t> </a:t>
            </a:r>
            <a:r>
              <a:rPr lang="en-US" altLang="ja-JP" sz="2800" dirty="0">
                <a:solidFill>
                  <a:srgbClr val="000000"/>
                </a:solidFill>
              </a:rPr>
              <a:t>(</a:t>
            </a:r>
            <a:r>
              <a:rPr lang="ja-JP" altLang="en-US" sz="2800" dirty="0">
                <a:solidFill>
                  <a:srgbClr val="000000"/>
                </a:solidFill>
              </a:rPr>
              <a:t>局所電荷中性条件</a:t>
            </a:r>
            <a:r>
              <a:rPr lang="en-US" altLang="ja-JP" sz="2800" dirty="0">
                <a:solidFill>
                  <a:srgbClr val="000000"/>
                </a:solidFill>
              </a:rPr>
              <a:t>)</a:t>
            </a:r>
          </a:p>
        </p:txBody>
      </p:sp>
      <p:sp>
        <p:nvSpPr>
          <p:cNvPr id="196614" name="Text Box 1065">
            <a:extLst>
              <a:ext uri="{FF2B5EF4-FFF2-40B4-BE49-F238E27FC236}">
                <a16:creationId xmlns:a16="http://schemas.microsoft.com/office/drawing/2014/main" id="{C47A9E1D-4F75-4DFB-BCEE-4A4838774189}"/>
              </a:ext>
            </a:extLst>
          </p:cNvPr>
          <p:cNvSpPr txBox="1">
            <a:spLocks noChangeArrowheads="1"/>
          </p:cNvSpPr>
          <p:nvPr/>
        </p:nvSpPr>
        <p:spPr bwMode="auto">
          <a:xfrm>
            <a:off x="2362200" y="3333750"/>
            <a:ext cx="8153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400" b="1" dirty="0">
                <a:solidFill>
                  <a:srgbClr val="000000"/>
                </a:solidFill>
              </a:rPr>
              <a:t>陽イオンの価数	組成	代表的な結晶構造</a:t>
            </a:r>
          </a:p>
          <a:p>
            <a:pPr fontAlgn="base">
              <a:spcBef>
                <a:spcPct val="0"/>
              </a:spcBef>
              <a:spcAft>
                <a:spcPct val="0"/>
              </a:spcAft>
              <a:buNone/>
              <a:defRPr/>
            </a:pPr>
            <a:r>
              <a:rPr lang="ja-JP" altLang="en-US" sz="2400" dirty="0">
                <a:solidFill>
                  <a:srgbClr val="000000"/>
                </a:solidFill>
              </a:rPr>
              <a:t>　　　</a:t>
            </a:r>
            <a:r>
              <a:rPr lang="en-US" altLang="ja-JP" sz="2400" dirty="0">
                <a:solidFill>
                  <a:srgbClr val="000000"/>
                </a:solidFill>
              </a:rPr>
              <a:t>1+		</a:t>
            </a:r>
            <a:r>
              <a:rPr lang="en-US" altLang="ja-JP" sz="2400" i="1" dirty="0">
                <a:solidFill>
                  <a:srgbClr val="000000"/>
                </a:solidFill>
              </a:rPr>
              <a:t>M</a:t>
            </a:r>
            <a:r>
              <a:rPr lang="en-US" altLang="ja-JP" sz="2400" baseline="-25000" dirty="0">
                <a:solidFill>
                  <a:srgbClr val="000000"/>
                </a:solidFill>
              </a:rPr>
              <a:t>2</a:t>
            </a:r>
            <a:r>
              <a:rPr lang="en-US" altLang="ja-JP" sz="2400" dirty="0">
                <a:solidFill>
                  <a:srgbClr val="000000"/>
                </a:solidFill>
              </a:rPr>
              <a:t>O	</a:t>
            </a:r>
            <a:r>
              <a:rPr lang="ja-JP" altLang="en-US" sz="2400" dirty="0">
                <a:solidFill>
                  <a:srgbClr val="000000"/>
                </a:solidFill>
              </a:rPr>
              <a:t>逆蛍石型</a:t>
            </a:r>
          </a:p>
          <a:p>
            <a:pPr fontAlgn="base">
              <a:spcBef>
                <a:spcPct val="0"/>
              </a:spcBef>
              <a:spcAft>
                <a:spcPct val="0"/>
              </a:spcAft>
              <a:buNone/>
              <a:defRPr/>
            </a:pPr>
            <a:r>
              <a:rPr lang="ja-JP" altLang="en-US" sz="2400" dirty="0">
                <a:solidFill>
                  <a:srgbClr val="000000"/>
                </a:solidFill>
              </a:rPr>
              <a:t>　　　</a:t>
            </a:r>
            <a:r>
              <a:rPr lang="en-US" altLang="ja-JP" sz="2400" dirty="0">
                <a:solidFill>
                  <a:srgbClr val="000000"/>
                </a:solidFill>
              </a:rPr>
              <a:t>2+		</a:t>
            </a:r>
            <a:r>
              <a:rPr lang="en-US" altLang="ja-JP" sz="2400" i="1" dirty="0">
                <a:solidFill>
                  <a:srgbClr val="000000"/>
                </a:solidFill>
              </a:rPr>
              <a:t>M</a:t>
            </a:r>
            <a:r>
              <a:rPr lang="en-US" altLang="ja-JP" sz="2400" dirty="0">
                <a:solidFill>
                  <a:srgbClr val="000000"/>
                </a:solidFill>
              </a:rPr>
              <a:t>O	</a:t>
            </a:r>
            <a:r>
              <a:rPr lang="en-US" altLang="ja-JP" sz="2400" dirty="0">
                <a:solidFill>
                  <a:srgbClr val="FF0000"/>
                </a:solidFill>
              </a:rPr>
              <a:t>NaCl</a:t>
            </a:r>
            <a:r>
              <a:rPr lang="ja-JP" altLang="en-US" sz="2400" dirty="0">
                <a:solidFill>
                  <a:srgbClr val="FF0000"/>
                </a:solidFill>
              </a:rPr>
              <a:t>型</a:t>
            </a:r>
            <a:r>
              <a:rPr lang="en-US" altLang="ja-JP" sz="2400" dirty="0">
                <a:solidFill>
                  <a:srgbClr val="000000"/>
                </a:solidFill>
              </a:rPr>
              <a:t>, </a:t>
            </a:r>
            <a:r>
              <a:rPr lang="en-US" altLang="ja-JP" sz="2400" dirty="0" err="1">
                <a:solidFill>
                  <a:srgbClr val="FF0000"/>
                </a:solidFill>
              </a:rPr>
              <a:t>CsCl</a:t>
            </a:r>
            <a:r>
              <a:rPr lang="ja-JP" altLang="en-US" sz="2400" dirty="0">
                <a:solidFill>
                  <a:srgbClr val="FF0000"/>
                </a:solidFill>
              </a:rPr>
              <a:t>型</a:t>
            </a:r>
            <a:r>
              <a:rPr lang="en-US" altLang="ja-JP" sz="2400" dirty="0">
                <a:solidFill>
                  <a:srgbClr val="000000"/>
                </a:solidFill>
              </a:rPr>
              <a:t>, </a:t>
            </a:r>
            <a:r>
              <a:rPr lang="en-US" altLang="ja-JP" sz="2400" dirty="0" err="1">
                <a:solidFill>
                  <a:srgbClr val="000000"/>
                </a:solidFill>
              </a:rPr>
              <a:t>NiAs</a:t>
            </a:r>
            <a:r>
              <a:rPr lang="ja-JP" altLang="en-US" sz="2400" dirty="0">
                <a:solidFill>
                  <a:srgbClr val="000000"/>
                </a:solidFill>
              </a:rPr>
              <a:t>型</a:t>
            </a:r>
            <a:br>
              <a:rPr lang="ja-JP" altLang="en-US" sz="2400" dirty="0">
                <a:solidFill>
                  <a:srgbClr val="000000"/>
                </a:solidFill>
              </a:rPr>
            </a:br>
            <a:r>
              <a:rPr lang="ja-JP" altLang="en-US" sz="2400" dirty="0">
                <a:solidFill>
                  <a:srgbClr val="000000"/>
                </a:solidFill>
              </a:rPr>
              <a:t>				</a:t>
            </a:r>
            <a:r>
              <a:rPr lang="ja-JP" altLang="en-US" sz="2400" dirty="0">
                <a:solidFill>
                  <a:srgbClr val="FF0000"/>
                </a:solidFill>
              </a:rPr>
              <a:t>閃亜鉛鉱型</a:t>
            </a:r>
            <a:r>
              <a:rPr lang="en-US" altLang="ja-JP" sz="2400" dirty="0">
                <a:solidFill>
                  <a:srgbClr val="000000"/>
                </a:solidFill>
              </a:rPr>
              <a:t>, </a:t>
            </a:r>
            <a:r>
              <a:rPr lang="ja-JP" altLang="en-US" sz="2400" dirty="0">
                <a:solidFill>
                  <a:srgbClr val="FF0000"/>
                </a:solidFill>
              </a:rPr>
              <a:t>ウルツ鉱型</a:t>
            </a:r>
            <a:r>
              <a:rPr lang="ja-JP" altLang="en-US" sz="2400" dirty="0">
                <a:solidFill>
                  <a:srgbClr val="000000"/>
                </a:solidFill>
              </a:rPr>
              <a:t>　</a:t>
            </a:r>
          </a:p>
          <a:p>
            <a:pPr fontAlgn="base">
              <a:spcBef>
                <a:spcPct val="0"/>
              </a:spcBef>
              <a:spcAft>
                <a:spcPct val="0"/>
              </a:spcAft>
              <a:buNone/>
              <a:defRPr/>
            </a:pPr>
            <a:r>
              <a:rPr lang="ja-JP" altLang="en-US" sz="2400" dirty="0">
                <a:solidFill>
                  <a:srgbClr val="000000"/>
                </a:solidFill>
              </a:rPr>
              <a:t>　　　</a:t>
            </a:r>
            <a:r>
              <a:rPr lang="en-US" altLang="ja-JP" sz="2400" dirty="0">
                <a:solidFill>
                  <a:srgbClr val="000000"/>
                </a:solidFill>
              </a:rPr>
              <a:t>3+		</a:t>
            </a:r>
            <a:r>
              <a:rPr lang="en-US" altLang="ja-JP" sz="2400" i="1" dirty="0">
                <a:solidFill>
                  <a:srgbClr val="000000"/>
                </a:solidFill>
              </a:rPr>
              <a:t>M</a:t>
            </a:r>
            <a:r>
              <a:rPr lang="en-US" altLang="ja-JP" sz="2400" baseline="-25000" dirty="0">
                <a:solidFill>
                  <a:srgbClr val="000000"/>
                </a:solidFill>
              </a:rPr>
              <a:t>2</a:t>
            </a:r>
            <a:r>
              <a:rPr lang="en-US" altLang="ja-JP" sz="2400" dirty="0">
                <a:solidFill>
                  <a:srgbClr val="000000"/>
                </a:solidFill>
              </a:rPr>
              <a:t>O</a:t>
            </a:r>
            <a:r>
              <a:rPr lang="en-US" altLang="ja-JP" sz="2400" baseline="-25000" dirty="0">
                <a:solidFill>
                  <a:srgbClr val="000000"/>
                </a:solidFill>
              </a:rPr>
              <a:t>3	</a:t>
            </a:r>
            <a:r>
              <a:rPr lang="ja-JP" altLang="en-US" sz="2400" dirty="0">
                <a:solidFill>
                  <a:srgbClr val="FF0000"/>
                </a:solidFill>
              </a:rPr>
              <a:t>コランダム型</a:t>
            </a:r>
            <a:r>
              <a:rPr lang="en-US" altLang="ja-JP" sz="2400" dirty="0">
                <a:solidFill>
                  <a:srgbClr val="000000"/>
                </a:solidFill>
              </a:rPr>
              <a:t>, </a:t>
            </a:r>
            <a:r>
              <a:rPr lang="ja-JP" altLang="en-US" sz="2400" dirty="0">
                <a:solidFill>
                  <a:srgbClr val="000000"/>
                </a:solidFill>
              </a:rPr>
              <a:t>イルメナイト型</a:t>
            </a:r>
          </a:p>
          <a:p>
            <a:pPr fontAlgn="base">
              <a:spcBef>
                <a:spcPct val="0"/>
              </a:spcBef>
              <a:spcAft>
                <a:spcPct val="0"/>
              </a:spcAft>
              <a:buNone/>
              <a:defRPr/>
            </a:pPr>
            <a:r>
              <a:rPr lang="ja-JP" altLang="en-US" sz="2400" dirty="0">
                <a:solidFill>
                  <a:srgbClr val="000000"/>
                </a:solidFill>
              </a:rPr>
              <a:t>　　　</a:t>
            </a:r>
            <a:r>
              <a:rPr lang="en-US" altLang="ja-JP" sz="2400" dirty="0">
                <a:solidFill>
                  <a:srgbClr val="000000"/>
                </a:solidFill>
              </a:rPr>
              <a:t>4+		</a:t>
            </a:r>
            <a:r>
              <a:rPr lang="en-US" altLang="ja-JP" sz="2400" i="1" dirty="0">
                <a:solidFill>
                  <a:srgbClr val="000000"/>
                </a:solidFill>
              </a:rPr>
              <a:t>M</a:t>
            </a:r>
            <a:r>
              <a:rPr lang="en-US" altLang="ja-JP" sz="2400" dirty="0">
                <a:solidFill>
                  <a:srgbClr val="000000"/>
                </a:solidFill>
              </a:rPr>
              <a:t>O</a:t>
            </a:r>
            <a:r>
              <a:rPr lang="en-US" altLang="ja-JP" sz="2400" baseline="-25000" dirty="0">
                <a:solidFill>
                  <a:srgbClr val="000000"/>
                </a:solidFill>
              </a:rPr>
              <a:t>2</a:t>
            </a:r>
            <a:r>
              <a:rPr lang="en-US" altLang="ja-JP" sz="2400" dirty="0">
                <a:solidFill>
                  <a:srgbClr val="000000"/>
                </a:solidFill>
              </a:rPr>
              <a:t>	</a:t>
            </a:r>
            <a:r>
              <a:rPr lang="ja-JP" altLang="en-US" sz="2400" dirty="0">
                <a:solidFill>
                  <a:srgbClr val="FF0000"/>
                </a:solidFill>
              </a:rPr>
              <a:t>ルチル型</a:t>
            </a:r>
            <a:r>
              <a:rPr lang="en-US" altLang="ja-JP" sz="2400" dirty="0">
                <a:solidFill>
                  <a:srgbClr val="000000"/>
                </a:solidFill>
              </a:rPr>
              <a:t>, </a:t>
            </a:r>
            <a:r>
              <a:rPr lang="ja-JP" altLang="en-US" sz="2400" dirty="0">
                <a:solidFill>
                  <a:srgbClr val="000000"/>
                </a:solidFill>
              </a:rPr>
              <a:t>アナターゼ型</a:t>
            </a:r>
            <a:r>
              <a:rPr lang="en-US" altLang="ja-JP" sz="2400" dirty="0">
                <a:solidFill>
                  <a:srgbClr val="000000"/>
                </a:solidFill>
              </a:rPr>
              <a:t>, </a:t>
            </a:r>
            <a:r>
              <a:rPr lang="ja-JP" altLang="en-US" sz="2400" dirty="0">
                <a:solidFill>
                  <a:srgbClr val="FF0000"/>
                </a:solidFill>
              </a:rPr>
              <a:t>蛍石型</a:t>
            </a:r>
          </a:p>
          <a:p>
            <a:pPr fontAlgn="base">
              <a:spcBef>
                <a:spcPct val="0"/>
              </a:spcBef>
              <a:spcAft>
                <a:spcPct val="0"/>
              </a:spcAft>
              <a:buNone/>
              <a:defRPr/>
            </a:pPr>
            <a:r>
              <a:rPr lang="ja-JP" altLang="en-US" sz="2400" dirty="0">
                <a:solidFill>
                  <a:srgbClr val="000000"/>
                </a:solidFill>
              </a:rPr>
              <a:t>　　　</a:t>
            </a:r>
            <a:r>
              <a:rPr lang="en-US" altLang="ja-JP" sz="2400" dirty="0">
                <a:solidFill>
                  <a:srgbClr val="000000"/>
                </a:solidFill>
              </a:rPr>
              <a:t>6+		</a:t>
            </a:r>
            <a:r>
              <a:rPr lang="en-US" altLang="ja-JP" sz="2400" i="1" dirty="0">
                <a:solidFill>
                  <a:srgbClr val="000000"/>
                </a:solidFill>
              </a:rPr>
              <a:t>M</a:t>
            </a:r>
            <a:r>
              <a:rPr lang="en-US" altLang="ja-JP" sz="2400" dirty="0">
                <a:solidFill>
                  <a:srgbClr val="000000"/>
                </a:solidFill>
              </a:rPr>
              <a:t>O</a:t>
            </a:r>
            <a:r>
              <a:rPr lang="en-US" altLang="ja-JP" sz="2400" baseline="-25000" dirty="0">
                <a:solidFill>
                  <a:srgbClr val="000000"/>
                </a:solidFill>
              </a:rPr>
              <a:t>3</a:t>
            </a:r>
            <a:r>
              <a:rPr lang="en-US" altLang="ja-JP" sz="2400" dirty="0">
                <a:solidFill>
                  <a:srgbClr val="000000"/>
                </a:solidFill>
              </a:rPr>
              <a:t>	</a:t>
            </a:r>
            <a:r>
              <a:rPr lang="ja-JP" altLang="en-US" sz="2400" dirty="0">
                <a:solidFill>
                  <a:srgbClr val="FF0000"/>
                </a:solidFill>
              </a:rPr>
              <a:t>酸化レニウム型</a:t>
            </a:r>
          </a:p>
        </p:txBody>
      </p:sp>
      <p:sp>
        <p:nvSpPr>
          <p:cNvPr id="196615" name="Rectangle 1066">
            <a:extLst>
              <a:ext uri="{FF2B5EF4-FFF2-40B4-BE49-F238E27FC236}">
                <a16:creationId xmlns:a16="http://schemas.microsoft.com/office/drawing/2014/main" id="{25754C83-3E6D-43FB-87AB-9196EE08886B}"/>
              </a:ext>
            </a:extLst>
          </p:cNvPr>
          <p:cNvSpPr>
            <a:spLocks noChangeArrowheads="1"/>
          </p:cNvSpPr>
          <p:nvPr/>
        </p:nvSpPr>
        <p:spPr bwMode="auto">
          <a:xfrm>
            <a:off x="1676400" y="5943600"/>
            <a:ext cx="8991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800">
                <a:solidFill>
                  <a:srgbClr val="0000CC"/>
                </a:solidFill>
              </a:rPr>
              <a:t>これ以外のより複雑な構造をとるものは多いので、</a:t>
            </a:r>
            <a:br>
              <a:rPr lang="ja-JP" altLang="en-US" sz="2800">
                <a:solidFill>
                  <a:srgbClr val="0000CC"/>
                </a:solidFill>
              </a:rPr>
            </a:br>
            <a:r>
              <a:rPr lang="ja-JP" altLang="en-US" sz="2800">
                <a:solidFill>
                  <a:srgbClr val="0000CC"/>
                </a:solidFill>
              </a:rPr>
              <a:t>あくまでも基礎知識として覚えておく</a:t>
            </a:r>
          </a:p>
        </p:txBody>
      </p:sp>
    </p:spTree>
    <p:extLst>
      <p:ext uri="{BB962C8B-B14F-4D97-AF65-F5344CB8AC3E}">
        <p14:creationId xmlns:p14="http://schemas.microsoft.com/office/powerpoint/2010/main" val="280846523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a:extLst>
              <a:ext uri="{FF2B5EF4-FFF2-40B4-BE49-F238E27FC236}">
                <a16:creationId xmlns:a16="http://schemas.microsoft.com/office/drawing/2014/main" id="{EC0ADA4E-7726-4339-93EE-3894C9C2619A}"/>
              </a:ext>
            </a:extLst>
          </p:cNvPr>
          <p:cNvSpPr>
            <a:spLocks noGrp="1" noChangeArrowheads="1"/>
          </p:cNvSpPr>
          <p:nvPr>
            <p:ph type="title"/>
          </p:nvPr>
        </p:nvSpPr>
        <p:spPr>
          <a:xfrm>
            <a:off x="1524000" y="0"/>
            <a:ext cx="9144000" cy="685800"/>
          </a:xfrm>
        </p:spPr>
        <p:txBody>
          <a:bodyPr/>
          <a:lstStyle/>
          <a:p>
            <a:pPr eaLnBrk="1" hangingPunct="1"/>
            <a:r>
              <a:rPr lang="ja-JP" altLang="en-US" sz="3600" b="1">
                <a:solidFill>
                  <a:srgbClr val="0000FF"/>
                </a:solidFill>
                <a:ea typeface="ＨＧ丸ゴシックB" charset="-128"/>
              </a:rPr>
              <a:t>イオン半径の標準</a:t>
            </a:r>
          </a:p>
        </p:txBody>
      </p:sp>
      <p:sp>
        <p:nvSpPr>
          <p:cNvPr id="153607" name="Rectangle 23">
            <a:extLst>
              <a:ext uri="{FF2B5EF4-FFF2-40B4-BE49-F238E27FC236}">
                <a16:creationId xmlns:a16="http://schemas.microsoft.com/office/drawing/2014/main" id="{42472BAF-1E49-48A0-83EA-25C5DB51647E}"/>
              </a:ext>
            </a:extLst>
          </p:cNvPr>
          <p:cNvSpPr>
            <a:spLocks noChangeArrowheads="1"/>
          </p:cNvSpPr>
          <p:nvPr/>
        </p:nvSpPr>
        <p:spPr bwMode="auto">
          <a:xfrm>
            <a:off x="1525588" y="685800"/>
            <a:ext cx="9142412" cy="167640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53608" name="Rectangle 17">
            <a:extLst>
              <a:ext uri="{FF2B5EF4-FFF2-40B4-BE49-F238E27FC236}">
                <a16:creationId xmlns:a16="http://schemas.microsoft.com/office/drawing/2014/main" id="{32236406-ED60-4BB1-9332-806B1D256781}"/>
              </a:ext>
            </a:extLst>
          </p:cNvPr>
          <p:cNvSpPr>
            <a:spLocks noChangeArrowheads="1"/>
          </p:cNvSpPr>
          <p:nvPr/>
        </p:nvSpPr>
        <p:spPr bwMode="auto">
          <a:xfrm>
            <a:off x="224972" y="638176"/>
            <a:ext cx="93664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400" b="1" dirty="0">
                <a:solidFill>
                  <a:srgbClr val="000000"/>
                </a:solidFill>
                <a:ea typeface="ＨＧ丸ゴシックB" charset="-128"/>
              </a:rPr>
              <a:t>イオン半径は</a:t>
            </a:r>
            <a:r>
              <a:rPr lang="ja-JP" altLang="en-US" sz="2400" b="1" dirty="0">
                <a:solidFill>
                  <a:srgbClr val="FF0000"/>
                </a:solidFill>
                <a:ea typeface="ＨＧ丸ゴシックB" charset="-128"/>
              </a:rPr>
              <a:t>既知の結晶構造から決定</a:t>
            </a:r>
          </a:p>
          <a:p>
            <a:pPr fontAlgn="base">
              <a:spcBef>
                <a:spcPct val="0"/>
              </a:spcBef>
              <a:spcAft>
                <a:spcPct val="0"/>
              </a:spcAft>
              <a:buNone/>
              <a:defRPr/>
            </a:pPr>
            <a:r>
              <a:rPr lang="ja-JP" altLang="en-US" sz="2400" b="1" dirty="0">
                <a:solidFill>
                  <a:srgbClr val="000000"/>
                </a:solidFill>
                <a:ea typeface="ＨＧ丸ゴシックB" charset="-128"/>
              </a:rPr>
              <a:t>・</a:t>
            </a:r>
            <a:r>
              <a:rPr lang="ja-JP" altLang="en-US" sz="2400" b="1" dirty="0">
                <a:solidFill>
                  <a:srgbClr val="FF0000"/>
                </a:solidFill>
                <a:ea typeface="ＨＧ丸ゴシックB" charset="-128"/>
              </a:rPr>
              <a:t>経験パラメータ</a:t>
            </a:r>
            <a:r>
              <a:rPr lang="ja-JP" altLang="en-US" sz="2400" b="1" dirty="0">
                <a:solidFill>
                  <a:srgbClr val="000000"/>
                </a:solidFill>
                <a:ea typeface="ＨＧ丸ゴシックB" charset="-128"/>
              </a:rPr>
              <a:t>： いろいろな値が提案されている</a:t>
            </a:r>
          </a:p>
          <a:p>
            <a:pPr fontAlgn="base">
              <a:spcBef>
                <a:spcPct val="0"/>
              </a:spcBef>
              <a:spcAft>
                <a:spcPct val="0"/>
              </a:spcAft>
              <a:buNone/>
              <a:defRPr/>
            </a:pPr>
            <a:r>
              <a:rPr lang="ja-JP" altLang="en-US" sz="2400" b="1" dirty="0">
                <a:solidFill>
                  <a:srgbClr val="000000"/>
                </a:solidFill>
                <a:ea typeface="ＨＧ丸ゴシックB" charset="-128"/>
              </a:rPr>
              <a:t>　</a:t>
            </a:r>
            <a:r>
              <a:rPr lang="en-US" altLang="ja-JP" sz="2400" b="1" dirty="0">
                <a:solidFill>
                  <a:srgbClr val="000000"/>
                </a:solidFill>
                <a:ea typeface="ＨＧ丸ゴシックB" charset="-128"/>
              </a:rPr>
              <a:t>Shannon</a:t>
            </a:r>
            <a:r>
              <a:rPr lang="ja-JP" altLang="en-US" sz="2400" b="1" dirty="0">
                <a:solidFill>
                  <a:srgbClr val="000000"/>
                </a:solidFill>
                <a:ea typeface="ＨＧ丸ゴシックB" charset="-128"/>
              </a:rPr>
              <a:t>の有効イオン半径が最も広く使われている</a:t>
            </a:r>
            <a:endParaRPr lang="en-US" altLang="ja-JP" sz="1400" i="1" dirty="0">
              <a:solidFill>
                <a:srgbClr val="000000"/>
              </a:solidFill>
              <a:ea typeface="ＨＧ丸ゴシックB" charset="-128"/>
            </a:endParaRPr>
          </a:p>
        </p:txBody>
      </p:sp>
      <p:sp>
        <p:nvSpPr>
          <p:cNvPr id="2" name="Rectangle 17">
            <a:extLst>
              <a:ext uri="{FF2B5EF4-FFF2-40B4-BE49-F238E27FC236}">
                <a16:creationId xmlns:a16="http://schemas.microsoft.com/office/drawing/2014/main" id="{1FDA32FE-10B7-23C2-20D1-088B0F8DF0E9}"/>
              </a:ext>
            </a:extLst>
          </p:cNvPr>
          <p:cNvSpPr>
            <a:spLocks noChangeArrowheads="1"/>
          </p:cNvSpPr>
          <p:nvPr/>
        </p:nvSpPr>
        <p:spPr bwMode="auto">
          <a:xfrm>
            <a:off x="7678055" y="1153882"/>
            <a:ext cx="480900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sz="1600" i="1" dirty="0">
                <a:solidFill>
                  <a:srgbClr val="000000"/>
                </a:solidFill>
                <a:ea typeface="ＨＧ丸ゴシックB" charset="-128"/>
              </a:rPr>
              <a:t>Shannon,</a:t>
            </a:r>
            <a:r>
              <a:rPr lang="ja-JP" altLang="en-US" sz="1600" i="1" dirty="0">
                <a:solidFill>
                  <a:srgbClr val="000000"/>
                </a:solidFill>
                <a:ea typeface="ＨＧ丸ゴシックB" charset="-128"/>
              </a:rPr>
              <a:t> </a:t>
            </a:r>
            <a:r>
              <a:rPr lang="en-US" altLang="ja-JP" sz="1600" i="1" dirty="0">
                <a:solidFill>
                  <a:srgbClr val="000000"/>
                </a:solidFill>
                <a:ea typeface="ＨＧ丸ゴシックB" charset="-128"/>
              </a:rPr>
              <a:t>Prewitt, Acta </a:t>
            </a:r>
            <a:r>
              <a:rPr lang="en-US" altLang="ja-JP" sz="1600" i="1" dirty="0" err="1">
                <a:solidFill>
                  <a:srgbClr val="000000"/>
                </a:solidFill>
                <a:ea typeface="ＨＧ丸ゴシックB" charset="-128"/>
              </a:rPr>
              <a:t>Cryst</a:t>
            </a:r>
            <a:r>
              <a:rPr lang="en-US" altLang="ja-JP" sz="1600" i="1" dirty="0">
                <a:solidFill>
                  <a:srgbClr val="000000"/>
                </a:solidFill>
                <a:ea typeface="ＨＧ丸ゴシックB" charset="-128"/>
              </a:rPr>
              <a:t>. B25, 925 (1969)</a:t>
            </a:r>
          </a:p>
          <a:p>
            <a:pPr fontAlgn="base">
              <a:spcBef>
                <a:spcPct val="0"/>
              </a:spcBef>
              <a:spcAft>
                <a:spcPct val="0"/>
              </a:spcAft>
              <a:buNone/>
              <a:defRPr/>
            </a:pPr>
            <a:r>
              <a:rPr lang="en-US" altLang="ja-JP" sz="1600" i="1" dirty="0">
                <a:solidFill>
                  <a:srgbClr val="000000"/>
                </a:solidFill>
                <a:ea typeface="ＨＧ丸ゴシックB" charset="-128"/>
              </a:rPr>
              <a:t>Shannon, Acta </a:t>
            </a:r>
            <a:r>
              <a:rPr lang="en-US" altLang="ja-JP" sz="1600" i="1" dirty="0" err="1">
                <a:solidFill>
                  <a:srgbClr val="000000"/>
                </a:solidFill>
                <a:ea typeface="ＨＧ丸ゴシックB" charset="-128"/>
              </a:rPr>
              <a:t>Cryst</a:t>
            </a:r>
            <a:r>
              <a:rPr lang="en-US" altLang="ja-JP" sz="1600" i="1">
                <a:solidFill>
                  <a:srgbClr val="000000"/>
                </a:solidFill>
                <a:ea typeface="ＨＧ丸ゴシックB" charset="-128"/>
              </a:rPr>
              <a:t>., A32</a:t>
            </a:r>
            <a:r>
              <a:rPr lang="en-US" altLang="ja-JP" sz="1600" i="1" dirty="0">
                <a:solidFill>
                  <a:srgbClr val="000000"/>
                </a:solidFill>
                <a:ea typeface="ＨＧ丸ゴシックB" charset="-128"/>
              </a:rPr>
              <a:t>, 751 (1976))</a:t>
            </a:r>
          </a:p>
        </p:txBody>
      </p:sp>
      <p:pic>
        <p:nvPicPr>
          <p:cNvPr id="4" name="図 3">
            <a:extLst>
              <a:ext uri="{FF2B5EF4-FFF2-40B4-BE49-F238E27FC236}">
                <a16:creationId xmlns:a16="http://schemas.microsoft.com/office/drawing/2014/main" id="{718420C2-45FD-2598-3247-1E5AE322981C}"/>
              </a:ext>
            </a:extLst>
          </p:cNvPr>
          <p:cNvPicPr>
            <a:picLocks noChangeAspect="1"/>
          </p:cNvPicPr>
          <p:nvPr/>
        </p:nvPicPr>
        <p:blipFill>
          <a:blip r:embed="rId3"/>
          <a:srcRect t="23995" b="6138"/>
          <a:stretch>
            <a:fillRect/>
          </a:stretch>
        </p:blipFill>
        <p:spPr>
          <a:xfrm>
            <a:off x="786781" y="2066544"/>
            <a:ext cx="6612500" cy="4791456"/>
          </a:xfrm>
          <a:prstGeom prst="rect">
            <a:avLst/>
          </a:prstGeom>
        </p:spPr>
      </p:pic>
      <p:sp>
        <p:nvSpPr>
          <p:cNvPr id="8" name="テキスト ボックス 7">
            <a:extLst>
              <a:ext uri="{FF2B5EF4-FFF2-40B4-BE49-F238E27FC236}">
                <a16:creationId xmlns:a16="http://schemas.microsoft.com/office/drawing/2014/main" id="{2E7097DC-D898-D63C-968C-14C42E460538}"/>
              </a:ext>
            </a:extLst>
          </p:cNvPr>
          <p:cNvSpPr txBox="1"/>
          <p:nvPr/>
        </p:nvSpPr>
        <p:spPr>
          <a:xfrm>
            <a:off x="59872" y="1759411"/>
            <a:ext cx="8997042" cy="369332"/>
          </a:xfrm>
          <a:prstGeom prst="rect">
            <a:avLst/>
          </a:prstGeom>
          <a:noFill/>
        </p:spPr>
        <p:txBody>
          <a:bodyPr wrap="square">
            <a:spAutoFit/>
          </a:bodyPr>
          <a:lstStyle/>
          <a:p>
            <a:r>
              <a:rPr lang="en-US" altLang="ja-JP" b="1" dirty="0"/>
              <a:t>http://d2mate.mdxes.iir.isct.ac.jp/D2MatE/D2MatE_programs.html?page=webapps</a:t>
            </a:r>
            <a:endParaRPr lang="ja-JP" altLang="en-US" b="1" dirty="0"/>
          </a:p>
        </p:txBody>
      </p:sp>
      <p:pic>
        <p:nvPicPr>
          <p:cNvPr id="10" name="図 9">
            <a:extLst>
              <a:ext uri="{FF2B5EF4-FFF2-40B4-BE49-F238E27FC236}">
                <a16:creationId xmlns:a16="http://schemas.microsoft.com/office/drawing/2014/main" id="{ACB6B911-35A5-0012-C991-0C561629BE9E}"/>
              </a:ext>
            </a:extLst>
          </p:cNvPr>
          <p:cNvPicPr>
            <a:picLocks noChangeAspect="1"/>
          </p:cNvPicPr>
          <p:nvPr/>
        </p:nvPicPr>
        <p:blipFill>
          <a:blip r:embed="rId4"/>
          <a:srcRect l="22782" t="25352" r="8125" b="10000"/>
          <a:stretch>
            <a:fillRect/>
          </a:stretch>
        </p:blipFill>
        <p:spPr>
          <a:xfrm>
            <a:off x="6415512" y="2362200"/>
            <a:ext cx="4568769" cy="4433544"/>
          </a:xfrm>
          <a:prstGeom prst="rect">
            <a:avLst/>
          </a:prstGeom>
        </p:spPr>
      </p:pic>
      <p:sp>
        <p:nvSpPr>
          <p:cNvPr id="11" name="正方形/長方形 10">
            <a:extLst>
              <a:ext uri="{FF2B5EF4-FFF2-40B4-BE49-F238E27FC236}">
                <a16:creationId xmlns:a16="http://schemas.microsoft.com/office/drawing/2014/main" id="{DBBA1711-C89C-F311-A5F2-A1EDFFC836EE}"/>
              </a:ext>
            </a:extLst>
          </p:cNvPr>
          <p:cNvSpPr/>
          <p:nvPr/>
        </p:nvSpPr>
        <p:spPr bwMode="auto">
          <a:xfrm>
            <a:off x="8401050" y="4598670"/>
            <a:ext cx="1190416" cy="472440"/>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12" name="テキスト ボックス 11">
            <a:extLst>
              <a:ext uri="{FF2B5EF4-FFF2-40B4-BE49-F238E27FC236}">
                <a16:creationId xmlns:a16="http://schemas.microsoft.com/office/drawing/2014/main" id="{FC2CAE13-BE63-EA9E-873A-1E2B7214D6D8}"/>
              </a:ext>
            </a:extLst>
          </p:cNvPr>
          <p:cNvSpPr txBox="1"/>
          <p:nvPr/>
        </p:nvSpPr>
        <p:spPr>
          <a:xfrm>
            <a:off x="7471410" y="5090621"/>
            <a:ext cx="3653702" cy="276999"/>
          </a:xfrm>
          <a:prstGeom prst="rect">
            <a:avLst/>
          </a:prstGeom>
          <a:solidFill>
            <a:schemeClr val="bg1"/>
          </a:solidFill>
        </p:spPr>
        <p:txBody>
          <a:bodyPr wrap="square">
            <a:spAutoFit/>
          </a:bodyPr>
          <a:lstStyle/>
          <a:p>
            <a:r>
              <a:rPr lang="en-US" altLang="ja-JP" sz="1200" b="1" dirty="0">
                <a:solidFill>
                  <a:srgbClr val="FF0000"/>
                </a:solidFill>
              </a:rPr>
              <a:t>Shannon</a:t>
            </a:r>
            <a:r>
              <a:rPr lang="ja-JP" altLang="en-US" sz="1200" b="1" dirty="0">
                <a:solidFill>
                  <a:srgbClr val="FF0000"/>
                </a:solidFill>
              </a:rPr>
              <a:t>の有効イオン半径 </a:t>
            </a:r>
            <a:r>
              <a:rPr lang="en-US" altLang="ja-JP" sz="1200" b="1" dirty="0">
                <a:solidFill>
                  <a:srgbClr val="FF0000"/>
                </a:solidFill>
              </a:rPr>
              <a:t>(</a:t>
            </a:r>
            <a:r>
              <a:rPr lang="ja-JP" altLang="en-US" sz="1200" b="1" dirty="0">
                <a:solidFill>
                  <a:srgbClr val="FF0000"/>
                </a:solidFill>
              </a:rPr>
              <a:t>価数</a:t>
            </a:r>
            <a:r>
              <a:rPr lang="en-US" altLang="ja-JP" sz="1200" b="1" dirty="0">
                <a:solidFill>
                  <a:srgbClr val="FF0000"/>
                </a:solidFill>
              </a:rPr>
              <a:t>:</a:t>
            </a:r>
            <a:r>
              <a:rPr lang="ja-JP" altLang="en-US" sz="1200" b="1" dirty="0">
                <a:solidFill>
                  <a:srgbClr val="FF0000"/>
                </a:solidFill>
              </a:rPr>
              <a:t>配位数</a:t>
            </a:r>
            <a:r>
              <a:rPr lang="en-US" altLang="ja-JP" sz="1200" b="1" dirty="0">
                <a:solidFill>
                  <a:srgbClr val="FF0000"/>
                </a:solidFill>
              </a:rPr>
              <a:t>:</a:t>
            </a:r>
            <a:r>
              <a:rPr lang="ja-JP" altLang="en-US" sz="1200" b="1" dirty="0">
                <a:solidFill>
                  <a:srgbClr val="FF0000"/>
                </a:solidFill>
              </a:rPr>
              <a:t>スピン配置</a:t>
            </a:r>
            <a:r>
              <a:rPr lang="en-US" altLang="ja-JP" sz="1200" b="1" dirty="0">
                <a:solidFill>
                  <a:srgbClr val="FF0000"/>
                </a:solidFill>
              </a:rPr>
              <a:t>)</a:t>
            </a:r>
            <a:endParaRPr lang="ja-JP" altLang="en-US" sz="1200" b="1" dirty="0">
              <a:solidFill>
                <a:srgbClr val="FF0000"/>
              </a:solidFill>
            </a:endParaRPr>
          </a:p>
        </p:txBody>
      </p:sp>
      <p:sp>
        <p:nvSpPr>
          <p:cNvPr id="13" name="テキスト ボックス 12">
            <a:extLst>
              <a:ext uri="{FF2B5EF4-FFF2-40B4-BE49-F238E27FC236}">
                <a16:creationId xmlns:a16="http://schemas.microsoft.com/office/drawing/2014/main" id="{3D66CA0A-5E33-CC27-E616-227670687A86}"/>
              </a:ext>
            </a:extLst>
          </p:cNvPr>
          <p:cNvSpPr txBox="1"/>
          <p:nvPr/>
        </p:nvSpPr>
        <p:spPr>
          <a:xfrm>
            <a:off x="9393346" y="4432325"/>
            <a:ext cx="830580" cy="215444"/>
          </a:xfrm>
          <a:prstGeom prst="rect">
            <a:avLst/>
          </a:prstGeom>
          <a:noFill/>
        </p:spPr>
        <p:txBody>
          <a:bodyPr wrap="square">
            <a:spAutoFit/>
          </a:bodyPr>
          <a:lstStyle/>
          <a:p>
            <a:r>
              <a:rPr lang="ja-JP" altLang="en-US" sz="800" b="1" dirty="0">
                <a:solidFill>
                  <a:srgbClr val="0000FF"/>
                </a:solidFill>
              </a:rPr>
              <a:t>原子半径</a:t>
            </a:r>
          </a:p>
        </p:txBody>
      </p:sp>
    </p:spTree>
    <p:extLst>
      <p:ext uri="{BB962C8B-B14F-4D97-AF65-F5344CB8AC3E}">
        <p14:creationId xmlns:p14="http://schemas.microsoft.com/office/powerpoint/2010/main" val="34240362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026">
            <a:extLst>
              <a:ext uri="{FF2B5EF4-FFF2-40B4-BE49-F238E27FC236}">
                <a16:creationId xmlns:a16="http://schemas.microsoft.com/office/drawing/2014/main" id="{148311FC-089E-4F09-9F27-84EEB8093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2286000"/>
            <a:ext cx="447675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5" name="Rectangle 1027">
            <a:extLst>
              <a:ext uri="{FF2B5EF4-FFF2-40B4-BE49-F238E27FC236}">
                <a16:creationId xmlns:a16="http://schemas.microsoft.com/office/drawing/2014/main" id="{E0BD6DCE-DDB5-4A29-999B-C2B0702F495D}"/>
              </a:ext>
            </a:extLst>
          </p:cNvPr>
          <p:cNvSpPr>
            <a:spLocks noGrp="1" noChangeArrowheads="1"/>
          </p:cNvSpPr>
          <p:nvPr>
            <p:ph type="title"/>
          </p:nvPr>
        </p:nvSpPr>
        <p:spPr>
          <a:xfrm>
            <a:off x="1524000" y="0"/>
            <a:ext cx="9144000" cy="914400"/>
          </a:xfrm>
        </p:spPr>
        <p:txBody>
          <a:bodyPr/>
          <a:lstStyle/>
          <a:p>
            <a:pPr eaLnBrk="1" hangingPunct="1"/>
            <a:r>
              <a:rPr lang="ja-JP" altLang="en-US" sz="3200" b="1" dirty="0">
                <a:solidFill>
                  <a:srgbClr val="0000FF"/>
                </a:solidFill>
                <a:ea typeface="ＨＧ丸ゴシックB" charset="-128"/>
              </a:rPr>
              <a:t>多形の例</a:t>
            </a:r>
            <a:r>
              <a:rPr lang="en-US" altLang="ja-JP" sz="3200" b="1" dirty="0">
                <a:solidFill>
                  <a:srgbClr val="0000FF"/>
                </a:solidFill>
                <a:ea typeface="ＨＧ丸ゴシックB" charset="-128"/>
              </a:rPr>
              <a:t>: </a:t>
            </a:r>
            <a:r>
              <a:rPr lang="ja-JP" altLang="en-US" sz="3200" b="1" dirty="0">
                <a:solidFill>
                  <a:srgbClr val="0000FF"/>
                </a:solidFill>
                <a:ea typeface="ＨＧ丸ゴシックB" charset="-128"/>
              </a:rPr>
              <a:t>同じ化学組成でも構造・物性が違う</a:t>
            </a:r>
          </a:p>
        </p:txBody>
      </p:sp>
      <p:sp>
        <p:nvSpPr>
          <p:cNvPr id="105476" name="Rectangle 1028">
            <a:extLst>
              <a:ext uri="{FF2B5EF4-FFF2-40B4-BE49-F238E27FC236}">
                <a16:creationId xmlns:a16="http://schemas.microsoft.com/office/drawing/2014/main" id="{6F047720-8266-48FB-9F5C-D1E0F65E6CA0}"/>
              </a:ext>
            </a:extLst>
          </p:cNvPr>
          <p:cNvSpPr>
            <a:spLocks noChangeArrowheads="1"/>
          </p:cNvSpPr>
          <p:nvPr/>
        </p:nvSpPr>
        <p:spPr bwMode="auto">
          <a:xfrm>
            <a:off x="1612900" y="949326"/>
            <a:ext cx="460254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a:solidFill>
                  <a:srgbClr val="FF0000"/>
                </a:solidFill>
              </a:rPr>
              <a:t>　　　　　ルチル</a:t>
            </a:r>
            <a:br>
              <a:rPr lang="ja-JP" altLang="en-US">
                <a:solidFill>
                  <a:srgbClr val="FF0000"/>
                </a:solidFill>
              </a:rPr>
            </a:br>
            <a:r>
              <a:rPr lang="ja-JP" altLang="en-US" sz="2400" b="1">
                <a:solidFill>
                  <a:srgbClr val="0000FF"/>
                </a:solidFill>
              </a:rPr>
              <a:t>バンドギャップ </a:t>
            </a:r>
            <a:r>
              <a:rPr lang="en-US" altLang="ja-JP" sz="2400" b="1">
                <a:solidFill>
                  <a:srgbClr val="0000FF"/>
                </a:solidFill>
              </a:rPr>
              <a:t>~3.0 eV (413nm)</a:t>
            </a:r>
            <a:br>
              <a:rPr lang="en-US" altLang="ja-JP" sz="2400" b="1">
                <a:solidFill>
                  <a:srgbClr val="0000FF"/>
                </a:solidFill>
              </a:rPr>
            </a:br>
            <a:r>
              <a:rPr lang="ja-JP" altLang="en-US" sz="2400" b="1">
                <a:solidFill>
                  <a:srgbClr val="0000FF"/>
                </a:solidFill>
              </a:rPr>
              <a:t>誘電体（セラミックスコンデンサー）</a:t>
            </a:r>
          </a:p>
        </p:txBody>
      </p:sp>
      <p:sp>
        <p:nvSpPr>
          <p:cNvPr id="105477" name="Rectangle 1029">
            <a:extLst>
              <a:ext uri="{FF2B5EF4-FFF2-40B4-BE49-F238E27FC236}">
                <a16:creationId xmlns:a16="http://schemas.microsoft.com/office/drawing/2014/main" id="{5A54EAAA-F076-46A4-8F69-D4EF0A76174C}"/>
              </a:ext>
            </a:extLst>
          </p:cNvPr>
          <p:cNvSpPr>
            <a:spLocks noChangeArrowheads="1"/>
          </p:cNvSpPr>
          <p:nvPr/>
        </p:nvSpPr>
        <p:spPr bwMode="auto">
          <a:xfrm>
            <a:off x="6373813" y="993776"/>
            <a:ext cx="425231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a:solidFill>
                  <a:srgbClr val="FF0000"/>
                </a:solidFill>
              </a:rPr>
              <a:t>　　　　アナターゼ</a:t>
            </a:r>
            <a:br>
              <a:rPr lang="ja-JP" altLang="en-US">
                <a:solidFill>
                  <a:srgbClr val="FF0000"/>
                </a:solidFill>
              </a:rPr>
            </a:br>
            <a:r>
              <a:rPr lang="ja-JP" altLang="en-US" sz="2400" b="1">
                <a:solidFill>
                  <a:srgbClr val="0000FF"/>
                </a:solidFill>
              </a:rPr>
              <a:t>バンドギャップ </a:t>
            </a:r>
            <a:r>
              <a:rPr lang="en-US" altLang="ja-JP" sz="2400" b="1">
                <a:solidFill>
                  <a:srgbClr val="0000FF"/>
                </a:solidFill>
              </a:rPr>
              <a:t>~3.2 eV (387nm)</a:t>
            </a:r>
            <a:br>
              <a:rPr lang="en-US" altLang="ja-JP" sz="2400" b="1">
                <a:solidFill>
                  <a:srgbClr val="0000FF"/>
                </a:solidFill>
              </a:rPr>
            </a:br>
            <a:r>
              <a:rPr lang="ja-JP" altLang="en-US" sz="2400" b="1">
                <a:solidFill>
                  <a:srgbClr val="0000FF"/>
                </a:solidFill>
              </a:rPr>
              <a:t>光触媒</a:t>
            </a:r>
          </a:p>
        </p:txBody>
      </p:sp>
      <p:pic>
        <p:nvPicPr>
          <p:cNvPr id="105478" name="Picture 1030">
            <a:extLst>
              <a:ext uri="{FF2B5EF4-FFF2-40B4-BE49-F238E27FC236}">
                <a16:creationId xmlns:a16="http://schemas.microsoft.com/office/drawing/2014/main" id="{D10A0A87-8A80-4896-99CE-DB9818942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41148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9" name="Picture 1031">
            <a:extLst>
              <a:ext uri="{FF2B5EF4-FFF2-40B4-BE49-F238E27FC236}">
                <a16:creationId xmlns:a16="http://schemas.microsoft.com/office/drawing/2014/main" id="{7C709F15-FCF3-46CD-BCF4-A02EA0DF6F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49200" y="1905000"/>
            <a:ext cx="407670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0" name="Rectangle 1032">
            <a:extLst>
              <a:ext uri="{FF2B5EF4-FFF2-40B4-BE49-F238E27FC236}">
                <a16:creationId xmlns:a16="http://schemas.microsoft.com/office/drawing/2014/main" id="{C5CB8C08-4ACA-4A02-96D4-272189028ACE}"/>
              </a:ext>
            </a:extLst>
          </p:cNvPr>
          <p:cNvSpPr>
            <a:spLocks noChangeArrowheads="1"/>
          </p:cNvSpPr>
          <p:nvPr/>
        </p:nvSpPr>
        <p:spPr bwMode="auto">
          <a:xfrm>
            <a:off x="12496800" y="1066800"/>
            <a:ext cx="1698625"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400">
                <a:solidFill>
                  <a:srgbClr val="0000FF"/>
                </a:solidFill>
              </a:rPr>
              <a:t>ブルッカイト</a:t>
            </a:r>
            <a:br>
              <a:rPr lang="ja-JP" altLang="en-US" sz="2400">
                <a:solidFill>
                  <a:srgbClr val="0000FF"/>
                </a:solidFill>
              </a:rPr>
            </a:br>
            <a:r>
              <a:rPr lang="ja-JP" altLang="en-US" sz="1800">
                <a:solidFill>
                  <a:srgbClr val="000000"/>
                </a:solidFill>
              </a:rPr>
              <a:t>　バンドギャップ</a:t>
            </a:r>
          </a:p>
        </p:txBody>
      </p:sp>
    </p:spTree>
    <p:extLst>
      <p:ext uri="{BB962C8B-B14F-4D97-AF65-F5344CB8AC3E}">
        <p14:creationId xmlns:p14="http://schemas.microsoft.com/office/powerpoint/2010/main" val="263163023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96B2E772-F081-43E1-9A4C-4A5D6C161443}"/>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rPr>
              <a:t>イオン半径に見られる一般的な法則</a:t>
            </a:r>
          </a:p>
        </p:txBody>
      </p:sp>
      <p:sp>
        <p:nvSpPr>
          <p:cNvPr id="155651" name="Text Box 3">
            <a:extLst>
              <a:ext uri="{FF2B5EF4-FFF2-40B4-BE49-F238E27FC236}">
                <a16:creationId xmlns:a16="http://schemas.microsoft.com/office/drawing/2014/main" id="{6161B96F-A690-47FE-BA0D-226EE9D99D62}"/>
              </a:ext>
            </a:extLst>
          </p:cNvPr>
          <p:cNvSpPr txBox="1">
            <a:spLocks noChangeArrowheads="1"/>
          </p:cNvSpPr>
          <p:nvPr/>
        </p:nvSpPr>
        <p:spPr bwMode="auto">
          <a:xfrm>
            <a:off x="327660" y="929640"/>
            <a:ext cx="11483340"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ts val="600"/>
              </a:spcBef>
              <a:spcAft>
                <a:spcPct val="0"/>
              </a:spcAft>
              <a:buFontTx/>
              <a:buAutoNum type="arabicPeriod"/>
              <a:defRPr/>
            </a:pPr>
            <a:r>
              <a:rPr lang="ja-JP" altLang="en-US" sz="2400" dirty="0">
                <a:solidFill>
                  <a:srgbClr val="000000"/>
                </a:solidFill>
              </a:rPr>
              <a:t>化学的に類似した</a:t>
            </a:r>
            <a:r>
              <a:rPr lang="ja-JP" altLang="en-US" sz="2400" b="1" dirty="0">
                <a:solidFill>
                  <a:srgbClr val="FF0000"/>
                </a:solidFill>
              </a:rPr>
              <a:t>イオンの半径は原子番号とともに増大</a:t>
            </a:r>
            <a:r>
              <a:rPr lang="ja-JP" altLang="en-US" sz="2400" dirty="0">
                <a:solidFill>
                  <a:srgbClr val="000000"/>
                </a:solidFill>
              </a:rPr>
              <a:t>する。</a:t>
            </a:r>
          </a:p>
          <a:p>
            <a:pPr fontAlgn="base">
              <a:spcBef>
                <a:spcPts val="600"/>
              </a:spcBef>
              <a:spcAft>
                <a:spcPct val="0"/>
              </a:spcAft>
              <a:buNone/>
              <a:defRPr/>
            </a:pPr>
            <a:r>
              <a:rPr lang="en-US" altLang="ja-JP" sz="2400" dirty="0">
                <a:solidFill>
                  <a:srgbClr val="000000"/>
                </a:solidFill>
              </a:rPr>
              <a:t>2.	</a:t>
            </a:r>
            <a:r>
              <a:rPr lang="ja-JP" altLang="en-US" sz="2400" b="1" dirty="0">
                <a:solidFill>
                  <a:srgbClr val="0000CC"/>
                </a:solidFill>
              </a:rPr>
              <a:t>同じ周期に属する陽イオン</a:t>
            </a:r>
            <a:r>
              <a:rPr lang="ja-JP" altLang="en-US" sz="2400" dirty="0">
                <a:solidFill>
                  <a:srgbClr val="000000"/>
                </a:solidFill>
              </a:rPr>
              <a:t>の系列では、その半径はイオンの</a:t>
            </a:r>
            <a:br>
              <a:rPr lang="ja-JP" altLang="en-US" sz="2400" dirty="0">
                <a:solidFill>
                  <a:srgbClr val="000000"/>
                </a:solidFill>
              </a:rPr>
            </a:br>
            <a:r>
              <a:rPr lang="ja-JP" altLang="en-US" sz="2400" b="1" dirty="0">
                <a:solidFill>
                  <a:srgbClr val="FF0000"/>
                </a:solidFill>
              </a:rPr>
              <a:t>電荷の増加とともに急速に減少</a:t>
            </a:r>
            <a:r>
              <a:rPr lang="ja-JP" altLang="en-US" sz="2400" dirty="0">
                <a:solidFill>
                  <a:srgbClr val="000000"/>
                </a:solidFill>
              </a:rPr>
              <a:t>する。</a:t>
            </a:r>
            <a:br>
              <a:rPr lang="ja-JP" altLang="en-US" sz="2400" dirty="0">
                <a:solidFill>
                  <a:srgbClr val="000000"/>
                </a:solidFill>
              </a:rPr>
            </a:br>
            <a:r>
              <a:rPr lang="ja-JP" altLang="en-US" sz="2400" dirty="0">
                <a:solidFill>
                  <a:srgbClr val="000000"/>
                </a:solidFill>
              </a:rPr>
              <a:t>・電子数が少なくなるため</a:t>
            </a:r>
            <a:br>
              <a:rPr lang="ja-JP" altLang="en-US" sz="2400" dirty="0">
                <a:solidFill>
                  <a:srgbClr val="000000"/>
                </a:solidFill>
              </a:rPr>
            </a:br>
            <a:r>
              <a:rPr lang="ja-JP" altLang="en-US" sz="2400" dirty="0">
                <a:solidFill>
                  <a:srgbClr val="000000"/>
                </a:solidFill>
              </a:rPr>
              <a:t>・陰イオンとの引力が増大して結合距離が小さくなるため</a:t>
            </a:r>
          </a:p>
          <a:p>
            <a:pPr fontAlgn="base">
              <a:spcBef>
                <a:spcPts val="600"/>
              </a:spcBef>
              <a:spcAft>
                <a:spcPct val="0"/>
              </a:spcAft>
              <a:buNone/>
              <a:defRPr/>
            </a:pPr>
            <a:r>
              <a:rPr lang="en-US" altLang="ja-JP" sz="2400" dirty="0">
                <a:solidFill>
                  <a:srgbClr val="000000"/>
                </a:solidFill>
              </a:rPr>
              <a:t>3.	</a:t>
            </a:r>
            <a:r>
              <a:rPr lang="ja-JP" altLang="en-US" sz="2400" b="1" dirty="0">
                <a:solidFill>
                  <a:srgbClr val="0000CC"/>
                </a:solidFill>
              </a:rPr>
              <a:t>同じ周期に属する陰イオン</a:t>
            </a:r>
            <a:r>
              <a:rPr lang="ja-JP" altLang="en-US" sz="2400" dirty="0">
                <a:solidFill>
                  <a:srgbClr val="000000"/>
                </a:solidFill>
              </a:rPr>
              <a:t>の系列では、</a:t>
            </a:r>
            <a:br>
              <a:rPr lang="en-US" altLang="ja-JP" sz="2400" dirty="0">
                <a:solidFill>
                  <a:srgbClr val="000000"/>
                </a:solidFill>
              </a:rPr>
            </a:br>
            <a:r>
              <a:rPr lang="ja-JP" altLang="en-US" sz="2400" dirty="0">
                <a:solidFill>
                  <a:srgbClr val="000000"/>
                </a:solidFill>
              </a:rPr>
              <a:t>その半径は</a:t>
            </a:r>
            <a:r>
              <a:rPr lang="ja-JP" altLang="en-US" sz="2400" b="1" dirty="0">
                <a:solidFill>
                  <a:srgbClr val="FF0000"/>
                </a:solidFill>
              </a:rPr>
              <a:t>負の電荷が増加するにつれて増大</a:t>
            </a:r>
            <a:r>
              <a:rPr lang="ja-JP" altLang="en-US" sz="2400" dirty="0">
                <a:solidFill>
                  <a:srgbClr val="000000"/>
                </a:solidFill>
              </a:rPr>
              <a:t>する。</a:t>
            </a:r>
          </a:p>
          <a:p>
            <a:pPr fontAlgn="base">
              <a:spcBef>
                <a:spcPts val="600"/>
              </a:spcBef>
              <a:spcAft>
                <a:spcPct val="0"/>
              </a:spcAft>
              <a:buFontTx/>
              <a:buAutoNum type="arabicPeriod" startAt="4"/>
              <a:defRPr/>
            </a:pPr>
            <a:r>
              <a:rPr lang="ja-JP" altLang="en-US" sz="2400" b="1" dirty="0">
                <a:solidFill>
                  <a:srgbClr val="3333CC"/>
                </a:solidFill>
              </a:rPr>
              <a:t>同じ周期のランタニドまたは希土類元素</a:t>
            </a:r>
            <a:r>
              <a:rPr lang="ja-JP" altLang="en-US" sz="2400" dirty="0">
                <a:solidFill>
                  <a:srgbClr val="000000"/>
                </a:solidFill>
              </a:rPr>
              <a:t>の系列では、</a:t>
            </a:r>
            <a:br>
              <a:rPr lang="en-US" altLang="ja-JP" sz="2400" dirty="0">
                <a:solidFill>
                  <a:srgbClr val="000000"/>
                </a:solidFill>
              </a:rPr>
            </a:br>
            <a:r>
              <a:rPr lang="ja-JP" altLang="en-US" sz="2400" dirty="0">
                <a:solidFill>
                  <a:srgbClr val="000000"/>
                </a:solidFill>
              </a:rPr>
              <a:t>イオン半径は</a:t>
            </a:r>
            <a:r>
              <a:rPr lang="ja-JP" altLang="en-US" sz="2400" b="1" dirty="0">
                <a:solidFill>
                  <a:srgbClr val="FF0000"/>
                </a:solidFill>
              </a:rPr>
              <a:t>原子番号の増加とともに減少</a:t>
            </a:r>
            <a:r>
              <a:rPr lang="ja-JP" altLang="en-US" sz="2400" dirty="0">
                <a:solidFill>
                  <a:srgbClr val="000000"/>
                </a:solidFill>
              </a:rPr>
              <a:t>する（</a:t>
            </a:r>
            <a:r>
              <a:rPr lang="ja-JP" altLang="en-US" sz="2400" b="1" dirty="0">
                <a:solidFill>
                  <a:srgbClr val="000000"/>
                </a:solidFill>
              </a:rPr>
              <a:t> </a:t>
            </a:r>
            <a:r>
              <a:rPr lang="ja-JP" altLang="en-US" sz="2400" b="1" dirty="0">
                <a:solidFill>
                  <a:srgbClr val="FF0000"/>
                </a:solidFill>
              </a:rPr>
              <a:t>ランタニド収縮</a:t>
            </a:r>
            <a:r>
              <a:rPr lang="ja-JP" altLang="en-US" sz="2400" dirty="0">
                <a:solidFill>
                  <a:srgbClr val="000000"/>
                </a:solidFill>
              </a:rPr>
              <a:t>）</a:t>
            </a:r>
            <a:br>
              <a:rPr lang="ja-JP" altLang="en-US" sz="2400" dirty="0">
                <a:solidFill>
                  <a:srgbClr val="000000"/>
                </a:solidFill>
              </a:rPr>
            </a:br>
            <a:r>
              <a:rPr lang="ja-JP" altLang="en-US" sz="2400" dirty="0">
                <a:solidFill>
                  <a:srgbClr val="000000"/>
                </a:solidFill>
              </a:rPr>
              <a:t>・ </a:t>
            </a:r>
            <a:r>
              <a:rPr lang="en-US" altLang="ja-JP" sz="2400" dirty="0">
                <a:solidFill>
                  <a:srgbClr val="000000"/>
                </a:solidFill>
              </a:rPr>
              <a:t>f </a:t>
            </a:r>
            <a:r>
              <a:rPr lang="ja-JP" altLang="en-US" sz="2400" dirty="0">
                <a:solidFill>
                  <a:srgbClr val="000000"/>
                </a:solidFill>
              </a:rPr>
              <a:t>電子の密度が外殻電子よりも内側に存在するため、核電荷が増えるに従い、</a:t>
            </a:r>
            <a:br>
              <a:rPr lang="ja-JP" altLang="en-US" sz="2400" dirty="0">
                <a:solidFill>
                  <a:srgbClr val="000000"/>
                </a:solidFill>
              </a:rPr>
            </a:br>
            <a:r>
              <a:rPr lang="ja-JP" altLang="en-US" sz="2400" dirty="0">
                <a:solidFill>
                  <a:srgbClr val="000000"/>
                </a:solidFill>
              </a:rPr>
              <a:t>　外殻電子の半径が小さくなるため</a:t>
            </a:r>
          </a:p>
          <a:p>
            <a:pPr fontAlgn="base">
              <a:spcBef>
                <a:spcPts val="600"/>
              </a:spcBef>
              <a:spcAft>
                <a:spcPct val="0"/>
              </a:spcAft>
              <a:buFontTx/>
              <a:buAutoNum type="arabicPeriod" startAt="5"/>
              <a:defRPr/>
            </a:pPr>
            <a:r>
              <a:rPr lang="ja-JP" altLang="en-US" sz="2400" b="1" dirty="0">
                <a:solidFill>
                  <a:srgbClr val="FF0000"/>
                </a:solidFill>
              </a:rPr>
              <a:t>多くの陽イオンの半径は </a:t>
            </a:r>
            <a:r>
              <a:rPr lang="en-US" altLang="ja-JP" sz="2400" b="1" dirty="0">
                <a:solidFill>
                  <a:srgbClr val="FF0000"/>
                </a:solidFill>
              </a:rPr>
              <a:t>1Å</a:t>
            </a:r>
            <a:r>
              <a:rPr lang="ja-JP" altLang="en-US" sz="2400" b="1" dirty="0">
                <a:solidFill>
                  <a:srgbClr val="FF0000"/>
                </a:solidFill>
              </a:rPr>
              <a:t>よりかなり小さい</a:t>
            </a:r>
            <a:r>
              <a:rPr lang="ja-JP" altLang="en-US" sz="2400" dirty="0">
                <a:solidFill>
                  <a:srgbClr val="000000"/>
                </a:solidFill>
              </a:rPr>
              <a:t>。</a:t>
            </a:r>
          </a:p>
          <a:p>
            <a:pPr fontAlgn="base">
              <a:spcBef>
                <a:spcPts val="600"/>
              </a:spcBef>
              <a:spcAft>
                <a:spcPct val="0"/>
              </a:spcAft>
              <a:buFontTx/>
              <a:buAutoNum type="arabicPeriod" startAt="5"/>
              <a:defRPr/>
            </a:pPr>
            <a:r>
              <a:rPr lang="ja-JP" altLang="en-US" sz="2400" b="1" dirty="0">
                <a:solidFill>
                  <a:srgbClr val="FF0000"/>
                </a:solidFill>
              </a:rPr>
              <a:t>多くの陰イオンの半径は </a:t>
            </a:r>
            <a:r>
              <a:rPr lang="en-US" altLang="ja-JP" sz="2400" b="1" dirty="0">
                <a:solidFill>
                  <a:srgbClr val="FF0000"/>
                </a:solidFill>
              </a:rPr>
              <a:t>1Å</a:t>
            </a:r>
            <a:r>
              <a:rPr lang="ja-JP" altLang="en-US" sz="2400" b="1" dirty="0">
                <a:solidFill>
                  <a:srgbClr val="FF0000"/>
                </a:solidFill>
              </a:rPr>
              <a:t>よりもかなり大きい</a:t>
            </a:r>
            <a:r>
              <a:rPr lang="ja-JP" altLang="en-US" sz="2400" dirty="0">
                <a:solidFill>
                  <a:srgbClr val="000000"/>
                </a:solidFill>
              </a:rPr>
              <a:t>。</a:t>
            </a:r>
            <a:br>
              <a:rPr lang="ja-JP" altLang="en-US" sz="2400" dirty="0">
                <a:solidFill>
                  <a:srgbClr val="000000"/>
                </a:solidFill>
              </a:rPr>
            </a:br>
            <a:r>
              <a:rPr lang="ja-JP" altLang="en-US" sz="2400" dirty="0">
                <a:solidFill>
                  <a:srgbClr val="000000"/>
                </a:solidFill>
              </a:rPr>
              <a:t>　　　</a:t>
            </a:r>
            <a:r>
              <a:rPr lang="ja-JP" altLang="en-US" b="1" dirty="0">
                <a:solidFill>
                  <a:srgbClr val="3333CC"/>
                </a:solidFill>
              </a:rPr>
              <a:t>★重要★  </a:t>
            </a:r>
            <a:r>
              <a:rPr lang="en-US" altLang="ja-JP" b="1" dirty="0">
                <a:solidFill>
                  <a:srgbClr val="3333CC"/>
                </a:solidFill>
              </a:rPr>
              <a:t>O</a:t>
            </a:r>
            <a:r>
              <a:rPr lang="en-US" altLang="ja-JP" b="1" baseline="30000" dirty="0">
                <a:solidFill>
                  <a:srgbClr val="3333CC"/>
                </a:solidFill>
              </a:rPr>
              <a:t>2-</a:t>
            </a:r>
            <a:r>
              <a:rPr lang="en-US" altLang="ja-JP" b="1" dirty="0">
                <a:solidFill>
                  <a:srgbClr val="3333CC"/>
                </a:solidFill>
              </a:rPr>
              <a:t>: 1.40Å</a:t>
            </a:r>
          </a:p>
        </p:txBody>
      </p:sp>
    </p:spTree>
    <p:extLst>
      <p:ext uri="{BB962C8B-B14F-4D97-AF65-F5344CB8AC3E}">
        <p14:creationId xmlns:p14="http://schemas.microsoft.com/office/powerpoint/2010/main" val="131868120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674" name="Object 2079">
            <a:extLst>
              <a:ext uri="{FF2B5EF4-FFF2-40B4-BE49-F238E27FC236}">
                <a16:creationId xmlns:a16="http://schemas.microsoft.com/office/drawing/2014/main" id="{E8B1B063-9C2B-485A-ABAC-88130991C7BC}"/>
              </a:ext>
            </a:extLst>
          </p:cNvPr>
          <p:cNvGraphicFramePr>
            <a:graphicFrameLocks noChangeAspect="1"/>
          </p:cNvGraphicFramePr>
          <p:nvPr/>
        </p:nvGraphicFramePr>
        <p:xfrm>
          <a:off x="1676400" y="952500"/>
          <a:ext cx="8991600" cy="4503738"/>
        </p:xfrm>
        <a:graphic>
          <a:graphicData uri="http://schemas.openxmlformats.org/presentationml/2006/ole">
            <mc:AlternateContent xmlns:mc="http://schemas.openxmlformats.org/markup-compatibility/2006">
              <mc:Choice xmlns:v="urn:schemas-microsoft-com:vml" Requires="v">
                <p:oleObj name="文書" r:id="rId3" imgW="6281928" imgH="3166872" progId="Word.Document.8">
                  <p:embed/>
                </p:oleObj>
              </mc:Choice>
              <mc:Fallback>
                <p:oleObj name="文書" r:id="rId3" imgW="6281928" imgH="3166872" progId="Word.Document.8">
                  <p:embed/>
                  <p:pic>
                    <p:nvPicPr>
                      <p:cNvPr id="156674" name="Object 2079">
                        <a:extLst>
                          <a:ext uri="{FF2B5EF4-FFF2-40B4-BE49-F238E27FC236}">
                            <a16:creationId xmlns:a16="http://schemas.microsoft.com/office/drawing/2014/main" id="{E8B1B063-9C2B-485A-ABAC-88130991C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52500"/>
                        <a:ext cx="8991600" cy="450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6675" name="Rectangle 2059">
            <a:extLst>
              <a:ext uri="{FF2B5EF4-FFF2-40B4-BE49-F238E27FC236}">
                <a16:creationId xmlns:a16="http://schemas.microsoft.com/office/drawing/2014/main" id="{77319B37-A452-44C9-AB91-6CACD843B3C4}"/>
              </a:ext>
            </a:extLst>
          </p:cNvPr>
          <p:cNvSpPr>
            <a:spLocks noGrp="1" noChangeArrowheads="1"/>
          </p:cNvSpPr>
          <p:nvPr>
            <p:ph type="title"/>
          </p:nvPr>
        </p:nvSpPr>
        <p:spPr>
          <a:xfrm>
            <a:off x="1524000" y="0"/>
            <a:ext cx="9144000" cy="685800"/>
          </a:xfrm>
        </p:spPr>
        <p:txBody>
          <a:bodyPr/>
          <a:lstStyle/>
          <a:p>
            <a:pPr eaLnBrk="1" hangingPunct="1"/>
            <a:r>
              <a:rPr lang="ja-JP" altLang="en-US" sz="3600" b="1">
                <a:solidFill>
                  <a:srgbClr val="0000FF"/>
                </a:solidFill>
              </a:rPr>
              <a:t>イオン半径に見られる一般的な法則</a:t>
            </a:r>
          </a:p>
        </p:txBody>
      </p:sp>
      <p:sp>
        <p:nvSpPr>
          <p:cNvPr id="156676" name="Line 2067">
            <a:extLst>
              <a:ext uri="{FF2B5EF4-FFF2-40B4-BE49-F238E27FC236}">
                <a16:creationId xmlns:a16="http://schemas.microsoft.com/office/drawing/2014/main" id="{F429B6AA-B4BF-476F-B79A-522C4064FA62}"/>
              </a:ext>
            </a:extLst>
          </p:cNvPr>
          <p:cNvSpPr>
            <a:spLocks noChangeShapeType="1"/>
          </p:cNvSpPr>
          <p:nvPr/>
        </p:nvSpPr>
        <p:spPr bwMode="auto">
          <a:xfrm>
            <a:off x="2070100" y="2295525"/>
            <a:ext cx="5702300" cy="0"/>
          </a:xfrm>
          <a:prstGeom prst="line">
            <a:avLst/>
          </a:prstGeom>
          <a:noFill/>
          <a:ln w="762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6677" name="Rectangle 2068">
            <a:extLst>
              <a:ext uri="{FF2B5EF4-FFF2-40B4-BE49-F238E27FC236}">
                <a16:creationId xmlns:a16="http://schemas.microsoft.com/office/drawing/2014/main" id="{3035DE2B-9832-409F-9E1D-41C8FE43F8D3}"/>
              </a:ext>
            </a:extLst>
          </p:cNvPr>
          <p:cNvSpPr>
            <a:spLocks noChangeArrowheads="1"/>
          </p:cNvSpPr>
          <p:nvPr/>
        </p:nvSpPr>
        <p:spPr bwMode="auto">
          <a:xfrm>
            <a:off x="3609976" y="1927226"/>
            <a:ext cx="1190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ja-JP" altLang="en-US" sz="2000" b="1">
                <a:solidFill>
                  <a:srgbClr val="FF0000"/>
                </a:solidFill>
              </a:rPr>
              <a:t>急激に小</a:t>
            </a:r>
          </a:p>
        </p:txBody>
      </p:sp>
      <p:sp>
        <p:nvSpPr>
          <p:cNvPr id="156678" name="Line 2069">
            <a:extLst>
              <a:ext uri="{FF2B5EF4-FFF2-40B4-BE49-F238E27FC236}">
                <a16:creationId xmlns:a16="http://schemas.microsoft.com/office/drawing/2014/main" id="{75ECCAF4-B891-4359-AE6C-AC399390726D}"/>
              </a:ext>
            </a:extLst>
          </p:cNvPr>
          <p:cNvSpPr>
            <a:spLocks noChangeShapeType="1"/>
          </p:cNvSpPr>
          <p:nvPr/>
        </p:nvSpPr>
        <p:spPr bwMode="auto">
          <a:xfrm>
            <a:off x="8534400" y="1524000"/>
            <a:ext cx="1371600" cy="0"/>
          </a:xfrm>
          <a:prstGeom prst="line">
            <a:avLst/>
          </a:prstGeom>
          <a:noFill/>
          <a:ln w="762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6679" name="Rectangle 2070">
            <a:extLst>
              <a:ext uri="{FF2B5EF4-FFF2-40B4-BE49-F238E27FC236}">
                <a16:creationId xmlns:a16="http://schemas.microsoft.com/office/drawing/2014/main" id="{436C78DA-9C93-4E90-8803-A42E8D7AB082}"/>
              </a:ext>
            </a:extLst>
          </p:cNvPr>
          <p:cNvSpPr>
            <a:spLocks noChangeArrowheads="1"/>
          </p:cNvSpPr>
          <p:nvPr/>
        </p:nvSpPr>
        <p:spPr bwMode="auto">
          <a:xfrm>
            <a:off x="8905875" y="1136651"/>
            <a:ext cx="43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ja-JP" altLang="en-US" sz="2000" b="1">
                <a:solidFill>
                  <a:srgbClr val="FF0000"/>
                </a:solidFill>
              </a:rPr>
              <a:t>小</a:t>
            </a:r>
          </a:p>
        </p:txBody>
      </p:sp>
      <p:sp>
        <p:nvSpPr>
          <p:cNvPr id="156680" name="Line 2071">
            <a:extLst>
              <a:ext uri="{FF2B5EF4-FFF2-40B4-BE49-F238E27FC236}">
                <a16:creationId xmlns:a16="http://schemas.microsoft.com/office/drawing/2014/main" id="{74AF7455-1BF1-4D35-9729-29336A9F1D4A}"/>
              </a:ext>
            </a:extLst>
          </p:cNvPr>
          <p:cNvSpPr>
            <a:spLocks noChangeShapeType="1"/>
          </p:cNvSpPr>
          <p:nvPr/>
        </p:nvSpPr>
        <p:spPr bwMode="auto">
          <a:xfrm>
            <a:off x="2463800" y="1524000"/>
            <a:ext cx="0" cy="2743200"/>
          </a:xfrm>
          <a:prstGeom prst="line">
            <a:avLst/>
          </a:prstGeom>
          <a:noFill/>
          <a:ln w="76200">
            <a:solidFill>
              <a:srgbClr val="C0C0C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6681" name="Rectangle 2072">
            <a:extLst>
              <a:ext uri="{FF2B5EF4-FFF2-40B4-BE49-F238E27FC236}">
                <a16:creationId xmlns:a16="http://schemas.microsoft.com/office/drawing/2014/main" id="{18462A0E-B3B2-495B-B61C-F94325E91E4D}"/>
              </a:ext>
            </a:extLst>
          </p:cNvPr>
          <p:cNvSpPr>
            <a:spLocks noChangeArrowheads="1"/>
          </p:cNvSpPr>
          <p:nvPr/>
        </p:nvSpPr>
        <p:spPr bwMode="auto">
          <a:xfrm>
            <a:off x="2481264" y="3962401"/>
            <a:ext cx="439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ja-JP" altLang="en-US" sz="2000" b="1">
                <a:solidFill>
                  <a:srgbClr val="5F5F5F"/>
                </a:solidFill>
              </a:rPr>
              <a:t>大</a:t>
            </a:r>
          </a:p>
        </p:txBody>
      </p:sp>
      <p:sp>
        <p:nvSpPr>
          <p:cNvPr id="156682" name="Line 2073">
            <a:extLst>
              <a:ext uri="{FF2B5EF4-FFF2-40B4-BE49-F238E27FC236}">
                <a16:creationId xmlns:a16="http://schemas.microsoft.com/office/drawing/2014/main" id="{4D2772E0-EB7A-4B0E-9C6C-803A6D9F98AE}"/>
              </a:ext>
            </a:extLst>
          </p:cNvPr>
          <p:cNvSpPr>
            <a:spLocks noChangeShapeType="1"/>
          </p:cNvSpPr>
          <p:nvPr/>
        </p:nvSpPr>
        <p:spPr bwMode="auto">
          <a:xfrm>
            <a:off x="3124200" y="4376738"/>
            <a:ext cx="6477000" cy="0"/>
          </a:xfrm>
          <a:prstGeom prst="line">
            <a:avLst/>
          </a:prstGeom>
          <a:noFill/>
          <a:ln w="76200">
            <a:solidFill>
              <a:srgbClr val="FF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6683" name="Rectangle 2075">
            <a:extLst>
              <a:ext uri="{FF2B5EF4-FFF2-40B4-BE49-F238E27FC236}">
                <a16:creationId xmlns:a16="http://schemas.microsoft.com/office/drawing/2014/main" id="{5E21EF89-F1AB-4D03-8346-0C291B09567C}"/>
              </a:ext>
            </a:extLst>
          </p:cNvPr>
          <p:cNvSpPr>
            <a:spLocks noChangeArrowheads="1"/>
          </p:cNvSpPr>
          <p:nvPr/>
        </p:nvSpPr>
        <p:spPr bwMode="auto">
          <a:xfrm>
            <a:off x="7408864" y="3997326"/>
            <a:ext cx="439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ja-JP" altLang="en-US" sz="2000" b="1">
                <a:solidFill>
                  <a:srgbClr val="FF0000"/>
                </a:solidFill>
              </a:rPr>
              <a:t>小</a:t>
            </a:r>
          </a:p>
        </p:txBody>
      </p:sp>
      <p:sp>
        <p:nvSpPr>
          <p:cNvPr id="156684" name="Line 2076">
            <a:extLst>
              <a:ext uri="{FF2B5EF4-FFF2-40B4-BE49-F238E27FC236}">
                <a16:creationId xmlns:a16="http://schemas.microsoft.com/office/drawing/2014/main" id="{4234D69C-616C-4682-A443-E055587AB957}"/>
              </a:ext>
            </a:extLst>
          </p:cNvPr>
          <p:cNvSpPr>
            <a:spLocks noChangeShapeType="1"/>
          </p:cNvSpPr>
          <p:nvPr/>
        </p:nvSpPr>
        <p:spPr bwMode="auto">
          <a:xfrm>
            <a:off x="9013825" y="1646238"/>
            <a:ext cx="0" cy="2620962"/>
          </a:xfrm>
          <a:prstGeom prst="line">
            <a:avLst/>
          </a:prstGeom>
          <a:noFill/>
          <a:ln w="76200">
            <a:solidFill>
              <a:srgbClr val="C0C0C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6685" name="Rectangle 2077">
            <a:extLst>
              <a:ext uri="{FF2B5EF4-FFF2-40B4-BE49-F238E27FC236}">
                <a16:creationId xmlns:a16="http://schemas.microsoft.com/office/drawing/2014/main" id="{3349836C-C2E4-43AB-9815-DF8DD60369E6}"/>
              </a:ext>
            </a:extLst>
          </p:cNvPr>
          <p:cNvSpPr>
            <a:spLocks noChangeArrowheads="1"/>
          </p:cNvSpPr>
          <p:nvPr/>
        </p:nvSpPr>
        <p:spPr bwMode="auto">
          <a:xfrm>
            <a:off x="9001125" y="3946526"/>
            <a:ext cx="4397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ja-JP" altLang="en-US" sz="2000" b="1">
                <a:solidFill>
                  <a:srgbClr val="5F5F5F"/>
                </a:solidFill>
              </a:rPr>
              <a:t>大</a:t>
            </a:r>
          </a:p>
        </p:txBody>
      </p:sp>
      <p:sp>
        <p:nvSpPr>
          <p:cNvPr id="156686" name="Rectangle 2078">
            <a:extLst>
              <a:ext uri="{FF2B5EF4-FFF2-40B4-BE49-F238E27FC236}">
                <a16:creationId xmlns:a16="http://schemas.microsoft.com/office/drawing/2014/main" id="{47E2742F-38EA-4EC0-9DE3-32676B24480D}"/>
              </a:ext>
            </a:extLst>
          </p:cNvPr>
          <p:cNvSpPr>
            <a:spLocks noChangeArrowheads="1"/>
          </p:cNvSpPr>
          <p:nvPr/>
        </p:nvSpPr>
        <p:spPr bwMode="auto">
          <a:xfrm>
            <a:off x="1741489" y="5334000"/>
            <a:ext cx="8935459" cy="144655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200" b="1">
                <a:solidFill>
                  <a:srgbClr val="FF0000"/>
                </a:solidFill>
              </a:rPr>
              <a:t>陽イオン価数 大</a:t>
            </a:r>
            <a:r>
              <a:rPr lang="en-US" altLang="ja-JP" sz="2200" b="1">
                <a:solidFill>
                  <a:srgbClr val="FF0000"/>
                </a:solidFill>
              </a:rPr>
              <a:t>: </a:t>
            </a:r>
            <a:r>
              <a:rPr lang="ja-JP" altLang="en-US" sz="2200" b="1">
                <a:solidFill>
                  <a:srgbClr val="FF0000"/>
                </a:solidFill>
              </a:rPr>
              <a:t>イオン半径 小</a:t>
            </a:r>
            <a:r>
              <a:rPr lang="ja-JP" altLang="en-US" sz="2200" b="1">
                <a:solidFill>
                  <a:srgbClr val="0000CC"/>
                </a:solidFill>
              </a:rPr>
              <a:t> </a:t>
            </a:r>
            <a:r>
              <a:rPr lang="en-US" altLang="ja-JP" sz="2200" b="1">
                <a:solidFill>
                  <a:srgbClr val="0000CC"/>
                </a:solidFill>
              </a:rPr>
              <a:t>(</a:t>
            </a:r>
            <a:r>
              <a:rPr lang="ja-JP" altLang="en-US" sz="2200" b="1">
                <a:solidFill>
                  <a:srgbClr val="0000CC"/>
                </a:solidFill>
              </a:rPr>
              <a:t>電子数小</a:t>
            </a:r>
            <a:r>
              <a:rPr lang="en-US" altLang="ja-JP" sz="2200" b="1">
                <a:solidFill>
                  <a:srgbClr val="0000CC"/>
                </a:solidFill>
              </a:rPr>
              <a:t>)</a:t>
            </a:r>
          </a:p>
          <a:p>
            <a:pPr fontAlgn="base">
              <a:spcBef>
                <a:spcPct val="0"/>
              </a:spcBef>
              <a:spcAft>
                <a:spcPct val="0"/>
              </a:spcAft>
              <a:buNone/>
              <a:defRPr/>
            </a:pPr>
            <a:r>
              <a:rPr lang="ja-JP" altLang="en-US" sz="2200" b="1">
                <a:solidFill>
                  <a:srgbClr val="FF0000"/>
                </a:solidFill>
              </a:rPr>
              <a:t>陰イオン価数 大</a:t>
            </a:r>
            <a:r>
              <a:rPr lang="en-US" altLang="ja-JP" sz="2200" b="1">
                <a:solidFill>
                  <a:srgbClr val="FF0000"/>
                </a:solidFill>
              </a:rPr>
              <a:t>: </a:t>
            </a:r>
            <a:r>
              <a:rPr lang="ja-JP" altLang="en-US" sz="2200" b="1">
                <a:solidFill>
                  <a:srgbClr val="FF0000"/>
                </a:solidFill>
              </a:rPr>
              <a:t>イオン半径 大</a:t>
            </a:r>
            <a:r>
              <a:rPr lang="ja-JP" altLang="en-US" sz="2200" b="1">
                <a:solidFill>
                  <a:srgbClr val="0000CC"/>
                </a:solidFill>
              </a:rPr>
              <a:t> </a:t>
            </a:r>
            <a:r>
              <a:rPr lang="en-US" altLang="ja-JP" sz="2200" b="1">
                <a:solidFill>
                  <a:srgbClr val="0000CC"/>
                </a:solidFill>
              </a:rPr>
              <a:t>(</a:t>
            </a:r>
            <a:r>
              <a:rPr lang="ja-JP" altLang="en-US" sz="2200" b="1">
                <a:solidFill>
                  <a:srgbClr val="0000CC"/>
                </a:solidFill>
              </a:rPr>
              <a:t>電子数大</a:t>
            </a:r>
            <a:r>
              <a:rPr lang="en-US" altLang="ja-JP" sz="2200" b="1">
                <a:solidFill>
                  <a:srgbClr val="0000CC"/>
                </a:solidFill>
              </a:rPr>
              <a:t>)</a:t>
            </a:r>
          </a:p>
          <a:p>
            <a:pPr fontAlgn="base">
              <a:spcBef>
                <a:spcPct val="0"/>
              </a:spcBef>
              <a:spcAft>
                <a:spcPct val="0"/>
              </a:spcAft>
              <a:buNone/>
              <a:defRPr/>
            </a:pPr>
            <a:r>
              <a:rPr lang="ja-JP" altLang="en-US" sz="2200" b="1">
                <a:solidFill>
                  <a:srgbClr val="FF0000"/>
                </a:solidFill>
              </a:rPr>
              <a:t>配位数 大　　　　</a:t>
            </a:r>
            <a:r>
              <a:rPr lang="en-US" altLang="ja-JP" sz="2200" b="1">
                <a:solidFill>
                  <a:srgbClr val="FF0000"/>
                </a:solidFill>
              </a:rPr>
              <a:t>: </a:t>
            </a:r>
            <a:r>
              <a:rPr lang="ja-JP" altLang="en-US" sz="2200" b="1">
                <a:solidFill>
                  <a:srgbClr val="FF0000"/>
                </a:solidFill>
              </a:rPr>
              <a:t>イオン半径 大</a:t>
            </a:r>
            <a:r>
              <a:rPr lang="ja-JP" altLang="en-US" sz="2200" b="1">
                <a:solidFill>
                  <a:srgbClr val="0000CC"/>
                </a:solidFill>
              </a:rPr>
              <a:t> </a:t>
            </a:r>
            <a:r>
              <a:rPr lang="en-US" altLang="ja-JP" sz="2200" b="1">
                <a:solidFill>
                  <a:srgbClr val="0000CC"/>
                </a:solidFill>
              </a:rPr>
              <a:t>(</a:t>
            </a:r>
            <a:r>
              <a:rPr lang="ja-JP" altLang="en-US" sz="2200" b="1">
                <a:solidFill>
                  <a:srgbClr val="0000CC"/>
                </a:solidFill>
              </a:rPr>
              <a:t>陰イオン同士の反発</a:t>
            </a:r>
            <a:r>
              <a:rPr lang="en-US" altLang="ja-JP" sz="2200" b="1">
                <a:solidFill>
                  <a:srgbClr val="0000CC"/>
                </a:solidFill>
              </a:rPr>
              <a:t>)</a:t>
            </a:r>
          </a:p>
          <a:p>
            <a:pPr fontAlgn="base">
              <a:spcBef>
                <a:spcPct val="0"/>
              </a:spcBef>
              <a:spcAft>
                <a:spcPct val="0"/>
              </a:spcAft>
              <a:buNone/>
              <a:defRPr/>
            </a:pPr>
            <a:r>
              <a:rPr lang="ja-JP" altLang="en-US" sz="2200" b="1">
                <a:solidFill>
                  <a:srgbClr val="FF0000"/>
                </a:solidFill>
              </a:rPr>
              <a:t>圧力 大　　　　　 </a:t>
            </a:r>
            <a:r>
              <a:rPr lang="en-US" altLang="ja-JP" sz="2200" b="1">
                <a:solidFill>
                  <a:srgbClr val="FF0000"/>
                </a:solidFill>
              </a:rPr>
              <a:t>: </a:t>
            </a:r>
            <a:r>
              <a:rPr lang="ja-JP" altLang="en-US" sz="2200" b="1">
                <a:solidFill>
                  <a:srgbClr val="FF0000"/>
                </a:solidFill>
              </a:rPr>
              <a:t>相対的に陰イオン半径 小 </a:t>
            </a:r>
            <a:r>
              <a:rPr lang="en-US" altLang="ja-JP" sz="2200" b="1">
                <a:solidFill>
                  <a:srgbClr val="0000CC"/>
                </a:solidFill>
              </a:rPr>
              <a:t>(</a:t>
            </a:r>
            <a:r>
              <a:rPr lang="ja-JP" altLang="en-US" sz="2200" b="1">
                <a:solidFill>
                  <a:srgbClr val="0000CC"/>
                </a:solidFill>
              </a:rPr>
              <a:t>陰イオンは大きくて柔らかい</a:t>
            </a:r>
            <a:r>
              <a:rPr lang="en-US" altLang="ja-JP" sz="2200" b="1">
                <a:solidFill>
                  <a:srgbClr val="0000CC"/>
                </a:solidFill>
              </a:rPr>
              <a:t>)</a:t>
            </a:r>
          </a:p>
        </p:txBody>
      </p:sp>
      <p:graphicFrame>
        <p:nvGraphicFramePr>
          <p:cNvPr id="156687" name="Object 2080">
            <a:extLst>
              <a:ext uri="{FF2B5EF4-FFF2-40B4-BE49-F238E27FC236}">
                <a16:creationId xmlns:a16="http://schemas.microsoft.com/office/drawing/2014/main" id="{BD03678C-4452-4B17-9AB9-125F4BB3EA30}"/>
              </a:ext>
            </a:extLst>
          </p:cNvPr>
          <p:cNvGraphicFramePr>
            <a:graphicFrameLocks noChangeAspect="1"/>
          </p:cNvGraphicFramePr>
          <p:nvPr/>
        </p:nvGraphicFramePr>
        <p:xfrm>
          <a:off x="5105400" y="1341438"/>
          <a:ext cx="1828800" cy="977900"/>
        </p:xfrm>
        <a:graphic>
          <a:graphicData uri="http://schemas.openxmlformats.org/presentationml/2006/ole">
            <mc:AlternateContent xmlns:mc="http://schemas.openxmlformats.org/markup-compatibility/2006">
              <mc:Choice xmlns:v="urn:schemas-microsoft-com:vml" Requires="v">
                <p:oleObj name="文書" r:id="rId5" imgW="1098042" imgH="704850" progId="Word.Document.8">
                  <p:embed/>
                </p:oleObj>
              </mc:Choice>
              <mc:Fallback>
                <p:oleObj name="文書" r:id="rId5" imgW="1098042" imgH="704850" progId="Word.Document.8">
                  <p:embed/>
                  <p:pic>
                    <p:nvPicPr>
                      <p:cNvPr id="156687" name="Object 2080">
                        <a:extLst>
                          <a:ext uri="{FF2B5EF4-FFF2-40B4-BE49-F238E27FC236}">
                            <a16:creationId xmlns:a16="http://schemas.microsoft.com/office/drawing/2014/main" id="{BD03678C-4452-4B17-9AB9-125F4BB3E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1341438"/>
                        <a:ext cx="1828800"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050958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026">
            <a:extLst>
              <a:ext uri="{FF2B5EF4-FFF2-40B4-BE49-F238E27FC236}">
                <a16:creationId xmlns:a16="http://schemas.microsoft.com/office/drawing/2014/main" id="{CA2CF69E-1044-4B24-BD54-0AE140EBFC3B}"/>
              </a:ext>
            </a:extLst>
          </p:cNvPr>
          <p:cNvSpPr>
            <a:spLocks noGrp="1" noChangeArrowheads="1"/>
          </p:cNvSpPr>
          <p:nvPr>
            <p:ph type="title"/>
          </p:nvPr>
        </p:nvSpPr>
        <p:spPr>
          <a:xfrm>
            <a:off x="1524000" y="0"/>
            <a:ext cx="9144000" cy="685800"/>
          </a:xfrm>
        </p:spPr>
        <p:txBody>
          <a:bodyPr/>
          <a:lstStyle/>
          <a:p>
            <a:pPr eaLnBrk="1" hangingPunct="1"/>
            <a:r>
              <a:rPr lang="ja-JP" altLang="en-US" sz="3600" b="1" dirty="0">
                <a:solidFill>
                  <a:srgbClr val="0000FF"/>
                </a:solidFill>
                <a:ea typeface="ＨＧ丸ゴシックB" charset="-128"/>
              </a:rPr>
              <a:t>結晶構造の描き方</a:t>
            </a:r>
            <a:r>
              <a:rPr lang="en-US" altLang="ja-JP" sz="3600" b="1" dirty="0">
                <a:solidFill>
                  <a:srgbClr val="0000FF"/>
                </a:solidFill>
                <a:ea typeface="ＨＧ丸ゴシックB" charset="-128"/>
              </a:rPr>
              <a:t>:</a:t>
            </a:r>
            <a:r>
              <a:rPr lang="ja-JP" altLang="en-US" sz="3600" b="1" dirty="0">
                <a:solidFill>
                  <a:srgbClr val="0000FF"/>
                </a:solidFill>
                <a:ea typeface="ＨＧ丸ゴシックB" charset="-128"/>
              </a:rPr>
              <a:t> 結合距離</a:t>
            </a:r>
          </a:p>
        </p:txBody>
      </p:sp>
      <p:sp>
        <p:nvSpPr>
          <p:cNvPr id="158723" name="Rectangle 1028">
            <a:extLst>
              <a:ext uri="{FF2B5EF4-FFF2-40B4-BE49-F238E27FC236}">
                <a16:creationId xmlns:a16="http://schemas.microsoft.com/office/drawing/2014/main" id="{C52F9AA3-3EC5-4670-9401-553E55234266}"/>
              </a:ext>
            </a:extLst>
          </p:cNvPr>
          <p:cNvSpPr>
            <a:spLocks noChangeArrowheads="1"/>
          </p:cNvSpPr>
          <p:nvPr/>
        </p:nvSpPr>
        <p:spPr bwMode="auto">
          <a:xfrm>
            <a:off x="809625" y="33067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pic>
        <p:nvPicPr>
          <p:cNvPr id="158725" name="Picture 1033">
            <a:extLst>
              <a:ext uri="{FF2B5EF4-FFF2-40B4-BE49-F238E27FC236}">
                <a16:creationId xmlns:a16="http://schemas.microsoft.com/office/drawing/2014/main" id="{10098557-2F4A-4CF2-A268-18E9E9553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6434138"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8726" name="Text Box 1034">
            <a:extLst>
              <a:ext uri="{FF2B5EF4-FFF2-40B4-BE49-F238E27FC236}">
                <a16:creationId xmlns:a16="http://schemas.microsoft.com/office/drawing/2014/main" id="{C1F29403-C647-42D3-8D2C-45B59E9F68C3}"/>
              </a:ext>
            </a:extLst>
          </p:cNvPr>
          <p:cNvSpPr txBox="1">
            <a:spLocks noChangeArrowheads="1"/>
          </p:cNvSpPr>
          <p:nvPr/>
        </p:nvSpPr>
        <p:spPr bwMode="auto">
          <a:xfrm>
            <a:off x="1524000" y="838201"/>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defRPr/>
            </a:pPr>
            <a:r>
              <a:rPr lang="ja-JP" altLang="en-US" sz="2000" b="1">
                <a:solidFill>
                  <a:srgbClr val="000000"/>
                </a:solidFill>
                <a:ea typeface="ＭＳ ゴシック" panose="020B0609070205080204" pitchFamily="49" charset="-128"/>
              </a:rPr>
              <a:t>化学結合の描き方： </a:t>
            </a:r>
            <a:r>
              <a:rPr lang="ja-JP" altLang="en-US" sz="2000" b="1">
                <a:solidFill>
                  <a:srgbClr val="FF3300"/>
                </a:solidFill>
                <a:ea typeface="ＭＳ ゴシック" panose="020B0609070205080204" pitchFamily="49" charset="-128"/>
              </a:rPr>
              <a:t>陽イオンを中心</a:t>
            </a:r>
            <a:r>
              <a:rPr lang="ja-JP" altLang="en-US" sz="2000" b="1">
                <a:solidFill>
                  <a:srgbClr val="000000"/>
                </a:solidFill>
                <a:ea typeface="ＭＳ ゴシック" panose="020B0609070205080204" pitchFamily="49" charset="-128"/>
              </a:rPr>
              <a:t>に、</a:t>
            </a:r>
            <a:r>
              <a:rPr lang="ja-JP" altLang="en-US" sz="2000" b="1">
                <a:solidFill>
                  <a:srgbClr val="FF3300"/>
                </a:solidFill>
                <a:ea typeface="ＭＳ ゴシック" panose="020B0609070205080204" pitchFamily="49" charset="-128"/>
              </a:rPr>
              <a:t>だいたい </a:t>
            </a:r>
            <a:r>
              <a:rPr lang="en-US" altLang="ja-JP" sz="2000" b="1">
                <a:solidFill>
                  <a:srgbClr val="FF3300"/>
                </a:solidFill>
                <a:ea typeface="ＭＳ ゴシック" panose="020B0609070205080204" pitchFamily="49" charset="-128"/>
              </a:rPr>
              <a:t>3Å </a:t>
            </a:r>
            <a:r>
              <a:rPr lang="ja-JP" altLang="en-US" sz="2000" b="1">
                <a:solidFill>
                  <a:srgbClr val="FF3300"/>
                </a:solidFill>
                <a:ea typeface="ＭＳ ゴシック" panose="020B0609070205080204" pitchFamily="49" charset="-128"/>
              </a:rPr>
              <a:t>以内</a:t>
            </a:r>
            <a:r>
              <a:rPr lang="ja-JP" altLang="en-US" sz="2000" b="1">
                <a:solidFill>
                  <a:srgbClr val="000000"/>
                </a:solidFill>
                <a:ea typeface="ＭＳ ゴシック" panose="020B0609070205080204" pitchFamily="49" charset="-128"/>
              </a:rPr>
              <a:t>の結合を描く</a:t>
            </a:r>
          </a:p>
        </p:txBody>
      </p:sp>
      <p:sp>
        <p:nvSpPr>
          <p:cNvPr id="158727" name="Rectangle 1035">
            <a:extLst>
              <a:ext uri="{FF2B5EF4-FFF2-40B4-BE49-F238E27FC236}">
                <a16:creationId xmlns:a16="http://schemas.microsoft.com/office/drawing/2014/main" id="{E52FB3BF-F126-4F30-B109-ACF0062508B8}"/>
              </a:ext>
            </a:extLst>
          </p:cNvPr>
          <p:cNvSpPr>
            <a:spLocks noChangeArrowheads="1"/>
          </p:cNvSpPr>
          <p:nvPr/>
        </p:nvSpPr>
        <p:spPr bwMode="auto">
          <a:xfrm>
            <a:off x="4167188" y="2743201"/>
            <a:ext cx="481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008000"/>
                </a:solidFill>
                <a:ea typeface="ＭＳ ゴシック" panose="020B0609070205080204" pitchFamily="49" charset="-128"/>
              </a:rPr>
              <a:t>La</a:t>
            </a:r>
          </a:p>
        </p:txBody>
      </p:sp>
      <p:sp>
        <p:nvSpPr>
          <p:cNvPr id="158728" name="Rectangle 1036">
            <a:extLst>
              <a:ext uri="{FF2B5EF4-FFF2-40B4-BE49-F238E27FC236}">
                <a16:creationId xmlns:a16="http://schemas.microsoft.com/office/drawing/2014/main" id="{6E5CE4D2-1129-4B30-B4EC-C93BA6413289}"/>
              </a:ext>
            </a:extLst>
          </p:cNvPr>
          <p:cNvSpPr>
            <a:spLocks noChangeArrowheads="1"/>
          </p:cNvSpPr>
          <p:nvPr/>
        </p:nvSpPr>
        <p:spPr bwMode="auto">
          <a:xfrm>
            <a:off x="4267200" y="2209801"/>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FF3300"/>
                </a:solidFill>
                <a:ea typeface="ＭＳ ゴシック" panose="020B0609070205080204" pitchFamily="49" charset="-128"/>
              </a:rPr>
              <a:t>O</a:t>
            </a:r>
          </a:p>
        </p:txBody>
      </p:sp>
      <p:sp>
        <p:nvSpPr>
          <p:cNvPr id="158729" name="Rectangle 1037">
            <a:extLst>
              <a:ext uri="{FF2B5EF4-FFF2-40B4-BE49-F238E27FC236}">
                <a16:creationId xmlns:a16="http://schemas.microsoft.com/office/drawing/2014/main" id="{8F01CFD9-2AC7-40BB-A2EA-C46B13BC1841}"/>
              </a:ext>
            </a:extLst>
          </p:cNvPr>
          <p:cNvSpPr>
            <a:spLocks noChangeArrowheads="1"/>
          </p:cNvSpPr>
          <p:nvPr/>
        </p:nvSpPr>
        <p:spPr bwMode="auto">
          <a:xfrm>
            <a:off x="4254500" y="3060701"/>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2EB62E"/>
                </a:solidFill>
                <a:ea typeface="ＭＳ ゴシック" panose="020B0609070205080204" pitchFamily="49" charset="-128"/>
              </a:rPr>
              <a:t>Se</a:t>
            </a:r>
          </a:p>
        </p:txBody>
      </p:sp>
      <p:sp>
        <p:nvSpPr>
          <p:cNvPr id="158730" name="Rectangle 1038">
            <a:extLst>
              <a:ext uri="{FF2B5EF4-FFF2-40B4-BE49-F238E27FC236}">
                <a16:creationId xmlns:a16="http://schemas.microsoft.com/office/drawing/2014/main" id="{6D7449BE-E0C7-4D68-9C7D-117CD3E3FB88}"/>
              </a:ext>
            </a:extLst>
          </p:cNvPr>
          <p:cNvSpPr>
            <a:spLocks noChangeArrowheads="1"/>
          </p:cNvSpPr>
          <p:nvPr/>
        </p:nvSpPr>
        <p:spPr bwMode="auto">
          <a:xfrm>
            <a:off x="4038600" y="3441701"/>
            <a:ext cx="50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0033CC"/>
                </a:solidFill>
                <a:ea typeface="ＭＳ ゴシック" panose="020B0609070205080204" pitchFamily="49" charset="-128"/>
              </a:rPr>
              <a:t>Cu</a:t>
            </a:r>
          </a:p>
        </p:txBody>
      </p:sp>
      <p:sp>
        <p:nvSpPr>
          <p:cNvPr id="158731" name="Line 1039">
            <a:extLst>
              <a:ext uri="{FF2B5EF4-FFF2-40B4-BE49-F238E27FC236}">
                <a16:creationId xmlns:a16="http://schemas.microsoft.com/office/drawing/2014/main" id="{C1595E7A-6703-4B71-8807-BF8BD547C0BA}"/>
              </a:ext>
            </a:extLst>
          </p:cNvPr>
          <p:cNvSpPr>
            <a:spLocks noChangeShapeType="1"/>
          </p:cNvSpPr>
          <p:nvPr/>
        </p:nvSpPr>
        <p:spPr bwMode="auto">
          <a:xfrm flipV="1">
            <a:off x="4572000" y="2819400"/>
            <a:ext cx="1066800" cy="152400"/>
          </a:xfrm>
          <a:prstGeom prst="line">
            <a:avLst/>
          </a:prstGeom>
          <a:noFill/>
          <a:ln w="28575">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8732" name="Line 1040">
            <a:extLst>
              <a:ext uri="{FF2B5EF4-FFF2-40B4-BE49-F238E27FC236}">
                <a16:creationId xmlns:a16="http://schemas.microsoft.com/office/drawing/2014/main" id="{C5BE3900-E7DA-4307-9F34-2A4E10D661CF}"/>
              </a:ext>
            </a:extLst>
          </p:cNvPr>
          <p:cNvSpPr>
            <a:spLocks noChangeShapeType="1"/>
          </p:cNvSpPr>
          <p:nvPr/>
        </p:nvSpPr>
        <p:spPr bwMode="auto">
          <a:xfrm>
            <a:off x="4495800" y="3657601"/>
            <a:ext cx="508000" cy="53975"/>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8733" name="Line 1041">
            <a:extLst>
              <a:ext uri="{FF2B5EF4-FFF2-40B4-BE49-F238E27FC236}">
                <a16:creationId xmlns:a16="http://schemas.microsoft.com/office/drawing/2014/main" id="{7A0C19A6-0312-43FC-A21A-B97EF2BC3BEB}"/>
              </a:ext>
            </a:extLst>
          </p:cNvPr>
          <p:cNvSpPr>
            <a:spLocks noChangeShapeType="1"/>
          </p:cNvSpPr>
          <p:nvPr/>
        </p:nvSpPr>
        <p:spPr bwMode="auto">
          <a:xfrm flipV="1">
            <a:off x="4648200" y="3276600"/>
            <a:ext cx="381000" cy="0"/>
          </a:xfrm>
          <a:prstGeom prst="line">
            <a:avLst/>
          </a:prstGeom>
          <a:noFill/>
          <a:ln w="28575">
            <a:solidFill>
              <a:srgbClr val="2EB62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58734" name="AutoShape 1042">
            <a:extLst>
              <a:ext uri="{FF2B5EF4-FFF2-40B4-BE49-F238E27FC236}">
                <a16:creationId xmlns:a16="http://schemas.microsoft.com/office/drawing/2014/main" id="{6B5C4C10-4D3E-4BA2-BF6A-B25A41494E3C}"/>
              </a:ext>
            </a:extLst>
          </p:cNvPr>
          <p:cNvSpPr>
            <a:spLocks/>
          </p:cNvSpPr>
          <p:nvPr/>
        </p:nvSpPr>
        <p:spPr bwMode="auto">
          <a:xfrm>
            <a:off x="6553200" y="3124200"/>
            <a:ext cx="228600" cy="1295400"/>
          </a:xfrm>
          <a:prstGeom prst="rightBrace">
            <a:avLst>
              <a:gd name="adj1" fmla="val 47222"/>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58735" name="Rectangle 1043">
            <a:extLst>
              <a:ext uri="{FF2B5EF4-FFF2-40B4-BE49-F238E27FC236}">
                <a16:creationId xmlns:a16="http://schemas.microsoft.com/office/drawing/2014/main" id="{0EFDCBF5-D42D-4CBC-9D98-C05CF70AD099}"/>
              </a:ext>
            </a:extLst>
          </p:cNvPr>
          <p:cNvSpPr>
            <a:spLocks noChangeArrowheads="1"/>
          </p:cNvSpPr>
          <p:nvPr/>
        </p:nvSpPr>
        <p:spPr bwMode="auto">
          <a:xfrm>
            <a:off x="6753226" y="3581401"/>
            <a:ext cx="101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0033CC"/>
                </a:solidFill>
                <a:ea typeface="ＭＳ ゴシック" panose="020B0609070205080204" pitchFamily="49" charset="-128"/>
              </a:rPr>
              <a:t>CuSe</a:t>
            </a:r>
            <a:r>
              <a:rPr lang="ja-JP" altLang="en-US" sz="2000" b="1">
                <a:solidFill>
                  <a:srgbClr val="0033CC"/>
                </a:solidFill>
                <a:ea typeface="ＭＳ ゴシック" panose="020B0609070205080204" pitchFamily="49" charset="-128"/>
              </a:rPr>
              <a:t>層</a:t>
            </a:r>
          </a:p>
        </p:txBody>
      </p:sp>
      <p:sp>
        <p:nvSpPr>
          <p:cNvPr id="158736" name="AutoShape 1044">
            <a:extLst>
              <a:ext uri="{FF2B5EF4-FFF2-40B4-BE49-F238E27FC236}">
                <a16:creationId xmlns:a16="http://schemas.microsoft.com/office/drawing/2014/main" id="{B0E8DC77-5C5D-4F3F-BE1A-037C2399853E}"/>
              </a:ext>
            </a:extLst>
          </p:cNvPr>
          <p:cNvSpPr>
            <a:spLocks/>
          </p:cNvSpPr>
          <p:nvPr/>
        </p:nvSpPr>
        <p:spPr bwMode="auto">
          <a:xfrm>
            <a:off x="6553200" y="2286000"/>
            <a:ext cx="228600" cy="685800"/>
          </a:xfrm>
          <a:prstGeom prst="rightBrace">
            <a:avLst>
              <a:gd name="adj1" fmla="val 25000"/>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58737" name="Rectangle 1045">
            <a:extLst>
              <a:ext uri="{FF2B5EF4-FFF2-40B4-BE49-F238E27FC236}">
                <a16:creationId xmlns:a16="http://schemas.microsoft.com/office/drawing/2014/main" id="{B5B20ED8-06CD-44BE-8F92-CEBA17A700AA}"/>
              </a:ext>
            </a:extLst>
          </p:cNvPr>
          <p:cNvSpPr>
            <a:spLocks noChangeArrowheads="1"/>
          </p:cNvSpPr>
          <p:nvPr/>
        </p:nvSpPr>
        <p:spPr bwMode="auto">
          <a:xfrm>
            <a:off x="6796088" y="2422526"/>
            <a:ext cx="933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0033CC"/>
                </a:solidFill>
                <a:ea typeface="ＭＳ ゴシック" panose="020B0609070205080204" pitchFamily="49" charset="-128"/>
              </a:rPr>
              <a:t>LaO</a:t>
            </a:r>
            <a:r>
              <a:rPr lang="ja-JP" altLang="en-US" sz="2000" b="1">
                <a:solidFill>
                  <a:srgbClr val="0033CC"/>
                </a:solidFill>
                <a:ea typeface="ＭＳ ゴシック" panose="020B0609070205080204" pitchFamily="49" charset="-128"/>
              </a:rPr>
              <a:t>層</a:t>
            </a:r>
          </a:p>
        </p:txBody>
      </p:sp>
      <p:sp>
        <p:nvSpPr>
          <p:cNvPr id="158738" name="AutoShape 1046">
            <a:extLst>
              <a:ext uri="{FF2B5EF4-FFF2-40B4-BE49-F238E27FC236}">
                <a16:creationId xmlns:a16="http://schemas.microsoft.com/office/drawing/2014/main" id="{4CE6B585-B358-45FB-B695-718531903A25}"/>
              </a:ext>
            </a:extLst>
          </p:cNvPr>
          <p:cNvSpPr>
            <a:spLocks/>
          </p:cNvSpPr>
          <p:nvPr/>
        </p:nvSpPr>
        <p:spPr bwMode="auto">
          <a:xfrm>
            <a:off x="7772400" y="2438400"/>
            <a:ext cx="762000" cy="1524000"/>
          </a:xfrm>
          <a:prstGeom prst="rightBrace">
            <a:avLst>
              <a:gd name="adj1" fmla="val 16667"/>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58739" name="Rectangle 1048">
            <a:extLst>
              <a:ext uri="{FF2B5EF4-FFF2-40B4-BE49-F238E27FC236}">
                <a16:creationId xmlns:a16="http://schemas.microsoft.com/office/drawing/2014/main" id="{73CBE7FF-D6FA-48C2-9AB9-CE261760F671}"/>
              </a:ext>
            </a:extLst>
          </p:cNvPr>
          <p:cNvSpPr>
            <a:spLocks noChangeArrowheads="1"/>
          </p:cNvSpPr>
          <p:nvPr/>
        </p:nvSpPr>
        <p:spPr bwMode="auto">
          <a:xfrm>
            <a:off x="8153400" y="3260726"/>
            <a:ext cx="24844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sz="2000" b="1">
                <a:solidFill>
                  <a:srgbClr val="FF3300"/>
                </a:solidFill>
                <a:ea typeface="ＭＳ ゴシック" panose="020B0609070205080204" pitchFamily="49" charset="-128"/>
              </a:rPr>
              <a:t>本当に各層を別々に</a:t>
            </a:r>
            <a:br>
              <a:rPr lang="ja-JP" altLang="en-US" sz="2000" b="1">
                <a:solidFill>
                  <a:srgbClr val="FF3300"/>
                </a:solidFill>
                <a:ea typeface="ＭＳ ゴシック" panose="020B0609070205080204" pitchFamily="49" charset="-128"/>
              </a:rPr>
            </a:br>
            <a:r>
              <a:rPr lang="ja-JP" altLang="en-US" sz="2000" b="1">
                <a:solidFill>
                  <a:srgbClr val="FF3300"/>
                </a:solidFill>
                <a:ea typeface="ＭＳ ゴシック" panose="020B0609070205080204" pitchFamily="49" charset="-128"/>
              </a:rPr>
              <a:t>見てもいいのか？</a:t>
            </a:r>
          </a:p>
        </p:txBody>
      </p:sp>
    </p:spTree>
    <p:extLst>
      <p:ext uri="{BB962C8B-B14F-4D97-AF65-F5344CB8AC3E}">
        <p14:creationId xmlns:p14="http://schemas.microsoft.com/office/powerpoint/2010/main" val="225183473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1">
            <a:extLst>
              <a:ext uri="{FF2B5EF4-FFF2-40B4-BE49-F238E27FC236}">
                <a16:creationId xmlns:a16="http://schemas.microsoft.com/office/drawing/2014/main" id="{598E696A-CF49-4954-997A-F5AD21D0B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903" y="1222068"/>
            <a:ext cx="6426200" cy="519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0771" name="Rectangle 2">
            <a:extLst>
              <a:ext uri="{FF2B5EF4-FFF2-40B4-BE49-F238E27FC236}">
                <a16:creationId xmlns:a16="http://schemas.microsoft.com/office/drawing/2014/main" id="{BB6A5F90-8ECC-4E07-B5CD-F894AA371B59}"/>
              </a:ext>
            </a:extLst>
          </p:cNvPr>
          <p:cNvSpPr>
            <a:spLocks noGrp="1" noChangeArrowheads="1"/>
          </p:cNvSpPr>
          <p:nvPr>
            <p:ph type="title"/>
          </p:nvPr>
        </p:nvSpPr>
        <p:spPr>
          <a:xfrm>
            <a:off x="1524000" y="0"/>
            <a:ext cx="9144000" cy="808346"/>
          </a:xfrm>
        </p:spPr>
        <p:txBody>
          <a:bodyPr/>
          <a:lstStyle/>
          <a:p>
            <a:pPr eaLnBrk="1" hangingPunct="1"/>
            <a:r>
              <a:rPr lang="ja-JP" altLang="en-US" sz="3600" b="1" dirty="0">
                <a:solidFill>
                  <a:srgbClr val="0000FF"/>
                </a:solidFill>
                <a:ea typeface="ＨＧ丸ゴシックB" charset="-128"/>
              </a:rPr>
              <a:t>結晶構造の描き方</a:t>
            </a:r>
            <a:r>
              <a:rPr lang="en-US" altLang="ja-JP" sz="3600" b="1" dirty="0">
                <a:solidFill>
                  <a:srgbClr val="0000FF"/>
                </a:solidFill>
                <a:ea typeface="ＨＧ丸ゴシックB" charset="-128"/>
              </a:rPr>
              <a:t>:</a:t>
            </a:r>
            <a:r>
              <a:rPr lang="ja-JP" altLang="en-US" sz="3600" b="1" dirty="0">
                <a:solidFill>
                  <a:srgbClr val="0000FF"/>
                </a:solidFill>
                <a:ea typeface="ＨＧ丸ゴシックB" charset="-128"/>
              </a:rPr>
              <a:t> 層状結晶</a:t>
            </a:r>
          </a:p>
        </p:txBody>
      </p:sp>
      <p:sp>
        <p:nvSpPr>
          <p:cNvPr id="160772" name="Rectangle 3">
            <a:extLst>
              <a:ext uri="{FF2B5EF4-FFF2-40B4-BE49-F238E27FC236}">
                <a16:creationId xmlns:a16="http://schemas.microsoft.com/office/drawing/2014/main" id="{DFA0EA07-2175-4907-82D9-E160EF8E48E9}"/>
              </a:ext>
            </a:extLst>
          </p:cNvPr>
          <p:cNvSpPr>
            <a:spLocks noChangeArrowheads="1"/>
          </p:cNvSpPr>
          <p:nvPr/>
        </p:nvSpPr>
        <p:spPr bwMode="auto">
          <a:xfrm>
            <a:off x="809625" y="33067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60774" name="Text Box 6">
            <a:extLst>
              <a:ext uri="{FF2B5EF4-FFF2-40B4-BE49-F238E27FC236}">
                <a16:creationId xmlns:a16="http://schemas.microsoft.com/office/drawing/2014/main" id="{16C50DC3-16B0-4449-8869-2C58CE711CFC}"/>
              </a:ext>
            </a:extLst>
          </p:cNvPr>
          <p:cNvSpPr txBox="1">
            <a:spLocks noChangeArrowheads="1"/>
          </p:cNvSpPr>
          <p:nvPr/>
        </p:nvSpPr>
        <p:spPr bwMode="auto">
          <a:xfrm>
            <a:off x="1524000" y="762001"/>
            <a:ext cx="914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buNone/>
              <a:defRPr/>
            </a:pPr>
            <a:r>
              <a:rPr lang="ja-JP" altLang="en-US" sz="2000" b="1">
                <a:solidFill>
                  <a:srgbClr val="000000"/>
                </a:solidFill>
                <a:ea typeface="ＭＳ ゴシック" panose="020B0609070205080204" pitchFamily="49" charset="-128"/>
              </a:rPr>
              <a:t>注意： 最短結合を見落とす可能性がある＝＞単位格子よりも大きく描く</a:t>
            </a:r>
          </a:p>
        </p:txBody>
      </p:sp>
      <p:sp>
        <p:nvSpPr>
          <p:cNvPr id="160775" name="Rectangle 7">
            <a:extLst>
              <a:ext uri="{FF2B5EF4-FFF2-40B4-BE49-F238E27FC236}">
                <a16:creationId xmlns:a16="http://schemas.microsoft.com/office/drawing/2014/main" id="{7EDBD404-DF75-4EE8-8115-147D37D4D449}"/>
              </a:ext>
            </a:extLst>
          </p:cNvPr>
          <p:cNvSpPr>
            <a:spLocks noChangeArrowheads="1"/>
          </p:cNvSpPr>
          <p:nvPr/>
        </p:nvSpPr>
        <p:spPr bwMode="auto">
          <a:xfrm>
            <a:off x="6324601" y="2879726"/>
            <a:ext cx="481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008000"/>
                </a:solidFill>
                <a:ea typeface="ＭＳ ゴシック" panose="020B0609070205080204" pitchFamily="49" charset="-128"/>
              </a:rPr>
              <a:t>La</a:t>
            </a:r>
          </a:p>
        </p:txBody>
      </p:sp>
      <p:sp>
        <p:nvSpPr>
          <p:cNvPr id="160776" name="Rectangle 8">
            <a:extLst>
              <a:ext uri="{FF2B5EF4-FFF2-40B4-BE49-F238E27FC236}">
                <a16:creationId xmlns:a16="http://schemas.microsoft.com/office/drawing/2014/main" id="{DD37B32F-4D56-4BEA-8FE7-EA1D30DA79B8}"/>
              </a:ext>
            </a:extLst>
          </p:cNvPr>
          <p:cNvSpPr>
            <a:spLocks noChangeArrowheads="1"/>
          </p:cNvSpPr>
          <p:nvPr/>
        </p:nvSpPr>
        <p:spPr bwMode="auto">
          <a:xfrm>
            <a:off x="6629400" y="2422526"/>
            <a:ext cx="381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FF3300"/>
                </a:solidFill>
                <a:ea typeface="ＭＳ ゴシック" panose="020B0609070205080204" pitchFamily="49" charset="-128"/>
              </a:rPr>
              <a:t>O</a:t>
            </a:r>
          </a:p>
        </p:txBody>
      </p:sp>
      <p:sp>
        <p:nvSpPr>
          <p:cNvPr id="160777" name="Rectangle 9">
            <a:extLst>
              <a:ext uri="{FF2B5EF4-FFF2-40B4-BE49-F238E27FC236}">
                <a16:creationId xmlns:a16="http://schemas.microsoft.com/office/drawing/2014/main" id="{D16638A5-F01C-4689-A254-ED3A10144FFD}"/>
              </a:ext>
            </a:extLst>
          </p:cNvPr>
          <p:cNvSpPr>
            <a:spLocks noChangeArrowheads="1"/>
          </p:cNvSpPr>
          <p:nvPr/>
        </p:nvSpPr>
        <p:spPr bwMode="auto">
          <a:xfrm>
            <a:off x="6648450" y="3184526"/>
            <a:ext cx="43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2EB62E"/>
                </a:solidFill>
                <a:ea typeface="ＭＳ ゴシック" panose="020B0609070205080204" pitchFamily="49" charset="-128"/>
              </a:rPr>
              <a:t>Se</a:t>
            </a:r>
          </a:p>
        </p:txBody>
      </p:sp>
      <p:sp>
        <p:nvSpPr>
          <p:cNvPr id="160778" name="Rectangle 10">
            <a:extLst>
              <a:ext uri="{FF2B5EF4-FFF2-40B4-BE49-F238E27FC236}">
                <a16:creationId xmlns:a16="http://schemas.microsoft.com/office/drawing/2014/main" id="{4D50A089-D0AF-41B6-9E55-D56C9B73BC8E}"/>
              </a:ext>
            </a:extLst>
          </p:cNvPr>
          <p:cNvSpPr>
            <a:spLocks noChangeArrowheads="1"/>
          </p:cNvSpPr>
          <p:nvPr/>
        </p:nvSpPr>
        <p:spPr bwMode="auto">
          <a:xfrm>
            <a:off x="6172200" y="3641726"/>
            <a:ext cx="5095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2000" b="1">
                <a:solidFill>
                  <a:srgbClr val="0033CC"/>
                </a:solidFill>
                <a:ea typeface="ＭＳ ゴシック" panose="020B0609070205080204" pitchFamily="49" charset="-128"/>
              </a:rPr>
              <a:t>Cu</a:t>
            </a:r>
          </a:p>
        </p:txBody>
      </p:sp>
    </p:spTree>
    <p:extLst>
      <p:ext uri="{BB962C8B-B14F-4D97-AF65-F5344CB8AC3E}">
        <p14:creationId xmlns:p14="http://schemas.microsoft.com/office/powerpoint/2010/main" val="370556094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3075">
            <a:extLst>
              <a:ext uri="{FF2B5EF4-FFF2-40B4-BE49-F238E27FC236}">
                <a16:creationId xmlns:a16="http://schemas.microsoft.com/office/drawing/2014/main" id="{E8B13170-6354-481A-A829-D37B7402DECE}"/>
              </a:ext>
            </a:extLst>
          </p:cNvPr>
          <p:cNvSpPr>
            <a:spLocks noGrp="1" noChangeArrowheads="1"/>
          </p:cNvSpPr>
          <p:nvPr>
            <p:ph type="title"/>
          </p:nvPr>
        </p:nvSpPr>
        <p:spPr>
          <a:xfrm>
            <a:off x="1524000" y="0"/>
            <a:ext cx="9144000" cy="928494"/>
          </a:xfrm>
        </p:spPr>
        <p:txBody>
          <a:bodyPr/>
          <a:lstStyle/>
          <a:p>
            <a:pPr eaLnBrk="1" hangingPunct="1"/>
            <a:r>
              <a:rPr lang="ja-JP" altLang="en-US" sz="3600" b="1" dirty="0">
                <a:solidFill>
                  <a:srgbClr val="0000FF"/>
                </a:solidFill>
                <a:ea typeface="ＨＧ丸ゴシックB" charset="-128"/>
              </a:rPr>
              <a:t>イオン半径からわかること</a:t>
            </a:r>
            <a:r>
              <a:rPr lang="en-US" altLang="ja-JP" sz="3600" b="1" dirty="0">
                <a:solidFill>
                  <a:srgbClr val="0000FF"/>
                </a:solidFill>
                <a:ea typeface="ＨＧ丸ゴシックB" charset="-128"/>
              </a:rPr>
              <a:t>:</a:t>
            </a:r>
            <a:r>
              <a:rPr lang="ja-JP" altLang="en-US" sz="3600" b="1" dirty="0">
                <a:solidFill>
                  <a:srgbClr val="0000FF"/>
                </a:solidFill>
                <a:ea typeface="ＨＧ丸ゴシックB" charset="-128"/>
              </a:rPr>
              <a:t> 化学結合性状</a:t>
            </a:r>
          </a:p>
        </p:txBody>
      </p:sp>
      <p:graphicFrame>
        <p:nvGraphicFramePr>
          <p:cNvPr id="162821" name="Object 3087">
            <a:extLst>
              <a:ext uri="{FF2B5EF4-FFF2-40B4-BE49-F238E27FC236}">
                <a16:creationId xmlns:a16="http://schemas.microsoft.com/office/drawing/2014/main" id="{07CC8770-1452-4CEB-8757-659EE57DF41C}"/>
              </a:ext>
            </a:extLst>
          </p:cNvPr>
          <p:cNvGraphicFramePr>
            <a:graphicFrameLocks noChangeAspect="1"/>
          </p:cNvGraphicFramePr>
          <p:nvPr>
            <p:extLst>
              <p:ext uri="{D42A27DB-BD31-4B8C-83A1-F6EECF244321}">
                <p14:modId xmlns:p14="http://schemas.microsoft.com/office/powerpoint/2010/main" val="264890770"/>
              </p:ext>
            </p:extLst>
          </p:nvPr>
        </p:nvGraphicFramePr>
        <p:xfrm>
          <a:off x="3759813" y="843774"/>
          <a:ext cx="8001000" cy="3803650"/>
        </p:xfrm>
        <a:graphic>
          <a:graphicData uri="http://schemas.openxmlformats.org/presentationml/2006/ole">
            <mc:AlternateContent xmlns:mc="http://schemas.openxmlformats.org/markup-compatibility/2006">
              <mc:Choice xmlns:v="urn:schemas-microsoft-com:vml" Requires="v">
                <p:oleObj name="Worksheet" r:id="rId3" imgW="2905363" imgH="1381423" progId="Excel.Sheet.8">
                  <p:embed/>
                </p:oleObj>
              </mc:Choice>
              <mc:Fallback>
                <p:oleObj name="Worksheet" r:id="rId3" imgW="2905363" imgH="1381423" progId="Excel.Sheet.8">
                  <p:embed/>
                  <p:pic>
                    <p:nvPicPr>
                      <p:cNvPr id="162821" name="Object 3087">
                        <a:extLst>
                          <a:ext uri="{FF2B5EF4-FFF2-40B4-BE49-F238E27FC236}">
                            <a16:creationId xmlns:a16="http://schemas.microsoft.com/office/drawing/2014/main" id="{07CC8770-1452-4CEB-8757-659EE57DF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813" y="843774"/>
                        <a:ext cx="8001000"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2822" name="Text Box 3088">
            <a:extLst>
              <a:ext uri="{FF2B5EF4-FFF2-40B4-BE49-F238E27FC236}">
                <a16:creationId xmlns:a16="http://schemas.microsoft.com/office/drawing/2014/main" id="{E8D1F1B9-6B76-4B49-AAF2-6CA6C535C350}"/>
              </a:ext>
            </a:extLst>
          </p:cNvPr>
          <p:cNvSpPr txBox="1">
            <a:spLocks noChangeArrowheads="1"/>
          </p:cNvSpPr>
          <p:nvPr/>
        </p:nvSpPr>
        <p:spPr bwMode="auto">
          <a:xfrm>
            <a:off x="3455013" y="4806175"/>
            <a:ext cx="8915400" cy="192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10000"/>
              </a:spcBef>
              <a:spcAft>
                <a:spcPct val="0"/>
              </a:spcAft>
              <a:defRPr/>
            </a:pPr>
            <a:r>
              <a:rPr lang="en-US" altLang="ja-JP" sz="2800" b="1">
                <a:solidFill>
                  <a:srgbClr val="000000"/>
                </a:solidFill>
                <a:ea typeface="ＭＳ ゴシック" panose="020B0609070205080204" pitchFamily="49" charset="-128"/>
              </a:rPr>
              <a:t> </a:t>
            </a:r>
            <a:r>
              <a:rPr lang="en-US" altLang="ja-JP" sz="2800" b="1">
                <a:solidFill>
                  <a:srgbClr val="FF0000"/>
                </a:solidFill>
                <a:ea typeface="ＭＳ ゴシック" panose="020B0609070205080204" pitchFamily="49" charset="-128"/>
              </a:rPr>
              <a:t>O-O</a:t>
            </a:r>
            <a:r>
              <a:rPr lang="en-US" altLang="ja-JP" sz="2800" b="1">
                <a:solidFill>
                  <a:srgbClr val="000000"/>
                </a:solidFill>
                <a:ea typeface="ＭＳ ゴシック" panose="020B0609070205080204" pitchFamily="49" charset="-128"/>
              </a:rPr>
              <a:t>, </a:t>
            </a:r>
            <a:r>
              <a:rPr lang="en-US" altLang="ja-JP" sz="2800" b="1">
                <a:solidFill>
                  <a:srgbClr val="FF0000"/>
                </a:solidFill>
                <a:ea typeface="ＭＳ ゴシック" panose="020B0609070205080204" pitchFamily="49" charset="-128"/>
              </a:rPr>
              <a:t>Se-Se</a:t>
            </a:r>
            <a:r>
              <a:rPr lang="en-US" altLang="ja-JP" sz="2800" b="1">
                <a:solidFill>
                  <a:srgbClr val="000000"/>
                </a:solidFill>
                <a:ea typeface="ＭＳ ゴシック" panose="020B0609070205080204" pitchFamily="49" charset="-128"/>
              </a:rPr>
              <a:t>, </a:t>
            </a:r>
            <a:r>
              <a:rPr lang="en-US" altLang="ja-JP" sz="2800" b="1">
                <a:solidFill>
                  <a:srgbClr val="3333CC"/>
                </a:solidFill>
                <a:ea typeface="ＭＳ ゴシック" panose="020B0609070205080204" pitchFamily="49" charset="-128"/>
              </a:rPr>
              <a:t>Cu-Se </a:t>
            </a:r>
            <a:r>
              <a:rPr lang="ja-JP" altLang="en-US" sz="2800" b="1">
                <a:solidFill>
                  <a:srgbClr val="000000"/>
                </a:solidFill>
                <a:ea typeface="ＭＳ ゴシック" panose="020B0609070205080204" pitchFamily="49" charset="-128"/>
              </a:rPr>
              <a:t>距離はイオン半径で説明できる</a:t>
            </a:r>
          </a:p>
          <a:p>
            <a:pPr fontAlgn="base">
              <a:spcBef>
                <a:spcPct val="10000"/>
              </a:spcBef>
              <a:spcAft>
                <a:spcPct val="0"/>
              </a:spcAft>
              <a:defRPr/>
            </a:pPr>
            <a:r>
              <a:rPr lang="ja-JP" altLang="en-US" sz="2800" b="1">
                <a:solidFill>
                  <a:srgbClr val="000000"/>
                </a:solidFill>
                <a:ea typeface="ＭＳ ゴシック" panose="020B0609070205080204" pitchFamily="49" charset="-128"/>
              </a:rPr>
              <a:t> </a:t>
            </a:r>
            <a:r>
              <a:rPr lang="en-US" altLang="ja-JP" sz="2800" b="1">
                <a:solidFill>
                  <a:srgbClr val="3333CC"/>
                </a:solidFill>
                <a:ea typeface="ＭＳ ゴシック" panose="020B0609070205080204" pitchFamily="49" charset="-128"/>
              </a:rPr>
              <a:t>La-O </a:t>
            </a:r>
            <a:r>
              <a:rPr lang="ja-JP" altLang="en-US" sz="2800" b="1">
                <a:solidFill>
                  <a:srgbClr val="000000"/>
                </a:solidFill>
                <a:ea typeface="ＭＳ ゴシック" panose="020B0609070205080204" pitchFamily="49" charset="-128"/>
              </a:rPr>
              <a:t>距離はイオン半径より小さい</a:t>
            </a:r>
          </a:p>
          <a:p>
            <a:pPr fontAlgn="base">
              <a:spcBef>
                <a:spcPct val="10000"/>
              </a:spcBef>
              <a:spcAft>
                <a:spcPct val="0"/>
              </a:spcAft>
              <a:defRPr/>
            </a:pPr>
            <a:r>
              <a:rPr lang="ja-JP" altLang="en-US" sz="2800" b="1">
                <a:solidFill>
                  <a:srgbClr val="000000"/>
                </a:solidFill>
                <a:ea typeface="ＭＳ ゴシック" panose="020B0609070205080204" pitchFamily="49" charset="-128"/>
              </a:rPr>
              <a:t> </a:t>
            </a:r>
            <a:r>
              <a:rPr lang="en-US" altLang="ja-JP" sz="2800" b="1">
                <a:solidFill>
                  <a:srgbClr val="FF0000"/>
                </a:solidFill>
                <a:ea typeface="ＭＳ ゴシック" panose="020B0609070205080204" pitchFamily="49" charset="-128"/>
              </a:rPr>
              <a:t>Cu-Cu</a:t>
            </a:r>
            <a:r>
              <a:rPr lang="en-US" altLang="ja-JP" sz="2800" b="1">
                <a:solidFill>
                  <a:srgbClr val="000000"/>
                </a:solidFill>
                <a:ea typeface="ＭＳ ゴシック" panose="020B0609070205080204" pitchFamily="49" charset="-128"/>
              </a:rPr>
              <a:t>, </a:t>
            </a:r>
            <a:r>
              <a:rPr lang="en-US" altLang="ja-JP" sz="2800" b="1">
                <a:solidFill>
                  <a:srgbClr val="FF0000"/>
                </a:solidFill>
                <a:ea typeface="ＭＳ ゴシック" panose="020B0609070205080204" pitchFamily="49" charset="-128"/>
              </a:rPr>
              <a:t>La-La</a:t>
            </a:r>
            <a:r>
              <a:rPr lang="en-US" altLang="ja-JP" sz="2800" b="1">
                <a:solidFill>
                  <a:srgbClr val="000000"/>
                </a:solidFill>
                <a:ea typeface="ＭＳ ゴシック" panose="020B0609070205080204" pitchFamily="49" charset="-128"/>
              </a:rPr>
              <a:t> </a:t>
            </a:r>
            <a:r>
              <a:rPr lang="ja-JP" altLang="en-US" sz="2800" b="1">
                <a:solidFill>
                  <a:srgbClr val="000000"/>
                </a:solidFill>
                <a:ea typeface="ＭＳ ゴシック" panose="020B0609070205080204" pitchFamily="49" charset="-128"/>
              </a:rPr>
              <a:t>距離はイオン半径より</a:t>
            </a:r>
            <a:r>
              <a:rPr lang="ja-JP" altLang="en-US" sz="2800" b="1">
                <a:solidFill>
                  <a:srgbClr val="FF0000"/>
                </a:solidFill>
                <a:ea typeface="ＭＳ ゴシック" panose="020B0609070205080204" pitchFamily="49" charset="-128"/>
              </a:rPr>
              <a:t>はるかに大きい</a:t>
            </a:r>
          </a:p>
          <a:p>
            <a:pPr fontAlgn="base">
              <a:spcBef>
                <a:spcPct val="10000"/>
              </a:spcBef>
              <a:spcAft>
                <a:spcPct val="0"/>
              </a:spcAft>
              <a:defRPr/>
            </a:pPr>
            <a:r>
              <a:rPr lang="ja-JP" altLang="en-US" sz="2800" b="1">
                <a:solidFill>
                  <a:srgbClr val="000000"/>
                </a:solidFill>
                <a:ea typeface="ＭＳ ゴシック" panose="020B0609070205080204" pitchFamily="49" charset="-128"/>
              </a:rPr>
              <a:t> </a:t>
            </a:r>
            <a:r>
              <a:rPr lang="en-US" altLang="ja-JP" sz="2800" b="1">
                <a:solidFill>
                  <a:srgbClr val="3333CC"/>
                </a:solidFill>
                <a:ea typeface="ＭＳ ゴシック" panose="020B0609070205080204" pitchFamily="49" charset="-128"/>
              </a:rPr>
              <a:t>La-Se </a:t>
            </a:r>
            <a:r>
              <a:rPr lang="ja-JP" altLang="en-US" sz="2800" b="1">
                <a:solidFill>
                  <a:srgbClr val="000000"/>
                </a:solidFill>
                <a:ea typeface="ＭＳ ゴシック" panose="020B0609070205080204" pitchFamily="49" charset="-128"/>
              </a:rPr>
              <a:t>距離はイオン半径より</a:t>
            </a:r>
            <a:r>
              <a:rPr lang="en-US" altLang="ja-JP" sz="2800" b="1">
                <a:solidFill>
                  <a:srgbClr val="000000"/>
                </a:solidFill>
                <a:ea typeface="ＭＳ ゴシック" panose="020B0609070205080204" pitchFamily="49" charset="-128"/>
              </a:rPr>
              <a:t>5%</a:t>
            </a:r>
            <a:r>
              <a:rPr lang="ja-JP" altLang="en-US" sz="2800" b="1">
                <a:solidFill>
                  <a:srgbClr val="000000"/>
                </a:solidFill>
                <a:ea typeface="ＭＳ ゴシック" panose="020B0609070205080204" pitchFamily="49" charset="-128"/>
              </a:rPr>
              <a:t>以上大きい</a:t>
            </a:r>
          </a:p>
        </p:txBody>
      </p:sp>
      <p:graphicFrame>
        <p:nvGraphicFramePr>
          <p:cNvPr id="160780" name="Object 22">
            <a:extLst>
              <a:ext uri="{FF2B5EF4-FFF2-40B4-BE49-F238E27FC236}">
                <a16:creationId xmlns:a16="http://schemas.microsoft.com/office/drawing/2014/main" id="{5CC2A90B-E6FD-410D-887C-8D14B5669BF3}"/>
              </a:ext>
            </a:extLst>
          </p:cNvPr>
          <p:cNvGraphicFramePr>
            <a:graphicFrameLocks noChangeAspect="1"/>
          </p:cNvGraphicFramePr>
          <p:nvPr>
            <p:extLst>
              <p:ext uri="{D42A27DB-BD31-4B8C-83A1-F6EECF244321}">
                <p14:modId xmlns:p14="http://schemas.microsoft.com/office/powerpoint/2010/main" val="1222931825"/>
              </p:ext>
            </p:extLst>
          </p:nvPr>
        </p:nvGraphicFramePr>
        <p:xfrm>
          <a:off x="63227" y="1169019"/>
          <a:ext cx="3429000" cy="1371600"/>
        </p:xfrm>
        <a:graphic>
          <a:graphicData uri="http://schemas.openxmlformats.org/presentationml/2006/ole">
            <mc:AlternateContent xmlns:mc="http://schemas.openxmlformats.org/markup-compatibility/2006">
              <mc:Choice xmlns:v="urn:schemas-microsoft-com:vml" Requires="v">
                <p:oleObj name="Worksheet" r:id="rId5" imgW="2096095" imgH="810101" progId="Excel.Sheet.8">
                  <p:embed/>
                </p:oleObj>
              </mc:Choice>
              <mc:Fallback>
                <p:oleObj name="Worksheet" r:id="rId5" imgW="2096095" imgH="810101" progId="Excel.Sheet.8">
                  <p:embed/>
                  <p:pic>
                    <p:nvPicPr>
                      <p:cNvPr id="160780" name="Object 22">
                        <a:extLst>
                          <a:ext uri="{FF2B5EF4-FFF2-40B4-BE49-F238E27FC236}">
                            <a16:creationId xmlns:a16="http://schemas.microsoft.com/office/drawing/2014/main" id="{5CC2A90B-E6FD-410D-887C-8D14B5669B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7" y="1169019"/>
                        <a:ext cx="3429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0781" name="Rectangle 24">
            <a:extLst>
              <a:ext uri="{FF2B5EF4-FFF2-40B4-BE49-F238E27FC236}">
                <a16:creationId xmlns:a16="http://schemas.microsoft.com/office/drawing/2014/main" id="{B7222E4D-A040-4A61-816B-1AA8130E3344}"/>
              </a:ext>
            </a:extLst>
          </p:cNvPr>
          <p:cNvSpPr>
            <a:spLocks noChangeArrowheads="1"/>
          </p:cNvSpPr>
          <p:nvPr/>
        </p:nvSpPr>
        <p:spPr bwMode="auto">
          <a:xfrm>
            <a:off x="1726927" y="810245"/>
            <a:ext cx="1885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ja-JP" altLang="en-US" sz="2000" b="1">
                <a:solidFill>
                  <a:srgbClr val="FF0000"/>
                </a:solidFill>
                <a:ea typeface="ＭＳ ゴシック" panose="020B0609070205080204" pitchFamily="49" charset="-128"/>
              </a:rPr>
              <a:t>イオン半径</a:t>
            </a:r>
            <a:r>
              <a:rPr lang="en-US" altLang="ja-JP" sz="2000" b="1">
                <a:solidFill>
                  <a:srgbClr val="FF0000"/>
                </a:solidFill>
                <a:ea typeface="ＭＳ ゴシック" panose="020B0609070205080204" pitchFamily="49" charset="-128"/>
              </a:rPr>
              <a:t>(Å)</a:t>
            </a:r>
          </a:p>
        </p:txBody>
      </p:sp>
      <p:sp>
        <p:nvSpPr>
          <p:cNvPr id="160782" name="Rectangle 25">
            <a:extLst>
              <a:ext uri="{FF2B5EF4-FFF2-40B4-BE49-F238E27FC236}">
                <a16:creationId xmlns:a16="http://schemas.microsoft.com/office/drawing/2014/main" id="{F77D51CD-8F81-4EDA-9EE3-884B54B5DBB3}"/>
              </a:ext>
            </a:extLst>
          </p:cNvPr>
          <p:cNvSpPr>
            <a:spLocks noChangeArrowheads="1"/>
          </p:cNvSpPr>
          <p:nvPr/>
        </p:nvSpPr>
        <p:spPr bwMode="auto">
          <a:xfrm>
            <a:off x="-57423" y="792783"/>
            <a:ext cx="1949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ja-JP" altLang="en-US" sz="2000" b="1">
                <a:solidFill>
                  <a:srgbClr val="FF0000"/>
                </a:solidFill>
                <a:ea typeface="ＭＳ ゴシック" panose="020B0609070205080204" pitchFamily="49" charset="-128"/>
              </a:rPr>
              <a:t>イオン </a:t>
            </a:r>
            <a:r>
              <a:rPr lang="en-US" altLang="ja-JP" sz="2000" b="1">
                <a:solidFill>
                  <a:srgbClr val="FF0000"/>
                </a:solidFill>
                <a:ea typeface="ＭＳ ゴシック" panose="020B0609070205080204" pitchFamily="49" charset="-128"/>
              </a:rPr>
              <a:t>(</a:t>
            </a:r>
            <a:r>
              <a:rPr lang="ja-JP" altLang="en-US" sz="2000" b="1">
                <a:solidFill>
                  <a:srgbClr val="FF0000"/>
                </a:solidFill>
                <a:ea typeface="ＭＳ ゴシック" panose="020B0609070205080204" pitchFamily="49" charset="-128"/>
              </a:rPr>
              <a:t>配位数</a:t>
            </a:r>
            <a:r>
              <a:rPr lang="en-US" altLang="ja-JP" sz="2000" b="1">
                <a:solidFill>
                  <a:srgbClr val="FF0000"/>
                </a:solidFill>
                <a:ea typeface="ＭＳ ゴシック" panose="020B0609070205080204" pitchFamily="49" charset="-128"/>
              </a:rPr>
              <a:t>)</a:t>
            </a:r>
          </a:p>
        </p:txBody>
      </p:sp>
    </p:spTree>
    <p:extLst>
      <p:ext uri="{BB962C8B-B14F-4D97-AF65-F5344CB8AC3E}">
        <p14:creationId xmlns:p14="http://schemas.microsoft.com/office/powerpoint/2010/main" val="304996850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B9EBA906-7B0C-486B-B478-FA1600171D82}"/>
              </a:ext>
            </a:extLst>
          </p:cNvPr>
          <p:cNvSpPr>
            <a:spLocks noGrp="1" noChangeArrowheads="1"/>
          </p:cNvSpPr>
          <p:nvPr>
            <p:ph type="title"/>
          </p:nvPr>
        </p:nvSpPr>
        <p:spPr>
          <a:xfrm>
            <a:off x="1524000" y="-1"/>
            <a:ext cx="9144000" cy="838201"/>
          </a:xfrm>
        </p:spPr>
        <p:txBody>
          <a:bodyPr/>
          <a:lstStyle/>
          <a:p>
            <a:pPr eaLnBrk="1" hangingPunct="1"/>
            <a:r>
              <a:rPr lang="ja-JP" altLang="en-US" sz="3600" b="1" dirty="0">
                <a:solidFill>
                  <a:srgbClr val="0000FF"/>
                </a:solidFill>
                <a:ea typeface="ＨＧ丸ゴシックB" charset="-128"/>
              </a:rPr>
              <a:t>イオン半径からわかること</a:t>
            </a:r>
            <a:r>
              <a:rPr lang="en-US" altLang="ja-JP" sz="3600" b="1" dirty="0">
                <a:solidFill>
                  <a:srgbClr val="0000FF"/>
                </a:solidFill>
                <a:ea typeface="ＨＧ丸ゴシックB" charset="-128"/>
              </a:rPr>
              <a:t>:</a:t>
            </a:r>
            <a:r>
              <a:rPr lang="ja-JP" altLang="en-US" sz="3600" b="1" dirty="0">
                <a:solidFill>
                  <a:srgbClr val="0000FF"/>
                </a:solidFill>
                <a:ea typeface="ＨＧ丸ゴシックB" charset="-128"/>
              </a:rPr>
              <a:t> 化学結合性状</a:t>
            </a:r>
          </a:p>
        </p:txBody>
      </p:sp>
      <p:sp>
        <p:nvSpPr>
          <p:cNvPr id="164867" name="Rectangle 3">
            <a:extLst>
              <a:ext uri="{FF2B5EF4-FFF2-40B4-BE49-F238E27FC236}">
                <a16:creationId xmlns:a16="http://schemas.microsoft.com/office/drawing/2014/main" id="{51C3391C-DD55-41A4-9929-27B04BE61B1E}"/>
              </a:ext>
            </a:extLst>
          </p:cNvPr>
          <p:cNvSpPr>
            <a:spLocks noChangeArrowheads="1"/>
          </p:cNvSpPr>
          <p:nvPr/>
        </p:nvSpPr>
        <p:spPr bwMode="auto">
          <a:xfrm>
            <a:off x="809625" y="33067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64869" name="Text Box 6">
            <a:extLst>
              <a:ext uri="{FF2B5EF4-FFF2-40B4-BE49-F238E27FC236}">
                <a16:creationId xmlns:a16="http://schemas.microsoft.com/office/drawing/2014/main" id="{5DCD829C-CECB-4150-972D-6FB0B2386A48}"/>
              </a:ext>
            </a:extLst>
          </p:cNvPr>
          <p:cNvSpPr txBox="1">
            <a:spLocks noChangeArrowheads="1"/>
          </p:cNvSpPr>
          <p:nvPr/>
        </p:nvSpPr>
        <p:spPr bwMode="auto">
          <a:xfrm>
            <a:off x="1524000" y="808465"/>
            <a:ext cx="9144000" cy="607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50000"/>
              </a:spcBef>
              <a:spcAft>
                <a:spcPct val="0"/>
              </a:spcAft>
              <a:defRPr/>
            </a:pPr>
            <a:r>
              <a:rPr lang="en-US" altLang="ja-JP" sz="2800" b="1" dirty="0">
                <a:solidFill>
                  <a:srgbClr val="000000"/>
                </a:solidFill>
                <a:ea typeface="ＭＳ ゴシック" panose="020B0609070205080204" pitchFamily="49" charset="-128"/>
              </a:rPr>
              <a:t> </a:t>
            </a:r>
            <a:r>
              <a:rPr lang="en-US" altLang="ja-JP" sz="2800" b="1" dirty="0">
                <a:solidFill>
                  <a:srgbClr val="FF0000"/>
                </a:solidFill>
                <a:ea typeface="ＭＳ ゴシック" panose="020B0609070205080204" pitchFamily="49" charset="-128"/>
              </a:rPr>
              <a:t>O-O</a:t>
            </a:r>
            <a:r>
              <a:rPr lang="en-US" altLang="ja-JP" sz="2800" b="1" dirty="0">
                <a:solidFill>
                  <a:srgbClr val="000000"/>
                </a:solidFill>
                <a:ea typeface="ＭＳ ゴシック" panose="020B0609070205080204" pitchFamily="49" charset="-128"/>
              </a:rPr>
              <a:t>, </a:t>
            </a:r>
            <a:r>
              <a:rPr lang="en-US" altLang="ja-JP" sz="2800" b="1" dirty="0">
                <a:solidFill>
                  <a:srgbClr val="FF0000"/>
                </a:solidFill>
                <a:ea typeface="ＭＳ ゴシック" panose="020B0609070205080204" pitchFamily="49" charset="-128"/>
              </a:rPr>
              <a:t>Se-Se</a:t>
            </a:r>
            <a:r>
              <a:rPr lang="en-US" altLang="ja-JP" sz="2800" b="1" dirty="0">
                <a:solidFill>
                  <a:srgbClr val="3333CC"/>
                </a:solidFill>
                <a:ea typeface="ＭＳ ゴシック" panose="020B0609070205080204" pitchFamily="49" charset="-128"/>
              </a:rPr>
              <a:t> </a:t>
            </a:r>
            <a:r>
              <a:rPr lang="ja-JP" altLang="en-US" sz="2800" b="1" dirty="0">
                <a:solidFill>
                  <a:srgbClr val="000000"/>
                </a:solidFill>
                <a:ea typeface="ＭＳ ゴシック" panose="020B0609070205080204" pitchFamily="49" charset="-128"/>
              </a:rPr>
              <a:t>距離は</a:t>
            </a:r>
            <a:r>
              <a:rPr lang="ja-JP" altLang="en-US" sz="2800" b="1" dirty="0">
                <a:solidFill>
                  <a:srgbClr val="FF0000"/>
                </a:solidFill>
                <a:ea typeface="ＭＳ ゴシック" panose="020B0609070205080204" pitchFamily="49" charset="-128"/>
              </a:rPr>
              <a:t>イオン半径の和に等しい</a:t>
            </a:r>
            <a:br>
              <a:rPr lang="ja-JP" altLang="en-US" sz="2800" b="1" dirty="0">
                <a:solidFill>
                  <a:srgbClr val="000000"/>
                </a:solidFill>
                <a:ea typeface="ＭＳ ゴシック" panose="020B0609070205080204" pitchFamily="49" charset="-128"/>
              </a:rPr>
            </a:br>
            <a:r>
              <a:rPr lang="ja-JP" altLang="en-US" sz="2800" b="1" dirty="0">
                <a:solidFill>
                  <a:srgbClr val="3333CC"/>
                </a:solidFill>
                <a:ea typeface="ＭＳ ゴシック" panose="020B0609070205080204" pitchFamily="49" charset="-128"/>
              </a:rPr>
              <a:t>「イオン結晶中では、陰イオン同士は接触している」</a:t>
            </a:r>
            <a:endParaRPr lang="ja-JP" altLang="en-US" sz="2800" b="1" dirty="0">
              <a:solidFill>
                <a:srgbClr val="000000"/>
              </a:solidFill>
              <a:ea typeface="ＭＳ ゴシック" panose="020B0609070205080204" pitchFamily="49" charset="-128"/>
            </a:endParaRPr>
          </a:p>
          <a:p>
            <a:pPr fontAlgn="base">
              <a:spcBef>
                <a:spcPct val="50000"/>
              </a:spcBef>
              <a:spcAft>
                <a:spcPct val="0"/>
              </a:spcAft>
              <a:defRPr/>
            </a:pPr>
            <a:r>
              <a:rPr lang="ja-JP" altLang="en-US" sz="2800" b="1" dirty="0">
                <a:solidFill>
                  <a:srgbClr val="000000"/>
                </a:solidFill>
                <a:ea typeface="ＭＳ ゴシック" panose="020B0609070205080204" pitchFamily="49" charset="-128"/>
              </a:rPr>
              <a:t> </a:t>
            </a:r>
            <a:r>
              <a:rPr lang="en-US" altLang="ja-JP" sz="2800" b="1" dirty="0">
                <a:solidFill>
                  <a:srgbClr val="FF0000"/>
                </a:solidFill>
                <a:ea typeface="ＭＳ ゴシック" panose="020B0609070205080204" pitchFamily="49" charset="-128"/>
              </a:rPr>
              <a:t>Cu-Cu</a:t>
            </a:r>
            <a:r>
              <a:rPr lang="en-US" altLang="ja-JP" sz="2800" b="1" dirty="0">
                <a:solidFill>
                  <a:srgbClr val="000000"/>
                </a:solidFill>
                <a:ea typeface="ＭＳ ゴシック" panose="020B0609070205080204" pitchFamily="49" charset="-128"/>
              </a:rPr>
              <a:t>, </a:t>
            </a:r>
            <a:r>
              <a:rPr lang="en-US" altLang="ja-JP" sz="2800" b="1" dirty="0">
                <a:solidFill>
                  <a:srgbClr val="FF0000"/>
                </a:solidFill>
                <a:ea typeface="ＭＳ ゴシック" panose="020B0609070205080204" pitchFamily="49" charset="-128"/>
              </a:rPr>
              <a:t>La-La</a:t>
            </a:r>
            <a:r>
              <a:rPr lang="en-US" altLang="ja-JP" sz="2800" b="1" dirty="0">
                <a:solidFill>
                  <a:srgbClr val="000000"/>
                </a:solidFill>
                <a:ea typeface="ＭＳ ゴシック" panose="020B0609070205080204" pitchFamily="49" charset="-128"/>
              </a:rPr>
              <a:t> </a:t>
            </a:r>
            <a:r>
              <a:rPr lang="ja-JP" altLang="en-US" sz="2800" b="1" dirty="0">
                <a:solidFill>
                  <a:srgbClr val="000000"/>
                </a:solidFill>
                <a:ea typeface="ＭＳ ゴシック" panose="020B0609070205080204" pitchFamily="49" charset="-128"/>
              </a:rPr>
              <a:t>距離はイオン半径より</a:t>
            </a:r>
            <a:r>
              <a:rPr lang="ja-JP" altLang="en-US" sz="2800" b="1" dirty="0">
                <a:solidFill>
                  <a:srgbClr val="FF0000"/>
                </a:solidFill>
                <a:ea typeface="ＭＳ ゴシック" panose="020B0609070205080204" pitchFamily="49" charset="-128"/>
              </a:rPr>
              <a:t>はるかに大きい</a:t>
            </a:r>
            <a:br>
              <a:rPr lang="ja-JP" altLang="en-US" sz="2800" b="1" dirty="0">
                <a:solidFill>
                  <a:srgbClr val="FF0000"/>
                </a:solidFill>
                <a:ea typeface="ＭＳ ゴシック" panose="020B0609070205080204" pitchFamily="49" charset="-128"/>
              </a:rPr>
            </a:br>
            <a:r>
              <a:rPr lang="ja-JP" altLang="en-US" sz="2800" b="1" dirty="0">
                <a:solidFill>
                  <a:srgbClr val="3333CC"/>
                </a:solidFill>
                <a:ea typeface="ＭＳ ゴシック" panose="020B0609070205080204" pitchFamily="49" charset="-128"/>
              </a:rPr>
              <a:t>「陽イオン同士は接触していない」</a:t>
            </a:r>
          </a:p>
          <a:p>
            <a:pPr fontAlgn="base">
              <a:spcBef>
                <a:spcPct val="50000"/>
              </a:spcBef>
              <a:spcAft>
                <a:spcPct val="0"/>
              </a:spcAft>
              <a:defRPr/>
            </a:pPr>
            <a:r>
              <a:rPr lang="ja-JP" altLang="en-US" sz="2800" b="1" dirty="0">
                <a:solidFill>
                  <a:srgbClr val="3333CC"/>
                </a:solidFill>
                <a:ea typeface="ＭＳ ゴシック" panose="020B0609070205080204" pitchFamily="49" charset="-128"/>
              </a:rPr>
              <a:t> </a:t>
            </a:r>
            <a:r>
              <a:rPr lang="en-US" altLang="ja-JP" sz="2800" b="1" dirty="0">
                <a:solidFill>
                  <a:srgbClr val="FF0000"/>
                </a:solidFill>
                <a:ea typeface="ＭＳ ゴシック" panose="020B0609070205080204" pitchFamily="49" charset="-128"/>
              </a:rPr>
              <a:t>Cu-Se</a:t>
            </a:r>
            <a:r>
              <a:rPr lang="en-US" altLang="ja-JP" sz="2800" b="1" dirty="0">
                <a:solidFill>
                  <a:srgbClr val="3333CC"/>
                </a:solidFill>
                <a:ea typeface="ＭＳ ゴシック" panose="020B0609070205080204" pitchFamily="49" charset="-128"/>
              </a:rPr>
              <a:t> </a:t>
            </a:r>
            <a:r>
              <a:rPr lang="ja-JP" altLang="en-US" sz="2800" b="1" dirty="0">
                <a:solidFill>
                  <a:srgbClr val="000000"/>
                </a:solidFill>
                <a:ea typeface="ＭＳ ゴシック" panose="020B0609070205080204" pitchFamily="49" charset="-128"/>
              </a:rPr>
              <a:t>距離は</a:t>
            </a:r>
            <a:r>
              <a:rPr lang="ja-JP" altLang="en-US" sz="2800" b="1" dirty="0">
                <a:solidFill>
                  <a:srgbClr val="FF0000"/>
                </a:solidFill>
                <a:ea typeface="ＭＳ ゴシック" panose="020B0609070205080204" pitchFamily="49" charset="-128"/>
              </a:rPr>
              <a:t>イオン半径の和に等しい</a:t>
            </a:r>
            <a:br>
              <a:rPr lang="ja-JP" altLang="en-US" sz="2800" b="1" dirty="0">
                <a:solidFill>
                  <a:srgbClr val="000000"/>
                </a:solidFill>
                <a:ea typeface="ＭＳ ゴシック" panose="020B0609070205080204" pitchFamily="49" charset="-128"/>
              </a:rPr>
            </a:br>
            <a:r>
              <a:rPr lang="ja-JP" altLang="en-US" sz="2800" b="1" dirty="0">
                <a:solidFill>
                  <a:srgbClr val="3333CC"/>
                </a:solidFill>
                <a:ea typeface="ＭＳ ゴシック" panose="020B0609070205080204" pitchFamily="49" charset="-128"/>
              </a:rPr>
              <a:t>「陽イオンは陰イオンと接触している」</a:t>
            </a:r>
          </a:p>
          <a:p>
            <a:pPr fontAlgn="base">
              <a:spcBef>
                <a:spcPct val="50000"/>
              </a:spcBef>
              <a:spcAft>
                <a:spcPct val="0"/>
              </a:spcAft>
              <a:defRPr/>
            </a:pPr>
            <a:r>
              <a:rPr lang="ja-JP" altLang="en-US" sz="2800" b="1" dirty="0">
                <a:solidFill>
                  <a:srgbClr val="000000"/>
                </a:solidFill>
                <a:ea typeface="ＭＳ ゴシック" panose="020B0609070205080204" pitchFamily="49" charset="-128"/>
              </a:rPr>
              <a:t> </a:t>
            </a:r>
            <a:r>
              <a:rPr lang="en-US" altLang="ja-JP" sz="2800" b="1" dirty="0">
                <a:solidFill>
                  <a:srgbClr val="FF0000"/>
                </a:solidFill>
                <a:ea typeface="ＭＳ ゴシック" panose="020B0609070205080204" pitchFamily="49" charset="-128"/>
              </a:rPr>
              <a:t>La-O</a:t>
            </a:r>
            <a:r>
              <a:rPr lang="en-US" altLang="ja-JP" sz="2800" b="1" dirty="0">
                <a:solidFill>
                  <a:srgbClr val="3333CC"/>
                </a:solidFill>
                <a:ea typeface="ＭＳ ゴシック" panose="020B0609070205080204" pitchFamily="49" charset="-128"/>
              </a:rPr>
              <a:t> </a:t>
            </a:r>
            <a:r>
              <a:rPr lang="ja-JP" altLang="en-US" sz="2800" b="1" dirty="0">
                <a:solidFill>
                  <a:srgbClr val="000000"/>
                </a:solidFill>
                <a:ea typeface="ＭＳ ゴシック" panose="020B0609070205080204" pitchFamily="49" charset="-128"/>
              </a:rPr>
              <a:t>距離はイオン半径より</a:t>
            </a:r>
            <a:r>
              <a:rPr lang="ja-JP" altLang="en-US" sz="2800" b="1" dirty="0">
                <a:solidFill>
                  <a:srgbClr val="FF0000"/>
                </a:solidFill>
                <a:ea typeface="ＭＳ ゴシック" panose="020B0609070205080204" pitchFamily="49" charset="-128"/>
              </a:rPr>
              <a:t>小さい</a:t>
            </a:r>
            <a:br>
              <a:rPr lang="ja-JP" altLang="en-US" sz="2800" b="1" dirty="0">
                <a:solidFill>
                  <a:srgbClr val="FF0000"/>
                </a:solidFill>
                <a:ea typeface="ＭＳ ゴシック" panose="020B0609070205080204" pitchFamily="49" charset="-128"/>
              </a:rPr>
            </a:br>
            <a:r>
              <a:rPr lang="ja-JP" altLang="en-US" sz="2800" b="1" dirty="0">
                <a:solidFill>
                  <a:srgbClr val="3333CC"/>
                </a:solidFill>
                <a:ea typeface="ＭＳ ゴシック" panose="020B0609070205080204" pitchFamily="49" charset="-128"/>
              </a:rPr>
              <a:t>　イオン半径の前提が悪い？</a:t>
            </a:r>
          </a:p>
          <a:p>
            <a:pPr fontAlgn="base">
              <a:spcBef>
                <a:spcPct val="50000"/>
              </a:spcBef>
              <a:spcAft>
                <a:spcPct val="0"/>
              </a:spcAft>
              <a:defRPr/>
            </a:pPr>
            <a:r>
              <a:rPr lang="ja-JP" altLang="en-US" sz="2800" b="1" dirty="0">
                <a:solidFill>
                  <a:srgbClr val="000000"/>
                </a:solidFill>
                <a:ea typeface="ＭＳ ゴシック" panose="020B0609070205080204" pitchFamily="49" charset="-128"/>
              </a:rPr>
              <a:t> </a:t>
            </a:r>
            <a:r>
              <a:rPr lang="en-US" altLang="ja-JP" sz="2800" b="1" dirty="0">
                <a:solidFill>
                  <a:srgbClr val="FF0000"/>
                </a:solidFill>
                <a:ea typeface="ＭＳ ゴシック" panose="020B0609070205080204" pitchFamily="49" charset="-128"/>
              </a:rPr>
              <a:t>La-Se</a:t>
            </a:r>
            <a:r>
              <a:rPr lang="en-US" altLang="ja-JP" sz="2800" b="1" dirty="0">
                <a:solidFill>
                  <a:srgbClr val="3333CC"/>
                </a:solidFill>
                <a:ea typeface="ＭＳ ゴシック" panose="020B0609070205080204" pitchFamily="49" charset="-128"/>
              </a:rPr>
              <a:t> </a:t>
            </a:r>
            <a:r>
              <a:rPr lang="ja-JP" altLang="en-US" sz="2800" b="1" dirty="0">
                <a:solidFill>
                  <a:srgbClr val="000000"/>
                </a:solidFill>
                <a:ea typeface="ＭＳ ゴシック" panose="020B0609070205080204" pitchFamily="49" charset="-128"/>
              </a:rPr>
              <a:t>距離はイオン半径より</a:t>
            </a:r>
            <a:r>
              <a:rPr lang="en-US" altLang="ja-JP" sz="2800" b="1" dirty="0">
                <a:solidFill>
                  <a:srgbClr val="FF0000"/>
                </a:solidFill>
                <a:ea typeface="ＭＳ ゴシック" panose="020B0609070205080204" pitchFamily="49" charset="-128"/>
              </a:rPr>
              <a:t>5%</a:t>
            </a:r>
            <a:r>
              <a:rPr lang="ja-JP" altLang="en-US" sz="2800" b="1" dirty="0">
                <a:solidFill>
                  <a:srgbClr val="FF0000"/>
                </a:solidFill>
                <a:ea typeface="ＭＳ ゴシック" panose="020B0609070205080204" pitchFamily="49" charset="-128"/>
              </a:rPr>
              <a:t>以上大きい</a:t>
            </a:r>
            <a:br>
              <a:rPr lang="ja-JP" altLang="en-US" sz="2800" b="1" dirty="0">
                <a:solidFill>
                  <a:srgbClr val="FF0000"/>
                </a:solidFill>
                <a:ea typeface="ＭＳ ゴシック" panose="020B0609070205080204" pitchFamily="49" charset="-128"/>
              </a:rPr>
            </a:br>
            <a:r>
              <a:rPr lang="ja-JP" altLang="en-US" sz="2800" b="1" dirty="0">
                <a:solidFill>
                  <a:srgbClr val="3333CC"/>
                </a:solidFill>
                <a:ea typeface="ＭＳ ゴシック" panose="020B0609070205080204" pitchFamily="49" charset="-128"/>
              </a:rPr>
              <a:t>　イオン結合より弱い結合 </a:t>
            </a:r>
            <a:br>
              <a:rPr lang="ja-JP" altLang="en-US" sz="2800" b="1" dirty="0">
                <a:solidFill>
                  <a:srgbClr val="3333CC"/>
                </a:solidFill>
                <a:ea typeface="ＭＳ ゴシック" panose="020B0609070205080204" pitchFamily="49" charset="-128"/>
              </a:rPr>
            </a:br>
            <a:r>
              <a:rPr lang="ja-JP" altLang="en-US" sz="2800" b="1" dirty="0">
                <a:solidFill>
                  <a:srgbClr val="3333CC"/>
                </a:solidFill>
                <a:ea typeface="ＭＳ ゴシック" panose="020B0609070205080204" pitchFamily="49" charset="-128"/>
              </a:rPr>
              <a:t>　　＝＞ </a:t>
            </a:r>
            <a:r>
              <a:rPr lang="en-US" altLang="ja-JP" sz="2800" b="1" dirty="0">
                <a:solidFill>
                  <a:srgbClr val="3333CC"/>
                </a:solidFill>
                <a:ea typeface="ＭＳ ゴシック" panose="020B0609070205080204" pitchFamily="49" charset="-128"/>
              </a:rPr>
              <a:t>La-O</a:t>
            </a:r>
            <a:r>
              <a:rPr lang="ja-JP" altLang="en-US" sz="2800" b="1" dirty="0">
                <a:solidFill>
                  <a:srgbClr val="3333CC"/>
                </a:solidFill>
                <a:ea typeface="ＭＳ ゴシック" panose="020B0609070205080204" pitchFamily="49" charset="-128"/>
              </a:rPr>
              <a:t>層と</a:t>
            </a:r>
            <a:r>
              <a:rPr lang="en-US" altLang="ja-JP" sz="2800" b="1" dirty="0">
                <a:solidFill>
                  <a:srgbClr val="3333CC"/>
                </a:solidFill>
                <a:ea typeface="ＭＳ ゴシック" panose="020B0609070205080204" pitchFamily="49" charset="-128"/>
              </a:rPr>
              <a:t>Cu-Se</a:t>
            </a:r>
            <a:r>
              <a:rPr lang="ja-JP" altLang="en-US" sz="2800" b="1" dirty="0">
                <a:solidFill>
                  <a:srgbClr val="3333CC"/>
                </a:solidFill>
                <a:ea typeface="ＭＳ ゴシック" panose="020B0609070205080204" pitchFamily="49" charset="-128"/>
              </a:rPr>
              <a:t>層は弱い結合で結ばれている</a:t>
            </a:r>
            <a:br>
              <a:rPr lang="ja-JP" altLang="en-US" sz="2800" b="1" dirty="0">
                <a:solidFill>
                  <a:srgbClr val="3333CC"/>
                </a:solidFill>
                <a:ea typeface="ＭＳ ゴシック" panose="020B0609070205080204" pitchFamily="49" charset="-128"/>
              </a:rPr>
            </a:br>
            <a:r>
              <a:rPr lang="ja-JP" altLang="en-US" sz="2800" b="1" dirty="0">
                <a:solidFill>
                  <a:srgbClr val="3333CC"/>
                </a:solidFill>
                <a:ea typeface="ＭＳ ゴシック" panose="020B0609070205080204" pitchFamily="49" charset="-128"/>
              </a:rPr>
              <a:t>　　　</a:t>
            </a:r>
            <a:r>
              <a:rPr lang="ja-JP" altLang="en-US" sz="2800" b="1" dirty="0">
                <a:solidFill>
                  <a:srgbClr val="FF0000"/>
                </a:solidFill>
                <a:ea typeface="ＭＳ ゴシック" panose="020B0609070205080204" pitchFamily="49" charset="-128"/>
              </a:rPr>
              <a:t>　 </a:t>
            </a:r>
            <a:r>
              <a:rPr lang="en-US" altLang="ja-JP" sz="2800" b="1" dirty="0" err="1">
                <a:solidFill>
                  <a:srgbClr val="FF0000"/>
                </a:solidFill>
                <a:ea typeface="ＭＳ ゴシック" panose="020B0609070205080204" pitchFamily="49" charset="-128"/>
              </a:rPr>
              <a:t>LaCuOSe</a:t>
            </a:r>
            <a:r>
              <a:rPr lang="ja-JP" altLang="en-US" sz="2800" b="1" dirty="0">
                <a:solidFill>
                  <a:srgbClr val="FF0000"/>
                </a:solidFill>
                <a:ea typeface="ＭＳ ゴシック" panose="020B0609070205080204" pitchFamily="49" charset="-128"/>
              </a:rPr>
              <a:t>は化学結合的にも層状結晶である</a:t>
            </a:r>
          </a:p>
        </p:txBody>
      </p:sp>
    </p:spTree>
    <p:extLst>
      <p:ext uri="{BB962C8B-B14F-4D97-AF65-F5344CB8AC3E}">
        <p14:creationId xmlns:p14="http://schemas.microsoft.com/office/powerpoint/2010/main" val="19354490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20D45EC7-BC9A-4D11-AA24-BF7796483E45}"/>
              </a:ext>
            </a:extLst>
          </p:cNvPr>
          <p:cNvSpPr>
            <a:spLocks noGrp="1" noChangeArrowheads="1"/>
          </p:cNvSpPr>
          <p:nvPr>
            <p:ph type="title"/>
          </p:nvPr>
        </p:nvSpPr>
        <p:spPr>
          <a:xfrm>
            <a:off x="1524000" y="0"/>
            <a:ext cx="9144000" cy="9144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a:solidFill>
                  <a:srgbClr val="0000FF"/>
                </a:solidFill>
                <a:ea typeface="ＨＧ丸ゴシックB" charset="-128"/>
              </a:rPr>
              <a:t>ペロブスカイト型構造</a:t>
            </a:r>
            <a:r>
              <a:rPr lang="en-US" altLang="ja-JP" sz="3200" b="1">
                <a:solidFill>
                  <a:srgbClr val="0000FF"/>
                </a:solidFill>
                <a:ea typeface="ＨＧ丸ゴシックB" charset="-128"/>
              </a:rPr>
              <a:t>: Tolerance</a:t>
            </a:r>
            <a:r>
              <a:rPr lang="ja-JP" altLang="en-US" sz="3200" b="1">
                <a:solidFill>
                  <a:srgbClr val="0000FF"/>
                </a:solidFill>
                <a:ea typeface="ＨＧ丸ゴシックB" charset="-128"/>
              </a:rPr>
              <a:t> </a:t>
            </a:r>
            <a:r>
              <a:rPr lang="en-US" altLang="ja-JP" sz="3200" b="1">
                <a:solidFill>
                  <a:srgbClr val="0000FF"/>
                </a:solidFill>
                <a:ea typeface="ＨＧ丸ゴシックB" charset="-128"/>
              </a:rPr>
              <a:t>factor</a:t>
            </a:r>
            <a:endParaRPr lang="en-US" altLang="ja-JP" sz="3200" b="1" baseline="-25000">
              <a:solidFill>
                <a:srgbClr val="0000FF"/>
              </a:solidFill>
              <a:ea typeface="ＨＧ丸ゴシックB" charset="-128"/>
            </a:endParaRPr>
          </a:p>
        </p:txBody>
      </p:sp>
      <p:pic>
        <p:nvPicPr>
          <p:cNvPr id="215043" name="Picture 5">
            <a:extLst>
              <a:ext uri="{FF2B5EF4-FFF2-40B4-BE49-F238E27FC236}">
                <a16:creationId xmlns:a16="http://schemas.microsoft.com/office/drawing/2014/main" id="{B2CE97E1-1225-4DCF-82B5-14CEDC5D2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984" y="2644079"/>
            <a:ext cx="3119438"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44" name="Rectangle 7">
            <a:extLst>
              <a:ext uri="{FF2B5EF4-FFF2-40B4-BE49-F238E27FC236}">
                <a16:creationId xmlns:a16="http://schemas.microsoft.com/office/drawing/2014/main" id="{D57303B9-86AD-4D11-9426-64710C114EB8}"/>
              </a:ext>
            </a:extLst>
          </p:cNvPr>
          <p:cNvSpPr>
            <a:spLocks noChangeArrowheads="1"/>
          </p:cNvSpPr>
          <p:nvPr/>
        </p:nvSpPr>
        <p:spPr bwMode="auto">
          <a:xfrm>
            <a:off x="944584" y="3710879"/>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600" b="1" i="0" u="none" strike="noStrike" kern="1200" cap="none" spc="0" normalizeH="0" baseline="0" noProof="0">
                <a:ln>
                  <a:noFill/>
                </a:ln>
                <a:solidFill>
                  <a:srgbClr val="FF0000"/>
                </a:solidFill>
                <a:effectLst/>
                <a:uLnTx/>
                <a:uFillTx/>
                <a:latin typeface="Times New Roman" panose="02020603050405020304" pitchFamily="18" charset="0"/>
                <a:ea typeface="ＨＧ丸ゴシックB" charset="-128"/>
                <a:cs typeface="+mn-cs"/>
              </a:rPr>
              <a:t>O</a:t>
            </a:r>
          </a:p>
        </p:txBody>
      </p:sp>
      <p:sp>
        <p:nvSpPr>
          <p:cNvPr id="215045" name="Rectangle 8">
            <a:extLst>
              <a:ext uri="{FF2B5EF4-FFF2-40B4-BE49-F238E27FC236}">
                <a16:creationId xmlns:a16="http://schemas.microsoft.com/office/drawing/2014/main" id="{FE4561A6-FC6C-4A5E-B9A9-80B3B7020902}"/>
              </a:ext>
            </a:extLst>
          </p:cNvPr>
          <p:cNvSpPr>
            <a:spLocks noChangeArrowheads="1"/>
          </p:cNvSpPr>
          <p:nvPr/>
        </p:nvSpPr>
        <p:spPr bwMode="auto">
          <a:xfrm>
            <a:off x="2206647" y="3375917"/>
            <a:ext cx="4937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600" b="1" i="0" u="none" strike="noStrike" kern="1200" cap="none" spc="0" normalizeH="0" baseline="0" noProof="0">
                <a:ln>
                  <a:noFill/>
                </a:ln>
                <a:solidFill>
                  <a:srgbClr val="0099FF"/>
                </a:solidFill>
                <a:effectLst/>
                <a:uLnTx/>
                <a:uFillTx/>
                <a:latin typeface="Times New Roman" panose="02020603050405020304" pitchFamily="18" charset="0"/>
                <a:ea typeface="ＨＧ丸ゴシックB" charset="-128"/>
                <a:cs typeface="+mn-cs"/>
              </a:rPr>
              <a:t>B</a:t>
            </a:r>
            <a:endParaRPr kumimoji="1" lang="en-US" altLang="ja-JP" sz="3600" b="1" i="0" u="none" strike="noStrike" kern="1200" cap="none" spc="0" normalizeH="0" baseline="30000" noProof="0">
              <a:ln>
                <a:noFill/>
              </a:ln>
              <a:solidFill>
                <a:srgbClr val="0099FF"/>
              </a:solidFill>
              <a:effectLst/>
              <a:uLnTx/>
              <a:uFillTx/>
              <a:latin typeface="Times New Roman" panose="02020603050405020304" pitchFamily="18" charset="0"/>
              <a:ea typeface="ＨＧ丸ゴシックB" charset="-128"/>
              <a:cs typeface="+mn-cs"/>
            </a:endParaRPr>
          </a:p>
        </p:txBody>
      </p:sp>
      <p:sp>
        <p:nvSpPr>
          <p:cNvPr id="215046" name="Rectangle 9">
            <a:extLst>
              <a:ext uri="{FF2B5EF4-FFF2-40B4-BE49-F238E27FC236}">
                <a16:creationId xmlns:a16="http://schemas.microsoft.com/office/drawing/2014/main" id="{20C3947B-1514-47C1-B367-E96E28ED5855}"/>
              </a:ext>
            </a:extLst>
          </p:cNvPr>
          <p:cNvSpPr>
            <a:spLocks noChangeArrowheads="1"/>
          </p:cNvSpPr>
          <p:nvPr/>
        </p:nvSpPr>
        <p:spPr bwMode="auto">
          <a:xfrm>
            <a:off x="722335" y="2872680"/>
            <a:ext cx="519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600" b="1" i="0" u="none" strike="noStrike" kern="1200" cap="none" spc="0" normalizeH="0" baseline="0" noProof="0">
                <a:ln>
                  <a:noFill/>
                </a:ln>
                <a:solidFill>
                  <a:srgbClr val="669900"/>
                </a:solidFill>
                <a:effectLst/>
                <a:uLnTx/>
                <a:uFillTx/>
                <a:latin typeface="Times New Roman" panose="02020603050405020304" pitchFamily="18" charset="0"/>
                <a:ea typeface="ＨＧ丸ゴシックB" charset="-128"/>
                <a:cs typeface="+mn-cs"/>
              </a:rPr>
              <a:t>A</a:t>
            </a:r>
            <a:endParaRPr kumimoji="1" lang="en-US" altLang="ja-JP" sz="3600" b="1" i="0" u="none" strike="noStrike" kern="1200" cap="none" spc="0" normalizeH="0" baseline="30000" noProof="0">
              <a:ln>
                <a:noFill/>
              </a:ln>
              <a:solidFill>
                <a:srgbClr val="669900"/>
              </a:solidFill>
              <a:effectLst/>
              <a:uLnTx/>
              <a:uFillTx/>
              <a:latin typeface="Times New Roman" panose="02020603050405020304" pitchFamily="18" charset="0"/>
              <a:ea typeface="ＨＧ丸ゴシックB" charset="-128"/>
              <a:cs typeface="+mn-cs"/>
            </a:endParaRPr>
          </a:p>
        </p:txBody>
      </p:sp>
      <p:sp>
        <p:nvSpPr>
          <p:cNvPr id="215047" name="Rectangle 10">
            <a:extLst>
              <a:ext uri="{FF2B5EF4-FFF2-40B4-BE49-F238E27FC236}">
                <a16:creationId xmlns:a16="http://schemas.microsoft.com/office/drawing/2014/main" id="{E6516D90-00FA-4F17-903A-50C2FAE4ADD0}"/>
              </a:ext>
            </a:extLst>
          </p:cNvPr>
          <p:cNvSpPr>
            <a:spLocks noChangeArrowheads="1"/>
          </p:cNvSpPr>
          <p:nvPr/>
        </p:nvSpPr>
        <p:spPr bwMode="auto">
          <a:xfrm>
            <a:off x="429187" y="950256"/>
            <a:ext cx="3283271" cy="1538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1" u="none" strike="noStrike" kern="1200" cap="none" spc="0" normalizeH="0" baseline="0" noProof="0" dirty="0">
                <a:ln>
                  <a:noFill/>
                </a:ln>
                <a:solidFill>
                  <a:srgbClr val="0000FF"/>
                </a:solidFill>
                <a:effectLst/>
                <a:uLnTx/>
                <a:uFillTx/>
                <a:latin typeface="Times New Roman" panose="02020603050405020304" pitchFamily="18" charset="0"/>
                <a:ea typeface="ＨＧ丸ゴシックB" charset="-128"/>
                <a:cs typeface="+mn-cs"/>
              </a:rPr>
              <a:t>AB</a:t>
            </a:r>
            <a:r>
              <a:rPr kumimoji="1" lang="en-US" altLang="ja-JP" sz="4000" b="1" i="0" u="none" strike="noStrike" kern="1200" cap="none" spc="0" normalizeH="0" baseline="0" noProof="0" dirty="0">
                <a:ln>
                  <a:noFill/>
                </a:ln>
                <a:solidFill>
                  <a:srgbClr val="0000FF"/>
                </a:solidFill>
                <a:effectLst/>
                <a:uLnTx/>
                <a:uFillTx/>
                <a:latin typeface="Times New Roman" panose="02020603050405020304" pitchFamily="18" charset="0"/>
                <a:ea typeface="ＨＧ丸ゴシックB" charset="-128"/>
                <a:cs typeface="+mn-cs"/>
              </a:rPr>
              <a:t>O</a:t>
            </a:r>
            <a:r>
              <a:rPr kumimoji="1" lang="en-US" altLang="ja-JP" sz="4000" b="1" i="0" u="none" strike="noStrike" kern="1200" cap="none" spc="0" normalizeH="0" baseline="-25000" noProof="0" dirty="0">
                <a:ln>
                  <a:noFill/>
                </a:ln>
                <a:solidFill>
                  <a:srgbClr val="0000FF"/>
                </a:solidFill>
                <a:effectLst/>
                <a:uLnTx/>
                <a:uFillTx/>
                <a:latin typeface="Times New Roman" panose="02020603050405020304" pitchFamily="18" charset="0"/>
                <a:ea typeface="ＨＧ丸ゴシックB"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A</a:t>
            </a:r>
            <a:r>
              <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サイトイオン</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a:t>
            </a:r>
            <a:r>
              <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 イオン半径 </a:t>
            </a:r>
            <a:r>
              <a:rPr kumimoji="1" lang="en-US" altLang="ja-JP" sz="1800" b="1" i="1" u="none" strike="noStrike" kern="1200" cap="none" spc="0" normalizeH="0" baseline="0" noProof="0" dirty="0" err="1">
                <a:ln>
                  <a:noFill/>
                </a:ln>
                <a:solidFill>
                  <a:srgbClr val="FF0000"/>
                </a:solidFill>
                <a:effectLst/>
                <a:uLnTx/>
                <a:uFillTx/>
                <a:latin typeface="Times New Roman" panose="02020603050405020304" pitchFamily="18" charset="0"/>
                <a:ea typeface="ＨＧ丸ゴシックB" charset="-128"/>
                <a:cs typeface="+mn-cs"/>
              </a:rPr>
              <a:t>r</a:t>
            </a:r>
            <a:r>
              <a:rPr kumimoji="1" lang="en-US" altLang="ja-JP" sz="1800" b="1" i="0" u="none" strike="noStrike" kern="1200" cap="none" spc="0" normalizeH="0" baseline="-25000" noProof="0" dirty="0" err="1">
                <a:ln>
                  <a:noFill/>
                </a:ln>
                <a:solidFill>
                  <a:srgbClr val="FF0000"/>
                </a:solidFill>
                <a:effectLst/>
                <a:uLnTx/>
                <a:uFillTx/>
                <a:latin typeface="Times New Roman" panose="02020603050405020304" pitchFamily="18" charset="0"/>
                <a:ea typeface="ＨＧ丸ゴシックB" charset="-128"/>
                <a:cs typeface="+mn-cs"/>
              </a:rPr>
              <a:t>A</a:t>
            </a:r>
            <a:endParaRPr kumimoji="1" lang="ja-JP" altLang="en-US" sz="1800" b="1" i="0" u="none" strike="noStrike" kern="1200" cap="none" spc="0" normalizeH="0" baseline="-25000" noProof="0" dirty="0">
              <a:ln>
                <a:noFill/>
              </a:ln>
              <a:solidFill>
                <a:srgbClr val="FF0000"/>
              </a:solidFill>
              <a:effectLst/>
              <a:uLnTx/>
              <a:uFillTx/>
              <a:latin typeface="Times New Roman" panose="02020603050405020304" pitchFamily="18" charset="0"/>
              <a:ea typeface="ＨＧ丸ゴシックB"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B</a:t>
            </a:r>
            <a:r>
              <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サイトイオン</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a:t>
            </a:r>
            <a:r>
              <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 イオン半径 </a:t>
            </a:r>
            <a:r>
              <a:rPr kumimoji="1" lang="en-US" altLang="ja-JP" sz="1800" b="1" i="1" u="none" strike="noStrike" kern="1200" cap="none" spc="0" normalizeH="0" baseline="0" noProof="0" dirty="0" err="1">
                <a:ln>
                  <a:noFill/>
                </a:ln>
                <a:solidFill>
                  <a:srgbClr val="FF0000"/>
                </a:solidFill>
                <a:effectLst/>
                <a:uLnTx/>
                <a:uFillTx/>
                <a:latin typeface="Times New Roman" panose="02020603050405020304" pitchFamily="18" charset="0"/>
                <a:ea typeface="ＨＧ丸ゴシックB" charset="-128"/>
                <a:cs typeface="+mn-cs"/>
              </a:rPr>
              <a:t>r</a:t>
            </a:r>
            <a:r>
              <a:rPr kumimoji="1" lang="en-US" altLang="ja-JP" sz="1800" b="1" i="0" u="none" strike="noStrike" kern="1200" cap="none" spc="0" normalizeH="0" baseline="-25000" noProof="0" dirty="0" err="1">
                <a:ln>
                  <a:noFill/>
                </a:ln>
                <a:solidFill>
                  <a:srgbClr val="FF0000"/>
                </a:solidFill>
                <a:effectLst/>
                <a:uLnTx/>
                <a:uFillTx/>
                <a:latin typeface="Times New Roman" panose="02020603050405020304" pitchFamily="18" charset="0"/>
                <a:ea typeface="ＨＧ丸ゴシックB" charset="-128"/>
                <a:cs typeface="+mn-cs"/>
              </a:rPr>
              <a:t>B</a:t>
            </a:r>
            <a:endParaRPr kumimoji="1" lang="en-US" altLang="ja-JP" sz="1800" b="1" i="0" u="none" strike="noStrike" kern="1200" cap="none" spc="0" normalizeH="0" baseline="-25000" noProof="0" dirty="0">
              <a:ln>
                <a:noFill/>
              </a:ln>
              <a:solidFill>
                <a:srgbClr val="FF0000"/>
              </a:solidFill>
              <a:effectLst/>
              <a:uLnTx/>
              <a:uFillTx/>
              <a:latin typeface="Times New Roman" panose="02020603050405020304" pitchFamily="18" charset="0"/>
              <a:ea typeface="ＨＧ丸ゴシックB"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酸化物イオン</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a:t>
            </a:r>
            <a:r>
              <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charset="-128"/>
                <a:cs typeface="+mn-cs"/>
              </a:rPr>
              <a:t> イオン半径 </a:t>
            </a:r>
            <a:r>
              <a:rPr kumimoji="1" lang="en-US" altLang="ja-JP" sz="1800" b="1" i="1" u="none" strike="noStrike" kern="1200" cap="none" spc="0" normalizeH="0" baseline="0" noProof="0" dirty="0" err="1">
                <a:ln>
                  <a:noFill/>
                </a:ln>
                <a:solidFill>
                  <a:srgbClr val="FF0000"/>
                </a:solidFill>
                <a:effectLst/>
                <a:uLnTx/>
                <a:uFillTx/>
                <a:latin typeface="Times New Roman" panose="02020603050405020304" pitchFamily="18" charset="0"/>
                <a:ea typeface="ＨＧ丸ゴシックB" charset="-128"/>
                <a:cs typeface="+mn-cs"/>
              </a:rPr>
              <a:t>r</a:t>
            </a:r>
            <a:r>
              <a:rPr kumimoji="1" lang="en-US" altLang="ja-JP" sz="1800" b="1" i="0" u="none" strike="noStrike" kern="1200" cap="none" spc="0" normalizeH="0" baseline="-25000" noProof="0" dirty="0" err="1">
                <a:ln>
                  <a:noFill/>
                </a:ln>
                <a:solidFill>
                  <a:srgbClr val="FF0000"/>
                </a:solidFill>
                <a:effectLst/>
                <a:uLnTx/>
                <a:uFillTx/>
                <a:latin typeface="Times New Roman" panose="02020603050405020304" pitchFamily="18" charset="0"/>
                <a:ea typeface="ＨＧ丸ゴシックB" charset="-128"/>
                <a:cs typeface="+mn-cs"/>
              </a:rPr>
              <a:t>O</a:t>
            </a:r>
            <a:endParaRPr kumimoji="1" lang="en-US" altLang="ja-JP" sz="1800" b="1" i="0" u="none" strike="noStrike" kern="1200" cap="none" spc="0" normalizeH="0" baseline="-25000" noProof="0" dirty="0">
              <a:ln>
                <a:noFill/>
              </a:ln>
              <a:solidFill>
                <a:srgbClr val="FF0000"/>
              </a:solidFill>
              <a:effectLst/>
              <a:uLnTx/>
              <a:uFillTx/>
              <a:latin typeface="Times New Roman" panose="02020603050405020304" pitchFamily="18" charset="0"/>
              <a:ea typeface="ＨＧ丸ゴシックB" charset="-128"/>
              <a:cs typeface="+mn-cs"/>
            </a:endParaRPr>
          </a:p>
        </p:txBody>
      </p:sp>
      <p:graphicFrame>
        <p:nvGraphicFramePr>
          <p:cNvPr id="215048" name="オブジェクト 9">
            <a:extLst>
              <a:ext uri="{FF2B5EF4-FFF2-40B4-BE49-F238E27FC236}">
                <a16:creationId xmlns:a16="http://schemas.microsoft.com/office/drawing/2014/main" id="{450FFE1A-F5AC-42D0-AEFD-FF0C87EDFDC1}"/>
              </a:ext>
            </a:extLst>
          </p:cNvPr>
          <p:cNvGraphicFramePr>
            <a:graphicFrameLocks noChangeAspect="1"/>
          </p:cNvGraphicFramePr>
          <p:nvPr>
            <p:extLst>
              <p:ext uri="{D42A27DB-BD31-4B8C-83A1-F6EECF244321}">
                <p14:modId xmlns:p14="http://schemas.microsoft.com/office/powerpoint/2010/main" val="3322932591"/>
              </p:ext>
            </p:extLst>
          </p:nvPr>
        </p:nvGraphicFramePr>
        <p:xfrm>
          <a:off x="5045418" y="1322723"/>
          <a:ext cx="3028950" cy="463550"/>
        </p:xfrm>
        <a:graphic>
          <a:graphicData uri="http://schemas.openxmlformats.org/presentationml/2006/ole">
            <mc:AlternateContent xmlns:mc="http://schemas.openxmlformats.org/markup-compatibility/2006">
              <mc:Choice xmlns:v="urn:schemas-microsoft-com:vml" Requires="v">
                <p:oleObj name="数式" r:id="rId3" imgW="1663700" imgH="254000" progId="Equation.3">
                  <p:embed/>
                </p:oleObj>
              </mc:Choice>
              <mc:Fallback>
                <p:oleObj name="数式" r:id="rId3" imgW="1663700" imgH="254000" progId="Equation.3">
                  <p:embed/>
                  <p:pic>
                    <p:nvPicPr>
                      <p:cNvPr id="215048" name="オブジェクト 9">
                        <a:extLst>
                          <a:ext uri="{FF2B5EF4-FFF2-40B4-BE49-F238E27FC236}">
                            <a16:creationId xmlns:a16="http://schemas.microsoft.com/office/drawing/2014/main" id="{450FFE1A-F5AC-42D0-AEFD-FF0C87EDF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5418" y="1322723"/>
                        <a:ext cx="30289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049" name="Rectangle 10">
            <a:extLst>
              <a:ext uri="{FF2B5EF4-FFF2-40B4-BE49-F238E27FC236}">
                <a16:creationId xmlns:a16="http://schemas.microsoft.com/office/drawing/2014/main" id="{44367819-6DE4-4A0F-809E-4693C89E8359}"/>
              </a:ext>
            </a:extLst>
          </p:cNvPr>
          <p:cNvSpPr>
            <a:spLocks noChangeArrowheads="1"/>
          </p:cNvSpPr>
          <p:nvPr/>
        </p:nvSpPr>
        <p:spPr bwMode="auto">
          <a:xfrm>
            <a:off x="4592981" y="916323"/>
            <a:ext cx="34163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Times New Roman" panose="02020603050405020304" pitchFamily="18" charset="0"/>
                <a:ea typeface="ＨＧ丸ゴシックB" charset="-128"/>
                <a:cs typeface="+mn-cs"/>
              </a:rPr>
              <a:t>立方晶ペロブスカイトの場合：</a:t>
            </a:r>
            <a:endPar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ＨＧ丸ゴシックB" charset="-128"/>
              <a:cs typeface="+mn-cs"/>
            </a:endParaRPr>
          </a:p>
        </p:txBody>
      </p:sp>
      <p:sp>
        <p:nvSpPr>
          <p:cNvPr id="215050" name="Rectangle 10">
            <a:extLst>
              <a:ext uri="{FF2B5EF4-FFF2-40B4-BE49-F238E27FC236}">
                <a16:creationId xmlns:a16="http://schemas.microsoft.com/office/drawing/2014/main" id="{6D4FC3F8-2593-4862-91CF-DC17124B814F}"/>
              </a:ext>
            </a:extLst>
          </p:cNvPr>
          <p:cNvSpPr>
            <a:spLocks noChangeArrowheads="1"/>
          </p:cNvSpPr>
          <p:nvPr/>
        </p:nvSpPr>
        <p:spPr bwMode="auto">
          <a:xfrm>
            <a:off x="4997794" y="1873586"/>
            <a:ext cx="30123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Times New Roman" panose="02020603050405020304" pitchFamily="18" charset="0"/>
                <a:ea typeface="ＨＧ丸ゴシックB" charset="-128"/>
                <a:cs typeface="+mn-cs"/>
              </a:rPr>
              <a:t>で 各イオン同士が接触する</a:t>
            </a:r>
            <a:endParaRPr kumimoji="1" lang="en-US" altLang="ja-JP" sz="1800" b="1" i="0" u="none" strike="noStrike" kern="1200" cap="none" spc="0" normalizeH="0" baseline="0" noProof="0">
              <a:ln>
                <a:noFill/>
              </a:ln>
              <a:solidFill>
                <a:srgbClr val="000000"/>
              </a:solidFill>
              <a:effectLst/>
              <a:uLnTx/>
              <a:uFillTx/>
              <a:latin typeface="Times New Roman" panose="02020603050405020304" pitchFamily="18" charset="0"/>
              <a:ea typeface="ＨＧ丸ゴシックB" charset="-128"/>
              <a:cs typeface="+mn-cs"/>
            </a:endParaRPr>
          </a:p>
        </p:txBody>
      </p:sp>
      <p:graphicFrame>
        <p:nvGraphicFramePr>
          <p:cNvPr id="215051" name="オブジェクト 13">
            <a:extLst>
              <a:ext uri="{FF2B5EF4-FFF2-40B4-BE49-F238E27FC236}">
                <a16:creationId xmlns:a16="http://schemas.microsoft.com/office/drawing/2014/main" id="{D4CC4762-82AB-466A-828D-1A9523C14879}"/>
              </a:ext>
            </a:extLst>
          </p:cNvPr>
          <p:cNvGraphicFramePr>
            <a:graphicFrameLocks noChangeAspect="1"/>
          </p:cNvGraphicFramePr>
          <p:nvPr>
            <p:extLst>
              <p:ext uri="{D42A27DB-BD31-4B8C-83A1-F6EECF244321}">
                <p14:modId xmlns:p14="http://schemas.microsoft.com/office/powerpoint/2010/main" val="3419806489"/>
              </p:ext>
            </p:extLst>
          </p:nvPr>
        </p:nvGraphicFramePr>
        <p:xfrm>
          <a:off x="4316048" y="2300676"/>
          <a:ext cx="2743955" cy="1300705"/>
        </p:xfrm>
        <a:graphic>
          <a:graphicData uri="http://schemas.openxmlformats.org/presentationml/2006/ole">
            <mc:AlternateContent xmlns:mc="http://schemas.openxmlformats.org/markup-compatibility/2006">
              <mc:Choice xmlns:v="urn:schemas-microsoft-com:vml" Requires="v">
                <p:oleObj name="数式" r:id="rId5" imgW="939392" imgH="444307" progId="Equation.3">
                  <p:embed/>
                </p:oleObj>
              </mc:Choice>
              <mc:Fallback>
                <p:oleObj name="数式" r:id="rId5" imgW="939392" imgH="444307" progId="Equation.3">
                  <p:embed/>
                  <p:pic>
                    <p:nvPicPr>
                      <p:cNvPr id="215051" name="オブジェクト 13">
                        <a:extLst>
                          <a:ext uri="{FF2B5EF4-FFF2-40B4-BE49-F238E27FC236}">
                            <a16:creationId xmlns:a16="http://schemas.microsoft.com/office/drawing/2014/main" id="{D4CC4762-82AB-466A-828D-1A9523C14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6048" y="2300676"/>
                        <a:ext cx="2743955" cy="1300705"/>
                      </a:xfrm>
                      <a:prstGeom prst="rect">
                        <a:avLst/>
                      </a:prstGeom>
                      <a:noFill/>
                      <a:ln>
                        <a:noFill/>
                      </a:ln>
                    </p:spPr>
                  </p:pic>
                </p:oleObj>
              </mc:Fallback>
            </mc:AlternateContent>
          </a:graphicData>
        </a:graphic>
      </p:graphicFrame>
      <p:sp>
        <p:nvSpPr>
          <p:cNvPr id="215052" name="Rectangle 10">
            <a:extLst>
              <a:ext uri="{FF2B5EF4-FFF2-40B4-BE49-F238E27FC236}">
                <a16:creationId xmlns:a16="http://schemas.microsoft.com/office/drawing/2014/main" id="{CEFCF49C-4DE0-4782-8DF6-0697C76339BA}"/>
              </a:ext>
            </a:extLst>
          </p:cNvPr>
          <p:cNvSpPr>
            <a:spLocks noChangeArrowheads="1"/>
          </p:cNvSpPr>
          <p:nvPr/>
        </p:nvSpPr>
        <p:spPr bwMode="auto">
          <a:xfrm>
            <a:off x="7159629" y="3059668"/>
            <a:ext cx="41088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ＨＧ丸ゴシックB" charset="-128"/>
                <a:cs typeface="+mn-cs"/>
              </a:rPr>
              <a:t>ペロブスカイト構造が歪む指標となる</a:t>
            </a:r>
            <a:endPar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ＨＧ丸ゴシックB" charset="-128"/>
              <a:cs typeface="+mn-cs"/>
            </a:endParaRPr>
          </a:p>
        </p:txBody>
      </p:sp>
      <p:graphicFrame>
        <p:nvGraphicFramePr>
          <p:cNvPr id="3" name="表 2">
            <a:extLst>
              <a:ext uri="{FF2B5EF4-FFF2-40B4-BE49-F238E27FC236}">
                <a16:creationId xmlns:a16="http://schemas.microsoft.com/office/drawing/2014/main" id="{B8704890-5414-401F-BBF1-F257C75038AC}"/>
              </a:ext>
            </a:extLst>
          </p:cNvPr>
          <p:cNvGraphicFramePr>
            <a:graphicFrameLocks noGrp="1"/>
          </p:cNvGraphicFramePr>
          <p:nvPr>
            <p:extLst>
              <p:ext uri="{D42A27DB-BD31-4B8C-83A1-F6EECF244321}">
                <p14:modId xmlns:p14="http://schemas.microsoft.com/office/powerpoint/2010/main" val="2951017639"/>
              </p:ext>
            </p:extLst>
          </p:nvPr>
        </p:nvGraphicFramePr>
        <p:xfrm>
          <a:off x="4483147" y="3720663"/>
          <a:ext cx="7551195" cy="2798827"/>
        </p:xfrm>
        <a:graphic>
          <a:graphicData uri="http://schemas.openxmlformats.org/drawingml/2006/table">
            <a:tbl>
              <a:tblPr/>
              <a:tblGrid>
                <a:gridCol w="1335727">
                  <a:extLst>
                    <a:ext uri="{9D8B030D-6E8A-4147-A177-3AD203B41FA5}">
                      <a16:colId xmlns:a16="http://schemas.microsoft.com/office/drawing/2014/main" val="20000"/>
                    </a:ext>
                  </a:extLst>
                </a:gridCol>
                <a:gridCol w="2212286">
                  <a:extLst>
                    <a:ext uri="{9D8B030D-6E8A-4147-A177-3AD203B41FA5}">
                      <a16:colId xmlns:a16="http://schemas.microsoft.com/office/drawing/2014/main" val="20001"/>
                    </a:ext>
                  </a:extLst>
                </a:gridCol>
                <a:gridCol w="2115383">
                  <a:extLst>
                    <a:ext uri="{9D8B030D-6E8A-4147-A177-3AD203B41FA5}">
                      <a16:colId xmlns:a16="http://schemas.microsoft.com/office/drawing/2014/main" val="20002"/>
                    </a:ext>
                  </a:extLst>
                </a:gridCol>
                <a:gridCol w="1887799">
                  <a:extLst>
                    <a:ext uri="{9D8B030D-6E8A-4147-A177-3AD203B41FA5}">
                      <a16:colId xmlns:a16="http://schemas.microsoft.com/office/drawing/2014/main" val="20003"/>
                    </a:ext>
                  </a:extLst>
                </a:gridCol>
              </a:tblGrid>
              <a:tr h="455430">
                <a:tc>
                  <a:txBody>
                    <a:bodyPr/>
                    <a:lstStyle/>
                    <a:p>
                      <a:pPr algn="ctr"/>
                      <a:r>
                        <a:rPr lang="en-US" sz="2000" b="1" i="1" dirty="0"/>
                        <a:t>t</a:t>
                      </a:r>
                    </a:p>
                  </a:txBody>
                  <a:tcPr marL="69756" marR="69756" marT="34857" marB="34857" anchor="ctr">
                    <a:lnL>
                      <a:noFill/>
                    </a:lnL>
                    <a:lnR>
                      <a:noFill/>
                    </a:lnR>
                    <a:lnT>
                      <a:noFill/>
                    </a:lnT>
                    <a:lnB>
                      <a:noFill/>
                    </a:lnB>
                  </a:tcPr>
                </a:tc>
                <a:tc>
                  <a:txBody>
                    <a:bodyPr/>
                    <a:lstStyle/>
                    <a:p>
                      <a:pPr algn="ctr"/>
                      <a:r>
                        <a:rPr lang="en-US" sz="2000" b="1" dirty="0"/>
                        <a:t>Lattice</a:t>
                      </a:r>
                    </a:p>
                  </a:txBody>
                  <a:tcPr marL="69756" marR="69756" marT="34857" marB="34857" anchor="ctr">
                    <a:lnL>
                      <a:noFill/>
                    </a:lnL>
                    <a:lnR>
                      <a:noFill/>
                    </a:lnR>
                    <a:lnT>
                      <a:noFill/>
                    </a:lnT>
                    <a:lnB>
                      <a:noFill/>
                    </a:lnB>
                  </a:tcPr>
                </a:tc>
                <a:tc>
                  <a:txBody>
                    <a:bodyPr/>
                    <a:lstStyle/>
                    <a:p>
                      <a:pPr algn="ctr"/>
                      <a:r>
                        <a:rPr lang="en-US" sz="2000" b="1" dirty="0"/>
                        <a:t>Explanation</a:t>
                      </a:r>
                    </a:p>
                  </a:txBody>
                  <a:tcPr marL="69756" marR="69756" marT="34857" marB="34857" anchor="ctr">
                    <a:lnL>
                      <a:noFill/>
                    </a:lnL>
                    <a:lnR>
                      <a:noFill/>
                    </a:lnR>
                    <a:lnT>
                      <a:noFill/>
                    </a:lnT>
                    <a:lnB>
                      <a:noFill/>
                    </a:lnB>
                  </a:tcPr>
                </a:tc>
                <a:tc>
                  <a:txBody>
                    <a:bodyPr/>
                    <a:lstStyle/>
                    <a:p>
                      <a:pPr algn="ctr"/>
                      <a:r>
                        <a:rPr lang="en-US" sz="2000" b="1" dirty="0"/>
                        <a:t>Example</a:t>
                      </a:r>
                    </a:p>
                  </a:txBody>
                  <a:tcPr marL="69756" marR="69756" marT="34857" marB="34857" anchor="ctr">
                    <a:lnL>
                      <a:noFill/>
                    </a:lnL>
                    <a:lnR>
                      <a:noFill/>
                    </a:lnR>
                    <a:lnT>
                      <a:noFill/>
                    </a:lnT>
                    <a:lnB>
                      <a:noFill/>
                    </a:lnB>
                  </a:tcPr>
                </a:tc>
                <a:extLst>
                  <a:ext uri="{0D108BD9-81ED-4DB2-BD59-A6C34878D82A}">
                    <a16:rowId xmlns:a16="http://schemas.microsoft.com/office/drawing/2014/main" val="10000"/>
                  </a:ext>
                </a:extLst>
              </a:tr>
              <a:tr h="496420">
                <a:tc>
                  <a:txBody>
                    <a:bodyPr/>
                    <a:lstStyle/>
                    <a:p>
                      <a:pPr algn="ctr"/>
                      <a:r>
                        <a:rPr lang="en-US" altLang="ja-JP" sz="2000" b="1" dirty="0"/>
                        <a:t>&gt;1</a:t>
                      </a:r>
                      <a:endParaRPr lang="ja-JP" altLang="en-US" sz="2000" b="1" dirty="0"/>
                    </a:p>
                  </a:txBody>
                  <a:tcPr marL="69756" marR="69756" marT="34857" marB="34857" anchor="ctr">
                    <a:lnL>
                      <a:noFill/>
                    </a:lnL>
                    <a:lnR>
                      <a:noFill/>
                    </a:lnR>
                    <a:lnT>
                      <a:noFill/>
                    </a:lnT>
                    <a:lnB>
                      <a:noFill/>
                    </a:lnB>
                  </a:tcPr>
                </a:tc>
                <a:tc>
                  <a:txBody>
                    <a:bodyPr/>
                    <a:lstStyle/>
                    <a:p>
                      <a:pPr algn="ctr"/>
                      <a:r>
                        <a:rPr lang="en-US" sz="2000" dirty="0"/>
                        <a:t>Hexagonal</a:t>
                      </a:r>
                    </a:p>
                  </a:txBody>
                  <a:tcPr marL="69756" marR="69756" marT="34857" marB="34857" anchor="ctr">
                    <a:lnL>
                      <a:noFill/>
                    </a:lnL>
                    <a:lnR>
                      <a:noFill/>
                    </a:lnR>
                    <a:lnT>
                      <a:noFill/>
                    </a:lnT>
                    <a:lnB>
                      <a:noFill/>
                    </a:lnB>
                  </a:tcPr>
                </a:tc>
                <a:tc>
                  <a:txBody>
                    <a:bodyPr/>
                    <a:lstStyle/>
                    <a:p>
                      <a:pPr algn="ctr"/>
                      <a:r>
                        <a:rPr lang="en-US" sz="2000" i="0" u="none" dirty="0"/>
                        <a:t>Large </a:t>
                      </a:r>
                      <a:r>
                        <a:rPr lang="en-US" sz="2000" i="1" dirty="0" err="1"/>
                        <a:t>r</a:t>
                      </a:r>
                      <a:r>
                        <a:rPr lang="en-US" sz="2000" baseline="-25000" dirty="0" err="1"/>
                        <a:t>A</a:t>
                      </a:r>
                      <a:br>
                        <a:rPr lang="en-US" sz="2000" baseline="-25000" dirty="0"/>
                      </a:br>
                      <a:r>
                        <a:rPr lang="en-US" sz="2000" baseline="0" dirty="0"/>
                        <a:t>Small </a:t>
                      </a:r>
                      <a:r>
                        <a:rPr lang="en-US" sz="2000" i="1" dirty="0" err="1"/>
                        <a:t>r</a:t>
                      </a:r>
                      <a:r>
                        <a:rPr lang="en-US" sz="2000" baseline="-25000" dirty="0" err="1"/>
                        <a:t>B</a:t>
                      </a:r>
                      <a:endParaRPr lang="en-US" sz="2000" dirty="0"/>
                    </a:p>
                  </a:txBody>
                  <a:tcPr marL="69756" marR="69756" marT="34857" marB="34857" anchor="ctr">
                    <a:lnL>
                      <a:noFill/>
                    </a:lnL>
                    <a:lnR>
                      <a:noFill/>
                    </a:lnR>
                    <a:lnT>
                      <a:noFill/>
                    </a:lnT>
                    <a:lnB>
                      <a:noFill/>
                    </a:lnB>
                  </a:tcPr>
                </a:tc>
                <a:tc>
                  <a:txBody>
                    <a:bodyPr/>
                    <a:lstStyle/>
                    <a:p>
                      <a:pPr algn="ctr">
                        <a:buFont typeface="Arial" panose="020B0604020202020204" pitchFamily="34" charset="0"/>
                        <a:buNone/>
                      </a:pPr>
                      <a:r>
                        <a:rPr lang="en-US" sz="2000" dirty="0">
                          <a:effectLst/>
                        </a:rPr>
                        <a:t>BaNiO</a:t>
                      </a:r>
                      <a:r>
                        <a:rPr lang="en-US" sz="2000" baseline="-25000" dirty="0">
                          <a:effectLst/>
                        </a:rPr>
                        <a:t>3</a:t>
                      </a:r>
                      <a:endParaRPr lang="en-US" sz="2000" dirty="0">
                        <a:effectLst/>
                      </a:endParaRPr>
                    </a:p>
                  </a:txBody>
                  <a:tcPr marL="69756" marR="69756" marT="34857" marB="34857" anchor="ctr">
                    <a:lnL>
                      <a:noFill/>
                    </a:lnL>
                    <a:lnR>
                      <a:noFill/>
                    </a:lnR>
                    <a:lnT>
                      <a:noFill/>
                    </a:lnT>
                    <a:lnB>
                      <a:noFill/>
                    </a:lnB>
                  </a:tcPr>
                </a:tc>
                <a:extLst>
                  <a:ext uri="{0D108BD9-81ED-4DB2-BD59-A6C34878D82A}">
                    <a16:rowId xmlns:a16="http://schemas.microsoft.com/office/drawing/2014/main" val="10001"/>
                  </a:ext>
                </a:extLst>
              </a:tr>
              <a:tr h="402399">
                <a:tc>
                  <a:txBody>
                    <a:bodyPr/>
                    <a:lstStyle/>
                    <a:p>
                      <a:pPr algn="ctr"/>
                      <a:r>
                        <a:rPr lang="en-US" altLang="ja-JP" sz="2000" b="1" dirty="0"/>
                        <a:t>0.9-1</a:t>
                      </a:r>
                      <a:endParaRPr lang="ja-JP" altLang="en-US" sz="2000" b="1" dirty="0"/>
                    </a:p>
                  </a:txBody>
                  <a:tcPr marL="69756" marR="69756" marT="34857" marB="34857" anchor="ctr">
                    <a:lnL>
                      <a:noFill/>
                    </a:lnL>
                    <a:lnR>
                      <a:noFill/>
                    </a:lnR>
                    <a:lnT>
                      <a:noFill/>
                    </a:lnT>
                    <a:lnB>
                      <a:noFill/>
                    </a:lnB>
                  </a:tcPr>
                </a:tc>
                <a:tc>
                  <a:txBody>
                    <a:bodyPr/>
                    <a:lstStyle/>
                    <a:p>
                      <a:pPr algn="ctr"/>
                      <a:r>
                        <a:rPr lang="en-US" sz="2000" dirty="0"/>
                        <a:t>Cubic</a:t>
                      </a:r>
                    </a:p>
                  </a:txBody>
                  <a:tcPr marL="69756" marR="69756" marT="34857" marB="34857" anchor="ctr">
                    <a:lnL>
                      <a:noFill/>
                    </a:lnL>
                    <a:lnR>
                      <a:noFill/>
                    </a:lnR>
                    <a:lnT>
                      <a:noFill/>
                    </a:lnT>
                    <a:lnB>
                      <a:noFill/>
                    </a:lnB>
                  </a:tcPr>
                </a:tc>
                <a:tc>
                  <a:txBody>
                    <a:bodyPr/>
                    <a:lstStyle/>
                    <a:p>
                      <a:pPr algn="ctr"/>
                      <a:r>
                        <a:rPr lang="en-US" sz="2000" dirty="0"/>
                        <a:t>Ideal contact</a:t>
                      </a:r>
                    </a:p>
                  </a:txBody>
                  <a:tcPr marL="69756" marR="69756" marT="34857" marB="34857" anchor="ctr">
                    <a:lnL>
                      <a:noFill/>
                    </a:lnL>
                    <a:lnR>
                      <a:noFill/>
                    </a:lnR>
                    <a:lnT>
                      <a:noFill/>
                    </a:lnT>
                    <a:lnB>
                      <a:noFill/>
                    </a:lnB>
                  </a:tcPr>
                </a:tc>
                <a:tc>
                  <a:txBody>
                    <a:bodyPr/>
                    <a:lstStyle/>
                    <a:p>
                      <a:pPr algn="ctr">
                        <a:buFont typeface="Arial" panose="020B0604020202020204" pitchFamily="34" charset="0"/>
                        <a:buNone/>
                      </a:pPr>
                      <a:r>
                        <a:rPr lang="en-US" sz="2000" dirty="0">
                          <a:effectLst/>
                        </a:rPr>
                        <a:t>SrTiO</a:t>
                      </a:r>
                      <a:r>
                        <a:rPr lang="en-US" sz="2000" baseline="-25000" dirty="0">
                          <a:effectLst/>
                        </a:rPr>
                        <a:t>3</a:t>
                      </a:r>
                      <a:r>
                        <a:rPr lang="en-US" sz="2000" baseline="0" dirty="0">
                          <a:effectLst/>
                        </a:rPr>
                        <a:t>, </a:t>
                      </a:r>
                      <a:r>
                        <a:rPr lang="en-US" sz="2000" dirty="0">
                          <a:effectLst/>
                        </a:rPr>
                        <a:t>BaTiO</a:t>
                      </a:r>
                      <a:r>
                        <a:rPr lang="en-US" sz="2000" baseline="-25000" dirty="0">
                          <a:effectLst/>
                        </a:rPr>
                        <a:t>3</a:t>
                      </a:r>
                      <a:endParaRPr lang="en-US" sz="2000" dirty="0">
                        <a:effectLst/>
                      </a:endParaRPr>
                    </a:p>
                  </a:txBody>
                  <a:tcPr marL="69756" marR="69756" marT="34857" marB="34857" anchor="ctr">
                    <a:lnL>
                      <a:noFill/>
                    </a:lnL>
                    <a:lnR>
                      <a:noFill/>
                    </a:lnR>
                    <a:lnT>
                      <a:noFill/>
                    </a:lnT>
                    <a:lnB>
                      <a:noFill/>
                    </a:lnB>
                  </a:tcPr>
                </a:tc>
                <a:extLst>
                  <a:ext uri="{0D108BD9-81ED-4DB2-BD59-A6C34878D82A}">
                    <a16:rowId xmlns:a16="http://schemas.microsoft.com/office/drawing/2014/main" val="10002"/>
                  </a:ext>
                </a:extLst>
              </a:tr>
              <a:tr h="765264">
                <a:tc>
                  <a:txBody>
                    <a:bodyPr/>
                    <a:lstStyle/>
                    <a:p>
                      <a:pPr algn="ctr"/>
                      <a:r>
                        <a:rPr lang="en-US" altLang="ja-JP" sz="2000" b="1" dirty="0"/>
                        <a:t>0.71 - 0.9</a:t>
                      </a:r>
                      <a:endParaRPr lang="ja-JP" altLang="en-US" sz="2000" b="1" dirty="0"/>
                    </a:p>
                  </a:txBody>
                  <a:tcPr marL="69756" marR="69756" marT="34857" marB="34857" anchor="ctr">
                    <a:lnL>
                      <a:noFill/>
                    </a:lnL>
                    <a:lnR>
                      <a:noFill/>
                    </a:lnR>
                    <a:lnT>
                      <a:noFill/>
                    </a:lnT>
                    <a:lnB>
                      <a:noFill/>
                    </a:lnB>
                  </a:tcPr>
                </a:tc>
                <a:tc>
                  <a:txBody>
                    <a:bodyPr/>
                    <a:lstStyle/>
                    <a:p>
                      <a:pPr algn="ctr"/>
                      <a:r>
                        <a:rPr lang="en-US" sz="2000" dirty="0"/>
                        <a:t>Orthorhombic</a:t>
                      </a:r>
                      <a:br>
                        <a:rPr lang="en-US" sz="2000" dirty="0"/>
                      </a:br>
                      <a:r>
                        <a:rPr lang="en-US" sz="2000" dirty="0" err="1"/>
                        <a:t>Rhombohedral</a:t>
                      </a:r>
                      <a:endParaRPr lang="en-US" sz="2000" dirty="0"/>
                    </a:p>
                  </a:txBody>
                  <a:tcPr marL="69756" marR="69756" marT="34857" marB="34857" anchor="ctr">
                    <a:lnL>
                      <a:noFill/>
                    </a:lnL>
                    <a:lnR>
                      <a:noFill/>
                    </a:lnR>
                    <a:lnT>
                      <a:noFill/>
                    </a:lnT>
                    <a:lnB>
                      <a:noFill/>
                    </a:lnB>
                  </a:tcPr>
                </a:tc>
                <a:tc>
                  <a:txBody>
                    <a:bodyPr/>
                    <a:lstStyle/>
                    <a:p>
                      <a:pPr algn="ctr"/>
                      <a:r>
                        <a:rPr lang="en-US" sz="2000" dirty="0"/>
                        <a:t>Small </a:t>
                      </a:r>
                      <a:r>
                        <a:rPr lang="en-US" sz="2000" i="1" dirty="0" err="1"/>
                        <a:t>r</a:t>
                      </a:r>
                      <a:r>
                        <a:rPr lang="en-US" sz="2000" baseline="-25000" dirty="0" err="1"/>
                        <a:t>A</a:t>
                      </a:r>
                      <a:r>
                        <a:rPr lang="en-US" sz="2000" dirty="0"/>
                        <a:t> in</a:t>
                      </a:r>
                      <a:br>
                        <a:rPr lang="en-US" sz="2000" dirty="0"/>
                      </a:br>
                      <a:r>
                        <a:rPr lang="en-US" sz="2000" dirty="0"/>
                        <a:t>B ion interstitial</a:t>
                      </a:r>
                    </a:p>
                  </a:txBody>
                  <a:tcPr marL="69756" marR="69756" marT="34857" marB="34857" anchor="ctr">
                    <a:lnL>
                      <a:noFill/>
                    </a:lnL>
                    <a:lnR>
                      <a:noFill/>
                    </a:lnR>
                    <a:lnT>
                      <a:noFill/>
                    </a:lnT>
                    <a:lnB>
                      <a:noFill/>
                    </a:lnB>
                  </a:tcPr>
                </a:tc>
                <a:tc>
                  <a:txBody>
                    <a:bodyPr/>
                    <a:lstStyle/>
                    <a:p>
                      <a:pPr algn="ctr">
                        <a:buFont typeface="Arial" panose="020B0604020202020204" pitchFamily="34" charset="0"/>
                        <a:buNone/>
                      </a:pPr>
                      <a:r>
                        <a:rPr lang="en-US" sz="2000" dirty="0">
                          <a:effectLst/>
                        </a:rPr>
                        <a:t>GdFeO</a:t>
                      </a:r>
                      <a:r>
                        <a:rPr lang="en-US" sz="2000" baseline="-25000" dirty="0">
                          <a:effectLst/>
                        </a:rPr>
                        <a:t>3</a:t>
                      </a:r>
                      <a:r>
                        <a:rPr lang="en-US" sz="2000" dirty="0">
                          <a:effectLst/>
                        </a:rPr>
                        <a:t> (Orth.)</a:t>
                      </a:r>
                    </a:p>
                    <a:p>
                      <a:pPr algn="ctr">
                        <a:buFont typeface="Arial" panose="020B0604020202020204" pitchFamily="34" charset="0"/>
                        <a:buNone/>
                      </a:pPr>
                      <a:r>
                        <a:rPr lang="en-US" sz="2000" dirty="0">
                          <a:effectLst/>
                        </a:rPr>
                        <a:t>CaTiO</a:t>
                      </a:r>
                      <a:r>
                        <a:rPr lang="en-US" sz="2000" baseline="-25000" dirty="0">
                          <a:effectLst/>
                        </a:rPr>
                        <a:t>3 </a:t>
                      </a:r>
                      <a:r>
                        <a:rPr lang="en-US" sz="2000" dirty="0">
                          <a:effectLst/>
                        </a:rPr>
                        <a:t>(Orth.)</a:t>
                      </a:r>
                    </a:p>
                  </a:txBody>
                  <a:tcPr marL="69756" marR="69756" marT="34857" marB="34857" anchor="ctr">
                    <a:lnL>
                      <a:noFill/>
                    </a:lnL>
                    <a:lnR>
                      <a:noFill/>
                    </a:lnR>
                    <a:lnT>
                      <a:noFill/>
                    </a:lnT>
                    <a:lnB>
                      <a:noFill/>
                    </a:lnB>
                  </a:tcPr>
                </a:tc>
                <a:extLst>
                  <a:ext uri="{0D108BD9-81ED-4DB2-BD59-A6C34878D82A}">
                    <a16:rowId xmlns:a16="http://schemas.microsoft.com/office/drawing/2014/main" val="10003"/>
                  </a:ext>
                </a:extLst>
              </a:tr>
              <a:tr h="496420">
                <a:tc>
                  <a:txBody>
                    <a:bodyPr/>
                    <a:lstStyle/>
                    <a:p>
                      <a:pPr algn="ctr"/>
                      <a:r>
                        <a:rPr lang="en-US" altLang="ja-JP" sz="2000" b="1"/>
                        <a:t>&lt;0.71</a:t>
                      </a:r>
                      <a:endParaRPr lang="ja-JP" altLang="en-US" sz="2000" b="1"/>
                    </a:p>
                  </a:txBody>
                  <a:tcPr marL="69756" marR="69756" marT="34857" marB="34857" anchor="ctr">
                    <a:lnL>
                      <a:noFill/>
                    </a:lnL>
                    <a:lnR>
                      <a:noFill/>
                    </a:lnR>
                    <a:lnT>
                      <a:noFill/>
                    </a:lnT>
                    <a:lnB>
                      <a:noFill/>
                    </a:lnB>
                  </a:tcPr>
                </a:tc>
                <a:tc>
                  <a:txBody>
                    <a:bodyPr/>
                    <a:lstStyle/>
                    <a:p>
                      <a:pPr algn="ctr"/>
                      <a:r>
                        <a:rPr lang="en-US" sz="2000"/>
                        <a:t>Different structures</a:t>
                      </a:r>
                    </a:p>
                  </a:txBody>
                  <a:tcPr marL="69756" marR="69756" marT="34857" marB="34857" anchor="ctr">
                    <a:lnL>
                      <a:noFill/>
                    </a:lnL>
                    <a:lnR>
                      <a:noFill/>
                    </a:lnR>
                    <a:lnT>
                      <a:noFill/>
                    </a:lnT>
                    <a:lnB>
                      <a:noFill/>
                    </a:lnB>
                  </a:tcPr>
                </a:tc>
                <a:tc>
                  <a:txBody>
                    <a:bodyPr/>
                    <a:lstStyle/>
                    <a:p>
                      <a:pPr algn="ctr"/>
                      <a:r>
                        <a:rPr lang="en-US" sz="2000" dirty="0" err="1"/>
                        <a:t>Samll</a:t>
                      </a:r>
                      <a:r>
                        <a:rPr lang="en-US" sz="2000" dirty="0"/>
                        <a:t> </a:t>
                      </a:r>
                      <a:r>
                        <a:rPr lang="en-US" sz="2000" i="1" dirty="0" err="1"/>
                        <a:t>r</a:t>
                      </a:r>
                      <a:r>
                        <a:rPr lang="en-US" sz="2000" baseline="-25000" dirty="0" err="1"/>
                        <a:t>A</a:t>
                      </a:r>
                      <a:r>
                        <a:rPr lang="en-US" sz="2000" dirty="0"/>
                        <a:t>, </a:t>
                      </a:r>
                      <a:r>
                        <a:rPr lang="en-US" sz="2000" i="1" baseline="0" dirty="0" err="1"/>
                        <a:t>r</a:t>
                      </a:r>
                      <a:r>
                        <a:rPr lang="en-US" sz="2000" baseline="-25000" dirty="0" err="1"/>
                        <a:t>B</a:t>
                      </a:r>
                      <a:endParaRPr lang="en-US" sz="2000" dirty="0"/>
                    </a:p>
                  </a:txBody>
                  <a:tcPr marL="69756" marR="69756" marT="34857" marB="34857" anchor="ctr">
                    <a:lnL>
                      <a:noFill/>
                    </a:lnL>
                    <a:lnR>
                      <a:noFill/>
                    </a:lnR>
                    <a:lnT>
                      <a:noFill/>
                    </a:lnT>
                    <a:lnB>
                      <a:noFill/>
                    </a:lnB>
                  </a:tcPr>
                </a:tc>
                <a:tc>
                  <a:txBody>
                    <a:bodyPr/>
                    <a:lstStyle/>
                    <a:p>
                      <a:pPr algn="ctr">
                        <a:buFont typeface="Arial" panose="020B0604020202020204" pitchFamily="34" charset="0"/>
                        <a:buNone/>
                      </a:pPr>
                      <a:r>
                        <a:rPr lang="en-US" sz="2000" dirty="0">
                          <a:effectLst/>
                        </a:rPr>
                        <a:t>FeTiO</a:t>
                      </a:r>
                      <a:r>
                        <a:rPr lang="en-US" sz="2000" baseline="-25000" dirty="0">
                          <a:effectLst/>
                        </a:rPr>
                        <a:t>3</a:t>
                      </a:r>
                      <a:r>
                        <a:rPr lang="en-US" sz="2000" dirty="0">
                          <a:effectLst/>
                        </a:rPr>
                        <a:t> (Tri.)</a:t>
                      </a:r>
                    </a:p>
                  </a:txBody>
                  <a:tcPr marL="69756" marR="69756" marT="34857" marB="34857" anchor="ctr">
                    <a:lnL>
                      <a:noFill/>
                    </a:lnL>
                    <a:lnR>
                      <a:noFill/>
                    </a:lnR>
                    <a:lnT>
                      <a:noFill/>
                    </a:lnT>
                    <a:lnB>
                      <a:noFill/>
                    </a:lnB>
                  </a:tcPr>
                </a:tc>
                <a:extLst>
                  <a:ext uri="{0D108BD9-81ED-4DB2-BD59-A6C34878D82A}">
                    <a16:rowId xmlns:a16="http://schemas.microsoft.com/office/drawing/2014/main" val="10004"/>
                  </a:ext>
                </a:extLst>
              </a:tr>
            </a:tbl>
          </a:graphicData>
        </a:graphic>
      </p:graphicFrame>
      <p:sp>
        <p:nvSpPr>
          <p:cNvPr id="2" name="正方形/長方形 1">
            <a:extLst>
              <a:ext uri="{FF2B5EF4-FFF2-40B4-BE49-F238E27FC236}">
                <a16:creationId xmlns:a16="http://schemas.microsoft.com/office/drawing/2014/main" id="{70C43DA5-B804-9D8B-DDFE-B426A7D91D30}"/>
              </a:ext>
            </a:extLst>
          </p:cNvPr>
          <p:cNvSpPr/>
          <p:nvPr/>
        </p:nvSpPr>
        <p:spPr>
          <a:xfrm>
            <a:off x="7166437" y="2560135"/>
            <a:ext cx="4097404" cy="461665"/>
          </a:xfrm>
          <a:prstGeom prst="rect">
            <a:avLst/>
          </a:prstGeom>
        </p:spPr>
        <p:txBody>
          <a:bodyPr wrap="none">
            <a:spAutoFit/>
          </a:bodyPr>
          <a:lstStyle/>
          <a:p>
            <a:pPr fontAlgn="base">
              <a:spcBef>
                <a:spcPct val="0"/>
              </a:spcBef>
              <a:spcAft>
                <a:spcPct val="0"/>
              </a:spcAft>
              <a:defRPr/>
            </a:pPr>
            <a:r>
              <a:rPr lang="en-US" altLang="ja-JP" sz="2400" b="1" dirty="0">
                <a:solidFill>
                  <a:srgbClr val="FF0000"/>
                </a:solidFill>
                <a:latin typeface="Times New Roman" panose="02020603050405020304" pitchFamily="18" charset="0"/>
                <a:ea typeface="ＨＧ丸ゴシックB" charset="-128"/>
              </a:rPr>
              <a:t>Goldschmidt tolerance factor</a:t>
            </a:r>
            <a:endParaRPr lang="ja-JP" altLang="en-US" sz="2400" dirty="0">
              <a:solidFill>
                <a:srgbClr val="000000"/>
              </a:solidFill>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269136362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26F257D-53D6-4577-B430-396B672246DB}"/>
              </a:ext>
            </a:extLst>
          </p:cNvPr>
          <p:cNvSpPr txBox="1">
            <a:spLocks noChangeArrowheads="1"/>
          </p:cNvSpPr>
          <p:nvPr/>
        </p:nvSpPr>
        <p:spPr>
          <a:xfrm>
            <a:off x="0" y="0"/>
            <a:ext cx="12192000" cy="914400"/>
          </a:xfrm>
          <a:prstGeom prst="rect">
            <a:avLst/>
          </a:prstGeo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ctr" anchorCtr="0"/>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eaLnBrk="1" hangingPunct="1"/>
            <a:r>
              <a:rPr lang="ja-JP" altLang="en-US" sz="3600" b="1" kern="0" dirty="0">
                <a:solidFill>
                  <a:srgbClr val="0000FF"/>
                </a:solidFill>
                <a:latin typeface="Times New Roman"/>
                <a:ea typeface="ＨＧ丸ゴシックB" charset="-128"/>
              </a:rPr>
              <a:t>なぜペロブスカイト構造では大きな誘電率が出るのか？</a:t>
            </a:r>
            <a:endParaRPr lang="en-US" altLang="ja-JP" sz="3200" b="1" kern="0" baseline="-25000" dirty="0">
              <a:solidFill>
                <a:srgbClr val="0000FF"/>
              </a:solidFill>
              <a:latin typeface="Times New Roman"/>
              <a:ea typeface="ＨＧ丸ゴシックB" charset="-128"/>
            </a:endParaRPr>
          </a:p>
        </p:txBody>
      </p:sp>
      <p:pic>
        <p:nvPicPr>
          <p:cNvPr id="3" name="Picture 5">
            <a:extLst>
              <a:ext uri="{FF2B5EF4-FFF2-40B4-BE49-F238E27FC236}">
                <a16:creationId xmlns:a16="http://schemas.microsoft.com/office/drawing/2014/main" id="{927253D3-87BA-4080-BED4-2ADACA22E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58" y="914400"/>
            <a:ext cx="3119438" cy="280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7">
            <a:extLst>
              <a:ext uri="{FF2B5EF4-FFF2-40B4-BE49-F238E27FC236}">
                <a16:creationId xmlns:a16="http://schemas.microsoft.com/office/drawing/2014/main" id="{955DBEE9-EC81-401C-AEAC-A7B2D807B6A1}"/>
              </a:ext>
            </a:extLst>
          </p:cNvPr>
          <p:cNvSpPr>
            <a:spLocks noChangeArrowheads="1"/>
          </p:cNvSpPr>
          <p:nvPr/>
        </p:nvSpPr>
        <p:spPr bwMode="auto">
          <a:xfrm>
            <a:off x="178858" y="1981200"/>
            <a:ext cx="742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3600" b="1">
                <a:solidFill>
                  <a:srgbClr val="FF0000"/>
                </a:solidFill>
                <a:ea typeface="ＨＧ丸ゴシックB" charset="-128"/>
              </a:rPr>
              <a:t>O</a:t>
            </a:r>
          </a:p>
        </p:txBody>
      </p:sp>
      <p:sp>
        <p:nvSpPr>
          <p:cNvPr id="5" name="Rectangle 8">
            <a:extLst>
              <a:ext uri="{FF2B5EF4-FFF2-40B4-BE49-F238E27FC236}">
                <a16:creationId xmlns:a16="http://schemas.microsoft.com/office/drawing/2014/main" id="{F6F1AEAA-6002-47E6-A6E9-F396CD511022}"/>
              </a:ext>
            </a:extLst>
          </p:cNvPr>
          <p:cNvSpPr>
            <a:spLocks noChangeArrowheads="1"/>
          </p:cNvSpPr>
          <p:nvPr/>
        </p:nvSpPr>
        <p:spPr bwMode="auto">
          <a:xfrm>
            <a:off x="1440921" y="1646238"/>
            <a:ext cx="4937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3600" b="1">
                <a:solidFill>
                  <a:srgbClr val="0099FF"/>
                </a:solidFill>
                <a:ea typeface="ＨＧ丸ゴシックB" charset="-128"/>
              </a:rPr>
              <a:t>B</a:t>
            </a:r>
            <a:endParaRPr lang="en-US" altLang="ja-JP" sz="3600" b="1" baseline="30000">
              <a:solidFill>
                <a:srgbClr val="0099FF"/>
              </a:solidFill>
              <a:ea typeface="ＨＧ丸ゴシックB" charset="-128"/>
            </a:endParaRPr>
          </a:p>
        </p:txBody>
      </p:sp>
      <p:sp>
        <p:nvSpPr>
          <p:cNvPr id="6" name="Rectangle 9">
            <a:extLst>
              <a:ext uri="{FF2B5EF4-FFF2-40B4-BE49-F238E27FC236}">
                <a16:creationId xmlns:a16="http://schemas.microsoft.com/office/drawing/2014/main" id="{17EE31F4-A753-4BF6-8124-40DD8F71B804}"/>
              </a:ext>
            </a:extLst>
          </p:cNvPr>
          <p:cNvSpPr>
            <a:spLocks noChangeArrowheads="1"/>
          </p:cNvSpPr>
          <p:nvPr/>
        </p:nvSpPr>
        <p:spPr bwMode="auto">
          <a:xfrm>
            <a:off x="-43391" y="1143001"/>
            <a:ext cx="5191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sz="3600" b="1">
                <a:solidFill>
                  <a:srgbClr val="669900"/>
                </a:solidFill>
                <a:ea typeface="ＨＧ丸ゴシックB" charset="-128"/>
              </a:rPr>
              <a:t>A</a:t>
            </a:r>
            <a:endParaRPr lang="en-US" altLang="ja-JP" sz="3600" b="1" baseline="30000">
              <a:solidFill>
                <a:srgbClr val="669900"/>
              </a:solidFill>
              <a:ea typeface="ＨＧ丸ゴシックB" charset="-128"/>
            </a:endParaRPr>
          </a:p>
        </p:txBody>
      </p:sp>
      <p:sp>
        <p:nvSpPr>
          <p:cNvPr id="13" name="Rectangle 10">
            <a:extLst>
              <a:ext uri="{FF2B5EF4-FFF2-40B4-BE49-F238E27FC236}">
                <a16:creationId xmlns:a16="http://schemas.microsoft.com/office/drawing/2014/main" id="{F279696A-59BA-4AD8-9993-F7A06177F8DB}"/>
              </a:ext>
            </a:extLst>
          </p:cNvPr>
          <p:cNvSpPr>
            <a:spLocks noChangeArrowheads="1"/>
          </p:cNvSpPr>
          <p:nvPr/>
        </p:nvSpPr>
        <p:spPr bwMode="auto">
          <a:xfrm>
            <a:off x="3702199" y="2317750"/>
            <a:ext cx="923340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ja-JP" altLang="en-US" b="1" dirty="0">
                <a:solidFill>
                  <a:srgbClr val="FF0000"/>
                </a:solidFill>
                <a:latin typeface="+mn-lt"/>
                <a:ea typeface="+mn-ea"/>
              </a:rPr>
              <a:t>副格子構造</a:t>
            </a:r>
            <a:r>
              <a:rPr lang="en-US" altLang="ja-JP" b="1" dirty="0">
                <a:solidFill>
                  <a:srgbClr val="FF0000"/>
                </a:solidFill>
                <a:latin typeface="+mn-lt"/>
                <a:ea typeface="+mn-ea"/>
              </a:rPr>
              <a:t>:</a:t>
            </a:r>
            <a:br>
              <a:rPr lang="en-US" altLang="ja-JP" b="1" dirty="0">
                <a:solidFill>
                  <a:srgbClr val="FF0000"/>
                </a:solidFill>
                <a:latin typeface="+mn-lt"/>
                <a:ea typeface="+mn-ea"/>
              </a:rPr>
            </a:br>
            <a:r>
              <a:rPr lang="ja-JP" altLang="en-US" b="1" dirty="0">
                <a:latin typeface="+mn-lt"/>
                <a:ea typeface="+mn-ea"/>
              </a:rPr>
              <a:t>・ 安定な外殻フレーム</a:t>
            </a:r>
            <a:endParaRPr lang="en-US" altLang="ja-JP" b="1" dirty="0">
              <a:latin typeface="+mn-lt"/>
              <a:ea typeface="+mn-ea"/>
            </a:endParaRPr>
          </a:p>
          <a:p>
            <a:pPr fontAlgn="base">
              <a:spcBef>
                <a:spcPct val="0"/>
              </a:spcBef>
              <a:spcAft>
                <a:spcPct val="0"/>
              </a:spcAft>
              <a:buNone/>
              <a:defRPr/>
            </a:pPr>
            <a:r>
              <a:rPr lang="ja-JP" altLang="en-US" b="1" dirty="0">
                <a:latin typeface="+mn-lt"/>
                <a:ea typeface="+mn-ea"/>
              </a:rPr>
              <a:t>・ 不安定な原子状態を安定化</a:t>
            </a:r>
            <a:endParaRPr lang="en-US" altLang="ja-JP" b="1" dirty="0">
              <a:latin typeface="+mn-lt"/>
              <a:ea typeface="+mn-ea"/>
            </a:endParaRPr>
          </a:p>
          <a:p>
            <a:pPr fontAlgn="base">
              <a:spcBef>
                <a:spcPct val="0"/>
              </a:spcBef>
              <a:spcAft>
                <a:spcPct val="0"/>
              </a:spcAft>
              <a:buNone/>
              <a:defRPr/>
            </a:pPr>
            <a:r>
              <a:rPr lang="en-US" altLang="ja-JP" b="1" dirty="0">
                <a:solidFill>
                  <a:srgbClr val="000000"/>
                </a:solidFill>
                <a:latin typeface="+mn-lt"/>
                <a:ea typeface="+mn-ea"/>
              </a:rPr>
              <a:t>Case 1: </a:t>
            </a:r>
          </a:p>
          <a:p>
            <a:pPr fontAlgn="base">
              <a:spcBef>
                <a:spcPct val="0"/>
              </a:spcBef>
              <a:spcAft>
                <a:spcPct val="0"/>
              </a:spcAft>
              <a:buNone/>
              <a:defRPr/>
            </a:pPr>
            <a:r>
              <a:rPr lang="ja-JP" altLang="en-US" dirty="0">
                <a:latin typeface="+mn-lt"/>
                <a:ea typeface="+mn-ea"/>
              </a:rPr>
              <a:t>　単位格子は</a:t>
            </a:r>
            <a:r>
              <a:rPr lang="en-US" altLang="ja-JP" dirty="0">
                <a:solidFill>
                  <a:srgbClr val="000000"/>
                </a:solidFill>
                <a:latin typeface="+mn-lt"/>
                <a:ea typeface="+mn-ea"/>
              </a:rPr>
              <a:t> B-O</a:t>
            </a:r>
            <a:r>
              <a:rPr lang="ja-JP" altLang="en-US" dirty="0">
                <a:latin typeface="+mn-lt"/>
                <a:ea typeface="+mn-ea"/>
              </a:rPr>
              <a:t>構造で安定化</a:t>
            </a:r>
            <a:br>
              <a:rPr lang="en-US" altLang="ja-JP" dirty="0">
                <a:solidFill>
                  <a:srgbClr val="000000"/>
                </a:solidFill>
                <a:latin typeface="+mn-lt"/>
                <a:ea typeface="+mn-ea"/>
              </a:rPr>
            </a:br>
            <a:r>
              <a:rPr lang="ja-JP" altLang="en-US" dirty="0">
                <a:solidFill>
                  <a:srgbClr val="000000"/>
                </a:solidFill>
                <a:latin typeface="+mn-lt"/>
                <a:ea typeface="+mn-ea"/>
              </a:rPr>
              <a:t>　</a:t>
            </a:r>
            <a:r>
              <a:rPr lang="en-US" altLang="ja-JP" dirty="0">
                <a:solidFill>
                  <a:srgbClr val="000000"/>
                </a:solidFill>
                <a:latin typeface="+mn-lt"/>
                <a:ea typeface="+mn-ea"/>
              </a:rPr>
              <a:t>A</a:t>
            </a:r>
            <a:r>
              <a:rPr lang="ja-JP" altLang="en-US" dirty="0">
                <a:latin typeface="+mn-lt"/>
                <a:ea typeface="+mn-ea"/>
              </a:rPr>
              <a:t>イオンは緩く束縛</a:t>
            </a:r>
            <a:endParaRPr lang="en-US" altLang="ja-JP" dirty="0">
              <a:latin typeface="+mn-lt"/>
              <a:ea typeface="+mn-ea"/>
            </a:endParaRPr>
          </a:p>
          <a:p>
            <a:pPr fontAlgn="base">
              <a:spcBef>
                <a:spcPct val="0"/>
              </a:spcBef>
              <a:spcAft>
                <a:spcPct val="0"/>
              </a:spcAft>
              <a:buNone/>
              <a:defRPr/>
            </a:pPr>
            <a:r>
              <a:rPr lang="en-US" altLang="ja-JP" b="1" dirty="0">
                <a:solidFill>
                  <a:srgbClr val="000000"/>
                </a:solidFill>
                <a:latin typeface="+mn-lt"/>
                <a:ea typeface="+mn-ea"/>
              </a:rPr>
              <a:t>Case 2:</a:t>
            </a:r>
          </a:p>
          <a:p>
            <a:pPr fontAlgn="base">
              <a:spcBef>
                <a:spcPct val="0"/>
              </a:spcBef>
              <a:spcAft>
                <a:spcPct val="0"/>
              </a:spcAft>
              <a:buNone/>
              <a:defRPr/>
            </a:pPr>
            <a:r>
              <a:rPr lang="ja-JP" altLang="en-US" dirty="0"/>
              <a:t>　単位格子は</a:t>
            </a:r>
            <a:r>
              <a:rPr lang="en-US" altLang="ja-JP" dirty="0">
                <a:solidFill>
                  <a:srgbClr val="000000"/>
                </a:solidFill>
              </a:rPr>
              <a:t> A-O</a:t>
            </a:r>
            <a:r>
              <a:rPr lang="ja-JP" altLang="en-US" dirty="0"/>
              <a:t>構造で安定化</a:t>
            </a:r>
            <a:br>
              <a:rPr lang="en-US" altLang="ja-JP" dirty="0">
                <a:solidFill>
                  <a:srgbClr val="000000"/>
                </a:solidFill>
              </a:rPr>
            </a:br>
            <a:r>
              <a:rPr lang="ja-JP" altLang="en-US" dirty="0">
                <a:solidFill>
                  <a:srgbClr val="000000"/>
                </a:solidFill>
              </a:rPr>
              <a:t>　</a:t>
            </a:r>
            <a:r>
              <a:rPr lang="en-US" altLang="ja-JP" dirty="0">
                <a:solidFill>
                  <a:srgbClr val="000000"/>
                </a:solidFill>
              </a:rPr>
              <a:t>B</a:t>
            </a:r>
            <a:r>
              <a:rPr lang="ja-JP" altLang="en-US" dirty="0"/>
              <a:t>イオンは緩く束縛</a:t>
            </a:r>
            <a:endParaRPr lang="en-US" altLang="ja-JP" dirty="0">
              <a:solidFill>
                <a:srgbClr val="000000"/>
              </a:solidFill>
              <a:latin typeface="+mn-lt"/>
              <a:ea typeface="+mn-ea"/>
            </a:endParaRPr>
          </a:p>
        </p:txBody>
      </p:sp>
      <p:graphicFrame>
        <p:nvGraphicFramePr>
          <p:cNvPr id="18" name="オブジェクト 13">
            <a:extLst>
              <a:ext uri="{FF2B5EF4-FFF2-40B4-BE49-F238E27FC236}">
                <a16:creationId xmlns:a16="http://schemas.microsoft.com/office/drawing/2014/main" id="{8003A7A2-42C3-6758-304F-FAF9BB0D3E7C}"/>
              </a:ext>
            </a:extLst>
          </p:cNvPr>
          <p:cNvGraphicFramePr>
            <a:graphicFrameLocks noChangeAspect="1"/>
          </p:cNvGraphicFramePr>
          <p:nvPr>
            <p:extLst>
              <p:ext uri="{D42A27DB-BD31-4B8C-83A1-F6EECF244321}">
                <p14:modId xmlns:p14="http://schemas.microsoft.com/office/powerpoint/2010/main" val="1415484524"/>
              </p:ext>
            </p:extLst>
          </p:nvPr>
        </p:nvGraphicFramePr>
        <p:xfrm>
          <a:off x="3948076" y="797667"/>
          <a:ext cx="2743955" cy="1300705"/>
        </p:xfrm>
        <a:graphic>
          <a:graphicData uri="http://schemas.openxmlformats.org/presentationml/2006/ole">
            <mc:AlternateContent xmlns:mc="http://schemas.openxmlformats.org/markup-compatibility/2006">
              <mc:Choice xmlns:v="urn:schemas-microsoft-com:vml" Requires="v">
                <p:oleObj name="数式" r:id="rId4" imgW="939392" imgH="444307" progId="Equation.3">
                  <p:embed/>
                </p:oleObj>
              </mc:Choice>
              <mc:Fallback>
                <p:oleObj name="数式" r:id="rId4" imgW="939392" imgH="444307" progId="Equation.3">
                  <p:embed/>
                  <p:pic>
                    <p:nvPicPr>
                      <p:cNvPr id="215051" name="オブジェクト 13">
                        <a:extLst>
                          <a:ext uri="{FF2B5EF4-FFF2-40B4-BE49-F238E27FC236}">
                            <a16:creationId xmlns:a16="http://schemas.microsoft.com/office/drawing/2014/main" id="{D4CC4762-82AB-466A-828D-1A9523C14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076" y="797667"/>
                        <a:ext cx="2743955" cy="1300705"/>
                      </a:xfrm>
                      <a:prstGeom prst="rect">
                        <a:avLst/>
                      </a:prstGeom>
                      <a:noFill/>
                      <a:ln>
                        <a:noFill/>
                      </a:ln>
                    </p:spPr>
                  </p:pic>
                </p:oleObj>
              </mc:Fallback>
            </mc:AlternateContent>
          </a:graphicData>
        </a:graphic>
      </p:graphicFrame>
      <p:sp>
        <p:nvSpPr>
          <p:cNvPr id="19" name="Rectangle 10">
            <a:extLst>
              <a:ext uri="{FF2B5EF4-FFF2-40B4-BE49-F238E27FC236}">
                <a16:creationId xmlns:a16="http://schemas.microsoft.com/office/drawing/2014/main" id="{FDF7A869-ED2A-89D7-7B2C-A9B878CCD870}"/>
              </a:ext>
            </a:extLst>
          </p:cNvPr>
          <p:cNvSpPr>
            <a:spLocks noChangeArrowheads="1"/>
          </p:cNvSpPr>
          <p:nvPr/>
        </p:nvSpPr>
        <p:spPr bwMode="auto">
          <a:xfrm>
            <a:off x="6791657" y="1556659"/>
            <a:ext cx="41088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ＨＧ丸ゴシックB" charset="-128"/>
                <a:cs typeface="+mn-cs"/>
              </a:rPr>
              <a:t>ペロブスカイト構造が歪む指標となる</a:t>
            </a:r>
            <a:endPar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ＨＧ丸ゴシックB" charset="-128"/>
              <a:cs typeface="+mn-cs"/>
            </a:endParaRPr>
          </a:p>
        </p:txBody>
      </p:sp>
      <p:sp>
        <p:nvSpPr>
          <p:cNvPr id="20" name="正方形/長方形 19">
            <a:extLst>
              <a:ext uri="{FF2B5EF4-FFF2-40B4-BE49-F238E27FC236}">
                <a16:creationId xmlns:a16="http://schemas.microsoft.com/office/drawing/2014/main" id="{3894EA81-B265-CEE6-F327-529C4461D797}"/>
              </a:ext>
            </a:extLst>
          </p:cNvPr>
          <p:cNvSpPr/>
          <p:nvPr/>
        </p:nvSpPr>
        <p:spPr>
          <a:xfrm>
            <a:off x="6798465" y="1057126"/>
            <a:ext cx="4097404" cy="461665"/>
          </a:xfrm>
          <a:prstGeom prst="rect">
            <a:avLst/>
          </a:prstGeom>
        </p:spPr>
        <p:txBody>
          <a:bodyPr wrap="none">
            <a:spAutoFit/>
          </a:bodyPr>
          <a:lstStyle/>
          <a:p>
            <a:pPr fontAlgn="base">
              <a:spcBef>
                <a:spcPct val="0"/>
              </a:spcBef>
              <a:spcAft>
                <a:spcPct val="0"/>
              </a:spcAft>
              <a:defRPr/>
            </a:pPr>
            <a:r>
              <a:rPr lang="en-US" altLang="ja-JP" sz="2400" b="1" dirty="0">
                <a:solidFill>
                  <a:srgbClr val="FF0000"/>
                </a:solidFill>
                <a:latin typeface="Times New Roman" panose="02020603050405020304" pitchFamily="18" charset="0"/>
                <a:ea typeface="ＨＧ丸ゴシックB" charset="-128"/>
              </a:rPr>
              <a:t>Goldschmidt tolerance factor</a:t>
            </a:r>
            <a:endParaRPr lang="ja-JP" altLang="en-US" sz="2400" dirty="0">
              <a:solidFill>
                <a:srgbClr val="000000"/>
              </a:solidFill>
              <a:latin typeface="Times New Roman" panose="02020603050405020304" pitchFamily="18" charset="0"/>
              <a:ea typeface="ＭＳ Ｐゴシック" panose="020B0600070205080204" pitchFamily="50" charset="-128"/>
            </a:endParaRPr>
          </a:p>
        </p:txBody>
      </p:sp>
    </p:spTree>
    <p:extLst>
      <p:ext uri="{BB962C8B-B14F-4D97-AF65-F5344CB8AC3E}">
        <p14:creationId xmlns:p14="http://schemas.microsoft.com/office/powerpoint/2010/main" val="10311031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a:extLst>
              <a:ext uri="{FF2B5EF4-FFF2-40B4-BE49-F238E27FC236}">
                <a16:creationId xmlns:a16="http://schemas.microsoft.com/office/drawing/2014/main" id="{EEBC59CA-152D-4481-BEA0-37E3F889E0A3}"/>
              </a:ext>
            </a:extLst>
          </p:cNvPr>
          <p:cNvSpPr>
            <a:spLocks noGrp="1" noChangeArrowheads="1"/>
          </p:cNvSpPr>
          <p:nvPr>
            <p:ph type="title"/>
          </p:nvPr>
        </p:nvSpPr>
        <p:spPr>
          <a:xfrm>
            <a:off x="1524000" y="0"/>
            <a:ext cx="9144000" cy="8382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a:solidFill>
                  <a:srgbClr val="0000FF"/>
                </a:solidFill>
              </a:rPr>
              <a:t>★★</a:t>
            </a:r>
            <a:r>
              <a:rPr lang="ja-JP" altLang="en-US" sz="3600" b="1">
                <a:solidFill>
                  <a:srgbClr val="0000FF"/>
                </a:solidFill>
              </a:rPr>
              <a:t>結晶構造を見るとき、大事なこと★★</a:t>
            </a:r>
          </a:p>
        </p:txBody>
      </p:sp>
      <p:sp>
        <p:nvSpPr>
          <p:cNvPr id="200707" name="Text Box 1027">
            <a:extLst>
              <a:ext uri="{FF2B5EF4-FFF2-40B4-BE49-F238E27FC236}">
                <a16:creationId xmlns:a16="http://schemas.microsoft.com/office/drawing/2014/main" id="{8171AC64-EE94-49C5-9985-E7E848B1F021}"/>
              </a:ext>
            </a:extLst>
          </p:cNvPr>
          <p:cNvSpPr txBox="1">
            <a:spLocks noChangeArrowheads="1"/>
          </p:cNvSpPr>
          <p:nvPr/>
        </p:nvSpPr>
        <p:spPr bwMode="auto">
          <a:xfrm>
            <a:off x="1232209" y="364274"/>
            <a:ext cx="10194073"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陽イオンの周りの陰イオンの数はいくつか （</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陰イオンの配位数</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陽イオンの周りの陰イオンはどのような多面体を作るか （</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配位多面体</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b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平面</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4</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配位、</a:t>
            </a:r>
            <a:r>
              <a:rPr kumimoji="1" lang="en-US" altLang="ja-JP"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4</a:t>
            </a: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配位</a:t>
            </a:r>
            <a:r>
              <a:rPr kumimoji="1" lang="en-US" altLang="ja-JP"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4</a:t>
            </a: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面体</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（テトラポッド型）</a:t>
            </a:r>
            <a:b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6</a:t>
            </a: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配位</a:t>
            </a:r>
            <a:r>
              <a:rPr kumimoji="1" lang="en-US" altLang="ja-JP"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8</a:t>
            </a: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面体</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（両四角錐型）、</a:t>
            </a:r>
            <a:r>
              <a:rPr kumimoji="1" lang="en-US" altLang="ja-JP"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6</a:t>
            </a: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配位</a:t>
            </a:r>
            <a:r>
              <a:rPr kumimoji="1" lang="en-US" altLang="ja-JP"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5</a:t>
            </a: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面体</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（三角柱） など</a:t>
            </a:r>
          </a:p>
          <a:p>
            <a:pPr lvl="0" fontAlgn="base">
              <a:spcBef>
                <a:spcPct val="50000"/>
              </a:spcBef>
              <a:spcAft>
                <a:spcPct val="0"/>
              </a:spcAf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陽イオンの</a:t>
            </a:r>
            <a: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配位多面体はどのようにつながっているか</a:t>
            </a:r>
            <a:br>
              <a:rPr kumimoji="1" lang="ja-JP"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b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　　孤立、頂点共有、</a:t>
            </a:r>
            <a:r>
              <a:rPr lang="ja-JP" altLang="en-US" sz="2400" dirty="0">
                <a:solidFill>
                  <a:srgbClr val="0000CC"/>
                </a:solidFill>
              </a:rPr>
              <a:t>稜共</a:t>
            </a:r>
            <a:r>
              <a:rPr kumimoji="1" lang="ja-JP" altLang="en-US" sz="24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50" charset="-128"/>
                <a:cs typeface="+mn-cs"/>
              </a:rPr>
              <a:t>有、面共有</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結合長</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はイオン半径で説明できるか</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結合角</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は高対称多面体からどれだけずれているか</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陰イオンの周りの陽イオンの数はいくつか （</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陽イオンの配位数</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特徴構造の次元 （</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層構造、柱・チャネル構造、孔・かご構造</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457200" marR="0" lvl="0" indent="-457200" algn="l" defTabSz="914400" rtl="0" eaLnBrk="1" fontAlgn="base" latinLnBrk="0" hangingPunct="1">
              <a:lnSpc>
                <a:spcPct val="100000"/>
              </a:lnSpc>
              <a:spcBef>
                <a:spcPct val="50000"/>
              </a:spcBef>
              <a:spcAft>
                <a:spcPct val="0"/>
              </a:spcAft>
              <a:buClrTx/>
              <a:buSzTx/>
              <a:buFontTx/>
              <a:buChar char="•"/>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局所的な電荷 （</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ポーリング則</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を参照）</a:t>
            </a:r>
          </a:p>
        </p:txBody>
      </p:sp>
    </p:spTree>
    <p:extLst>
      <p:ext uri="{BB962C8B-B14F-4D97-AF65-F5344CB8AC3E}">
        <p14:creationId xmlns:p14="http://schemas.microsoft.com/office/powerpoint/2010/main" val="1118793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026">
            <a:extLst>
              <a:ext uri="{FF2B5EF4-FFF2-40B4-BE49-F238E27FC236}">
                <a16:creationId xmlns:a16="http://schemas.microsoft.com/office/drawing/2014/main" id="{F07A6E1D-FB75-46AF-9DF9-5F9C3564E303}"/>
              </a:ext>
            </a:extLst>
          </p:cNvPr>
          <p:cNvSpPr>
            <a:spLocks noChangeArrowheads="1"/>
          </p:cNvSpPr>
          <p:nvPr/>
        </p:nvSpPr>
        <p:spPr bwMode="auto">
          <a:xfrm>
            <a:off x="2438401" y="1219200"/>
            <a:ext cx="3313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sz="2400" b="1">
                <a:solidFill>
                  <a:srgbClr val="000000"/>
                </a:solidFill>
                <a:ea typeface="HG丸ｺﾞｼｯｸM-PRO" panose="020F0600000000000000" pitchFamily="50" charset="-128"/>
              </a:rPr>
              <a:t>NaCl</a:t>
            </a:r>
            <a:r>
              <a:rPr lang="ja-JP" altLang="en-US" sz="2400" b="1">
                <a:solidFill>
                  <a:srgbClr val="000000"/>
                </a:solidFill>
                <a:ea typeface="HG丸ｺﾞｼｯｸM-PRO" panose="020F0600000000000000" pitchFamily="50" charset="-128"/>
              </a:rPr>
              <a:t>型構造（常圧相）</a:t>
            </a:r>
            <a:endParaRPr lang="ja-JP" altLang="en-US" sz="2400" b="1" baseline="-25000">
              <a:solidFill>
                <a:srgbClr val="000000"/>
              </a:solidFill>
              <a:ea typeface="HG丸ｺﾞｼｯｸM-PRO" panose="020F0600000000000000" pitchFamily="50" charset="-128"/>
            </a:endParaRPr>
          </a:p>
        </p:txBody>
      </p:sp>
      <p:pic>
        <p:nvPicPr>
          <p:cNvPr id="108547" name="Picture 1027">
            <a:extLst>
              <a:ext uri="{FF2B5EF4-FFF2-40B4-BE49-F238E27FC236}">
                <a16:creationId xmlns:a16="http://schemas.microsoft.com/office/drawing/2014/main" id="{4A20CD59-0840-4DFF-B479-FF1969715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3962400" cy="38100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1028">
            <a:extLst>
              <a:ext uri="{FF2B5EF4-FFF2-40B4-BE49-F238E27FC236}">
                <a16:creationId xmlns:a16="http://schemas.microsoft.com/office/drawing/2014/main" id="{3F6F1909-0B2D-471A-8793-8F72862A0355}"/>
              </a:ext>
            </a:extLst>
          </p:cNvPr>
          <p:cNvSpPr>
            <a:spLocks noGrp="1" noChangeArrowheads="1"/>
          </p:cNvSpPr>
          <p:nvPr>
            <p:ph type="title"/>
          </p:nvPr>
        </p:nvSpPr>
        <p:spPr>
          <a:xfrm>
            <a:off x="1524000" y="0"/>
            <a:ext cx="9144000" cy="838200"/>
          </a:xfrm>
          <a:noFill/>
        </p:spPr>
        <p:txBody>
          <a:bodyPr/>
          <a:lstStyle/>
          <a:p>
            <a:pPr eaLnBrk="1" hangingPunct="1"/>
            <a:r>
              <a:rPr lang="ja-JP" altLang="en-US" sz="3600" b="1">
                <a:solidFill>
                  <a:srgbClr val="0000FF"/>
                </a:solidFill>
                <a:ea typeface="ＨＧ丸ゴシックB" charset="-128"/>
              </a:rPr>
              <a:t>多形の例</a:t>
            </a:r>
            <a:r>
              <a:rPr lang="en-US" altLang="ja-JP" sz="3600" b="1">
                <a:solidFill>
                  <a:srgbClr val="0000FF"/>
                </a:solidFill>
                <a:ea typeface="ＨＧ丸ゴシックB" charset="-128"/>
              </a:rPr>
              <a:t>: </a:t>
            </a:r>
            <a:r>
              <a:rPr lang="ja-JP" altLang="en-US" sz="3600" b="1">
                <a:solidFill>
                  <a:srgbClr val="0000FF"/>
                </a:solidFill>
                <a:ea typeface="ＨＧ丸ゴシックB" charset="-128"/>
              </a:rPr>
              <a:t>同じ化学組成でも構造が違う</a:t>
            </a:r>
          </a:p>
        </p:txBody>
      </p:sp>
      <p:sp>
        <p:nvSpPr>
          <p:cNvPr id="108549" name="Rectangle 1029">
            <a:extLst>
              <a:ext uri="{FF2B5EF4-FFF2-40B4-BE49-F238E27FC236}">
                <a16:creationId xmlns:a16="http://schemas.microsoft.com/office/drawing/2014/main" id="{E675E493-F40C-4DD2-84BE-819BF79577C4}"/>
              </a:ext>
            </a:extLst>
          </p:cNvPr>
          <p:cNvSpPr>
            <a:spLocks noChangeArrowheads="1"/>
          </p:cNvSpPr>
          <p:nvPr/>
        </p:nvSpPr>
        <p:spPr bwMode="auto">
          <a:xfrm>
            <a:off x="1752600" y="739775"/>
            <a:ext cx="10874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b="1">
                <a:solidFill>
                  <a:srgbClr val="FF0000"/>
                </a:solidFill>
                <a:ea typeface="HG丸ｺﾞｼｯｸM-PRO" panose="020F0600000000000000" pitchFamily="50" charset="-128"/>
              </a:rPr>
              <a:t>NaCl</a:t>
            </a:r>
            <a:endParaRPr lang="en-US" altLang="ja-JP" b="1" baseline="-25000">
              <a:solidFill>
                <a:srgbClr val="FF0000"/>
              </a:solidFill>
              <a:ea typeface="HG丸ｺﾞｼｯｸM-PRO" panose="020F0600000000000000" pitchFamily="50" charset="-128"/>
            </a:endParaRPr>
          </a:p>
        </p:txBody>
      </p:sp>
      <p:sp>
        <p:nvSpPr>
          <p:cNvPr id="108550" name="Rectangle 1030">
            <a:extLst>
              <a:ext uri="{FF2B5EF4-FFF2-40B4-BE49-F238E27FC236}">
                <a16:creationId xmlns:a16="http://schemas.microsoft.com/office/drawing/2014/main" id="{8993096D-A3E4-420B-B678-36AD98C17C11}"/>
              </a:ext>
            </a:extLst>
          </p:cNvPr>
          <p:cNvSpPr>
            <a:spLocks noChangeArrowheads="1"/>
          </p:cNvSpPr>
          <p:nvPr/>
        </p:nvSpPr>
        <p:spPr bwMode="auto">
          <a:xfrm>
            <a:off x="6400801" y="1219200"/>
            <a:ext cx="327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sz="2400" b="1">
                <a:solidFill>
                  <a:srgbClr val="000000"/>
                </a:solidFill>
                <a:ea typeface="HG丸ｺﾞｼｯｸM-PRO" panose="020F0600000000000000" pitchFamily="50" charset="-128"/>
              </a:rPr>
              <a:t>CsCl</a:t>
            </a:r>
            <a:r>
              <a:rPr lang="ja-JP" altLang="en-US" sz="2400" b="1">
                <a:solidFill>
                  <a:srgbClr val="000000"/>
                </a:solidFill>
                <a:ea typeface="HG丸ｺﾞｼｯｸM-PRO" panose="020F0600000000000000" pitchFamily="50" charset="-128"/>
              </a:rPr>
              <a:t>型構造（高圧相）</a:t>
            </a:r>
            <a:endParaRPr lang="ja-JP" altLang="en-US" sz="2400" b="1" baseline="-25000">
              <a:solidFill>
                <a:srgbClr val="000000"/>
              </a:solidFill>
              <a:ea typeface="HG丸ｺﾞｼｯｸM-PRO" panose="020F0600000000000000" pitchFamily="50" charset="-128"/>
            </a:endParaRPr>
          </a:p>
        </p:txBody>
      </p:sp>
      <p:sp>
        <p:nvSpPr>
          <p:cNvPr id="108551" name="Rectangle 1031">
            <a:extLst>
              <a:ext uri="{FF2B5EF4-FFF2-40B4-BE49-F238E27FC236}">
                <a16:creationId xmlns:a16="http://schemas.microsoft.com/office/drawing/2014/main" id="{D5020582-042F-4BBA-996A-08033B36E3E8}"/>
              </a:ext>
            </a:extLst>
          </p:cNvPr>
          <p:cNvSpPr>
            <a:spLocks noChangeArrowheads="1"/>
          </p:cNvSpPr>
          <p:nvPr/>
        </p:nvSpPr>
        <p:spPr bwMode="auto">
          <a:xfrm>
            <a:off x="2971801" y="5791200"/>
            <a:ext cx="69437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b="1">
                <a:solidFill>
                  <a:srgbClr val="FF0000"/>
                </a:solidFill>
                <a:ea typeface="HG丸ｺﾞｼｯｸM-PRO" panose="020F0600000000000000" pitchFamily="50" charset="-128"/>
              </a:rPr>
              <a:t>Q: </a:t>
            </a:r>
            <a:r>
              <a:rPr lang="ja-JP" altLang="en-US" b="1">
                <a:solidFill>
                  <a:srgbClr val="FF0000"/>
                </a:solidFill>
                <a:ea typeface="HG丸ｺﾞｼｯｸM-PRO" panose="020F0600000000000000" pitchFamily="50" charset="-128"/>
              </a:rPr>
              <a:t>なぜ</a:t>
            </a:r>
            <a:r>
              <a:rPr lang="en-US" altLang="ja-JP" b="1">
                <a:solidFill>
                  <a:srgbClr val="FF0000"/>
                </a:solidFill>
                <a:ea typeface="HG丸ｺﾞｼｯｸM-PRO" panose="020F0600000000000000" pitchFamily="50" charset="-128"/>
              </a:rPr>
              <a:t>NaCl</a:t>
            </a:r>
            <a:r>
              <a:rPr lang="ja-JP" altLang="en-US" b="1">
                <a:solidFill>
                  <a:srgbClr val="FF0000"/>
                </a:solidFill>
                <a:ea typeface="HG丸ｺﾞｼｯｸM-PRO" panose="020F0600000000000000" pitchFamily="50" charset="-128"/>
              </a:rPr>
              <a:t>型構造が常圧で安定か？</a:t>
            </a:r>
            <a:br>
              <a:rPr lang="ja-JP" altLang="en-US" b="1">
                <a:solidFill>
                  <a:srgbClr val="FF0000"/>
                </a:solidFill>
                <a:ea typeface="HG丸ｺﾞｼｯｸM-PRO" panose="020F0600000000000000" pitchFamily="50" charset="-128"/>
              </a:rPr>
            </a:br>
            <a:r>
              <a:rPr lang="ja-JP" altLang="en-US" b="1">
                <a:solidFill>
                  <a:srgbClr val="FF0000"/>
                </a:solidFill>
                <a:ea typeface="HG丸ｺﾞｼｯｸM-PRO" panose="020F0600000000000000" pitchFamily="50" charset="-128"/>
              </a:rPr>
              <a:t>　 なぜ高圧で</a:t>
            </a:r>
            <a:r>
              <a:rPr lang="en-US" altLang="ja-JP" b="1">
                <a:solidFill>
                  <a:srgbClr val="FF0000"/>
                </a:solidFill>
                <a:ea typeface="HG丸ｺﾞｼｯｸM-PRO" panose="020F0600000000000000" pitchFamily="50" charset="-128"/>
              </a:rPr>
              <a:t>CsCl</a:t>
            </a:r>
            <a:r>
              <a:rPr lang="ja-JP" altLang="en-US" b="1">
                <a:solidFill>
                  <a:srgbClr val="FF0000"/>
                </a:solidFill>
                <a:ea typeface="HG丸ｺﾞｼｯｸM-PRO" panose="020F0600000000000000" pitchFamily="50" charset="-128"/>
              </a:rPr>
              <a:t>型構造が安定か？</a:t>
            </a:r>
            <a:endParaRPr lang="ja-JP" altLang="en-US" b="1" baseline="-25000">
              <a:solidFill>
                <a:srgbClr val="FF0000"/>
              </a:solidFill>
              <a:ea typeface="HG丸ｺﾞｼｯｸM-PRO" panose="020F0600000000000000" pitchFamily="50" charset="-128"/>
            </a:endParaRPr>
          </a:p>
        </p:txBody>
      </p:sp>
      <p:pic>
        <p:nvPicPr>
          <p:cNvPr id="108552" name="Picture 1032">
            <a:extLst>
              <a:ext uri="{FF2B5EF4-FFF2-40B4-BE49-F238E27FC236}">
                <a16:creationId xmlns:a16="http://schemas.microsoft.com/office/drawing/2014/main" id="{99CFC60C-7C97-4C91-9D61-0751CB4EF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114" y="2070101"/>
            <a:ext cx="3113087"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3" name="Rectangle 1033">
            <a:extLst>
              <a:ext uri="{FF2B5EF4-FFF2-40B4-BE49-F238E27FC236}">
                <a16:creationId xmlns:a16="http://schemas.microsoft.com/office/drawing/2014/main" id="{3CE9B8A6-5BB4-4DDC-AD71-AF148AB335F2}"/>
              </a:ext>
            </a:extLst>
          </p:cNvPr>
          <p:cNvSpPr>
            <a:spLocks noChangeArrowheads="1"/>
          </p:cNvSpPr>
          <p:nvPr/>
        </p:nvSpPr>
        <p:spPr bwMode="auto">
          <a:xfrm>
            <a:off x="6477000" y="4648200"/>
            <a:ext cx="533400" cy="60960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08554" name="Rectangle 1034">
            <a:extLst>
              <a:ext uri="{FF2B5EF4-FFF2-40B4-BE49-F238E27FC236}">
                <a16:creationId xmlns:a16="http://schemas.microsoft.com/office/drawing/2014/main" id="{8087F4A1-81DC-4267-9E5A-B17ECD92C3A6}"/>
              </a:ext>
            </a:extLst>
          </p:cNvPr>
          <p:cNvSpPr>
            <a:spLocks noChangeArrowheads="1"/>
          </p:cNvSpPr>
          <p:nvPr/>
        </p:nvSpPr>
        <p:spPr bwMode="auto">
          <a:xfrm>
            <a:off x="6705600" y="4800600"/>
            <a:ext cx="533400" cy="609600"/>
          </a:xfrm>
          <a:prstGeom prst="rect">
            <a:avLst/>
          </a:prstGeom>
          <a:solidFill>
            <a:schemeClr val="bg1"/>
          </a:solidFill>
          <a:ln>
            <a:noFill/>
          </a:ln>
          <a:effectLst/>
          <a:extLs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endParaRPr lang="ja-JP" altLang="en-US" sz="1800">
              <a:solidFill>
                <a:srgbClr val="000000"/>
              </a:solidFill>
            </a:endParaRPr>
          </a:p>
        </p:txBody>
      </p:sp>
      <p:sp>
        <p:nvSpPr>
          <p:cNvPr id="108555" name="Rectangle 1035">
            <a:extLst>
              <a:ext uri="{FF2B5EF4-FFF2-40B4-BE49-F238E27FC236}">
                <a16:creationId xmlns:a16="http://schemas.microsoft.com/office/drawing/2014/main" id="{1BD93BF0-B671-41E3-94BB-17981857BF25}"/>
              </a:ext>
            </a:extLst>
          </p:cNvPr>
          <p:cNvSpPr>
            <a:spLocks noChangeArrowheads="1"/>
          </p:cNvSpPr>
          <p:nvPr/>
        </p:nvSpPr>
        <p:spPr bwMode="auto">
          <a:xfrm>
            <a:off x="5684838" y="2743200"/>
            <a:ext cx="590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b="1">
                <a:solidFill>
                  <a:srgbClr val="9A9600"/>
                </a:solidFill>
                <a:ea typeface="HG丸ｺﾞｼｯｸM-PRO" panose="020F0600000000000000" pitchFamily="50" charset="-128"/>
              </a:rPr>
              <a:t>Cl</a:t>
            </a:r>
          </a:p>
        </p:txBody>
      </p:sp>
      <p:sp>
        <p:nvSpPr>
          <p:cNvPr id="108556" name="Rectangle 1036">
            <a:extLst>
              <a:ext uri="{FF2B5EF4-FFF2-40B4-BE49-F238E27FC236}">
                <a16:creationId xmlns:a16="http://schemas.microsoft.com/office/drawing/2014/main" id="{27162B00-EFEA-4493-94FB-8B0E20482799}"/>
              </a:ext>
            </a:extLst>
          </p:cNvPr>
          <p:cNvSpPr>
            <a:spLocks noChangeArrowheads="1"/>
          </p:cNvSpPr>
          <p:nvPr/>
        </p:nvSpPr>
        <p:spPr bwMode="auto">
          <a:xfrm>
            <a:off x="5611814" y="3535364"/>
            <a:ext cx="6810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b="1">
                <a:solidFill>
                  <a:srgbClr val="669900"/>
                </a:solidFill>
                <a:ea typeface="HG丸ｺﾞｼｯｸM-PRO" panose="020F0600000000000000" pitchFamily="50" charset="-128"/>
              </a:rPr>
              <a:t>Na</a:t>
            </a:r>
          </a:p>
        </p:txBody>
      </p:sp>
    </p:spTree>
    <p:extLst>
      <p:ext uri="{BB962C8B-B14F-4D97-AF65-F5344CB8AC3E}">
        <p14:creationId xmlns:p14="http://schemas.microsoft.com/office/powerpoint/2010/main" val="401646609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69DB299-6C97-42DD-9BAF-86F612F18946}"/>
              </a:ext>
            </a:extLst>
          </p:cNvPr>
          <p:cNvSpPr>
            <a:spLocks noChangeArrowheads="1"/>
          </p:cNvSpPr>
          <p:nvPr/>
        </p:nvSpPr>
        <p:spPr bwMode="auto">
          <a:xfrm>
            <a:off x="2971801" y="1219200"/>
            <a:ext cx="178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sz="2400" b="1">
                <a:solidFill>
                  <a:srgbClr val="000000"/>
                </a:solidFill>
                <a:ea typeface="HG丸ｺﾞｼｯｸM-PRO" panose="020F0600000000000000" pitchFamily="50" charset="-128"/>
              </a:rPr>
              <a:t>NaCl</a:t>
            </a:r>
            <a:r>
              <a:rPr lang="ja-JP" altLang="en-US" sz="2400" b="1">
                <a:solidFill>
                  <a:srgbClr val="000000"/>
                </a:solidFill>
                <a:ea typeface="HG丸ｺﾞｼｯｸM-PRO" panose="020F0600000000000000" pitchFamily="50" charset="-128"/>
              </a:rPr>
              <a:t>型構造</a:t>
            </a:r>
            <a:endParaRPr lang="ja-JP" altLang="en-US" sz="2400" b="1" baseline="-25000">
              <a:solidFill>
                <a:srgbClr val="000000"/>
              </a:solidFill>
              <a:ea typeface="HG丸ｺﾞｼｯｸM-PRO" panose="020F0600000000000000" pitchFamily="50" charset="-128"/>
            </a:endParaRPr>
          </a:p>
        </p:txBody>
      </p:sp>
      <p:pic>
        <p:nvPicPr>
          <p:cNvPr id="110595" name="Picture 3">
            <a:extLst>
              <a:ext uri="{FF2B5EF4-FFF2-40B4-BE49-F238E27FC236}">
                <a16:creationId xmlns:a16="http://schemas.microsoft.com/office/drawing/2014/main" id="{17963C60-A45E-453F-BAED-583604B281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0238" y="2120900"/>
            <a:ext cx="2925762" cy="27813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6" name="Picture 4">
            <a:extLst>
              <a:ext uri="{FF2B5EF4-FFF2-40B4-BE49-F238E27FC236}">
                <a16:creationId xmlns:a16="http://schemas.microsoft.com/office/drawing/2014/main" id="{6607B961-CD76-468C-AA73-5A274409B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76400"/>
            <a:ext cx="3810000" cy="366395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7" name="Rectangle 5">
            <a:extLst>
              <a:ext uri="{FF2B5EF4-FFF2-40B4-BE49-F238E27FC236}">
                <a16:creationId xmlns:a16="http://schemas.microsoft.com/office/drawing/2014/main" id="{4567826A-908D-4CC6-9245-105BD6C8BB79}"/>
              </a:ext>
            </a:extLst>
          </p:cNvPr>
          <p:cNvSpPr>
            <a:spLocks noGrp="1" noChangeArrowheads="1"/>
          </p:cNvSpPr>
          <p:nvPr>
            <p:ph type="title"/>
          </p:nvPr>
        </p:nvSpPr>
        <p:spPr>
          <a:xfrm>
            <a:off x="1524000" y="0"/>
            <a:ext cx="9144000" cy="838200"/>
          </a:xfrm>
          <a:noFill/>
        </p:spPr>
        <p:txBody>
          <a:bodyPr/>
          <a:lstStyle/>
          <a:p>
            <a:pPr eaLnBrk="1" hangingPunct="1"/>
            <a:r>
              <a:rPr lang="ja-JP" altLang="en-US" sz="3600" b="1">
                <a:solidFill>
                  <a:srgbClr val="0000FF"/>
                </a:solidFill>
                <a:ea typeface="ＨＧ丸ゴシックB" charset="-128"/>
              </a:rPr>
              <a:t>化学組成で結晶構造が違う例</a:t>
            </a:r>
          </a:p>
        </p:txBody>
      </p:sp>
      <p:sp>
        <p:nvSpPr>
          <p:cNvPr id="110598" name="Rectangle 6">
            <a:extLst>
              <a:ext uri="{FF2B5EF4-FFF2-40B4-BE49-F238E27FC236}">
                <a16:creationId xmlns:a16="http://schemas.microsoft.com/office/drawing/2014/main" id="{9F5430FF-C5A7-4306-9423-15496B4FFA7B}"/>
              </a:ext>
            </a:extLst>
          </p:cNvPr>
          <p:cNvSpPr>
            <a:spLocks noChangeArrowheads="1"/>
          </p:cNvSpPr>
          <p:nvPr/>
        </p:nvSpPr>
        <p:spPr bwMode="auto">
          <a:xfrm>
            <a:off x="3332164" y="739775"/>
            <a:ext cx="10874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b="1">
                <a:solidFill>
                  <a:srgbClr val="FF0000"/>
                </a:solidFill>
                <a:ea typeface="HG丸ｺﾞｼｯｸM-PRO" panose="020F0600000000000000" pitchFamily="50" charset="-128"/>
              </a:rPr>
              <a:t>NaCl</a:t>
            </a:r>
            <a:endParaRPr lang="en-US" altLang="ja-JP" b="1" baseline="-25000">
              <a:solidFill>
                <a:srgbClr val="FF0000"/>
              </a:solidFill>
              <a:ea typeface="HG丸ｺﾞｼｯｸM-PRO" panose="020F0600000000000000" pitchFamily="50" charset="-128"/>
            </a:endParaRPr>
          </a:p>
        </p:txBody>
      </p:sp>
      <p:sp>
        <p:nvSpPr>
          <p:cNvPr id="110599" name="Rectangle 7">
            <a:extLst>
              <a:ext uri="{FF2B5EF4-FFF2-40B4-BE49-F238E27FC236}">
                <a16:creationId xmlns:a16="http://schemas.microsoft.com/office/drawing/2014/main" id="{D2E43B47-8EC9-447D-8B26-2175912733F7}"/>
              </a:ext>
            </a:extLst>
          </p:cNvPr>
          <p:cNvSpPr>
            <a:spLocks noChangeArrowheads="1"/>
          </p:cNvSpPr>
          <p:nvPr/>
        </p:nvSpPr>
        <p:spPr bwMode="auto">
          <a:xfrm>
            <a:off x="7167564" y="1219200"/>
            <a:ext cx="1747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sz="2400" b="1">
                <a:solidFill>
                  <a:srgbClr val="000000"/>
                </a:solidFill>
                <a:ea typeface="HG丸ｺﾞｼｯｸM-PRO" panose="020F0600000000000000" pitchFamily="50" charset="-128"/>
              </a:rPr>
              <a:t>CsCl</a:t>
            </a:r>
            <a:r>
              <a:rPr lang="ja-JP" altLang="en-US" sz="2400" b="1">
                <a:solidFill>
                  <a:srgbClr val="000000"/>
                </a:solidFill>
                <a:ea typeface="HG丸ｺﾞｼｯｸM-PRO" panose="020F0600000000000000" pitchFamily="50" charset="-128"/>
              </a:rPr>
              <a:t>型構造</a:t>
            </a:r>
            <a:endParaRPr lang="ja-JP" altLang="en-US" sz="2400" b="1" baseline="-25000">
              <a:solidFill>
                <a:srgbClr val="000000"/>
              </a:solidFill>
              <a:ea typeface="HG丸ｺﾞｼｯｸM-PRO" panose="020F0600000000000000" pitchFamily="50" charset="-128"/>
            </a:endParaRPr>
          </a:p>
        </p:txBody>
      </p:sp>
      <p:sp>
        <p:nvSpPr>
          <p:cNvPr id="110600" name="Rectangle 8">
            <a:extLst>
              <a:ext uri="{FF2B5EF4-FFF2-40B4-BE49-F238E27FC236}">
                <a16:creationId xmlns:a16="http://schemas.microsoft.com/office/drawing/2014/main" id="{CA6A25B1-2383-43E1-B3B7-8CB4B16FDCBB}"/>
              </a:ext>
            </a:extLst>
          </p:cNvPr>
          <p:cNvSpPr>
            <a:spLocks noChangeArrowheads="1"/>
          </p:cNvSpPr>
          <p:nvPr/>
        </p:nvSpPr>
        <p:spPr bwMode="auto">
          <a:xfrm>
            <a:off x="2951164" y="5791200"/>
            <a:ext cx="70310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b="1">
                <a:solidFill>
                  <a:srgbClr val="FF0000"/>
                </a:solidFill>
                <a:ea typeface="HG丸ｺﾞｼｯｸM-PRO" panose="020F0600000000000000" pitchFamily="50" charset="-128"/>
              </a:rPr>
              <a:t>Q: </a:t>
            </a:r>
            <a:r>
              <a:rPr lang="ja-JP" altLang="en-US" b="1">
                <a:solidFill>
                  <a:srgbClr val="FF0000"/>
                </a:solidFill>
                <a:ea typeface="HG丸ｺﾞｼｯｸM-PRO" panose="020F0600000000000000" pitchFamily="50" charset="-128"/>
              </a:rPr>
              <a:t>なぜ</a:t>
            </a:r>
            <a:r>
              <a:rPr lang="en-US" altLang="ja-JP" b="1">
                <a:solidFill>
                  <a:srgbClr val="FF0000"/>
                </a:solidFill>
                <a:ea typeface="HG丸ｺﾞｼｯｸM-PRO" panose="020F0600000000000000" pitchFamily="50" charset="-128"/>
              </a:rPr>
              <a:t>NaCl</a:t>
            </a:r>
            <a:r>
              <a:rPr lang="ja-JP" altLang="en-US" b="1">
                <a:solidFill>
                  <a:srgbClr val="FF0000"/>
                </a:solidFill>
                <a:ea typeface="HG丸ｺﾞｼｯｸM-PRO" panose="020F0600000000000000" pitchFamily="50" charset="-128"/>
              </a:rPr>
              <a:t>は</a:t>
            </a:r>
            <a:r>
              <a:rPr lang="en-US" altLang="ja-JP" b="1">
                <a:solidFill>
                  <a:srgbClr val="FF0000"/>
                </a:solidFill>
                <a:ea typeface="HG丸ｺﾞｼｯｸM-PRO" panose="020F0600000000000000" pitchFamily="50" charset="-128"/>
              </a:rPr>
              <a:t>NaCl</a:t>
            </a:r>
            <a:r>
              <a:rPr lang="ja-JP" altLang="en-US" b="1">
                <a:solidFill>
                  <a:srgbClr val="FF0000"/>
                </a:solidFill>
                <a:ea typeface="HG丸ｺﾞｼｯｸM-PRO" panose="020F0600000000000000" pitchFamily="50" charset="-128"/>
              </a:rPr>
              <a:t>型構造が安定か？</a:t>
            </a:r>
            <a:br>
              <a:rPr lang="ja-JP" altLang="en-US" b="1">
                <a:solidFill>
                  <a:srgbClr val="FF0000"/>
                </a:solidFill>
                <a:ea typeface="HG丸ｺﾞｼｯｸM-PRO" panose="020F0600000000000000" pitchFamily="50" charset="-128"/>
              </a:rPr>
            </a:br>
            <a:r>
              <a:rPr lang="ja-JP" altLang="en-US" b="1">
                <a:solidFill>
                  <a:srgbClr val="FF0000"/>
                </a:solidFill>
                <a:ea typeface="HG丸ｺﾞｼｯｸM-PRO" panose="020F0600000000000000" pitchFamily="50" charset="-128"/>
              </a:rPr>
              <a:t>　 なぜ</a:t>
            </a:r>
            <a:r>
              <a:rPr lang="en-US" altLang="ja-JP" b="1">
                <a:solidFill>
                  <a:srgbClr val="FF0000"/>
                </a:solidFill>
                <a:ea typeface="HG丸ｺﾞｼｯｸM-PRO" panose="020F0600000000000000" pitchFamily="50" charset="-128"/>
              </a:rPr>
              <a:t>CsCl</a:t>
            </a:r>
            <a:r>
              <a:rPr lang="ja-JP" altLang="en-US" b="1">
                <a:solidFill>
                  <a:srgbClr val="FF0000"/>
                </a:solidFill>
                <a:ea typeface="HG丸ｺﾞｼｯｸM-PRO" panose="020F0600000000000000" pitchFamily="50" charset="-128"/>
              </a:rPr>
              <a:t>は</a:t>
            </a:r>
            <a:r>
              <a:rPr lang="en-US" altLang="ja-JP" b="1">
                <a:solidFill>
                  <a:srgbClr val="FF0000"/>
                </a:solidFill>
                <a:ea typeface="HG丸ｺﾞｼｯｸM-PRO" panose="020F0600000000000000" pitchFamily="50" charset="-128"/>
              </a:rPr>
              <a:t>CsCl</a:t>
            </a:r>
            <a:r>
              <a:rPr lang="ja-JP" altLang="en-US" b="1">
                <a:solidFill>
                  <a:srgbClr val="FF0000"/>
                </a:solidFill>
                <a:ea typeface="HG丸ｺﾞｼｯｸM-PRO" panose="020F0600000000000000" pitchFamily="50" charset="-128"/>
              </a:rPr>
              <a:t>型構造が安定か？</a:t>
            </a:r>
            <a:endParaRPr lang="ja-JP" altLang="en-US" b="1" baseline="-25000">
              <a:solidFill>
                <a:srgbClr val="FF0000"/>
              </a:solidFill>
              <a:ea typeface="HG丸ｺﾞｼｯｸM-PRO" panose="020F0600000000000000" pitchFamily="50" charset="-128"/>
            </a:endParaRPr>
          </a:p>
        </p:txBody>
      </p:sp>
      <p:sp>
        <p:nvSpPr>
          <p:cNvPr id="110601" name="Rectangle 9">
            <a:extLst>
              <a:ext uri="{FF2B5EF4-FFF2-40B4-BE49-F238E27FC236}">
                <a16:creationId xmlns:a16="http://schemas.microsoft.com/office/drawing/2014/main" id="{C7BB2AD8-403F-4032-8941-72735D2B2F79}"/>
              </a:ext>
            </a:extLst>
          </p:cNvPr>
          <p:cNvSpPr>
            <a:spLocks noChangeArrowheads="1"/>
          </p:cNvSpPr>
          <p:nvPr/>
        </p:nvSpPr>
        <p:spPr bwMode="auto">
          <a:xfrm>
            <a:off x="7491414" y="762000"/>
            <a:ext cx="10429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fontAlgn="base">
              <a:spcBef>
                <a:spcPct val="0"/>
              </a:spcBef>
              <a:spcAft>
                <a:spcPct val="0"/>
              </a:spcAft>
              <a:buNone/>
              <a:defRPr/>
            </a:pPr>
            <a:r>
              <a:rPr lang="en-US" altLang="ja-JP" b="1">
                <a:solidFill>
                  <a:srgbClr val="FF0000"/>
                </a:solidFill>
                <a:ea typeface="HG丸ｺﾞｼｯｸM-PRO" panose="020F0600000000000000" pitchFamily="50" charset="-128"/>
              </a:rPr>
              <a:t>CsCl</a:t>
            </a:r>
            <a:endParaRPr lang="en-US" altLang="ja-JP" b="1" baseline="-25000">
              <a:solidFill>
                <a:srgbClr val="FF0000"/>
              </a:solidFill>
              <a:ea typeface="HG丸ｺﾞｼｯｸM-PRO" panose="020F0600000000000000" pitchFamily="50" charset="-128"/>
            </a:endParaRPr>
          </a:p>
        </p:txBody>
      </p:sp>
      <p:sp>
        <p:nvSpPr>
          <p:cNvPr id="110602" name="Rectangle 10">
            <a:extLst>
              <a:ext uri="{FF2B5EF4-FFF2-40B4-BE49-F238E27FC236}">
                <a16:creationId xmlns:a16="http://schemas.microsoft.com/office/drawing/2014/main" id="{60FE9BA1-A22D-4463-A125-1AA5F712657F}"/>
              </a:ext>
            </a:extLst>
          </p:cNvPr>
          <p:cNvSpPr>
            <a:spLocks noChangeArrowheads="1"/>
          </p:cNvSpPr>
          <p:nvPr/>
        </p:nvSpPr>
        <p:spPr bwMode="auto">
          <a:xfrm>
            <a:off x="5842000" y="2514600"/>
            <a:ext cx="590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b="1">
                <a:solidFill>
                  <a:srgbClr val="9A9600"/>
                </a:solidFill>
                <a:ea typeface="HG丸ｺﾞｼｯｸM-PRO" panose="020F0600000000000000" pitchFamily="50" charset="-128"/>
              </a:rPr>
              <a:t>Cl</a:t>
            </a:r>
          </a:p>
        </p:txBody>
      </p:sp>
      <p:sp>
        <p:nvSpPr>
          <p:cNvPr id="110603" name="Rectangle 12">
            <a:extLst>
              <a:ext uri="{FF2B5EF4-FFF2-40B4-BE49-F238E27FC236}">
                <a16:creationId xmlns:a16="http://schemas.microsoft.com/office/drawing/2014/main" id="{4E4868CA-DE08-4A92-9455-2B7E11BB7C3A}"/>
              </a:ext>
            </a:extLst>
          </p:cNvPr>
          <p:cNvSpPr>
            <a:spLocks noChangeArrowheads="1"/>
          </p:cNvSpPr>
          <p:nvPr/>
        </p:nvSpPr>
        <p:spPr bwMode="auto">
          <a:xfrm>
            <a:off x="6577013" y="2522539"/>
            <a:ext cx="590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b="1">
                <a:solidFill>
                  <a:srgbClr val="25B18C"/>
                </a:solidFill>
                <a:ea typeface="HG丸ｺﾞｼｯｸM-PRO" panose="020F0600000000000000" pitchFamily="50" charset="-128"/>
              </a:rPr>
              <a:t>Cl</a:t>
            </a:r>
          </a:p>
        </p:txBody>
      </p:sp>
      <p:sp>
        <p:nvSpPr>
          <p:cNvPr id="110604" name="Rectangle 13">
            <a:extLst>
              <a:ext uri="{FF2B5EF4-FFF2-40B4-BE49-F238E27FC236}">
                <a16:creationId xmlns:a16="http://schemas.microsoft.com/office/drawing/2014/main" id="{7DCA114E-58FA-4D4E-B1C4-46702C411465}"/>
              </a:ext>
            </a:extLst>
          </p:cNvPr>
          <p:cNvSpPr>
            <a:spLocks noChangeArrowheads="1"/>
          </p:cNvSpPr>
          <p:nvPr/>
        </p:nvSpPr>
        <p:spPr bwMode="auto">
          <a:xfrm>
            <a:off x="6602414" y="3276600"/>
            <a:ext cx="6365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b="1">
                <a:solidFill>
                  <a:srgbClr val="669900"/>
                </a:solidFill>
                <a:ea typeface="HG丸ｺﾞｼｯｸM-PRO" panose="020F0600000000000000" pitchFamily="50" charset="-128"/>
              </a:rPr>
              <a:t>Cs</a:t>
            </a:r>
          </a:p>
        </p:txBody>
      </p:sp>
      <p:sp>
        <p:nvSpPr>
          <p:cNvPr id="110605" name="Line 14">
            <a:extLst>
              <a:ext uri="{FF2B5EF4-FFF2-40B4-BE49-F238E27FC236}">
                <a16:creationId xmlns:a16="http://schemas.microsoft.com/office/drawing/2014/main" id="{B81AB866-E83A-469D-8CAB-E82863600E5F}"/>
              </a:ext>
            </a:extLst>
          </p:cNvPr>
          <p:cNvSpPr>
            <a:spLocks noChangeShapeType="1"/>
          </p:cNvSpPr>
          <p:nvPr/>
        </p:nvSpPr>
        <p:spPr bwMode="auto">
          <a:xfrm flipV="1">
            <a:off x="7162800" y="3524250"/>
            <a:ext cx="1143000" cy="57150"/>
          </a:xfrm>
          <a:prstGeom prst="line">
            <a:avLst/>
          </a:prstGeom>
          <a:noFill/>
          <a:ln w="28575">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defRPr/>
            </a:pPr>
            <a:endParaRPr lang="ja-JP" altLang="en-US">
              <a:solidFill>
                <a:srgbClr val="000000"/>
              </a:solidFill>
              <a:latin typeface="Times New Roman" panose="02020603050405020304" pitchFamily="18" charset="0"/>
              <a:ea typeface="ＭＳ Ｐゴシック" panose="020B0600070205080204" pitchFamily="50" charset="-128"/>
            </a:endParaRPr>
          </a:p>
        </p:txBody>
      </p:sp>
      <p:sp>
        <p:nvSpPr>
          <p:cNvPr id="110606" name="Rectangle 16">
            <a:extLst>
              <a:ext uri="{FF2B5EF4-FFF2-40B4-BE49-F238E27FC236}">
                <a16:creationId xmlns:a16="http://schemas.microsoft.com/office/drawing/2014/main" id="{B0A6A98A-059F-416C-8904-CC0CC9D77927}"/>
              </a:ext>
            </a:extLst>
          </p:cNvPr>
          <p:cNvSpPr>
            <a:spLocks noChangeArrowheads="1"/>
          </p:cNvSpPr>
          <p:nvPr/>
        </p:nvSpPr>
        <p:spPr bwMode="auto">
          <a:xfrm>
            <a:off x="5619750" y="3657600"/>
            <a:ext cx="6810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50" charset="-128"/>
              </a:defRPr>
            </a:lvl9pPr>
          </a:lstStyle>
          <a:p>
            <a:pPr algn="ctr" fontAlgn="base">
              <a:spcBef>
                <a:spcPct val="0"/>
              </a:spcBef>
              <a:spcAft>
                <a:spcPct val="0"/>
              </a:spcAft>
              <a:buNone/>
              <a:defRPr/>
            </a:pPr>
            <a:r>
              <a:rPr lang="en-US" altLang="ja-JP" b="1">
                <a:solidFill>
                  <a:srgbClr val="669900"/>
                </a:solidFill>
                <a:ea typeface="HG丸ｺﾞｼｯｸM-PRO" panose="020F0600000000000000" pitchFamily="50" charset="-128"/>
              </a:rPr>
              <a:t>Na</a:t>
            </a:r>
          </a:p>
        </p:txBody>
      </p:sp>
    </p:spTree>
    <p:extLst>
      <p:ext uri="{BB962C8B-B14F-4D97-AF65-F5344CB8AC3E}">
        <p14:creationId xmlns:p14="http://schemas.microsoft.com/office/powerpoint/2010/main" val="70391560"/>
      </p:ext>
    </p:extLst>
  </p:cSld>
  <p:clrMapOvr>
    <a:masterClrMapping/>
  </p:clrMapOvr>
  <p:transition/>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6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527</TotalTime>
  <Words>5608</Words>
  <Application>Microsoft Office PowerPoint</Application>
  <PresentationFormat>ワイド画面</PresentationFormat>
  <Paragraphs>677</Paragraphs>
  <Slides>78</Slides>
  <Notes>42</Notes>
  <HiddenSlides>0</HiddenSlides>
  <MMClips>0</MMClips>
  <ScaleCrop>false</ScaleCrop>
  <HeadingPairs>
    <vt:vector size="8" baseType="variant">
      <vt:variant>
        <vt:lpstr>使用されているフォント</vt:lpstr>
      </vt:variant>
      <vt:variant>
        <vt:i4>10</vt:i4>
      </vt:variant>
      <vt:variant>
        <vt:lpstr>テーマ</vt:lpstr>
      </vt:variant>
      <vt:variant>
        <vt:i4>10</vt:i4>
      </vt:variant>
      <vt:variant>
        <vt:lpstr>埋め込まれた OLE サーバー</vt:lpstr>
      </vt:variant>
      <vt:variant>
        <vt:i4>3</vt:i4>
      </vt:variant>
      <vt:variant>
        <vt:lpstr>スライド タイトル</vt:lpstr>
      </vt:variant>
      <vt:variant>
        <vt:i4>78</vt:i4>
      </vt:variant>
    </vt:vector>
  </HeadingPairs>
  <TitlesOfParts>
    <vt:vector size="101" baseType="lpstr">
      <vt:lpstr>ＨＧ丸ゴシックB</vt:lpstr>
      <vt:lpstr>HG丸ｺﾞｼｯｸM-PRO</vt:lpstr>
      <vt:lpstr>ＭＳ Ｐゴシック</vt:lpstr>
      <vt:lpstr>ＭＳ ゴシック</vt:lpstr>
      <vt:lpstr>ＭＳ 明朝</vt:lpstr>
      <vt:lpstr>游ゴシック</vt:lpstr>
      <vt:lpstr>Arial</vt:lpstr>
      <vt:lpstr>Calibri</vt:lpstr>
      <vt:lpstr>Calibri Light</vt:lpstr>
      <vt:lpstr>Times New Roman</vt:lpstr>
      <vt:lpstr>Office テーマ</vt:lpstr>
      <vt:lpstr>標準デザイン</vt:lpstr>
      <vt:lpstr>8_標準デザイン</vt:lpstr>
      <vt:lpstr>11_標準デザイン</vt:lpstr>
      <vt:lpstr>13_標準デザイン</vt:lpstr>
      <vt:lpstr>14_標準デザイン</vt:lpstr>
      <vt:lpstr>15_標準デザイン</vt:lpstr>
      <vt:lpstr>17_標準デザイン</vt:lpstr>
      <vt:lpstr>2_標準デザイン</vt:lpstr>
      <vt:lpstr>16_標準デザイン</vt:lpstr>
      <vt:lpstr>文書</vt:lpstr>
      <vt:lpstr>数式</vt:lpstr>
      <vt:lpstr>Worksheet</vt:lpstr>
      <vt:lpstr>結晶化学の基礎とPauling則</vt:lpstr>
      <vt:lpstr>講義の目標</vt:lpstr>
      <vt:lpstr>電気伝導度</vt:lpstr>
      <vt:lpstr>機能材料研究の考え方： 一例</vt:lpstr>
      <vt:lpstr>原子間距離と波動関数</vt:lpstr>
      <vt:lpstr>どうしたらイオン間距離を小さくできるか</vt:lpstr>
      <vt:lpstr>多形の例: 同じ化学組成でも構造・物性が違う</vt:lpstr>
      <vt:lpstr>多形の例: 同じ化学組成でも構造が違う</vt:lpstr>
      <vt:lpstr>化学組成で結晶構造が違う例</vt:lpstr>
      <vt:lpstr>結晶化学</vt:lpstr>
      <vt:lpstr>結晶構造データベース</vt:lpstr>
      <vt:lpstr>Materials Projectからダウンロード</vt:lpstr>
      <vt:lpstr>結晶格子と単位格子</vt:lpstr>
      <vt:lpstr>格子 + 原子修飾 = 結晶</vt:lpstr>
      <vt:lpstr>面心立方格子 + NaCl分子 = NaCl結晶</vt:lpstr>
      <vt:lpstr>結晶構造の定義: 単位格子で十分</vt:lpstr>
      <vt:lpstr>NaClのCIFファイル</vt:lpstr>
      <vt:lpstr>In2Zn3O6のCIFファイル</vt:lpstr>
      <vt:lpstr>VESTA: Ball-and-stick view</vt:lpstr>
      <vt:lpstr>Ball-and-stick view: 化学結合を表示</vt:lpstr>
      <vt:lpstr>Space-filling view</vt:lpstr>
      <vt:lpstr>Polyhedral view (化学結合を定義する必要)</vt:lpstr>
      <vt:lpstr>Wire frame view (化学結合を定義した場合)</vt:lpstr>
      <vt:lpstr>Stick view (化学結合を定義した場合)</vt:lpstr>
      <vt:lpstr>電子密度、波動関数などを重ねる</vt:lpstr>
      <vt:lpstr>イオン間距離: Manipulation =&gt; Distance</vt:lpstr>
      <vt:lpstr>結合角度: Manipulation =&gt; Angle</vt:lpstr>
      <vt:lpstr>原子半径？　イオン半径？</vt:lpstr>
      <vt:lpstr>金属と酸化物の結晶構造</vt:lpstr>
      <vt:lpstr>半導体の結晶構造</vt:lpstr>
      <vt:lpstr>無機結晶の結晶構造</vt:lpstr>
      <vt:lpstr>ナノ構造を持つ無機結晶</vt:lpstr>
      <vt:lpstr>結晶化学の基礎の基本</vt:lpstr>
      <vt:lpstr>立方最密構造 (CCP): Al, Cu, Pd, Ag, Pt, Au</vt:lpstr>
      <vt:lpstr>Al (FCC)</vt:lpstr>
      <vt:lpstr>六方最密構造 (HCP): Mg, Co, Zn, Y, Zr, Cd</vt:lpstr>
      <vt:lpstr>Mg(HCP)</vt:lpstr>
      <vt:lpstr>剛体球原子のパッキング</vt:lpstr>
      <vt:lpstr>剛体球原子の3次元積層</vt:lpstr>
      <vt:lpstr>体心立方構造 (BCC): Na, K, Rb, Cr, Fe, Nb</vt:lpstr>
      <vt:lpstr>単純立方構造 (SC): Po</vt:lpstr>
      <vt:lpstr>イオン性結晶の構造の理解の仕方</vt:lpstr>
      <vt:lpstr>どこに隙間があるか？</vt:lpstr>
      <vt:lpstr>岩塩型構造: MgO, BaO, FeO, NiO, LiF</vt:lpstr>
      <vt:lpstr>蛍石型構造: CaF2, CaBr2, PbF2, CeO2</vt:lpstr>
      <vt:lpstr>ダイヤモンド構造: C, Si, Ge</vt:lpstr>
      <vt:lpstr>ダイヤモンド構造・閃亜鉛鉱型構造</vt:lpstr>
      <vt:lpstr>閃亜鉛鉱型(Zinc blend)構造: ZnSe, BN, GaAs</vt:lpstr>
      <vt:lpstr>ウルツ鉱型構造: ZnO, AlN, GaN, BeO</vt:lpstr>
      <vt:lpstr>塩化セシウム型構造: CsCl, CsI, TlCl, TlBr</vt:lpstr>
      <vt:lpstr>ルチル型構造: TiO2, SnO2, CrO2, IrO2</vt:lpstr>
      <vt:lpstr>ペロブスカイト型構造: BaTiO3, CaTiO3, KNbO3 　　　　　　　　Pb(Zr,Ti)O3</vt:lpstr>
      <vt:lpstr>コランダム型構造: Al2O3, Cr2O3, Ga2O3, Fe2O3</vt:lpstr>
      <vt:lpstr>スピネル型構造: MgAl2O4, Fe3O4, SnZn2O4</vt:lpstr>
      <vt:lpstr>スピネル型構造: MgAl2O4, Fe3O4, SnZn2O4</vt:lpstr>
      <vt:lpstr>酸化レニウム型構造: ReO3, WO3, NbF3</vt:lpstr>
      <vt:lpstr>C型希土類構造: In2O3</vt:lpstr>
      <vt:lpstr>C型希土類構造: In2O3</vt:lpstr>
      <vt:lpstr>C型希土類構造: In2O3</vt:lpstr>
      <vt:lpstr>インジウム酸化物の構造</vt:lpstr>
      <vt:lpstr>もう一度ウルツ鉱型構造: ZnO, AlN,GaN, BeO</vt:lpstr>
      <vt:lpstr>もう一度ダイヤモンド構造: C, Si, Ge</vt:lpstr>
      <vt:lpstr>もう一度ルチル型構造: TiO2, SnO2, IrO2, CrO2</vt:lpstr>
      <vt:lpstr>Pauling則</vt:lpstr>
      <vt:lpstr>イオン結晶の基礎</vt:lpstr>
      <vt:lpstr>ポーリング則: イオンの安定配列を決める</vt:lpstr>
      <vt:lpstr>半径比則: 陽イオンの配位数を決める</vt:lpstr>
      <vt:lpstr>単純化合物の結晶構造は限定される</vt:lpstr>
      <vt:lpstr>イオン半径の標準</vt:lpstr>
      <vt:lpstr>イオン半径に見られる一般的な法則</vt:lpstr>
      <vt:lpstr>イオン半径に見られる一般的な法則</vt:lpstr>
      <vt:lpstr>結晶構造の描き方: 結合距離</vt:lpstr>
      <vt:lpstr>結晶構造の描き方: 層状結晶</vt:lpstr>
      <vt:lpstr>イオン半径からわかること: 化学結合性状</vt:lpstr>
      <vt:lpstr>イオン半径からわかること: 化学結合性状</vt:lpstr>
      <vt:lpstr>ペロブスカイト型構造: Tolerance factor</vt:lpstr>
      <vt:lpstr>PowerPoint プレゼンテーション</vt:lpstr>
      <vt:lpstr>★★結晶構造を見るとき、大事なこと★★</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レポートS6点群のステレオ投影</dc:title>
  <dc:creator>神谷利夫</dc:creator>
  <cp:lastModifiedBy>利夫 神谷</cp:lastModifiedBy>
  <cp:revision>67</cp:revision>
  <dcterms:created xsi:type="dcterms:W3CDTF">2013-04-22T01:26:47Z</dcterms:created>
  <dcterms:modified xsi:type="dcterms:W3CDTF">2025-07-14T12:23:51Z</dcterms:modified>
</cp:coreProperties>
</file>