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4052" r:id="rId1"/>
    <p:sldMasterId id="2147484085" r:id="rId2"/>
    <p:sldMasterId id="2147484097" r:id="rId3"/>
  </p:sldMasterIdLst>
  <p:notesMasterIdLst>
    <p:notesMasterId r:id="rId81"/>
  </p:notesMasterIdLst>
  <p:sldIdLst>
    <p:sldId id="464" r:id="rId4"/>
    <p:sldId id="5134" r:id="rId5"/>
    <p:sldId id="5142" r:id="rId6"/>
    <p:sldId id="5204" r:id="rId7"/>
    <p:sldId id="5220" r:id="rId8"/>
    <p:sldId id="5149" r:id="rId9"/>
    <p:sldId id="5228" r:id="rId10"/>
    <p:sldId id="5158" r:id="rId11"/>
    <p:sldId id="5179" r:id="rId12"/>
    <p:sldId id="5230" r:id="rId13"/>
    <p:sldId id="5233" r:id="rId14"/>
    <p:sldId id="5232" r:id="rId15"/>
    <p:sldId id="5181" r:id="rId16"/>
    <p:sldId id="5167" r:id="rId17"/>
    <p:sldId id="5182" r:id="rId18"/>
    <p:sldId id="5184" r:id="rId19"/>
    <p:sldId id="5194" r:id="rId20"/>
    <p:sldId id="5157" r:id="rId21"/>
    <p:sldId id="5225" r:id="rId22"/>
    <p:sldId id="5226" r:id="rId23"/>
    <p:sldId id="5227" r:id="rId24"/>
    <p:sldId id="5160" r:id="rId25"/>
    <p:sldId id="5162" r:id="rId26"/>
    <p:sldId id="5164" r:id="rId27"/>
    <p:sldId id="5165" r:id="rId28"/>
    <p:sldId id="5166" r:id="rId29"/>
    <p:sldId id="5180" r:id="rId30"/>
    <p:sldId id="5168" r:id="rId31"/>
    <p:sldId id="5169" r:id="rId32"/>
    <p:sldId id="5150" r:id="rId33"/>
    <p:sldId id="5140" r:id="rId34"/>
    <p:sldId id="5170" r:id="rId35"/>
    <p:sldId id="5171" r:id="rId36"/>
    <p:sldId id="5183" r:id="rId37"/>
    <p:sldId id="5173" r:id="rId38"/>
    <p:sldId id="5185" r:id="rId39"/>
    <p:sldId id="5176" r:id="rId40"/>
    <p:sldId id="5152" r:id="rId41"/>
    <p:sldId id="5195" r:id="rId42"/>
    <p:sldId id="5188" r:id="rId43"/>
    <p:sldId id="5190" r:id="rId44"/>
    <p:sldId id="5191" r:id="rId45"/>
    <p:sldId id="5187" r:id="rId46"/>
    <p:sldId id="5163" r:id="rId47"/>
    <p:sldId id="5189" r:id="rId48"/>
    <p:sldId id="5178" r:id="rId49"/>
    <p:sldId id="5207" r:id="rId50"/>
    <p:sldId id="5206" r:id="rId51"/>
    <p:sldId id="5208" r:id="rId52"/>
    <p:sldId id="5229" r:id="rId53"/>
    <p:sldId id="5214" r:id="rId54"/>
    <p:sldId id="5215" r:id="rId55"/>
    <p:sldId id="5216" r:id="rId56"/>
    <p:sldId id="5213" r:id="rId57"/>
    <p:sldId id="5219" r:id="rId58"/>
    <p:sldId id="5210" r:id="rId59"/>
    <p:sldId id="5209" r:id="rId60"/>
    <p:sldId id="5224" r:id="rId61"/>
    <p:sldId id="5212" r:id="rId62"/>
    <p:sldId id="5211" r:id="rId63"/>
    <p:sldId id="5205" r:id="rId64"/>
    <p:sldId id="5221" r:id="rId65"/>
    <p:sldId id="5222" r:id="rId66"/>
    <p:sldId id="5217" r:id="rId67"/>
    <p:sldId id="5218" r:id="rId68"/>
    <p:sldId id="5231" r:id="rId69"/>
    <p:sldId id="5153" r:id="rId70"/>
    <p:sldId id="5197" r:id="rId71"/>
    <p:sldId id="5198" r:id="rId72"/>
    <p:sldId id="5199" r:id="rId73"/>
    <p:sldId id="5200" r:id="rId74"/>
    <p:sldId id="5201" r:id="rId75"/>
    <p:sldId id="5235" r:id="rId76"/>
    <p:sldId id="5202" r:id="rId77"/>
    <p:sldId id="5237" r:id="rId78"/>
    <p:sldId id="5238" r:id="rId79"/>
    <p:sldId id="5203" r:id="rId8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神谷 利夫" initials="神谷" lastIdx="2" clrIdx="0">
    <p:extLst>
      <p:ext uri="{19B8F6BF-5375-455C-9EA6-DF929625EA0E}">
        <p15:presenceInfo xmlns:p15="http://schemas.microsoft.com/office/powerpoint/2012/main" userId="7d9dfa9c7fba71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AFEDD"/>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3" autoAdjust="0"/>
    <p:restoredTop sz="96652" autoAdjust="0"/>
  </p:normalViewPr>
  <p:slideViewPr>
    <p:cSldViewPr snapToGrid="0">
      <p:cViewPr varScale="1">
        <p:scale>
          <a:sx n="84" d="100"/>
          <a:sy n="84" d="100"/>
        </p:scale>
        <p:origin x="125" y="835"/>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9652D-4DC6-43D8-9FF5-E1C9EAEB0F0E}" type="datetimeFigureOut">
              <a:rPr kumimoji="1" lang="ja-JP" altLang="en-US" smtClean="0"/>
              <a:t>2025/9/24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6E9C1-5B12-4393-898A-0F129C7F5FD2}" type="slidenum">
              <a:rPr kumimoji="1" lang="ja-JP" altLang="en-US" smtClean="0"/>
              <a:t>‹#›</a:t>
            </a:fld>
            <a:endParaRPr kumimoji="1" lang="ja-JP" altLang="en-US"/>
          </a:p>
        </p:txBody>
      </p:sp>
    </p:spTree>
    <p:extLst>
      <p:ext uri="{BB962C8B-B14F-4D97-AF65-F5344CB8AC3E}">
        <p14:creationId xmlns:p14="http://schemas.microsoft.com/office/powerpoint/2010/main" val="29579111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8BBB-59B4-39F5-4EA1-FBE63EAD3BB4}"/>
            </a:ext>
          </a:extLst>
        </p:cNvPr>
        <p:cNvGrpSpPr/>
        <p:nvPr/>
      </p:nvGrpSpPr>
      <p:grpSpPr>
        <a:xfrm>
          <a:off x="0" y="0"/>
          <a:ext cx="0" cy="0"/>
          <a:chOff x="0" y="0"/>
          <a:chExt cx="0" cy="0"/>
        </a:xfrm>
      </p:grpSpPr>
      <p:sp>
        <p:nvSpPr>
          <p:cNvPr id="293890" name="Rectangle 7">
            <a:extLst>
              <a:ext uri="{FF2B5EF4-FFF2-40B4-BE49-F238E27FC236}">
                <a16:creationId xmlns:a16="http://schemas.microsoft.com/office/drawing/2014/main" id="{DE5AFEEB-310F-6779-458A-EB045650902F}"/>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6527-644D-42EB-A647-EDB6DCDEFFC2}"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3891" name="Rectangle 2">
            <a:extLst>
              <a:ext uri="{FF2B5EF4-FFF2-40B4-BE49-F238E27FC236}">
                <a16:creationId xmlns:a16="http://schemas.microsoft.com/office/drawing/2014/main" id="{F1CA7451-946F-9625-015E-F1C4251C755E}"/>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3892" name="Rectangle 3">
            <a:extLst>
              <a:ext uri="{FF2B5EF4-FFF2-40B4-BE49-F238E27FC236}">
                <a16:creationId xmlns:a16="http://schemas.microsoft.com/office/drawing/2014/main" id="{96965BF0-35CE-57AD-ECE8-14151B8C3734}"/>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8093" tIns="44047" rIns="88093" bIns="44047"/>
          <a:lstStyle/>
          <a:p>
            <a:pPr eaLnBrk="1" hangingPunct="1"/>
            <a:endParaRPr lang="ja-JP" altLang="ja-JP" dirty="0"/>
          </a:p>
        </p:txBody>
      </p:sp>
    </p:spTree>
    <p:extLst>
      <p:ext uri="{BB962C8B-B14F-4D97-AF65-F5344CB8AC3E}">
        <p14:creationId xmlns:p14="http://schemas.microsoft.com/office/powerpoint/2010/main" val="165533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AE2A7-6CA0-70F9-8638-BB5CDA3AFA90}"/>
            </a:ext>
          </a:extLst>
        </p:cNvPr>
        <p:cNvGrpSpPr/>
        <p:nvPr/>
      </p:nvGrpSpPr>
      <p:grpSpPr>
        <a:xfrm>
          <a:off x="0" y="0"/>
          <a:ext cx="0" cy="0"/>
          <a:chOff x="0" y="0"/>
          <a:chExt cx="0" cy="0"/>
        </a:xfrm>
      </p:grpSpPr>
      <p:sp>
        <p:nvSpPr>
          <p:cNvPr id="293890" name="Rectangle 7">
            <a:extLst>
              <a:ext uri="{FF2B5EF4-FFF2-40B4-BE49-F238E27FC236}">
                <a16:creationId xmlns:a16="http://schemas.microsoft.com/office/drawing/2014/main" id="{884D7BEA-A8BF-CAAE-8A06-91C57B804CB1}"/>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6527-644D-42EB-A647-EDB6DCDEFFC2}"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3891" name="Rectangle 2">
            <a:extLst>
              <a:ext uri="{FF2B5EF4-FFF2-40B4-BE49-F238E27FC236}">
                <a16:creationId xmlns:a16="http://schemas.microsoft.com/office/drawing/2014/main" id="{36AFD893-78F3-BF2C-2B7D-710AC40C55EF}"/>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3892" name="Rectangle 3">
            <a:extLst>
              <a:ext uri="{FF2B5EF4-FFF2-40B4-BE49-F238E27FC236}">
                <a16:creationId xmlns:a16="http://schemas.microsoft.com/office/drawing/2014/main" id="{5E9DD878-B116-33FA-1D39-0ECD931CCCDF}"/>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8093" tIns="44047" rIns="88093" bIns="44047"/>
          <a:lstStyle/>
          <a:p>
            <a:pPr eaLnBrk="1" hangingPunct="1"/>
            <a:endParaRPr lang="ja-JP" altLang="ja-JP" dirty="0"/>
          </a:p>
        </p:txBody>
      </p:sp>
    </p:spTree>
    <p:extLst>
      <p:ext uri="{BB962C8B-B14F-4D97-AF65-F5344CB8AC3E}">
        <p14:creationId xmlns:p14="http://schemas.microsoft.com/office/powerpoint/2010/main" val="186116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2C021-AB14-9E5E-1B5A-D081A9BAF836}"/>
            </a:ext>
          </a:extLst>
        </p:cNvPr>
        <p:cNvGrpSpPr/>
        <p:nvPr/>
      </p:nvGrpSpPr>
      <p:grpSpPr>
        <a:xfrm>
          <a:off x="0" y="0"/>
          <a:ext cx="0" cy="0"/>
          <a:chOff x="0" y="0"/>
          <a:chExt cx="0" cy="0"/>
        </a:xfrm>
      </p:grpSpPr>
      <p:sp>
        <p:nvSpPr>
          <p:cNvPr id="293890" name="Rectangle 7">
            <a:extLst>
              <a:ext uri="{FF2B5EF4-FFF2-40B4-BE49-F238E27FC236}">
                <a16:creationId xmlns:a16="http://schemas.microsoft.com/office/drawing/2014/main" id="{F9D970F7-E3A9-8BD2-540C-FBECD91DBFFD}"/>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6527-644D-42EB-A647-EDB6DCDEFFC2}"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3891" name="Rectangle 2">
            <a:extLst>
              <a:ext uri="{FF2B5EF4-FFF2-40B4-BE49-F238E27FC236}">
                <a16:creationId xmlns:a16="http://schemas.microsoft.com/office/drawing/2014/main" id="{F9159E15-816B-E01B-C4C8-0BCCA933D165}"/>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3892" name="Rectangle 3">
            <a:extLst>
              <a:ext uri="{FF2B5EF4-FFF2-40B4-BE49-F238E27FC236}">
                <a16:creationId xmlns:a16="http://schemas.microsoft.com/office/drawing/2014/main" id="{BFB04CF2-D2A4-5AE1-CC09-DDAE082762BE}"/>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8093" tIns="44047" rIns="88093" bIns="44047"/>
          <a:lstStyle/>
          <a:p>
            <a:pPr eaLnBrk="1" hangingPunct="1"/>
            <a:endParaRPr lang="ja-JP" altLang="ja-JP" dirty="0"/>
          </a:p>
        </p:txBody>
      </p:sp>
    </p:spTree>
    <p:extLst>
      <p:ext uri="{BB962C8B-B14F-4D97-AF65-F5344CB8AC3E}">
        <p14:creationId xmlns:p14="http://schemas.microsoft.com/office/powerpoint/2010/main" val="350898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D977F-79B1-9789-EEFF-EFA22ACDE4E7}"/>
            </a:ext>
          </a:extLst>
        </p:cNvPr>
        <p:cNvGrpSpPr/>
        <p:nvPr/>
      </p:nvGrpSpPr>
      <p:grpSpPr>
        <a:xfrm>
          <a:off x="0" y="0"/>
          <a:ext cx="0" cy="0"/>
          <a:chOff x="0" y="0"/>
          <a:chExt cx="0" cy="0"/>
        </a:xfrm>
      </p:grpSpPr>
      <p:sp>
        <p:nvSpPr>
          <p:cNvPr id="293890" name="Rectangle 7">
            <a:extLst>
              <a:ext uri="{FF2B5EF4-FFF2-40B4-BE49-F238E27FC236}">
                <a16:creationId xmlns:a16="http://schemas.microsoft.com/office/drawing/2014/main" id="{384FFB94-9F4C-087A-7FC7-166AC5952D9C}"/>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6527-644D-42EB-A647-EDB6DCDEFFC2}"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3891" name="Rectangle 2">
            <a:extLst>
              <a:ext uri="{FF2B5EF4-FFF2-40B4-BE49-F238E27FC236}">
                <a16:creationId xmlns:a16="http://schemas.microsoft.com/office/drawing/2014/main" id="{7BE982B5-51AD-DF4B-1E77-D19B55122788}"/>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3892" name="Rectangle 3">
            <a:extLst>
              <a:ext uri="{FF2B5EF4-FFF2-40B4-BE49-F238E27FC236}">
                <a16:creationId xmlns:a16="http://schemas.microsoft.com/office/drawing/2014/main" id="{C1DE2781-5837-EE94-F959-09FD95379712}"/>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8093" tIns="44047" rIns="88093" bIns="44047"/>
          <a:lstStyle/>
          <a:p>
            <a:pPr eaLnBrk="1" hangingPunct="1"/>
            <a:endParaRPr lang="ja-JP" altLang="ja-JP" dirty="0"/>
          </a:p>
        </p:txBody>
      </p:sp>
    </p:spTree>
    <p:extLst>
      <p:ext uri="{BB962C8B-B14F-4D97-AF65-F5344CB8AC3E}">
        <p14:creationId xmlns:p14="http://schemas.microsoft.com/office/powerpoint/2010/main" val="1501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0A16-3DAD-1C41-A047-689380B5DA40}"/>
            </a:ext>
          </a:extLst>
        </p:cNvPr>
        <p:cNvGrpSpPr/>
        <p:nvPr/>
      </p:nvGrpSpPr>
      <p:grpSpPr>
        <a:xfrm>
          <a:off x="0" y="0"/>
          <a:ext cx="0" cy="0"/>
          <a:chOff x="0" y="0"/>
          <a:chExt cx="0" cy="0"/>
        </a:xfrm>
      </p:grpSpPr>
      <p:sp>
        <p:nvSpPr>
          <p:cNvPr id="293890" name="Rectangle 7">
            <a:extLst>
              <a:ext uri="{FF2B5EF4-FFF2-40B4-BE49-F238E27FC236}">
                <a16:creationId xmlns:a16="http://schemas.microsoft.com/office/drawing/2014/main" id="{DBCADC40-7723-1725-9ED7-52CF5F246A01}"/>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6527-644D-42EB-A647-EDB6DCDEFFC2}"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3891" name="Rectangle 2">
            <a:extLst>
              <a:ext uri="{FF2B5EF4-FFF2-40B4-BE49-F238E27FC236}">
                <a16:creationId xmlns:a16="http://schemas.microsoft.com/office/drawing/2014/main" id="{813D240E-9A02-B1FE-130C-AC26936ECBF4}"/>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3892" name="Rectangle 3">
            <a:extLst>
              <a:ext uri="{FF2B5EF4-FFF2-40B4-BE49-F238E27FC236}">
                <a16:creationId xmlns:a16="http://schemas.microsoft.com/office/drawing/2014/main" id="{DCA50D5A-71BD-EA81-DA58-765709411B66}"/>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8093" tIns="44047" rIns="88093" bIns="44047"/>
          <a:lstStyle/>
          <a:p>
            <a:pPr eaLnBrk="1" hangingPunct="1"/>
            <a:endParaRPr lang="ja-JP" altLang="ja-JP" dirty="0"/>
          </a:p>
        </p:txBody>
      </p:sp>
    </p:spTree>
    <p:extLst>
      <p:ext uri="{BB962C8B-B14F-4D97-AF65-F5344CB8AC3E}">
        <p14:creationId xmlns:p14="http://schemas.microsoft.com/office/powerpoint/2010/main" val="362779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675B5-B26E-765D-38D1-0F5A01558CA8}"/>
            </a:ext>
          </a:extLst>
        </p:cNvPr>
        <p:cNvGrpSpPr/>
        <p:nvPr/>
      </p:nvGrpSpPr>
      <p:grpSpPr>
        <a:xfrm>
          <a:off x="0" y="0"/>
          <a:ext cx="0" cy="0"/>
          <a:chOff x="0" y="0"/>
          <a:chExt cx="0" cy="0"/>
        </a:xfrm>
      </p:grpSpPr>
      <p:sp>
        <p:nvSpPr>
          <p:cNvPr id="293890" name="Rectangle 7">
            <a:extLst>
              <a:ext uri="{FF2B5EF4-FFF2-40B4-BE49-F238E27FC236}">
                <a16:creationId xmlns:a16="http://schemas.microsoft.com/office/drawing/2014/main" id="{21DE314F-8C9D-C07A-1185-66EB4F0829E3}"/>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6527-644D-42EB-A647-EDB6DCDEFFC2}"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3891" name="Rectangle 2">
            <a:extLst>
              <a:ext uri="{FF2B5EF4-FFF2-40B4-BE49-F238E27FC236}">
                <a16:creationId xmlns:a16="http://schemas.microsoft.com/office/drawing/2014/main" id="{C99FD50A-EFDC-78BE-7FEE-9F4D23B5A296}"/>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3892" name="Rectangle 3">
            <a:extLst>
              <a:ext uri="{FF2B5EF4-FFF2-40B4-BE49-F238E27FC236}">
                <a16:creationId xmlns:a16="http://schemas.microsoft.com/office/drawing/2014/main" id="{05FD3E96-10E5-6968-C79B-FC966A0F9475}"/>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8093" tIns="44047" rIns="88093" bIns="44047"/>
          <a:lstStyle/>
          <a:p>
            <a:pPr eaLnBrk="1" hangingPunct="1"/>
            <a:endParaRPr lang="ja-JP" altLang="ja-JP" dirty="0"/>
          </a:p>
        </p:txBody>
      </p:sp>
    </p:spTree>
    <p:extLst>
      <p:ext uri="{BB962C8B-B14F-4D97-AF65-F5344CB8AC3E}">
        <p14:creationId xmlns:p14="http://schemas.microsoft.com/office/powerpoint/2010/main" val="261781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16D35-5498-2B0B-AB56-467D35156BBC}"/>
            </a:ext>
          </a:extLst>
        </p:cNvPr>
        <p:cNvGrpSpPr/>
        <p:nvPr/>
      </p:nvGrpSpPr>
      <p:grpSpPr>
        <a:xfrm>
          <a:off x="0" y="0"/>
          <a:ext cx="0" cy="0"/>
          <a:chOff x="0" y="0"/>
          <a:chExt cx="0" cy="0"/>
        </a:xfrm>
      </p:grpSpPr>
      <p:sp>
        <p:nvSpPr>
          <p:cNvPr id="293890" name="Rectangle 7">
            <a:extLst>
              <a:ext uri="{FF2B5EF4-FFF2-40B4-BE49-F238E27FC236}">
                <a16:creationId xmlns:a16="http://schemas.microsoft.com/office/drawing/2014/main" id="{2709B934-8227-FB20-DE75-BD86C6FC9D9D}"/>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6527-644D-42EB-A647-EDB6DCDEFFC2}"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3891" name="Rectangle 2">
            <a:extLst>
              <a:ext uri="{FF2B5EF4-FFF2-40B4-BE49-F238E27FC236}">
                <a16:creationId xmlns:a16="http://schemas.microsoft.com/office/drawing/2014/main" id="{23220178-E726-3EF0-2C31-1E941AE929B8}"/>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3892" name="Rectangle 3">
            <a:extLst>
              <a:ext uri="{FF2B5EF4-FFF2-40B4-BE49-F238E27FC236}">
                <a16:creationId xmlns:a16="http://schemas.microsoft.com/office/drawing/2014/main" id="{6A8BC4E9-24B4-E968-84D9-198361C01EDA}"/>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8093" tIns="44047" rIns="88093" bIns="44047"/>
          <a:lstStyle/>
          <a:p>
            <a:pPr eaLnBrk="1" hangingPunct="1"/>
            <a:endParaRPr lang="ja-JP" altLang="ja-JP" dirty="0"/>
          </a:p>
        </p:txBody>
      </p:sp>
    </p:spTree>
    <p:extLst>
      <p:ext uri="{BB962C8B-B14F-4D97-AF65-F5344CB8AC3E}">
        <p14:creationId xmlns:p14="http://schemas.microsoft.com/office/powerpoint/2010/main" val="1469144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0EAD1-B7CF-26EF-0126-AE5931B09946}"/>
            </a:ext>
          </a:extLst>
        </p:cNvPr>
        <p:cNvGrpSpPr/>
        <p:nvPr/>
      </p:nvGrpSpPr>
      <p:grpSpPr>
        <a:xfrm>
          <a:off x="0" y="0"/>
          <a:ext cx="0" cy="0"/>
          <a:chOff x="0" y="0"/>
          <a:chExt cx="0" cy="0"/>
        </a:xfrm>
      </p:grpSpPr>
      <p:sp>
        <p:nvSpPr>
          <p:cNvPr id="293890" name="Rectangle 7">
            <a:extLst>
              <a:ext uri="{FF2B5EF4-FFF2-40B4-BE49-F238E27FC236}">
                <a16:creationId xmlns:a16="http://schemas.microsoft.com/office/drawing/2014/main" id="{D63D9E21-50D5-EC8D-4888-495A86938D67}"/>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6527-644D-42EB-A647-EDB6DCDEFFC2}"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3891" name="Rectangle 2">
            <a:extLst>
              <a:ext uri="{FF2B5EF4-FFF2-40B4-BE49-F238E27FC236}">
                <a16:creationId xmlns:a16="http://schemas.microsoft.com/office/drawing/2014/main" id="{2542761C-6262-EAAB-7E80-BB1A36698947}"/>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3892" name="Rectangle 3">
            <a:extLst>
              <a:ext uri="{FF2B5EF4-FFF2-40B4-BE49-F238E27FC236}">
                <a16:creationId xmlns:a16="http://schemas.microsoft.com/office/drawing/2014/main" id="{B49C6D10-2900-7989-435E-EBF8EFAB7E71}"/>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8093" tIns="44047" rIns="88093" bIns="44047"/>
          <a:lstStyle/>
          <a:p>
            <a:pPr eaLnBrk="1" hangingPunct="1"/>
            <a:endParaRPr lang="ja-JP" altLang="ja-JP" dirty="0"/>
          </a:p>
        </p:txBody>
      </p:sp>
    </p:spTree>
    <p:extLst>
      <p:ext uri="{BB962C8B-B14F-4D97-AF65-F5344CB8AC3E}">
        <p14:creationId xmlns:p14="http://schemas.microsoft.com/office/powerpoint/2010/main" val="4034181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564" y="41337"/>
            <a:ext cx="11456869" cy="6443459"/>
          </a:xfrm>
          <a:prstGeom prst="rect">
            <a:avLst/>
          </a:prstGeom>
        </p:spPr>
      </p:pic>
      <p:sp>
        <p:nvSpPr>
          <p:cNvPr id="4" name="正方形/長方形 3"/>
          <p:cNvSpPr/>
          <p:nvPr userDrawn="1"/>
        </p:nvSpPr>
        <p:spPr>
          <a:xfrm>
            <a:off x="11067083" y="-4242"/>
            <a:ext cx="936104" cy="1194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 name="正方形/長方形 6"/>
          <p:cNvSpPr/>
          <p:nvPr userDrawn="1"/>
        </p:nvSpPr>
        <p:spPr>
          <a:xfrm>
            <a:off x="0" y="-4242"/>
            <a:ext cx="12192000" cy="139180"/>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 name="直線コネクタ 7"/>
          <p:cNvCxnSpPr/>
          <p:nvPr userDrawn="1"/>
        </p:nvCxnSpPr>
        <p:spPr>
          <a:xfrm>
            <a:off x="508484" y="3909153"/>
            <a:ext cx="11175032"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タイトル 1"/>
          <p:cNvSpPr>
            <a:spLocks noGrp="1"/>
          </p:cNvSpPr>
          <p:nvPr>
            <p:ph type="ctrTitle"/>
          </p:nvPr>
        </p:nvSpPr>
        <p:spPr>
          <a:xfrm>
            <a:off x="914400" y="1886970"/>
            <a:ext cx="10363200" cy="1470025"/>
          </a:xfrm>
        </p:spPr>
        <p:txBody>
          <a:bodyPr>
            <a:normAutofit/>
          </a:bodyPr>
          <a:lstStyle>
            <a:lvl1pPr algn="ctr">
              <a:defRPr sz="3000" baseline="0">
                <a:solidFill>
                  <a:schemeClr val="accent5">
                    <a:lumMod val="50000"/>
                  </a:schemeClr>
                </a:solidFill>
                <a:latin typeface="+mj-ea"/>
                <a:ea typeface="+mj-ea"/>
              </a:defRPr>
            </a:lvl1pPr>
          </a:lstStyle>
          <a:p>
            <a:r>
              <a:rPr kumimoji="1" lang="ja-JP" altLang="en-US"/>
              <a:t>マスタ タイトルの書式設定</a:t>
            </a:r>
          </a:p>
        </p:txBody>
      </p:sp>
      <p:sp>
        <p:nvSpPr>
          <p:cNvPr id="3" name="サブタイトル 2"/>
          <p:cNvSpPr>
            <a:spLocks noGrp="1"/>
          </p:cNvSpPr>
          <p:nvPr>
            <p:ph type="subTitle" idx="1"/>
          </p:nvPr>
        </p:nvSpPr>
        <p:spPr>
          <a:xfrm>
            <a:off x="1828800" y="4340696"/>
            <a:ext cx="8534400" cy="1464568"/>
          </a:xfrm>
        </p:spPr>
        <p:txBody>
          <a:bodyPr>
            <a:normAutofit/>
          </a:bodyPr>
          <a:lstStyle>
            <a:lvl1pPr marL="0" indent="0" algn="ctr">
              <a:buNone/>
              <a:defRPr sz="2400" baseline="0">
                <a:solidFill>
                  <a:srgbClr val="203864"/>
                </a:solidFill>
                <a:latin typeface="+mj-ea"/>
                <a:ea typeface="+mj-e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a:t>マスタ サブタイトルの書式設定</a:t>
            </a:r>
          </a:p>
        </p:txBody>
      </p:sp>
      <p:pic>
        <p:nvPicPr>
          <p:cNvPr id="9" name="図 8" descr="flag_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1070" y="11088"/>
            <a:ext cx="1109861" cy="1547220"/>
          </a:xfrm>
          <a:prstGeom prst="rect">
            <a:avLst/>
          </a:prstGeom>
        </p:spPr>
      </p:pic>
    </p:spTree>
    <p:extLst>
      <p:ext uri="{BB962C8B-B14F-4D97-AF65-F5344CB8AC3E}">
        <p14:creationId xmlns:p14="http://schemas.microsoft.com/office/powerpoint/2010/main" val="4995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63F0DD62-59D4-4802-AF6F-1B16C68A2D7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FC2183D-65F6-43FC-8190-5DFB107E94B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2AA597A-17B9-4524-AA0A-D1CE989091DA}"/>
              </a:ext>
            </a:extLst>
          </p:cNvPr>
          <p:cNvSpPr>
            <a:spLocks noGrp="1" noChangeArrowheads="1"/>
          </p:cNvSpPr>
          <p:nvPr>
            <p:ph type="sldNum" sz="quarter" idx="12"/>
          </p:nvPr>
        </p:nvSpPr>
        <p:spPr>
          <a:ln/>
        </p:spPr>
        <p:txBody>
          <a:bodyPr/>
          <a:lstStyle>
            <a:lvl1pPr>
              <a:defRPr/>
            </a:lvl1pPr>
          </a:lstStyle>
          <a:p>
            <a:fld id="{95B6CDBD-A495-4103-B5A1-2CACD97C9C7F}" type="slidenum">
              <a:rPr lang="en-US" altLang="ja-JP"/>
              <a:pPr/>
              <a:t>‹#›</a:t>
            </a:fld>
            <a:endParaRPr lang="en-US" altLang="ja-JP"/>
          </a:p>
        </p:txBody>
      </p:sp>
    </p:spTree>
    <p:extLst>
      <p:ext uri="{BB962C8B-B14F-4D97-AF65-F5344CB8AC3E}">
        <p14:creationId xmlns:p14="http://schemas.microsoft.com/office/powerpoint/2010/main" val="322549642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7555F775-1720-4BD2-8D20-7CF2E040BAA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19D8C7AE-82D2-4B40-96E0-DE29F8A9E8B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EAC69D8-7399-404C-B503-95AD208F4C21}"/>
              </a:ext>
            </a:extLst>
          </p:cNvPr>
          <p:cNvSpPr>
            <a:spLocks noGrp="1" noChangeArrowheads="1"/>
          </p:cNvSpPr>
          <p:nvPr>
            <p:ph type="sldNum" sz="quarter" idx="12"/>
          </p:nvPr>
        </p:nvSpPr>
        <p:spPr>
          <a:ln/>
        </p:spPr>
        <p:txBody>
          <a:bodyPr/>
          <a:lstStyle>
            <a:lvl1pPr>
              <a:defRPr/>
            </a:lvl1pPr>
          </a:lstStyle>
          <a:p>
            <a:fld id="{47269CCD-E1CB-47E2-BE60-804C9EDCAB9B}" type="slidenum">
              <a:rPr lang="en-US" altLang="ja-JP"/>
              <a:pPr/>
              <a:t>‹#›</a:t>
            </a:fld>
            <a:endParaRPr lang="en-US" altLang="ja-JP"/>
          </a:p>
        </p:txBody>
      </p:sp>
    </p:spTree>
    <p:extLst>
      <p:ext uri="{BB962C8B-B14F-4D97-AF65-F5344CB8AC3E}">
        <p14:creationId xmlns:p14="http://schemas.microsoft.com/office/powerpoint/2010/main" val="383597007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4D51A4AB-6967-42C1-A016-36FDF69F43A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B65BF0AE-7A61-4772-B6F2-0C7CD63B637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9CBCAC44-C7AB-42EF-911B-3928BCB1DF63}"/>
              </a:ext>
            </a:extLst>
          </p:cNvPr>
          <p:cNvSpPr>
            <a:spLocks noGrp="1" noChangeArrowheads="1"/>
          </p:cNvSpPr>
          <p:nvPr>
            <p:ph type="sldNum" sz="quarter" idx="12"/>
          </p:nvPr>
        </p:nvSpPr>
        <p:spPr>
          <a:ln/>
        </p:spPr>
        <p:txBody>
          <a:bodyPr/>
          <a:lstStyle>
            <a:lvl1pPr>
              <a:defRPr/>
            </a:lvl1pPr>
          </a:lstStyle>
          <a:p>
            <a:fld id="{9BB7CC1E-C85C-43C4-92D4-43941EB22F86}" type="slidenum">
              <a:rPr lang="en-US" altLang="ja-JP"/>
              <a:pPr/>
              <a:t>‹#›</a:t>
            </a:fld>
            <a:endParaRPr lang="en-US" altLang="ja-JP"/>
          </a:p>
        </p:txBody>
      </p:sp>
    </p:spTree>
    <p:extLst>
      <p:ext uri="{BB962C8B-B14F-4D97-AF65-F5344CB8AC3E}">
        <p14:creationId xmlns:p14="http://schemas.microsoft.com/office/powerpoint/2010/main" val="5096418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3F243EFD-E614-477F-BF12-EB1C0FA4ED3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CADD9431-922F-40E5-AAF8-BF8267F6F15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B441E17B-2465-40C7-BBEB-9B697E721891}"/>
              </a:ext>
            </a:extLst>
          </p:cNvPr>
          <p:cNvSpPr>
            <a:spLocks noGrp="1" noChangeArrowheads="1"/>
          </p:cNvSpPr>
          <p:nvPr>
            <p:ph type="sldNum" sz="quarter" idx="12"/>
          </p:nvPr>
        </p:nvSpPr>
        <p:spPr>
          <a:ln/>
        </p:spPr>
        <p:txBody>
          <a:bodyPr/>
          <a:lstStyle>
            <a:lvl1pPr>
              <a:defRPr/>
            </a:lvl1pPr>
          </a:lstStyle>
          <a:p>
            <a:fld id="{D4D103DD-2692-408B-BC6D-C87E8514291C}" type="slidenum">
              <a:rPr lang="en-US" altLang="ja-JP"/>
              <a:pPr/>
              <a:t>‹#›</a:t>
            </a:fld>
            <a:endParaRPr lang="en-US" altLang="ja-JP"/>
          </a:p>
        </p:txBody>
      </p:sp>
    </p:spTree>
    <p:extLst>
      <p:ext uri="{BB962C8B-B14F-4D97-AF65-F5344CB8AC3E}">
        <p14:creationId xmlns:p14="http://schemas.microsoft.com/office/powerpoint/2010/main" val="264498960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3E4F8C-68C6-4368-B753-0D5C00DFF70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36069F8E-4784-4CE0-8A6F-55E9B410CF1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FA2975B4-B5FD-480E-9DCC-C9B8BA099678}"/>
              </a:ext>
            </a:extLst>
          </p:cNvPr>
          <p:cNvSpPr>
            <a:spLocks noGrp="1" noChangeArrowheads="1"/>
          </p:cNvSpPr>
          <p:nvPr>
            <p:ph type="sldNum" sz="quarter" idx="12"/>
          </p:nvPr>
        </p:nvSpPr>
        <p:spPr>
          <a:ln/>
        </p:spPr>
        <p:txBody>
          <a:bodyPr/>
          <a:lstStyle>
            <a:lvl1pPr>
              <a:defRPr/>
            </a:lvl1pPr>
          </a:lstStyle>
          <a:p>
            <a:fld id="{08839908-D0EC-478E-BC09-1D0804D94179}" type="slidenum">
              <a:rPr lang="en-US" altLang="ja-JP"/>
              <a:pPr/>
              <a:t>‹#›</a:t>
            </a:fld>
            <a:endParaRPr lang="en-US" altLang="ja-JP"/>
          </a:p>
        </p:txBody>
      </p:sp>
    </p:spTree>
    <p:extLst>
      <p:ext uri="{BB962C8B-B14F-4D97-AF65-F5344CB8AC3E}">
        <p14:creationId xmlns:p14="http://schemas.microsoft.com/office/powerpoint/2010/main" val="141256095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77B2B7C9-127B-4D4A-B00C-A64F0A4BD42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A82C98F-907F-4595-91D0-9BD774FAA39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1E5C377-D902-4305-AAB3-71AFB07AD208}"/>
              </a:ext>
            </a:extLst>
          </p:cNvPr>
          <p:cNvSpPr>
            <a:spLocks noGrp="1" noChangeArrowheads="1"/>
          </p:cNvSpPr>
          <p:nvPr>
            <p:ph type="sldNum" sz="quarter" idx="12"/>
          </p:nvPr>
        </p:nvSpPr>
        <p:spPr>
          <a:ln/>
        </p:spPr>
        <p:txBody>
          <a:bodyPr/>
          <a:lstStyle>
            <a:lvl1pPr>
              <a:defRPr/>
            </a:lvl1pPr>
          </a:lstStyle>
          <a:p>
            <a:fld id="{EDBA13AD-78AE-4C09-AD95-4BCD43F02AC9}" type="slidenum">
              <a:rPr lang="en-US" altLang="ja-JP"/>
              <a:pPr/>
              <a:t>‹#›</a:t>
            </a:fld>
            <a:endParaRPr lang="en-US" altLang="ja-JP"/>
          </a:p>
        </p:txBody>
      </p:sp>
    </p:spTree>
    <p:extLst>
      <p:ext uri="{BB962C8B-B14F-4D97-AF65-F5344CB8AC3E}">
        <p14:creationId xmlns:p14="http://schemas.microsoft.com/office/powerpoint/2010/main" val="9969059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3A597651-56E1-4D6C-ABB5-C495E093EF6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E44588E-3056-4200-8AA2-A4463739E3F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B0B809D-1D9C-4CE3-9C48-1CE03AB27D1A}"/>
              </a:ext>
            </a:extLst>
          </p:cNvPr>
          <p:cNvSpPr>
            <a:spLocks noGrp="1" noChangeArrowheads="1"/>
          </p:cNvSpPr>
          <p:nvPr>
            <p:ph type="sldNum" sz="quarter" idx="12"/>
          </p:nvPr>
        </p:nvSpPr>
        <p:spPr>
          <a:ln/>
        </p:spPr>
        <p:txBody>
          <a:bodyPr/>
          <a:lstStyle>
            <a:lvl1pPr>
              <a:defRPr/>
            </a:lvl1pPr>
          </a:lstStyle>
          <a:p>
            <a:fld id="{F8517197-74E3-4FC8-BD68-BBDBFECAE946}" type="slidenum">
              <a:rPr lang="en-US" altLang="ja-JP"/>
              <a:pPr/>
              <a:t>‹#›</a:t>
            </a:fld>
            <a:endParaRPr lang="en-US" altLang="ja-JP"/>
          </a:p>
        </p:txBody>
      </p:sp>
    </p:spTree>
    <p:extLst>
      <p:ext uri="{BB962C8B-B14F-4D97-AF65-F5344CB8AC3E}">
        <p14:creationId xmlns:p14="http://schemas.microsoft.com/office/powerpoint/2010/main" val="3088078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DC797955-4DC1-4EC2-AE29-5B762C8253B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65B543D-763F-4FFE-A3EE-DD87FF3C93B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573A7866-1056-420E-BD87-668A1C1628DF}"/>
              </a:ext>
            </a:extLst>
          </p:cNvPr>
          <p:cNvSpPr>
            <a:spLocks noGrp="1" noChangeArrowheads="1"/>
          </p:cNvSpPr>
          <p:nvPr>
            <p:ph type="sldNum" sz="quarter" idx="12"/>
          </p:nvPr>
        </p:nvSpPr>
        <p:spPr>
          <a:ln/>
        </p:spPr>
        <p:txBody>
          <a:bodyPr/>
          <a:lstStyle>
            <a:lvl1pPr>
              <a:defRPr/>
            </a:lvl1pPr>
          </a:lstStyle>
          <a:p>
            <a:fld id="{ACF7C1FC-9357-4116-9AA1-56B6CA7072FE}" type="slidenum">
              <a:rPr lang="en-US" altLang="ja-JP"/>
              <a:pPr/>
              <a:t>‹#›</a:t>
            </a:fld>
            <a:endParaRPr lang="en-US" altLang="ja-JP"/>
          </a:p>
        </p:txBody>
      </p:sp>
    </p:spTree>
    <p:extLst>
      <p:ext uri="{BB962C8B-B14F-4D97-AF65-F5344CB8AC3E}">
        <p14:creationId xmlns:p14="http://schemas.microsoft.com/office/powerpoint/2010/main" val="258145453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A9C371C-DAD6-4ADF-A846-BE766FF08B2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8698393-D274-4525-87B5-C3A886DD2C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AADB500-033D-4842-8D26-3C795991321D}"/>
              </a:ext>
            </a:extLst>
          </p:cNvPr>
          <p:cNvSpPr>
            <a:spLocks noGrp="1" noChangeArrowheads="1"/>
          </p:cNvSpPr>
          <p:nvPr>
            <p:ph type="sldNum" sz="quarter" idx="12"/>
          </p:nvPr>
        </p:nvSpPr>
        <p:spPr>
          <a:ln/>
        </p:spPr>
        <p:txBody>
          <a:bodyPr/>
          <a:lstStyle>
            <a:lvl1pPr>
              <a:defRPr/>
            </a:lvl1pPr>
          </a:lstStyle>
          <a:p>
            <a:fld id="{63EB3237-D84A-44D8-93E5-DC5084B6E9AC}" type="slidenum">
              <a:rPr lang="en-US" altLang="ja-JP"/>
              <a:pPr/>
              <a:t>‹#›</a:t>
            </a:fld>
            <a:endParaRPr lang="en-US" altLang="ja-JP"/>
          </a:p>
        </p:txBody>
      </p:sp>
    </p:spTree>
    <p:extLst>
      <p:ext uri="{BB962C8B-B14F-4D97-AF65-F5344CB8AC3E}">
        <p14:creationId xmlns:p14="http://schemas.microsoft.com/office/powerpoint/2010/main" val="10577886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タイトルスライド">
    <p:bg>
      <p:bgPr>
        <a:solidFill>
          <a:srgbClr val="FFFFFF"/>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DB99294-F8AA-3558-0885-6694A330E7BC}"/>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図 13">
            <a:extLst>
              <a:ext uri="{FF2B5EF4-FFF2-40B4-BE49-F238E27FC236}">
                <a16:creationId xmlns:a16="http://schemas.microsoft.com/office/drawing/2014/main" id="{20BFFCA8-6C4A-812A-F8B9-86D5155D1A05}"/>
              </a:ext>
            </a:extLst>
          </p:cNvPr>
          <p:cNvPicPr>
            <a:picLocks noChangeAspect="1"/>
          </p:cNvPicPr>
          <p:nvPr userDrawn="1"/>
        </p:nvPicPr>
        <p:blipFill>
          <a:blip r:embed="rId3"/>
          <a:stretch>
            <a:fillRect/>
          </a:stretch>
        </p:blipFill>
        <p:spPr>
          <a:xfrm>
            <a:off x="9025567" y="4828159"/>
            <a:ext cx="2832000" cy="575135"/>
          </a:xfrm>
          <a:prstGeom prst="rect">
            <a:avLst/>
          </a:prstGeom>
        </p:spPr>
      </p:pic>
      <p:sp>
        <p:nvSpPr>
          <p:cNvPr id="2" name="タイトル 7">
            <a:extLst>
              <a:ext uri="{FF2B5EF4-FFF2-40B4-BE49-F238E27FC236}">
                <a16:creationId xmlns:a16="http://schemas.microsoft.com/office/drawing/2014/main" id="{F5C60916-439F-51BE-149E-8DE1E916139E}"/>
              </a:ext>
            </a:extLst>
          </p:cNvPr>
          <p:cNvSpPr>
            <a:spLocks noGrp="1"/>
          </p:cNvSpPr>
          <p:nvPr>
            <p:ph type="title" hasCustomPrompt="1"/>
          </p:nvPr>
        </p:nvSpPr>
        <p:spPr>
          <a:xfrm>
            <a:off x="1116022" y="1232379"/>
            <a:ext cx="10488876" cy="1325563"/>
          </a:xfrm>
          <a:prstGeom prst="rect">
            <a:avLst/>
          </a:prstGeom>
        </p:spPr>
        <p:txBody>
          <a:bodyPr/>
          <a:lstStyle>
            <a:lvl1pPr>
              <a:lnSpc>
                <a:spcPct val="110000"/>
              </a:lnSpc>
              <a:defRPr sz="4000" b="1" i="0">
                <a:solidFill>
                  <a:schemeClr val="bg1"/>
                </a:solidFill>
                <a:latin typeface="+mn-ea"/>
                <a:ea typeface="+mn-ea"/>
              </a:defRPr>
            </a:lvl1pPr>
          </a:lstStyle>
          <a:p>
            <a:r>
              <a:rPr kumimoji="1" lang="ja-JP" altLang="en-US"/>
              <a:t>タイトルタイトル</a:t>
            </a:r>
            <a:br>
              <a:rPr kumimoji="1" lang="en-US" altLang="ja-JP"/>
            </a:br>
            <a:r>
              <a:rPr lang="ja-JP" altLang="en-US"/>
              <a:t>游ゴシック</a:t>
            </a:r>
            <a:r>
              <a:rPr lang="en-US" altLang="ja-JP"/>
              <a:t>/Bold</a:t>
            </a:r>
            <a:endParaRPr kumimoji="1" lang="ja-JP" altLang="en-US"/>
          </a:p>
        </p:txBody>
      </p:sp>
      <p:sp>
        <p:nvSpPr>
          <p:cNvPr id="3" name="コンテンツ プレースホルダー 12">
            <a:extLst>
              <a:ext uri="{FF2B5EF4-FFF2-40B4-BE49-F238E27FC236}">
                <a16:creationId xmlns:a16="http://schemas.microsoft.com/office/drawing/2014/main" id="{4C476F49-865D-989F-F96C-F93805A66204}"/>
              </a:ext>
            </a:extLst>
          </p:cNvPr>
          <p:cNvSpPr>
            <a:spLocks noGrp="1"/>
          </p:cNvSpPr>
          <p:nvPr>
            <p:ph sz="quarter" idx="10" hasCustomPrompt="1"/>
          </p:nvPr>
        </p:nvSpPr>
        <p:spPr>
          <a:xfrm>
            <a:off x="1115055" y="2710502"/>
            <a:ext cx="10482334" cy="686792"/>
          </a:xfrm>
          <a:prstGeom prst="rect">
            <a:avLst/>
          </a:prstGeom>
        </p:spPr>
        <p:txBody>
          <a:bodyPr anchor="ctr"/>
          <a:lstStyle>
            <a:lvl1pPr marL="0" indent="0">
              <a:lnSpc>
                <a:spcPct val="130000"/>
              </a:lnSpc>
              <a:spcBef>
                <a:spcPts val="0"/>
              </a:spcBef>
              <a:buNone/>
              <a:defRPr sz="18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 Bold</a:t>
            </a:r>
            <a:endParaRPr kumimoji="1" lang="ja-JP" altLang="en-US"/>
          </a:p>
        </p:txBody>
      </p:sp>
      <p:sp>
        <p:nvSpPr>
          <p:cNvPr id="4" name="コンテンツ プレースホルダー 12">
            <a:extLst>
              <a:ext uri="{FF2B5EF4-FFF2-40B4-BE49-F238E27FC236}">
                <a16:creationId xmlns:a16="http://schemas.microsoft.com/office/drawing/2014/main" id="{D2786611-1C45-B8F0-5DE8-65AD4FD4B0F7}"/>
              </a:ext>
            </a:extLst>
          </p:cNvPr>
          <p:cNvSpPr>
            <a:spLocks noGrp="1"/>
          </p:cNvSpPr>
          <p:nvPr>
            <p:ph sz="quarter" idx="11" hasCustomPrompt="1"/>
          </p:nvPr>
        </p:nvSpPr>
        <p:spPr>
          <a:xfrm>
            <a:off x="1122564" y="3494556"/>
            <a:ext cx="9077350" cy="686792"/>
          </a:xfrm>
          <a:prstGeom prst="rect">
            <a:avLst/>
          </a:prstGeom>
        </p:spPr>
        <p:txBody>
          <a:bodyPr anchor="ctr"/>
          <a:lstStyle>
            <a:lvl1pPr marL="0" indent="0">
              <a:lnSpc>
                <a:spcPct val="130000"/>
              </a:lnSpc>
              <a:spcBef>
                <a:spcPts val="0"/>
              </a:spcBef>
              <a:buNone/>
              <a:defRPr sz="16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a:t>
            </a:r>
            <a:r>
              <a:rPr kumimoji="1" lang="en-US" altLang="ja-JP"/>
              <a:t> </a:t>
            </a:r>
            <a:r>
              <a:rPr kumimoji="1" lang="ja-JP" altLang="en-US"/>
              <a:t>・所属</a:t>
            </a:r>
            <a:endParaRPr kumimoji="1" lang="en-US" altLang="ja-JP"/>
          </a:p>
          <a:p>
            <a:pPr lvl="0"/>
            <a:r>
              <a:rPr kumimoji="1" lang="ja-JP" altLang="en-US"/>
              <a:t>游ゴシック</a:t>
            </a:r>
            <a:r>
              <a:rPr kumimoji="1" lang="en-US" altLang="ja-JP"/>
              <a:t> /Bold</a:t>
            </a:r>
            <a:r>
              <a:rPr kumimoji="1" lang="ja-JP" altLang="en-US"/>
              <a:t>　　</a:t>
            </a:r>
          </a:p>
        </p:txBody>
      </p:sp>
      <p:sp>
        <p:nvSpPr>
          <p:cNvPr id="5" name="コンテンツ プレースホルダー 12">
            <a:extLst>
              <a:ext uri="{FF2B5EF4-FFF2-40B4-BE49-F238E27FC236}">
                <a16:creationId xmlns:a16="http://schemas.microsoft.com/office/drawing/2014/main" id="{A1DE5D5F-AFDB-CCF4-7161-800DD7F2CE67}"/>
              </a:ext>
            </a:extLst>
          </p:cNvPr>
          <p:cNvSpPr>
            <a:spLocks noGrp="1"/>
          </p:cNvSpPr>
          <p:nvPr>
            <p:ph sz="quarter" idx="12" hasCustomPrompt="1"/>
          </p:nvPr>
        </p:nvSpPr>
        <p:spPr>
          <a:xfrm>
            <a:off x="6183087" y="6463214"/>
            <a:ext cx="5761568" cy="317384"/>
          </a:xfrm>
          <a:prstGeom prst="rect">
            <a:avLst/>
          </a:prstGeom>
        </p:spPr>
        <p:txBody>
          <a:bodyPr lIns="90000" anchor="ctr">
            <a:noAutofit/>
          </a:bodyPr>
          <a:lstStyle>
            <a:lvl1pPr marL="0" indent="0" algn="r">
              <a:lnSpc>
                <a:spcPct val="150000"/>
              </a:lnSpc>
              <a:spcBef>
                <a:spcPts val="0"/>
              </a:spcBef>
              <a:buNone/>
              <a:defRPr sz="14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游ゴシック</a:t>
            </a:r>
            <a:r>
              <a:rPr kumimoji="1" lang="en-US" altLang="ja-JP"/>
              <a:t> /Bold</a:t>
            </a:r>
            <a:r>
              <a:rPr kumimoji="1" lang="ja-JP" altLang="en-US"/>
              <a:t>　　</a:t>
            </a:r>
          </a:p>
        </p:txBody>
      </p:sp>
    </p:spTree>
    <p:extLst>
      <p:ext uri="{BB962C8B-B14F-4D97-AF65-F5344CB8AC3E}">
        <p14:creationId xmlns:p14="http://schemas.microsoft.com/office/powerpoint/2010/main" val="38059168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77703" y="1162627"/>
            <a:ext cx="10959008" cy="5256585"/>
          </a:xfrm>
        </p:spPr>
        <p:txBody>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cxnSp>
        <p:nvCxnSpPr>
          <p:cNvPr id="4" name="直線コネクタ 3"/>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D7F55430-4B9E-5F68-6DBD-8888F781BE23}"/>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571680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中表紙スライド1">
    <p:bg>
      <p:bgPr>
        <a:solidFill>
          <a:srgbClr val="FFFFFF"/>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341FA49-C8BA-4416-CFA9-6B1556B5337C}"/>
              </a:ext>
            </a:extLst>
          </p:cNvPr>
          <p:cNvPicPr>
            <a:picLocks noChangeAspect="1"/>
          </p:cNvPicPr>
          <p:nvPr userDrawn="1"/>
        </p:nvPicPr>
        <p:blipFill>
          <a:blip r:embed="rId2"/>
          <a:srcRect/>
          <a:stretch/>
        </p:blipFill>
        <p:spPr>
          <a:xfrm>
            <a:off x="0" y="336"/>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タイトル 6">
            <a:extLst>
              <a:ext uri="{FF2B5EF4-FFF2-40B4-BE49-F238E27FC236}">
                <a16:creationId xmlns:a16="http://schemas.microsoft.com/office/drawing/2014/main" id="{32EC8CC2-84B1-BCA0-479A-A4A20AF286D3}"/>
              </a:ext>
            </a:extLst>
          </p:cNvPr>
          <p:cNvSpPr>
            <a:spLocks noGrp="1"/>
          </p:cNvSpPr>
          <p:nvPr>
            <p:ph type="title" hasCustomPrompt="1"/>
          </p:nvPr>
        </p:nvSpPr>
        <p:spPr>
          <a:xfrm>
            <a:off x="574040" y="314896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3" name="スライド番号プレースホルダー 2">
            <a:extLst>
              <a:ext uri="{FF2B5EF4-FFF2-40B4-BE49-F238E27FC236}">
                <a16:creationId xmlns:a16="http://schemas.microsoft.com/office/drawing/2014/main" id="{B343BA23-B623-F431-3B6B-C265DB029DFE}"/>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279793351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中表紙スライド2">
    <p:spTree>
      <p:nvGrpSpPr>
        <p:cNvPr id="1" name=""/>
        <p:cNvGrpSpPr/>
        <p:nvPr/>
      </p:nvGrpSpPr>
      <p:grpSpPr>
        <a:xfrm>
          <a:off x="0" y="0"/>
          <a:ext cx="0" cy="0"/>
          <a:chOff x="0" y="0"/>
          <a:chExt cx="0" cy="0"/>
        </a:xfrm>
      </p:grpSpPr>
      <p:pic>
        <p:nvPicPr>
          <p:cNvPr id="9" name="図 8" descr="背景パターン&#10;&#10;中程度の精度で自動的に生成された説明">
            <a:extLst>
              <a:ext uri="{FF2B5EF4-FFF2-40B4-BE49-F238E27FC236}">
                <a16:creationId xmlns:a16="http://schemas.microsoft.com/office/drawing/2014/main" id="{9C23EC59-0C5A-7811-5B85-B9E539D0796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5" name="タイトル 6">
            <a:extLst>
              <a:ext uri="{FF2B5EF4-FFF2-40B4-BE49-F238E27FC236}">
                <a16:creationId xmlns:a16="http://schemas.microsoft.com/office/drawing/2014/main" id="{E19FAA7A-3085-9294-E31F-CE7196FF2A0A}"/>
              </a:ext>
            </a:extLst>
          </p:cNvPr>
          <p:cNvSpPr>
            <a:spLocks noGrp="1"/>
          </p:cNvSpPr>
          <p:nvPr>
            <p:ph type="title" hasCustomPrompt="1"/>
          </p:nvPr>
        </p:nvSpPr>
        <p:spPr>
          <a:xfrm>
            <a:off x="574040" y="314896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4E0A0950-A128-01BF-1AAF-4BB004B48A28}"/>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347087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タイトルスライド">
    <p:bg>
      <p:bgPr>
        <a:solidFill>
          <a:srgbClr val="FFFFFF"/>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9932967-DE81-3918-C882-41D1FC6677C4}"/>
              </a:ext>
            </a:extLst>
          </p:cNvPr>
          <p:cNvPicPr>
            <a:picLocks noChangeAspect="1"/>
          </p:cNvPicPr>
          <p:nvPr userDrawn="1"/>
        </p:nvPicPr>
        <p:blipFill>
          <a:blip r:embed="rId2"/>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8F74D12C-30DC-0E71-4D41-8204860B7443}"/>
              </a:ext>
            </a:extLst>
          </p:cNvPr>
          <p:cNvPicPr>
            <a:picLocks noChangeAspect="1"/>
          </p:cNvPicPr>
          <p:nvPr userDrawn="1"/>
        </p:nvPicPr>
        <p:blipFill>
          <a:blip r:embed="rId3"/>
          <a:stretch>
            <a:fillRect/>
          </a:stretch>
        </p:blipFill>
        <p:spPr>
          <a:xfrm>
            <a:off x="576263" y="5839891"/>
            <a:ext cx="2400000" cy="487403"/>
          </a:xfrm>
          <a:prstGeom prst="rect">
            <a:avLst/>
          </a:prstGeom>
        </p:spPr>
      </p:pic>
      <p:sp>
        <p:nvSpPr>
          <p:cNvPr id="4" name="タイトル 7">
            <a:extLst>
              <a:ext uri="{FF2B5EF4-FFF2-40B4-BE49-F238E27FC236}">
                <a16:creationId xmlns:a16="http://schemas.microsoft.com/office/drawing/2014/main" id="{C189C689-1BDE-72A8-5184-CE979693158A}"/>
              </a:ext>
            </a:extLst>
          </p:cNvPr>
          <p:cNvSpPr>
            <a:spLocks noGrp="1"/>
          </p:cNvSpPr>
          <p:nvPr>
            <p:ph type="title" hasCustomPrompt="1"/>
          </p:nvPr>
        </p:nvSpPr>
        <p:spPr>
          <a:xfrm>
            <a:off x="480401" y="2293206"/>
            <a:ext cx="9535342" cy="1325563"/>
          </a:xfrm>
          <a:prstGeom prst="rect">
            <a:avLst/>
          </a:prstGeom>
        </p:spPr>
        <p:txBody>
          <a:bodyPr/>
          <a:lstStyle>
            <a:lvl1pPr>
              <a:lnSpc>
                <a:spcPct val="110000"/>
              </a:lnSpc>
              <a:defRPr sz="4000" b="1" i="0">
                <a:solidFill>
                  <a:srgbClr val="1C3177"/>
                </a:solidFill>
                <a:latin typeface="+mn-ea"/>
                <a:ea typeface="+mn-ea"/>
              </a:defRPr>
            </a:lvl1pPr>
          </a:lstStyle>
          <a:p>
            <a:r>
              <a:rPr kumimoji="1" lang="ja-JP" altLang="en-US"/>
              <a:t>タイトルタイトル</a:t>
            </a:r>
            <a:br>
              <a:rPr kumimoji="1" lang="en-US" altLang="ja-JP"/>
            </a:br>
            <a:r>
              <a:rPr lang="ja-JP" altLang="en-US"/>
              <a:t>游ゴシック</a:t>
            </a:r>
            <a:r>
              <a:rPr lang="en-US" altLang="ja-JP"/>
              <a:t>/Bold</a:t>
            </a:r>
            <a:endParaRPr kumimoji="1" lang="ja-JP" altLang="en-US"/>
          </a:p>
        </p:txBody>
      </p:sp>
      <p:sp>
        <p:nvSpPr>
          <p:cNvPr id="5" name="コンテンツ プレースホルダー 12">
            <a:extLst>
              <a:ext uri="{FF2B5EF4-FFF2-40B4-BE49-F238E27FC236}">
                <a16:creationId xmlns:a16="http://schemas.microsoft.com/office/drawing/2014/main" id="{99C777D7-5079-B2D4-A805-52BC2427F213}"/>
              </a:ext>
            </a:extLst>
          </p:cNvPr>
          <p:cNvSpPr>
            <a:spLocks noGrp="1"/>
          </p:cNvSpPr>
          <p:nvPr>
            <p:ph sz="quarter" idx="10" hasCustomPrompt="1"/>
          </p:nvPr>
        </p:nvSpPr>
        <p:spPr>
          <a:xfrm>
            <a:off x="480399" y="3924163"/>
            <a:ext cx="8032228" cy="731359"/>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/Bold</a:t>
            </a:r>
            <a:endParaRPr kumimoji="1" lang="ja-JP" altLang="en-US"/>
          </a:p>
        </p:txBody>
      </p:sp>
      <p:sp>
        <p:nvSpPr>
          <p:cNvPr id="9" name="コンテンツ プレースホルダー 12">
            <a:extLst>
              <a:ext uri="{FF2B5EF4-FFF2-40B4-BE49-F238E27FC236}">
                <a16:creationId xmlns:a16="http://schemas.microsoft.com/office/drawing/2014/main" id="{CD517DDC-0F67-EAC6-D347-5253BB35F8B1}"/>
              </a:ext>
            </a:extLst>
          </p:cNvPr>
          <p:cNvSpPr>
            <a:spLocks noGrp="1"/>
          </p:cNvSpPr>
          <p:nvPr>
            <p:ph sz="quarter" idx="11" hasCustomPrompt="1"/>
          </p:nvPr>
        </p:nvSpPr>
        <p:spPr>
          <a:xfrm>
            <a:off x="480402" y="4701635"/>
            <a:ext cx="6181656" cy="731359"/>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役職・所属</a:t>
            </a:r>
            <a:r>
              <a:rPr kumimoji="1" lang="en-US" altLang="ja-JP"/>
              <a:t>        </a:t>
            </a:r>
          </a:p>
          <a:p>
            <a:pPr lvl="0"/>
            <a:r>
              <a:rPr kumimoji="1" lang="ja-JP" altLang="en-US"/>
              <a:t>游ゴシック</a:t>
            </a:r>
            <a:r>
              <a:rPr kumimoji="1" lang="en-US" altLang="ja-JP"/>
              <a:t>/Bold</a:t>
            </a:r>
            <a:r>
              <a:rPr kumimoji="1" lang="ja-JP" altLang="en-US"/>
              <a:t>　　　</a:t>
            </a:r>
          </a:p>
        </p:txBody>
      </p:sp>
      <p:sp>
        <p:nvSpPr>
          <p:cNvPr id="6" name="コンテンツ プレースホルダー 12">
            <a:extLst>
              <a:ext uri="{FF2B5EF4-FFF2-40B4-BE49-F238E27FC236}">
                <a16:creationId xmlns:a16="http://schemas.microsoft.com/office/drawing/2014/main" id="{437493F9-6402-7179-62B3-F93DBB80AC12}"/>
              </a:ext>
            </a:extLst>
          </p:cNvPr>
          <p:cNvSpPr>
            <a:spLocks noGrp="1"/>
          </p:cNvSpPr>
          <p:nvPr>
            <p:ph sz="quarter" idx="12" hasCustomPrompt="1"/>
          </p:nvPr>
        </p:nvSpPr>
        <p:spPr>
          <a:xfrm>
            <a:off x="6193977" y="6133056"/>
            <a:ext cx="5761568" cy="597511"/>
          </a:xfrm>
          <a:prstGeom prst="rect">
            <a:avLst/>
          </a:prstGeom>
        </p:spPr>
        <p:txBody>
          <a:bodyPr lIns="90000" anchor="ctr">
            <a:noAutofit/>
          </a:bodyPr>
          <a:lstStyle>
            <a:lvl1pPr marL="0" indent="0" algn="r">
              <a:lnSpc>
                <a:spcPct val="150000"/>
              </a:lnSpc>
              <a:spcBef>
                <a:spcPts val="0"/>
              </a:spcBef>
              <a:buNone/>
              <a:defRPr sz="14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a:t>
            </a:r>
            <a:endParaRPr kumimoji="1" lang="en-US" altLang="ja-JP"/>
          </a:p>
          <a:p>
            <a:pPr lvl="0"/>
            <a:r>
              <a:rPr kumimoji="1" lang="ja-JP" altLang="en-US"/>
              <a:t>游ゴシック</a:t>
            </a:r>
            <a:r>
              <a:rPr kumimoji="1" lang="en-US" altLang="ja-JP"/>
              <a:t> /Bold</a:t>
            </a:r>
            <a:r>
              <a:rPr kumimoji="1" lang="ja-JP" altLang="en-US"/>
              <a:t>　　</a:t>
            </a:r>
          </a:p>
        </p:txBody>
      </p:sp>
    </p:spTree>
    <p:extLst>
      <p:ext uri="{BB962C8B-B14F-4D97-AF65-F5344CB8AC3E}">
        <p14:creationId xmlns:p14="http://schemas.microsoft.com/office/powerpoint/2010/main" val="9572784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中表紙スライド1">
    <p:bg>
      <p:bgPr>
        <a:solidFill>
          <a:srgbClr val="FFFFFF"/>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64C0CE-FCED-56A8-6F0B-0E440EC00AF4}"/>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7" name="タイトル 6">
            <a:extLst>
              <a:ext uri="{FF2B5EF4-FFF2-40B4-BE49-F238E27FC236}">
                <a16:creationId xmlns:a16="http://schemas.microsoft.com/office/drawing/2014/main" id="{6C1A774C-7DB2-663C-4623-5850406753D0}"/>
              </a:ext>
            </a:extLst>
          </p:cNvPr>
          <p:cNvSpPr>
            <a:spLocks noGrp="1"/>
          </p:cNvSpPr>
          <p:nvPr>
            <p:ph type="title" hasCustomPrompt="1"/>
          </p:nvPr>
        </p:nvSpPr>
        <p:spPr>
          <a:xfrm>
            <a:off x="454294" y="119697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3" name="スライド番号プレースホルダー 2">
            <a:extLst>
              <a:ext uri="{FF2B5EF4-FFF2-40B4-BE49-F238E27FC236}">
                <a16:creationId xmlns:a16="http://schemas.microsoft.com/office/drawing/2014/main" id="{BEF15FF9-0880-B2C3-B4BF-CF5692E1BBE1}"/>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178993854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_中表紙スライド2">
    <p:spTree>
      <p:nvGrpSpPr>
        <p:cNvPr id="1" name=""/>
        <p:cNvGrpSpPr/>
        <p:nvPr/>
      </p:nvGrpSpPr>
      <p:grpSpPr>
        <a:xfrm>
          <a:off x="0" y="0"/>
          <a:ext cx="0" cy="0"/>
          <a:chOff x="0" y="0"/>
          <a:chExt cx="0" cy="0"/>
        </a:xfrm>
      </p:grpSpPr>
      <p:pic>
        <p:nvPicPr>
          <p:cNvPr id="6" name="図 5" descr="図形, 背景パターン, 矢印&#10;&#10;自動的に生成された説明">
            <a:extLst>
              <a:ext uri="{FF2B5EF4-FFF2-40B4-BE49-F238E27FC236}">
                <a16:creationId xmlns:a16="http://schemas.microsoft.com/office/drawing/2014/main" id="{556B259B-B911-0CA1-C42F-FAA7E0FFD7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タイトル 6">
            <a:extLst>
              <a:ext uri="{FF2B5EF4-FFF2-40B4-BE49-F238E27FC236}">
                <a16:creationId xmlns:a16="http://schemas.microsoft.com/office/drawing/2014/main" id="{3AAF5D27-76AF-9EF9-9D52-219FCF8F0E53}"/>
              </a:ext>
            </a:extLst>
          </p:cNvPr>
          <p:cNvSpPr>
            <a:spLocks noGrp="1"/>
          </p:cNvSpPr>
          <p:nvPr>
            <p:ph type="title" hasCustomPrompt="1"/>
          </p:nvPr>
        </p:nvSpPr>
        <p:spPr>
          <a:xfrm>
            <a:off x="454296" y="119697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4" name="スライド番号プレースホルダー 3">
            <a:extLst>
              <a:ext uri="{FF2B5EF4-FFF2-40B4-BE49-F238E27FC236}">
                <a16:creationId xmlns:a16="http://schemas.microsoft.com/office/drawing/2014/main" id="{926C43C7-AE2D-52F4-39C3-82789D69CC96}"/>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1205172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タイトルスライド">
    <p:bg>
      <p:bgPr>
        <a:solidFill>
          <a:srgbClr val="FFFFFF"/>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FCD422C-2C8C-FA55-B96B-97B10DC1CC4B}"/>
              </a:ext>
            </a:extLst>
          </p:cNvPr>
          <p:cNvPicPr>
            <a:picLocks noChangeAspect="1"/>
          </p:cNvPicPr>
          <p:nvPr userDrawn="1"/>
        </p:nvPicPr>
        <p:blipFill rotWithShape="1">
          <a:blip r:embed="rId2"/>
          <a:srcRect r="2321"/>
          <a:stretch/>
        </p:blipFill>
        <p:spPr>
          <a:xfrm>
            <a:off x="283036" y="0"/>
            <a:ext cx="11908964" cy="6858000"/>
          </a:xfrm>
          <a:prstGeom prst="rect">
            <a:avLst/>
          </a:prstGeom>
        </p:spPr>
      </p:pic>
      <p:pic>
        <p:nvPicPr>
          <p:cNvPr id="5" name="図 4">
            <a:extLst>
              <a:ext uri="{FF2B5EF4-FFF2-40B4-BE49-F238E27FC236}">
                <a16:creationId xmlns:a16="http://schemas.microsoft.com/office/drawing/2014/main" id="{F66388A7-6010-5A0E-3B23-6394FC6EC478}"/>
              </a:ext>
            </a:extLst>
          </p:cNvPr>
          <p:cNvPicPr>
            <a:picLocks noChangeAspect="1"/>
          </p:cNvPicPr>
          <p:nvPr userDrawn="1"/>
        </p:nvPicPr>
        <p:blipFill>
          <a:blip r:embed="rId3"/>
          <a:stretch>
            <a:fillRect/>
          </a:stretch>
        </p:blipFill>
        <p:spPr>
          <a:xfrm>
            <a:off x="576263" y="5491831"/>
            <a:ext cx="2400000" cy="487403"/>
          </a:xfrm>
          <a:prstGeom prst="rect">
            <a:avLst/>
          </a:prstGeom>
        </p:spPr>
      </p:pic>
      <p:sp>
        <p:nvSpPr>
          <p:cNvPr id="11" name="コンテンツ プレースホルダー 12">
            <a:extLst>
              <a:ext uri="{FF2B5EF4-FFF2-40B4-BE49-F238E27FC236}">
                <a16:creationId xmlns:a16="http://schemas.microsoft.com/office/drawing/2014/main" id="{E889DD8F-8662-F86E-7D9D-2EBC4946B22C}"/>
              </a:ext>
            </a:extLst>
          </p:cNvPr>
          <p:cNvSpPr>
            <a:spLocks noGrp="1"/>
          </p:cNvSpPr>
          <p:nvPr>
            <p:ph sz="quarter" idx="11" hasCustomPrompt="1"/>
          </p:nvPr>
        </p:nvSpPr>
        <p:spPr>
          <a:xfrm>
            <a:off x="487531" y="2022017"/>
            <a:ext cx="7317526" cy="653422"/>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/Bold</a:t>
            </a:r>
            <a:endParaRPr kumimoji="1" lang="ja-JP" altLang="en-US"/>
          </a:p>
        </p:txBody>
      </p:sp>
      <p:sp>
        <p:nvSpPr>
          <p:cNvPr id="2" name="タイトル 1">
            <a:extLst>
              <a:ext uri="{FF2B5EF4-FFF2-40B4-BE49-F238E27FC236}">
                <a16:creationId xmlns:a16="http://schemas.microsoft.com/office/drawing/2014/main" id="{B1D6FE57-69DC-8236-A030-07B36F0CCC2D}"/>
              </a:ext>
            </a:extLst>
          </p:cNvPr>
          <p:cNvSpPr>
            <a:spLocks noGrp="1"/>
          </p:cNvSpPr>
          <p:nvPr>
            <p:ph type="title" hasCustomPrompt="1"/>
          </p:nvPr>
        </p:nvSpPr>
        <p:spPr>
          <a:xfrm>
            <a:off x="468133" y="265791"/>
            <a:ext cx="8337200" cy="1396497"/>
          </a:xfrm>
          <a:prstGeom prst="rect">
            <a:avLst/>
          </a:prstGeom>
        </p:spPr>
        <p:txBody>
          <a:bodyPr/>
          <a:lstStyle>
            <a:lvl1pPr>
              <a:lnSpc>
                <a:spcPct val="110000"/>
              </a:lnSpc>
              <a:defRPr sz="4000" b="1">
                <a:solidFill>
                  <a:schemeClr val="tx2"/>
                </a:solidFill>
                <a:latin typeface="+mn-ea"/>
                <a:ea typeface="+mn-ea"/>
              </a:defRPr>
            </a:lvl1pPr>
          </a:lstStyle>
          <a:p>
            <a:r>
              <a:rPr kumimoji="1" lang="ja-JP" altLang="en-US"/>
              <a:t>タイトルタイトル</a:t>
            </a:r>
            <a:br>
              <a:rPr kumimoji="1" lang="en-US" altLang="ja-JP"/>
            </a:br>
            <a:r>
              <a:rPr kumimoji="1" lang="ja-JP" altLang="en-US"/>
              <a:t>游ゴシック</a:t>
            </a:r>
            <a:r>
              <a:rPr kumimoji="1" lang="en-US" altLang="ja-JP"/>
              <a:t>/Bold</a:t>
            </a:r>
            <a:endParaRPr kumimoji="1" lang="ja-JP" altLang="en-US"/>
          </a:p>
        </p:txBody>
      </p:sp>
      <p:sp>
        <p:nvSpPr>
          <p:cNvPr id="3" name="コンテンツ プレースホルダー 12">
            <a:extLst>
              <a:ext uri="{FF2B5EF4-FFF2-40B4-BE49-F238E27FC236}">
                <a16:creationId xmlns:a16="http://schemas.microsoft.com/office/drawing/2014/main" id="{2A8EBC5D-D2E1-1C20-DCE7-A64CD225CA2C}"/>
              </a:ext>
            </a:extLst>
          </p:cNvPr>
          <p:cNvSpPr>
            <a:spLocks noGrp="1"/>
          </p:cNvSpPr>
          <p:nvPr>
            <p:ph sz="quarter" idx="12" hasCustomPrompt="1"/>
          </p:nvPr>
        </p:nvSpPr>
        <p:spPr>
          <a:xfrm>
            <a:off x="487531" y="2871021"/>
            <a:ext cx="4816307" cy="932527"/>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a:t>
            </a:r>
            <a:endParaRPr kumimoji="1" lang="en-US" altLang="ja-JP"/>
          </a:p>
          <a:p>
            <a:pPr lvl="0"/>
            <a:r>
              <a:rPr kumimoji="1" lang="ja-JP" altLang="en-US"/>
              <a:t>所属</a:t>
            </a:r>
            <a:r>
              <a:rPr kumimoji="1" lang="en-US" altLang="ja-JP"/>
              <a:t>         </a:t>
            </a:r>
          </a:p>
          <a:p>
            <a:pPr lvl="0"/>
            <a:r>
              <a:rPr kumimoji="1" lang="ja-JP" altLang="en-US"/>
              <a:t>游ゴシック</a:t>
            </a:r>
            <a:r>
              <a:rPr kumimoji="1" lang="en-US" altLang="ja-JP"/>
              <a:t>/Bold</a:t>
            </a:r>
          </a:p>
        </p:txBody>
      </p:sp>
      <p:sp>
        <p:nvSpPr>
          <p:cNvPr id="6" name="コンテンツ プレースホルダー 12">
            <a:extLst>
              <a:ext uri="{FF2B5EF4-FFF2-40B4-BE49-F238E27FC236}">
                <a16:creationId xmlns:a16="http://schemas.microsoft.com/office/drawing/2014/main" id="{D69F5F0E-B33F-A6C1-A24C-00513592DBCB}"/>
              </a:ext>
            </a:extLst>
          </p:cNvPr>
          <p:cNvSpPr>
            <a:spLocks noGrp="1"/>
          </p:cNvSpPr>
          <p:nvPr>
            <p:ph sz="quarter" idx="13" hasCustomPrompt="1"/>
          </p:nvPr>
        </p:nvSpPr>
        <p:spPr>
          <a:xfrm>
            <a:off x="8805333" y="261448"/>
            <a:ext cx="2910716" cy="617471"/>
          </a:xfrm>
          <a:prstGeom prst="rect">
            <a:avLst/>
          </a:prstGeom>
        </p:spPr>
        <p:txBody>
          <a:bodyPr lIns="90000" anchor="ctr">
            <a:noAutofit/>
          </a:bodyPr>
          <a:lstStyle>
            <a:lvl1pPr marL="0" indent="0" algn="r">
              <a:lnSpc>
                <a:spcPct val="150000"/>
              </a:lnSpc>
              <a:spcBef>
                <a:spcPts val="0"/>
              </a:spcBef>
              <a:buNone/>
              <a:defRPr sz="14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a:t>
            </a:r>
            <a:endParaRPr kumimoji="1" lang="en-US" altLang="ja-JP"/>
          </a:p>
          <a:p>
            <a:pPr lvl="0"/>
            <a:r>
              <a:rPr kumimoji="1" lang="ja-JP" altLang="en-US"/>
              <a:t>游ゴシック</a:t>
            </a:r>
            <a:r>
              <a:rPr kumimoji="1" lang="en-US" altLang="ja-JP"/>
              <a:t> /Bold</a:t>
            </a:r>
            <a:r>
              <a:rPr kumimoji="1" lang="ja-JP" altLang="en-US"/>
              <a:t>　</a:t>
            </a:r>
          </a:p>
        </p:txBody>
      </p:sp>
    </p:spTree>
    <p:extLst>
      <p:ext uri="{BB962C8B-B14F-4D97-AF65-F5344CB8AC3E}">
        <p14:creationId xmlns:p14="http://schemas.microsoft.com/office/powerpoint/2010/main" val="93505452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中表紙スライド1">
    <p:bg>
      <p:bgPr>
        <a:solidFill>
          <a:srgbClr val="FFFFFF"/>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09E5F40-522C-6EC0-7328-7F52FDF9E064}"/>
              </a:ext>
            </a:extLst>
          </p:cNvPr>
          <p:cNvPicPr>
            <a:picLocks noChangeAspect="1"/>
          </p:cNvPicPr>
          <p:nvPr userDrawn="1"/>
        </p:nvPicPr>
        <p:blipFill rotWithShape="1">
          <a:blip r:embed="rId2"/>
          <a:srcRect r="4795"/>
          <a:stretch/>
        </p:blipFill>
        <p:spPr>
          <a:xfrm>
            <a:off x="584610" y="0"/>
            <a:ext cx="1160739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E6C33D6D-9C84-D9CF-C2DA-008D7EF00E7D}"/>
              </a:ext>
            </a:extLst>
          </p:cNvPr>
          <p:cNvSpPr>
            <a:spLocks noGrp="1"/>
          </p:cNvSpPr>
          <p:nvPr>
            <p:ph type="title" hasCustomPrompt="1"/>
          </p:nvPr>
        </p:nvSpPr>
        <p:spPr>
          <a:xfrm>
            <a:off x="486952" y="4404047"/>
            <a:ext cx="5609048" cy="1577028"/>
          </a:xfrm>
          <a:prstGeom prst="rect">
            <a:avLst/>
          </a:prstGeom>
        </p:spPr>
        <p:txBody>
          <a:bodyPr/>
          <a:lstStyle>
            <a:lvl1pPr>
              <a:defRPr sz="3600" b="1" i="0">
                <a:solidFill>
                  <a:schemeClr val="tx2"/>
                </a:solidFill>
                <a:latin typeface="+mn-ea"/>
                <a:ea typeface="+mn-ea"/>
              </a:defRPr>
            </a:lvl1pPr>
          </a:lstStyle>
          <a:p>
            <a:r>
              <a:rPr kumimoji="1" lang="ja-JP" altLang="en-US"/>
              <a:t>タイトル</a:t>
            </a:r>
            <a:br>
              <a:rPr kumimoji="1" lang="en-US" altLang="ja-JP"/>
            </a:br>
            <a:r>
              <a:rPr kumimoji="1" lang="ja-JP" altLang="en-US"/>
              <a:t>タイトル</a:t>
            </a:r>
            <a:br>
              <a:rPr kumimoji="1" lang="en-US" altLang="ja-JP"/>
            </a:b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57DDFCDE-6AC7-26AD-1E99-E35A31393F97}"/>
              </a:ext>
            </a:extLst>
          </p:cNvPr>
          <p:cNvSpPr>
            <a:spLocks noGrp="1"/>
          </p:cNvSpPr>
          <p:nvPr>
            <p:ph type="sldNum" sz="quarter" idx="10"/>
          </p:nvPr>
        </p:nvSpPr>
        <p:spPr/>
        <p:txBody>
          <a:bodyPr/>
          <a:lstStyle>
            <a:lvl1pPr>
              <a:defRPr>
                <a:solidFill>
                  <a:schemeClr val="bg1"/>
                </a:solidFill>
              </a:defRPr>
            </a:lvl1p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40341861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中表紙スライド2">
    <p:spTree>
      <p:nvGrpSpPr>
        <p:cNvPr id="1" name=""/>
        <p:cNvGrpSpPr/>
        <p:nvPr/>
      </p:nvGrpSpPr>
      <p:grpSpPr>
        <a:xfrm>
          <a:off x="0" y="0"/>
          <a:ext cx="0" cy="0"/>
          <a:chOff x="0" y="0"/>
          <a:chExt cx="0" cy="0"/>
        </a:xfrm>
      </p:grpSpPr>
      <p:pic>
        <p:nvPicPr>
          <p:cNvPr id="6" name="図 5" descr="背景パターン&#10;&#10;自動的に生成された説明">
            <a:extLst>
              <a:ext uri="{FF2B5EF4-FFF2-40B4-BE49-F238E27FC236}">
                <a16:creationId xmlns:a16="http://schemas.microsoft.com/office/drawing/2014/main" id="{3552089B-BE10-A6B4-0520-088629B63AF6}"/>
              </a:ext>
            </a:extLst>
          </p:cNvPr>
          <p:cNvPicPr>
            <a:picLocks noChangeAspect="1"/>
          </p:cNvPicPr>
          <p:nvPr userDrawn="1"/>
        </p:nvPicPr>
        <p:blipFill rotWithShape="1">
          <a:blip r:embed="rId2"/>
          <a:srcRect r="4795"/>
          <a:stretch/>
        </p:blipFill>
        <p:spPr>
          <a:xfrm>
            <a:off x="584613" y="0"/>
            <a:ext cx="11607387"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スライド番号プレースホルダー 1">
            <a:extLst>
              <a:ext uri="{FF2B5EF4-FFF2-40B4-BE49-F238E27FC236}">
                <a16:creationId xmlns:a16="http://schemas.microsoft.com/office/drawing/2014/main" id="{1B6F4E6A-6447-6E0D-0158-4A77C5531E06}"/>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
        <p:nvSpPr>
          <p:cNvPr id="3" name="タイトル 6">
            <a:extLst>
              <a:ext uri="{FF2B5EF4-FFF2-40B4-BE49-F238E27FC236}">
                <a16:creationId xmlns:a16="http://schemas.microsoft.com/office/drawing/2014/main" id="{55C1AE9A-A0E5-2B15-C809-16C60A5E7E74}"/>
              </a:ext>
            </a:extLst>
          </p:cNvPr>
          <p:cNvSpPr>
            <a:spLocks noGrp="1"/>
          </p:cNvSpPr>
          <p:nvPr>
            <p:ph type="title" hasCustomPrompt="1"/>
          </p:nvPr>
        </p:nvSpPr>
        <p:spPr>
          <a:xfrm>
            <a:off x="486952" y="4404050"/>
            <a:ext cx="5609048" cy="1577028"/>
          </a:xfrm>
          <a:prstGeom prst="rect">
            <a:avLst/>
          </a:prstGeom>
        </p:spPr>
        <p:txBody>
          <a:bodyPr/>
          <a:lstStyle>
            <a:lvl1pPr>
              <a:defRPr sz="3600" b="1" i="0">
                <a:solidFill>
                  <a:schemeClr val="tx2"/>
                </a:solidFill>
                <a:latin typeface="+mn-ea"/>
                <a:ea typeface="+mn-ea"/>
              </a:defRPr>
            </a:lvl1pPr>
          </a:lstStyle>
          <a:p>
            <a:r>
              <a:rPr kumimoji="1" lang="ja-JP" altLang="en-US"/>
              <a:t>タイトル</a:t>
            </a:r>
            <a:br>
              <a:rPr kumimoji="1" lang="en-US" altLang="ja-JP"/>
            </a:br>
            <a:r>
              <a:rPr kumimoji="1" lang="ja-JP" altLang="en-US"/>
              <a:t>タイトル</a:t>
            </a:r>
            <a:br>
              <a:rPr kumimoji="1" lang="en-US" altLang="ja-JP"/>
            </a:br>
            <a:r>
              <a:rPr kumimoji="1" lang="ja-JP" altLang="en-US"/>
              <a:t>游ゴシック</a:t>
            </a:r>
            <a:r>
              <a:rPr kumimoji="1" lang="en-US" altLang="ja-JP"/>
              <a:t>/Bold</a:t>
            </a:r>
            <a:endParaRPr kumimoji="1" lang="ja-JP" altLang="en-US"/>
          </a:p>
        </p:txBody>
      </p:sp>
    </p:spTree>
    <p:extLst>
      <p:ext uri="{BB962C8B-B14F-4D97-AF65-F5344CB8AC3E}">
        <p14:creationId xmlns:p14="http://schemas.microsoft.com/office/powerpoint/2010/main" val="242569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タイトルスライド">
    <p:bg>
      <p:bgPr>
        <a:solidFill>
          <a:srgbClr val="FFFFFF"/>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07384A5-816F-4B1C-723C-1CCF10DD75D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4087F9BA-766B-8200-DC42-2D03F5DD8196}"/>
              </a:ext>
            </a:extLst>
          </p:cNvPr>
          <p:cNvPicPr>
            <a:picLocks noChangeAspect="1"/>
          </p:cNvPicPr>
          <p:nvPr userDrawn="1"/>
        </p:nvPicPr>
        <p:blipFill>
          <a:blip r:embed="rId3"/>
          <a:stretch>
            <a:fillRect/>
          </a:stretch>
        </p:blipFill>
        <p:spPr>
          <a:xfrm>
            <a:off x="9457038" y="836369"/>
            <a:ext cx="2400000" cy="487403"/>
          </a:xfrm>
          <a:prstGeom prst="rect">
            <a:avLst/>
          </a:prstGeom>
        </p:spPr>
      </p:pic>
      <p:sp>
        <p:nvSpPr>
          <p:cNvPr id="6" name="タイトル 7">
            <a:extLst>
              <a:ext uri="{FF2B5EF4-FFF2-40B4-BE49-F238E27FC236}">
                <a16:creationId xmlns:a16="http://schemas.microsoft.com/office/drawing/2014/main" id="{B0E283A0-90F6-1D77-C0DD-892F47D1C478}"/>
              </a:ext>
            </a:extLst>
          </p:cNvPr>
          <p:cNvSpPr>
            <a:spLocks noGrp="1"/>
          </p:cNvSpPr>
          <p:nvPr>
            <p:ph type="title" hasCustomPrompt="1"/>
          </p:nvPr>
        </p:nvSpPr>
        <p:spPr>
          <a:xfrm>
            <a:off x="483118" y="3682279"/>
            <a:ext cx="10488876" cy="1325563"/>
          </a:xfrm>
          <a:prstGeom prst="rect">
            <a:avLst/>
          </a:prstGeom>
        </p:spPr>
        <p:txBody>
          <a:bodyPr/>
          <a:lstStyle>
            <a:lvl1pPr>
              <a:lnSpc>
                <a:spcPct val="110000"/>
              </a:lnSpc>
              <a:defRPr sz="4000" b="1" i="0">
                <a:solidFill>
                  <a:srgbClr val="1C3177"/>
                </a:solidFill>
                <a:latin typeface="+mn-ea"/>
                <a:ea typeface="+mn-ea"/>
              </a:defRPr>
            </a:lvl1pPr>
          </a:lstStyle>
          <a:p>
            <a:r>
              <a:rPr kumimoji="1" lang="ja-JP" altLang="en-US"/>
              <a:t>タイトルタイトル</a:t>
            </a:r>
            <a:br>
              <a:rPr kumimoji="1" lang="en-US" altLang="ja-JP"/>
            </a:br>
            <a:r>
              <a:rPr kumimoji="1" lang="ja-JP" altLang="en-US"/>
              <a:t>游ゴシック</a:t>
            </a:r>
            <a:r>
              <a:rPr kumimoji="1" lang="en-US" altLang="ja-JP"/>
              <a:t>/Bold</a:t>
            </a:r>
            <a:endParaRPr kumimoji="1" lang="ja-JP" altLang="en-US"/>
          </a:p>
        </p:txBody>
      </p:sp>
      <p:sp>
        <p:nvSpPr>
          <p:cNvPr id="7" name="コンテンツ プレースホルダー 12">
            <a:extLst>
              <a:ext uri="{FF2B5EF4-FFF2-40B4-BE49-F238E27FC236}">
                <a16:creationId xmlns:a16="http://schemas.microsoft.com/office/drawing/2014/main" id="{705224EE-311E-7AAA-7C7B-93AE5CF2EF36}"/>
              </a:ext>
            </a:extLst>
          </p:cNvPr>
          <p:cNvSpPr>
            <a:spLocks noGrp="1"/>
          </p:cNvSpPr>
          <p:nvPr>
            <p:ph sz="quarter" idx="10" hasCustomPrompt="1"/>
          </p:nvPr>
        </p:nvSpPr>
        <p:spPr>
          <a:xfrm>
            <a:off x="482151" y="5218706"/>
            <a:ext cx="8487678" cy="686792"/>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名前</a:t>
            </a:r>
            <a:r>
              <a:rPr kumimoji="1" lang="en-US" altLang="ja-JP"/>
              <a:t>        </a:t>
            </a:r>
          </a:p>
          <a:p>
            <a:pPr lvl="0"/>
            <a:r>
              <a:rPr kumimoji="1" lang="ja-JP" altLang="en-US"/>
              <a:t>游ゴシック</a:t>
            </a:r>
            <a:r>
              <a:rPr kumimoji="1" lang="en-US" altLang="ja-JP"/>
              <a:t>/Bold</a:t>
            </a:r>
            <a:endParaRPr kumimoji="1" lang="ja-JP" altLang="en-US"/>
          </a:p>
        </p:txBody>
      </p:sp>
      <p:sp>
        <p:nvSpPr>
          <p:cNvPr id="2" name="コンテンツ プレースホルダー 12">
            <a:extLst>
              <a:ext uri="{FF2B5EF4-FFF2-40B4-BE49-F238E27FC236}">
                <a16:creationId xmlns:a16="http://schemas.microsoft.com/office/drawing/2014/main" id="{15C8D278-230A-DD61-6E93-44412F5CC2F7}"/>
              </a:ext>
            </a:extLst>
          </p:cNvPr>
          <p:cNvSpPr>
            <a:spLocks noGrp="1"/>
          </p:cNvSpPr>
          <p:nvPr>
            <p:ph sz="quarter" idx="11" hasCustomPrompt="1"/>
          </p:nvPr>
        </p:nvSpPr>
        <p:spPr>
          <a:xfrm>
            <a:off x="482151" y="5998028"/>
            <a:ext cx="8487678" cy="567957"/>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役職・所属</a:t>
            </a:r>
            <a:r>
              <a:rPr kumimoji="1" lang="en-US" altLang="ja-JP"/>
              <a:t>          </a:t>
            </a:r>
          </a:p>
          <a:p>
            <a:pPr lvl="0"/>
            <a:r>
              <a:rPr kumimoji="1" lang="ja-JP" altLang="en-US"/>
              <a:t>游ゴシック</a:t>
            </a:r>
            <a:r>
              <a:rPr kumimoji="1" lang="en-US" altLang="ja-JP"/>
              <a:t>/Bold</a:t>
            </a:r>
          </a:p>
        </p:txBody>
      </p:sp>
      <p:sp>
        <p:nvSpPr>
          <p:cNvPr id="3" name="コンテンツ プレースホルダー 12">
            <a:extLst>
              <a:ext uri="{FF2B5EF4-FFF2-40B4-BE49-F238E27FC236}">
                <a16:creationId xmlns:a16="http://schemas.microsoft.com/office/drawing/2014/main" id="{A1ED2FF8-9462-1D57-B7AA-32BCEA1BC89C}"/>
              </a:ext>
            </a:extLst>
          </p:cNvPr>
          <p:cNvSpPr>
            <a:spLocks noGrp="1"/>
          </p:cNvSpPr>
          <p:nvPr>
            <p:ph sz="quarter" idx="13" hasCustomPrompt="1"/>
          </p:nvPr>
        </p:nvSpPr>
        <p:spPr>
          <a:xfrm>
            <a:off x="7434942" y="1475590"/>
            <a:ext cx="4509711" cy="356531"/>
          </a:xfrm>
          <a:prstGeom prst="rect">
            <a:avLst/>
          </a:prstGeom>
        </p:spPr>
        <p:txBody>
          <a:bodyPr lIns="90000" anchor="ctr">
            <a:noAutofit/>
          </a:bodyPr>
          <a:lstStyle>
            <a:lvl1pPr marL="0" indent="0" algn="r">
              <a:lnSpc>
                <a:spcPct val="150000"/>
              </a:lnSpc>
              <a:spcBef>
                <a:spcPts val="0"/>
              </a:spcBef>
              <a:buNone/>
              <a:defRPr sz="14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游ゴシック</a:t>
            </a:r>
            <a:r>
              <a:rPr kumimoji="1" lang="en-US" altLang="ja-JP"/>
              <a:t> /Bold</a:t>
            </a:r>
            <a:r>
              <a:rPr kumimoji="1" lang="ja-JP" altLang="en-US"/>
              <a:t>　　</a:t>
            </a:r>
          </a:p>
        </p:txBody>
      </p:sp>
    </p:spTree>
    <p:extLst>
      <p:ext uri="{BB962C8B-B14F-4D97-AF65-F5344CB8AC3E}">
        <p14:creationId xmlns:p14="http://schemas.microsoft.com/office/powerpoint/2010/main" val="215161320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中表紙スライド1">
    <p:bg>
      <p:bgPr>
        <a:solidFill>
          <a:srgbClr val="FFFFFF"/>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0F47B4-DF50-5051-5B14-DE4EEDCD918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AF7EF454-1737-6C1B-59FF-6E6B61B85D44}"/>
              </a:ext>
            </a:extLst>
          </p:cNvPr>
          <p:cNvSpPr>
            <a:spLocks noGrp="1"/>
          </p:cNvSpPr>
          <p:nvPr>
            <p:ph type="title" hasCustomPrompt="1"/>
          </p:nvPr>
        </p:nvSpPr>
        <p:spPr>
          <a:xfrm>
            <a:off x="574040" y="2623199"/>
            <a:ext cx="10927080" cy="589915"/>
          </a:xfrm>
          <a:prstGeom prst="rect">
            <a:avLst/>
          </a:prstGeom>
        </p:spPr>
        <p:txBody>
          <a:bodyPr anchor="ctr"/>
          <a:lstStyle>
            <a:lvl1pPr algn="ctr">
              <a:defRPr sz="3600" b="1" i="0">
                <a:solidFill>
                  <a:schemeClr val="tx2"/>
                </a:solidFill>
                <a:latin typeface="+mn-ea"/>
                <a:ea typeface="+mn-ea"/>
              </a:defRPr>
            </a:lvl1pPr>
          </a:lstStyle>
          <a:p>
            <a:r>
              <a:rPr kumimoji="1" lang="ja-JP" altLang="en-US"/>
              <a:t>タイトル</a:t>
            </a:r>
            <a:r>
              <a:rPr kumimoji="1" lang="en-US" altLang="ja-JP"/>
              <a:t>    </a:t>
            </a: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FE49821C-314C-A319-5974-669DFE735907}"/>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2567845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340768"/>
            <a:ext cx="5384800" cy="496855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340768"/>
            <a:ext cx="5384800" cy="496855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5" name="直線コネクタ 4"/>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854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中表紙スライド2">
    <p:spTree>
      <p:nvGrpSpPr>
        <p:cNvPr id="1" name=""/>
        <p:cNvGrpSpPr/>
        <p:nvPr/>
      </p:nvGrpSpPr>
      <p:grpSpPr>
        <a:xfrm>
          <a:off x="0" y="0"/>
          <a:ext cx="0" cy="0"/>
          <a:chOff x="0" y="0"/>
          <a:chExt cx="0" cy="0"/>
        </a:xfrm>
      </p:grpSpPr>
      <p:pic>
        <p:nvPicPr>
          <p:cNvPr id="9" name="図 8" descr="図形, 背景パターン&#10;&#10;自動的に生成された説明">
            <a:extLst>
              <a:ext uri="{FF2B5EF4-FFF2-40B4-BE49-F238E27FC236}">
                <a16:creationId xmlns:a16="http://schemas.microsoft.com/office/drawing/2014/main" id="{EDA50170-5274-385C-B6E6-B3C076E9ACC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454D65FC-2A2B-4BF4-4649-A4D4326D05FC}"/>
              </a:ext>
            </a:extLst>
          </p:cNvPr>
          <p:cNvSpPr>
            <a:spLocks noGrp="1"/>
          </p:cNvSpPr>
          <p:nvPr>
            <p:ph type="title" hasCustomPrompt="1"/>
          </p:nvPr>
        </p:nvSpPr>
        <p:spPr>
          <a:xfrm>
            <a:off x="574040" y="2623199"/>
            <a:ext cx="10927080" cy="589915"/>
          </a:xfrm>
          <a:prstGeom prst="rect">
            <a:avLst/>
          </a:prstGeom>
        </p:spPr>
        <p:txBody>
          <a:bodyPr anchor="ctr"/>
          <a:lstStyle>
            <a:lvl1pPr algn="ctr">
              <a:defRPr sz="3600" b="1" i="0">
                <a:solidFill>
                  <a:schemeClr val="tx2"/>
                </a:solidFill>
                <a:latin typeface="+mn-ea"/>
                <a:ea typeface="+mn-ea"/>
              </a:defRPr>
            </a:lvl1pPr>
          </a:lstStyle>
          <a:p>
            <a:r>
              <a:rPr kumimoji="1" lang="ja-JP" altLang="en-US"/>
              <a:t>タイトル</a:t>
            </a:r>
            <a:r>
              <a:rPr kumimoji="1" lang="en-US" altLang="ja-JP"/>
              <a:t>    </a:t>
            </a: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4C66FA5D-9CFE-6140-1F7C-0FE2713CC42B}"/>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1922311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目次ページ">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2" name="正方形/長方形 1">
            <a:extLst>
              <a:ext uri="{FF2B5EF4-FFF2-40B4-BE49-F238E27FC236}">
                <a16:creationId xmlns:a16="http://schemas.microsoft.com/office/drawing/2014/main" id="{B1CE82A2-7DDF-1AFA-31D2-9A3B8F00F213}"/>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6" name="タイトル 5">
            <a:extLst>
              <a:ext uri="{FF2B5EF4-FFF2-40B4-BE49-F238E27FC236}">
                <a16:creationId xmlns:a16="http://schemas.microsoft.com/office/drawing/2014/main" id="{57791F3D-B350-D567-6C2C-B67151B5BF61}"/>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目次</a:t>
            </a:r>
            <a:r>
              <a:rPr kumimoji="1" lang="en-US" altLang="ja-JP"/>
              <a:t>    </a:t>
            </a:r>
            <a:r>
              <a:rPr kumimoji="1" lang="ja-JP" altLang="en-US"/>
              <a:t>游ゴシック</a:t>
            </a:r>
            <a:r>
              <a:rPr kumimoji="1" lang="en-US" altLang="ja-JP"/>
              <a:t>/Bold</a:t>
            </a:r>
            <a:endParaRPr kumimoji="1" lang="ja-JP" altLang="en-US"/>
          </a:p>
        </p:txBody>
      </p:sp>
      <p:sp>
        <p:nvSpPr>
          <p:cNvPr id="9" name="コンテンツ プレースホルダー 8">
            <a:extLst>
              <a:ext uri="{FF2B5EF4-FFF2-40B4-BE49-F238E27FC236}">
                <a16:creationId xmlns:a16="http://schemas.microsoft.com/office/drawing/2014/main" id="{C0D7CFC8-5C2F-8631-B3FF-F2A47F351D41}"/>
              </a:ext>
            </a:extLst>
          </p:cNvPr>
          <p:cNvSpPr>
            <a:spLocks noGrp="1"/>
          </p:cNvSpPr>
          <p:nvPr>
            <p:ph sz="quarter" idx="10" hasCustomPrompt="1"/>
          </p:nvPr>
        </p:nvSpPr>
        <p:spPr>
          <a:xfrm>
            <a:off x="517386" y="1202844"/>
            <a:ext cx="11210787" cy="3048000"/>
          </a:xfrm>
          <a:prstGeom prst="rect">
            <a:avLst/>
          </a:prstGeom>
        </p:spPr>
        <p:txBody>
          <a:bodyPr/>
          <a:lstStyle>
            <a:lvl1pPr marL="514350" indent="-514350">
              <a:lnSpc>
                <a:spcPct val="120000"/>
              </a:lnSpc>
              <a:spcBef>
                <a:spcPts val="600"/>
              </a:spcBef>
              <a:spcAft>
                <a:spcPts val="600"/>
              </a:spcAft>
              <a:buFont typeface="+mj-lt"/>
              <a:buAutoNum type="arabicPeriod"/>
              <a:defRPr sz="2400" b="1">
                <a:latin typeface="+mn-ea"/>
                <a:ea typeface="+mn-ea"/>
              </a:defRPr>
            </a:lvl1pPr>
            <a:lvl2pPr marL="800100" indent="-342900">
              <a:lnSpc>
                <a:spcPct val="120000"/>
              </a:lnSpc>
              <a:spcBef>
                <a:spcPts val="600"/>
              </a:spcBef>
              <a:spcAft>
                <a:spcPts val="600"/>
              </a:spcAft>
              <a:buFont typeface="Arial" panose="020B0604020202020204" pitchFamily="34" charset="0"/>
              <a:buChar char="•"/>
              <a:defRPr sz="2000" b="1">
                <a:latin typeface="+mn-ea"/>
                <a:ea typeface="+mn-ea"/>
              </a:defRPr>
            </a:lvl2pPr>
            <a:lvl3pPr marL="1257300" indent="-342900">
              <a:lnSpc>
                <a:spcPct val="120000"/>
              </a:lnSpc>
              <a:buFont typeface="Arial" panose="020B0604020202020204" pitchFamily="34" charset="0"/>
              <a:buChar char="•"/>
              <a:defRPr b="1">
                <a:latin typeface="+mn-ea"/>
                <a:ea typeface="+mn-ea"/>
              </a:defRPr>
            </a:lvl3pPr>
            <a:lvl4pPr marL="1657350" indent="-285750">
              <a:lnSpc>
                <a:spcPct val="120000"/>
              </a:lnSpc>
              <a:buFont typeface="Arial" panose="020B0604020202020204" pitchFamily="34" charset="0"/>
              <a:buChar char="•"/>
              <a:defRPr sz="2000" b="1">
                <a:latin typeface="+mn-ea"/>
                <a:ea typeface="+mn-ea"/>
              </a:defRPr>
            </a:lvl4pPr>
            <a:lvl5pPr marL="2114550" indent="-285750">
              <a:lnSpc>
                <a:spcPct val="120000"/>
              </a:lnSpc>
              <a:buFont typeface="Arial" panose="020B0604020202020204" pitchFamily="34" charset="0"/>
              <a:buChar char="•"/>
              <a:defRPr b="1">
                <a:latin typeface="+mn-ea"/>
                <a:ea typeface="+mn-ea"/>
              </a:defRPr>
            </a:lvl5pPr>
            <a:lvl6pPr>
              <a:defRPr>
                <a:latin typeface="游ゴシック Medium" panose="020B0500000000000000" pitchFamily="50" charset="-128"/>
                <a:ea typeface="游ゴシック Medium" panose="020B0500000000000000" pitchFamily="50" charset="-128"/>
              </a:defRPr>
            </a:lvl6pPr>
            <a:lvl7pPr marL="30289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7pPr>
            <a:lvl8pPr marL="34861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8pPr>
            <a:lvl9pPr marL="39433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9pPr>
          </a:lstStyle>
          <a:p>
            <a:pPr lvl="0"/>
            <a:r>
              <a:rPr kumimoji="1" lang="ja-JP" altLang="en-US" dirty="0"/>
              <a:t>タイトル</a:t>
            </a:r>
            <a:r>
              <a:rPr kumimoji="1" lang="en-US" altLang="ja-JP" dirty="0"/>
              <a:t> </a:t>
            </a:r>
            <a:r>
              <a:rPr kumimoji="1" lang="ja-JP" altLang="en-US" dirty="0"/>
              <a:t>　　游ゴシック</a:t>
            </a:r>
            <a:r>
              <a:rPr kumimoji="1" lang="en-US" altLang="ja-JP" dirty="0"/>
              <a:t>/Bold</a:t>
            </a:r>
          </a:p>
          <a:p>
            <a:pPr lvl="1"/>
            <a:r>
              <a:rPr kumimoji="1" lang="ja-JP" altLang="en-US" dirty="0"/>
              <a:t>サブタイトル</a:t>
            </a:r>
            <a:endParaRPr kumimoji="1" lang="en-US" altLang="ja-JP" dirty="0"/>
          </a:p>
          <a:p>
            <a:pPr lvl="2"/>
            <a:r>
              <a:rPr kumimoji="1" lang="ja-JP" altLang="en-US" dirty="0"/>
              <a:t>サブタイトル</a:t>
            </a:r>
            <a:endParaRPr kumimoji="1" lang="en-US" altLang="ja-JP" dirty="0"/>
          </a:p>
          <a:p>
            <a:pPr lvl="3"/>
            <a:r>
              <a:rPr kumimoji="1" lang="ja-JP" altLang="en-US" dirty="0"/>
              <a:t>サブタイトル</a:t>
            </a:r>
            <a:endParaRPr kumimoji="1" lang="en-US" altLang="ja-JP" dirty="0"/>
          </a:p>
          <a:p>
            <a:pPr lvl="4"/>
            <a:r>
              <a:rPr kumimoji="1" lang="ja-JP" altLang="en-US" dirty="0"/>
              <a:t>サブタイトル</a:t>
            </a:r>
            <a:endParaRPr kumimoji="1" lang="en-US" altLang="ja-JP" dirty="0"/>
          </a:p>
          <a:p>
            <a:pPr lvl="5"/>
            <a:r>
              <a:rPr kumimoji="1" lang="ja-JP" altLang="en-US" dirty="0"/>
              <a:t>サブタイトル</a:t>
            </a:r>
            <a:endParaRPr kumimoji="1" lang="en-US" altLang="ja-JP" dirty="0"/>
          </a:p>
          <a:p>
            <a:pPr lvl="6"/>
            <a:r>
              <a:rPr kumimoji="1" lang="ja-JP" altLang="en-US" dirty="0"/>
              <a:t>サブタイトル</a:t>
            </a:r>
            <a:endParaRPr kumimoji="1" lang="en-US" altLang="ja-JP" dirty="0"/>
          </a:p>
          <a:p>
            <a:pPr lvl="7"/>
            <a:r>
              <a:rPr kumimoji="1" lang="ja-JP" altLang="en-US" dirty="0"/>
              <a:t>サブタイトル</a:t>
            </a:r>
            <a:endParaRPr kumimoji="1" lang="en-US" altLang="ja-JP" dirty="0"/>
          </a:p>
          <a:p>
            <a:pPr lvl="8"/>
            <a:r>
              <a:rPr kumimoji="1" lang="ja-JP" altLang="en-US" dirty="0"/>
              <a:t>サブタイトル</a:t>
            </a:r>
            <a:endParaRPr kumimoji="1" lang="en-US" altLang="ja-JP" dirty="0"/>
          </a:p>
          <a:p>
            <a:pPr lvl="5"/>
            <a:endParaRPr kumimoji="1" lang="en-US" altLang="ja-JP" dirty="0"/>
          </a:p>
          <a:p>
            <a:pPr lvl="5"/>
            <a:endParaRPr kumimoji="1" lang="en-US" altLang="ja-JP" dirty="0"/>
          </a:p>
          <a:p>
            <a:pPr lvl="0"/>
            <a:r>
              <a:rPr kumimoji="1" lang="ja-JP" altLang="en-US" dirty="0"/>
              <a:t>タイトル</a:t>
            </a:r>
            <a:endParaRPr kumimoji="1" lang="en-US" altLang="ja-JP" dirty="0"/>
          </a:p>
          <a:p>
            <a:pPr lvl="1"/>
            <a:r>
              <a:rPr kumimoji="1" lang="ja-JP" altLang="en-US" dirty="0"/>
              <a:t>サブタイトル</a:t>
            </a:r>
            <a:endParaRPr kumimoji="1" lang="en-US" altLang="ja-JP" dirty="0"/>
          </a:p>
          <a:p>
            <a:pPr lvl="2"/>
            <a:r>
              <a:rPr kumimoji="1" lang="ja-JP" altLang="en-US" dirty="0"/>
              <a:t>サブタイトル</a:t>
            </a:r>
            <a:endParaRPr kumimoji="1" lang="en-US" altLang="ja-JP" dirty="0"/>
          </a:p>
          <a:p>
            <a:pPr lvl="3"/>
            <a:r>
              <a:rPr kumimoji="1" lang="ja-JP" altLang="en-US" dirty="0"/>
              <a:t>サブタイトル</a:t>
            </a:r>
            <a:endParaRPr kumimoji="1" lang="en-US" altLang="ja-JP" dirty="0"/>
          </a:p>
          <a:p>
            <a:pPr lvl="4"/>
            <a:r>
              <a:rPr kumimoji="1" lang="ja-JP" altLang="en-US" dirty="0"/>
              <a:t>サブタイトル</a:t>
            </a:r>
            <a:endParaRPr kumimoji="1" lang="en-US" altLang="ja-JP" dirty="0"/>
          </a:p>
          <a:p>
            <a:pPr lvl="5"/>
            <a:r>
              <a:rPr kumimoji="1" lang="ja-JP" altLang="en-US" dirty="0"/>
              <a:t>サブタイトル</a:t>
            </a:r>
            <a:endParaRPr kumimoji="1" lang="en-US" altLang="ja-JP" dirty="0"/>
          </a:p>
          <a:p>
            <a:pPr lvl="6"/>
            <a:r>
              <a:rPr kumimoji="1" lang="ja-JP" altLang="en-US" dirty="0"/>
              <a:t>サブタイトル</a:t>
            </a:r>
            <a:endParaRPr kumimoji="1" lang="en-US" altLang="ja-JP" dirty="0"/>
          </a:p>
          <a:p>
            <a:pPr lvl="7"/>
            <a:r>
              <a:rPr kumimoji="1" lang="ja-JP" altLang="en-US" dirty="0"/>
              <a:t>サブタイトル</a:t>
            </a:r>
            <a:endParaRPr kumimoji="1" lang="en-US" altLang="ja-JP" dirty="0"/>
          </a:p>
          <a:p>
            <a:pPr lvl="4"/>
            <a:endParaRPr kumimoji="1" lang="en-US" altLang="ja-JP" b="1" dirty="0">
              <a:latin typeface="+mn-ea"/>
              <a:ea typeface="+mn-ea"/>
            </a:endParaRPr>
          </a:p>
          <a:p>
            <a:pPr lvl="4"/>
            <a:endParaRPr kumimoji="1" lang="en-US" altLang="ja-JP" b="1" dirty="0">
              <a:latin typeface="+mn-ea"/>
              <a:ea typeface="+mn-ea"/>
            </a:endParaRPr>
          </a:p>
          <a:p>
            <a:pPr lvl="2"/>
            <a:endParaRPr kumimoji="1" lang="en-US" altLang="ja-JP" dirty="0"/>
          </a:p>
        </p:txBody>
      </p:sp>
      <p:sp>
        <p:nvSpPr>
          <p:cNvPr id="4" name="スライド番号プレースホルダー 3">
            <a:extLst>
              <a:ext uri="{FF2B5EF4-FFF2-40B4-BE49-F238E27FC236}">
                <a16:creationId xmlns:a16="http://schemas.microsoft.com/office/drawing/2014/main" id="{0926DCBC-CB1E-FAC7-85CE-489FF80ED525}"/>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225589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コンテンツ1-1">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6" name="コンテンツ プレースホルダー 8">
            <a:extLst>
              <a:ext uri="{FF2B5EF4-FFF2-40B4-BE49-F238E27FC236}">
                <a16:creationId xmlns:a16="http://schemas.microsoft.com/office/drawing/2014/main" id="{561C8825-E86E-6414-62C6-23CED23BFA72}"/>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a:p>
            <a:pPr lvl="6"/>
            <a:endParaRPr kumimoji="1" lang="en-US" altLang="ja-JP" dirty="0">
              <a:latin typeface="+mn-ea"/>
              <a:ea typeface="+mn-ea"/>
            </a:endParaRPr>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1898732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コンテンツ1-2">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6" name="コンテンツ プレースホルダー 8">
            <a:extLst>
              <a:ext uri="{FF2B5EF4-FFF2-40B4-BE49-F238E27FC236}">
                <a16:creationId xmlns:a16="http://schemas.microsoft.com/office/drawing/2014/main" id="{561C8825-E86E-6414-62C6-23CED23BFA72}"/>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1"/>
            <a:endParaRPr kumimoji="1" lang="en-US" altLang="ja-JP" dirty="0">
              <a:latin typeface="+mn-ea"/>
              <a:ea typeface="+mn-ea"/>
            </a:endParaRPr>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651237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コンテンツ1-3">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272360"/>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a:t>
            </a:r>
            <a:r>
              <a:rPr kumimoji="1" lang="en-US" altLang="ja-JP"/>
              <a:t>  </a:t>
            </a:r>
            <a:r>
              <a:rPr kumimoji="1" lang="ja-JP" altLang="en-US"/>
              <a:t>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491416" y="217858"/>
            <a:ext cx="1365622" cy="64800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コンテンツ プレースホルダー 8">
            <a:extLst>
              <a:ext uri="{FF2B5EF4-FFF2-40B4-BE49-F238E27FC236}">
                <a16:creationId xmlns:a16="http://schemas.microsoft.com/office/drawing/2014/main" id="{F801ECE0-2CE6-CA80-8167-1365EF70C560}"/>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a:p>
            <a:pPr lvl="3"/>
            <a:endParaRPr kumimoji="1" lang="en-US" altLang="ja-JP" dirty="0">
              <a:latin typeface="+mn-ea"/>
              <a:ea typeface="+mn-ea"/>
            </a:endParaRPr>
          </a:p>
        </p:txBody>
      </p:sp>
    </p:spTree>
    <p:extLst>
      <p:ext uri="{BB962C8B-B14F-4D97-AF65-F5344CB8AC3E}">
        <p14:creationId xmlns:p14="http://schemas.microsoft.com/office/powerpoint/2010/main" val="3887774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コンテンツ1-4">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272360"/>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491416" y="217858"/>
            <a:ext cx="1365622" cy="64800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3" name="コンテンツ プレースホルダー 8">
            <a:extLst>
              <a:ext uri="{FF2B5EF4-FFF2-40B4-BE49-F238E27FC236}">
                <a16:creationId xmlns:a16="http://schemas.microsoft.com/office/drawing/2014/main" id="{EA71EB9A-AFE7-F3C9-5167-0954EACFD5BC}"/>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3351227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コンテンツ2-1">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305018"/>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1108FD7B-9622-6750-A983-348138413EC9}"/>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4" name="図 3">
            <a:extLst>
              <a:ext uri="{FF2B5EF4-FFF2-40B4-BE49-F238E27FC236}">
                <a16:creationId xmlns:a16="http://schemas.microsoft.com/office/drawing/2014/main" id="{E8ABFC63-59DC-59D8-07F3-F0CB7C1BA821}"/>
              </a:ext>
            </a:extLst>
          </p:cNvPr>
          <p:cNvPicPr>
            <a:picLocks noChangeAspect="1"/>
          </p:cNvPicPr>
          <p:nvPr userDrawn="1"/>
        </p:nvPicPr>
        <p:blipFill>
          <a:blip r:embed="rId2"/>
          <a:stretch>
            <a:fillRect/>
          </a:stretch>
        </p:blipFill>
        <p:spPr>
          <a:xfrm>
            <a:off x="9844955" y="344645"/>
            <a:ext cx="2160000" cy="438661"/>
          </a:xfrm>
          <a:prstGeom prst="rect">
            <a:avLst/>
          </a:prstGeom>
        </p:spPr>
      </p:pic>
      <p:sp>
        <p:nvSpPr>
          <p:cNvPr id="3" name="コンテンツ プレースホルダー 8">
            <a:extLst>
              <a:ext uri="{FF2B5EF4-FFF2-40B4-BE49-F238E27FC236}">
                <a16:creationId xmlns:a16="http://schemas.microsoft.com/office/drawing/2014/main" id="{D3B28D76-F95B-F94B-C8D6-1BC0750235CC}"/>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Arial" panose="020B0604020202020204" pitchFamily="34" charset="0"/>
              <a:buNone/>
              <a:defRPr sz="2400" b="1">
                <a:latin typeface="+mn-ea"/>
                <a:ea typeface="+mn-ea"/>
              </a:defRPr>
            </a:lvl1pPr>
            <a:lvl2pPr marL="457200" indent="0">
              <a:lnSpc>
                <a:spcPct val="120000"/>
              </a:lnSpc>
              <a:spcBef>
                <a:spcPts val="600"/>
              </a:spcBef>
              <a:spcAft>
                <a:spcPts val="600"/>
              </a:spcAft>
              <a:buFont typeface="Arial" panose="020B0604020202020204" pitchFamily="34" charset="0"/>
              <a:buNone/>
              <a:defRPr sz="2000" b="1">
                <a:latin typeface="+mn-ea"/>
                <a:ea typeface="+mn-ea"/>
              </a:defRPr>
            </a:lvl2pPr>
            <a:lvl3pPr marL="914400" indent="0">
              <a:lnSpc>
                <a:spcPct val="120000"/>
              </a:lnSpc>
              <a:buFont typeface="Arial" panose="020B0604020202020204" pitchFamily="34" charset="0"/>
              <a:buNone/>
              <a:defRPr b="1">
                <a:latin typeface="+mn-ea"/>
                <a:ea typeface="+mn-ea"/>
              </a:defRPr>
            </a:lvl3pPr>
            <a:lvl4pPr marL="1371600" indent="0">
              <a:lnSpc>
                <a:spcPct val="120000"/>
              </a:lnSpc>
              <a:buFont typeface="Arial" panose="020B0604020202020204" pitchFamily="34" charset="0"/>
              <a:buNone/>
              <a:defRPr b="1">
                <a:latin typeface="+mn-ea"/>
                <a:ea typeface="+mn-ea"/>
              </a:defRPr>
            </a:lvl4pPr>
            <a:lvl5pPr marL="1828800" indent="0">
              <a:lnSpc>
                <a:spcPct val="120000"/>
              </a:lnSpc>
              <a:buFont typeface="Arial" panose="020B0604020202020204" pitchFamily="34" charset="0"/>
              <a:buNone/>
              <a:defRPr b="1">
                <a:latin typeface="+mn-ea"/>
                <a:ea typeface="+mn-ea"/>
              </a:defRPr>
            </a:lvl5pPr>
            <a:lvl6pPr marL="2286000" indent="0">
              <a:buFont typeface="Arial" panose="020B0604020202020204" pitchFamily="34" charset="0"/>
              <a:buNone/>
              <a:defRPr b="1">
                <a:latin typeface="+mn-ea"/>
                <a:ea typeface="+mn-ea"/>
              </a:defRPr>
            </a:lvl6pPr>
            <a:lvl7pPr marL="2743200" indent="0">
              <a:buFont typeface="Arial" panose="020B0604020202020204" pitchFamily="34" charset="0"/>
              <a:buNone/>
              <a:defRPr b="1">
                <a:latin typeface="+mn-ea"/>
                <a:ea typeface="+mn-ea"/>
              </a:defRPr>
            </a:lvl7pPr>
            <a:lvl8pPr marL="3200400" indent="0">
              <a:buFont typeface="Arial" panose="020B0604020202020204" pitchFamily="34" charset="0"/>
              <a:buNone/>
              <a:defRPr b="1">
                <a:latin typeface="+mn-ea"/>
                <a:ea typeface="+mn-ea"/>
              </a:defRPr>
            </a:lvl8pPr>
            <a:lvl9pPr marL="3657600" indent="0">
              <a:buFont typeface="Arial" panose="020B0604020202020204" pitchFamily="34" charset="0"/>
              <a:buNone/>
              <a:defRPr b="1">
                <a:latin typeface="+mn-ea"/>
                <a:ea typeface="+mn-ea"/>
              </a:defRPr>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t>小見出し</a:t>
            </a:r>
            <a:endParaRPr kumimoji="1" lang="en-US" altLang="ja-JP" dirty="0"/>
          </a:p>
          <a:p>
            <a:pPr lvl="4"/>
            <a:r>
              <a:rPr kumimoji="1" lang="ja-JP" altLang="en-US" dirty="0"/>
              <a:t>小見出し</a:t>
            </a:r>
            <a:endParaRPr kumimoji="1" lang="en-US" altLang="ja-JP" dirty="0"/>
          </a:p>
          <a:p>
            <a:pPr lvl="5"/>
            <a:r>
              <a:rPr kumimoji="1" lang="ja-JP" altLang="en-US" dirty="0"/>
              <a:t>小見出し</a:t>
            </a:r>
            <a:endParaRPr kumimoji="1" lang="en-US" altLang="ja-JP" dirty="0"/>
          </a:p>
          <a:p>
            <a:pPr lvl="6"/>
            <a:r>
              <a:rPr kumimoji="1" lang="ja-JP" altLang="en-US" dirty="0"/>
              <a:t>小見出し</a:t>
            </a:r>
            <a:endParaRPr kumimoji="1" lang="en-US" altLang="ja-JP" dirty="0"/>
          </a:p>
          <a:p>
            <a:pPr lvl="7"/>
            <a:r>
              <a:rPr kumimoji="1" lang="ja-JP" altLang="en-US" dirty="0"/>
              <a:t>小見出し</a:t>
            </a:r>
            <a:endParaRPr kumimoji="1" lang="en-US" altLang="ja-JP" dirty="0"/>
          </a:p>
          <a:p>
            <a:pPr lvl="8"/>
            <a:r>
              <a:rPr kumimoji="1" lang="ja-JP" altLang="en-US" dirty="0"/>
              <a:t>小見出し</a:t>
            </a:r>
            <a:endParaRPr kumimoji="1" lang="en-US" altLang="ja-JP" dirty="0"/>
          </a:p>
          <a:p>
            <a:pPr lvl="0"/>
            <a:endParaRPr kumimoji="1" lang="en-US" altLang="ja-JP" dirty="0"/>
          </a:p>
          <a:p>
            <a:pPr lvl="8"/>
            <a:endParaRPr kumimoji="1" lang="en-US" altLang="ja-JP" dirty="0">
              <a:latin typeface="+mn-ea"/>
              <a:ea typeface="+mn-ea"/>
            </a:endParaRPr>
          </a:p>
        </p:txBody>
      </p:sp>
    </p:spTree>
    <p:extLst>
      <p:ext uri="{BB962C8B-B14F-4D97-AF65-F5344CB8AC3E}">
        <p14:creationId xmlns:p14="http://schemas.microsoft.com/office/powerpoint/2010/main" val="3165076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コンテンツ2-2">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844955" y="344645"/>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305018"/>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コンテンツ プレースホルダー 8">
            <a:extLst>
              <a:ext uri="{FF2B5EF4-FFF2-40B4-BE49-F238E27FC236}">
                <a16:creationId xmlns:a16="http://schemas.microsoft.com/office/drawing/2014/main" id="{14D2D2E6-1180-C1EA-1064-AD51276426BF}"/>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780179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コンテンツ2-3">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305018"/>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a:t>
            </a:r>
            <a:r>
              <a:rPr kumimoji="1" lang="en-US" altLang="ja-JP"/>
              <a:t>  </a:t>
            </a:r>
            <a:r>
              <a:rPr kumimoji="1" lang="ja-JP" altLang="en-US"/>
              <a:t>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663518" y="250516"/>
            <a:ext cx="1193520" cy="566336"/>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55A7F55F-BF45-81CB-D2FE-5C7F3F29EDE6}"/>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3" name="コンテンツ プレースホルダー 8">
            <a:extLst>
              <a:ext uri="{FF2B5EF4-FFF2-40B4-BE49-F238E27FC236}">
                <a16:creationId xmlns:a16="http://schemas.microsoft.com/office/drawing/2014/main" id="{761E4339-D633-1B48-645B-157DEE624E0F}"/>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p:txBody>
      </p:sp>
    </p:spTree>
    <p:extLst>
      <p:ext uri="{BB962C8B-B14F-4D97-AF65-F5344CB8AC3E}">
        <p14:creationId xmlns:p14="http://schemas.microsoft.com/office/powerpoint/2010/main" val="1961094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コンテンツ2-4">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305018"/>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668398" y="250516"/>
            <a:ext cx="1188639" cy="56402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8B3519EF-C712-DB1D-51D4-66F9520AEF08}"/>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4" name="コンテンツ プレースホルダー 8">
            <a:extLst>
              <a:ext uri="{FF2B5EF4-FFF2-40B4-BE49-F238E27FC236}">
                <a16:creationId xmlns:a16="http://schemas.microsoft.com/office/drawing/2014/main" id="{EC4BD3DB-5E86-5B16-8A96-C416ADC23793}"/>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273510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3274543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9BB4154-9B11-5B4F-FAB1-50F01BF43C40}"/>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842407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sp>
        <p:nvSpPr>
          <p:cNvPr id="4" name="テキスト ボックス 3"/>
          <p:cNvSpPr txBox="1"/>
          <p:nvPr userDrawn="1"/>
        </p:nvSpPr>
        <p:spPr>
          <a:xfrm>
            <a:off x="10246408" y="6351712"/>
            <a:ext cx="1879443"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BA50868-C88D-6B49-8F6F-2FC5D73B70AB}" type="slidenum">
              <a:rPr kumimoji="1" lang="ja-JP" altLang="en-US" sz="18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sp>
        <p:nvSpPr>
          <p:cNvPr id="6" name="テキスト ボックス 5">
            <a:extLst>
              <a:ext uri="{FF2B5EF4-FFF2-40B4-BE49-F238E27FC236}">
                <a16:creationId xmlns:a16="http://schemas.microsoft.com/office/drawing/2014/main" id="{971E2C00-6005-4AB3-957F-73AB61047FFF}"/>
              </a:ext>
            </a:extLst>
          </p:cNvPr>
          <p:cNvSpPr txBox="1"/>
          <p:nvPr userDrawn="1"/>
        </p:nvSpPr>
        <p:spPr>
          <a:xfrm>
            <a:off x="3572091" y="6548141"/>
            <a:ext cx="2592288" cy="253916"/>
          </a:xfrm>
          <a:prstGeom prst="rect">
            <a:avLst/>
          </a:prstGeom>
          <a:noFill/>
        </p:spPr>
        <p:txBody>
          <a:bodyPr wrap="square">
            <a:spAutoFit/>
          </a:bodyPr>
          <a:lstStyle/>
          <a:p>
            <a:pPr algn="ctr"/>
            <a:r>
              <a:rPr lang="en-US" altLang="ja-JP" sz="1050" dirty="0">
                <a:solidFill>
                  <a:srgbClr val="FF0000"/>
                </a:solidFill>
                <a:latin typeface="Meiryo" panose="020B0604030504040204" pitchFamily="34" charset="-128"/>
                <a:ea typeface="Meiryo" panose="020B0604030504040204" pitchFamily="34" charset="-128"/>
              </a:rPr>
              <a:t>D2MatE Internal Use Only</a:t>
            </a:r>
            <a:endParaRPr lang="ja-JP" altLang="en-US" sz="1050" dirty="0">
              <a:solidFill>
                <a:srgbClr val="FF0000"/>
              </a:solidFill>
            </a:endParaRPr>
          </a:p>
        </p:txBody>
      </p:sp>
      <p:pic>
        <p:nvPicPr>
          <p:cNvPr id="7" name="図 6">
            <a:extLst>
              <a:ext uri="{FF2B5EF4-FFF2-40B4-BE49-F238E27FC236}">
                <a16:creationId xmlns:a16="http://schemas.microsoft.com/office/drawing/2014/main" id="{EE095A0B-3DFB-4D0F-9C97-5D4AD9D65834}"/>
              </a:ext>
            </a:extLst>
          </p:cNvPr>
          <p:cNvPicPr>
            <a:picLocks noChangeAspect="1"/>
          </p:cNvPicPr>
          <p:nvPr userDrawn="1"/>
        </p:nvPicPr>
        <p:blipFill>
          <a:blip r:embed="rId2"/>
          <a:stretch>
            <a:fillRect/>
          </a:stretch>
        </p:blipFill>
        <p:spPr>
          <a:xfrm>
            <a:off x="9391269" y="1"/>
            <a:ext cx="2800731" cy="566338"/>
          </a:xfrm>
          <a:prstGeom prst="rect">
            <a:avLst/>
          </a:prstGeom>
        </p:spPr>
      </p:pic>
    </p:spTree>
    <p:extLst>
      <p:ext uri="{BB962C8B-B14F-4D97-AF65-F5344CB8AC3E}">
        <p14:creationId xmlns:p14="http://schemas.microsoft.com/office/powerpoint/2010/main" val="11465334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CC2344-3C51-1546-8129-9C54973DD3EE}"/>
              </a:ext>
            </a:extLst>
          </p:cNvPr>
          <p:cNvSpPr/>
          <p:nvPr userDrawn="1"/>
        </p:nvSpPr>
        <p:spPr>
          <a:xfrm>
            <a:off x="9819861" y="0"/>
            <a:ext cx="2372139" cy="135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正方形/長方形 1"/>
          <p:cNvSpPr/>
          <p:nvPr userDrawn="1"/>
        </p:nvSpPr>
        <p:spPr>
          <a:xfrm>
            <a:off x="0" y="0"/>
            <a:ext cx="12192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 name="直線コネクタ 4"/>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pic>
        <p:nvPicPr>
          <p:cNvPr id="6" name="図 5" descr="flag_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1070" y="11088"/>
            <a:ext cx="1109861" cy="1547220"/>
          </a:xfrm>
          <a:prstGeom prst="rect">
            <a:avLst/>
          </a:prstGeom>
        </p:spPr>
      </p:pic>
    </p:spTree>
    <p:extLst>
      <p:ext uri="{BB962C8B-B14F-4D97-AF65-F5344CB8AC3E}">
        <p14:creationId xmlns:p14="http://schemas.microsoft.com/office/powerpoint/2010/main" val="42665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3E4F8C-68C6-4368-B753-0D5C00DFF70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36069F8E-4784-4CE0-8A6F-55E9B410CF1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FA2975B4-B5FD-480E-9DCC-C9B8BA099678}"/>
              </a:ext>
            </a:extLst>
          </p:cNvPr>
          <p:cNvSpPr>
            <a:spLocks noGrp="1" noChangeArrowheads="1"/>
          </p:cNvSpPr>
          <p:nvPr>
            <p:ph type="sldNum" sz="quarter" idx="12"/>
          </p:nvPr>
        </p:nvSpPr>
        <p:spPr>
          <a:ln/>
        </p:spPr>
        <p:txBody>
          <a:bodyPr/>
          <a:lstStyle>
            <a:lvl1pPr>
              <a:defRPr/>
            </a:lvl1pPr>
          </a:lstStyle>
          <a:p>
            <a:fld id="{08839908-D0EC-478E-BC09-1D0804D94179}" type="slidenum">
              <a:rPr lang="en-US" altLang="ja-JP"/>
              <a:pPr/>
              <a:t>‹#›</a:t>
            </a:fld>
            <a:endParaRPr lang="en-US" altLang="ja-JP"/>
          </a:p>
        </p:txBody>
      </p:sp>
    </p:spTree>
    <p:extLst>
      <p:ext uri="{BB962C8B-B14F-4D97-AF65-F5344CB8AC3E}">
        <p14:creationId xmlns:p14="http://schemas.microsoft.com/office/powerpoint/2010/main" val="22271998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76B2171F-B8E5-4197-A804-7057F1AD8AB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D83263A-AA92-423B-A3C7-DF6A51E5C38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9BEB526-F478-45F9-B52A-022F9FDFF043}"/>
              </a:ext>
            </a:extLst>
          </p:cNvPr>
          <p:cNvSpPr>
            <a:spLocks noGrp="1" noChangeArrowheads="1"/>
          </p:cNvSpPr>
          <p:nvPr>
            <p:ph type="sldNum" sz="quarter" idx="12"/>
          </p:nvPr>
        </p:nvSpPr>
        <p:spPr>
          <a:ln/>
        </p:spPr>
        <p:txBody>
          <a:bodyPr/>
          <a:lstStyle>
            <a:lvl1pPr>
              <a:defRPr/>
            </a:lvl1pPr>
          </a:lstStyle>
          <a:p>
            <a:fld id="{2CAB7C3A-ADE9-435C-8958-BCC17B053955}" type="slidenum">
              <a:rPr lang="en-US" altLang="ja-JP"/>
              <a:pPr/>
              <a:t>‹#›</a:t>
            </a:fld>
            <a:endParaRPr lang="en-US" altLang="ja-JP"/>
          </a:p>
        </p:txBody>
      </p:sp>
    </p:spTree>
    <p:extLst>
      <p:ext uri="{BB962C8B-B14F-4D97-AF65-F5344CB8AC3E}">
        <p14:creationId xmlns:p14="http://schemas.microsoft.com/office/powerpoint/2010/main" val="15642776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F1AD0C0-3ED8-4FC4-A3EA-F8F55C72EB9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D7722FA-48BD-4373-9B4E-0091FAB84C7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6717B75-31D8-4B0C-9DAA-84D9E769A68F}"/>
              </a:ext>
            </a:extLst>
          </p:cNvPr>
          <p:cNvSpPr>
            <a:spLocks noGrp="1" noChangeArrowheads="1"/>
          </p:cNvSpPr>
          <p:nvPr>
            <p:ph type="sldNum" sz="quarter" idx="12"/>
          </p:nvPr>
        </p:nvSpPr>
        <p:spPr>
          <a:ln/>
        </p:spPr>
        <p:txBody>
          <a:bodyPr/>
          <a:lstStyle>
            <a:lvl1pPr>
              <a:defRPr/>
            </a:lvl1pPr>
          </a:lstStyle>
          <a:p>
            <a:fld id="{CB4179BE-A107-43C1-84B3-B395F2C8763D}" type="slidenum">
              <a:rPr lang="en-US" altLang="ja-JP"/>
              <a:pPr/>
              <a:t>‹#›</a:t>
            </a:fld>
            <a:endParaRPr lang="en-US" altLang="ja-JP"/>
          </a:p>
        </p:txBody>
      </p:sp>
    </p:spTree>
    <p:extLst>
      <p:ext uri="{BB962C8B-B14F-4D97-AF65-F5344CB8AC3E}">
        <p14:creationId xmlns:p14="http://schemas.microsoft.com/office/powerpoint/2010/main" val="39562437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335361" y="116632"/>
            <a:ext cx="10753195" cy="720080"/>
          </a:xfrm>
          <a:prstGeom prst="rect">
            <a:avLst/>
          </a:prstGeom>
        </p:spPr>
        <p:txBody>
          <a:bodyPr vert="horz" lIns="91440" tIns="45720" rIns="91440" bIns="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23392" y="1268762"/>
            <a:ext cx="10959008" cy="5256585"/>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5" name="図 4">
            <a:extLst>
              <a:ext uri="{FF2B5EF4-FFF2-40B4-BE49-F238E27FC236}">
                <a16:creationId xmlns:a16="http://schemas.microsoft.com/office/drawing/2014/main" id="{51601F79-2ECC-4C53-AD2B-67ECF01D8F50}"/>
              </a:ext>
            </a:extLst>
          </p:cNvPr>
          <p:cNvPicPr>
            <a:picLocks noChangeAspect="1"/>
          </p:cNvPicPr>
          <p:nvPr userDrawn="1"/>
        </p:nvPicPr>
        <p:blipFill>
          <a:blip r:embed="rId9"/>
          <a:stretch>
            <a:fillRect/>
          </a:stretch>
        </p:blipFill>
        <p:spPr>
          <a:xfrm>
            <a:off x="9391269" y="1"/>
            <a:ext cx="2800731" cy="566338"/>
          </a:xfrm>
          <a:prstGeom prst="rect">
            <a:avLst/>
          </a:prstGeom>
        </p:spPr>
      </p:pic>
    </p:spTree>
    <p:extLst>
      <p:ext uri="{BB962C8B-B14F-4D97-AF65-F5344CB8AC3E}">
        <p14:creationId xmlns:p14="http://schemas.microsoft.com/office/powerpoint/2010/main" val="927295178"/>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120" r:id="rId7"/>
  </p:sldLayoutIdLst>
  <p:hf hdr="0" ftr="0" dt="0"/>
  <p:txStyles>
    <p:titleStyle>
      <a:lvl1pPr algn="l" defTabSz="685800" rtl="0" eaLnBrk="1" latinLnBrk="0" hangingPunct="1">
        <a:spcBef>
          <a:spcPct val="0"/>
        </a:spcBef>
        <a:buNone/>
        <a:defRPr kumimoji="1" sz="2700" kern="1200" baseline="0">
          <a:solidFill>
            <a:schemeClr val="accent5">
              <a:lumMod val="50000"/>
            </a:schemeClr>
          </a:solidFill>
          <a:latin typeface="Verdana" panose="020B0604030504040204" pitchFamily="34" charset="0"/>
          <a:ea typeface="メイリオ" panose="020B0604030504040204" pitchFamily="50" charset="-128"/>
          <a:cs typeface="+mj-cs"/>
        </a:defRPr>
      </a:lvl1pPr>
    </p:titleStyle>
    <p:bodyStyle>
      <a:lvl1pPr marL="257175" indent="-270000" algn="l" defTabSz="685800" rtl="0" eaLnBrk="1" latinLnBrk="0" hangingPunct="1">
        <a:spcBef>
          <a:spcPts val="900"/>
        </a:spcBef>
        <a:buFont typeface="Wingdings" panose="05000000000000000000" pitchFamily="2" charset="2"/>
        <a:buChar char="l"/>
        <a:defRPr kumimoji="1" sz="2400" kern="1200" baseline="0">
          <a:solidFill>
            <a:srgbClr val="203864"/>
          </a:solidFill>
          <a:latin typeface="Verdana" panose="020B0604030504040204" pitchFamily="34" charset="0"/>
          <a:ea typeface="メイリオ" panose="020B0604030504040204" pitchFamily="50" charset="-128"/>
          <a:cs typeface="+mn-cs"/>
        </a:defRPr>
      </a:lvl1pPr>
      <a:lvl2pPr marL="557213" indent="-270000" algn="l" defTabSz="685800" rtl="0" eaLnBrk="1" latinLnBrk="0" hangingPunct="1">
        <a:spcBef>
          <a:spcPts val="150"/>
        </a:spcBef>
        <a:buFont typeface="Wingdings" panose="05000000000000000000" pitchFamily="2" charset="2"/>
        <a:buChar char="n"/>
        <a:defRPr kumimoji="1" sz="2100" kern="1200" baseline="0">
          <a:solidFill>
            <a:schemeClr val="bg2">
              <a:lumMod val="50000"/>
            </a:schemeClr>
          </a:solidFill>
          <a:latin typeface="Verdana" panose="020B0604030504040204" pitchFamily="34" charset="0"/>
          <a:ea typeface="メイリオ" panose="020B0604030504040204" pitchFamily="50" charset="-128"/>
          <a:cs typeface="+mn-cs"/>
        </a:defRPr>
      </a:lvl2pPr>
      <a:lvl3pPr marL="740569" indent="-271463"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3pPr>
      <a:lvl4pPr marL="1012031" indent="-339329"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4pPr>
      <a:lvl5pPr marL="1276350" indent="-332185"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ABE2E7-F847-42CA-9E27-88BB0969961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B177816C-E031-44B2-9BA4-14325411531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91F07D43-A82E-4292-A525-894968F4331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ltLang="ja-JP"/>
          </a:p>
        </p:txBody>
      </p:sp>
      <p:sp>
        <p:nvSpPr>
          <p:cNvPr id="1029" name="Rectangle 5">
            <a:extLst>
              <a:ext uri="{FF2B5EF4-FFF2-40B4-BE49-F238E27FC236}">
                <a16:creationId xmlns:a16="http://schemas.microsoft.com/office/drawing/2014/main" id="{2F05371F-F933-4477-B1A9-283B5720A7A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ja-JP"/>
          </a:p>
        </p:txBody>
      </p:sp>
      <p:sp>
        <p:nvSpPr>
          <p:cNvPr id="1030" name="Rectangle 6">
            <a:extLst>
              <a:ext uri="{FF2B5EF4-FFF2-40B4-BE49-F238E27FC236}">
                <a16:creationId xmlns:a16="http://schemas.microsoft.com/office/drawing/2014/main" id="{6E246567-F2BA-4973-B21D-FDE2E9E0983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3A4201F9-82C3-46F2-93E1-4824570D4FBD}" type="slidenum">
              <a:rPr lang="en-US" altLang="ja-JP"/>
              <a:pPr/>
              <a:t>‹#›</a:t>
            </a:fld>
            <a:endParaRPr lang="en-US" altLang="ja-JP"/>
          </a:p>
        </p:txBody>
      </p:sp>
    </p:spTree>
    <p:extLst>
      <p:ext uri="{BB962C8B-B14F-4D97-AF65-F5344CB8AC3E}">
        <p14:creationId xmlns:p14="http://schemas.microsoft.com/office/powerpoint/2010/main" val="3669366603"/>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4A882F94-5EAE-CF39-B474-E260417963B1}"/>
              </a:ext>
            </a:extLst>
          </p:cNvPr>
          <p:cNvSpPr>
            <a:spLocks noGrp="1"/>
          </p:cNvSpPr>
          <p:nvPr>
            <p:ph type="sldNum" sz="quarter" idx="4"/>
          </p:nvPr>
        </p:nvSpPr>
        <p:spPr>
          <a:xfrm>
            <a:off x="11476382" y="6599583"/>
            <a:ext cx="646044" cy="245165"/>
          </a:xfrm>
          <a:prstGeom prst="rect">
            <a:avLst/>
          </a:prstGeom>
        </p:spPr>
        <p:txBody>
          <a:bodyPr vert="horz" lIns="91440" tIns="45720" rIns="91440" bIns="45720" rtlCol="0" anchor="ctr"/>
          <a:lstStyle>
            <a:lvl1pPr algn="r">
              <a:defRPr sz="1800" b="0">
                <a:solidFill>
                  <a:schemeClr val="tx2"/>
                </a:solidFill>
              </a:defRPr>
            </a:lvl1p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4209398328"/>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665">
          <p15:clr>
            <a:srgbClr val="F26B43"/>
          </p15:clr>
        </p15:guide>
        <p15:guide id="4" pos="7015">
          <p15:clr>
            <a:srgbClr val="F26B43"/>
          </p15:clr>
        </p15:guide>
        <p15:guide id="6" orient="horz" pos="3680">
          <p15:clr>
            <a:srgbClr val="F26B43"/>
          </p15:clr>
        </p15:guide>
        <p15:guide id="7" pos="7469">
          <p15:clr>
            <a:srgbClr val="F26B43"/>
          </p15:clr>
        </p15:guide>
        <p15:guide id="8" pos="181">
          <p15:clr>
            <a:srgbClr val="F26B43"/>
          </p15:clr>
        </p15:guide>
        <p15:guide id="9" orient="horz" pos="195">
          <p15:clr>
            <a:srgbClr val="F26B43"/>
          </p15:clr>
        </p15:guide>
        <p15:guide id="10" orient="horz" pos="4125">
          <p15:clr>
            <a:srgbClr val="F26B43"/>
          </p15:clr>
        </p15:guide>
        <p15:guide id="11" pos="363">
          <p15:clr>
            <a:srgbClr val="F26B43"/>
          </p15:clr>
        </p15:guide>
        <p15:guide id="12" pos="7317">
          <p15:clr>
            <a:srgbClr val="F26B43"/>
          </p15:clr>
        </p15:guide>
        <p15:guide id="13" orient="horz" pos="640">
          <p15:clr>
            <a:srgbClr val="F26B43"/>
          </p15:clr>
        </p15:guide>
        <p15:guide id="14" orient="horz" pos="754">
          <p15:clr>
            <a:srgbClr val="F26B43"/>
          </p15:clr>
        </p15:guide>
        <p15:guide id="15" orient="horz" pos="2659">
          <p15:clr>
            <a:srgbClr val="F26B43"/>
          </p15:clr>
        </p15:guide>
        <p15:guide id="16" orient="horz" pos="3566">
          <p15:clr>
            <a:srgbClr val="F26B43"/>
          </p15:clr>
        </p15:guide>
        <p15:guide id="17" orient="horz" pos="1661">
          <p15:clr>
            <a:srgbClr val="F26B43"/>
          </p15:clr>
        </p15:guide>
        <p15:guide id="18" pos="3341">
          <p15:clr>
            <a:srgbClr val="F26B43"/>
          </p15:clr>
        </p15:guide>
        <p15:guide id="19" pos="43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ai.google.dev/aistudio?hl=ja" TargetMode="External"/><Relationship Id="rId2" Type="http://schemas.openxmlformats.org/officeDocument/2006/relationships/hyperlink" Target="https://ai.google.dev/gemini-api/docs/pricing?hl=j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d2mate.mdxes.iir.isct.ac.jp/D2MatE/textbook/textbook_comparison.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pandoc.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andoc.org/" TargetMode="External"/><Relationship Id="rId2" Type="http://schemas.openxmlformats.org/officeDocument/2006/relationships/hyperlink" Target="https://marp.app/#get-started"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openai.com/ja-JP/index/whisper/" TargetMode="External"/><Relationship Id="rId2" Type="http://schemas.openxmlformats.org/officeDocument/2006/relationships/hyperlink" Target="https://www.notta.ai/" TargetMode="External"/><Relationship Id="rId1" Type="http://schemas.openxmlformats.org/officeDocument/2006/relationships/slideLayout" Target="../slideLayouts/slideLayout2.xml"/><Relationship Id="rId4" Type="http://schemas.openxmlformats.org/officeDocument/2006/relationships/hyperlink" Target="https://cloud.google.com/speech-to-tex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d2mate.mdxes.iir.isct.ac.jp/D2MatE/D2MatE_programs.html?page=notebookl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d2mate.mdxes.iir.isct.ac.jp/D2MatE/D2MatE_programs.html?page=tutoria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d2mate.mdxes.iir.isct.ac.jp/D2MatE/D2MatE_programs.html?page=notebookl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voicevox.hiroshiba.jp/"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d2mate.mdxes.iir.isct.ac.jp/D2MatE/textbook/textbook_programs.html"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d2mate.mdxes.iir.isct.ac.jp/download/tkProg/tkProg_textboo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0E55A5F-5EDA-5DB3-6E50-BC2187273298}"/>
              </a:ext>
            </a:extLst>
          </p:cNvPr>
          <p:cNvSpPr>
            <a:spLocks noGrp="1"/>
          </p:cNvSpPr>
          <p:nvPr>
            <p:ph type="title"/>
          </p:nvPr>
        </p:nvSpPr>
        <p:spPr>
          <a:xfrm>
            <a:off x="2554531" y="788049"/>
            <a:ext cx="9314008" cy="1325563"/>
          </a:xfrm>
        </p:spPr>
        <p:txBody>
          <a:bodyPr/>
          <a:lstStyle/>
          <a:p>
            <a:r>
              <a:rPr lang="ja-JP" altLang="en-US" dirty="0"/>
              <a:t>チュートリアル</a:t>
            </a:r>
            <a:r>
              <a:rPr lang="en-US" altLang="ja-JP" dirty="0"/>
              <a:t>: </a:t>
            </a:r>
            <a:br>
              <a:rPr lang="en-US" altLang="ja-JP" dirty="0"/>
            </a:br>
            <a:r>
              <a:rPr lang="ja-JP" altLang="en-US" dirty="0"/>
              <a:t>講義録画・録音ファイルと生成</a:t>
            </a:r>
            <a:r>
              <a:rPr lang="en-US" altLang="ja-JP" dirty="0"/>
              <a:t>AI</a:t>
            </a:r>
            <a:r>
              <a:rPr lang="ja-JP" altLang="en-US" dirty="0"/>
              <a:t>から</a:t>
            </a:r>
            <a:br>
              <a:rPr lang="ja-JP" altLang="en-US" dirty="0"/>
            </a:br>
            <a:r>
              <a:rPr lang="ja-JP" altLang="en-US" dirty="0"/>
              <a:t>教科書を作ろう</a:t>
            </a:r>
          </a:p>
        </p:txBody>
      </p:sp>
      <p:sp>
        <p:nvSpPr>
          <p:cNvPr id="2" name="Text Box 3">
            <a:extLst>
              <a:ext uri="{FF2B5EF4-FFF2-40B4-BE49-F238E27FC236}">
                <a16:creationId xmlns:a16="http://schemas.microsoft.com/office/drawing/2014/main" id="{82CE9943-1A85-C8E6-7A37-DA4AC97B6D12}"/>
              </a:ext>
            </a:extLst>
          </p:cNvPr>
          <p:cNvSpPr txBox="1">
            <a:spLocks noChangeArrowheads="1"/>
          </p:cNvSpPr>
          <p:nvPr/>
        </p:nvSpPr>
        <p:spPr bwMode="auto">
          <a:xfrm>
            <a:off x="4062955" y="3458022"/>
            <a:ext cx="4572001"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cs typeface="+mn-cs"/>
              </a:rPr>
              <a:t>東京科学大学 総合研究院</a:t>
            </a:r>
            <a:endParaRPr kumimoji="1" lang="en-US" altLang="ja-JP" sz="2600" b="1" i="0" u="none" strike="noStrike" kern="1200" cap="none" spc="0" normalizeH="0" baseline="0" noProof="0" dirty="0">
              <a:ln>
                <a:noFill/>
              </a:ln>
              <a:solidFill>
                <a:schemeClr val="bg1"/>
              </a:solidFill>
              <a:effectLst/>
              <a:uLnTx/>
              <a:uFillTx/>
              <a:latin typeface="ＭＳ Ｐゴシック"/>
              <a:ea typeface="ＭＳ Ｐゴシック"/>
              <a:cs typeface="+mn-cs"/>
            </a:endParaRPr>
          </a:p>
          <a:p>
            <a:pPr marL="0" marR="0" lvl="0" indent="0"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cs typeface="+mn-cs"/>
              </a:rPr>
              <a:t>　元素戦略</a:t>
            </a:r>
            <a:r>
              <a:rPr kumimoji="1" lang="en-US" altLang="ja-JP" sz="2600" b="1" i="0" u="none" strike="noStrike" kern="1200" cap="none" spc="0" normalizeH="0" baseline="0" noProof="0" dirty="0">
                <a:ln>
                  <a:noFill/>
                </a:ln>
                <a:solidFill>
                  <a:schemeClr val="bg1"/>
                </a:solidFill>
                <a:effectLst/>
                <a:uLnTx/>
                <a:uFillTx/>
                <a:latin typeface="ＭＳ Ｐゴシック"/>
                <a:ea typeface="ＭＳ Ｐゴシック"/>
                <a:cs typeface="+mn-cs"/>
              </a:rPr>
              <a:t>MDX</a:t>
            </a:r>
            <a:r>
              <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cs typeface="+mn-cs"/>
              </a:rPr>
              <a:t>研究センター</a:t>
            </a:r>
            <a:endParaRPr kumimoji="1" lang="en-US" altLang="ja-JP" sz="2600" b="1" i="0" u="none" strike="noStrike" kern="1200" cap="none" spc="0" normalizeH="0" baseline="0" noProof="0" dirty="0">
              <a:ln>
                <a:noFill/>
              </a:ln>
              <a:solidFill>
                <a:schemeClr val="bg1"/>
              </a:solidFill>
              <a:effectLst/>
              <a:uLnTx/>
              <a:uFillTx/>
              <a:latin typeface="ＭＳ Ｐゴシック"/>
              <a:ea typeface="ＭＳ Ｐゴシック"/>
              <a:cs typeface="+mn-cs"/>
            </a:endParaRPr>
          </a:p>
          <a:p>
            <a:pPr marL="0" marR="0" lvl="0" indent="0" defTabSz="914400" rtl="0" eaLnBrk="1" fontAlgn="base" latinLnBrk="0" hangingPunct="1">
              <a:lnSpc>
                <a:spcPct val="100000"/>
              </a:lnSpc>
              <a:spcBef>
                <a:spcPts val="0"/>
              </a:spcBef>
              <a:spcAft>
                <a:spcPct val="0"/>
              </a:spcAft>
              <a:buClrTx/>
              <a:buSzTx/>
              <a:buFontTx/>
              <a:buNone/>
              <a:tabLst/>
              <a:defRPr/>
            </a:pPr>
            <a:r>
              <a:rPr lang="ja-JP" altLang="en-US" sz="2600" b="1" dirty="0">
                <a:solidFill>
                  <a:schemeClr val="bg1"/>
                </a:solidFill>
                <a:latin typeface="ＭＳ Ｐゴシック"/>
                <a:ea typeface="ＭＳ Ｐゴシック"/>
              </a:rPr>
              <a:t>　</a:t>
            </a:r>
            <a:r>
              <a:rPr lang="en-US" altLang="ja-JP" sz="2600" b="1" dirty="0">
                <a:solidFill>
                  <a:schemeClr val="bg1"/>
                </a:solidFill>
                <a:latin typeface="ＭＳ Ｐゴシック"/>
                <a:ea typeface="ＭＳ Ｐゴシック"/>
              </a:rPr>
              <a:t>/</a:t>
            </a:r>
            <a:r>
              <a:rPr lang="ja-JP" altLang="en-US" sz="2600" b="1" dirty="0">
                <a:solidFill>
                  <a:schemeClr val="bg1"/>
                </a:solidFill>
                <a:latin typeface="ＭＳ Ｐゴシック"/>
                <a:ea typeface="ＭＳ Ｐゴシック"/>
              </a:rPr>
              <a:t> フロンティア材料研究所</a:t>
            </a:r>
            <a:endPar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endParaRPr>
          </a:p>
        </p:txBody>
      </p:sp>
      <p:sp>
        <p:nvSpPr>
          <p:cNvPr id="3" name="Text Box 4">
            <a:extLst>
              <a:ext uri="{FF2B5EF4-FFF2-40B4-BE49-F238E27FC236}">
                <a16:creationId xmlns:a16="http://schemas.microsoft.com/office/drawing/2014/main" id="{1E7EE042-C291-CA01-7F4D-2CADF78C59A8}"/>
              </a:ext>
            </a:extLst>
          </p:cNvPr>
          <p:cNvSpPr txBox="1">
            <a:spLocks noChangeArrowheads="1"/>
          </p:cNvSpPr>
          <p:nvPr/>
        </p:nvSpPr>
        <p:spPr bwMode="auto">
          <a:xfrm>
            <a:off x="4062955" y="2912767"/>
            <a:ext cx="780558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cs typeface="+mn-cs"/>
              </a:rPr>
              <a:t>神谷利夫</a:t>
            </a:r>
          </a:p>
        </p:txBody>
      </p:sp>
      <p:sp>
        <p:nvSpPr>
          <p:cNvPr id="4" name="コンテンツ プレースホルダー 2">
            <a:extLst>
              <a:ext uri="{FF2B5EF4-FFF2-40B4-BE49-F238E27FC236}">
                <a16:creationId xmlns:a16="http://schemas.microsoft.com/office/drawing/2014/main" id="{DC4EBA32-18A7-808E-A1E8-7121F6C8E981}"/>
              </a:ext>
            </a:extLst>
          </p:cNvPr>
          <p:cNvSpPr txBox="1">
            <a:spLocks/>
          </p:cNvSpPr>
          <p:nvPr/>
        </p:nvSpPr>
        <p:spPr>
          <a:xfrm>
            <a:off x="7144" y="5705123"/>
            <a:ext cx="12192000" cy="1325563"/>
          </a:xfrm>
          <a:prstGeom prst="rect">
            <a:avLst/>
          </a:prstGeom>
        </p:spPr>
        <p:txBody>
          <a:bodyPr vert="horz" lIns="91440" tIns="45720" rIns="91440" bIns="45720" rtlCol="0">
            <a:normAutofit/>
          </a:bodyPr>
          <a:lstStyle>
            <a:lvl1pPr marL="0" indent="0" algn="ctr" defTabSz="914400" rtl="0" eaLnBrk="1" latinLnBrk="0" hangingPunct="1">
              <a:lnSpc>
                <a:spcPct val="150000"/>
              </a:lnSpc>
              <a:spcBef>
                <a:spcPts val="1000"/>
              </a:spcBef>
              <a:buClr>
                <a:schemeClr val="accent1">
                  <a:lumMod val="75000"/>
                </a:schemeClr>
              </a:buClr>
              <a:buFont typeface="Wingdings" panose="05000000000000000000" pitchFamily="2" charset="2"/>
              <a:buNone/>
              <a:defRPr kumimoji="1" sz="2400" b="1" kern="1200">
                <a:solidFill>
                  <a:schemeClr val="tx1"/>
                </a:solidFill>
                <a:latin typeface="メイリオ" panose="020B0604030504040204" pitchFamily="50" charset="-128"/>
                <a:ea typeface="メイリオ" panose="020B0604030504040204" pitchFamily="50" charset="-128"/>
                <a:cs typeface="+mn-cs"/>
              </a:defRPr>
            </a:lvl1pPr>
            <a:lvl2pPr marL="457200" indent="0" algn="ctr" defTabSz="914400" rtl="0" eaLnBrk="1" latinLnBrk="0" hangingPunct="1">
              <a:lnSpc>
                <a:spcPct val="150000"/>
              </a:lnSpc>
              <a:spcBef>
                <a:spcPts val="500"/>
              </a:spcBef>
              <a:buClr>
                <a:schemeClr val="accent1">
                  <a:lumMod val="50000"/>
                </a:schemeClr>
              </a:buClr>
              <a:buFont typeface="Wingdings" panose="05000000000000000000" pitchFamily="2" charset="2"/>
              <a:buNone/>
              <a:defRPr kumimoji="1" sz="2000" kern="1200">
                <a:solidFill>
                  <a:schemeClr val="tx1"/>
                </a:solidFill>
                <a:latin typeface="+mn-lt"/>
                <a:ea typeface="+mn-ea"/>
                <a:cs typeface="+mn-cs"/>
              </a:defRPr>
            </a:lvl2pPr>
            <a:lvl3pPr marL="914400" indent="0" algn="ctr" defTabSz="914400" rtl="0" eaLnBrk="1" latinLnBrk="0" hangingPunct="1">
              <a:lnSpc>
                <a:spcPct val="150000"/>
              </a:lnSpc>
              <a:spcBef>
                <a:spcPts val="500"/>
              </a:spcBef>
              <a:buClr>
                <a:schemeClr val="bg1">
                  <a:lumMod val="50000"/>
                </a:schemeClr>
              </a:buClr>
              <a:buSzPct val="80000"/>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spcAft>
                <a:spcPts val="1200"/>
              </a:spcAft>
            </a:pPr>
            <a:r>
              <a:rPr lang="ja-JP" altLang="en-US" dirty="0"/>
              <a:t>本チュートリアルには、</a:t>
            </a:r>
            <a:br>
              <a:rPr lang="en-US" altLang="ja-JP" dirty="0"/>
            </a:br>
            <a:r>
              <a:rPr lang="en-US" altLang="ja-JP" dirty="0"/>
              <a:t>Microsoft365</a:t>
            </a:r>
            <a:r>
              <a:rPr lang="ja-JP" altLang="en-US" dirty="0"/>
              <a:t> </a:t>
            </a:r>
            <a:r>
              <a:rPr lang="en-US" altLang="ja-JP" dirty="0"/>
              <a:t>Copilot / Chat</a:t>
            </a:r>
            <a:r>
              <a:rPr lang="ja-JP" altLang="en-US" dirty="0"/>
              <a:t> </a:t>
            </a:r>
            <a:r>
              <a:rPr lang="en-US" altLang="ja-JP" dirty="0"/>
              <a:t>GPT5</a:t>
            </a:r>
            <a:r>
              <a:rPr lang="ja-JP" altLang="en-US" dirty="0"/>
              <a:t> </a:t>
            </a:r>
            <a:r>
              <a:rPr lang="en-US" altLang="ja-JP" dirty="0"/>
              <a:t>/</a:t>
            </a:r>
            <a:r>
              <a:rPr lang="ja-JP" altLang="en-US" dirty="0"/>
              <a:t> </a:t>
            </a:r>
            <a:r>
              <a:rPr lang="en-US" altLang="ja-JP" dirty="0"/>
              <a:t>Gemini</a:t>
            </a:r>
            <a:r>
              <a:rPr lang="ja-JP" altLang="en-US" dirty="0"/>
              <a:t> </a:t>
            </a:r>
            <a:r>
              <a:rPr lang="en-US" altLang="ja-JP" dirty="0"/>
              <a:t>2.5</a:t>
            </a:r>
            <a:r>
              <a:rPr lang="ja-JP" altLang="en-US" dirty="0"/>
              <a:t>等</a:t>
            </a:r>
            <a:r>
              <a:rPr lang="en-US" altLang="ja-JP" dirty="0"/>
              <a:t> </a:t>
            </a:r>
            <a:br>
              <a:rPr lang="en-US" altLang="ja-JP" dirty="0"/>
            </a:br>
            <a:r>
              <a:rPr lang="ja-JP" altLang="en-US" dirty="0"/>
              <a:t>を使用した結果が含まれています</a:t>
            </a:r>
            <a:endParaRPr lang="en-US" altLang="ja-JP" dirty="0"/>
          </a:p>
        </p:txBody>
      </p:sp>
    </p:spTree>
    <p:extLst>
      <p:ext uri="{BB962C8B-B14F-4D97-AF65-F5344CB8AC3E}">
        <p14:creationId xmlns:p14="http://schemas.microsoft.com/office/powerpoint/2010/main" val="405503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2E77F-D589-3D4E-762F-A90A27FFA314}"/>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1158FDC-E2E2-67D1-54FF-040CF8625A5F}"/>
              </a:ext>
            </a:extLst>
          </p:cNvPr>
          <p:cNvSpPr>
            <a:spLocks noGrp="1"/>
          </p:cNvSpPr>
          <p:nvPr>
            <p:ph type="title"/>
          </p:nvPr>
        </p:nvSpPr>
        <p:spPr>
          <a:xfrm>
            <a:off x="0" y="78203"/>
            <a:ext cx="10091854" cy="709963"/>
          </a:xfrm>
        </p:spPr>
        <p:txBody>
          <a:bodyPr vert="horz" lIns="91440" tIns="45720" rIns="91440" bIns="0" rtlCol="0" anchor="ctr">
            <a:noAutofit/>
          </a:bodyPr>
          <a:lstStyle/>
          <a:p>
            <a:r>
              <a:rPr lang="en-US" altLang="ja-JP" sz="2800" b="1" dirty="0"/>
              <a:t>python</a:t>
            </a:r>
            <a:r>
              <a:rPr lang="ja-JP" altLang="en-US" sz="2800" b="1" dirty="0"/>
              <a:t>で生成</a:t>
            </a:r>
            <a:r>
              <a:rPr lang="en-US" altLang="ja-JP" sz="2800" b="1" dirty="0"/>
              <a:t>AI</a:t>
            </a:r>
            <a:r>
              <a:rPr lang="ja-JP" altLang="en-US" sz="2800" b="1" dirty="0"/>
              <a:t>を使う場合 </a:t>
            </a:r>
            <a:r>
              <a:rPr lang="en-US" altLang="ja-JP" sz="2800" dirty="0"/>
              <a:t>(make_textbook5.py)</a:t>
            </a:r>
            <a:endParaRPr lang="ja-JP" altLang="en-US" sz="2800" dirty="0"/>
          </a:p>
        </p:txBody>
      </p:sp>
      <p:sp>
        <p:nvSpPr>
          <p:cNvPr id="4" name="テキスト ボックス 3">
            <a:extLst>
              <a:ext uri="{FF2B5EF4-FFF2-40B4-BE49-F238E27FC236}">
                <a16:creationId xmlns:a16="http://schemas.microsoft.com/office/drawing/2014/main" id="{9B81239D-B75C-BF00-8A70-7069B94914E1}"/>
              </a:ext>
            </a:extLst>
          </p:cNvPr>
          <p:cNvSpPr txBox="1"/>
          <p:nvPr/>
        </p:nvSpPr>
        <p:spPr>
          <a:xfrm>
            <a:off x="429611" y="1063792"/>
            <a:ext cx="11222966" cy="4708981"/>
          </a:xfrm>
          <a:prstGeom prst="rect">
            <a:avLst/>
          </a:prstGeom>
          <a:noFill/>
        </p:spPr>
        <p:txBody>
          <a:bodyPr wrap="square">
            <a:spAutoFit/>
          </a:bodyPr>
          <a:lstStyle/>
          <a:p>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プログラムから生成</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を使う場合は、それぞれの</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API</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(Application Program Interface) </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を使う必要があります。</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本チュートリアルでは主に</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Google</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Gemini</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2.5Flash</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を使います。</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Gemini</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API</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へのサブスクリプションをしなくても、無料枠を試せます。</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hlinkClick r:id="rId2"/>
              </a:rPr>
              <a:t>https://ai.google.dev/gemini-api/docs/pricing?hl=ja</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endPar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endParaRPr>
          </a:p>
          <a:p>
            <a:pPr marL="514350" indent="-514350">
              <a:buFont typeface="+mj-lt"/>
              <a:buAutoNum type="arabicPeriod"/>
            </a:pP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t>Google AI Studio (</a:t>
            </a: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hlinkClick r:id="rId3"/>
              </a:rPr>
              <a:t>https://ai.google.dev/aistudio?hl=ja</a:t>
            </a: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から</a:t>
            </a:r>
            <a:b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t>Google</a:t>
            </a: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t>API</a:t>
            </a: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t>Key</a:t>
            </a: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 を取得する</a:t>
            </a:r>
            <a:endPar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14350" indent="-514350">
              <a:buFont typeface="+mj-lt"/>
              <a:buAutoNum type="arabicPeriod"/>
            </a:pP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環境変数 </a:t>
            </a:r>
            <a:r>
              <a:rPr lang="en-US" altLang="ja-JP" sz="32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GOOGLE_API_KEY</a:t>
            </a:r>
            <a:r>
              <a:rPr lang="ja-JP" altLang="en-US" sz="32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に</a:t>
            </a:r>
            <a:b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t>Google</a:t>
            </a: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t>API</a:t>
            </a: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3200" dirty="0">
                <a:latin typeface="Times New Roman" panose="02020603050405020304" pitchFamily="18" charset="0"/>
                <a:ea typeface="ＭＳ ゴシック" panose="020B0609070205080204" pitchFamily="49" charset="-128"/>
                <a:cs typeface="Times New Roman" panose="02020603050405020304" pitchFamily="18" charset="0"/>
              </a:rPr>
              <a:t>Key</a:t>
            </a:r>
            <a:r>
              <a:rPr lang="ja-JP" altLang="en-US" sz="3200" dirty="0">
                <a:latin typeface="Times New Roman" panose="02020603050405020304" pitchFamily="18" charset="0"/>
                <a:ea typeface="ＭＳ ゴシック" panose="020B0609070205080204" pitchFamily="49" charset="-128"/>
                <a:cs typeface="Times New Roman" panose="02020603050405020304" pitchFamily="18" charset="0"/>
              </a:rPr>
              <a:t>を設定する</a:t>
            </a:r>
          </a:p>
        </p:txBody>
      </p:sp>
    </p:spTree>
    <p:extLst>
      <p:ext uri="{BB962C8B-B14F-4D97-AF65-F5344CB8AC3E}">
        <p14:creationId xmlns:p14="http://schemas.microsoft.com/office/powerpoint/2010/main" val="828203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B343-2D3F-97B6-2B82-1866D6D569DB}"/>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6FAA4E55-DEA1-2A97-37DA-3886AA10D012}"/>
              </a:ext>
            </a:extLst>
          </p:cNvPr>
          <p:cNvPicPr>
            <a:picLocks noChangeAspect="1"/>
          </p:cNvPicPr>
          <p:nvPr/>
        </p:nvPicPr>
        <p:blipFill>
          <a:blip r:embed="rId2"/>
          <a:stretch>
            <a:fillRect/>
          </a:stretch>
        </p:blipFill>
        <p:spPr>
          <a:xfrm>
            <a:off x="98680" y="4690871"/>
            <a:ext cx="6308554" cy="2088925"/>
          </a:xfrm>
          <a:prstGeom prst="rect">
            <a:avLst/>
          </a:prstGeom>
        </p:spPr>
      </p:pic>
      <p:sp>
        <p:nvSpPr>
          <p:cNvPr id="3" name="タイトル 2">
            <a:extLst>
              <a:ext uri="{FF2B5EF4-FFF2-40B4-BE49-F238E27FC236}">
                <a16:creationId xmlns:a16="http://schemas.microsoft.com/office/drawing/2014/main" id="{53A0CA69-FFD0-3BA1-378C-B314F21D6A3C}"/>
              </a:ext>
            </a:extLst>
          </p:cNvPr>
          <p:cNvSpPr>
            <a:spLocks noGrp="1"/>
          </p:cNvSpPr>
          <p:nvPr>
            <p:ph type="title"/>
          </p:nvPr>
        </p:nvSpPr>
        <p:spPr>
          <a:xfrm>
            <a:off x="0" y="78203"/>
            <a:ext cx="9509760" cy="709963"/>
          </a:xfrm>
        </p:spPr>
        <p:txBody>
          <a:bodyPr>
            <a:noAutofit/>
          </a:bodyPr>
          <a:lstStyle/>
          <a:p>
            <a:r>
              <a:rPr lang="en-US" altLang="ja-JP" b="1" dirty="0">
                <a:solidFill>
                  <a:schemeClr val="tx1"/>
                </a:solidFill>
                <a:latin typeface="Meiryo" panose="020B0604030504040204" pitchFamily="34" charset="-128"/>
                <a:ea typeface="Meiryo" panose="020B0604030504040204" pitchFamily="34" charset="-128"/>
              </a:rPr>
              <a:t>GUI</a:t>
            </a:r>
            <a:r>
              <a:rPr lang="ja-JP" altLang="en-US" b="1" dirty="0">
                <a:solidFill>
                  <a:schemeClr val="tx1"/>
                </a:solidFill>
                <a:latin typeface="Meiryo" panose="020B0604030504040204" pitchFamily="34" charset="-128"/>
                <a:ea typeface="Meiryo" panose="020B0604030504040204" pitchFamily="34" charset="-128"/>
              </a:rPr>
              <a:t>プログラム</a:t>
            </a:r>
            <a:r>
              <a:rPr lang="en-US" altLang="ja-JP" b="1" dirty="0">
                <a:solidFill>
                  <a:schemeClr val="tx1"/>
                </a:solidFill>
                <a:latin typeface="Meiryo" panose="020B0604030504040204" pitchFamily="34" charset="-128"/>
                <a:ea typeface="Meiryo" panose="020B0604030504040204" pitchFamily="34" charset="-128"/>
              </a:rPr>
              <a:t>:</a:t>
            </a:r>
            <a:r>
              <a:rPr lang="ja-JP" altLang="en-US" b="1" dirty="0">
                <a:solidFill>
                  <a:schemeClr val="tx1"/>
                </a:solidFill>
                <a:latin typeface="Meiryo" panose="020B0604030504040204" pitchFamily="34" charset="-128"/>
                <a:ea typeface="Meiryo" panose="020B0604030504040204" pitchFamily="34" charset="-128"/>
              </a:rPr>
              <a:t> </a:t>
            </a:r>
            <a:r>
              <a:rPr lang="ja-JP" altLang="en-US" b="1" dirty="0">
                <a:solidFill>
                  <a:srgbClr val="FF0000"/>
                </a:solidFill>
                <a:latin typeface="Meiryo" panose="020B0604030504040204" pitchFamily="34" charset="-128"/>
                <a:ea typeface="Meiryo" panose="020B0604030504040204" pitchFamily="34" charset="-128"/>
              </a:rPr>
              <a:t>まだ実用版ではありません</a:t>
            </a:r>
          </a:p>
        </p:txBody>
      </p:sp>
      <p:sp>
        <p:nvSpPr>
          <p:cNvPr id="4" name="テキスト ボックス 3">
            <a:extLst>
              <a:ext uri="{FF2B5EF4-FFF2-40B4-BE49-F238E27FC236}">
                <a16:creationId xmlns:a16="http://schemas.microsoft.com/office/drawing/2014/main" id="{31EBB10A-A51C-42A0-48EE-B2DA976C0695}"/>
              </a:ext>
            </a:extLst>
          </p:cNvPr>
          <p:cNvSpPr txBox="1"/>
          <p:nvPr/>
        </p:nvSpPr>
        <p:spPr>
          <a:xfrm>
            <a:off x="254000" y="855900"/>
            <a:ext cx="1174471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インストール</a:t>
            </a: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&gt; cd [zip</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を展開したディレクトリ</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&gt; update_textbook.bat launcher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&gt; pip install -r requirements_launcher.txt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&gt; python setup.py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起動</a:t>
            </a: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&gt; launcher</a:t>
            </a:r>
            <a:endParaRPr kumimoji="1"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pic>
        <p:nvPicPr>
          <p:cNvPr id="5" name="図 4">
            <a:extLst>
              <a:ext uri="{FF2B5EF4-FFF2-40B4-BE49-F238E27FC236}">
                <a16:creationId xmlns:a16="http://schemas.microsoft.com/office/drawing/2014/main" id="{CDE3EB69-653A-E8FB-D5C7-01C7F40B0DFA}"/>
              </a:ext>
            </a:extLst>
          </p:cNvPr>
          <p:cNvPicPr>
            <a:picLocks noChangeAspect="1"/>
          </p:cNvPicPr>
          <p:nvPr/>
        </p:nvPicPr>
        <p:blipFill>
          <a:blip r:embed="rId3"/>
          <a:stretch>
            <a:fillRect/>
          </a:stretch>
        </p:blipFill>
        <p:spPr>
          <a:xfrm>
            <a:off x="3213668" y="2178189"/>
            <a:ext cx="3660110" cy="4745736"/>
          </a:xfrm>
          <a:prstGeom prst="rect">
            <a:avLst/>
          </a:prstGeom>
        </p:spPr>
      </p:pic>
      <p:pic>
        <p:nvPicPr>
          <p:cNvPr id="9" name="図 8">
            <a:extLst>
              <a:ext uri="{FF2B5EF4-FFF2-40B4-BE49-F238E27FC236}">
                <a16:creationId xmlns:a16="http://schemas.microsoft.com/office/drawing/2014/main" id="{1272A3C5-20B1-4C84-D7EF-5534895BBA5A}"/>
              </a:ext>
            </a:extLst>
          </p:cNvPr>
          <p:cNvPicPr>
            <a:picLocks noChangeAspect="1"/>
          </p:cNvPicPr>
          <p:nvPr/>
        </p:nvPicPr>
        <p:blipFill>
          <a:blip r:embed="rId4"/>
          <a:stretch>
            <a:fillRect/>
          </a:stretch>
        </p:blipFill>
        <p:spPr>
          <a:xfrm>
            <a:off x="6647687" y="2728696"/>
            <a:ext cx="5445633" cy="4129304"/>
          </a:xfrm>
          <a:prstGeom prst="rect">
            <a:avLst/>
          </a:prstGeom>
        </p:spPr>
      </p:pic>
      <p:pic>
        <p:nvPicPr>
          <p:cNvPr id="11" name="図 10">
            <a:extLst>
              <a:ext uri="{FF2B5EF4-FFF2-40B4-BE49-F238E27FC236}">
                <a16:creationId xmlns:a16="http://schemas.microsoft.com/office/drawing/2014/main" id="{DCE8BD24-291B-5F42-9593-EA69532C98AF}"/>
              </a:ext>
            </a:extLst>
          </p:cNvPr>
          <p:cNvPicPr>
            <a:picLocks noChangeAspect="1"/>
          </p:cNvPicPr>
          <p:nvPr/>
        </p:nvPicPr>
        <p:blipFill>
          <a:blip r:embed="rId5"/>
          <a:stretch>
            <a:fillRect/>
          </a:stretch>
        </p:blipFill>
        <p:spPr>
          <a:xfrm>
            <a:off x="6464807" y="835048"/>
            <a:ext cx="5628513" cy="1863746"/>
          </a:xfrm>
          <a:prstGeom prst="rect">
            <a:avLst/>
          </a:prstGeom>
        </p:spPr>
      </p:pic>
    </p:spTree>
    <p:extLst>
      <p:ext uri="{BB962C8B-B14F-4D97-AF65-F5344CB8AC3E}">
        <p14:creationId xmlns:p14="http://schemas.microsoft.com/office/powerpoint/2010/main" val="2074047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8A630-0511-048B-2DC3-A5512A0F1DB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FFC39CA-753C-EEDC-0C68-CE38AF926A20}"/>
              </a:ext>
            </a:extLst>
          </p:cNvPr>
          <p:cNvSpPr>
            <a:spLocks noGrp="1"/>
          </p:cNvSpPr>
          <p:nvPr>
            <p:ph type="title"/>
          </p:nvPr>
        </p:nvSpPr>
        <p:spPr>
          <a:xfrm>
            <a:off x="-1" y="78203"/>
            <a:ext cx="9534293" cy="709963"/>
          </a:xfrm>
        </p:spPr>
        <p:txBody>
          <a:bodyPr vert="horz" lIns="91440" tIns="45720" rIns="91440" bIns="0" rtlCol="0" anchor="ctr">
            <a:normAutofit/>
          </a:bodyPr>
          <a:lstStyle/>
          <a:p>
            <a:r>
              <a:rPr lang="ja-JP" altLang="en-US" sz="3200" b="1" dirty="0"/>
              <a:t>配布ファイル</a:t>
            </a:r>
            <a:r>
              <a:rPr lang="en-US" altLang="ja-JP" sz="3200" dirty="0"/>
              <a:t>:</a:t>
            </a:r>
            <a:r>
              <a:rPr lang="ja-JP" altLang="en-US" sz="3200" dirty="0"/>
              <a:t> </a:t>
            </a:r>
            <a:r>
              <a:rPr lang="en-US" altLang="ja-JP" sz="3200" dirty="0"/>
              <a:t>distribution-textbook.zip</a:t>
            </a:r>
            <a:endParaRPr lang="ja-JP" altLang="en-US" sz="3200" dirty="0"/>
          </a:p>
        </p:txBody>
      </p:sp>
      <p:sp>
        <p:nvSpPr>
          <p:cNvPr id="4" name="テキスト ボックス 3">
            <a:extLst>
              <a:ext uri="{FF2B5EF4-FFF2-40B4-BE49-F238E27FC236}">
                <a16:creationId xmlns:a16="http://schemas.microsoft.com/office/drawing/2014/main" id="{26225FBE-9AA9-8C4D-780A-DAC16EE13BEE}"/>
              </a:ext>
            </a:extLst>
          </p:cNvPr>
          <p:cNvSpPr txBox="1"/>
          <p:nvPr/>
        </p:nvSpPr>
        <p:spPr>
          <a:xfrm>
            <a:off x="947854" y="1063083"/>
            <a:ext cx="10247969" cy="5355312"/>
          </a:xfrm>
          <a:prstGeom prst="rect">
            <a:avLst/>
          </a:prstGeom>
          <a:noFill/>
        </p:spPr>
        <p:txBody>
          <a:bodyPr wrap="square">
            <a:spAutoFit/>
          </a:bodyPr>
          <a:lstStyle/>
          <a:p>
            <a:pPr lvl="0">
              <a:spcAft>
                <a:spcPts val="600"/>
              </a:spcAft>
              <a:defRPr/>
            </a:pP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distribution-textbook.zip</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を展開</a:t>
            </a:r>
            <a:endPar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spcAft>
                <a:spcPts val="600"/>
              </a:spcAft>
              <a:buClrTx/>
              <a:buSzTx/>
              <a:buFont typeface="Arial" panose="020B0604020202020204" pitchFamily="34" charset="0"/>
              <a:buChar char="•"/>
              <a:tabLst/>
              <a:defRPr/>
            </a:pP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Root</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directory</a:t>
            </a:r>
            <a:b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pptx2md.bat,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make_textbook.bat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のひな型</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lvl="0" indent="-285750">
              <a:spcAft>
                <a:spcPts val="600"/>
              </a:spcAft>
              <a:buFont typeface="Arial" panose="020B0604020202020204" pitchFamily="34" charset="0"/>
              <a:buChar char="•"/>
              <a:defRPr/>
            </a:pP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1_</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だけで作成</a:t>
            </a:r>
            <a:b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Office365</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Gemini</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を使った例</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lvl="0" indent="-285750">
              <a:spcAft>
                <a:spcPts val="600"/>
              </a:spcAft>
              <a:buFont typeface="Arial" panose="020B0604020202020204" pitchFamily="34" charset="0"/>
              <a:buChar char="•"/>
              <a:defRPr/>
            </a:pP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3_vector_analysis</a:t>
            </a:r>
            <a:b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make_textbook5.py</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を使って作成した「ベクトル解析」教科書</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spcAft>
                <a:spcPts val="600"/>
              </a:spcAft>
              <a:buFont typeface="Arial" panose="020B0604020202020204" pitchFamily="34" charset="0"/>
              <a:buChar char="•"/>
              <a:defRPr/>
            </a:pP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4_crystallography</a:t>
            </a:r>
            <a:b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講義スライドの図を入れ込んだ「結晶学」教科書の最終版</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lvl="0" indent="-285750">
              <a:spcAft>
                <a:spcPts val="600"/>
              </a:spcAft>
              <a:buFont typeface="Arial" panose="020B0604020202020204" pitchFamily="34" charset="0"/>
              <a:buChar char="•"/>
              <a:defRPr/>
            </a:pP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5_other_applications</a:t>
            </a:r>
            <a:b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その他の応用例</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lvl="0" indent="-285750">
              <a:spcAft>
                <a:spcPts val="600"/>
              </a:spcAft>
              <a:buFont typeface="Arial" panose="020B0604020202020204" pitchFamily="34" charset="0"/>
              <a:buChar char="•"/>
              <a:defRPr/>
            </a:pP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download</a:t>
            </a:r>
            <a:b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プログラム</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82144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93760-0BFA-0C97-BEF0-3F87BA28DC8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7F06BF45-C84C-8B43-FE5B-578098568BD1}"/>
              </a:ext>
            </a:extLst>
          </p:cNvPr>
          <p:cNvSpPr/>
          <p:nvPr/>
        </p:nvSpPr>
        <p:spPr>
          <a:xfrm>
            <a:off x="0" y="-10716"/>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 name="Rectangle 28">
            <a:extLst>
              <a:ext uri="{FF2B5EF4-FFF2-40B4-BE49-F238E27FC236}">
                <a16:creationId xmlns:a16="http://schemas.microsoft.com/office/drawing/2014/main" id="{4B9AF1B0-2882-A647-7B30-F270EE41BE56}"/>
              </a:ext>
            </a:extLst>
          </p:cNvPr>
          <p:cNvSpPr txBox="1">
            <a:spLocks noChangeArrowheads="1"/>
          </p:cNvSpPr>
          <p:nvPr/>
        </p:nvSpPr>
        <p:spPr bwMode="auto">
          <a:xfrm>
            <a:off x="0" y="0"/>
            <a:ext cx="12191999" cy="6858000"/>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方法</a:t>
            </a:r>
            <a:r>
              <a:rPr kumimoji="1" lang="en-US" altLang="ja-JP"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Office365 MS-Word</a:t>
            </a:r>
            <a:r>
              <a:rPr kumimoji="1" lang="ja-JP" altLang="en-US"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 </a:t>
            </a:r>
            <a:r>
              <a:rPr kumimoji="1" lang="en-US" altLang="ja-JP"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 Copilot</a:t>
            </a:r>
            <a:r>
              <a:rPr kumimoji="1" lang="ja-JP" altLang="en-US"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を使う</a:t>
            </a:r>
            <a:endParaRPr kumimoji="1" lang="ja-JP" altLang="en-US" sz="1800" b="1" i="0" u="none" strike="noStrike" kern="0" cap="none" spc="0" normalizeH="0" baseline="0" noProof="0" dirty="0">
              <a:ln>
                <a:noFill/>
              </a:ln>
              <a:solidFill>
                <a:srgbClr val="000000"/>
              </a:solidFill>
              <a:effectLst/>
              <a:uLnTx/>
              <a:uFillTx/>
              <a:latin typeface="Times New Roman"/>
              <a:ea typeface="ＭＳ Ｐゴシック"/>
              <a:cs typeface="+mj-cs"/>
            </a:endParaRPr>
          </a:p>
        </p:txBody>
      </p:sp>
    </p:spTree>
    <p:extLst>
      <p:ext uri="{BB962C8B-B14F-4D97-AF65-F5344CB8AC3E}">
        <p14:creationId xmlns:p14="http://schemas.microsoft.com/office/powerpoint/2010/main" val="12466691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AF082-0510-77AC-0B84-ABA57B786AD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E64FE106-2704-EAAF-24BA-6750988C5B0D}"/>
              </a:ext>
            </a:extLst>
          </p:cNvPr>
          <p:cNvSpPr>
            <a:spLocks noGrp="1"/>
          </p:cNvSpPr>
          <p:nvPr>
            <p:ph type="title"/>
          </p:nvPr>
        </p:nvSpPr>
        <p:spPr>
          <a:xfrm>
            <a:off x="-1" y="78203"/>
            <a:ext cx="9460801" cy="709963"/>
          </a:xfrm>
        </p:spPr>
        <p:txBody>
          <a:bodyPr vert="horz" lIns="91440" tIns="45720" rIns="91440" bIns="0" rtlCol="0" anchor="ctr">
            <a:normAutofit fontScale="90000"/>
          </a:bodyPr>
          <a:lstStyle/>
          <a:p>
            <a:r>
              <a:rPr lang="en-US" altLang="ja-JP" sz="3200" b="1" dirty="0">
                <a:solidFill>
                  <a:srgbClr val="FF0000"/>
                </a:solidFill>
              </a:rPr>
              <a:t>Office365</a:t>
            </a:r>
            <a:r>
              <a:rPr lang="ja-JP" altLang="en-US" sz="3200" b="1" dirty="0">
                <a:solidFill>
                  <a:srgbClr val="FF0000"/>
                </a:solidFill>
              </a:rPr>
              <a:t>の</a:t>
            </a:r>
            <a:r>
              <a:rPr lang="en-US" altLang="ja-JP" sz="3200" b="1" dirty="0">
                <a:solidFill>
                  <a:srgbClr val="FF0000"/>
                </a:solidFill>
              </a:rPr>
              <a:t>MS-Word</a:t>
            </a:r>
            <a:r>
              <a:rPr lang="ja-JP" altLang="en-US" sz="3200" b="1" dirty="0">
                <a:solidFill>
                  <a:srgbClr val="FF0000"/>
                </a:solidFill>
              </a:rPr>
              <a:t>では、</a:t>
            </a:r>
            <a:r>
              <a:rPr lang="en-US" altLang="ja-JP" sz="3200" b="1" dirty="0">
                <a:solidFill>
                  <a:srgbClr val="FF0000"/>
                </a:solidFill>
              </a:rPr>
              <a:t>Copilot</a:t>
            </a:r>
            <a:r>
              <a:rPr lang="ja-JP" altLang="en-US" sz="3200" b="1" dirty="0">
                <a:solidFill>
                  <a:srgbClr val="FF0000"/>
                </a:solidFill>
              </a:rPr>
              <a:t>で出力できる</a:t>
            </a:r>
          </a:p>
        </p:txBody>
      </p:sp>
      <p:sp>
        <p:nvSpPr>
          <p:cNvPr id="4" name="テキスト ボックス 3">
            <a:extLst>
              <a:ext uri="{FF2B5EF4-FFF2-40B4-BE49-F238E27FC236}">
                <a16:creationId xmlns:a16="http://schemas.microsoft.com/office/drawing/2014/main" id="{6C5721FA-A907-E7DD-202A-A23C62A0B174}"/>
              </a:ext>
            </a:extLst>
          </p:cNvPr>
          <p:cNvSpPr txBox="1"/>
          <p:nvPr/>
        </p:nvSpPr>
        <p:spPr>
          <a:xfrm>
            <a:off x="806399" y="957702"/>
            <a:ext cx="10868927"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Verdana"/>
                <a:ea typeface="メイリオ"/>
                <a:cs typeface="+mn-cs"/>
              </a:rPr>
              <a:t>プロンプト</a:t>
            </a:r>
            <a:r>
              <a:rPr kumimoji="1" lang="en-US" altLang="ja-JP" sz="2800" b="1" i="0" u="none" strike="noStrike" kern="1200" cap="none" spc="0" normalizeH="0" baseline="0" noProof="0" dirty="0">
                <a:ln>
                  <a:noFill/>
                </a:ln>
                <a:solidFill>
                  <a:prstClr val="black"/>
                </a:solidFill>
                <a:effectLst/>
                <a:uLnTx/>
                <a:uFillTx/>
                <a:latin typeface="Verdana"/>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統計力学概論の講義の教科書を作ってください。</a:t>
            </a:r>
            <a:b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b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以下の要件を満たしてください。</a:t>
            </a:r>
            <a:endParaRPr kumimoji="1" lang="en-US" altLang="ja-JP" sz="2400" b="0" i="0" u="none" strike="noStrike" kern="1200" cap="none" spc="0" normalizeH="0" baseline="0" noProof="0" dirty="0">
              <a:ln>
                <a:noFill/>
              </a:ln>
              <a:solidFill>
                <a:prstClr val="black"/>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条件</a:t>
            </a: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a:t>
            </a:r>
            <a:b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b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 聴講者は材料工学科 学部</a:t>
            </a: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2</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年生</a:t>
            </a:r>
            <a:b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b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 </a:t>
            </a: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100</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分の授業</a:t>
            </a:r>
            <a:endParaRPr kumimoji="1" lang="en-US" altLang="ja-JP" sz="2400" b="0" i="0" u="none" strike="noStrike" kern="1200" cap="none" spc="0" normalizeH="0" baseline="0" noProof="0" dirty="0">
              <a:ln>
                <a:noFill/>
              </a:ln>
              <a:solidFill>
                <a:prstClr val="black"/>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 </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数式を含める</a:t>
            </a:r>
            <a:b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b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 学生が興味を持ちそうな話などを入れる</a:t>
            </a:r>
            <a:b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br>
            <a:endParaRPr kumimoji="1" lang="en-US" altLang="ja-JP" sz="2400" b="0" i="0" u="none" strike="noStrike" kern="1200" cap="none" spc="0" normalizeH="0" baseline="0" noProof="0" dirty="0">
              <a:ln>
                <a:noFill/>
              </a:ln>
              <a:solidFill>
                <a:prstClr val="black"/>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講義内容</a:t>
            </a:r>
            <a:b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b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 </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統計力学と熱力学の関係</a:t>
            </a:r>
            <a:endParaRPr kumimoji="1" lang="en-US" altLang="ja-JP" sz="2400" b="0" i="0" u="none" strike="noStrike" kern="1200" cap="none" spc="0" normalizeH="0" baseline="0" noProof="0" dirty="0">
              <a:ln>
                <a:noFill/>
              </a:ln>
              <a:solidFill>
                <a:prstClr val="black"/>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 </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統計力学の考え方</a:t>
            </a:r>
            <a:b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b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 </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統計分布関数</a:t>
            </a:r>
            <a:b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br>
            <a:r>
              <a:rPr kumimoji="1" lang="en-US" altLang="ja-JP" sz="2400" b="0" i="0" u="none" strike="noStrike" kern="1200" cap="none" spc="0" normalizeH="0" baseline="0" noProof="0" dirty="0">
                <a:ln>
                  <a:noFill/>
                </a:ln>
                <a:solidFill>
                  <a:prstClr val="black"/>
                </a:solidFill>
                <a:effectLst/>
                <a:uLnTx/>
                <a:uFillTx/>
                <a:latin typeface="Verdana"/>
                <a:ea typeface="メイリオ"/>
                <a:cs typeface="+mn-cs"/>
              </a:rPr>
              <a:t># </a:t>
            </a:r>
            <a:r>
              <a:rPr kumimoji="1" lang="ja-JP" altLang="en-US" sz="2400" b="0" i="0" u="none" strike="noStrike" kern="1200" cap="none" spc="0" normalizeH="0" baseline="0" noProof="0" dirty="0">
                <a:ln>
                  <a:noFill/>
                </a:ln>
                <a:solidFill>
                  <a:prstClr val="black"/>
                </a:solidFill>
                <a:effectLst/>
                <a:uLnTx/>
                <a:uFillTx/>
                <a:latin typeface="Verdana"/>
                <a:ea typeface="メイリオ"/>
                <a:cs typeface="+mn-cs"/>
              </a:rPr>
              <a:t>応用</a:t>
            </a:r>
            <a:endParaRPr kumimoji="1" lang="en-US" altLang="ja-JP" sz="2800" b="1" i="0" u="none" strike="noStrike" kern="1200" cap="none" spc="0" normalizeH="0" baseline="0" noProof="0" dirty="0">
              <a:ln>
                <a:noFill/>
              </a:ln>
              <a:solidFill>
                <a:prstClr val="black"/>
              </a:solidFill>
              <a:effectLst/>
              <a:uLnTx/>
              <a:uFillTx/>
              <a:latin typeface="Verdana"/>
              <a:ea typeface="メイリオ"/>
              <a:cs typeface="+mn-cs"/>
            </a:endParaRPr>
          </a:p>
        </p:txBody>
      </p:sp>
    </p:spTree>
    <p:extLst>
      <p:ext uri="{BB962C8B-B14F-4D97-AF65-F5344CB8AC3E}">
        <p14:creationId xmlns:p14="http://schemas.microsoft.com/office/powerpoint/2010/main" val="3952125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600CC-1AE4-CFE2-8151-8FA45771F36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94F5EEE-F7AA-661D-AACE-C4BA31D7FFB1}"/>
              </a:ext>
            </a:extLst>
          </p:cNvPr>
          <p:cNvSpPr/>
          <p:nvPr/>
        </p:nvSpPr>
        <p:spPr>
          <a:xfrm>
            <a:off x="0" y="-10716"/>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 name="Rectangle 28">
            <a:extLst>
              <a:ext uri="{FF2B5EF4-FFF2-40B4-BE49-F238E27FC236}">
                <a16:creationId xmlns:a16="http://schemas.microsoft.com/office/drawing/2014/main" id="{0792AF3F-CF8E-3267-082E-D56D985533B4}"/>
              </a:ext>
            </a:extLst>
          </p:cNvPr>
          <p:cNvSpPr txBox="1">
            <a:spLocks noChangeArrowheads="1"/>
          </p:cNvSpPr>
          <p:nvPr/>
        </p:nvSpPr>
        <p:spPr bwMode="auto">
          <a:xfrm>
            <a:off x="0" y="0"/>
            <a:ext cx="12191999" cy="6858000"/>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方法</a:t>
            </a:r>
            <a:r>
              <a:rPr kumimoji="1" lang="en-US" altLang="ja-JP" sz="48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1-2: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4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4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4800" b="1"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4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で作る</a:t>
            </a:r>
            <a:endParaRPr lang="en-US" altLang="ja-JP" sz="4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ctr" defTabSz="914400" rtl="0" eaLnBrk="0" fontAlgn="base" latinLnBrk="0" hangingPunct="0">
              <a:lnSpc>
                <a:spcPct val="100000"/>
              </a:lnSpc>
              <a:spcBef>
                <a:spcPct val="0"/>
              </a:spcBef>
              <a:spcAft>
                <a:spcPct val="0"/>
              </a:spcAft>
              <a:buClrTx/>
              <a:buSzTx/>
              <a:tabLst/>
              <a:defRPr/>
            </a:pPr>
            <a:endParaRPr kumimoji="1" lang="en-US" altLang="ja-JP"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06563" marR="0" lvl="0" indent="-633413" algn="l" defTabSz="914400" rtl="0" eaLnBrk="0" fontAlgn="base" latinLnBrk="0" hangingPunct="0">
              <a:lnSpc>
                <a:spcPct val="100000"/>
              </a:lnSpc>
              <a:spcBef>
                <a:spcPct val="0"/>
              </a:spcBef>
              <a:spcAft>
                <a:spcPct val="0"/>
              </a:spcAft>
              <a:buClrTx/>
              <a:buSzTx/>
              <a:buFontTx/>
              <a:buAutoNum type="alphaLcParenBoth"/>
              <a:tabLst/>
              <a:defRPr/>
            </a:pPr>
            <a:r>
              <a:rPr kumimoji="1" lang="en-US" altLang="ja-JP" sz="3600" i="0" u="none" strike="noStrike" kern="0" cap="none" spc="0" normalizeH="0" baseline="0" noProof="0" dirty="0" err="1">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WebUI</a:t>
            </a:r>
            <a:r>
              <a:rPr kumimoji="1" lang="ja-JP" altLang="en-US"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の出力を選択して</a:t>
            </a:r>
            <a:r>
              <a:rPr kumimoji="1" lang="en-US" altLang="ja-JP"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MS-Word</a:t>
            </a:r>
            <a:r>
              <a:rPr kumimoji="1" lang="ja-JP" altLang="en-US"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に張り付ける</a:t>
            </a:r>
            <a:endParaRPr kumimoji="1" lang="en-US" altLang="ja-JP"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06563" marR="0" lvl="0" indent="-633413" algn="l" defTabSz="914400" rtl="0" eaLnBrk="0" fontAlgn="base" latinLnBrk="0" hangingPunct="0">
              <a:lnSpc>
                <a:spcPct val="100000"/>
              </a:lnSpc>
              <a:spcBef>
                <a:spcPct val="0"/>
              </a:spcBef>
              <a:spcAft>
                <a:spcPct val="0"/>
              </a:spcAft>
              <a:buClrTx/>
              <a:buSzTx/>
              <a:buFontTx/>
              <a:buAutoNum type="alphaLcParenBoth"/>
              <a:tabLst/>
              <a:defRPr/>
            </a:pPr>
            <a:r>
              <a:rPr lang="en-US" altLang="ja-JP"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テキストで出力させて </a:t>
            </a:r>
            <a:br>
              <a:rPr lang="en-US" altLang="ja-JP"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3600" kern="0"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で</a:t>
            </a:r>
            <a:r>
              <a:rPr lang="en-US" altLang="ja-JP"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ファイルに変換</a:t>
            </a:r>
            <a:endParaRPr kumimoji="1" lang="en-US" altLang="ja-JP"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AutoNum type="alphaLcParenBoth"/>
              <a:tabLst/>
              <a:defRPr/>
            </a:pPr>
            <a:endParaRPr kumimoji="1" lang="ja-JP" altLang="en-US" sz="1800" b="1" i="0" u="none" strike="noStrike" kern="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40672745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B18C-2295-6B95-4114-DC8B5B3D4F74}"/>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E5F6B62-CD12-93BB-D240-3D5DF47986E8}"/>
              </a:ext>
            </a:extLst>
          </p:cNvPr>
          <p:cNvSpPr>
            <a:spLocks noGrp="1"/>
          </p:cNvSpPr>
          <p:nvPr>
            <p:ph type="title"/>
          </p:nvPr>
        </p:nvSpPr>
        <p:spPr>
          <a:xfrm>
            <a:off x="-1" y="78203"/>
            <a:ext cx="9534293" cy="709963"/>
          </a:xfrm>
        </p:spPr>
        <p:txBody>
          <a:bodyPr vert="horz" lIns="91440" tIns="45720" rIns="91440" bIns="0" rtlCol="0" anchor="ctr">
            <a:normAutofit/>
          </a:bodyPr>
          <a:lstStyle/>
          <a:p>
            <a:r>
              <a:rPr lang="en-US" altLang="ja-JP" sz="3200" b="1" dirty="0"/>
              <a:t>Gemini</a:t>
            </a:r>
            <a:r>
              <a:rPr lang="ja-JP" altLang="en-US" sz="3200" b="1" dirty="0"/>
              <a:t> </a:t>
            </a:r>
            <a:r>
              <a:rPr lang="en-US" altLang="ja-JP" sz="3200" b="1" dirty="0"/>
              <a:t>2.5</a:t>
            </a:r>
            <a:r>
              <a:rPr lang="ja-JP" altLang="en-US" sz="3200" b="1" dirty="0"/>
              <a:t> </a:t>
            </a:r>
            <a:r>
              <a:rPr lang="en-US" altLang="ja-JP" sz="3200" b="1" dirty="0"/>
              <a:t>Flash</a:t>
            </a:r>
            <a:r>
              <a:rPr lang="ja-JP" altLang="en-US" sz="3200" b="1" dirty="0"/>
              <a:t>を選んだ理由</a:t>
            </a:r>
          </a:p>
        </p:txBody>
      </p:sp>
      <p:sp>
        <p:nvSpPr>
          <p:cNvPr id="4" name="テキスト ボックス 3">
            <a:extLst>
              <a:ext uri="{FF2B5EF4-FFF2-40B4-BE49-F238E27FC236}">
                <a16:creationId xmlns:a16="http://schemas.microsoft.com/office/drawing/2014/main" id="{D6570985-496B-CE2D-C1A7-98EC5A97E251}"/>
              </a:ext>
            </a:extLst>
          </p:cNvPr>
          <p:cNvSpPr txBox="1"/>
          <p:nvPr/>
        </p:nvSpPr>
        <p:spPr>
          <a:xfrm>
            <a:off x="362343" y="1481807"/>
            <a:ext cx="11524856" cy="3385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教科書作成に関する生成</a:t>
            </a:r>
            <a:r>
              <a:rPr kumimoji="1" lang="en-US" altLang="ja-JP" sz="32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の比較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hlinkClick r:id="rId2"/>
              </a:rPr>
              <a:t>http://d2mate.mdxes.iir.isct.ac.jp/D2MatE/textbook/textbook_comparison.html</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にまとめているように、</a:t>
            </a:r>
            <a:endPar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Gemini</a:t>
            </a:r>
            <a:r>
              <a:rPr kumimoji="1"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2.5</a:t>
            </a:r>
            <a:r>
              <a:rPr kumimoji="1"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Flash</a:t>
            </a:r>
            <a:r>
              <a:rPr kumimoji="1"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に比べると、</a:t>
            </a:r>
            <a: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Chat</a:t>
            </a:r>
            <a:r>
              <a:rPr kumimoji="1"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GPT</a:t>
            </a:r>
            <a:r>
              <a:rPr kumimoji="1"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は短く要約してしまい、</a:t>
            </a:r>
            <a:b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教科書としては情報が不足しました。</a:t>
            </a:r>
            <a:endPar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467166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A296A-A3E4-3D8F-0683-0C4CC5C9FA5C}"/>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5B505D1-D572-D118-9F50-7BC082EBB6BF}"/>
              </a:ext>
            </a:extLst>
          </p:cNvPr>
          <p:cNvSpPr>
            <a:spLocks noGrp="1"/>
          </p:cNvSpPr>
          <p:nvPr>
            <p:ph type="title"/>
          </p:nvPr>
        </p:nvSpPr>
        <p:spPr>
          <a:xfrm>
            <a:off x="-1" y="78203"/>
            <a:ext cx="9534293" cy="709963"/>
          </a:xfrm>
        </p:spPr>
        <p:txBody>
          <a:bodyPr>
            <a:noAutofit/>
          </a:bodyPr>
          <a:lstStyle/>
          <a:p>
            <a:r>
              <a:rPr lang="ja-JP" altLang="en-US" sz="3200" b="1" dirty="0">
                <a:solidFill>
                  <a:srgbClr val="1F3764"/>
                </a:solidFill>
                <a:latin typeface="Meiryo" panose="020B0604030504040204" pitchFamily="34" charset="-128"/>
                <a:ea typeface="Meiryo" panose="020B0604030504040204" pitchFamily="34" charset="-128"/>
              </a:rPr>
              <a:t>教科書作成の流れ</a:t>
            </a:r>
          </a:p>
        </p:txBody>
      </p:sp>
      <p:sp>
        <p:nvSpPr>
          <p:cNvPr id="4" name="テキスト ボックス 3">
            <a:extLst>
              <a:ext uri="{FF2B5EF4-FFF2-40B4-BE49-F238E27FC236}">
                <a16:creationId xmlns:a16="http://schemas.microsoft.com/office/drawing/2014/main" id="{4E95DC1F-A9C3-F830-EC90-8B61ECAF8D58}"/>
              </a:ext>
            </a:extLst>
          </p:cNvPr>
          <p:cNvSpPr txBox="1"/>
          <p:nvPr/>
        </p:nvSpPr>
        <p:spPr>
          <a:xfrm>
            <a:off x="150471" y="1136120"/>
            <a:ext cx="11524856" cy="190821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1" lang="ja-JP" altLang="en-US"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生成</a:t>
            </a:r>
            <a:r>
              <a:rPr kumimoji="1" lang="en-US" altLang="ja-JP"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にプロンプトを入れて</a:t>
            </a:r>
            <a:br>
              <a:rPr kumimoji="1" lang="en-US" altLang="ja-JP"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3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教科書の </a:t>
            </a:r>
            <a:r>
              <a:rPr lang="en-US" altLang="ja-JP" sz="3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3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3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テキストを入手</a:t>
            </a:r>
            <a:endParaRPr lang="en-US" altLang="ja-JP" sz="3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1" lang="ja-JP" altLang="en-US"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Markdown</a:t>
            </a:r>
            <a:r>
              <a:rPr kumimoji="1" lang="ja-JP" altLang="en-US"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ファイルを </a:t>
            </a:r>
            <a:r>
              <a:rPr kumimoji="1" lang="en-US" altLang="ja-JP"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MS-Word</a:t>
            </a:r>
            <a:r>
              <a:rPr kumimoji="1" lang="ja-JP" altLang="en-US" sz="36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に変換</a:t>
            </a:r>
            <a:r>
              <a:rPr lang="ja-JP" altLang="en-US" sz="3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する</a:t>
            </a:r>
            <a:endParaRPr kumimoji="1" lang="en-US" altLang="ja-JP" sz="360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69920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6F4BA-A46E-D6A7-846E-11F41D6C0D9C}"/>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82F6DF37-DAB5-CF7B-3697-D73D9FD48A92}"/>
              </a:ext>
            </a:extLst>
          </p:cNvPr>
          <p:cNvSpPr>
            <a:spLocks noGrp="1"/>
          </p:cNvSpPr>
          <p:nvPr>
            <p:ph type="title"/>
          </p:nvPr>
        </p:nvSpPr>
        <p:spPr>
          <a:xfrm>
            <a:off x="0" y="78203"/>
            <a:ext cx="8064896" cy="709963"/>
          </a:xfrm>
        </p:spPr>
        <p:txBody>
          <a:bodyPr vert="horz" lIns="91440" tIns="45720" rIns="91440" bIns="0" rtlCol="0" anchor="ctr">
            <a:noAutofit/>
          </a:bodyPr>
          <a:lstStyle/>
          <a:p>
            <a:r>
              <a:rPr lang="en-US" altLang="ja-JP" sz="3200" b="1" dirty="0">
                <a:solidFill>
                  <a:srgbClr val="1F3764"/>
                </a:solidFill>
                <a:latin typeface="Meiryo" panose="020B0604030504040204" pitchFamily="34" charset="-128"/>
                <a:ea typeface="Meiryo" panose="020B0604030504040204" pitchFamily="34" charset="-128"/>
              </a:rPr>
              <a:t>Markdown</a:t>
            </a:r>
            <a:r>
              <a:rPr lang="ja-JP" altLang="en-US" sz="3200" b="1" dirty="0">
                <a:solidFill>
                  <a:srgbClr val="1F3764"/>
                </a:solidFill>
                <a:latin typeface="Meiryo" panose="020B0604030504040204" pitchFamily="34" charset="-128"/>
                <a:ea typeface="Meiryo" panose="020B0604030504040204" pitchFamily="34" charset="-128"/>
              </a:rPr>
              <a:t> </a:t>
            </a:r>
            <a:r>
              <a:rPr lang="en-US" altLang="ja-JP" sz="3200" b="1" dirty="0">
                <a:solidFill>
                  <a:srgbClr val="1F3764"/>
                </a:solidFill>
                <a:latin typeface="Meiryo" panose="020B0604030504040204" pitchFamily="34" charset="-128"/>
                <a:ea typeface="Meiryo" panose="020B0604030504040204" pitchFamily="34" charset="-128"/>
              </a:rPr>
              <a:t>(</a:t>
            </a:r>
            <a:r>
              <a:rPr lang="ja-JP" altLang="en-US" sz="3200" b="1" dirty="0">
                <a:solidFill>
                  <a:srgbClr val="1F3764"/>
                </a:solidFill>
                <a:latin typeface="Meiryo" panose="020B0604030504040204" pitchFamily="34" charset="-128"/>
                <a:ea typeface="Meiryo" panose="020B0604030504040204" pitchFamily="34" charset="-128"/>
              </a:rPr>
              <a:t>拡張子 </a:t>
            </a:r>
            <a:r>
              <a:rPr lang="en-US" altLang="ja-JP" sz="3200" b="1" dirty="0">
                <a:solidFill>
                  <a:srgbClr val="1F3764"/>
                </a:solidFill>
                <a:latin typeface="Meiryo" panose="020B0604030504040204" pitchFamily="34" charset="-128"/>
                <a:ea typeface="Meiryo" panose="020B0604030504040204" pitchFamily="34" charset="-128"/>
              </a:rPr>
              <a:t>.md)</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17F813CE-1E06-8FA9-DB18-D6E6C3C1CA6F}"/>
              </a:ext>
            </a:extLst>
          </p:cNvPr>
          <p:cNvSpPr txBox="1"/>
          <p:nvPr/>
        </p:nvSpPr>
        <p:spPr>
          <a:xfrm>
            <a:off x="493776" y="944881"/>
            <a:ext cx="11317224" cy="5878532"/>
          </a:xfrm>
          <a:prstGeom prst="rect">
            <a:avLst/>
          </a:prstGeom>
          <a:noFill/>
        </p:spPr>
        <p:txBody>
          <a:bodyPr wrap="square">
            <a:spAutoFit/>
          </a:bodyPr>
          <a:lstStyle/>
          <a:p>
            <a:pPr marL="457200" indent="-457200">
              <a:buFont typeface="Arial" panose="020B0604020202020204" pitchFamily="34" charset="0"/>
              <a:buChar cha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プレーンテキストで書ける</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457200" indent="-457200">
              <a:buFont typeface="Arial" panose="020B0604020202020204" pitchFamily="34" charset="0"/>
              <a:buChar cha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簡単な記法で</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数式を含む</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構造化された文書</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を作成可能</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457200" indent="-457200">
              <a:buFont typeface="Arial" panose="020B0604020202020204" pitchFamily="34" charset="0"/>
              <a:buChar char="•"/>
            </a:pP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Web</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GitHub</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・教育資料などで広く利用</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457200" indent="-457200">
              <a:buFont typeface="Arial" panose="020B0604020202020204" pitchFamily="34" charset="0"/>
              <a:buChar cha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他フォーマットへの変換が簡単</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見出し</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1</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（章）</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見出し</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（節）</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見出し</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3</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（項）</a:t>
            </a:r>
          </a:p>
          <a:p>
            <a:endPar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箇条書き</a:t>
            </a:r>
            <a:endPar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項目</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項目</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B</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サブ項目</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B-1</a:t>
            </a:r>
          </a:p>
          <a:p>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数式 </a:t>
            </a: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(LaTeX)</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\sqrt{3x-1} + (1+x)^2</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endPar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969576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5F02-4A46-0891-246C-DFEC5A4788C6}"/>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5A65095-D153-CE8F-DE5E-6175D66387BA}"/>
              </a:ext>
            </a:extLst>
          </p:cNvPr>
          <p:cNvSpPr>
            <a:spLocks noGrp="1"/>
          </p:cNvSpPr>
          <p:nvPr>
            <p:ph type="title"/>
          </p:nvPr>
        </p:nvSpPr>
        <p:spPr>
          <a:xfrm>
            <a:off x="0" y="78203"/>
            <a:ext cx="9390888" cy="709963"/>
          </a:xfrm>
        </p:spPr>
        <p:txBody>
          <a:bodyPr vert="horz" lIns="91440" tIns="45720" rIns="91440" bIns="0" rtlCol="0" anchor="ctr">
            <a:normAutofit/>
          </a:bodyPr>
          <a:lstStyle/>
          <a:p>
            <a:r>
              <a:rPr lang="en-US" altLang="ja-JP" sz="3200" b="1" dirty="0" err="1"/>
              <a:t>VSCode</a:t>
            </a:r>
            <a:r>
              <a:rPr lang="ja-JP" altLang="en-US" sz="3200" b="1" dirty="0"/>
              <a:t> </a:t>
            </a:r>
            <a:r>
              <a:rPr lang="en-US" altLang="ja-JP" sz="3200" b="1" dirty="0"/>
              <a:t>+</a:t>
            </a:r>
            <a:r>
              <a:rPr lang="ja-JP" altLang="en-US" sz="3200" b="1" dirty="0"/>
              <a:t> </a:t>
            </a:r>
            <a:r>
              <a:rPr lang="en-US" altLang="ja-JP" sz="3200" b="1" dirty="0"/>
              <a:t>Markdown</a:t>
            </a:r>
            <a:r>
              <a:rPr lang="ja-JP" altLang="en-US" sz="3200" b="1" dirty="0"/>
              <a:t> 拡張機能</a:t>
            </a:r>
          </a:p>
        </p:txBody>
      </p:sp>
      <p:pic>
        <p:nvPicPr>
          <p:cNvPr id="4" name="図 3">
            <a:extLst>
              <a:ext uri="{FF2B5EF4-FFF2-40B4-BE49-F238E27FC236}">
                <a16:creationId xmlns:a16="http://schemas.microsoft.com/office/drawing/2014/main" id="{96C3CED3-AD88-DA93-E3F9-4B800ADE88CE}"/>
              </a:ext>
            </a:extLst>
          </p:cNvPr>
          <p:cNvPicPr>
            <a:picLocks noChangeAspect="1"/>
          </p:cNvPicPr>
          <p:nvPr/>
        </p:nvPicPr>
        <p:blipFill>
          <a:blip r:embed="rId2"/>
          <a:srcRect r="24284" b="44339"/>
          <a:stretch>
            <a:fillRect/>
          </a:stretch>
        </p:blipFill>
        <p:spPr>
          <a:xfrm>
            <a:off x="349746" y="905256"/>
            <a:ext cx="11735982" cy="5148303"/>
          </a:xfrm>
          <a:prstGeom prst="rect">
            <a:avLst/>
          </a:prstGeom>
        </p:spPr>
      </p:pic>
      <p:sp>
        <p:nvSpPr>
          <p:cNvPr id="2" name="正方形/長方形 1">
            <a:extLst>
              <a:ext uri="{FF2B5EF4-FFF2-40B4-BE49-F238E27FC236}">
                <a16:creationId xmlns:a16="http://schemas.microsoft.com/office/drawing/2014/main" id="{73C44747-0A44-0D07-9ED3-255D5FC05DA4}"/>
              </a:ext>
            </a:extLst>
          </p:cNvPr>
          <p:cNvSpPr/>
          <p:nvPr/>
        </p:nvSpPr>
        <p:spPr>
          <a:xfrm>
            <a:off x="950976" y="1975104"/>
            <a:ext cx="3685032" cy="170078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3916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ADABE-C80C-365E-91C4-515807D6D83C}"/>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9FB2D62-D56A-9562-9BE3-0017EE07C088}"/>
              </a:ext>
            </a:extLst>
          </p:cNvPr>
          <p:cNvSpPr>
            <a:spLocks noGrp="1"/>
          </p:cNvSpPr>
          <p:nvPr>
            <p:ph idx="1"/>
          </p:nvPr>
        </p:nvSpPr>
        <p:spPr>
          <a:xfrm>
            <a:off x="660400" y="1111343"/>
            <a:ext cx="11023600" cy="5456372"/>
          </a:xfrm>
        </p:spPr>
        <p:txBody>
          <a:bodyPr>
            <a:noAutofit/>
          </a:bodyPr>
          <a:lstStyle/>
          <a:p>
            <a:pPr marL="571500" indent="-571500">
              <a:spcBef>
                <a:spcPts val="0"/>
              </a:spcBef>
              <a:spcAft>
                <a:spcPts val="600"/>
              </a:spcAft>
            </a:pPr>
            <a:r>
              <a:rPr lang="ja-JP" altLang="en-US" sz="2800" dirty="0">
                <a:solidFill>
                  <a:schemeClr val="bg1">
                    <a:lumMod val="50000"/>
                  </a:schemeClr>
                </a:solidFill>
                <a:latin typeface="Times New Roman" panose="02020603050405020304" pitchFamily="18" charset="0"/>
                <a:ea typeface="ＭＳ ゴシック" panose="020B0609070205080204" pitchFamily="49" charset="-128"/>
                <a:cs typeface="Times New Roman" panose="02020603050405020304" pitchFamily="18" charset="0"/>
              </a:rPr>
              <a:t>著作権、生成</a:t>
            </a:r>
            <a:r>
              <a:rPr lang="en-US" altLang="ja-JP" sz="2800" dirty="0">
                <a:solidFill>
                  <a:schemeClr val="bg1">
                    <a:lumMod val="50000"/>
                  </a:schemeClr>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solidFill>
                  <a:schemeClr val="bg1">
                    <a:lumMod val="50000"/>
                  </a:schemeClr>
                </a:solidFill>
                <a:latin typeface="Times New Roman" panose="02020603050405020304" pitchFamily="18" charset="0"/>
                <a:ea typeface="ＭＳ ゴシック" panose="020B0609070205080204" pitchFamily="49" charset="-128"/>
                <a:cs typeface="Times New Roman" panose="02020603050405020304" pitchFamily="18" charset="0"/>
              </a:rPr>
              <a:t>を利用する上での注意</a:t>
            </a:r>
            <a:endParaRPr lang="en-US" altLang="ja-JP" sz="2800" dirty="0">
              <a:solidFill>
                <a:schemeClr val="bg1">
                  <a:lumMod val="50000"/>
                </a:schemeClr>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spcBef>
                <a:spcPts val="0"/>
              </a:spcBef>
              <a:spcAft>
                <a:spcPts val="600"/>
              </a:spcAft>
              <a:buNone/>
            </a:pP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0" indent="0">
              <a:spcBef>
                <a:spcPts val="0"/>
              </a:spcBef>
              <a:spcAft>
                <a:spcPts val="600"/>
              </a:spcAft>
              <a:buNone/>
            </a:pP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教科書の作成</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marL="534988" indent="-534988">
              <a:spcBef>
                <a:spcPts val="0"/>
              </a:spcBef>
              <a:spcAft>
                <a:spcPts val="600"/>
              </a:spcAft>
              <a:buFont typeface="+mj-lt"/>
              <a:buAutoNum type="arabicPeriod"/>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何もない状態で生成</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が教科書を作成</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書式</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hlinkClick r:id="rId2">
                  <a:extLst>
                    <a:ext uri="{A12FA001-AC4F-418D-AE19-62706E023703}">
                      <ahyp:hlinkClr xmlns:ahyp="http://schemas.microsoft.com/office/drawing/2018/hyperlinkcolor" val="tx"/>
                    </a:ext>
                  </a:extLst>
                </a:hlinkClick>
              </a:rPr>
              <a:t>https://pandoc.org/</a:t>
            </a:r>
            <a:endParaRPr lang="en-US" altLang="ja-JP" dirty="0">
              <a:latin typeface="Times New Roman" panose="02020603050405020304" pitchFamily="18" charset="0"/>
              <a:ea typeface="ＭＳ ゴシック" panose="020B0609070205080204" pitchFamily="49" charset="-128"/>
              <a:cs typeface="Times New Roman" panose="02020603050405020304" pitchFamily="18" charset="0"/>
            </a:endParaRPr>
          </a:p>
          <a:p>
            <a:pPr marL="534988" indent="-534988">
              <a:spcBef>
                <a:spcPts val="0"/>
              </a:spcBef>
              <a:spcAft>
                <a:spcPts val="600"/>
              </a:spcAft>
              <a:buFont typeface="+mj-lt"/>
              <a:buAutoNum type="arabicPeriod"/>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資料を入力して生成</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で作成</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Zoom</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音声 </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文字起こしテキスト</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・講義資料 </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(PowerPoint, PDF</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dirty="0" err="1">
                <a:latin typeface="Times New Roman" panose="02020603050405020304" pitchFamily="18" charset="0"/>
                <a:ea typeface="ＭＳ ゴシック" panose="020B0609070205080204" pitchFamily="49" charset="-128"/>
                <a:cs typeface="Times New Roman" panose="02020603050405020304" pitchFamily="18" charset="0"/>
              </a:rPr>
              <a:t>etc</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テキスト </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化</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34988" indent="-534988">
              <a:spcBef>
                <a:spcPts val="0"/>
              </a:spcBef>
              <a:spcAft>
                <a:spcPts val="600"/>
              </a:spcAft>
              <a:buFont typeface="+mj-lt"/>
              <a:buAutoNum type="arabicPeriod"/>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python</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プログラムから生成</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を呼び出して利用</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34988" indent="-534988">
              <a:spcBef>
                <a:spcPts val="0"/>
              </a:spcBef>
              <a:spcAft>
                <a:spcPts val="600"/>
              </a:spcAft>
              <a:buFont typeface="+mj-lt"/>
              <a:buAutoNum type="arabicPeriod"/>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その他の応用</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2" name="タイトル 1">
            <a:extLst>
              <a:ext uri="{FF2B5EF4-FFF2-40B4-BE49-F238E27FC236}">
                <a16:creationId xmlns:a16="http://schemas.microsoft.com/office/drawing/2014/main" id="{0E5A5B2C-C7F1-451D-ED08-EC18F746D700}"/>
              </a:ext>
            </a:extLst>
          </p:cNvPr>
          <p:cNvSpPr>
            <a:spLocks noGrp="1"/>
          </p:cNvSpPr>
          <p:nvPr>
            <p:ph type="title"/>
          </p:nvPr>
        </p:nvSpPr>
        <p:spPr>
          <a:xfrm>
            <a:off x="144966" y="0"/>
            <a:ext cx="12047034" cy="836342"/>
          </a:xfrm>
        </p:spPr>
        <p:txBody>
          <a:bodyPr vert="horz" lIns="91440" tIns="45720" rIns="91440" bIns="0" rtlCol="0" anchor="ctr">
            <a:normAutofit/>
          </a:bodyPr>
          <a:lstStyle/>
          <a:p>
            <a:r>
              <a:rPr lang="ja-JP" altLang="en-US" sz="3200" b="1" dirty="0"/>
              <a:t>講義の内容</a:t>
            </a:r>
          </a:p>
        </p:txBody>
      </p:sp>
    </p:spTree>
    <p:extLst>
      <p:ext uri="{BB962C8B-B14F-4D97-AF65-F5344CB8AC3E}">
        <p14:creationId xmlns:p14="http://schemas.microsoft.com/office/powerpoint/2010/main" val="3313127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97FDB-47BE-ABA3-33FA-6CCD7BB2135C}"/>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11BCFA0-8468-829D-4986-D116270C194E}"/>
              </a:ext>
            </a:extLst>
          </p:cNvPr>
          <p:cNvSpPr>
            <a:spLocks noGrp="1"/>
          </p:cNvSpPr>
          <p:nvPr>
            <p:ph type="title"/>
          </p:nvPr>
        </p:nvSpPr>
        <p:spPr>
          <a:xfrm>
            <a:off x="0" y="78203"/>
            <a:ext cx="9390888" cy="709963"/>
          </a:xfrm>
        </p:spPr>
        <p:txBody>
          <a:bodyPr vert="horz" lIns="91440" tIns="45720" rIns="91440" bIns="0" rtlCol="0" anchor="ctr">
            <a:normAutofit/>
          </a:bodyPr>
          <a:lstStyle/>
          <a:p>
            <a:r>
              <a:rPr lang="en-US" altLang="ja-JP" sz="3200" b="1" dirty="0"/>
              <a:t>Markdown</a:t>
            </a:r>
            <a:r>
              <a:rPr lang="ja-JP" altLang="en-US" sz="3200" b="1" dirty="0"/>
              <a:t> 拡張機能</a:t>
            </a:r>
          </a:p>
        </p:txBody>
      </p:sp>
      <p:sp>
        <p:nvSpPr>
          <p:cNvPr id="2" name="正方形/長方形 1">
            <a:extLst>
              <a:ext uri="{FF2B5EF4-FFF2-40B4-BE49-F238E27FC236}">
                <a16:creationId xmlns:a16="http://schemas.microsoft.com/office/drawing/2014/main" id="{7F42BA1E-3E4C-63F2-9986-BA13552DDA9A}"/>
              </a:ext>
            </a:extLst>
          </p:cNvPr>
          <p:cNvSpPr/>
          <p:nvPr/>
        </p:nvSpPr>
        <p:spPr>
          <a:xfrm>
            <a:off x="950976" y="1975104"/>
            <a:ext cx="3685032" cy="170078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0FB78368-4A7D-DD4C-F2D2-0086552D5702}"/>
              </a:ext>
            </a:extLst>
          </p:cNvPr>
          <p:cNvPicPr>
            <a:picLocks noChangeAspect="1"/>
          </p:cNvPicPr>
          <p:nvPr/>
        </p:nvPicPr>
        <p:blipFill>
          <a:blip r:embed="rId2"/>
          <a:srcRect l="54525" t="1176" r="14650" b="66765"/>
          <a:stretch>
            <a:fillRect/>
          </a:stretch>
        </p:blipFill>
        <p:spPr>
          <a:xfrm>
            <a:off x="100583" y="941832"/>
            <a:ext cx="11092963" cy="3721607"/>
          </a:xfrm>
          <a:prstGeom prst="rect">
            <a:avLst/>
          </a:prstGeom>
        </p:spPr>
      </p:pic>
      <p:pic>
        <p:nvPicPr>
          <p:cNvPr id="8" name="図 7">
            <a:extLst>
              <a:ext uri="{FF2B5EF4-FFF2-40B4-BE49-F238E27FC236}">
                <a16:creationId xmlns:a16="http://schemas.microsoft.com/office/drawing/2014/main" id="{1E61BE68-8466-77CA-8EF6-E0A2237B84FD}"/>
              </a:ext>
            </a:extLst>
          </p:cNvPr>
          <p:cNvPicPr>
            <a:picLocks noChangeAspect="1"/>
          </p:cNvPicPr>
          <p:nvPr/>
        </p:nvPicPr>
        <p:blipFill>
          <a:blip r:embed="rId2"/>
          <a:srcRect l="70435" t="60358" r="14650" b="18613"/>
          <a:stretch>
            <a:fillRect/>
          </a:stretch>
        </p:blipFill>
        <p:spPr>
          <a:xfrm>
            <a:off x="5875664" y="3886200"/>
            <a:ext cx="6361830" cy="2893597"/>
          </a:xfrm>
          <a:prstGeom prst="rect">
            <a:avLst/>
          </a:prstGeom>
        </p:spPr>
      </p:pic>
      <p:sp>
        <p:nvSpPr>
          <p:cNvPr id="7" name="正方形/長方形 6">
            <a:extLst>
              <a:ext uri="{FF2B5EF4-FFF2-40B4-BE49-F238E27FC236}">
                <a16:creationId xmlns:a16="http://schemas.microsoft.com/office/drawing/2014/main" id="{ED7304F5-FA11-76B0-D99B-631752558F1A}"/>
              </a:ext>
            </a:extLst>
          </p:cNvPr>
          <p:cNvSpPr/>
          <p:nvPr/>
        </p:nvSpPr>
        <p:spPr>
          <a:xfrm>
            <a:off x="5939672" y="6099048"/>
            <a:ext cx="5737216" cy="50953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478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5813-138E-0D3E-CA91-DB8478F91FC4}"/>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197F97E-63FC-EB1A-CCA4-C2870E6D6EE9}"/>
              </a:ext>
            </a:extLst>
          </p:cNvPr>
          <p:cNvSpPr>
            <a:spLocks noGrp="1"/>
          </p:cNvSpPr>
          <p:nvPr>
            <p:ph type="title"/>
          </p:nvPr>
        </p:nvSpPr>
        <p:spPr>
          <a:xfrm>
            <a:off x="0" y="78203"/>
            <a:ext cx="9390888" cy="709963"/>
          </a:xfrm>
        </p:spPr>
        <p:txBody>
          <a:bodyPr vert="horz" lIns="91440" tIns="45720" rIns="91440" bIns="0" rtlCol="0" anchor="ctr">
            <a:normAutofit/>
          </a:bodyPr>
          <a:lstStyle/>
          <a:p>
            <a:r>
              <a:rPr lang="en-US" altLang="ja-JP" sz="3200" b="1" dirty="0"/>
              <a:t>Markdown</a:t>
            </a:r>
            <a:r>
              <a:rPr lang="ja-JP" altLang="en-US" sz="3200" b="1" dirty="0"/>
              <a:t> 拡張機能</a:t>
            </a:r>
          </a:p>
        </p:txBody>
      </p:sp>
      <p:sp>
        <p:nvSpPr>
          <p:cNvPr id="2" name="正方形/長方形 1">
            <a:extLst>
              <a:ext uri="{FF2B5EF4-FFF2-40B4-BE49-F238E27FC236}">
                <a16:creationId xmlns:a16="http://schemas.microsoft.com/office/drawing/2014/main" id="{F07C2483-AAC3-28FC-D2EC-3B9ECA2B389F}"/>
              </a:ext>
            </a:extLst>
          </p:cNvPr>
          <p:cNvSpPr/>
          <p:nvPr/>
        </p:nvSpPr>
        <p:spPr>
          <a:xfrm>
            <a:off x="950976" y="1975104"/>
            <a:ext cx="3685032" cy="170078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DBED3FA-1887-0882-D7F0-F9DB8D5B4C71}"/>
              </a:ext>
            </a:extLst>
          </p:cNvPr>
          <p:cNvPicPr>
            <a:picLocks noChangeAspect="1"/>
          </p:cNvPicPr>
          <p:nvPr/>
        </p:nvPicPr>
        <p:blipFill>
          <a:blip r:embed="rId2"/>
          <a:stretch>
            <a:fillRect/>
          </a:stretch>
        </p:blipFill>
        <p:spPr>
          <a:xfrm>
            <a:off x="1234440" y="899436"/>
            <a:ext cx="9985248" cy="5958563"/>
          </a:xfrm>
          <a:prstGeom prst="rect">
            <a:avLst/>
          </a:prstGeom>
        </p:spPr>
      </p:pic>
      <p:pic>
        <p:nvPicPr>
          <p:cNvPr id="10" name="図 9">
            <a:extLst>
              <a:ext uri="{FF2B5EF4-FFF2-40B4-BE49-F238E27FC236}">
                <a16:creationId xmlns:a16="http://schemas.microsoft.com/office/drawing/2014/main" id="{B804801E-3CEC-B4A7-DD83-A24AFE89F0C5}"/>
              </a:ext>
            </a:extLst>
          </p:cNvPr>
          <p:cNvPicPr>
            <a:picLocks noChangeAspect="1"/>
          </p:cNvPicPr>
          <p:nvPr/>
        </p:nvPicPr>
        <p:blipFill>
          <a:blip r:embed="rId3"/>
          <a:srcRect l="32761" t="29867" r="2314" b="40133"/>
          <a:stretch>
            <a:fillRect/>
          </a:stretch>
        </p:blipFill>
        <p:spPr>
          <a:xfrm>
            <a:off x="2966195" y="4334256"/>
            <a:ext cx="8472949" cy="2336291"/>
          </a:xfrm>
          <a:prstGeom prst="rect">
            <a:avLst/>
          </a:prstGeom>
        </p:spPr>
      </p:pic>
      <p:sp>
        <p:nvSpPr>
          <p:cNvPr id="11" name="正方形/長方形 10">
            <a:extLst>
              <a:ext uri="{FF2B5EF4-FFF2-40B4-BE49-F238E27FC236}">
                <a16:creationId xmlns:a16="http://schemas.microsoft.com/office/drawing/2014/main" id="{72AE969A-9ACF-BF62-B989-4B49EDBFFE85}"/>
              </a:ext>
            </a:extLst>
          </p:cNvPr>
          <p:cNvSpPr/>
          <p:nvPr/>
        </p:nvSpPr>
        <p:spPr>
          <a:xfrm>
            <a:off x="3035808" y="4303499"/>
            <a:ext cx="8206740" cy="238533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905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ECF6E-1111-DCEF-523C-4848074D8796}"/>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068AF02-BBC2-2815-E5EC-F07AA1DBFDF9}"/>
              </a:ext>
            </a:extLst>
          </p:cNvPr>
          <p:cNvSpPr>
            <a:spLocks noGrp="1"/>
          </p:cNvSpPr>
          <p:nvPr>
            <p:ph type="title"/>
          </p:nvPr>
        </p:nvSpPr>
        <p:spPr>
          <a:xfrm>
            <a:off x="0" y="78203"/>
            <a:ext cx="9509760" cy="709963"/>
          </a:xfrm>
        </p:spPr>
        <p:txBody>
          <a:bodyPr>
            <a:noAutofit/>
          </a:bodyPr>
          <a:lstStyle/>
          <a:p>
            <a:r>
              <a:rPr lang="en-US" altLang="ja-JP" b="1" dirty="0">
                <a:solidFill>
                  <a:srgbClr val="1F3764"/>
                </a:solidFill>
                <a:latin typeface="Meiryo" panose="020B0604030504040204" pitchFamily="34" charset="-128"/>
                <a:ea typeface="Meiryo" panose="020B0604030504040204" pitchFamily="34" charset="-128"/>
              </a:rPr>
              <a:t>Markdown → Office</a:t>
            </a:r>
            <a:r>
              <a:rPr lang="ja-JP" altLang="en-US" b="1" dirty="0">
                <a:solidFill>
                  <a:srgbClr val="1F3764"/>
                </a:solidFill>
                <a:latin typeface="Meiryo" panose="020B0604030504040204" pitchFamily="34" charset="-128"/>
                <a:ea typeface="Meiryo" panose="020B0604030504040204" pitchFamily="34" charset="-128"/>
              </a:rPr>
              <a:t>変換ツールの特徴と導入ハードル</a:t>
            </a:r>
          </a:p>
        </p:txBody>
      </p:sp>
      <p:graphicFrame>
        <p:nvGraphicFramePr>
          <p:cNvPr id="5" name="表 4">
            <a:extLst>
              <a:ext uri="{FF2B5EF4-FFF2-40B4-BE49-F238E27FC236}">
                <a16:creationId xmlns:a16="http://schemas.microsoft.com/office/drawing/2014/main" id="{5EB04976-1A22-DAAC-24FB-70BC643B5B4A}"/>
              </a:ext>
            </a:extLst>
          </p:cNvPr>
          <p:cNvGraphicFramePr>
            <a:graphicFrameLocks noGrp="1"/>
          </p:cNvGraphicFramePr>
          <p:nvPr>
            <p:extLst>
              <p:ext uri="{D42A27DB-BD31-4B8C-83A1-F6EECF244321}">
                <p14:modId xmlns:p14="http://schemas.microsoft.com/office/powerpoint/2010/main" val="1631593839"/>
              </p:ext>
            </p:extLst>
          </p:nvPr>
        </p:nvGraphicFramePr>
        <p:xfrm>
          <a:off x="173736" y="1179576"/>
          <a:ext cx="11401520" cy="5321459"/>
        </p:xfrm>
        <a:graphic>
          <a:graphicData uri="http://schemas.openxmlformats.org/drawingml/2006/table">
            <a:tbl>
              <a:tblPr>
                <a:tableStyleId>{5940675A-B579-460E-94D1-54222C63F5DA}</a:tableStyleId>
              </a:tblPr>
              <a:tblGrid>
                <a:gridCol w="1763064">
                  <a:extLst>
                    <a:ext uri="{9D8B030D-6E8A-4147-A177-3AD203B41FA5}">
                      <a16:colId xmlns:a16="http://schemas.microsoft.com/office/drawing/2014/main" val="2444648702"/>
                    </a:ext>
                  </a:extLst>
                </a:gridCol>
                <a:gridCol w="3937696">
                  <a:extLst>
                    <a:ext uri="{9D8B030D-6E8A-4147-A177-3AD203B41FA5}">
                      <a16:colId xmlns:a16="http://schemas.microsoft.com/office/drawing/2014/main" val="4177604464"/>
                    </a:ext>
                  </a:extLst>
                </a:gridCol>
                <a:gridCol w="2850380">
                  <a:extLst>
                    <a:ext uri="{9D8B030D-6E8A-4147-A177-3AD203B41FA5}">
                      <a16:colId xmlns:a16="http://schemas.microsoft.com/office/drawing/2014/main" val="2383194224"/>
                    </a:ext>
                  </a:extLst>
                </a:gridCol>
                <a:gridCol w="2850380">
                  <a:extLst>
                    <a:ext uri="{9D8B030D-6E8A-4147-A177-3AD203B41FA5}">
                      <a16:colId xmlns:a16="http://schemas.microsoft.com/office/drawing/2014/main" val="1658650536"/>
                    </a:ext>
                  </a:extLst>
                </a:gridCol>
              </a:tblGrid>
              <a:tr h="402203">
                <a:tc>
                  <a:txBody>
                    <a:bodyPr/>
                    <a:lstStyle/>
                    <a:p>
                      <a:pPr algn="ctr">
                        <a:buNone/>
                      </a:pPr>
                      <a:r>
                        <a:rPr lang="ja-JP" altLang="en-US"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ツール名</a:t>
                      </a:r>
                    </a:p>
                  </a:txBody>
                  <a:tcPr anchor="ctr"/>
                </a:tc>
                <a:tc>
                  <a:txBody>
                    <a:bodyPr/>
                    <a:lstStyle/>
                    <a:p>
                      <a:pPr algn="ctr">
                        <a:buNone/>
                      </a:pPr>
                      <a:r>
                        <a:rPr lang="ja-JP" altLang="en-US"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特徴</a:t>
                      </a:r>
                    </a:p>
                  </a:txBody>
                  <a:tcPr anchor="ctr"/>
                </a:tc>
                <a:tc>
                  <a:txBody>
                    <a:bodyPr/>
                    <a:lstStyle/>
                    <a:p>
                      <a:pPr algn="ctr">
                        <a:buNone/>
                      </a:pPr>
                      <a:r>
                        <a:rPr lang="ja-JP" altLang="en-US"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導入ハードル</a:t>
                      </a:r>
                    </a:p>
                  </a:txBody>
                  <a:tcPr anchor="ctr"/>
                </a:tc>
                <a:tc>
                  <a:txBody>
                    <a:bodyPr/>
                    <a:lstStyle/>
                    <a:p>
                      <a:pPr algn="ctr">
                        <a:buNone/>
                      </a:pPr>
                      <a:r>
                        <a:rPr lang="ja-JP" altLang="en-US"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備考</a:t>
                      </a:r>
                    </a:p>
                  </a:txBody>
                  <a:tcPr anchor="ctr"/>
                </a:tc>
                <a:extLst>
                  <a:ext uri="{0D108BD9-81ED-4DB2-BD59-A6C34878D82A}">
                    <a16:rowId xmlns:a16="http://schemas.microsoft.com/office/drawing/2014/main" val="450304937"/>
                  </a:ext>
                </a:extLst>
              </a:tr>
              <a:tr h="1330365">
                <a:tc>
                  <a:txBody>
                    <a:bodyPr/>
                    <a:lstStyle/>
                    <a:p>
                      <a:pPr algn="ctr">
                        <a:buNone/>
                      </a:pPr>
                      <a:r>
                        <a:rPr lang="en-US"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Marp</a:t>
                      </a:r>
                      <a:endParaRPr 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txBody>
                  <a:tcPr anchor="ctr"/>
                </a:tc>
                <a:tc>
                  <a:txBody>
                    <a:bodyPr/>
                    <a:lstStyle/>
                    <a:p>
                      <a:pPr>
                        <a:buNone/>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hlinkClick r:id="rId2"/>
                        </a:rPr>
                        <a:t>https://marp.app/#get-started</a:t>
                      </a:r>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pPr>
                        <a:buNone/>
                      </a:pPr>
                      <a:r>
                        <a:rPr lang="en-US" sz="2000" dirty="0">
                          <a:latin typeface="Times New Roman" panose="02020603050405020304" pitchFamily="18" charset="0"/>
                          <a:ea typeface="ＭＳ ゴシック" panose="020B0609070205080204" pitchFamily="49" charset="-128"/>
                          <a:cs typeface="Times New Roman" panose="02020603050405020304" pitchFamily="18" charset="0"/>
                        </a:rPr>
                        <a:t>- Markdown</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でスライド作成</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sz="2000" dirty="0">
                          <a:latin typeface="Times New Roman" panose="02020603050405020304" pitchFamily="18" charset="0"/>
                          <a:ea typeface="ＭＳ ゴシック" panose="020B0609070205080204" pitchFamily="49" charset="-128"/>
                          <a:cs typeface="Times New Roman" panose="02020603050405020304" pitchFamily="18" charset="0"/>
                        </a:rPr>
                        <a:t>- PowerPoint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や</a:t>
                      </a:r>
                      <a:r>
                        <a:rPr lang="en-US" sz="2000" dirty="0">
                          <a:latin typeface="Times New Roman" panose="02020603050405020304" pitchFamily="18" charset="0"/>
                          <a:ea typeface="ＭＳ ゴシック" panose="020B0609070205080204" pitchFamily="49" charset="-128"/>
                          <a:cs typeface="Times New Roman" panose="02020603050405020304" pitchFamily="18" charset="0"/>
                        </a:rPr>
                        <a:t>PDF</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に出力可能</a:t>
                      </a:r>
                    </a:p>
                  </a:txBody>
                  <a:tcPr anchor="ctr"/>
                </a:tc>
                <a:tc>
                  <a:txBody>
                    <a:bodyPr/>
                    <a:lstStyle/>
                    <a:p>
                      <a:pPr>
                        <a:buNone/>
                      </a:pP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若干高い</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(Node.js</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の導入が必要）</a:t>
                      </a:r>
                    </a:p>
                  </a:txBody>
                  <a:tcPr anchor="ctr"/>
                </a:tc>
                <a:tc>
                  <a:txBody>
                    <a:bodyPr/>
                    <a:lstStyle/>
                    <a:p>
                      <a:pPr>
                        <a:buNone/>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npm</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で</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CLI</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導入</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VS Code</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拡張あり</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未使用のため評価できません</a:t>
                      </a:r>
                    </a:p>
                  </a:txBody>
                  <a:tcPr anchor="ctr"/>
                </a:tc>
                <a:extLst>
                  <a:ext uri="{0D108BD9-81ED-4DB2-BD59-A6C34878D82A}">
                    <a16:rowId xmlns:a16="http://schemas.microsoft.com/office/drawing/2014/main" val="1977925637"/>
                  </a:ext>
                </a:extLst>
              </a:tr>
              <a:tr h="1949139">
                <a:tc>
                  <a:txBody>
                    <a:bodyPr/>
                    <a:lstStyle/>
                    <a:p>
                      <a:pPr algn="ctr">
                        <a:buNone/>
                      </a:pPr>
                      <a:r>
                        <a:rPr lang="en-US" sz="2000" b="1"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MarkItDown</a:t>
                      </a:r>
                      <a:endPar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txBody>
                  <a:tcPr anchor="ctr"/>
                </a:tc>
                <a:tc>
                  <a:txBody>
                    <a:bodyPr/>
                    <a:lstStyle/>
                    <a:p>
                      <a:pPr>
                        <a:buNone/>
                      </a:pPr>
                      <a:r>
                        <a:rPr lang="en-US" sz="2000" dirty="0">
                          <a:latin typeface="Times New Roman" panose="02020603050405020304" pitchFamily="18" charset="0"/>
                          <a:ea typeface="ＭＳ ゴシック" panose="020B0609070205080204" pitchFamily="49" charset="-128"/>
                          <a:cs typeface="Times New Roman" panose="02020603050405020304" pitchFamily="18" charset="0"/>
                        </a:rPr>
                        <a:t>- Word/PPT/PDF → Markdown</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変換</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逆方向も可能</a:t>
                      </a:r>
                    </a:p>
                  </a:txBody>
                  <a:tcPr anchor="ctr"/>
                </a:tc>
                <a:tc>
                  <a:txBody>
                    <a:bodyPr/>
                    <a:lstStyle/>
                    <a:p>
                      <a:pPr>
                        <a:buNone/>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Python</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使い    ：低い</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非</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Python</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使い：高い</a:t>
                      </a:r>
                    </a:p>
                  </a:txBody>
                  <a:tcPr anchor="ctr"/>
                </a:tc>
                <a:tc>
                  <a:txBody>
                    <a:bodyPr/>
                    <a:lstStyle/>
                    <a:p>
                      <a:pPr>
                        <a:buNone/>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Web</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アプリあり</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端末実行には</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Python</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スクリプト作成が必要</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でスクリプト作成可能</a:t>
                      </a:r>
                    </a:p>
                  </a:txBody>
                  <a:tcPr anchor="ctr"/>
                </a:tc>
                <a:extLst>
                  <a:ext uri="{0D108BD9-81ED-4DB2-BD59-A6C34878D82A}">
                    <a16:rowId xmlns:a16="http://schemas.microsoft.com/office/drawing/2014/main" val="1188665795"/>
                  </a:ext>
                </a:extLst>
              </a:tr>
              <a:tr h="1639752">
                <a:tc>
                  <a:txBody>
                    <a:bodyPr/>
                    <a:lstStyle/>
                    <a:p>
                      <a:pPr algn="ctr">
                        <a:buNone/>
                      </a:pPr>
                      <a:r>
                        <a:rPr lang="en-US" sz="2000" b="1"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Pandoc</a:t>
                      </a:r>
                      <a:endParaRPr 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txBody>
                  <a:tcPr anchor="ctr"/>
                </a:tc>
                <a:tc>
                  <a:txBody>
                    <a:bodyPr/>
                    <a:lstStyle/>
                    <a:p>
                      <a:pPr>
                        <a:buNone/>
                      </a:pP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hlinkClick r:id="rId3"/>
                        </a:rPr>
                        <a:t>https://pandoc.org/</a:t>
                      </a:r>
                      <a:endPar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a:buNone/>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多形式に対応</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相互変換が豊富</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sz="2000" dirty="0">
                          <a:latin typeface="Times New Roman" panose="02020603050405020304" pitchFamily="18" charset="0"/>
                          <a:ea typeface="ＭＳ ゴシック" panose="020B0609070205080204" pitchFamily="49" charset="-128"/>
                          <a:cs typeface="Times New Roman" panose="02020603050405020304" pitchFamily="18" charset="0"/>
                        </a:rPr>
                        <a:t>- PPT → Markdown</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は未対応</a:t>
                      </a:r>
                    </a:p>
                  </a:txBody>
                  <a:tcPr anchor="ctr"/>
                </a:tc>
                <a:tc>
                  <a:txBody>
                    <a:bodyPr/>
                    <a:lstStyle/>
                    <a:p>
                      <a:pPr>
                        <a:buNone/>
                      </a:pP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低い</a:t>
                      </a:r>
                    </a:p>
                  </a:txBody>
                  <a:tcPr anchor="ctr"/>
                </a:tc>
                <a:tc>
                  <a:txBody>
                    <a:bodyPr/>
                    <a:lstStyle/>
                    <a:p>
                      <a:pPr>
                        <a:buNone/>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実行ファイルを</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DL</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するだけで使える</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Windows</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macOS</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Linux</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対応</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本講義で使う</a:t>
                      </a:r>
                    </a:p>
                  </a:txBody>
                  <a:tcPr anchor="ctr"/>
                </a:tc>
                <a:extLst>
                  <a:ext uri="{0D108BD9-81ED-4DB2-BD59-A6C34878D82A}">
                    <a16:rowId xmlns:a16="http://schemas.microsoft.com/office/drawing/2014/main" val="2218651238"/>
                  </a:ext>
                </a:extLst>
              </a:tr>
            </a:tbl>
          </a:graphicData>
        </a:graphic>
      </p:graphicFrame>
    </p:spTree>
    <p:extLst>
      <p:ext uri="{BB962C8B-B14F-4D97-AF65-F5344CB8AC3E}">
        <p14:creationId xmlns:p14="http://schemas.microsoft.com/office/powerpoint/2010/main" val="2521087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8ECE5-5B6B-9646-64CD-C3527CAB147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2FF06FD-5672-1E7F-B473-BAC0DDF825FD}"/>
              </a:ext>
            </a:extLst>
          </p:cNvPr>
          <p:cNvSpPr>
            <a:spLocks noGrp="1"/>
          </p:cNvSpPr>
          <p:nvPr>
            <p:ph type="title"/>
          </p:nvPr>
        </p:nvSpPr>
        <p:spPr>
          <a:xfrm>
            <a:off x="0" y="78203"/>
            <a:ext cx="9509760" cy="709963"/>
          </a:xfrm>
        </p:spPr>
        <p:txBody>
          <a:bodyPr vert="horz" lIns="91440" tIns="45720" rIns="91440" bIns="0" rtlCol="0" anchor="ctr">
            <a:normAutofit/>
          </a:bodyPr>
          <a:lstStyle/>
          <a:p>
            <a:r>
              <a:rPr lang="en-US" altLang="ja-JP" sz="3200" b="1" dirty="0" err="1"/>
              <a:t>pandoc</a:t>
            </a:r>
            <a:r>
              <a:rPr lang="ja-JP" altLang="en-US" sz="3200" b="1" dirty="0"/>
              <a:t>の使用方法</a:t>
            </a:r>
          </a:p>
        </p:txBody>
      </p:sp>
      <p:sp>
        <p:nvSpPr>
          <p:cNvPr id="4" name="テキスト ボックス 3">
            <a:extLst>
              <a:ext uri="{FF2B5EF4-FFF2-40B4-BE49-F238E27FC236}">
                <a16:creationId xmlns:a16="http://schemas.microsoft.com/office/drawing/2014/main" id="{8FA41387-0CA4-D485-E305-4B7B3C2016EF}"/>
              </a:ext>
            </a:extLst>
          </p:cNvPr>
          <p:cNvSpPr txBox="1"/>
          <p:nvPr/>
        </p:nvSpPr>
        <p:spPr>
          <a:xfrm>
            <a:off x="254000" y="962580"/>
            <a:ext cx="11277600" cy="5816977"/>
          </a:xfrm>
          <a:prstGeom prst="rect">
            <a:avLst/>
          </a:prstGeom>
          <a:noFill/>
        </p:spPr>
        <p:txBody>
          <a:bodyPr wrap="square">
            <a:spAutoFit/>
          </a:bodyPr>
          <a:lstStyle/>
          <a:p>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基本</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&gt; </a:t>
            </a:r>
            <a:r>
              <a:rPr lang="en-US" altLang="ja-JP" sz="2400"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入力ファイル名 </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-o</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出力ファイル名</a:t>
            </a:r>
            <a:b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ファイル名の拡張子を自動判別して変換します</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オプション</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--template=</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テンプレート名</a:t>
            </a:r>
            <a:b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独自のテンプレートを使って、</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HTML</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や</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PDF</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の見た目を整える</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--toc</a:t>
            </a:r>
            <a:b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目次を自動生成</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--standalone</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（略記：</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-s</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HTML</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や</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PDF</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を単独で表示可能な完全なドキュメントとして出力</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--pdf-engine=</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lualatex</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PDF</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出力時）</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LaTeX</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エンジンを指定して、日本語フォントやコードブロックの整形が可能。</a:t>
            </a:r>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--mathjax</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HTML</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への変換の際、</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MathJax</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を使う</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--include-in-header=header.html</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HTML</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への変換では</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&lt;head&gt;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が含まれないので、</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header</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ファイルを指定して追加</a:t>
            </a:r>
          </a:p>
          <a:p>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--css slide.css</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HTML</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への変換で</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CSS</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ファイルの内容を追加</a:t>
            </a:r>
          </a:p>
        </p:txBody>
      </p:sp>
    </p:spTree>
    <p:extLst>
      <p:ext uri="{BB962C8B-B14F-4D97-AF65-F5344CB8AC3E}">
        <p14:creationId xmlns:p14="http://schemas.microsoft.com/office/powerpoint/2010/main" val="159034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02461-3CCB-B0D2-6FA3-4F1A5CDA775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E6DFEED-C35B-989E-4E80-39A9F0C61653}"/>
              </a:ext>
            </a:extLst>
          </p:cNvPr>
          <p:cNvSpPr>
            <a:spLocks noGrp="1"/>
          </p:cNvSpPr>
          <p:nvPr>
            <p:ph type="title"/>
          </p:nvPr>
        </p:nvSpPr>
        <p:spPr>
          <a:xfrm>
            <a:off x="0" y="78203"/>
            <a:ext cx="9509760" cy="584197"/>
          </a:xfrm>
        </p:spPr>
        <p:txBody>
          <a:bodyPr vert="horz" lIns="91440" tIns="45720" rIns="91440" bIns="0" rtlCol="0" anchor="ctr">
            <a:normAutofit/>
          </a:bodyPr>
          <a:lstStyle/>
          <a:p>
            <a:r>
              <a:rPr lang="en-US" altLang="ja-JP" sz="3200" b="1" dirty="0"/>
              <a:t>pandoc.py</a:t>
            </a:r>
            <a:endParaRPr lang="ja-JP" altLang="en-US" sz="3200" b="1" dirty="0"/>
          </a:p>
        </p:txBody>
      </p:sp>
      <p:sp>
        <p:nvSpPr>
          <p:cNvPr id="4" name="テキスト ボックス 3">
            <a:extLst>
              <a:ext uri="{FF2B5EF4-FFF2-40B4-BE49-F238E27FC236}">
                <a16:creationId xmlns:a16="http://schemas.microsoft.com/office/drawing/2014/main" id="{DB0525CF-306E-AA98-D8A2-CD36F9850028}"/>
              </a:ext>
            </a:extLst>
          </p:cNvPr>
          <p:cNvSpPr txBox="1"/>
          <p:nvPr/>
        </p:nvSpPr>
        <p:spPr>
          <a:xfrm>
            <a:off x="254000" y="1031160"/>
            <a:ext cx="11938000" cy="5447645"/>
          </a:xfrm>
          <a:prstGeom prst="rect">
            <a:avLst/>
          </a:prstGeom>
          <a:noFill/>
        </p:spPr>
        <p:txBody>
          <a:bodyPr wrap="square">
            <a:spAutoFit/>
          </a:bodyPr>
          <a:lstStyle/>
          <a:p>
            <a:r>
              <a:rPr lang="en-US" altLang="ja-JP" sz="2400" b="1"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単体でも使用は簡単</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ですが、</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pandoc.py</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は以下の機能があります</a:t>
            </a:r>
            <a:endPar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出力ファイル名を自動生成</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template</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ファイルを、実行ディレクトリ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pandoc.py</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ディレクトリの順で検索</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HTML</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へ変換する際、</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&lt;head&gt;~&lt;/head&gt;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を追加して完全な</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HTML</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ファイルにする</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endPar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使用方法</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t>
            </a:r>
          </a:p>
          <a:p>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pandoc.exe</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のパスを指定して変換</a:t>
            </a:r>
            <a:endPar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python pandoc.py</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pandoc_path</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g:\pandoc</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--convert docx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infile</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ionput.md </a:t>
            </a:r>
          </a:p>
          <a:p>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テンプレートを指定して変換</a:t>
            </a:r>
            <a:b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python pandoc.py</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--convert docx --template template.docx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infile</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ionput.md </a:t>
            </a:r>
          </a:p>
          <a:p>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テンプレートを生成して終了（</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docx </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用テンプレートの作成）</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python pandoc.py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make_template</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docx --template template.docx</a:t>
            </a:r>
          </a:p>
          <a:p>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HTML </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へ変換（</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MathML</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CSS</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ファイル指定など）</a:t>
            </a: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python pandoc.py --convert html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infile</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infile.md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mathml</a:t>
            </a:r>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python pandoc.py --convert html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infile</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input.md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css</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custom_style.css</a:t>
            </a:r>
          </a:p>
        </p:txBody>
      </p:sp>
    </p:spTree>
    <p:extLst>
      <p:ext uri="{BB962C8B-B14F-4D97-AF65-F5344CB8AC3E}">
        <p14:creationId xmlns:p14="http://schemas.microsoft.com/office/powerpoint/2010/main" val="86964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93FF-3747-2EC9-FA8C-DC5A3831A92C}"/>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61A22E1-7F29-7EC2-D805-7E21BD94B203}"/>
              </a:ext>
            </a:extLst>
          </p:cNvPr>
          <p:cNvSpPr>
            <a:spLocks noGrp="1"/>
          </p:cNvSpPr>
          <p:nvPr>
            <p:ph type="title"/>
          </p:nvPr>
        </p:nvSpPr>
        <p:spPr>
          <a:xfrm>
            <a:off x="0" y="78203"/>
            <a:ext cx="8064896" cy="709963"/>
          </a:xfrm>
        </p:spPr>
        <p:txBody>
          <a:bodyPr>
            <a:noAutofit/>
          </a:bodyPr>
          <a:lstStyle/>
          <a:p>
            <a:r>
              <a:rPr lang="en-US" altLang="ja-JP" sz="3200" b="1" dirty="0">
                <a:solidFill>
                  <a:srgbClr val="1F3764"/>
                </a:solidFill>
                <a:latin typeface="Meiryo" panose="020B0604030504040204" pitchFamily="34" charset="-128"/>
                <a:ea typeface="Meiryo" panose="020B0604030504040204" pitchFamily="34" charset="-128"/>
              </a:rPr>
              <a:t>Web</a:t>
            </a:r>
            <a:r>
              <a:rPr lang="ja-JP" altLang="en-US" sz="3200" b="1" dirty="0">
                <a:solidFill>
                  <a:srgbClr val="1F3764"/>
                </a:solidFill>
                <a:latin typeface="Meiryo" panose="020B0604030504040204" pitchFamily="34" charset="-128"/>
                <a:ea typeface="Meiryo" panose="020B0604030504040204" pitchFamily="34" charset="-128"/>
              </a:rPr>
              <a:t> </a:t>
            </a:r>
            <a:r>
              <a:rPr lang="en-US" altLang="ja-JP" sz="3200" b="1" dirty="0">
                <a:solidFill>
                  <a:srgbClr val="1F3764"/>
                </a:solidFill>
                <a:latin typeface="Meiryo" panose="020B0604030504040204" pitchFamily="34" charset="-128"/>
                <a:ea typeface="Meiryo" panose="020B0604030504040204" pitchFamily="34" charset="-128"/>
              </a:rPr>
              <a:t>UI</a:t>
            </a:r>
            <a:r>
              <a:rPr lang="ja-JP" altLang="en-US" sz="3200" b="1" dirty="0">
                <a:solidFill>
                  <a:srgbClr val="1F3764"/>
                </a:solidFill>
                <a:latin typeface="Meiryo" panose="020B0604030504040204" pitchFamily="34" charset="-128"/>
                <a:ea typeface="Meiryo" panose="020B0604030504040204" pitchFamily="34" charset="-128"/>
              </a:rPr>
              <a:t>生成</a:t>
            </a:r>
            <a:r>
              <a:rPr lang="en-US" altLang="ja-JP" sz="3200" b="1" dirty="0">
                <a:solidFill>
                  <a:srgbClr val="1F3764"/>
                </a:solidFill>
                <a:latin typeface="Meiryo" panose="020B0604030504040204" pitchFamily="34" charset="-128"/>
                <a:ea typeface="Meiryo" panose="020B0604030504040204" pitchFamily="34" charset="-128"/>
              </a:rPr>
              <a:t>AI</a:t>
            </a:r>
            <a:r>
              <a:rPr lang="ja-JP" altLang="en-US" sz="3200" b="1" dirty="0">
                <a:solidFill>
                  <a:srgbClr val="1F3764"/>
                </a:solidFill>
                <a:latin typeface="Meiryo" panose="020B0604030504040204" pitchFamily="34" charset="-128"/>
                <a:ea typeface="Meiryo" panose="020B0604030504040204" pitchFamily="34" charset="-128"/>
              </a:rPr>
              <a:t>で教科書を作る</a:t>
            </a:r>
            <a:r>
              <a:rPr lang="en-US" altLang="ja-JP" sz="3200" b="1" dirty="0">
                <a:solidFill>
                  <a:srgbClr val="1F3764"/>
                </a:solidFill>
                <a:latin typeface="Meiryo" panose="020B0604030504040204" pitchFamily="34" charset="-128"/>
                <a:ea typeface="Meiryo" panose="020B0604030504040204" pitchFamily="34" charset="-128"/>
              </a:rPr>
              <a:t>:</a:t>
            </a:r>
            <a:r>
              <a:rPr lang="ja-JP" altLang="en-US" sz="3200" b="1" dirty="0">
                <a:solidFill>
                  <a:srgbClr val="1F3764"/>
                </a:solidFill>
                <a:latin typeface="Meiryo" panose="020B0604030504040204" pitchFamily="34" charset="-128"/>
                <a:ea typeface="Meiryo" panose="020B0604030504040204" pitchFamily="34" charset="-128"/>
              </a:rPr>
              <a:t> </a:t>
            </a:r>
            <a:r>
              <a:rPr lang="ja-JP" altLang="en-US" sz="3200" b="1" dirty="0">
                <a:solidFill>
                  <a:srgbClr val="FF0000"/>
                </a:solidFill>
                <a:latin typeface="Meiryo" panose="020B0604030504040204" pitchFamily="34" charset="-128"/>
                <a:ea typeface="Meiryo" panose="020B0604030504040204" pitchFamily="34" charset="-128"/>
              </a:rPr>
              <a:t>失敗例</a:t>
            </a:r>
          </a:p>
        </p:txBody>
      </p:sp>
      <p:sp>
        <p:nvSpPr>
          <p:cNvPr id="4" name="テキスト ボックス 3">
            <a:extLst>
              <a:ext uri="{FF2B5EF4-FFF2-40B4-BE49-F238E27FC236}">
                <a16:creationId xmlns:a16="http://schemas.microsoft.com/office/drawing/2014/main" id="{0B037DA7-6CDA-B19B-E1E0-CB671278189A}"/>
              </a:ext>
            </a:extLst>
          </p:cNvPr>
          <p:cNvSpPr txBox="1"/>
          <p:nvPr/>
        </p:nvSpPr>
        <p:spPr>
          <a:xfrm>
            <a:off x="150471" y="957702"/>
            <a:ext cx="11524856"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a:t>
            </a:r>
            <a:r>
              <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統計力学概論の講義の教科書を作ってください。以下の要件を満たしてください。</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条件</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聴講者は材料工学科 学部</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年生</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100</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分の授業</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数式を含める</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学生が興味を持ちそうな話などを入れる</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Markdown</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形式でコピペできる形で出力する</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講義内容</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統計力学と熱力学の関係</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統計力学の考え方</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統計分布関数</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応用</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91848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45DB4-B618-E6A1-5E14-EC80B38248E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A21AF0AF-53A5-5572-8DD3-FAE245608062}"/>
              </a:ext>
            </a:extLst>
          </p:cNvPr>
          <p:cNvSpPr>
            <a:spLocks noGrp="1"/>
          </p:cNvSpPr>
          <p:nvPr>
            <p:ph type="title"/>
          </p:nvPr>
        </p:nvSpPr>
        <p:spPr>
          <a:xfrm>
            <a:off x="-1" y="78203"/>
            <a:ext cx="9534293" cy="709963"/>
          </a:xfrm>
        </p:spPr>
        <p:txBody>
          <a:bodyPr>
            <a:noAutofit/>
          </a:bodyPr>
          <a:lstStyle/>
          <a:p>
            <a:r>
              <a:rPr lang="en-US" altLang="ja-JP" b="1" dirty="0">
                <a:solidFill>
                  <a:srgbClr val="1F3764"/>
                </a:solidFill>
                <a:latin typeface="Meiryo" panose="020B0604030504040204" pitchFamily="34" charset="-128"/>
                <a:ea typeface="Meiryo" panose="020B0604030504040204" pitchFamily="34" charset="-128"/>
              </a:rPr>
              <a:t>Web</a:t>
            </a:r>
            <a:r>
              <a:rPr lang="ja-JP" altLang="en-US" b="1" dirty="0">
                <a:solidFill>
                  <a:srgbClr val="1F3764"/>
                </a:solidFill>
                <a:latin typeface="Meiryo" panose="020B0604030504040204" pitchFamily="34" charset="-128"/>
                <a:ea typeface="Meiryo" panose="020B0604030504040204" pitchFamily="34" charset="-128"/>
              </a:rPr>
              <a:t> </a:t>
            </a:r>
            <a:r>
              <a:rPr lang="en-US" altLang="ja-JP" b="1" dirty="0">
                <a:solidFill>
                  <a:srgbClr val="1F3764"/>
                </a:solidFill>
                <a:latin typeface="Meiryo" panose="020B0604030504040204" pitchFamily="34" charset="-128"/>
                <a:ea typeface="Meiryo" panose="020B0604030504040204" pitchFamily="34" charset="-128"/>
              </a:rPr>
              <a:t>UI</a:t>
            </a:r>
            <a:r>
              <a:rPr lang="ja-JP" altLang="en-US" b="1" dirty="0">
                <a:solidFill>
                  <a:srgbClr val="1F3764"/>
                </a:solidFill>
                <a:latin typeface="Meiryo" panose="020B0604030504040204" pitchFamily="34" charset="-128"/>
                <a:ea typeface="Meiryo" panose="020B0604030504040204" pitchFamily="34" charset="-128"/>
              </a:rPr>
              <a:t>生成</a:t>
            </a:r>
            <a:r>
              <a:rPr lang="en-US" altLang="ja-JP" b="1" dirty="0">
                <a:solidFill>
                  <a:srgbClr val="1F3764"/>
                </a:solidFill>
                <a:latin typeface="Meiryo" panose="020B0604030504040204" pitchFamily="34" charset="-128"/>
                <a:ea typeface="Meiryo" panose="020B0604030504040204" pitchFamily="34" charset="-128"/>
              </a:rPr>
              <a:t>AI</a:t>
            </a:r>
            <a:r>
              <a:rPr lang="ja-JP" altLang="en-US" b="1" dirty="0">
                <a:solidFill>
                  <a:srgbClr val="1F3764"/>
                </a:solidFill>
                <a:latin typeface="Meiryo" panose="020B0604030504040204" pitchFamily="34" charset="-128"/>
                <a:ea typeface="Meiryo" panose="020B0604030504040204" pitchFamily="34" charset="-128"/>
              </a:rPr>
              <a:t>で教科書を作る</a:t>
            </a:r>
            <a:r>
              <a:rPr lang="en-US" altLang="ja-JP" b="1" dirty="0">
                <a:solidFill>
                  <a:srgbClr val="1F3764"/>
                </a:solidFill>
                <a:latin typeface="Meiryo" panose="020B0604030504040204" pitchFamily="34" charset="-128"/>
                <a:ea typeface="Meiryo" panose="020B0604030504040204" pitchFamily="34" charset="-128"/>
              </a:rPr>
              <a:t>:</a:t>
            </a:r>
            <a:r>
              <a:rPr lang="ja-JP" altLang="en-US" b="1" dirty="0">
                <a:solidFill>
                  <a:srgbClr val="1F3764"/>
                </a:solidFill>
                <a:latin typeface="Meiryo" panose="020B0604030504040204" pitchFamily="34" charset="-128"/>
                <a:ea typeface="Meiryo" panose="020B0604030504040204" pitchFamily="34" charset="-128"/>
              </a:rPr>
              <a:t> </a:t>
            </a:r>
            <a:r>
              <a:rPr lang="en-US" altLang="ja-JP" b="1" dirty="0">
                <a:solidFill>
                  <a:srgbClr val="FF0000"/>
                </a:solidFill>
                <a:latin typeface="Meiryo" panose="020B0604030504040204" pitchFamily="34" charset="-128"/>
                <a:ea typeface="Meiryo" panose="020B0604030504040204" pitchFamily="34" charset="-128"/>
              </a:rPr>
              <a:t>Markdown</a:t>
            </a:r>
            <a:r>
              <a:rPr lang="ja-JP" altLang="en-US" b="1" dirty="0">
                <a:solidFill>
                  <a:srgbClr val="FF0000"/>
                </a:solidFill>
                <a:latin typeface="Meiryo" panose="020B0604030504040204" pitchFamily="34" charset="-128"/>
                <a:ea typeface="Meiryo" panose="020B0604030504040204" pitchFamily="34" charset="-128"/>
              </a:rPr>
              <a:t>出力の問題</a:t>
            </a:r>
          </a:p>
        </p:txBody>
      </p:sp>
      <p:sp>
        <p:nvSpPr>
          <p:cNvPr id="4" name="テキスト ボックス 3">
            <a:extLst>
              <a:ext uri="{FF2B5EF4-FFF2-40B4-BE49-F238E27FC236}">
                <a16:creationId xmlns:a16="http://schemas.microsoft.com/office/drawing/2014/main" id="{E9E72486-C46D-56AD-876A-DBB056F34A56}"/>
              </a:ext>
            </a:extLst>
          </p:cNvPr>
          <p:cNvSpPr txBox="1"/>
          <p:nvPr/>
        </p:nvSpPr>
        <p:spPr>
          <a:xfrm>
            <a:off x="150471" y="957702"/>
            <a:ext cx="11524856" cy="5078313"/>
          </a:xfrm>
          <a:prstGeom prst="rect">
            <a:avLst/>
          </a:prstGeom>
          <a:noFill/>
        </p:spPr>
        <p:txBody>
          <a:bodyPr wrap="square">
            <a:spAutoFit/>
          </a:bodyPr>
          <a:lstStyle/>
          <a:p>
            <a:pPr>
              <a:defRPr/>
            </a:pPr>
            <a:r>
              <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Gemini</a:t>
            </a: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2.5Flash</a:t>
            </a: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では、</a:t>
            </a:r>
            <a:br>
              <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形式でコピペできる形で出力する」 </a:t>
            </a: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の指令を入れても、</a:t>
            </a:r>
            <a:br>
              <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Markdown</a:t>
            </a: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出力が</a:t>
            </a: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Web</a:t>
            </a: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に変換されて出力</a:t>
            </a: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されてしまった</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注</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生成</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は、出力を</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で作成し、</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Web</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ブラウザが</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Javascritp</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HTML+CSS</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に整形して出力します。</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そのため、</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で出力させると、</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その部分も</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HTML</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に変換されてしまうことがあります</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2025/9/21</a:t>
            </a:r>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現在、</a:t>
            </a: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Gemini</a:t>
            </a:r>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で</a:t>
            </a: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テキストを得るには、</a:t>
            </a:r>
            <a:b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以下のプロンプトを使ってください</a:t>
            </a:r>
            <a:endPar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出力形式は、</a:t>
            </a:r>
            <a:r>
              <a:rPr lang="en-US" altLang="ja-JP"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の書式がそのまま見えるように、コードブロック形式（</a:t>
            </a:r>
            <a:r>
              <a:rPr lang="en-US" altLang="ja-JP"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 ... ```</a:t>
            </a:r>
            <a:r>
              <a:rPr lang="ja-JP" altLang="en-US"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）で出力してください</a:t>
            </a:r>
            <a:endPar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776839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2811-BCB8-BF93-965C-FAF6CB6F63C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4943868-17B8-A99B-AD8F-99DE36B9F97D}"/>
              </a:ext>
            </a:extLst>
          </p:cNvPr>
          <p:cNvSpPr>
            <a:spLocks noGrp="1"/>
          </p:cNvSpPr>
          <p:nvPr>
            <p:ph type="title"/>
          </p:nvPr>
        </p:nvSpPr>
        <p:spPr>
          <a:xfrm>
            <a:off x="0" y="78203"/>
            <a:ext cx="9641840" cy="709963"/>
          </a:xfrm>
        </p:spPr>
        <p:txBody>
          <a:bodyPr>
            <a:noAutofit/>
          </a:bodyPr>
          <a:lstStyle/>
          <a:p>
            <a:r>
              <a:rPr lang="en-US" altLang="ja-JP" b="1" dirty="0">
                <a:solidFill>
                  <a:srgbClr val="FF0000"/>
                </a:solidFill>
                <a:latin typeface="Meiryo" panose="020B0604030504040204" pitchFamily="34" charset="-128"/>
                <a:ea typeface="Meiryo" panose="020B0604030504040204" pitchFamily="34" charset="-128"/>
              </a:rPr>
              <a:t>Web</a:t>
            </a:r>
            <a:r>
              <a:rPr lang="ja-JP" altLang="en-US" b="1" dirty="0">
                <a:solidFill>
                  <a:srgbClr val="FF0000"/>
                </a:solidFill>
                <a:latin typeface="Meiryo" panose="020B0604030504040204" pitchFamily="34" charset="-128"/>
                <a:ea typeface="Meiryo" panose="020B0604030504040204" pitchFamily="34" charset="-128"/>
              </a:rPr>
              <a:t> </a:t>
            </a:r>
            <a:r>
              <a:rPr lang="en-US" altLang="ja-JP" b="1" dirty="0">
                <a:solidFill>
                  <a:srgbClr val="FF0000"/>
                </a:solidFill>
                <a:latin typeface="Meiryo" panose="020B0604030504040204" pitchFamily="34" charset="-128"/>
                <a:ea typeface="Meiryo" panose="020B0604030504040204" pitchFamily="34" charset="-128"/>
              </a:rPr>
              <a:t>UI</a:t>
            </a:r>
            <a:r>
              <a:rPr lang="ja-JP" altLang="en-US" b="1" dirty="0">
                <a:solidFill>
                  <a:srgbClr val="FF0000"/>
                </a:solidFill>
                <a:latin typeface="Meiryo" panose="020B0604030504040204" pitchFamily="34" charset="-128"/>
                <a:ea typeface="Meiryo" panose="020B0604030504040204" pitchFamily="34" charset="-128"/>
              </a:rPr>
              <a:t>生成</a:t>
            </a:r>
            <a:r>
              <a:rPr lang="en-US" altLang="ja-JP" b="1" dirty="0">
                <a:solidFill>
                  <a:srgbClr val="FF0000"/>
                </a:solidFill>
                <a:latin typeface="Meiryo" panose="020B0604030504040204" pitchFamily="34" charset="-128"/>
                <a:ea typeface="Meiryo" panose="020B0604030504040204" pitchFamily="34" charset="-128"/>
              </a:rPr>
              <a:t>AI</a:t>
            </a:r>
            <a:r>
              <a:rPr lang="ja-JP" altLang="en-US" b="1" dirty="0">
                <a:solidFill>
                  <a:srgbClr val="FF0000"/>
                </a:solidFill>
                <a:latin typeface="Meiryo" panose="020B0604030504040204" pitchFamily="34" charset="-128"/>
                <a:ea typeface="Meiryo" panose="020B0604030504040204" pitchFamily="34" charset="-128"/>
              </a:rPr>
              <a:t>で教科書を作る</a:t>
            </a:r>
            <a:r>
              <a:rPr lang="en-US" altLang="ja-JP" b="1" dirty="0">
                <a:solidFill>
                  <a:srgbClr val="FF0000"/>
                </a:solidFill>
                <a:latin typeface="Meiryo" panose="020B0604030504040204" pitchFamily="34" charset="-128"/>
                <a:ea typeface="Meiryo" panose="020B0604030504040204" pitchFamily="34" charset="-128"/>
              </a:rPr>
              <a:t>:</a:t>
            </a:r>
            <a:r>
              <a:rPr lang="ja-JP" altLang="en-US" b="1" dirty="0">
                <a:solidFill>
                  <a:srgbClr val="FF0000"/>
                </a:solidFill>
                <a:latin typeface="Meiryo" panose="020B0604030504040204" pitchFamily="34" charset="-128"/>
                <a:ea typeface="Meiryo" panose="020B0604030504040204" pitchFamily="34" charset="-128"/>
              </a:rPr>
              <a:t> </a:t>
            </a:r>
            <a:r>
              <a:rPr lang="en-US" altLang="ja-JP" b="1" dirty="0">
                <a:solidFill>
                  <a:srgbClr val="FF0000"/>
                </a:solidFill>
                <a:latin typeface="Meiryo" panose="020B0604030504040204" pitchFamily="34" charset="-128"/>
                <a:ea typeface="Meiryo" panose="020B0604030504040204" pitchFamily="34" charset="-128"/>
              </a:rPr>
              <a:t>Markdown</a:t>
            </a:r>
            <a:r>
              <a:rPr lang="ja-JP" altLang="en-US" b="1" dirty="0">
                <a:solidFill>
                  <a:srgbClr val="FF0000"/>
                </a:solidFill>
                <a:latin typeface="Meiryo" panose="020B0604030504040204" pitchFamily="34" charset="-128"/>
                <a:ea typeface="Meiryo" panose="020B0604030504040204" pitchFamily="34" charset="-128"/>
              </a:rPr>
              <a:t>で出力できる例</a:t>
            </a:r>
          </a:p>
        </p:txBody>
      </p:sp>
      <p:sp>
        <p:nvSpPr>
          <p:cNvPr id="4" name="テキスト ボックス 3">
            <a:extLst>
              <a:ext uri="{FF2B5EF4-FFF2-40B4-BE49-F238E27FC236}">
                <a16:creationId xmlns:a16="http://schemas.microsoft.com/office/drawing/2014/main" id="{43054D2B-D6B5-8EF0-5468-6D546CF7EB66}"/>
              </a:ext>
            </a:extLst>
          </p:cNvPr>
          <p:cNvSpPr txBox="1"/>
          <p:nvPr/>
        </p:nvSpPr>
        <p:spPr>
          <a:xfrm>
            <a:off x="217378" y="946552"/>
            <a:ext cx="11524856"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統計力学概論の講義の教科書を作ってください。以下の要件を満たしてください。</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条件</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聴講者は材料工学科 学部</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年生</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100</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分の授業</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数式を含める</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学生が興味を持ちそうな話などを入れる</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出力形式は、</a:t>
            </a: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の書式がそのまま見えるように、コードブロック形式（</a:t>
            </a: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 ... ```</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）で出力してください。</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講義内容</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統計力学と熱力学の関係</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統計力学の考え方</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統計分布関数</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応用</a:t>
            </a:r>
            <a:endPar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851548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370A2-E7B8-DA1E-D9E4-43065073DA8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BF6E535-7C15-D04F-0936-83EEEC6C7D57}"/>
              </a:ext>
            </a:extLst>
          </p:cNvPr>
          <p:cNvSpPr>
            <a:spLocks noGrp="1"/>
          </p:cNvSpPr>
          <p:nvPr>
            <p:ph type="title"/>
          </p:nvPr>
        </p:nvSpPr>
        <p:spPr>
          <a:xfrm>
            <a:off x="-1" y="78203"/>
            <a:ext cx="9065941"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それぞれの特徴</a:t>
            </a:r>
          </a:p>
        </p:txBody>
      </p:sp>
      <p:sp>
        <p:nvSpPr>
          <p:cNvPr id="4" name="テキスト ボックス 3">
            <a:extLst>
              <a:ext uri="{FF2B5EF4-FFF2-40B4-BE49-F238E27FC236}">
                <a16:creationId xmlns:a16="http://schemas.microsoft.com/office/drawing/2014/main" id="{1DA37E1B-A683-5017-09BE-3B2A22BB1F36}"/>
              </a:ext>
            </a:extLst>
          </p:cNvPr>
          <p:cNvSpPr txBox="1"/>
          <p:nvPr/>
        </p:nvSpPr>
        <p:spPr>
          <a:xfrm>
            <a:off x="479952" y="1094502"/>
            <a:ext cx="11661647" cy="5632311"/>
          </a:xfrm>
          <a:prstGeom prst="rect">
            <a:avLst/>
          </a:prstGeom>
          <a:noFill/>
        </p:spPr>
        <p:txBody>
          <a:bodyPr wrap="square">
            <a:spAutoFit/>
          </a:bodyPr>
          <a:lstStyle/>
          <a:p>
            <a:pPr lvl="0">
              <a:defRPr/>
            </a:pP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Office365+Copilot</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モデルは</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OpenAI</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GPT5</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ベース、</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Microsoft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社が独自学習</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統計力学と熱力学ー</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Office365_Copilot.docx</a:t>
            </a:r>
          </a:p>
          <a:p>
            <a:pPr marL="342900" lvl="0" indent="-342900">
              <a:buFont typeface="Arial" panose="020B0604020202020204" pitchFamily="34" charset="0"/>
              <a:buChar char="•"/>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2438</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words</a:t>
            </a:r>
          </a:p>
          <a:p>
            <a:pPr marL="342900" lvl="0" indent="-342900">
              <a:buFont typeface="Arial" panose="020B0604020202020204" pitchFamily="34" charset="0"/>
              <a:buChar char="•"/>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書式の設定にメリハリがある</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数式は</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LaTeX</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ソースコードのまま</a:t>
            </a:r>
            <a:endPar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Gemini</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2.5Flash:</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b="1"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から</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Word</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に張り付け</a:t>
            </a:r>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統計力学入門</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-gemini_paste.docx</a:t>
            </a:r>
          </a:p>
          <a:p>
            <a:pPr marL="342900" lvl="0" indent="-342900">
              <a:buFont typeface="Arial" panose="020B0604020202020204" pitchFamily="34" charset="0"/>
              <a:buChar char="•"/>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2203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words</a:t>
            </a:r>
          </a:p>
          <a:p>
            <a:pPr marL="342900" lvl="0" indent="-342900">
              <a:buFont typeface="Arial" panose="020B0604020202020204" pitchFamily="34" charset="0"/>
              <a:buChar char="•"/>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Gemini</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からコピペしたので、書式が最小限</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数式は</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LaTeX</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ソースコードのままか不完全</a:t>
            </a:r>
            <a:endPar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Gemini</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2.5Flash:</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b="1"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a:t>
            </a: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で出力、</a:t>
            </a:r>
            <a:r>
              <a:rPr lang="en-US" altLang="ja-JP" sz="2000" b="1"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a:t>
            </a: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Word</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ファイルに変換</a:t>
            </a:r>
            <a:endPar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統計力学入門</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-gemini_markdown.docx</a:t>
            </a:r>
          </a:p>
          <a:p>
            <a:pPr marL="342900" lvl="0" indent="-342900">
              <a:buFont typeface="Arial" panose="020B0604020202020204" pitchFamily="34" charset="0"/>
              <a:buChar char="•"/>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1682 words</a:t>
            </a:r>
          </a:p>
          <a:p>
            <a:pPr marL="342900" lvl="0" indent="-342900">
              <a:buFont typeface="Arial" panose="020B0604020202020204" pitchFamily="34" charset="0"/>
              <a:buChar char="•"/>
              <a:defRPr/>
            </a:pP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書式が反映される</a:t>
            </a:r>
            <a:endPar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数式は</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LaTeX</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ソースを数式エディタに変換</a:t>
            </a:r>
            <a:endPar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814145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5D364-0912-A9FB-5912-8A2246459C9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59EE481-9D0E-CF44-E289-1A923AE03214}"/>
              </a:ext>
            </a:extLst>
          </p:cNvPr>
          <p:cNvSpPr>
            <a:spLocks noGrp="1"/>
          </p:cNvSpPr>
          <p:nvPr>
            <p:ph type="title"/>
          </p:nvPr>
        </p:nvSpPr>
        <p:spPr>
          <a:xfrm>
            <a:off x="-1" y="78203"/>
            <a:ext cx="9065941"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改めて注意</a:t>
            </a:r>
            <a:r>
              <a:rPr lang="en-US" altLang="ja-JP" sz="3200" b="1" dirty="0">
                <a:solidFill>
                  <a:srgbClr val="1F3764"/>
                </a:solidFill>
                <a:latin typeface="Meiryo" panose="020B0604030504040204" pitchFamily="34" charset="-128"/>
                <a:ea typeface="Meiryo" panose="020B0604030504040204" pitchFamily="34" charset="-128"/>
              </a:rPr>
              <a:t>:</a:t>
            </a:r>
            <a:r>
              <a:rPr lang="ja-JP" altLang="en-US" sz="3200" b="1" dirty="0">
                <a:solidFill>
                  <a:srgbClr val="1F3764"/>
                </a:solidFill>
                <a:latin typeface="Meiryo" panose="020B0604030504040204" pitchFamily="34" charset="-128"/>
                <a:ea typeface="Meiryo" panose="020B0604030504040204" pitchFamily="34" charset="-128"/>
              </a:rPr>
              <a:t> 著作権など</a:t>
            </a:r>
          </a:p>
        </p:txBody>
      </p:sp>
      <p:sp>
        <p:nvSpPr>
          <p:cNvPr id="4" name="テキスト ボックス 3">
            <a:extLst>
              <a:ext uri="{FF2B5EF4-FFF2-40B4-BE49-F238E27FC236}">
                <a16:creationId xmlns:a16="http://schemas.microsoft.com/office/drawing/2014/main" id="{C071EA7A-EE11-4CE4-6255-61A3F23455F3}"/>
              </a:ext>
            </a:extLst>
          </p:cNvPr>
          <p:cNvSpPr txBox="1"/>
          <p:nvPr/>
        </p:nvSpPr>
        <p:spPr>
          <a:xfrm>
            <a:off x="181967" y="1042376"/>
            <a:ext cx="11838330" cy="5693866"/>
          </a:xfrm>
          <a:prstGeom prst="rect">
            <a:avLst/>
          </a:prstGeom>
          <a:noFill/>
        </p:spPr>
        <p:txBody>
          <a:bodyPr wrap="square">
            <a:spAutoFit/>
          </a:bodyPr>
          <a:lstStyle/>
          <a:p>
            <a:pPr marL="457200" indent="-457200">
              <a:spcAft>
                <a:spcPts val="600"/>
              </a:spcAft>
              <a:buFont typeface="Arial" panose="020B0604020202020204" pitchFamily="34" charset="0"/>
              <a:buChar char="•"/>
              <a:defRPr/>
            </a:pP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間違い </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ハルシネーション</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のチェックは必ず行う必要があります</a:t>
            </a:r>
            <a:endPar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457200" indent="-457200">
              <a:spcAft>
                <a:spcPts val="600"/>
              </a:spcAft>
              <a:buFont typeface="Arial" panose="020B0604020202020204" pitchFamily="34" charset="0"/>
              <a:buChar char="•"/>
              <a:defRPr/>
            </a:pPr>
            <a:endPar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457200" indent="-457200">
              <a:spcAft>
                <a:spcPts val="600"/>
              </a:spcAft>
              <a:buFont typeface="Arial" panose="020B0604020202020204" pitchFamily="34" charset="0"/>
              <a:buChar char="•"/>
              <a:defRPr/>
            </a:pP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ここで説明したような方法では、人間の創作的な関与が少ないので、</a:t>
            </a:r>
            <a:b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著作権が認められない可能性が高い。</a:t>
            </a:r>
            <a:b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・人間が創作性を含めるようなプロンプトを使った場合、</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著作権が認められる可能性があります</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 この後のやり方では、教員の創作物を使い、</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を利用して教科書を作成していきます。</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教師の創作性の関与の度合いにもよりますが、</a:t>
            </a:r>
            <a:b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教師の著作権が認められる可能性が高くなります</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457200" indent="-457200">
              <a:spcAft>
                <a:spcPts val="600"/>
              </a:spcAft>
              <a:buFont typeface="Arial" panose="020B0604020202020204" pitchFamily="34" charset="0"/>
              <a:buChar char="•"/>
              <a:defRPr/>
            </a:pPr>
            <a:endPar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457200" indent="-457200">
              <a:spcAft>
                <a:spcPts val="600"/>
              </a:spcAft>
              <a:buFont typeface="Arial" panose="020B0604020202020204" pitchFamily="34" charset="0"/>
              <a:buChar char="•"/>
              <a:defRPr/>
            </a:pP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が自動生成したものを</a:t>
            </a:r>
            <a:b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そのまま教育に使う是非は検討してください</a:t>
            </a:r>
            <a:endPar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969533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34477-6489-0FFE-5BDF-D90601D880D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C7C80DB-877B-447A-7EDE-B2901DD260EB}"/>
              </a:ext>
            </a:extLst>
          </p:cNvPr>
          <p:cNvSpPr>
            <a:spLocks noGrp="1"/>
          </p:cNvSpPr>
          <p:nvPr>
            <p:ph type="title"/>
          </p:nvPr>
        </p:nvSpPr>
        <p:spPr>
          <a:xfrm>
            <a:off x="0" y="78203"/>
            <a:ext cx="8064896" cy="709963"/>
          </a:xfrm>
        </p:spPr>
        <p:txBody>
          <a:bodyPr vert="horz" lIns="91440" tIns="45720" rIns="91440" bIns="0" rtlCol="0" anchor="ctr">
            <a:normAutofit/>
          </a:bodyPr>
          <a:lstStyle/>
          <a:p>
            <a:r>
              <a:rPr lang="ja-JP" altLang="en-US" sz="3200" b="1" dirty="0"/>
              <a:t>教科書作成プログラム</a:t>
            </a:r>
            <a:r>
              <a:rPr lang="en-US" altLang="ja-JP" sz="3200" b="1" dirty="0"/>
              <a:t>Web</a:t>
            </a:r>
            <a:endParaRPr lang="ja-JP" altLang="en-US" sz="3200" b="1" dirty="0"/>
          </a:p>
        </p:txBody>
      </p:sp>
      <p:sp>
        <p:nvSpPr>
          <p:cNvPr id="4" name="テキスト ボックス 3">
            <a:extLst>
              <a:ext uri="{FF2B5EF4-FFF2-40B4-BE49-F238E27FC236}">
                <a16:creationId xmlns:a16="http://schemas.microsoft.com/office/drawing/2014/main" id="{A49B5887-B0B8-8EA2-C783-C5B101C6C8A8}"/>
              </a:ext>
            </a:extLst>
          </p:cNvPr>
          <p:cNvSpPr txBox="1"/>
          <p:nvPr/>
        </p:nvSpPr>
        <p:spPr>
          <a:xfrm>
            <a:off x="150471" y="957702"/>
            <a:ext cx="88314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http://d2mate.mdxes.iir.isct.ac.jp/D2MatE/textbook/textbook.html</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pic>
        <p:nvPicPr>
          <p:cNvPr id="5" name="図 4">
            <a:extLst>
              <a:ext uri="{FF2B5EF4-FFF2-40B4-BE49-F238E27FC236}">
                <a16:creationId xmlns:a16="http://schemas.microsoft.com/office/drawing/2014/main" id="{14788C2D-750D-1B56-C2F8-5CAB264A9566}"/>
              </a:ext>
            </a:extLst>
          </p:cNvPr>
          <p:cNvPicPr>
            <a:picLocks noChangeAspect="1"/>
          </p:cNvPicPr>
          <p:nvPr/>
        </p:nvPicPr>
        <p:blipFill>
          <a:blip r:embed="rId2"/>
          <a:srcRect t="11492" b="41019"/>
          <a:stretch>
            <a:fillRect/>
          </a:stretch>
        </p:blipFill>
        <p:spPr>
          <a:xfrm>
            <a:off x="234736" y="1327033"/>
            <a:ext cx="11333728" cy="5452763"/>
          </a:xfrm>
          <a:prstGeom prst="rect">
            <a:avLst/>
          </a:prstGeom>
        </p:spPr>
      </p:pic>
    </p:spTree>
    <p:extLst>
      <p:ext uri="{BB962C8B-B14F-4D97-AF65-F5344CB8AC3E}">
        <p14:creationId xmlns:p14="http://schemas.microsoft.com/office/powerpoint/2010/main" val="2402865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ABEA8-79AD-41B8-8585-96EF9867EB5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4FE6676-EBAF-49EC-963B-61C9BAD9D792}"/>
              </a:ext>
            </a:extLst>
          </p:cNvPr>
          <p:cNvSpPr/>
          <p:nvPr/>
        </p:nvSpPr>
        <p:spPr>
          <a:xfrm>
            <a:off x="0" y="-10716"/>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 name="Rectangle 28">
            <a:extLst>
              <a:ext uri="{FF2B5EF4-FFF2-40B4-BE49-F238E27FC236}">
                <a16:creationId xmlns:a16="http://schemas.microsoft.com/office/drawing/2014/main" id="{177A44B0-CACC-6801-E487-3DFECA3A3682}"/>
              </a:ext>
            </a:extLst>
          </p:cNvPr>
          <p:cNvSpPr txBox="1">
            <a:spLocks noChangeArrowheads="1"/>
          </p:cNvSpPr>
          <p:nvPr/>
        </p:nvSpPr>
        <p:spPr bwMode="auto">
          <a:xfrm>
            <a:off x="0" y="0"/>
            <a:ext cx="12191999" cy="6858000"/>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教科書の作成</a:t>
            </a:r>
            <a:r>
              <a:rPr kumimoji="1" lang="en-US" altLang="ja-JP"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a:t>
            </a:r>
            <a:r>
              <a:rPr kumimoji="1" lang="ja-JP" altLang="en-US"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 </a:t>
            </a:r>
            <a:endParaRPr kumimoji="1" lang="en-US" altLang="ja-JP" sz="6000" b="1" i="0" u="none" strike="noStrike" kern="1200" cap="none" spc="0" normalizeH="0" baseline="0" noProof="0" dirty="0">
              <a:ln>
                <a:noFill/>
              </a:ln>
              <a:solidFill>
                <a:srgbClr val="0000FF"/>
              </a:solidFill>
              <a:effectLst/>
              <a:uLnTx/>
              <a:uFillTx/>
              <a:latin typeface="Times New Roman"/>
              <a:ea typeface="ＨＧ丸ゴシックB"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講義音声・資料の利用</a:t>
            </a:r>
            <a:endParaRPr kumimoji="1" lang="ja-JP" altLang="en-US" sz="2400" b="1" i="0" u="none" strike="noStrike" kern="0" cap="none" spc="0" normalizeH="0" baseline="0" noProof="0" dirty="0">
              <a:ln>
                <a:noFill/>
              </a:ln>
              <a:solidFill>
                <a:srgbClr val="000000"/>
              </a:solidFill>
              <a:effectLst/>
              <a:uLnTx/>
              <a:uFillTx/>
              <a:latin typeface="Times New Roman"/>
              <a:ea typeface="ＭＳ Ｐゴシック"/>
              <a:cs typeface="+mj-cs"/>
            </a:endParaRPr>
          </a:p>
        </p:txBody>
      </p:sp>
    </p:spTree>
    <p:extLst>
      <p:ext uri="{BB962C8B-B14F-4D97-AF65-F5344CB8AC3E}">
        <p14:creationId xmlns:p14="http://schemas.microsoft.com/office/powerpoint/2010/main" val="139972039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C7734-4AB5-9185-41AE-C52E25955864}"/>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5264EBB-B3F7-0F3C-49CA-8720AE44A11E}"/>
              </a:ext>
            </a:extLst>
          </p:cNvPr>
          <p:cNvSpPr>
            <a:spLocks noGrp="1"/>
          </p:cNvSpPr>
          <p:nvPr>
            <p:ph type="title"/>
          </p:nvPr>
        </p:nvSpPr>
        <p:spPr>
          <a:xfrm>
            <a:off x="0" y="78203"/>
            <a:ext cx="8064896"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教科書作成フローとプログラム</a:t>
            </a:r>
          </a:p>
        </p:txBody>
      </p:sp>
      <p:sp>
        <p:nvSpPr>
          <p:cNvPr id="2" name="正方形/長方形 1">
            <a:extLst>
              <a:ext uri="{FF2B5EF4-FFF2-40B4-BE49-F238E27FC236}">
                <a16:creationId xmlns:a16="http://schemas.microsoft.com/office/drawing/2014/main" id="{0FCFE840-2925-010E-EAFC-60C38E81FB23}"/>
              </a:ext>
            </a:extLst>
          </p:cNvPr>
          <p:cNvSpPr/>
          <p:nvPr/>
        </p:nvSpPr>
        <p:spPr>
          <a:xfrm>
            <a:off x="173620" y="1041722"/>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録画・録音ファイル</a:t>
            </a:r>
          </a:p>
        </p:txBody>
      </p:sp>
      <p:sp>
        <p:nvSpPr>
          <p:cNvPr id="5" name="正方形/長方形 4">
            <a:extLst>
              <a:ext uri="{FF2B5EF4-FFF2-40B4-BE49-F238E27FC236}">
                <a16:creationId xmlns:a16="http://schemas.microsoft.com/office/drawing/2014/main" id="{7FBC258A-3306-65BE-A726-2F72FB0A85A9}"/>
              </a:ext>
            </a:extLst>
          </p:cNvPr>
          <p:cNvSpPr/>
          <p:nvPr/>
        </p:nvSpPr>
        <p:spPr>
          <a:xfrm>
            <a:off x="173620" y="2186529"/>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講義スライド</a:t>
            </a: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PPTX</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sp>
        <p:nvSpPr>
          <p:cNvPr id="7" name="正方形/長方形 6">
            <a:extLst>
              <a:ext uri="{FF2B5EF4-FFF2-40B4-BE49-F238E27FC236}">
                <a16:creationId xmlns:a16="http://schemas.microsoft.com/office/drawing/2014/main" id="{8F4AD432-7E0E-8163-F253-EB8FF51E9177}"/>
              </a:ext>
            </a:extLst>
          </p:cNvPr>
          <p:cNvSpPr/>
          <p:nvPr/>
        </p:nvSpPr>
        <p:spPr>
          <a:xfrm>
            <a:off x="4272987" y="1032075"/>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TEXT</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sp>
        <p:nvSpPr>
          <p:cNvPr id="8" name="正方形/長方形 7">
            <a:extLst>
              <a:ext uri="{FF2B5EF4-FFF2-40B4-BE49-F238E27FC236}">
                <a16:creationId xmlns:a16="http://schemas.microsoft.com/office/drawing/2014/main" id="{108948C6-353C-C325-1E80-06C9BFA93FB4}"/>
              </a:ext>
            </a:extLst>
          </p:cNvPr>
          <p:cNvSpPr/>
          <p:nvPr/>
        </p:nvSpPr>
        <p:spPr>
          <a:xfrm>
            <a:off x="4272987" y="2176882"/>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Markdown</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cxnSp>
        <p:nvCxnSpPr>
          <p:cNvPr id="10" name="直線矢印コネクタ 9">
            <a:extLst>
              <a:ext uri="{FF2B5EF4-FFF2-40B4-BE49-F238E27FC236}">
                <a16:creationId xmlns:a16="http://schemas.microsoft.com/office/drawing/2014/main" id="{8D43876F-091C-1EB0-97E0-67578884E98C}"/>
              </a:ext>
            </a:extLst>
          </p:cNvPr>
          <p:cNvCxnSpPr>
            <a:cxnSpLocks/>
            <a:stCxn id="2" idx="3"/>
            <a:endCxn id="7" idx="1"/>
          </p:cNvCxnSpPr>
          <p:nvPr/>
        </p:nvCxnSpPr>
        <p:spPr>
          <a:xfrm flipV="1">
            <a:off x="2569580" y="1477701"/>
            <a:ext cx="1703407" cy="9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2D7DD2BA-45B8-E9BC-FB11-673400CE88B7}"/>
              </a:ext>
            </a:extLst>
          </p:cNvPr>
          <p:cNvCxnSpPr>
            <a:stCxn id="5" idx="3"/>
            <a:endCxn id="8" idx="1"/>
          </p:cNvCxnSpPr>
          <p:nvPr/>
        </p:nvCxnSpPr>
        <p:spPr>
          <a:xfrm flipV="1">
            <a:off x="2569580" y="2622508"/>
            <a:ext cx="1703407" cy="9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FCAF5A25-4575-3C8D-003D-AA9EE2094A1B}"/>
              </a:ext>
            </a:extLst>
          </p:cNvPr>
          <p:cNvSpPr txBox="1"/>
          <p:nvPr/>
        </p:nvSpPr>
        <p:spPr>
          <a:xfrm>
            <a:off x="2569580" y="1593013"/>
            <a:ext cx="160888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rPr>
              <a:t>文字起こし</a:t>
            </a:r>
            <a:endPar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rPr>
              <a:t>　</a:t>
            </a:r>
            <a:r>
              <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rPr>
              <a:t>whisper</a:t>
            </a:r>
            <a:endPar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endParaRPr>
          </a:p>
        </p:txBody>
      </p:sp>
      <p:sp>
        <p:nvSpPr>
          <p:cNvPr id="16" name="テキスト ボックス 15">
            <a:extLst>
              <a:ext uri="{FF2B5EF4-FFF2-40B4-BE49-F238E27FC236}">
                <a16:creationId xmlns:a16="http://schemas.microsoft.com/office/drawing/2014/main" id="{0CCD9B45-A53E-7B9B-BAC8-16CFC4888CE4}"/>
              </a:ext>
            </a:extLst>
          </p:cNvPr>
          <p:cNvSpPr txBox="1"/>
          <p:nvPr/>
        </p:nvSpPr>
        <p:spPr>
          <a:xfrm>
            <a:off x="2552871" y="2586048"/>
            <a:ext cx="17599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rPr>
              <a:t>pptx2md.py</a:t>
            </a:r>
            <a:endPar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endParaRPr>
          </a:p>
        </p:txBody>
      </p:sp>
      <p:sp>
        <p:nvSpPr>
          <p:cNvPr id="17" name="正方形/長方形 16">
            <a:extLst>
              <a:ext uri="{FF2B5EF4-FFF2-40B4-BE49-F238E27FC236}">
                <a16:creationId xmlns:a16="http://schemas.microsoft.com/office/drawing/2014/main" id="{977F0AD5-FACA-D6B0-AFA2-CD2AA0DFD91A}"/>
              </a:ext>
            </a:extLst>
          </p:cNvPr>
          <p:cNvSpPr/>
          <p:nvPr/>
        </p:nvSpPr>
        <p:spPr>
          <a:xfrm>
            <a:off x="8870066" y="1656457"/>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Markdown:</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　　・教科書</a:t>
            </a:r>
            <a:endParaRPr kumimoji="1" lang="en-US" altLang="ja-JP" sz="1800" b="0" i="0" u="none" strike="noStrike" kern="1200" cap="none" spc="0" normalizeH="0" baseline="0" noProof="0" dirty="0">
              <a:ln>
                <a:noFill/>
              </a:ln>
              <a:solidFill>
                <a:prstClr val="black"/>
              </a:solidFill>
              <a:effectLst/>
              <a:uLnTx/>
              <a:uFillTx/>
              <a:latin typeface="Verdana"/>
              <a:ea typeface="メイリオ"/>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　　・スライド</a:t>
            </a:r>
          </a:p>
        </p:txBody>
      </p:sp>
      <p:cxnSp>
        <p:nvCxnSpPr>
          <p:cNvPr id="19" name="コネクタ: カギ線 18">
            <a:extLst>
              <a:ext uri="{FF2B5EF4-FFF2-40B4-BE49-F238E27FC236}">
                <a16:creationId xmlns:a16="http://schemas.microsoft.com/office/drawing/2014/main" id="{624C0B2D-8C7A-F920-DB22-F278AB4F2EC9}"/>
              </a:ext>
            </a:extLst>
          </p:cNvPr>
          <p:cNvCxnSpPr>
            <a:stCxn id="7" idx="3"/>
            <a:endCxn id="17" idx="1"/>
          </p:cNvCxnSpPr>
          <p:nvPr/>
        </p:nvCxnSpPr>
        <p:spPr>
          <a:xfrm>
            <a:off x="6668947" y="1477701"/>
            <a:ext cx="2201119" cy="62438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コネクタ: カギ線 20">
            <a:extLst>
              <a:ext uri="{FF2B5EF4-FFF2-40B4-BE49-F238E27FC236}">
                <a16:creationId xmlns:a16="http://schemas.microsoft.com/office/drawing/2014/main" id="{767131B0-161C-C06E-291E-07C75D851CCF}"/>
              </a:ext>
            </a:extLst>
          </p:cNvPr>
          <p:cNvCxnSpPr>
            <a:stCxn id="8" idx="3"/>
            <a:endCxn id="17" idx="1"/>
          </p:cNvCxnSpPr>
          <p:nvPr/>
        </p:nvCxnSpPr>
        <p:spPr>
          <a:xfrm flipV="1">
            <a:off x="6668947" y="2102083"/>
            <a:ext cx="2201119" cy="52042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DF34974-C89C-64F2-0A28-62022C61B397}"/>
              </a:ext>
            </a:extLst>
          </p:cNvPr>
          <p:cNvSpPr txBox="1"/>
          <p:nvPr/>
        </p:nvSpPr>
        <p:spPr>
          <a:xfrm>
            <a:off x="6965065" y="2704540"/>
            <a:ext cx="190500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rPr>
              <a:t>生成</a:t>
            </a:r>
            <a:r>
              <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rPr>
              <a:t>AI</a:t>
            </a:r>
            <a:br>
              <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rPr>
            </a:br>
            <a:r>
              <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rPr>
              <a:t>　</a:t>
            </a:r>
            <a:r>
              <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rPr>
              <a:t>Gemini</a:t>
            </a:r>
            <a:r>
              <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rPr>
              <a:t> </a:t>
            </a:r>
            <a:r>
              <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rPr>
              <a:t>2.5</a:t>
            </a:r>
            <a:endPar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endParaRPr>
          </a:p>
        </p:txBody>
      </p:sp>
      <p:sp>
        <p:nvSpPr>
          <p:cNvPr id="23" name="正方形/長方形 22">
            <a:extLst>
              <a:ext uri="{FF2B5EF4-FFF2-40B4-BE49-F238E27FC236}">
                <a16:creationId xmlns:a16="http://schemas.microsoft.com/office/drawing/2014/main" id="{89BB6052-DA8C-16A8-144E-5703E3D19AD1}"/>
              </a:ext>
            </a:extLst>
          </p:cNvPr>
          <p:cNvSpPr/>
          <p:nvPr/>
        </p:nvSpPr>
        <p:spPr>
          <a:xfrm>
            <a:off x="295755" y="5264987"/>
            <a:ext cx="3732835" cy="13080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　・教科書 </a:t>
            </a: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MS-Word</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　・スライド </a:t>
            </a: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MS-PowerPoint</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cxnSp>
        <p:nvCxnSpPr>
          <p:cNvPr id="27" name="コネクタ: カギ線 26">
            <a:extLst>
              <a:ext uri="{FF2B5EF4-FFF2-40B4-BE49-F238E27FC236}">
                <a16:creationId xmlns:a16="http://schemas.microsoft.com/office/drawing/2014/main" id="{A2F180F3-331C-DB06-97CB-50B14FB821B5}"/>
              </a:ext>
            </a:extLst>
          </p:cNvPr>
          <p:cNvCxnSpPr>
            <a:cxnSpLocks/>
            <a:stCxn id="17" idx="2"/>
            <a:endCxn id="23" idx="0"/>
          </p:cNvCxnSpPr>
          <p:nvPr/>
        </p:nvCxnSpPr>
        <p:spPr>
          <a:xfrm rot="5400000">
            <a:off x="4756471" y="-46589"/>
            <a:ext cx="2717279" cy="790587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55A29F7F-5623-00C1-4819-4119AAA2F045}"/>
              </a:ext>
            </a:extLst>
          </p:cNvPr>
          <p:cNvSpPr txBox="1"/>
          <p:nvPr/>
        </p:nvSpPr>
        <p:spPr>
          <a:xfrm>
            <a:off x="2162172" y="4338363"/>
            <a:ext cx="16088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FF0000"/>
                </a:solidFill>
                <a:effectLst/>
                <a:uLnTx/>
                <a:uFillTx/>
                <a:latin typeface="Verdana"/>
                <a:ea typeface="メイリオ"/>
                <a:cs typeface="+mn-cs"/>
              </a:rPr>
              <a:t>pandoc</a:t>
            </a:r>
            <a:endPar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endParaRPr>
          </a:p>
        </p:txBody>
      </p:sp>
      <p:sp>
        <p:nvSpPr>
          <p:cNvPr id="33" name="テキスト ボックス 32">
            <a:extLst>
              <a:ext uri="{FF2B5EF4-FFF2-40B4-BE49-F238E27FC236}">
                <a16:creationId xmlns:a16="http://schemas.microsoft.com/office/drawing/2014/main" id="{52DC918C-C60A-EE58-673C-219CB732FC38}"/>
              </a:ext>
            </a:extLst>
          </p:cNvPr>
          <p:cNvSpPr txBox="1"/>
          <p:nvPr/>
        </p:nvSpPr>
        <p:spPr>
          <a:xfrm>
            <a:off x="4079025" y="5125019"/>
            <a:ext cx="782080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特徴</a:t>
            </a:r>
            <a:endPar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・プロンプトで多言語出力</a:t>
            </a:r>
            <a:endPar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a:t>
            </a:r>
            <a:r>
              <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rPr>
              <a:t>role</a:t>
            </a: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、プロンプトでレベル調整</a:t>
            </a:r>
            <a:endPar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・数式、説明、コラムなどを補完</a:t>
            </a:r>
            <a:endPar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　　入力</a:t>
            </a:r>
            <a:r>
              <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rPr>
              <a:t>PowerPoint</a:t>
            </a: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の数式も反映 </a:t>
            </a:r>
            <a:r>
              <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rPr>
              <a:t>(ppt2md.py</a:t>
            </a: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必須</a:t>
            </a:r>
            <a:r>
              <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rPr>
              <a:t>)</a:t>
            </a:r>
            <a:endPar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endParaRPr>
          </a:p>
        </p:txBody>
      </p:sp>
    </p:spTree>
    <p:extLst>
      <p:ext uri="{BB962C8B-B14F-4D97-AF65-F5344CB8AC3E}">
        <p14:creationId xmlns:p14="http://schemas.microsoft.com/office/powerpoint/2010/main" val="1875118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F9D97-0B78-AB6C-5A59-52209E54CA5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38CB80F-DC52-4024-648C-5AB11EFB024F}"/>
              </a:ext>
            </a:extLst>
          </p:cNvPr>
          <p:cNvSpPr>
            <a:spLocks noGrp="1"/>
          </p:cNvSpPr>
          <p:nvPr>
            <p:ph type="title"/>
          </p:nvPr>
        </p:nvSpPr>
        <p:spPr>
          <a:xfrm>
            <a:off x="-1" y="78203"/>
            <a:ext cx="9478537"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音声ファイルから文字起こしファイルを作る方法</a:t>
            </a:r>
          </a:p>
        </p:txBody>
      </p:sp>
      <p:sp>
        <p:nvSpPr>
          <p:cNvPr id="8" name="テキスト ボックス 7">
            <a:extLst>
              <a:ext uri="{FF2B5EF4-FFF2-40B4-BE49-F238E27FC236}">
                <a16:creationId xmlns:a16="http://schemas.microsoft.com/office/drawing/2014/main" id="{8F5FEEE3-A94A-D59A-00F8-EEC3715AEE61}"/>
              </a:ext>
            </a:extLst>
          </p:cNvPr>
          <p:cNvSpPr txBox="1"/>
          <p:nvPr/>
        </p:nvSpPr>
        <p:spPr>
          <a:xfrm>
            <a:off x="298791" y="927539"/>
            <a:ext cx="11594417" cy="5909310"/>
          </a:xfrm>
          <a:prstGeom prst="rect">
            <a:avLst/>
          </a:prstGeom>
          <a:noFill/>
        </p:spPr>
        <p:txBody>
          <a:bodyPr wrap="square">
            <a:spAutoFit/>
          </a:bodyPr>
          <a:lstStyle/>
          <a:p>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デスクトップアプリ</a:t>
            </a:r>
            <a:endPar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Office365</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Microsoft Word</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トランスクリプト機能</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Zoom</a:t>
            </a:r>
            <a:b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リアルタイム処理可能</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文字起こし</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文字起こしを保存、あるいはクラウド録画＋音声文字起こしを有効</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p>
          <a:p>
            <a:endPar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Web</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サービス</a:t>
            </a:r>
            <a:endPar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en-US" altLang="ja-JP" sz="2400" dirty="0" err="1">
                <a:latin typeface="Times New Roman" panose="02020603050405020304" pitchFamily="18" charset="0"/>
                <a:ea typeface="ＭＳ ゴシック" panose="020B0609070205080204" pitchFamily="49" charset="-128"/>
                <a:cs typeface="Times New Roman" panose="02020603050405020304" pitchFamily="18" charset="0"/>
              </a:rPr>
              <a:t>Notta</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hlinkClick r:id="rId2"/>
              </a:rPr>
              <a:t>https://www.notta.ai/</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OpenAI Whisper:</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https://openai.com/ja-JP/index/whisper/</a:t>
            </a:r>
            <a:b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バッチ処理型</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無料</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Google Speech-to-Text:</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hlinkClick r:id="rId4">
                  <a:extLst>
                    <a:ext uri="{A12FA001-AC4F-418D-AE19-62706E023703}">
                      <ahyp:hlinkClr xmlns:ahyp="http://schemas.microsoft.com/office/drawing/2018/hyperlinkcolor" val="tx"/>
                    </a:ext>
                  </a:extLst>
                </a:hlinkClick>
              </a:rPr>
              <a:t>https://cloud.google.com/speech-to-text</a:t>
            </a:r>
            <a:b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話者分離機能、自動句読点挿入あり、</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ストリーミング対応でリアルタイム処理可能</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月</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60</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分まで無料</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74745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F8EDE-CAF9-F06D-0A29-114E1690B2B1}"/>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5AEA5C5-45D7-2D90-E685-68E77D037FD5}"/>
              </a:ext>
            </a:extLst>
          </p:cNvPr>
          <p:cNvSpPr>
            <a:spLocks noGrp="1"/>
          </p:cNvSpPr>
          <p:nvPr>
            <p:ph type="title"/>
          </p:nvPr>
        </p:nvSpPr>
        <p:spPr>
          <a:xfrm>
            <a:off x="0" y="78203"/>
            <a:ext cx="9422780" cy="709963"/>
          </a:xfrm>
        </p:spPr>
        <p:txBody>
          <a:bodyPr vert="horz" lIns="91440" tIns="45720" rIns="91440" bIns="0" rtlCol="0" anchor="ctr">
            <a:noAutofit/>
          </a:bodyPr>
          <a:lstStyle/>
          <a:p>
            <a:r>
              <a:rPr lang="en-US" altLang="ja-JP" sz="3200" b="1" dirty="0">
                <a:solidFill>
                  <a:srgbClr val="1F3764"/>
                </a:solidFill>
                <a:latin typeface="Meiryo" panose="020B0604030504040204" pitchFamily="34" charset="-128"/>
                <a:ea typeface="Meiryo" panose="020B0604030504040204" pitchFamily="34" charset="-128"/>
              </a:rPr>
              <a:t>transcribe_simple.py</a:t>
            </a:r>
            <a:r>
              <a:rPr lang="ja-JP" altLang="en-US" sz="2800" dirty="0">
                <a:solidFill>
                  <a:srgbClr val="1F3764"/>
                </a:solidFill>
                <a:latin typeface="Meiryo" panose="020B0604030504040204" pitchFamily="34" charset="-128"/>
                <a:ea typeface="Meiryo" panose="020B0604030504040204" pitchFamily="34" charset="-128"/>
              </a:rPr>
              <a:t> </a:t>
            </a:r>
            <a:r>
              <a:rPr lang="en-US" altLang="ja-JP" sz="2800" dirty="0">
                <a:solidFill>
                  <a:srgbClr val="1F3764"/>
                </a:solidFill>
                <a:latin typeface="Meiryo" panose="020B0604030504040204" pitchFamily="34" charset="-128"/>
                <a:ea typeface="Meiryo" panose="020B0604030504040204" pitchFamily="34" charset="-128"/>
              </a:rPr>
              <a:t>(OpenAI whisper local</a:t>
            </a:r>
            <a:r>
              <a:rPr lang="ja-JP" altLang="en-US" sz="2800" dirty="0">
                <a:solidFill>
                  <a:srgbClr val="1F3764"/>
                </a:solidFill>
                <a:latin typeface="Meiryo" panose="020B0604030504040204" pitchFamily="34" charset="-128"/>
                <a:ea typeface="Meiryo" panose="020B0604030504040204" pitchFamily="34" charset="-128"/>
              </a:rPr>
              <a:t>版</a:t>
            </a:r>
            <a:r>
              <a:rPr lang="en-US" altLang="ja-JP" sz="2800" dirty="0">
                <a:solidFill>
                  <a:srgbClr val="1F3764"/>
                </a:solidFill>
                <a:latin typeface="Meiryo" panose="020B0604030504040204" pitchFamily="34" charset="-128"/>
                <a:ea typeface="Meiryo" panose="020B0604030504040204" pitchFamily="34" charset="-128"/>
              </a:rPr>
              <a:t>)</a:t>
            </a:r>
            <a:endParaRPr lang="ja-JP" altLang="en-US" sz="3200"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D8FB47AB-C8E6-0EFC-2FBD-CDA4486D89B9}"/>
              </a:ext>
            </a:extLst>
          </p:cNvPr>
          <p:cNvSpPr txBox="1"/>
          <p:nvPr/>
        </p:nvSpPr>
        <p:spPr>
          <a:xfrm>
            <a:off x="298791" y="1064699"/>
            <a:ext cx="11811929" cy="5755422"/>
          </a:xfrm>
          <a:prstGeom prst="rect">
            <a:avLst/>
          </a:prstGeom>
          <a:noFill/>
        </p:spPr>
        <p:txBody>
          <a:bodyPr wrap="square">
            <a:spAutoFit/>
          </a:bodyPr>
          <a:lstStyle/>
          <a:p>
            <a:pPr marL="285750" indent="-285750">
              <a:buFont typeface="Arial" panose="020B0604020202020204" pitchFamily="34" charset="0"/>
              <a:buChar cha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デスクトップで音声ファイル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(mp4/m4a/mp3/wav</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など</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から</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文字起こしテキストファイルを作成</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Python</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関連ライブラリ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(whisper, </a:t>
            </a:r>
            <a:r>
              <a:rPr lang="en-US" altLang="ja-JP" sz="2400" dirty="0" err="1">
                <a:latin typeface="Times New Roman" panose="02020603050405020304" pitchFamily="18" charset="0"/>
                <a:ea typeface="ＭＳ ゴシック" panose="020B0609070205080204" pitchFamily="49" charset="-128"/>
                <a:cs typeface="Times New Roman" panose="02020603050405020304" pitchFamily="18" charset="0"/>
              </a:rPr>
              <a:t>ffmpeg</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torch</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など</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が必要</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NVIDIA</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の</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GPU</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を搭載している</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PC</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では、</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GPU</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を使って高速化できる。</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しかし、</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CUDA/</a:t>
            </a: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GPU</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機能を使う場合はインストールのハードルが高い</a:t>
            </a:r>
            <a:endPar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モデルは初回実行時に</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PC</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にダウンロードされます。</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使い方</a:t>
            </a:r>
            <a:b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&gt; python transcribe_simple.py --model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small</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--lang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ja</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--input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input.mp3</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model</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には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tiny, base, small, medium, large</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が選べるが、</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GPU</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が無い場合は</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base</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か</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small</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が無難</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今回は生成</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で修正するので十分な精度がでる</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lang</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を指定しない場合は自動判別するが、指定したほうが無難</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algn="ct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いずれにしても、自力で文字起こしをするのはハードルが高いので、</a:t>
            </a:r>
            <a:b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Web</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サービスを使うことを薦めます</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517563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8647F-84B1-7E5A-0B2B-4F983E2D540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6E478FE-0CFC-E4B5-AD3B-7690EC6FB61A}"/>
              </a:ext>
            </a:extLst>
          </p:cNvPr>
          <p:cNvSpPr/>
          <p:nvPr/>
        </p:nvSpPr>
        <p:spPr>
          <a:xfrm>
            <a:off x="0" y="-10716"/>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 name="Rectangle 28">
            <a:extLst>
              <a:ext uri="{FF2B5EF4-FFF2-40B4-BE49-F238E27FC236}">
                <a16:creationId xmlns:a16="http://schemas.microsoft.com/office/drawing/2014/main" id="{13BB3A99-4D62-0485-5E8F-6F1EC75DF3BE}"/>
              </a:ext>
            </a:extLst>
          </p:cNvPr>
          <p:cNvSpPr txBox="1">
            <a:spLocks noChangeArrowheads="1"/>
          </p:cNvSpPr>
          <p:nvPr/>
        </p:nvSpPr>
        <p:spPr bwMode="auto">
          <a:xfrm>
            <a:off x="0" y="0"/>
            <a:ext cx="12191999" cy="6858000"/>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方法</a:t>
            </a:r>
            <a:r>
              <a:rPr kumimoji="1" lang="en-US" altLang="ja-JP" sz="48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2-1: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4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4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4800" b="1"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4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に講義情報を入力して作る</a:t>
            </a:r>
            <a:endParaRPr lang="en-US" altLang="ja-JP" sz="4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ctr" defTabSz="914400" rtl="0" eaLnBrk="0" fontAlgn="base" latinLnBrk="0" hangingPunct="0">
              <a:lnSpc>
                <a:spcPct val="100000"/>
              </a:lnSpc>
              <a:spcBef>
                <a:spcPct val="0"/>
              </a:spcBef>
              <a:spcAft>
                <a:spcPct val="0"/>
              </a:spcAft>
              <a:buClrTx/>
              <a:buSzTx/>
              <a:tabLst/>
              <a:defRPr/>
            </a:pPr>
            <a:endParaRPr kumimoji="1" lang="en-US" altLang="ja-JP"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258888" marR="0" lvl="0" indent="-723900" algn="l" defTabSz="914400" rtl="0" eaLnBrk="0" fontAlgn="base" latinLnBrk="0" hangingPunct="0">
              <a:lnSpc>
                <a:spcPct val="100000"/>
              </a:lnSpc>
              <a:spcBef>
                <a:spcPct val="0"/>
              </a:spcBef>
              <a:spcAft>
                <a:spcPct val="0"/>
              </a:spcAft>
              <a:buClrTx/>
              <a:buSzTx/>
              <a:tabLst>
                <a:tab pos="534988" algn="l"/>
              </a:tabLst>
              <a:defRPr/>
            </a:pPr>
            <a:r>
              <a:rPr kumimoji="1" lang="en-US" altLang="ja-JP" sz="3600" b="1"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2</a:t>
            </a:r>
            <a:r>
              <a:rPr kumimoji="1" lang="ja-JP"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段階プロンプトを使うと楽に入力できる</a:t>
            </a:r>
            <a:endParaRPr kumimoji="1" lang="en-US" altLang="ja-JP" sz="3600" b="1"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258888" marR="0" lvl="0" indent="-723900" algn="l" defTabSz="914400" rtl="0" eaLnBrk="0" fontAlgn="base" latinLnBrk="0" hangingPunct="0">
              <a:lnSpc>
                <a:spcPct val="100000"/>
              </a:lnSpc>
              <a:spcBef>
                <a:spcPct val="0"/>
              </a:spcBef>
              <a:spcAft>
                <a:spcPct val="0"/>
              </a:spcAft>
              <a:buClrTx/>
              <a:buSzTx/>
              <a:buFontTx/>
              <a:buAutoNum type="alphaLcParenBoth"/>
              <a:tabLst>
                <a:tab pos="534988" algn="l"/>
              </a:tabLst>
              <a:defRPr/>
            </a:pPr>
            <a:r>
              <a:rPr kumimoji="1" lang="ja-JP" altLang="en-US"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講義音声から文字起こししたテキストを学習させる</a:t>
            </a:r>
            <a:endParaRPr kumimoji="1" lang="en-US" altLang="ja-JP"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258888" marR="0" lvl="0" indent="-723900" algn="l" defTabSz="914400" rtl="0" eaLnBrk="0" fontAlgn="base" latinLnBrk="0" hangingPunct="0">
              <a:lnSpc>
                <a:spcPct val="100000"/>
              </a:lnSpc>
              <a:spcBef>
                <a:spcPct val="0"/>
              </a:spcBef>
              <a:spcAft>
                <a:spcPct val="0"/>
              </a:spcAft>
              <a:buClrTx/>
              <a:buSzTx/>
              <a:buFontTx/>
              <a:buAutoNum type="alphaLcParenBoth"/>
              <a:tabLst>
                <a:tab pos="534988" algn="l"/>
              </a:tabLst>
              <a:defRPr/>
            </a:pPr>
            <a:r>
              <a:rPr lang="ja-JP" altLang="en-US"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教科書の要件をプロンプトで入力し、</a:t>
            </a:r>
            <a:br>
              <a:rPr lang="en-US" altLang="ja-JP"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テキストで出力させて </a:t>
            </a:r>
            <a:br>
              <a:rPr lang="en-US" altLang="ja-JP"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3600" kern="0"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で</a:t>
            </a:r>
            <a:r>
              <a:rPr lang="en-US" altLang="ja-JP"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3600" kern="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ファイルに変換</a:t>
            </a:r>
            <a:endParaRPr kumimoji="1" lang="en-US" altLang="ja-JP" sz="3600" i="0" u="none" strike="noStrike" kern="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AutoNum type="alphaLcParenBoth"/>
              <a:tabLst/>
              <a:defRPr/>
            </a:pPr>
            <a:endParaRPr kumimoji="1" lang="ja-JP" altLang="en-US" sz="1800" b="1" i="0" u="none" strike="noStrike" kern="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4874163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0A0F7-EBE2-E19A-3CA2-6A804B059DE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473DCDB-26BD-8BDB-A1F0-5EB04C7025CC}"/>
              </a:ext>
            </a:extLst>
          </p:cNvPr>
          <p:cNvSpPr>
            <a:spLocks noGrp="1"/>
          </p:cNvSpPr>
          <p:nvPr>
            <p:ph type="title"/>
          </p:nvPr>
        </p:nvSpPr>
        <p:spPr>
          <a:xfrm>
            <a:off x="-1" y="78203"/>
            <a:ext cx="9991494" cy="709963"/>
          </a:xfrm>
        </p:spPr>
        <p:txBody>
          <a:bodyPr>
            <a:noAutofit/>
          </a:bodyPr>
          <a:lstStyle/>
          <a:p>
            <a:r>
              <a:rPr lang="en-US" altLang="ja-JP" b="1" dirty="0">
                <a:solidFill>
                  <a:srgbClr val="1F3764"/>
                </a:solidFill>
                <a:latin typeface="Meiryo" panose="020B0604030504040204" pitchFamily="34" charset="-128"/>
                <a:ea typeface="Meiryo" panose="020B0604030504040204" pitchFamily="34" charset="-128"/>
              </a:rPr>
              <a:t>Web</a:t>
            </a:r>
            <a:r>
              <a:rPr lang="ja-JP" altLang="en-US" b="1" dirty="0">
                <a:solidFill>
                  <a:srgbClr val="1F3764"/>
                </a:solidFill>
                <a:latin typeface="Meiryo" panose="020B0604030504040204" pitchFamily="34" charset="-128"/>
                <a:ea typeface="Meiryo" panose="020B0604030504040204" pitchFamily="34" charset="-128"/>
              </a:rPr>
              <a:t> </a:t>
            </a:r>
            <a:r>
              <a:rPr lang="en-US" altLang="ja-JP" b="1" dirty="0">
                <a:solidFill>
                  <a:srgbClr val="1F3764"/>
                </a:solidFill>
                <a:latin typeface="Meiryo" panose="020B0604030504040204" pitchFamily="34" charset="-128"/>
                <a:ea typeface="Meiryo" panose="020B0604030504040204" pitchFamily="34" charset="-128"/>
              </a:rPr>
              <a:t>UI</a:t>
            </a:r>
            <a:r>
              <a:rPr lang="ja-JP" altLang="en-US" b="1" dirty="0">
                <a:solidFill>
                  <a:srgbClr val="1F3764"/>
                </a:solidFill>
                <a:latin typeface="Meiryo" panose="020B0604030504040204" pitchFamily="34" charset="-128"/>
                <a:ea typeface="Meiryo" panose="020B0604030504040204" pitchFamily="34" charset="-128"/>
              </a:rPr>
              <a:t>生成</a:t>
            </a:r>
            <a:r>
              <a:rPr lang="en-US" altLang="ja-JP" b="1" dirty="0">
                <a:solidFill>
                  <a:srgbClr val="1F3764"/>
                </a:solidFill>
                <a:latin typeface="Meiryo" panose="020B0604030504040204" pitchFamily="34" charset="-128"/>
                <a:ea typeface="Meiryo" panose="020B0604030504040204" pitchFamily="34" charset="-128"/>
              </a:rPr>
              <a:t>AI</a:t>
            </a:r>
            <a:r>
              <a:rPr lang="ja-JP" altLang="en-US" b="1" dirty="0">
                <a:solidFill>
                  <a:srgbClr val="1F3764"/>
                </a:solidFill>
                <a:latin typeface="Meiryo" panose="020B0604030504040204" pitchFamily="34" charset="-128"/>
                <a:ea typeface="Meiryo" panose="020B0604030504040204" pitchFamily="34" charset="-128"/>
              </a:rPr>
              <a:t>で文字起こしテキストから教科書を作る</a:t>
            </a:r>
          </a:p>
        </p:txBody>
      </p:sp>
      <p:sp>
        <p:nvSpPr>
          <p:cNvPr id="4" name="テキスト ボックス 3">
            <a:extLst>
              <a:ext uri="{FF2B5EF4-FFF2-40B4-BE49-F238E27FC236}">
                <a16:creationId xmlns:a16="http://schemas.microsoft.com/office/drawing/2014/main" id="{11AB536D-68CC-8587-70DC-46A825379293}"/>
              </a:ext>
            </a:extLst>
          </p:cNvPr>
          <p:cNvSpPr txBox="1"/>
          <p:nvPr/>
        </p:nvSpPr>
        <p:spPr>
          <a:xfrm>
            <a:off x="313031" y="1069462"/>
            <a:ext cx="11524856"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2</a:t>
            </a: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段階に分けて入力</a:t>
            </a:r>
            <a:endPar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Step1</a:t>
            </a:r>
            <a:r>
              <a:rPr lang="ja-JP" altLang="en-US"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プロンプト</a:t>
            </a:r>
            <a:r>
              <a:rPr lang="en-US" altLang="ja-JP"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以下は、統計力学の講義の文字起こしテキストです。学習してください。</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ここに文字起こしテキストをコピペ ＊＊</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en-US" altLang="ja-JP"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Step2</a:t>
            </a:r>
            <a:r>
              <a:rPr lang="ja-JP" altLang="en-US"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プロンプト</a:t>
            </a:r>
            <a:r>
              <a:rPr lang="en-US" altLang="ja-JP"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あなたは大学で統計力学を研究している教授です。</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文字起こしテキストをもとに、統計力学概論の講義の教科書を作ってください。以下の要件を満たしてください。</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条件</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聴講者は材料工学科 学部</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年生</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100</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分の授業</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数式を含める</a:t>
            </a:r>
            <a:b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学生が興味を持ちそうな話などを入れる</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出力形式は、</a:t>
            </a: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の書式がそのまま見えるように、コードブロック形式（</a:t>
            </a: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 ... ```</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）で出力してください。</a:t>
            </a:r>
          </a:p>
          <a:p>
            <a:pPr>
              <a:defRPr/>
            </a:pPr>
            <a:endPar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269199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92DF2-2A5B-F1B5-5BDA-111302CE1F2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2858BEFA-12D5-79A8-F325-47A60BA0185D}"/>
              </a:ext>
            </a:extLst>
          </p:cNvPr>
          <p:cNvSpPr>
            <a:spLocks noGrp="1"/>
          </p:cNvSpPr>
          <p:nvPr>
            <p:ph type="title"/>
          </p:nvPr>
        </p:nvSpPr>
        <p:spPr>
          <a:xfrm>
            <a:off x="-1" y="78203"/>
            <a:ext cx="9065941" cy="709963"/>
          </a:xfrm>
        </p:spPr>
        <p:txBody>
          <a:bodyPr>
            <a:noAutofit/>
          </a:bodyPr>
          <a:lstStyle/>
          <a:p>
            <a:r>
              <a:rPr lang="ja-JP" altLang="en-US" sz="3200" b="1" dirty="0">
                <a:solidFill>
                  <a:srgbClr val="1F3764"/>
                </a:solidFill>
                <a:latin typeface="Meiryo" panose="020B0604030504040204" pitchFamily="34" charset="-128"/>
                <a:ea typeface="Meiryo" panose="020B0604030504040204" pitchFamily="34" charset="-128"/>
              </a:rPr>
              <a:t>音声データを使った場合の特徴</a:t>
            </a:r>
          </a:p>
        </p:txBody>
      </p:sp>
      <p:sp>
        <p:nvSpPr>
          <p:cNvPr id="4" name="テキスト ボックス 3">
            <a:extLst>
              <a:ext uri="{FF2B5EF4-FFF2-40B4-BE49-F238E27FC236}">
                <a16:creationId xmlns:a16="http://schemas.microsoft.com/office/drawing/2014/main" id="{19EA3B59-8F27-E7A5-328C-8D28C128A8FA}"/>
              </a:ext>
            </a:extLst>
          </p:cNvPr>
          <p:cNvSpPr txBox="1"/>
          <p:nvPr/>
        </p:nvSpPr>
        <p:spPr>
          <a:xfrm>
            <a:off x="265176" y="1080365"/>
            <a:ext cx="11661647" cy="5509200"/>
          </a:xfrm>
          <a:prstGeom prst="rect">
            <a:avLst/>
          </a:prstGeom>
          <a:noFill/>
        </p:spPr>
        <p:txBody>
          <a:bodyPr wrap="square">
            <a:spAutoFit/>
          </a:bodyPr>
          <a:lstStyle/>
          <a:p>
            <a:pPr>
              <a:defRPr/>
            </a:pP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作成手順 </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(Gemini</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2.5Flash):</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 </a:t>
            </a:r>
            <a:endPar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endParaRPr>
          </a:p>
          <a:p>
            <a:pPr marL="514350" indent="-514350">
              <a:buFont typeface="+mj-lt"/>
              <a:buAutoNum type="arabicPeriod"/>
              <a:defRPr/>
            </a:pPr>
            <a:r>
              <a:rPr lang="en-US" altLang="ja-JP" sz="2800" b="1" dirty="0" err="1">
                <a:latin typeface="Times New Roman" panose="02020603050405020304" pitchFamily="18" charset="0"/>
                <a:ea typeface="ＭＳ ゴシック" panose="020B0609070205080204" pitchFamily="49" charset="-128"/>
                <a:cs typeface="Times New Roman" panose="02020603050405020304" pitchFamily="18" charset="0"/>
              </a:rPr>
              <a:t>WebUI</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で音声の文字起こしファイルを入力</a:t>
            </a:r>
            <a:endPar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endParaRPr>
          </a:p>
          <a:p>
            <a:pPr marL="514350" indent="-514350">
              <a:buFont typeface="+mj-lt"/>
              <a:buAutoNum type="arabicPeriod"/>
              <a:defRPr/>
            </a:pP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で出力</a:t>
            </a:r>
            <a:endPar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endParaRPr>
          </a:p>
          <a:p>
            <a:pPr marL="514350" indent="-514350">
              <a:buFont typeface="+mj-lt"/>
              <a:buAutoNum type="arabicPeriod"/>
              <a:defRPr/>
            </a:pPr>
            <a:r>
              <a:rPr lang="en-US" altLang="ja-JP" sz="2800" b="1"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で</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Word</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ファイルに変換</a:t>
            </a:r>
            <a:endPar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endPar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文字起こしファイル</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20231010</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統計力学</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_gemini_transcribe.txt</a:t>
            </a:r>
          </a:p>
          <a:p>
            <a:pPr>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出力</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20231010</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統計力学</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_gemini_transcribe.md</a:t>
            </a:r>
          </a:p>
          <a:p>
            <a:pPr>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変換した</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Word</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20231010</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統計力学</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_gemini_transcribe.docx</a:t>
            </a:r>
          </a:p>
          <a:p>
            <a:pPr marL="342900" lvl="0" indent="-342900">
              <a:buFont typeface="Arial" panose="020B0604020202020204" pitchFamily="34" charset="0"/>
              <a:buChar char="•"/>
              <a:defRP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2977 words, 6 page</a:t>
            </a:r>
          </a:p>
          <a:p>
            <a:pPr marL="342900" lvl="0" indent="-342900">
              <a:buFont typeface="Arial" panose="020B0604020202020204" pitchFamily="34" charset="0"/>
              <a:buChar char="•"/>
              <a:defRPr/>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書式が反映される</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音声に無い数式も挿入される</a:t>
            </a:r>
            <a:endPar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数式は数式エディタに変換</a:t>
            </a:r>
            <a:endPar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324924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75B00-8312-456E-9D9F-9BCCD54EC82C}"/>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6CECB87A-EA43-3E4E-F3BC-C3D6ED67C5C0}"/>
              </a:ext>
            </a:extLst>
          </p:cNvPr>
          <p:cNvSpPr>
            <a:spLocks noGrp="1"/>
          </p:cNvSpPr>
          <p:nvPr>
            <p:ph type="title"/>
          </p:nvPr>
        </p:nvSpPr>
        <p:spPr>
          <a:xfrm>
            <a:off x="-1" y="78203"/>
            <a:ext cx="9534293"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スライドファイルの利用</a:t>
            </a:r>
          </a:p>
        </p:txBody>
      </p:sp>
      <p:sp>
        <p:nvSpPr>
          <p:cNvPr id="4" name="テキスト ボックス 3">
            <a:extLst>
              <a:ext uri="{FF2B5EF4-FFF2-40B4-BE49-F238E27FC236}">
                <a16:creationId xmlns:a16="http://schemas.microsoft.com/office/drawing/2014/main" id="{06415E67-5413-FB98-D2B4-42924B1F4BC1}"/>
              </a:ext>
            </a:extLst>
          </p:cNvPr>
          <p:cNvSpPr txBox="1"/>
          <p:nvPr/>
        </p:nvSpPr>
        <p:spPr>
          <a:xfrm>
            <a:off x="150471" y="957702"/>
            <a:ext cx="11524856" cy="4401205"/>
          </a:xfrm>
          <a:prstGeom prst="rect">
            <a:avLst/>
          </a:prstGeom>
          <a:noFill/>
        </p:spPr>
        <p:txBody>
          <a:bodyPr wrap="square">
            <a:spAutoFit/>
          </a:bodyPr>
          <a:lstStyle/>
          <a:p>
            <a:pPr lvl="0">
              <a:defRPr/>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音声ファイルを２段階プロンプトで入力したように、</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ppt2md.py</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をつかって</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PowerPoint</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の講義スライドを</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化し、</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３段階プロンプトで教科書を生成することができます。</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14350" lvl="0" indent="-514350">
              <a:buFont typeface="+mj-lt"/>
              <a:buAutoNum type="arabicPeriod"/>
              <a:defRPr/>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音声の文字起こしテキストを学習させる</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14350" indent="-514350">
              <a:buFont typeface="+mj-lt"/>
              <a:buAutoNum type="arabicPeriod"/>
              <a:defRPr/>
            </a:pP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スライド</a:t>
            </a: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PowerPoint</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ファイルを</a:t>
            </a: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に変換</a:t>
            </a:r>
            <a:b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スライドの</a:t>
            </a: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テキストを学習させる</a:t>
            </a:r>
            <a:endPar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514350" lvl="0" indent="-514350">
              <a:buFont typeface="+mj-lt"/>
              <a:buAutoNum type="arabicPeriod"/>
              <a:defRPr/>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プロンプトで教科書の要件、出力形式を指定して</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テキストを出力</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14350" lvl="0" indent="-514350">
              <a:buFont typeface="+mj-lt"/>
              <a:buAutoNum type="arabicPeriod"/>
              <a:defRP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テキストを</a:t>
            </a:r>
            <a:r>
              <a:rPr lang="en-US" altLang="ja-JP" sz="2800"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で</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Word</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ファイルに変換</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009408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A2FFA-6E9E-10F4-FFB0-45C4B73AC30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1F0C84A-90BA-6057-8590-46D853009628}"/>
              </a:ext>
            </a:extLst>
          </p:cNvPr>
          <p:cNvSpPr/>
          <p:nvPr/>
        </p:nvSpPr>
        <p:spPr>
          <a:xfrm>
            <a:off x="0" y="-10716"/>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 name="Rectangle 28">
            <a:extLst>
              <a:ext uri="{FF2B5EF4-FFF2-40B4-BE49-F238E27FC236}">
                <a16:creationId xmlns:a16="http://schemas.microsoft.com/office/drawing/2014/main" id="{714D3DF1-C8C7-5150-192E-BAFB4683DC9F}"/>
              </a:ext>
            </a:extLst>
          </p:cNvPr>
          <p:cNvSpPr txBox="1">
            <a:spLocks noChangeArrowheads="1"/>
          </p:cNvSpPr>
          <p:nvPr/>
        </p:nvSpPr>
        <p:spPr bwMode="auto">
          <a:xfrm>
            <a:off x="0" y="0"/>
            <a:ext cx="12191999" cy="6858000"/>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教科書の作成</a:t>
            </a:r>
            <a:r>
              <a:rPr kumimoji="1" lang="en-US" altLang="ja-JP"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chemeClr val="tx1"/>
                </a:solidFill>
                <a:effectLst/>
                <a:uLnTx/>
                <a:uFillTx/>
                <a:latin typeface="Times New Roman"/>
                <a:ea typeface="ＨＧ丸ゴシックB" charset="-128"/>
                <a:cs typeface="+mj-cs"/>
              </a:rPr>
              <a:t>プログラムで生成</a:t>
            </a:r>
            <a:r>
              <a:rPr kumimoji="1" lang="en-US" altLang="ja-JP" b="1" i="0" u="none" strike="noStrike" kern="1200" cap="none" spc="0" normalizeH="0" baseline="0" noProof="0" dirty="0">
                <a:ln>
                  <a:noFill/>
                </a:ln>
                <a:solidFill>
                  <a:schemeClr val="tx1"/>
                </a:solidFill>
                <a:effectLst/>
                <a:uLnTx/>
                <a:uFillTx/>
                <a:latin typeface="Times New Roman"/>
                <a:ea typeface="ＨＧ丸ゴシックB" charset="-128"/>
                <a:cs typeface="+mj-cs"/>
              </a:rPr>
              <a:t>AI </a:t>
            </a:r>
            <a:r>
              <a:rPr kumimoji="1" lang="ja-JP" altLang="en-US" b="1" i="0" u="none" strike="noStrike" kern="1200" cap="none" spc="0" normalizeH="0" baseline="0" noProof="0" dirty="0">
                <a:ln>
                  <a:noFill/>
                </a:ln>
                <a:solidFill>
                  <a:schemeClr val="tx1"/>
                </a:solidFill>
                <a:effectLst/>
                <a:uLnTx/>
                <a:uFillTx/>
                <a:latin typeface="Times New Roman"/>
                <a:ea typeface="ＨＧ丸ゴシックB" charset="-128"/>
                <a:cs typeface="+mj-cs"/>
              </a:rPr>
              <a:t>に講義情報を入力して作る</a:t>
            </a:r>
            <a:endParaRPr kumimoji="1" lang="en-US" altLang="ja-JP" b="1" i="0" u="none" strike="noStrike" kern="1200" cap="none" spc="0" normalizeH="0" baseline="0" noProof="0" dirty="0">
              <a:ln>
                <a:noFill/>
              </a:ln>
              <a:solidFill>
                <a:schemeClr val="tx1"/>
              </a:solidFill>
              <a:effectLst/>
              <a:uLnTx/>
              <a:uFillTx/>
              <a:latin typeface="Times New Roman"/>
              <a:ea typeface="ＨＧ丸ゴシックB" charset="-128"/>
              <a:cs typeface="+mj-cs"/>
            </a:endParaRPr>
          </a:p>
          <a:p>
            <a:pPr>
              <a:defRPr/>
            </a:pPr>
            <a:r>
              <a:rPr lang="en-US" altLang="ja-JP" sz="4000" b="1" kern="0" dirty="0">
                <a:solidFill>
                  <a:srgbClr val="FF0000"/>
                </a:solidFill>
                <a:ea typeface="ＨＧ丸ゴシックB" charset="-128"/>
              </a:rPr>
              <a:t>make_textbook5.py</a:t>
            </a:r>
            <a:r>
              <a:rPr lang="ja-JP" altLang="en-US" sz="4000" b="1" kern="0" dirty="0">
                <a:solidFill>
                  <a:srgbClr val="FF0000"/>
                </a:solidFill>
                <a:ea typeface="ＨＧ丸ゴシックB" charset="-128"/>
              </a:rPr>
              <a:t>を使用</a:t>
            </a:r>
            <a:endParaRPr lang="ja-JP" altLang="en-US" sz="1200" b="1" kern="0" dirty="0">
              <a:solidFill>
                <a:srgbClr val="000000"/>
              </a:solidFill>
            </a:endParaRPr>
          </a:p>
        </p:txBody>
      </p:sp>
    </p:spTree>
    <p:extLst>
      <p:ext uri="{BB962C8B-B14F-4D97-AF65-F5344CB8AC3E}">
        <p14:creationId xmlns:p14="http://schemas.microsoft.com/office/powerpoint/2010/main" val="7070983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ECF94-0645-0C2F-E0FF-BECE27979A3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B0EA083-0D99-2DF2-C364-B16CFAEFB369}"/>
              </a:ext>
            </a:extLst>
          </p:cNvPr>
          <p:cNvSpPr>
            <a:spLocks noGrp="1"/>
          </p:cNvSpPr>
          <p:nvPr>
            <p:ph type="title"/>
          </p:nvPr>
        </p:nvSpPr>
        <p:spPr>
          <a:xfrm>
            <a:off x="0" y="78203"/>
            <a:ext cx="8064896"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教科書作成フローとプログラム</a:t>
            </a:r>
          </a:p>
        </p:txBody>
      </p:sp>
      <p:sp>
        <p:nvSpPr>
          <p:cNvPr id="2" name="正方形/長方形 1">
            <a:extLst>
              <a:ext uri="{FF2B5EF4-FFF2-40B4-BE49-F238E27FC236}">
                <a16:creationId xmlns:a16="http://schemas.microsoft.com/office/drawing/2014/main" id="{0EF23808-CB07-6550-C933-411970959E55}"/>
              </a:ext>
            </a:extLst>
          </p:cNvPr>
          <p:cNvSpPr/>
          <p:nvPr/>
        </p:nvSpPr>
        <p:spPr>
          <a:xfrm>
            <a:off x="173620" y="1041722"/>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録画・録音ファイル</a:t>
            </a:r>
          </a:p>
        </p:txBody>
      </p:sp>
      <p:sp>
        <p:nvSpPr>
          <p:cNvPr id="5" name="正方形/長方形 4">
            <a:extLst>
              <a:ext uri="{FF2B5EF4-FFF2-40B4-BE49-F238E27FC236}">
                <a16:creationId xmlns:a16="http://schemas.microsoft.com/office/drawing/2014/main" id="{3B685312-308B-EB00-D19C-D9335262E3E7}"/>
              </a:ext>
            </a:extLst>
          </p:cNvPr>
          <p:cNvSpPr/>
          <p:nvPr/>
        </p:nvSpPr>
        <p:spPr>
          <a:xfrm>
            <a:off x="173620" y="2186529"/>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講義スライド</a:t>
            </a: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PPTX</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sp>
        <p:nvSpPr>
          <p:cNvPr id="7" name="正方形/長方形 6">
            <a:extLst>
              <a:ext uri="{FF2B5EF4-FFF2-40B4-BE49-F238E27FC236}">
                <a16:creationId xmlns:a16="http://schemas.microsoft.com/office/drawing/2014/main" id="{2CA449E1-8C3E-CADA-90E9-7480CBE0889B}"/>
              </a:ext>
            </a:extLst>
          </p:cNvPr>
          <p:cNvSpPr/>
          <p:nvPr/>
        </p:nvSpPr>
        <p:spPr>
          <a:xfrm>
            <a:off x="4272987" y="1032075"/>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TEXT</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sp>
        <p:nvSpPr>
          <p:cNvPr id="8" name="正方形/長方形 7">
            <a:extLst>
              <a:ext uri="{FF2B5EF4-FFF2-40B4-BE49-F238E27FC236}">
                <a16:creationId xmlns:a16="http://schemas.microsoft.com/office/drawing/2014/main" id="{7739848D-5A75-38E8-20F5-4FF0C231D5D8}"/>
              </a:ext>
            </a:extLst>
          </p:cNvPr>
          <p:cNvSpPr/>
          <p:nvPr/>
        </p:nvSpPr>
        <p:spPr>
          <a:xfrm>
            <a:off x="4272987" y="2176882"/>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Markdown</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cxnSp>
        <p:nvCxnSpPr>
          <p:cNvPr id="10" name="直線矢印コネクタ 9">
            <a:extLst>
              <a:ext uri="{FF2B5EF4-FFF2-40B4-BE49-F238E27FC236}">
                <a16:creationId xmlns:a16="http://schemas.microsoft.com/office/drawing/2014/main" id="{F5B68947-2508-BAB3-FEDF-EB1068BB8471}"/>
              </a:ext>
            </a:extLst>
          </p:cNvPr>
          <p:cNvCxnSpPr>
            <a:cxnSpLocks/>
            <a:stCxn id="2" idx="3"/>
            <a:endCxn id="7" idx="1"/>
          </p:cNvCxnSpPr>
          <p:nvPr/>
        </p:nvCxnSpPr>
        <p:spPr>
          <a:xfrm flipV="1">
            <a:off x="2569580" y="1477701"/>
            <a:ext cx="1703407" cy="9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D5DC557-74AE-D02C-1970-7406AFF07372}"/>
              </a:ext>
            </a:extLst>
          </p:cNvPr>
          <p:cNvCxnSpPr>
            <a:stCxn id="5" idx="3"/>
            <a:endCxn id="8" idx="1"/>
          </p:cNvCxnSpPr>
          <p:nvPr/>
        </p:nvCxnSpPr>
        <p:spPr>
          <a:xfrm flipV="1">
            <a:off x="2569580" y="2622508"/>
            <a:ext cx="1703407" cy="9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7B899A2-8891-5D2C-A48D-FB652268BB64}"/>
              </a:ext>
            </a:extLst>
          </p:cNvPr>
          <p:cNvSpPr txBox="1"/>
          <p:nvPr/>
        </p:nvSpPr>
        <p:spPr>
          <a:xfrm>
            <a:off x="2569580" y="1593013"/>
            <a:ext cx="160888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rPr>
              <a:t>文字起こし</a:t>
            </a:r>
            <a:endPar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rPr>
              <a:t>　</a:t>
            </a:r>
            <a:r>
              <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rPr>
              <a:t>whisper</a:t>
            </a:r>
            <a:endPar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endParaRPr>
          </a:p>
        </p:txBody>
      </p:sp>
      <p:sp>
        <p:nvSpPr>
          <p:cNvPr id="16" name="テキスト ボックス 15">
            <a:extLst>
              <a:ext uri="{FF2B5EF4-FFF2-40B4-BE49-F238E27FC236}">
                <a16:creationId xmlns:a16="http://schemas.microsoft.com/office/drawing/2014/main" id="{20B592DA-715F-1383-C458-3DC5242DE111}"/>
              </a:ext>
            </a:extLst>
          </p:cNvPr>
          <p:cNvSpPr txBox="1"/>
          <p:nvPr/>
        </p:nvSpPr>
        <p:spPr>
          <a:xfrm>
            <a:off x="2574471" y="2665248"/>
            <a:ext cx="18471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Verdana"/>
                <a:ea typeface="メイリオ"/>
                <a:cs typeface="+mn-cs"/>
              </a:rPr>
              <a:t>pptx2md.py</a:t>
            </a:r>
            <a:endPar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endParaRPr>
          </a:p>
        </p:txBody>
      </p:sp>
      <p:sp>
        <p:nvSpPr>
          <p:cNvPr id="17" name="正方形/長方形 16">
            <a:extLst>
              <a:ext uri="{FF2B5EF4-FFF2-40B4-BE49-F238E27FC236}">
                <a16:creationId xmlns:a16="http://schemas.microsoft.com/office/drawing/2014/main" id="{212FBFFE-B916-D827-5F45-DC004076D1A5}"/>
              </a:ext>
            </a:extLst>
          </p:cNvPr>
          <p:cNvSpPr/>
          <p:nvPr/>
        </p:nvSpPr>
        <p:spPr>
          <a:xfrm>
            <a:off x="8870066" y="1656457"/>
            <a:ext cx="2395960" cy="8912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Markdown:</a:t>
            </a:r>
            <a:b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b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・教科書</a:t>
            </a:r>
            <a:endParaRPr kumimoji="1" lang="en-US" altLang="ja-JP" sz="1800" b="0" i="0" u="none" strike="noStrike" kern="1200" cap="none" spc="0" normalizeH="0" baseline="0" noProof="0" dirty="0">
              <a:ln>
                <a:noFill/>
              </a:ln>
              <a:solidFill>
                <a:prstClr val="black"/>
              </a:solidFill>
              <a:effectLst/>
              <a:uLnTx/>
              <a:uFillTx/>
              <a:latin typeface="Verdana"/>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・スライド</a:t>
            </a:r>
          </a:p>
        </p:txBody>
      </p:sp>
      <p:cxnSp>
        <p:nvCxnSpPr>
          <p:cNvPr id="19" name="コネクタ: カギ線 18">
            <a:extLst>
              <a:ext uri="{FF2B5EF4-FFF2-40B4-BE49-F238E27FC236}">
                <a16:creationId xmlns:a16="http://schemas.microsoft.com/office/drawing/2014/main" id="{3B39F2A6-95C7-20C1-B056-B8EB728EA2DD}"/>
              </a:ext>
            </a:extLst>
          </p:cNvPr>
          <p:cNvCxnSpPr>
            <a:stCxn id="7" idx="3"/>
            <a:endCxn id="17" idx="1"/>
          </p:cNvCxnSpPr>
          <p:nvPr/>
        </p:nvCxnSpPr>
        <p:spPr>
          <a:xfrm>
            <a:off x="6668947" y="1477701"/>
            <a:ext cx="2201119" cy="62438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コネクタ: カギ線 20">
            <a:extLst>
              <a:ext uri="{FF2B5EF4-FFF2-40B4-BE49-F238E27FC236}">
                <a16:creationId xmlns:a16="http://schemas.microsoft.com/office/drawing/2014/main" id="{E0C42BCA-9B3A-B8BB-5970-D92A148F93E9}"/>
              </a:ext>
            </a:extLst>
          </p:cNvPr>
          <p:cNvCxnSpPr>
            <a:stCxn id="8" idx="3"/>
            <a:endCxn id="17" idx="1"/>
          </p:cNvCxnSpPr>
          <p:nvPr/>
        </p:nvCxnSpPr>
        <p:spPr>
          <a:xfrm flipV="1">
            <a:off x="6668947" y="2102083"/>
            <a:ext cx="2201119" cy="52042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1C1056E0-4426-5ED6-9E4A-1B86381F48BE}"/>
              </a:ext>
            </a:extLst>
          </p:cNvPr>
          <p:cNvSpPr/>
          <p:nvPr/>
        </p:nvSpPr>
        <p:spPr>
          <a:xfrm>
            <a:off x="295755" y="5264987"/>
            <a:ext cx="3732835" cy="13080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・教科書 </a:t>
            </a: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MS-Word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Verdana"/>
                <a:ea typeface="メイリオ"/>
                <a:cs typeface="+mn-cs"/>
              </a:rPr>
              <a:t>・スライド </a:t>
            </a: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rPr>
              <a:t>MS-PowerPoint</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cxnSp>
        <p:nvCxnSpPr>
          <p:cNvPr id="27" name="コネクタ: カギ線 26">
            <a:extLst>
              <a:ext uri="{FF2B5EF4-FFF2-40B4-BE49-F238E27FC236}">
                <a16:creationId xmlns:a16="http://schemas.microsoft.com/office/drawing/2014/main" id="{E93F9AF8-5644-42AC-C267-4D982C58295F}"/>
              </a:ext>
            </a:extLst>
          </p:cNvPr>
          <p:cNvCxnSpPr>
            <a:cxnSpLocks/>
            <a:stCxn id="17" idx="2"/>
            <a:endCxn id="23" idx="0"/>
          </p:cNvCxnSpPr>
          <p:nvPr/>
        </p:nvCxnSpPr>
        <p:spPr>
          <a:xfrm rot="5400000">
            <a:off x="4756471" y="-46589"/>
            <a:ext cx="2717279" cy="790587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575C7B8-C993-A5CC-3290-4DFD434776F3}"/>
              </a:ext>
            </a:extLst>
          </p:cNvPr>
          <p:cNvSpPr txBox="1"/>
          <p:nvPr/>
        </p:nvSpPr>
        <p:spPr>
          <a:xfrm>
            <a:off x="2162172" y="4338363"/>
            <a:ext cx="16088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FF0000"/>
                </a:solidFill>
                <a:effectLst/>
                <a:uLnTx/>
                <a:uFillTx/>
                <a:latin typeface="Verdana"/>
                <a:ea typeface="メイリオ"/>
                <a:cs typeface="+mn-cs"/>
              </a:rPr>
              <a:t>pandoc</a:t>
            </a:r>
            <a:endParaRPr kumimoji="1" lang="ja-JP" altLang="en-US" sz="1800" b="1" i="0" u="none" strike="noStrike" kern="1200" cap="none" spc="0" normalizeH="0" baseline="0" noProof="0" dirty="0">
              <a:ln>
                <a:noFill/>
              </a:ln>
              <a:solidFill>
                <a:srgbClr val="FF0000"/>
              </a:solidFill>
              <a:effectLst/>
              <a:uLnTx/>
              <a:uFillTx/>
              <a:latin typeface="Verdana"/>
              <a:ea typeface="メイリオ"/>
              <a:cs typeface="+mn-cs"/>
            </a:endParaRPr>
          </a:p>
        </p:txBody>
      </p:sp>
      <p:sp>
        <p:nvSpPr>
          <p:cNvPr id="33" name="テキスト ボックス 32">
            <a:extLst>
              <a:ext uri="{FF2B5EF4-FFF2-40B4-BE49-F238E27FC236}">
                <a16:creationId xmlns:a16="http://schemas.microsoft.com/office/drawing/2014/main" id="{CF8BF269-64F4-6828-7284-EC5AB399E944}"/>
              </a:ext>
            </a:extLst>
          </p:cNvPr>
          <p:cNvSpPr txBox="1"/>
          <p:nvPr/>
        </p:nvSpPr>
        <p:spPr>
          <a:xfrm>
            <a:off x="4079025" y="5125019"/>
            <a:ext cx="782080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特徴</a:t>
            </a:r>
            <a:endPar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・プロンプトで多言語出力</a:t>
            </a:r>
            <a:endPar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a:t>
            </a:r>
            <a:r>
              <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rPr>
              <a:t>role</a:t>
            </a: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、プロンプトでレベル調整</a:t>
            </a:r>
            <a:endPar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・数式、説明、コラムなどを補完</a:t>
            </a:r>
            <a:endPar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　　入力</a:t>
            </a:r>
            <a:r>
              <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rPr>
              <a:t>PowerPoint</a:t>
            </a: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の数式も反映 </a:t>
            </a:r>
            <a:r>
              <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rPr>
              <a:t>(ppt2md.py</a:t>
            </a:r>
            <a:r>
              <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rPr>
              <a:t>必須</a:t>
            </a:r>
            <a:r>
              <a:rPr kumimoji="1" lang="en-US" altLang="ja-JP" sz="1800" b="1" i="0" u="none" strike="noStrike" kern="1200" cap="none" spc="0" normalizeH="0" baseline="0" noProof="0" dirty="0">
                <a:ln>
                  <a:noFill/>
                </a:ln>
                <a:solidFill>
                  <a:srgbClr val="0000FF"/>
                </a:solidFill>
                <a:effectLst/>
                <a:uLnTx/>
                <a:uFillTx/>
                <a:latin typeface="Verdana"/>
                <a:ea typeface="メイリオ"/>
                <a:cs typeface="+mn-cs"/>
              </a:rPr>
              <a:t>)</a:t>
            </a:r>
            <a:endParaRPr kumimoji="1" lang="ja-JP" altLang="en-US" sz="1800" b="1" i="0" u="none" strike="noStrike" kern="1200" cap="none" spc="0" normalizeH="0" baseline="0" noProof="0" dirty="0">
              <a:ln>
                <a:noFill/>
              </a:ln>
              <a:solidFill>
                <a:srgbClr val="0000FF"/>
              </a:solidFill>
              <a:effectLst/>
              <a:uLnTx/>
              <a:uFillTx/>
              <a:latin typeface="Verdana"/>
              <a:ea typeface="メイリオ"/>
              <a:cs typeface="+mn-cs"/>
            </a:endParaRPr>
          </a:p>
        </p:txBody>
      </p:sp>
      <p:sp>
        <p:nvSpPr>
          <p:cNvPr id="6" name="テキスト ボックス 5">
            <a:extLst>
              <a:ext uri="{FF2B5EF4-FFF2-40B4-BE49-F238E27FC236}">
                <a16:creationId xmlns:a16="http://schemas.microsoft.com/office/drawing/2014/main" id="{CF20C8FE-D9F4-FDAB-6958-26F5A321EB7E}"/>
              </a:ext>
            </a:extLst>
          </p:cNvPr>
          <p:cNvSpPr txBox="1"/>
          <p:nvPr/>
        </p:nvSpPr>
        <p:spPr>
          <a:xfrm>
            <a:off x="6952396" y="2673656"/>
            <a:ext cx="2875754" cy="646331"/>
          </a:xfrm>
          <a:prstGeom prst="rect">
            <a:avLst/>
          </a:prstGeom>
          <a:noFill/>
          <a:ln w="28575">
            <a:solidFill>
              <a:srgbClr val="0000FF"/>
            </a:solidFill>
          </a:ln>
        </p:spPr>
        <p:txBody>
          <a:bodyPr wrap="square">
            <a:spAutoFit/>
          </a:bodyPr>
          <a:lstStyle/>
          <a:p>
            <a:r>
              <a:rPr lang="en-US" altLang="ja-JP" sz="1800" b="1" kern="0" dirty="0">
                <a:solidFill>
                  <a:srgbClr val="FF0000"/>
                </a:solidFill>
                <a:ea typeface="ＨＧ丸ゴシックB" charset="-128"/>
              </a:rPr>
              <a:t>make_textbook5.py</a:t>
            </a:r>
          </a:p>
          <a:p>
            <a:r>
              <a:rPr lang="ja-JP" altLang="en-US" b="1" kern="0" dirty="0">
                <a:solidFill>
                  <a:srgbClr val="FF0000"/>
                </a:solidFill>
                <a:ea typeface="ＨＧ丸ゴシックB" charset="-128"/>
              </a:rPr>
              <a:t>　</a:t>
            </a:r>
            <a:r>
              <a:rPr lang="ja-JP" altLang="en-US" b="1" dirty="0">
                <a:solidFill>
                  <a:srgbClr val="FF0000"/>
                </a:solidFill>
              </a:rPr>
              <a:t>生成</a:t>
            </a:r>
            <a:r>
              <a:rPr lang="en-US" altLang="ja-JP" b="1" dirty="0">
                <a:solidFill>
                  <a:srgbClr val="FF0000"/>
                </a:solidFill>
              </a:rPr>
              <a:t>AI:</a:t>
            </a:r>
            <a:r>
              <a:rPr lang="ja-JP" altLang="en-US" b="1" dirty="0">
                <a:solidFill>
                  <a:srgbClr val="FF0000"/>
                </a:solidFill>
              </a:rPr>
              <a:t> </a:t>
            </a:r>
            <a:r>
              <a:rPr lang="en-US" altLang="ja-JP" b="1" dirty="0">
                <a:solidFill>
                  <a:srgbClr val="FF0000"/>
                </a:solidFill>
              </a:rPr>
              <a:t>Gemini</a:t>
            </a:r>
            <a:r>
              <a:rPr lang="ja-JP" altLang="en-US" b="1" dirty="0">
                <a:solidFill>
                  <a:srgbClr val="FF0000"/>
                </a:solidFill>
              </a:rPr>
              <a:t> </a:t>
            </a:r>
            <a:r>
              <a:rPr lang="en-US" altLang="ja-JP" b="1" dirty="0">
                <a:solidFill>
                  <a:srgbClr val="FF0000"/>
                </a:solidFill>
              </a:rPr>
              <a:t>2.5</a:t>
            </a:r>
            <a:endParaRPr lang="ja-JP" altLang="en-US" dirty="0"/>
          </a:p>
        </p:txBody>
      </p:sp>
    </p:spTree>
    <p:extLst>
      <p:ext uri="{BB962C8B-B14F-4D97-AF65-F5344CB8AC3E}">
        <p14:creationId xmlns:p14="http://schemas.microsoft.com/office/powerpoint/2010/main" val="291589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10316-7FD5-5A88-BEE1-E092A8567342}"/>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C0948914-3640-B718-CCFE-2D986DCCFD75}"/>
              </a:ext>
            </a:extLst>
          </p:cNvPr>
          <p:cNvSpPr>
            <a:spLocks noGrp="1"/>
          </p:cNvSpPr>
          <p:nvPr>
            <p:ph type="title"/>
          </p:nvPr>
        </p:nvSpPr>
        <p:spPr>
          <a:xfrm>
            <a:off x="104774" y="116632"/>
            <a:ext cx="10753195" cy="720080"/>
          </a:xfrm>
        </p:spPr>
        <p:txBody>
          <a:bodyPr vert="horz" lIns="91440" tIns="45720" rIns="91440" bIns="0" rtlCol="0" anchor="ctr">
            <a:normAutofit/>
          </a:bodyPr>
          <a:lstStyle/>
          <a:p>
            <a:r>
              <a:rPr lang="ja-JP" altLang="en-US" sz="3200" b="1" dirty="0"/>
              <a:t>ハルシネーションの少ない自製</a:t>
            </a:r>
            <a:r>
              <a:rPr lang="en-US" altLang="ja-JP" sz="3200" b="1" dirty="0"/>
              <a:t>AI:</a:t>
            </a:r>
            <a:r>
              <a:rPr lang="ja-JP" altLang="en-US" sz="3200" b="1" dirty="0"/>
              <a:t> </a:t>
            </a:r>
            <a:r>
              <a:rPr lang="en-US" altLang="ja-JP" sz="3200" b="1" dirty="0"/>
              <a:t>NotebookLM</a:t>
            </a:r>
            <a:endParaRPr lang="ja-JP" altLang="en-US" sz="3200" b="1" dirty="0"/>
          </a:p>
        </p:txBody>
      </p:sp>
      <p:sp>
        <p:nvSpPr>
          <p:cNvPr id="7" name="テキスト ボックス 6">
            <a:extLst>
              <a:ext uri="{FF2B5EF4-FFF2-40B4-BE49-F238E27FC236}">
                <a16:creationId xmlns:a16="http://schemas.microsoft.com/office/drawing/2014/main" id="{E0DA723A-70A8-6AB7-70E3-6A641ADF1DBE}"/>
              </a:ext>
            </a:extLst>
          </p:cNvPr>
          <p:cNvSpPr txBox="1"/>
          <p:nvPr/>
        </p:nvSpPr>
        <p:spPr>
          <a:xfrm>
            <a:off x="104774" y="921434"/>
            <a:ext cx="11485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hlinkClick r:id="rId2">
                  <a:extLst>
                    <a:ext uri="{A12FA001-AC4F-418D-AE19-62706E023703}">
                      <ahyp:hlinkClr xmlns:ahyp="http://schemas.microsoft.com/office/drawing/2018/hyperlinkcolor" val="tx"/>
                    </a:ext>
                  </a:extLst>
                </a:hlinkClick>
              </a:rPr>
              <a:t>http://d2mate.mdxes.iir.isct.ac.jp/D2MatE/D2MatE_programs.html?page=notebooklm</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pic>
        <p:nvPicPr>
          <p:cNvPr id="8" name="図 7">
            <a:extLst>
              <a:ext uri="{FF2B5EF4-FFF2-40B4-BE49-F238E27FC236}">
                <a16:creationId xmlns:a16="http://schemas.microsoft.com/office/drawing/2014/main" id="{D786C8B9-8852-614D-49D0-313313267578}"/>
              </a:ext>
            </a:extLst>
          </p:cNvPr>
          <p:cNvPicPr>
            <a:picLocks noChangeAspect="1"/>
          </p:cNvPicPr>
          <p:nvPr/>
        </p:nvPicPr>
        <p:blipFill>
          <a:blip r:embed="rId3"/>
          <a:srcRect t="22000" r="20688" b="52533"/>
          <a:stretch>
            <a:fillRect/>
          </a:stretch>
        </p:blipFill>
        <p:spPr>
          <a:xfrm>
            <a:off x="395093" y="1655064"/>
            <a:ext cx="11602981" cy="3803904"/>
          </a:xfrm>
          <a:prstGeom prst="rect">
            <a:avLst/>
          </a:prstGeom>
        </p:spPr>
      </p:pic>
    </p:spTree>
    <p:extLst>
      <p:ext uri="{BB962C8B-B14F-4D97-AF65-F5344CB8AC3E}">
        <p14:creationId xmlns:p14="http://schemas.microsoft.com/office/powerpoint/2010/main" val="3396405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3A081-6A2E-76B0-DC30-6952098DC7D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D06003C-F189-41C1-A86B-4FE7D34257F6}"/>
              </a:ext>
            </a:extLst>
          </p:cNvPr>
          <p:cNvSpPr>
            <a:spLocks noGrp="1"/>
          </p:cNvSpPr>
          <p:nvPr>
            <p:ph type="title"/>
          </p:nvPr>
        </p:nvSpPr>
        <p:spPr>
          <a:xfrm>
            <a:off x="0" y="78203"/>
            <a:ext cx="8720254"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使用する講義資料</a:t>
            </a:r>
          </a:p>
        </p:txBody>
      </p:sp>
      <p:sp>
        <p:nvSpPr>
          <p:cNvPr id="8" name="テキスト ボックス 7">
            <a:extLst>
              <a:ext uri="{FF2B5EF4-FFF2-40B4-BE49-F238E27FC236}">
                <a16:creationId xmlns:a16="http://schemas.microsoft.com/office/drawing/2014/main" id="{CE97E035-1655-4B89-7337-A16AC782616F}"/>
              </a:ext>
            </a:extLst>
          </p:cNvPr>
          <p:cNvSpPr txBox="1"/>
          <p:nvPr/>
        </p:nvSpPr>
        <p:spPr>
          <a:xfrm>
            <a:off x="298791" y="1026407"/>
            <a:ext cx="11594417" cy="5693866"/>
          </a:xfrm>
          <a:prstGeom prst="rect">
            <a:avLst/>
          </a:prstGeom>
          <a:noFill/>
        </p:spPr>
        <p:txBody>
          <a:bodyPr wrap="square">
            <a:spAutoFit/>
          </a:bodyPr>
          <a:lstStyle/>
          <a:p>
            <a:pPr lvl="0"/>
            <a:r>
              <a:rPr kumimoji="1" lang="ja-JP"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配布ディレクトリ</a:t>
            </a:r>
            <a:r>
              <a:rPr kumimoji="1" lang="en-US" altLang="ja-JP"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3_vector_analysis</a:t>
            </a:r>
            <a:endParaRPr kumimoji="1" lang="en-US" altLang="ja-JP"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pPr>
            <a:r>
              <a:rPr kumimoji="1" lang="ja-JP"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いろいろな比較をするため、</a:t>
            </a:r>
            <a:br>
              <a:rPr kumimoji="1" lang="en-US" altLang="ja-JP" sz="28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hlinkClick r:id="rId2"/>
              </a:rPr>
              <a:t>http://d2mate.mdxes.iir.isct.ac.jp/D2MatE/D2MatE_programs.html?page=tutorial</a:t>
            </a:r>
            <a:br>
              <a:rPr kumimoji="1" lang="en-US" altLang="ja-JP" sz="28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で公開している</a:t>
            </a:r>
            <a:br>
              <a:rPr kumimoji="1" lang="en-US" altLang="ja-JP" sz="28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4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3200" b="1" dirty="0">
                <a:latin typeface="Times New Roman" panose="02020603050405020304" pitchFamily="18" charset="0"/>
                <a:ea typeface="ＭＳ ゴシック" panose="020B0609070205080204" pitchFamily="49" charset="-128"/>
                <a:cs typeface="Times New Roman" panose="02020603050405020304" pitchFamily="18" charset="0"/>
              </a:rPr>
              <a:t>第</a:t>
            </a:r>
            <a:r>
              <a:rPr lang="en-US" altLang="ja-JP" sz="3200" b="1" dirty="0">
                <a:latin typeface="Times New Roman" panose="02020603050405020304" pitchFamily="18" charset="0"/>
                <a:ea typeface="ＭＳ ゴシック" panose="020B0609070205080204" pitchFamily="49" charset="-128"/>
                <a:cs typeface="Times New Roman" panose="02020603050405020304" pitchFamily="18" charset="0"/>
              </a:rPr>
              <a:t>11</a:t>
            </a:r>
            <a:r>
              <a:rPr lang="ja-JP" altLang="en-US" sz="3200" b="1" dirty="0">
                <a:latin typeface="Times New Roman" panose="02020603050405020304" pitchFamily="18" charset="0"/>
                <a:ea typeface="ＭＳ ゴシック" panose="020B0609070205080204" pitchFamily="49" charset="-128"/>
                <a:cs typeface="Times New Roman" panose="02020603050405020304" pitchFamily="18" charset="0"/>
              </a:rPr>
              <a:t>回　「結晶学 </a:t>
            </a:r>
            <a:r>
              <a:rPr lang="en-US" altLang="ja-JP" sz="32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3200" b="1" dirty="0">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32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3200" b="1" dirty="0">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3200" b="1"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3200" b="1" dirty="0">
                <a:latin typeface="Times New Roman" panose="02020603050405020304" pitchFamily="18" charset="0"/>
                <a:ea typeface="ＭＳ ゴシック" panose="020B0609070205080204" pitchFamily="49" charset="-128"/>
                <a:cs typeface="Times New Roman" panose="02020603050405020304" pitchFamily="18" charset="0"/>
              </a:rPr>
              <a:t>の録画と講義スライドを使い、教科書を作ってみます</a:t>
            </a:r>
            <a:endParaRPr kumimoji="1" lang="en-US" altLang="ja-JP" sz="4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28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入力ファイル</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a:defRPr/>
            </a:pP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・文字起こしファイル</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a:defRPr/>
            </a:pP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.txt</a:t>
            </a:r>
          </a:p>
          <a:p>
            <a:pPr>
              <a:defRPr/>
            </a:pP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・講義スライドファイル</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a:defRPr/>
            </a:pP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800" b="1" dirty="0">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.pptx</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257055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73EA5-19A0-487E-918A-21B2B18B61F1}"/>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2C28FC4F-C242-500B-4115-9F609CC18A29}"/>
              </a:ext>
            </a:extLst>
          </p:cNvPr>
          <p:cNvSpPr>
            <a:spLocks noGrp="1"/>
          </p:cNvSpPr>
          <p:nvPr>
            <p:ph type="title"/>
          </p:nvPr>
        </p:nvSpPr>
        <p:spPr>
          <a:xfrm>
            <a:off x="0" y="78203"/>
            <a:ext cx="9509760" cy="709963"/>
          </a:xfrm>
        </p:spPr>
        <p:txBody>
          <a:bodyPr>
            <a:noAutofit/>
          </a:bodyPr>
          <a:lstStyle/>
          <a:p>
            <a:r>
              <a:rPr lang="ja-JP" altLang="en-US" sz="3200" b="1" dirty="0">
                <a:solidFill>
                  <a:srgbClr val="1F3764"/>
                </a:solidFill>
                <a:latin typeface="Meiryo" panose="020B0604030504040204" pitchFamily="34" charset="-128"/>
                <a:ea typeface="Meiryo" panose="020B0604030504040204" pitchFamily="34" charset="-128"/>
              </a:rPr>
              <a:t>ベクトル解析講義に関するファイル</a:t>
            </a:r>
          </a:p>
        </p:txBody>
      </p:sp>
      <p:sp>
        <p:nvSpPr>
          <p:cNvPr id="4" name="テキスト ボックス 3">
            <a:extLst>
              <a:ext uri="{FF2B5EF4-FFF2-40B4-BE49-F238E27FC236}">
                <a16:creationId xmlns:a16="http://schemas.microsoft.com/office/drawing/2014/main" id="{06D1B11A-59BD-F1CB-1143-55B9C24D3821}"/>
              </a:ext>
            </a:extLst>
          </p:cNvPr>
          <p:cNvSpPr txBox="1"/>
          <p:nvPr/>
        </p:nvSpPr>
        <p:spPr>
          <a:xfrm>
            <a:off x="254000" y="962580"/>
            <a:ext cx="11744712" cy="6370975"/>
          </a:xfrm>
          <a:prstGeom prst="rect">
            <a:avLst/>
          </a:prstGeom>
          <a:noFill/>
        </p:spPr>
        <p:txBody>
          <a:bodyPr wrap="square">
            <a:spAutoFit/>
          </a:bodyPr>
          <a:lstStyle/>
          <a:p>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配布ディレクトリ</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3_vector_analysis</a:t>
            </a:r>
          </a:p>
          <a:p>
            <a:pPr lvl="0"/>
            <a:endPar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入力ファイル</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講義音声の文字起こしファイル</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.txt</a:t>
            </a:r>
          </a:p>
          <a:p>
            <a:pPr lvl="0"/>
            <a:endPar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出力ファイル</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.md</a:t>
            </a:r>
          </a:p>
          <a:p>
            <a:pPr lvl="0"/>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に変換したファイル</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.docx</a:t>
            </a:r>
          </a:p>
          <a:p>
            <a:pPr lvl="0"/>
            <a:endPar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lgn="ctr"/>
            <a:r>
              <a:rPr lang="ja-JP" altLang="en-US" sz="4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青地の２つのファイル</a:t>
            </a:r>
            <a:r>
              <a:rPr lang="ja-JP" altLang="en-US" sz="4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を使って教科書を生成</a:t>
            </a:r>
            <a:endParaRPr lang="en-US" altLang="ja-JP" sz="4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endPar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003032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37E2-3EC5-EA46-B25B-6EBEB80F26F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F797538-5364-2EC3-7EA8-A3E6BAD8EE88}"/>
              </a:ext>
            </a:extLst>
          </p:cNvPr>
          <p:cNvSpPr>
            <a:spLocks noGrp="1"/>
          </p:cNvSpPr>
          <p:nvPr>
            <p:ph type="title"/>
          </p:nvPr>
        </p:nvSpPr>
        <p:spPr>
          <a:xfrm>
            <a:off x="0" y="78203"/>
            <a:ext cx="9509760" cy="709963"/>
          </a:xfrm>
        </p:spPr>
        <p:txBody>
          <a:bodyPr>
            <a:noAutofit/>
          </a:bodyPr>
          <a:lstStyle/>
          <a:p>
            <a:r>
              <a:rPr lang="ja-JP" altLang="en-US" sz="3200" b="1" dirty="0">
                <a:solidFill>
                  <a:srgbClr val="1F3764"/>
                </a:solidFill>
                <a:latin typeface="Meiryo" panose="020B0604030504040204" pitchFamily="34" charset="-128"/>
                <a:ea typeface="Meiryo" panose="020B0604030504040204" pitchFamily="34" charset="-128"/>
              </a:rPr>
              <a:t>文字起こしテキストの比較</a:t>
            </a:r>
          </a:p>
        </p:txBody>
      </p:sp>
      <p:sp>
        <p:nvSpPr>
          <p:cNvPr id="4" name="テキスト ボックス 3">
            <a:extLst>
              <a:ext uri="{FF2B5EF4-FFF2-40B4-BE49-F238E27FC236}">
                <a16:creationId xmlns:a16="http://schemas.microsoft.com/office/drawing/2014/main" id="{95CBA9BE-B9AC-7E87-BD9E-22555EA6B7BE}"/>
              </a:ext>
            </a:extLst>
          </p:cNvPr>
          <p:cNvSpPr txBox="1"/>
          <p:nvPr/>
        </p:nvSpPr>
        <p:spPr>
          <a:xfrm>
            <a:off x="193040" y="911780"/>
            <a:ext cx="11744712" cy="461665"/>
          </a:xfrm>
          <a:prstGeom prst="rect">
            <a:avLst/>
          </a:prstGeom>
          <a:noFill/>
        </p:spPr>
        <p:txBody>
          <a:bodyPr wrap="square">
            <a:spAutoFit/>
          </a:bodyPr>
          <a:lstStyle/>
          <a:p>
            <a:pPr lvl="0"/>
            <a: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transcribe_simple.py</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(OpenAI Whisper</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local</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版ライブラリ</a:t>
            </a: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p>
        </p:txBody>
      </p:sp>
      <p:graphicFrame>
        <p:nvGraphicFramePr>
          <p:cNvPr id="2" name="表 1">
            <a:extLst>
              <a:ext uri="{FF2B5EF4-FFF2-40B4-BE49-F238E27FC236}">
                <a16:creationId xmlns:a16="http://schemas.microsoft.com/office/drawing/2014/main" id="{A4EF2099-47C6-153B-7B1F-5D23A3298F13}"/>
              </a:ext>
            </a:extLst>
          </p:cNvPr>
          <p:cNvGraphicFramePr>
            <a:graphicFrameLocks noGrp="1"/>
          </p:cNvGraphicFramePr>
          <p:nvPr>
            <p:extLst>
              <p:ext uri="{D42A27DB-BD31-4B8C-83A1-F6EECF244321}">
                <p14:modId xmlns:p14="http://schemas.microsoft.com/office/powerpoint/2010/main" val="2708775888"/>
              </p:ext>
            </p:extLst>
          </p:nvPr>
        </p:nvGraphicFramePr>
        <p:xfrm>
          <a:off x="520389" y="1345253"/>
          <a:ext cx="11237952" cy="3291840"/>
        </p:xfrm>
        <a:graphic>
          <a:graphicData uri="http://schemas.openxmlformats.org/drawingml/2006/table">
            <a:tbl>
              <a:tblPr firstRow="1" bandRow="1">
                <a:tableStyleId>{5C22544A-7EE6-4342-B048-85BDC9FD1C3A}</a:tableStyleId>
              </a:tblPr>
              <a:tblGrid>
                <a:gridCol w="5618976">
                  <a:extLst>
                    <a:ext uri="{9D8B030D-6E8A-4147-A177-3AD203B41FA5}">
                      <a16:colId xmlns:a16="http://schemas.microsoft.com/office/drawing/2014/main" val="3823823727"/>
                    </a:ext>
                  </a:extLst>
                </a:gridCol>
                <a:gridCol w="5618976">
                  <a:extLst>
                    <a:ext uri="{9D8B030D-6E8A-4147-A177-3AD203B41FA5}">
                      <a16:colId xmlns:a16="http://schemas.microsoft.com/office/drawing/2014/main" val="390648205"/>
                    </a:ext>
                  </a:extLst>
                </a:gridCol>
              </a:tblGrid>
              <a:tr h="358158">
                <a:tc>
                  <a:txBody>
                    <a:bodyPr/>
                    <a:lstStyle/>
                    <a:p>
                      <a:pPr algn="ctr"/>
                      <a:r>
                        <a:rPr kumimoji="1" lang="en-US" altLang="ja-JP" sz="2400" dirty="0"/>
                        <a:t>model = small</a:t>
                      </a:r>
                      <a:endParaRPr kumimoji="1" lang="ja-JP" altLang="en-US" sz="2400" dirty="0"/>
                    </a:p>
                  </a:txBody>
                  <a:tcPr/>
                </a:tc>
                <a:tc>
                  <a:txBody>
                    <a:bodyPr/>
                    <a:lstStyle/>
                    <a:p>
                      <a:pPr algn="ctr"/>
                      <a:r>
                        <a:rPr kumimoji="1" lang="en-US" altLang="ja-JP" sz="2400" dirty="0"/>
                        <a:t>model = large</a:t>
                      </a:r>
                      <a:endParaRPr kumimoji="1" lang="ja-JP" altLang="en-US" sz="2400" dirty="0"/>
                    </a:p>
                  </a:txBody>
                  <a:tcPr/>
                </a:tc>
                <a:extLst>
                  <a:ext uri="{0D108BD9-81ED-4DB2-BD59-A6C34878D82A}">
                    <a16:rowId xmlns:a16="http://schemas.microsoft.com/office/drawing/2014/main" val="1502994827"/>
                  </a:ext>
                </a:extLst>
              </a:tr>
              <a:tr h="2559792">
                <a:tc>
                  <a:txBody>
                    <a:bodyPr/>
                    <a:lstStyle/>
                    <a:p>
                      <a:r>
                        <a:rPr kumimoji="1" lang="ja-JP" altLang="en-US" sz="1800" dirty="0"/>
                        <a:t>だってここでは</a:t>
                      </a:r>
                      <a:r>
                        <a:rPr kumimoji="1" lang="ja-JP" altLang="en-US" sz="1800" dirty="0">
                          <a:solidFill>
                            <a:srgbClr val="FF0000"/>
                          </a:solidFill>
                        </a:rPr>
                        <a:t>逆講師</a:t>
                      </a:r>
                      <a:r>
                        <a:rPr kumimoji="1" lang="ja-JP" altLang="en-US" sz="1800" dirty="0"/>
                        <a:t>について 復習した後 </a:t>
                      </a:r>
                      <a:r>
                        <a:rPr kumimoji="1" lang="ja-JP" altLang="en-US" sz="1800" dirty="0">
                          <a:solidFill>
                            <a:srgbClr val="FF0000"/>
                          </a:solidFill>
                        </a:rPr>
                        <a:t>共編半篇テンソル</a:t>
                      </a:r>
                      <a:r>
                        <a:rPr kumimoji="1" lang="ja-JP" altLang="en-US" sz="1800" dirty="0"/>
                        <a:t>という概念について 学び</a:t>
                      </a:r>
                      <a:r>
                        <a:rPr kumimoji="1" lang="ja-JP" altLang="en-US" sz="1800" dirty="0">
                          <a:solidFill>
                            <a:srgbClr val="FF0000"/>
                          </a:solidFill>
                        </a:rPr>
                        <a:t>逆講師</a:t>
                      </a:r>
                      <a:r>
                        <a:rPr kumimoji="1" lang="ja-JP" altLang="en-US" sz="1800" dirty="0"/>
                        <a:t>と </a:t>
                      </a:r>
                      <a:r>
                        <a:rPr kumimoji="1" lang="ja-JP" altLang="en-US" sz="1800" dirty="0">
                          <a:solidFill>
                            <a:srgbClr val="FF0000"/>
                          </a:solidFill>
                        </a:rPr>
                        <a:t>実講師</a:t>
                      </a:r>
                      <a:r>
                        <a:rPr kumimoji="1" lang="ja-JP" altLang="en-US" sz="1800" dirty="0"/>
                        <a:t>の関係にどのように関わってくるかについて説明をしていきます </a:t>
                      </a:r>
                      <a:endParaRPr kumimoji="1" lang="en-US" altLang="ja-JP" sz="1800" dirty="0"/>
                    </a:p>
                    <a:p>
                      <a:r>
                        <a:rPr kumimoji="1" lang="ja-JP" altLang="en-US" sz="1800" dirty="0"/>
                        <a:t>最初に</a:t>
                      </a:r>
                      <a:r>
                        <a:rPr kumimoji="1" lang="ja-JP" altLang="en-US" sz="1800" dirty="0">
                          <a:solidFill>
                            <a:srgbClr val="FF0000"/>
                          </a:solidFill>
                        </a:rPr>
                        <a:t>逆講師</a:t>
                      </a:r>
                      <a:r>
                        <a:rPr kumimoji="1" lang="ja-JP" altLang="en-US" sz="1800" dirty="0"/>
                        <a:t>についての</a:t>
                      </a:r>
                      <a:r>
                        <a:rPr kumimoji="1" lang="ja-JP" altLang="en-US" sz="1800" dirty="0">
                          <a:solidFill>
                            <a:srgbClr val="0000FF"/>
                          </a:solidFill>
                        </a:rPr>
                        <a:t>復習をするです </a:t>
                      </a:r>
                      <a:endParaRPr kumimoji="1" lang="en-US" altLang="ja-JP" sz="1800" dirty="0">
                        <a:solidFill>
                          <a:srgbClr val="0000FF"/>
                        </a:solidFill>
                      </a:endParaRPr>
                    </a:p>
                    <a:p>
                      <a:r>
                        <a:rPr kumimoji="1" lang="ja-JP" altLang="en-US" sz="1800" dirty="0">
                          <a:solidFill>
                            <a:srgbClr val="FF0000"/>
                          </a:solidFill>
                        </a:rPr>
                        <a:t>逆講師</a:t>
                      </a:r>
                      <a:r>
                        <a:rPr kumimoji="1" lang="ja-JP" altLang="en-US" sz="1800" dirty="0"/>
                        <a:t>はここに書かれているように定義されています</a:t>
                      </a:r>
                      <a:endParaRPr kumimoji="1" lang="en-US" altLang="ja-JP" sz="1800" dirty="0"/>
                    </a:p>
                    <a:p>
                      <a:r>
                        <a:rPr kumimoji="1" lang="ja-JP" altLang="en-US" sz="1800" dirty="0"/>
                        <a:t>この結果として </a:t>
                      </a:r>
                      <a:r>
                        <a:rPr kumimoji="1" lang="ja-JP" altLang="en-US" sz="1800" dirty="0">
                          <a:solidFill>
                            <a:srgbClr val="FF0000"/>
                          </a:solidFill>
                        </a:rPr>
                        <a:t>実講師</a:t>
                      </a:r>
                      <a:r>
                        <a:rPr kumimoji="1" lang="ja-JP" altLang="en-US" sz="1800" dirty="0"/>
                        <a:t>の基本ベクトル</a:t>
                      </a:r>
                      <a:r>
                        <a:rPr kumimoji="1" lang="en-US" altLang="ja-JP" sz="1800" dirty="0"/>
                        <a:t>A </a:t>
                      </a:r>
                      <a:r>
                        <a:rPr kumimoji="1" lang="en-US" altLang="ja-JP" sz="1800" dirty="0" err="1"/>
                        <a:t>ij</a:t>
                      </a:r>
                      <a:r>
                        <a:rPr kumimoji="1" lang="ja-JP" altLang="en-US" sz="1800" dirty="0"/>
                        <a:t>と </a:t>
                      </a:r>
                      <a:r>
                        <a:rPr kumimoji="1" lang="ja-JP" altLang="en-US" sz="1800" dirty="0">
                          <a:solidFill>
                            <a:srgbClr val="FF0000"/>
                          </a:solidFill>
                        </a:rPr>
                        <a:t>逆講師</a:t>
                      </a:r>
                      <a:r>
                        <a:rPr kumimoji="1" lang="ja-JP" altLang="en-US" sz="1800" dirty="0"/>
                        <a:t>の基本ベクトル</a:t>
                      </a:r>
                      <a:r>
                        <a:rPr kumimoji="1" lang="en-US" altLang="ja-JP" sz="1800" dirty="0">
                          <a:solidFill>
                            <a:srgbClr val="FF0000"/>
                          </a:solidFill>
                        </a:rPr>
                        <a:t>A</a:t>
                      </a:r>
                      <a:r>
                        <a:rPr kumimoji="1" lang="ja-JP" altLang="en-US" sz="1800" dirty="0">
                          <a:solidFill>
                            <a:srgbClr val="FF0000"/>
                          </a:solidFill>
                        </a:rPr>
                        <a:t>スター</a:t>
                      </a:r>
                      <a:r>
                        <a:rPr kumimoji="1" lang="en-US" altLang="ja-JP" sz="1800" dirty="0" err="1">
                          <a:solidFill>
                            <a:srgbClr val="FF0000"/>
                          </a:solidFill>
                        </a:rPr>
                        <a:t>i</a:t>
                      </a:r>
                      <a:r>
                        <a:rPr kumimoji="1" lang="ja-JP" altLang="en-US" sz="1800" dirty="0"/>
                        <a:t>は互いに</a:t>
                      </a:r>
                      <a:r>
                        <a:rPr kumimoji="1" lang="ja-JP" altLang="en-US" sz="1800" dirty="0">
                          <a:solidFill>
                            <a:srgbClr val="FF0000"/>
                          </a:solidFill>
                        </a:rPr>
                        <a:t>企画直行化</a:t>
                      </a:r>
                      <a:r>
                        <a:rPr kumimoji="1" lang="ja-JP" altLang="en-US" sz="1800" dirty="0"/>
                        <a:t>しています</a:t>
                      </a:r>
                    </a:p>
                  </a:txBody>
                  <a:tcPr/>
                </a:tc>
                <a:tc>
                  <a:txBody>
                    <a:bodyPr/>
                    <a:lstStyle/>
                    <a:p>
                      <a:r>
                        <a:rPr kumimoji="1" lang="ja-JP" altLang="en-US" sz="1800" dirty="0"/>
                        <a:t>さて ここでは</a:t>
                      </a:r>
                      <a:r>
                        <a:rPr kumimoji="1" lang="ja-JP" altLang="en-US" sz="1800" dirty="0">
                          <a:solidFill>
                            <a:srgbClr val="FF0000"/>
                          </a:solidFill>
                        </a:rPr>
                        <a:t>逆行詞</a:t>
                      </a:r>
                      <a:r>
                        <a:rPr kumimoji="1" lang="ja-JP" altLang="en-US" sz="1800" dirty="0"/>
                        <a:t>について復習した後 共変 反変</a:t>
                      </a:r>
                      <a:r>
                        <a:rPr kumimoji="1" lang="ja-JP" altLang="en-US" sz="1800" dirty="0">
                          <a:solidFill>
                            <a:srgbClr val="FF0000"/>
                          </a:solidFill>
                        </a:rPr>
                        <a:t>転送</a:t>
                      </a:r>
                      <a:r>
                        <a:rPr kumimoji="1" lang="ja-JP" altLang="en-US" sz="1800" dirty="0"/>
                        <a:t>という概念について学び</a:t>
                      </a:r>
                      <a:r>
                        <a:rPr kumimoji="1" lang="ja-JP" altLang="en-US" sz="1800" dirty="0">
                          <a:solidFill>
                            <a:srgbClr val="FF0000"/>
                          </a:solidFill>
                        </a:rPr>
                        <a:t>逆行詞</a:t>
                      </a:r>
                      <a:r>
                        <a:rPr kumimoji="1" lang="ja-JP" altLang="en-US" sz="1800" dirty="0"/>
                        <a:t>と</a:t>
                      </a:r>
                      <a:r>
                        <a:rPr kumimoji="1" lang="ja-JP" altLang="en-US" sz="1800" dirty="0">
                          <a:solidFill>
                            <a:srgbClr val="FF0000"/>
                          </a:solidFill>
                        </a:rPr>
                        <a:t>実行詞</a:t>
                      </a:r>
                      <a:r>
                        <a:rPr kumimoji="1" lang="ja-JP" altLang="en-US" sz="1800" dirty="0"/>
                        <a:t>の関係にどのように関わってくるかについて説明をしていきます</a:t>
                      </a:r>
                      <a:endParaRPr kumimoji="1" lang="en-US" altLang="ja-JP" sz="1800" dirty="0"/>
                    </a:p>
                    <a:p>
                      <a:r>
                        <a:rPr kumimoji="1" lang="ja-JP" altLang="en-US" sz="1800" dirty="0"/>
                        <a:t>最初に</a:t>
                      </a:r>
                      <a:r>
                        <a:rPr kumimoji="1" lang="ja-JP" altLang="en-US" sz="1800" dirty="0">
                          <a:solidFill>
                            <a:srgbClr val="FF0000"/>
                          </a:solidFill>
                        </a:rPr>
                        <a:t>逆行詞</a:t>
                      </a:r>
                      <a:r>
                        <a:rPr kumimoji="1" lang="ja-JP" altLang="en-US" sz="1800" dirty="0"/>
                        <a:t>についての</a:t>
                      </a:r>
                      <a:r>
                        <a:rPr kumimoji="1" lang="ja-JP" altLang="en-US" sz="1800" dirty="0">
                          <a:solidFill>
                            <a:srgbClr val="0000FF"/>
                          </a:solidFill>
                        </a:rPr>
                        <a:t>復習です</a:t>
                      </a:r>
                      <a:endParaRPr kumimoji="1" lang="en-US" altLang="ja-JP" sz="1800" dirty="0">
                        <a:solidFill>
                          <a:srgbClr val="0000FF"/>
                        </a:solidFill>
                      </a:endParaRPr>
                    </a:p>
                    <a:p>
                      <a:r>
                        <a:rPr kumimoji="1" lang="ja-JP" altLang="en-US" sz="1800" dirty="0">
                          <a:solidFill>
                            <a:srgbClr val="FF0000"/>
                          </a:solidFill>
                        </a:rPr>
                        <a:t>逆行詞</a:t>
                      </a:r>
                      <a:r>
                        <a:rPr kumimoji="1" lang="ja-JP" altLang="en-US" sz="1800" dirty="0"/>
                        <a:t>はここに書かれているように定義されています</a:t>
                      </a:r>
                      <a:endParaRPr kumimoji="1" lang="en-US" altLang="ja-JP" sz="1800" dirty="0"/>
                    </a:p>
                    <a:p>
                      <a:r>
                        <a:rPr kumimoji="1" lang="ja-JP" altLang="en-US" sz="1800" dirty="0"/>
                        <a:t>この結果として </a:t>
                      </a:r>
                      <a:r>
                        <a:rPr kumimoji="1" lang="ja-JP" altLang="en-US" sz="1800" dirty="0">
                          <a:solidFill>
                            <a:srgbClr val="FF0000"/>
                          </a:solidFill>
                        </a:rPr>
                        <a:t>実行詞</a:t>
                      </a:r>
                      <a:r>
                        <a:rPr kumimoji="1" lang="ja-JP" altLang="en-US" sz="1800" dirty="0"/>
                        <a:t>の基本ベクトル</a:t>
                      </a:r>
                      <a:r>
                        <a:rPr kumimoji="1" lang="en-US" altLang="ja-JP" sz="1800" dirty="0"/>
                        <a:t>Aij</a:t>
                      </a:r>
                      <a:r>
                        <a:rPr kumimoji="1" lang="ja-JP" altLang="en-US" sz="1800" dirty="0"/>
                        <a:t>と</a:t>
                      </a:r>
                      <a:r>
                        <a:rPr kumimoji="1" lang="ja-JP" altLang="en-US" sz="1800" dirty="0">
                          <a:solidFill>
                            <a:srgbClr val="FF0000"/>
                          </a:solidFill>
                        </a:rPr>
                        <a:t>逆行詞</a:t>
                      </a:r>
                      <a:r>
                        <a:rPr kumimoji="1" lang="ja-JP" altLang="en-US" sz="1800" dirty="0"/>
                        <a:t>の基本ベクトル</a:t>
                      </a:r>
                      <a:r>
                        <a:rPr kumimoji="1" lang="en-US" altLang="ja-JP" sz="1800" dirty="0"/>
                        <a:t>Ai</a:t>
                      </a:r>
                      <a:r>
                        <a:rPr kumimoji="1" lang="ja-JP" altLang="en-US" sz="1800" dirty="0"/>
                        <a:t>は 互いに規格</a:t>
                      </a:r>
                      <a:r>
                        <a:rPr kumimoji="1" lang="ja-JP" altLang="en-US" sz="1800" dirty="0">
                          <a:solidFill>
                            <a:srgbClr val="FF0000"/>
                          </a:solidFill>
                        </a:rPr>
                        <a:t>直行化</a:t>
                      </a:r>
                      <a:r>
                        <a:rPr kumimoji="1" lang="ja-JP" altLang="en-US" sz="1800" dirty="0"/>
                        <a:t>しています</a:t>
                      </a:r>
                    </a:p>
                  </a:txBody>
                  <a:tcPr/>
                </a:tc>
                <a:extLst>
                  <a:ext uri="{0D108BD9-81ED-4DB2-BD59-A6C34878D82A}">
                    <a16:rowId xmlns:a16="http://schemas.microsoft.com/office/drawing/2014/main" val="1884792785"/>
                  </a:ext>
                </a:extLst>
              </a:tr>
            </a:tbl>
          </a:graphicData>
        </a:graphic>
      </p:graphicFrame>
      <p:sp>
        <p:nvSpPr>
          <p:cNvPr id="6" name="テキスト ボックス 5">
            <a:extLst>
              <a:ext uri="{FF2B5EF4-FFF2-40B4-BE49-F238E27FC236}">
                <a16:creationId xmlns:a16="http://schemas.microsoft.com/office/drawing/2014/main" id="{46D343DF-EDB1-71A1-80A4-2BCEFF763FA6}"/>
              </a:ext>
            </a:extLst>
          </p:cNvPr>
          <p:cNvSpPr txBox="1"/>
          <p:nvPr/>
        </p:nvSpPr>
        <p:spPr>
          <a:xfrm>
            <a:off x="447040" y="4795520"/>
            <a:ext cx="11311301" cy="1938992"/>
          </a:xfrm>
          <a:prstGeom prst="rect">
            <a:avLst/>
          </a:prstGeom>
          <a:noFill/>
        </p:spPr>
        <p:txBody>
          <a:bodyPr wrap="square">
            <a:spAutoFit/>
          </a:bodyPr>
          <a:lstStyle/>
          <a:p>
            <a:pPr marL="285750" indent="-285750">
              <a:buFont typeface="Arial" panose="020B0604020202020204" pitchFamily="34" charset="0"/>
              <a:buChar char="•"/>
            </a:pP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日本語に同音異義語が多いので、</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誤変換は仕方ない</a:t>
            </a:r>
            <a:endPar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Small</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でも </a:t>
            </a: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large</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でも、音声がクリアであれば</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大差ない</a:t>
            </a:r>
            <a:b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ヘッドセットや高品質のマイクを使う</a:t>
            </a:r>
            <a:endPar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物理学の専門家</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などの </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role</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を与えると、</a:t>
            </a:r>
            <a:br>
              <a:rPr lang="en-US" altLang="ja-JP"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専門用語を優先して修正してくれる</a:t>
            </a:r>
            <a:endPar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3207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52D56-F8AB-80DB-7CF2-84C068C4BFD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D925015-05EF-C822-B4CD-4E42DE303A8F}"/>
              </a:ext>
            </a:extLst>
          </p:cNvPr>
          <p:cNvSpPr/>
          <p:nvPr/>
        </p:nvSpPr>
        <p:spPr>
          <a:xfrm>
            <a:off x="0" y="-10716"/>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 name="Rectangle 28">
            <a:extLst>
              <a:ext uri="{FF2B5EF4-FFF2-40B4-BE49-F238E27FC236}">
                <a16:creationId xmlns:a16="http://schemas.microsoft.com/office/drawing/2014/main" id="{962B6681-202B-5E65-C70D-88B16B8A6353}"/>
              </a:ext>
            </a:extLst>
          </p:cNvPr>
          <p:cNvSpPr txBox="1">
            <a:spLocks noChangeArrowheads="1"/>
          </p:cNvSpPr>
          <p:nvPr/>
        </p:nvSpPr>
        <p:spPr bwMode="auto">
          <a:xfrm>
            <a:off x="0" y="0"/>
            <a:ext cx="12191999" cy="6858000"/>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方法</a:t>
            </a:r>
            <a:r>
              <a:rPr kumimoji="1" lang="en-US" altLang="ja-JP"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3-1: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講義音声の文字起こしファイルだけを</a:t>
            </a:r>
            <a:br>
              <a:rPr kumimoji="1" lang="en-US" altLang="ja-JP" sz="4800" b="1" i="0" u="none" strike="noStrike" kern="1200" cap="none" spc="0" normalizeH="0" baseline="0" noProof="0" dirty="0">
                <a:ln>
                  <a:noFill/>
                </a:ln>
                <a:solidFill>
                  <a:srgbClr val="0000FF"/>
                </a:solidFill>
                <a:effectLst/>
                <a:uLnTx/>
                <a:uFillTx/>
                <a:latin typeface="Times New Roman"/>
                <a:ea typeface="ＨＧ丸ゴシックB" charset="-128"/>
                <a:cs typeface="+mj-cs"/>
              </a:rPr>
            </a:br>
            <a:r>
              <a:rPr kumimoji="1" lang="ja-JP" altLang="en-US" sz="4800" b="1" i="0" u="none" strike="noStrike" kern="1200" cap="none" spc="0" normalizeH="0" baseline="0" noProof="0" dirty="0">
                <a:ln>
                  <a:noFill/>
                </a:ln>
                <a:solidFill>
                  <a:srgbClr val="0000FF"/>
                </a:solidFill>
                <a:effectLst/>
                <a:uLnTx/>
                <a:uFillTx/>
                <a:latin typeface="Times New Roman"/>
                <a:ea typeface="ＨＧ丸ゴシックB" charset="-128"/>
                <a:cs typeface="+mj-cs"/>
              </a:rPr>
              <a:t>入力した場合</a:t>
            </a:r>
            <a:endParaRPr kumimoji="1" lang="ja-JP" altLang="en-US" sz="1800" b="1" i="0" u="none" strike="noStrike" kern="0" cap="none" spc="0" normalizeH="0" baseline="0" noProof="0" dirty="0">
              <a:ln>
                <a:noFill/>
              </a:ln>
              <a:solidFill>
                <a:srgbClr val="000000"/>
              </a:solidFill>
              <a:effectLst/>
              <a:uLnTx/>
              <a:uFillTx/>
              <a:latin typeface="Times New Roman"/>
              <a:ea typeface="ＭＳ Ｐゴシック"/>
              <a:cs typeface="+mj-cs"/>
            </a:endParaRPr>
          </a:p>
        </p:txBody>
      </p:sp>
    </p:spTree>
    <p:extLst>
      <p:ext uri="{BB962C8B-B14F-4D97-AF65-F5344CB8AC3E}">
        <p14:creationId xmlns:p14="http://schemas.microsoft.com/office/powerpoint/2010/main" val="973861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93134-EF10-91FC-3167-58765B367B5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C7A965D-0605-EA82-F694-731F148A8345}"/>
              </a:ext>
            </a:extLst>
          </p:cNvPr>
          <p:cNvSpPr>
            <a:spLocks noGrp="1"/>
          </p:cNvSpPr>
          <p:nvPr>
            <p:ph type="title"/>
          </p:nvPr>
        </p:nvSpPr>
        <p:spPr>
          <a:xfrm>
            <a:off x="0" y="78203"/>
            <a:ext cx="9509760" cy="709963"/>
          </a:xfrm>
        </p:spPr>
        <p:txBody>
          <a:bodyPr vert="horz" lIns="91440" tIns="45720" rIns="91440" bIns="0" rtlCol="0" anchor="ctr">
            <a:noAutofit/>
          </a:bodyPr>
          <a:lstStyle/>
          <a:p>
            <a:r>
              <a:rPr lang="en-US" altLang="ja-JP" sz="3200" b="1" dirty="0">
                <a:solidFill>
                  <a:srgbClr val="1F3764"/>
                </a:solidFill>
                <a:latin typeface="Meiryo" panose="020B0604030504040204" pitchFamily="34" charset="-128"/>
                <a:ea typeface="Meiryo" panose="020B0604030504040204" pitchFamily="34" charset="-128"/>
              </a:rPr>
              <a:t>pptx2md.py</a:t>
            </a:r>
            <a:r>
              <a:rPr lang="ja-JP" altLang="en-US" sz="3200" b="1" dirty="0">
                <a:solidFill>
                  <a:srgbClr val="1F3764"/>
                </a:solidFill>
                <a:latin typeface="Meiryo" panose="020B0604030504040204" pitchFamily="34" charset="-128"/>
                <a:ea typeface="Meiryo" panose="020B0604030504040204" pitchFamily="34" charset="-128"/>
              </a:rPr>
              <a:t> を使用</a:t>
            </a:r>
          </a:p>
        </p:txBody>
      </p:sp>
      <p:sp>
        <p:nvSpPr>
          <p:cNvPr id="4" name="テキスト ボックス 3">
            <a:extLst>
              <a:ext uri="{FF2B5EF4-FFF2-40B4-BE49-F238E27FC236}">
                <a16:creationId xmlns:a16="http://schemas.microsoft.com/office/drawing/2014/main" id="{CBD7D091-E0D5-EEDF-15BA-934D61A0955D}"/>
              </a:ext>
            </a:extLst>
          </p:cNvPr>
          <p:cNvSpPr txBox="1"/>
          <p:nvPr/>
        </p:nvSpPr>
        <p:spPr>
          <a:xfrm>
            <a:off x="254000" y="962580"/>
            <a:ext cx="11277600" cy="5632311"/>
          </a:xfrm>
          <a:prstGeom prst="rect">
            <a:avLst/>
          </a:prstGeom>
          <a:noFill/>
        </p:spPr>
        <p:txBody>
          <a:bodyPr wrap="square">
            <a:spAutoFit/>
          </a:bodyPr>
          <a:lstStyle/>
          <a:p>
            <a:pPr lvl="0">
              <a:defRPr/>
            </a:pP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PowerPoint</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MD</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変換プログラムの</a:t>
            </a: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問題点</a:t>
            </a:r>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以下の機能が十分でない</a:t>
            </a:r>
            <a:b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.pptx</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ファイルをスライドごとに明示して出力する</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・数式、表、図ファイル、図ファイルへのリンクのすべてを出力する</a:t>
            </a: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pptx2md.py:</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完ぺきではないが、以下の機能に対応</a:t>
            </a:r>
            <a:b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.pptx</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ファイルをスライドタイトルごとに分離して出力する</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テキスト、表、</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数式、</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図ファイル、図ファイルへのリンク</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を出力する</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ただし、</a:t>
            </a:r>
            <a:r>
              <a:rPr kumimoji="1" lang="ja-JP"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数式および数式のあるスライドのテキストの抽出</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は</a:t>
            </a:r>
            <a:r>
              <a:rPr kumimoji="1" lang="ja-JP"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不完全</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です</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図ファイルは</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images</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ディレクトリに保存されます</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使用方法</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&gt;</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python pptx2md.py -</a:t>
            </a:r>
            <a:r>
              <a:rPr kumimoji="1"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a:t>
            </a: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input.pptx -o output.md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953012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99F05-9945-BE3F-99F7-F428979CF47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516B43E-AB66-B305-0F9C-29F62A678778}"/>
              </a:ext>
            </a:extLst>
          </p:cNvPr>
          <p:cNvSpPr>
            <a:spLocks noGrp="1"/>
          </p:cNvSpPr>
          <p:nvPr>
            <p:ph type="title"/>
          </p:nvPr>
        </p:nvSpPr>
        <p:spPr>
          <a:xfrm>
            <a:off x="0" y="78203"/>
            <a:ext cx="9509760" cy="709963"/>
          </a:xfrm>
        </p:spPr>
        <p:txBody>
          <a:bodyPr vert="horz" lIns="91440" tIns="45720" rIns="91440" bIns="0" rtlCol="0" anchor="ctr">
            <a:noAutofit/>
          </a:bodyPr>
          <a:lstStyle/>
          <a:p>
            <a:r>
              <a:rPr lang="en-US" altLang="ja-JP" sz="3200" b="1" dirty="0">
                <a:solidFill>
                  <a:srgbClr val="1F3764"/>
                </a:solidFill>
                <a:latin typeface="Meiryo" panose="020B0604030504040204" pitchFamily="34" charset="-128"/>
                <a:ea typeface="Meiryo" panose="020B0604030504040204" pitchFamily="34" charset="-128"/>
              </a:rPr>
              <a:t>pptx2md.bat</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071D48B7-2AC0-CB92-E826-258A7B5F2B62}"/>
              </a:ext>
            </a:extLst>
          </p:cNvPr>
          <p:cNvSpPr txBox="1"/>
          <p:nvPr/>
        </p:nvSpPr>
        <p:spPr>
          <a:xfrm>
            <a:off x="254000" y="962580"/>
            <a:ext cx="11744712" cy="5940088"/>
          </a:xfrm>
          <a:prstGeom prst="rect">
            <a:avLst/>
          </a:prstGeom>
          <a:noFill/>
        </p:spPr>
        <p:txBody>
          <a:bodyPr wrap="square">
            <a:spAutoFit/>
          </a:bodyPr>
          <a:lstStyle/>
          <a:p>
            <a:pPr lvl="0"/>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@echo off</a:t>
            </a:r>
          </a:p>
          <a:p>
            <a:pPr lvl="0"/>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python</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スクリプトのパスを設定</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script_pptx2md=d:\git\tkProg\tkprog_COE\converter\pptx2md.py</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script_pandoc</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=d:\git\tkProg\tkprog_COE\converter\pandoc.py</a:t>
            </a:r>
          </a:p>
          <a:p>
            <a:pPr lvl="0"/>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スライド</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PowerPoint</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ファイル名の拡張子を除いた部分</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prefix=</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p>
          <a:p>
            <a:pPr lvl="0"/>
            <a:endPar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スライド</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PowerPoint</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ファイルから</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ファイルを作成</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cmd_pptx2md=python %script_pptx2md%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i</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%prefix%.pptx -o %prefix%.md</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echo.</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echo Run [%cmd_pptx2md%]</a:t>
            </a:r>
          </a:p>
          <a:p>
            <a:pPr lvl="0"/>
            <a:r>
              <a:rPr lang="en-US" altLang="ja-JP"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%cmd_pptx2md%</a:t>
            </a:r>
          </a:p>
          <a:p>
            <a:pPr lvl="0"/>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どのような</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ファイルを作成されたか、</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ファイルに変換して確認</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cmd_pandoc</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=python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script_pandoc</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--convert docx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infile</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%prefix%.md </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echo.</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echo Run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cmd_pandoc</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b="1"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cmd_pandoc</a:t>
            </a:r>
            <a:r>
              <a:rPr lang="en-US" altLang="ja-JP" sz="20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154988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45933-29D7-6E25-A42F-6770C331EA7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E0A40B87-DCB2-19D6-9229-532D9620CA68}"/>
              </a:ext>
            </a:extLst>
          </p:cNvPr>
          <p:cNvSpPr>
            <a:spLocks noGrp="1"/>
          </p:cNvSpPr>
          <p:nvPr>
            <p:ph type="title"/>
          </p:nvPr>
        </p:nvSpPr>
        <p:spPr>
          <a:xfrm>
            <a:off x="0" y="78203"/>
            <a:ext cx="8720254" cy="709963"/>
          </a:xfrm>
        </p:spPr>
        <p:txBody>
          <a:bodyPr vert="horz" lIns="91440" tIns="45720" rIns="91440" bIns="0" rtlCol="0" anchor="ctr">
            <a:noAutofit/>
          </a:bodyPr>
          <a:lstStyle/>
          <a:p>
            <a:r>
              <a:rPr lang="en-US" altLang="ja-JP" sz="3200" b="1" dirty="0">
                <a:solidFill>
                  <a:srgbClr val="1F3764"/>
                </a:solidFill>
                <a:latin typeface="Meiryo" panose="020B0604030504040204" pitchFamily="34" charset="-128"/>
                <a:ea typeface="Meiryo" panose="020B0604030504040204" pitchFamily="34" charset="-128"/>
              </a:rPr>
              <a:t>make_textbook5.py</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4033F2C-B9B0-CB1B-9EF3-03724EEF278C}"/>
              </a:ext>
            </a:extLst>
          </p:cNvPr>
          <p:cNvSpPr txBox="1"/>
          <p:nvPr/>
        </p:nvSpPr>
        <p:spPr>
          <a:xfrm>
            <a:off x="298791" y="1064699"/>
            <a:ext cx="11594417" cy="569386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入力</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文字起こしファイル、講義資料（スライド）のテキストファイル</a:t>
            </a: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API</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を選んで教科書を作成</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lvl="0" indent="-285750">
              <a:buFont typeface="Arial" panose="020B0604020202020204" pitchFamily="34" charset="0"/>
              <a:buChar char="•"/>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make_textbook5.ini</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でプロンプト全体を指定できる</a:t>
            </a: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lvl="0" indent="-285750">
              <a:buFont typeface="Arial" panose="020B0604020202020204" pitchFamily="34" charset="0"/>
              <a:buChar char="•"/>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--role, --field</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で、教科書作成者の職業と専門分野を指定できる</a:t>
            </a: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使い方</a:t>
            </a:r>
            <a:b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python make_textbook5.py</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i</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transcribe.txt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im</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slide.md -t output_text.md -s output_slide.md -a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gemini</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--lang ja --field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材料工学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--role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日本の大学教授</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transcribe.txt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文字起こしテキストファイル</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slide.md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講義資料（スライド）</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output_text.md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出力教科書</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output_slide.md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出力スライド</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gemini</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 Gemini 2.5 Flash</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を使う</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--lang</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ja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日本語で出力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en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の場合、米国英語で出力</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--field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材料工学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role</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の専門分野</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--role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日本の大学教授</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role</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258252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829FF-C04F-C5EC-E67C-059212EEE629}"/>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986A636-8BFD-270C-9306-9BDFE45113B9}"/>
              </a:ext>
            </a:extLst>
          </p:cNvPr>
          <p:cNvSpPr>
            <a:spLocks noGrp="1"/>
          </p:cNvSpPr>
          <p:nvPr>
            <p:ph type="title"/>
          </p:nvPr>
        </p:nvSpPr>
        <p:spPr>
          <a:xfrm>
            <a:off x="0" y="78203"/>
            <a:ext cx="8720254" cy="709963"/>
          </a:xfrm>
        </p:spPr>
        <p:txBody>
          <a:bodyPr>
            <a:noAutofit/>
          </a:bodyPr>
          <a:lstStyle/>
          <a:p>
            <a:r>
              <a:rPr lang="en-US" altLang="ja-JP" sz="3200" b="1" dirty="0">
                <a:solidFill>
                  <a:srgbClr val="1F3764"/>
                </a:solidFill>
                <a:latin typeface="Meiryo" panose="020B0604030504040204" pitchFamily="34" charset="-128"/>
                <a:ea typeface="Meiryo" panose="020B0604030504040204" pitchFamily="34" charset="-128"/>
              </a:rPr>
              <a:t>make_textbook5.bat </a:t>
            </a:r>
            <a:r>
              <a:rPr lang="ja-JP" altLang="en-US" sz="3200" b="1" dirty="0">
                <a:solidFill>
                  <a:srgbClr val="1F3764"/>
                </a:solidFill>
                <a:latin typeface="Meiryo" panose="020B0604030504040204" pitchFamily="34" charset="-128"/>
                <a:ea typeface="Meiryo" panose="020B0604030504040204" pitchFamily="34" charset="-128"/>
              </a:rPr>
              <a:t>の設定</a:t>
            </a:r>
          </a:p>
        </p:txBody>
      </p:sp>
      <p:sp>
        <p:nvSpPr>
          <p:cNvPr id="8" name="テキスト ボックス 7">
            <a:extLst>
              <a:ext uri="{FF2B5EF4-FFF2-40B4-BE49-F238E27FC236}">
                <a16:creationId xmlns:a16="http://schemas.microsoft.com/office/drawing/2014/main" id="{7DD6525F-E645-7129-F860-BE1DD223CA3E}"/>
              </a:ext>
            </a:extLst>
          </p:cNvPr>
          <p:cNvSpPr txBox="1"/>
          <p:nvPr/>
        </p:nvSpPr>
        <p:spPr>
          <a:xfrm>
            <a:off x="115911" y="918395"/>
            <a:ext cx="11594417" cy="563231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t>
            </a:r>
            <a:r>
              <a:rPr kumimoji="1" lang="en-US" altLang="ja-JP"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ake_textbook5.py</a:t>
            </a:r>
            <a:r>
              <a:rPr kumimoji="1" lang="ja-JP"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と </a:t>
            </a:r>
            <a:r>
              <a:rPr kumimoji="1" lang="en-US" altLang="ja-JP" sz="2400" b="1" i="0" u="none" strike="noStrike" kern="1200" cap="none" spc="0" normalizeH="0" baseline="0" noProof="0" dirty="0" err="1">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pandoc</a:t>
            </a:r>
            <a:r>
              <a:rPr kumimoji="1" lang="ja-JP"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処理のバッチファイル</a:t>
            </a:r>
            <a:endParaRPr kumimoji="1" lang="en-US" altLang="ja-JP"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設定項目</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python</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スクリプトのパス</a:t>
            </a:r>
            <a:endPar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script_textbook</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=..\..\download\tkprog_textbook\ai\</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make_textbook5.py</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script_pandoc</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=..\..\download\tkprog_textbook\converter\</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pandoc.py</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のファイル名から</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拡張子を除いた部分</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transcribe_prefix</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endPar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入力スライドファイルの</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ファイル名</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slide_path</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.md</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field=</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材料科学</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role=</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日本の大学院教授</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lang=</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ja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jp</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ではないことに注意</a:t>
            </a:r>
            <a:endPar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9654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07015-1E81-3F88-23AA-D80F5B147DA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2C0790A-53B1-7E04-7C2B-C574224C4AC8}"/>
              </a:ext>
            </a:extLst>
          </p:cNvPr>
          <p:cNvSpPr>
            <a:spLocks noGrp="1"/>
          </p:cNvSpPr>
          <p:nvPr>
            <p:ph type="title"/>
          </p:nvPr>
        </p:nvSpPr>
        <p:spPr>
          <a:xfrm>
            <a:off x="0" y="78203"/>
            <a:ext cx="9848088"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標準 </a:t>
            </a:r>
            <a:r>
              <a:rPr lang="en-US" altLang="ja-JP" sz="3200" b="1" dirty="0">
                <a:solidFill>
                  <a:srgbClr val="1F3764"/>
                </a:solidFill>
                <a:latin typeface="Meiryo" panose="020B0604030504040204" pitchFamily="34" charset="-128"/>
                <a:ea typeface="Meiryo" panose="020B0604030504040204" pitchFamily="34" charset="-128"/>
              </a:rPr>
              <a:t>make_textbook5.ini</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8C85606-1978-453D-3FC5-78AE107D2DCF}"/>
              </a:ext>
            </a:extLst>
          </p:cNvPr>
          <p:cNvSpPr txBox="1"/>
          <p:nvPr/>
        </p:nvSpPr>
        <p:spPr>
          <a:xfrm>
            <a:off x="217511" y="825059"/>
            <a:ext cx="11594417" cy="6309420"/>
          </a:xfrm>
          <a:prstGeom prst="rect">
            <a:avLst/>
          </a:prstGeom>
          <a:noFill/>
        </p:spPr>
        <p:txBody>
          <a:bodyPr wrap="square">
            <a:spAutoFit/>
          </a:bodyPr>
          <a:lstStyle/>
          <a:p>
            <a:pPr marL="285750" lvl="0" indent="-285750">
              <a:buFont typeface="Arial" panose="020B0604020202020204" pitchFamily="34" charset="0"/>
              <a:buChar char="•"/>
              <a:defRPr/>
            </a:pPr>
            <a:r>
              <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{role},{field},{language}</a:t>
            </a:r>
            <a:r>
              <a:rPr lang="ja-JP" altLang="en-US"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は、起動時引数の</a:t>
            </a:r>
            <a:r>
              <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role, field, lang</a:t>
            </a:r>
            <a:r>
              <a:rPr lang="ja-JP" altLang="en-US"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で置換されます</a:t>
            </a:r>
            <a:endPar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lvl="0" indent="-285750">
              <a:buFont typeface="Arial" panose="020B0604020202020204" pitchFamily="34" charset="0"/>
              <a:buChar char="•"/>
              <a:defRPr/>
            </a:pPr>
            <a:r>
              <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実行ディレクトリ </a:t>
            </a:r>
            <a:r>
              <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=&gt; make_textbook5.py</a:t>
            </a:r>
            <a:r>
              <a:rPr lang="ja-JP" altLang="en-US"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ディレクトリの順で検索されます</a:t>
            </a:r>
            <a:endPar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あなたは</a:t>
            </a:r>
            <a:r>
              <a:rPr lang="en-US" altLang="ja-JP"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{field}</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を専門とする</a:t>
            </a:r>
            <a:r>
              <a:rPr lang="en-US" altLang="ja-JP"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{role}</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です。</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これから「文字起こしテキスト」と、オプションで「講義スライド」のテキストを提供します。</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これらの情報を統合し、音声認識による誤字・誤変換を修正した上で、次の要件に従って、</a:t>
            </a:r>
            <a:r>
              <a:rPr lang="en-US" altLang="ja-JP"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{language}</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a:t>
            </a:r>
            <a:r>
              <a:rPr lang="en-US" altLang="ja-JP"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{field}</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の講義として論理的かつ正確な内容になるように全面的に修正・校正してください。</a:t>
            </a:r>
          </a:p>
          <a:p>
            <a:pPr lvl="0">
              <a:defRPr/>
            </a:pPr>
            <a:endPar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内容の順番は維持する**</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数式を含む法則、定義などは、なるべくその導出の説明を加える**</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**LaTeX</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のブロック数式は、１行ごとに</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で区切る**</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入力</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テキストに図等へのリンクがある場合、生成する</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ファイルに必ずリンクを入れる**</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学生の学習に役立つ内容を補足する**</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学生が興味をもつ、関連する歴史、エピソードなどを追加する**</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講義で言及されている数式や、関連する重要な数式を積極的に</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`LaTeX`</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形式で記述する。**</a:t>
            </a:r>
          </a:p>
          <a:p>
            <a:pPr lvl="0">
              <a:defRPr/>
            </a:pPr>
            <a:endPar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その上で、次の</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種類の</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ファイルを生成してください。</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要件</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1.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教科書用ファイル**</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講義内容を、教科書の章のように詳細かつ体系的に</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{language}</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で記述する。</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見出し、箇条書き、太字などを適切に使い、可読性を高める。**</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専門用語は正確に記述し、必要に応じて簡単な解説を加える。**</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丁寧語（です・ます調）で記述する。**</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スライド用ファイル**</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上記の教科書用ファイルに対応したプレゼンテーションスライドの形式で作成する。</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各スライドは要点をまとめた箇条書きを中心とする。**</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スライドの区切りとして 空行＋</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＋空行 を使用する。**</a:t>
            </a:r>
          </a:p>
          <a:p>
            <a:pPr lvl="0">
              <a:defRPr/>
            </a:pPr>
            <a:endPar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出力形式</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生成する</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つのファイルの内容は、以下のカスタム区切り文字で明確に分けて出力してください。</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略 </a:t>
            </a: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PROMPT_TEMPLATE_EN = $PROMPT_TEMPLATE_JA</a:t>
            </a:r>
            <a:r>
              <a:rPr lang="ja-JP" altLang="en-US" sz="12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&lt;=</a:t>
            </a:r>
            <a:r>
              <a:rPr lang="ja-JP" altLang="en-US"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日本語テンプレートを英語テンプレートにコピー。別に設定する場合は </a:t>
            </a:r>
            <a:r>
              <a:rPr lang="en-US" altLang="ja-JP"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で代入</a:t>
            </a:r>
            <a:endParaRPr lang="en-US" altLang="ja-JP" sz="12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585008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5623-58E7-8368-9EBC-7B16C1E2BFD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AD8B01C-8AF1-BDFC-47AE-AC4331C3725B}"/>
              </a:ext>
            </a:extLst>
          </p:cNvPr>
          <p:cNvSpPr>
            <a:spLocks noGrp="1"/>
          </p:cNvSpPr>
          <p:nvPr>
            <p:ph type="title"/>
          </p:nvPr>
        </p:nvSpPr>
        <p:spPr>
          <a:xfrm>
            <a:off x="0" y="78203"/>
            <a:ext cx="9454896" cy="709963"/>
          </a:xfrm>
        </p:spPr>
        <p:txBody>
          <a:bodyPr>
            <a:noAutofit/>
          </a:bodyPr>
          <a:lstStyle/>
          <a:p>
            <a:r>
              <a:rPr lang="ja-JP" altLang="en-US" b="1" dirty="0">
                <a:solidFill>
                  <a:srgbClr val="1F3764"/>
                </a:solidFill>
                <a:latin typeface="Meiryo" panose="020B0604030504040204" pitchFamily="34" charset="-128"/>
                <a:ea typeface="Meiryo" panose="020B0604030504040204" pitchFamily="34" charset="-128"/>
              </a:rPr>
              <a:t>音声文字起こしファイルだけで教科書作成 </a:t>
            </a:r>
            <a:r>
              <a:rPr lang="en-US" altLang="ja-JP" b="1" dirty="0">
                <a:solidFill>
                  <a:srgbClr val="1F3764"/>
                </a:solidFill>
                <a:latin typeface="Meiryo" panose="020B0604030504040204" pitchFamily="34" charset="-128"/>
                <a:ea typeface="Meiryo" panose="020B0604030504040204" pitchFamily="34" charset="-128"/>
              </a:rPr>
              <a:t>(small</a:t>
            </a:r>
            <a:r>
              <a:rPr lang="ja-JP" altLang="en-US" b="1" dirty="0">
                <a:solidFill>
                  <a:srgbClr val="1F3764"/>
                </a:solidFill>
                <a:latin typeface="Meiryo" panose="020B0604030504040204" pitchFamily="34" charset="-128"/>
                <a:ea typeface="Meiryo" panose="020B0604030504040204" pitchFamily="34" charset="-128"/>
              </a:rPr>
              <a:t>モデル</a:t>
            </a:r>
            <a:r>
              <a:rPr lang="en-US" altLang="ja-JP" b="1" dirty="0">
                <a:solidFill>
                  <a:srgbClr val="1F3764"/>
                </a:solidFill>
                <a:latin typeface="Meiryo" panose="020B0604030504040204" pitchFamily="34" charset="-128"/>
                <a:ea typeface="Meiryo" panose="020B0604030504040204" pitchFamily="34" charset="-128"/>
              </a:rPr>
              <a:t>)</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921BFB6-8911-8FB4-52DF-4A4EBA691F27}"/>
              </a:ext>
            </a:extLst>
          </p:cNvPr>
          <p:cNvSpPr txBox="1"/>
          <p:nvPr/>
        </p:nvSpPr>
        <p:spPr>
          <a:xfrm>
            <a:off x="262215" y="1000691"/>
            <a:ext cx="11594417" cy="5816977"/>
          </a:xfrm>
          <a:prstGeom prst="rect">
            <a:avLst/>
          </a:prstGeom>
          <a:noFill/>
        </p:spPr>
        <p:txBody>
          <a:bodyPr wrap="square">
            <a:spAutoFit/>
          </a:bodyPr>
          <a:lstStyle/>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ディレクトリ</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3_vector_analysis\</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1_small-audio_only</a:t>
            </a:r>
          </a:p>
          <a:p>
            <a:pPr lvl="0">
              <a:tabLst>
                <a:tab pos="3859213" algn="l"/>
              </a:tabLst>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.txt</a:t>
            </a:r>
          </a:p>
          <a:p>
            <a:pPr lvl="0">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出力教科書</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変換してできた</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_text.docx</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make_textbook.bat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の設定</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python</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スクリプトのパス</a:t>
            </a:r>
            <a:endPar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script_textbook</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=..\..\download\tkprog_textbook\ai\</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make_textbook5.py</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script_pandoc</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=..\..\download\tkprog_textbook\converter\</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pandoc.py</a:t>
            </a:r>
          </a:p>
          <a:p>
            <a:pPr lvl="0">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のファイル名から</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拡張子を除いた部分</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transcribe_prefix</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endPar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入力スライドファイルの</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ファイル名</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slide_path</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field=</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材料科学</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role=</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日本の大学院教授</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lang=</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ja		</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jp</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ではないことに注意</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82529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39FE6-2C58-5E52-DDF4-28DD91C1311A}"/>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607CB196-5707-416A-5A42-96DBAC7AA29F}"/>
              </a:ext>
            </a:extLst>
          </p:cNvPr>
          <p:cNvSpPr>
            <a:spLocks noGrp="1"/>
          </p:cNvSpPr>
          <p:nvPr>
            <p:ph type="title"/>
          </p:nvPr>
        </p:nvSpPr>
        <p:spPr>
          <a:xfrm>
            <a:off x="179247" y="116632"/>
            <a:ext cx="10753195" cy="720080"/>
          </a:xfrm>
        </p:spPr>
        <p:txBody>
          <a:bodyPr vert="horz" lIns="91440" tIns="45720" rIns="91440" bIns="0" rtlCol="0" anchor="ctr">
            <a:normAutofit/>
          </a:bodyPr>
          <a:lstStyle/>
          <a:p>
            <a:r>
              <a:rPr lang="ja-JP" altLang="en-US" sz="3200" b="1" dirty="0"/>
              <a:t>公開</a:t>
            </a:r>
            <a:r>
              <a:rPr lang="en-US" altLang="ja-JP" sz="3200" b="1" dirty="0" err="1"/>
              <a:t>NotebookLM</a:t>
            </a:r>
            <a:r>
              <a:rPr lang="ja-JP" altLang="en-US" sz="3200" b="1" dirty="0"/>
              <a:t> </a:t>
            </a:r>
            <a:r>
              <a:rPr lang="en-US" altLang="ja-JP" sz="2400" b="1" dirty="0"/>
              <a:t>(</a:t>
            </a:r>
            <a:r>
              <a:rPr lang="en-US" altLang="ja-JP" sz="2400" b="1" dirty="0" err="1"/>
              <a:t>gmail</a:t>
            </a:r>
            <a:r>
              <a:rPr lang="ja-JP" altLang="en-US" sz="2400" b="1" dirty="0"/>
              <a:t>アカウントの認証が必要です</a:t>
            </a:r>
            <a:r>
              <a:rPr lang="en-US" altLang="ja-JP" sz="2400" b="1" dirty="0"/>
              <a:t>)</a:t>
            </a:r>
            <a:endParaRPr lang="ja-JP" altLang="en-US" sz="3200" b="1" dirty="0"/>
          </a:p>
        </p:txBody>
      </p:sp>
      <p:sp>
        <p:nvSpPr>
          <p:cNvPr id="7" name="テキスト ボックス 6">
            <a:extLst>
              <a:ext uri="{FF2B5EF4-FFF2-40B4-BE49-F238E27FC236}">
                <a16:creationId xmlns:a16="http://schemas.microsoft.com/office/drawing/2014/main" id="{6113E1B3-BD7D-CC5C-8ACB-18C038913DD6}"/>
              </a:ext>
            </a:extLst>
          </p:cNvPr>
          <p:cNvSpPr txBox="1"/>
          <p:nvPr/>
        </p:nvSpPr>
        <p:spPr>
          <a:xfrm>
            <a:off x="104774" y="921434"/>
            <a:ext cx="11485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a:ea typeface="メイリオ"/>
                <a:cs typeface="+mn-cs"/>
                <a:hlinkClick r:id="rId2">
                  <a:extLst>
                    <a:ext uri="{A12FA001-AC4F-418D-AE19-62706E023703}">
                      <ahyp:hlinkClr xmlns:ahyp="http://schemas.microsoft.com/office/drawing/2018/hyperlinkcolor" val="tx"/>
                    </a:ext>
                  </a:extLst>
                </a:hlinkClick>
              </a:rPr>
              <a:t>http://d2mate.mdxes.iir.isct.ac.jp/D2MatE/D2MatE_programs.html?page=notebooklm</a:t>
            </a:r>
            <a:endParaRPr kumimoji="1" lang="ja-JP" altLang="en-US" sz="1800" b="0" i="0" u="none" strike="noStrike" kern="1200" cap="none" spc="0" normalizeH="0" baseline="0" noProof="0" dirty="0">
              <a:ln>
                <a:noFill/>
              </a:ln>
              <a:solidFill>
                <a:prstClr val="black"/>
              </a:solidFill>
              <a:effectLst/>
              <a:uLnTx/>
              <a:uFillTx/>
              <a:latin typeface="Verdana"/>
              <a:ea typeface="メイリオ"/>
              <a:cs typeface="+mn-cs"/>
            </a:endParaRPr>
          </a:p>
        </p:txBody>
      </p:sp>
      <p:pic>
        <p:nvPicPr>
          <p:cNvPr id="3" name="図 2">
            <a:extLst>
              <a:ext uri="{FF2B5EF4-FFF2-40B4-BE49-F238E27FC236}">
                <a16:creationId xmlns:a16="http://schemas.microsoft.com/office/drawing/2014/main" id="{7336ED06-AF26-E115-641F-FB540EA5FC37}"/>
              </a:ext>
            </a:extLst>
          </p:cNvPr>
          <p:cNvPicPr>
            <a:picLocks noChangeAspect="1"/>
          </p:cNvPicPr>
          <p:nvPr/>
        </p:nvPicPr>
        <p:blipFill>
          <a:blip r:embed="rId3"/>
          <a:srcRect l="325" t="27733" r="4108" b="20933"/>
          <a:stretch>
            <a:fillRect/>
          </a:stretch>
        </p:blipFill>
        <p:spPr>
          <a:xfrm>
            <a:off x="960120" y="1375488"/>
            <a:ext cx="9710928" cy="5325840"/>
          </a:xfrm>
          <a:prstGeom prst="rect">
            <a:avLst/>
          </a:prstGeom>
        </p:spPr>
      </p:pic>
      <p:sp>
        <p:nvSpPr>
          <p:cNvPr id="4" name="正方形/長方形 3">
            <a:extLst>
              <a:ext uri="{FF2B5EF4-FFF2-40B4-BE49-F238E27FC236}">
                <a16:creationId xmlns:a16="http://schemas.microsoft.com/office/drawing/2014/main" id="{FB214260-4D6F-A3EF-9E50-A019C63A2200}"/>
              </a:ext>
            </a:extLst>
          </p:cNvPr>
          <p:cNvSpPr/>
          <p:nvPr/>
        </p:nvSpPr>
        <p:spPr>
          <a:xfrm>
            <a:off x="877824" y="6355080"/>
            <a:ext cx="6062472" cy="386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メイリオ"/>
              <a:cs typeface="+mn-cs"/>
            </a:endParaRPr>
          </a:p>
        </p:txBody>
      </p:sp>
      <p:sp>
        <p:nvSpPr>
          <p:cNvPr id="6" name="テキスト ボックス 5">
            <a:extLst>
              <a:ext uri="{FF2B5EF4-FFF2-40B4-BE49-F238E27FC236}">
                <a16:creationId xmlns:a16="http://schemas.microsoft.com/office/drawing/2014/main" id="{931E8F22-7031-D6A0-7534-B87B91F5188C}"/>
              </a:ext>
            </a:extLst>
          </p:cNvPr>
          <p:cNvSpPr txBox="1"/>
          <p:nvPr/>
        </p:nvSpPr>
        <p:spPr>
          <a:xfrm>
            <a:off x="5971032" y="5449824"/>
            <a:ext cx="5139548" cy="830997"/>
          </a:xfrm>
          <a:prstGeom prst="rect">
            <a:avLst/>
          </a:prstGeom>
          <a:solidFill>
            <a:srgbClr val="DAFED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こちらで著作権や</a:t>
            </a: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AI</a:t>
            </a: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等に関する質問が</a:t>
            </a:r>
            <a:endPar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できます</a:t>
            </a:r>
          </a:p>
        </p:txBody>
      </p:sp>
      <p:sp>
        <p:nvSpPr>
          <p:cNvPr id="2" name="正方形/長方形 1">
            <a:extLst>
              <a:ext uri="{FF2B5EF4-FFF2-40B4-BE49-F238E27FC236}">
                <a16:creationId xmlns:a16="http://schemas.microsoft.com/office/drawing/2014/main" id="{7EA46576-6589-95DB-55A5-F73E8480685A}"/>
              </a:ext>
            </a:extLst>
          </p:cNvPr>
          <p:cNvSpPr/>
          <p:nvPr/>
        </p:nvSpPr>
        <p:spPr>
          <a:xfrm>
            <a:off x="960120" y="1667851"/>
            <a:ext cx="9710928" cy="1030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メイリオ"/>
              <a:cs typeface="+mn-cs"/>
            </a:endParaRPr>
          </a:p>
        </p:txBody>
      </p:sp>
      <p:sp>
        <p:nvSpPr>
          <p:cNvPr id="8" name="テキスト ボックス 7">
            <a:extLst>
              <a:ext uri="{FF2B5EF4-FFF2-40B4-BE49-F238E27FC236}">
                <a16:creationId xmlns:a16="http://schemas.microsoft.com/office/drawing/2014/main" id="{C34B15BC-882E-CDE1-CAE8-6A785197E190}"/>
              </a:ext>
            </a:extLst>
          </p:cNvPr>
          <p:cNvSpPr txBox="1"/>
          <p:nvPr/>
        </p:nvSpPr>
        <p:spPr>
          <a:xfrm>
            <a:off x="6367392" y="2334178"/>
            <a:ext cx="4721164" cy="523220"/>
          </a:xfrm>
          <a:prstGeom prst="rect">
            <a:avLst/>
          </a:prstGeom>
          <a:solidFill>
            <a:srgbClr val="DAFED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統計力学</a:t>
            </a:r>
            <a:r>
              <a:rPr kumimoji="1" lang="en-US" altLang="ja-JP"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(C)</a:t>
            </a:r>
            <a:r>
              <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講義用</a:t>
            </a:r>
            <a:r>
              <a:rPr kumimoji="1" lang="en-US" altLang="ja-JP"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Notebook</a:t>
            </a:r>
            <a:endPar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894598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127BF-E38C-5C38-DACE-708460FAD2A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E4D9E9B9-D0E7-3C07-B71B-EB9E582D9F33}"/>
              </a:ext>
            </a:extLst>
          </p:cNvPr>
          <p:cNvSpPr>
            <a:spLocks noGrp="1"/>
          </p:cNvSpPr>
          <p:nvPr>
            <p:ph type="title"/>
          </p:nvPr>
        </p:nvSpPr>
        <p:spPr>
          <a:xfrm>
            <a:off x="0" y="78203"/>
            <a:ext cx="9848088"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標準 </a:t>
            </a:r>
            <a:r>
              <a:rPr lang="en-US" altLang="ja-JP" sz="3200" b="1" dirty="0">
                <a:solidFill>
                  <a:srgbClr val="1F3764"/>
                </a:solidFill>
                <a:latin typeface="Meiryo" panose="020B0604030504040204" pitchFamily="34" charset="-128"/>
                <a:ea typeface="Meiryo" panose="020B0604030504040204" pitchFamily="34" charset="-128"/>
              </a:rPr>
              <a:t>make_textbook5.ini</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DFA8063A-4904-9912-E1A7-51A55522EB17}"/>
              </a:ext>
            </a:extLst>
          </p:cNvPr>
          <p:cNvSpPr txBox="1"/>
          <p:nvPr/>
        </p:nvSpPr>
        <p:spPr>
          <a:xfrm>
            <a:off x="217511" y="885441"/>
            <a:ext cx="11594417"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あなたは</a:t>
            </a:r>
            <a:r>
              <a:rPr kumimoji="1" lang="en-US" altLang="ja-JP" sz="2000" b="0"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{field}</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を専門とする</a:t>
            </a:r>
            <a:r>
              <a:rPr kumimoji="1" lang="en-US" altLang="ja-JP" sz="2000" b="0"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{role}</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これから「文字起こしテキスト」と、オプションで「講義スライド」のテキストを提供します。</a:t>
            </a:r>
          </a:p>
          <a:p>
            <a:pPr lvl="0">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これらの情報を統合し、</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音声認識による誤字・誤変換を修正した上</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次の要件に従って、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{language}</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{field}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の講義として論理的かつ正確な内容になるように</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全面的に修正・校正</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全体要件</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内容の順番は維持する</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数式を含む法則、定義などは、</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なるべくその導出の説明を加える</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**LaTeX</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のブロック数式は、１行ごとに</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で区切る**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入力</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Markdown</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テキストに図等へのリンクがある場合、生成する</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Markdown</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ファイルに必ずリンクを入れる**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学生の学習に役立つ内容を補足</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学生が興味をもつ、関連する歴史、エピソードなどを追加</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講義で言及されている数式や、関連する重要な数式を積極的に</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`LaTeX`</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形式で記述する。**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以下略</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en-US" altLang="ja-JP" sz="2000" b="0"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111194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B65F-401E-DD32-F480-86B0B2FC7C6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BF1A50F-9A67-4111-2E1F-61B5DF45ABDD}"/>
              </a:ext>
            </a:extLst>
          </p:cNvPr>
          <p:cNvSpPr>
            <a:spLocks noGrp="1"/>
          </p:cNvSpPr>
          <p:nvPr>
            <p:ph type="title"/>
          </p:nvPr>
        </p:nvSpPr>
        <p:spPr>
          <a:xfrm>
            <a:off x="0" y="78203"/>
            <a:ext cx="9454896" cy="709963"/>
          </a:xfrm>
        </p:spPr>
        <p:txBody>
          <a:bodyPr>
            <a:noAutofit/>
          </a:bodyPr>
          <a:lstStyle/>
          <a:p>
            <a:r>
              <a:rPr lang="en-US" altLang="ja-JP" b="1" dirty="0" err="1">
                <a:solidFill>
                  <a:srgbClr val="1F3764"/>
                </a:solidFill>
                <a:latin typeface="Meiryo" panose="020B0604030504040204" pitchFamily="34" charset="-128"/>
                <a:ea typeface="Meiryo" panose="020B0604030504040204" pitchFamily="34" charset="-128"/>
              </a:rPr>
              <a:t>pandoc</a:t>
            </a:r>
            <a:r>
              <a:rPr lang="ja-JP" altLang="en-US" b="1" dirty="0">
                <a:solidFill>
                  <a:srgbClr val="1F3764"/>
                </a:solidFill>
                <a:latin typeface="Meiryo" panose="020B0604030504040204" pitchFamily="34" charset="-128"/>
                <a:ea typeface="Meiryo" panose="020B0604030504040204" pitchFamily="34" charset="-128"/>
              </a:rPr>
              <a:t>でエラーが出る</a:t>
            </a:r>
            <a:r>
              <a:rPr lang="en-US" altLang="ja-JP" b="1" dirty="0">
                <a:solidFill>
                  <a:srgbClr val="1F3764"/>
                </a:solidFill>
                <a:latin typeface="Meiryo" panose="020B0604030504040204" pitchFamily="34" charset="-128"/>
                <a:ea typeface="Meiryo" panose="020B0604030504040204" pitchFamily="34" charset="-128"/>
              </a:rPr>
              <a:t>Case 1</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9022016-BEA3-271A-F24A-B90929681261}"/>
              </a:ext>
            </a:extLst>
          </p:cNvPr>
          <p:cNvSpPr txBox="1"/>
          <p:nvPr/>
        </p:nvSpPr>
        <p:spPr>
          <a:xfrm>
            <a:off x="262215" y="862675"/>
            <a:ext cx="11594417" cy="6155531"/>
          </a:xfrm>
          <a:prstGeom prst="rect">
            <a:avLst/>
          </a:prstGeom>
          <a:noFill/>
        </p:spPr>
        <p:txBody>
          <a:bodyPr wrap="square">
            <a:spAutoFit/>
          </a:bodyPr>
          <a:lstStyle/>
          <a:p>
            <a:pPr lvl="0">
              <a:defRPr/>
            </a:pP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Case 1: ‘---’ </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の前後に空行が無い</a:t>
            </a:r>
            <a:endPar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 実行中</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 g:\pandoc </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_textbook.md -o </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_textbook.docx --reference-doc D:\doc1.current\doc.</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講義</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\00</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チュートリアルコース</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\20250924</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教科書作成</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\distribution-textbook\download\</a:t>
            </a:r>
            <a:r>
              <a:rPr lang="en-US" altLang="ja-JP" sz="1400" dirty="0" err="1">
                <a:latin typeface="Times New Roman" panose="02020603050405020304" pitchFamily="18" charset="0"/>
                <a:ea typeface="ＭＳ ゴシック" panose="020B0609070205080204" pitchFamily="49" charset="-128"/>
                <a:cs typeface="Times New Roman" panose="02020603050405020304" pitchFamily="18" charset="0"/>
              </a:rPr>
              <a:t>tkprog_textbook</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\converter\template_text.docx -t docx</a:t>
            </a:r>
          </a:p>
          <a:p>
            <a:pPr lvl="0">
              <a:defRPr/>
            </a:pP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実行エラー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終了コード</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64)</a:t>
            </a:r>
          </a:p>
          <a:p>
            <a:pPr lvl="0">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stderr ---</a:t>
            </a:r>
          </a:p>
          <a:p>
            <a:pPr lvl="0">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Error parsing YAML metadata at "</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_textbook.md" (line 128, column 1):</a:t>
            </a:r>
          </a:p>
          <a:p>
            <a:pPr lvl="0">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YAML parse exception at line 1, column 1,</a:t>
            </a:r>
          </a:p>
          <a:p>
            <a:pPr lvl="0">
              <a:defRPr/>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while scanning an alias:</a:t>
            </a:r>
          </a:p>
          <a:p>
            <a:pPr lvl="0">
              <a:defRPr/>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did not find expected alphabetic or numeric character</a:t>
            </a:r>
          </a:p>
          <a:p>
            <a:pPr lvl="0">
              <a:defRPr/>
            </a:pPr>
            <a:endParaRPr lang="en-US" altLang="ja-JP" sz="2000" baseline="300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原因</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では、</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テキストに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改行</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を見つけると、</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その中を</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YAML</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と仮定して解析します。</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YAML</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書式に従っていないと、上記の</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YAML parse exception </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がでます</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対策</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を検索し、</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行を削除するか、前後に空行を入れ、</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だけ実行しなおしてください</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a:t>
            </a:r>
          </a:p>
        </p:txBody>
      </p:sp>
    </p:spTree>
    <p:extLst>
      <p:ext uri="{BB962C8B-B14F-4D97-AF65-F5344CB8AC3E}">
        <p14:creationId xmlns:p14="http://schemas.microsoft.com/office/powerpoint/2010/main" val="2875544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34789-CBC0-9576-71F8-D8718068725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41D1E60-235C-1C94-2A42-0D9AD810FA0E}"/>
              </a:ext>
            </a:extLst>
          </p:cNvPr>
          <p:cNvSpPr>
            <a:spLocks noGrp="1"/>
          </p:cNvSpPr>
          <p:nvPr>
            <p:ph type="title"/>
          </p:nvPr>
        </p:nvSpPr>
        <p:spPr>
          <a:xfrm>
            <a:off x="0" y="78203"/>
            <a:ext cx="9454896" cy="709963"/>
          </a:xfrm>
        </p:spPr>
        <p:txBody>
          <a:bodyPr>
            <a:noAutofit/>
          </a:bodyPr>
          <a:lstStyle/>
          <a:p>
            <a:r>
              <a:rPr lang="en-US" altLang="ja-JP" b="1" dirty="0" err="1">
                <a:solidFill>
                  <a:srgbClr val="1F3764"/>
                </a:solidFill>
                <a:latin typeface="Meiryo" panose="020B0604030504040204" pitchFamily="34" charset="-128"/>
                <a:ea typeface="Meiryo" panose="020B0604030504040204" pitchFamily="34" charset="-128"/>
              </a:rPr>
              <a:t>pandoc</a:t>
            </a:r>
            <a:r>
              <a:rPr lang="ja-JP" altLang="en-US" b="1" dirty="0">
                <a:solidFill>
                  <a:srgbClr val="1F3764"/>
                </a:solidFill>
                <a:latin typeface="Meiryo" panose="020B0604030504040204" pitchFamily="34" charset="-128"/>
                <a:ea typeface="Meiryo" panose="020B0604030504040204" pitchFamily="34" charset="-128"/>
              </a:rPr>
              <a:t>でエラーが出る</a:t>
            </a:r>
            <a:r>
              <a:rPr lang="en-US" altLang="ja-JP" b="1" dirty="0">
                <a:solidFill>
                  <a:srgbClr val="1F3764"/>
                </a:solidFill>
                <a:latin typeface="Meiryo" panose="020B0604030504040204" pitchFamily="34" charset="-128"/>
                <a:ea typeface="Meiryo" panose="020B0604030504040204" pitchFamily="34" charset="-128"/>
              </a:rPr>
              <a:t>Case 2</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2221399-F80C-0E07-A1EB-C5E43CCA33BB}"/>
              </a:ext>
            </a:extLst>
          </p:cNvPr>
          <p:cNvSpPr txBox="1"/>
          <p:nvPr/>
        </p:nvSpPr>
        <p:spPr>
          <a:xfrm>
            <a:off x="262215" y="1000691"/>
            <a:ext cx="11594417" cy="5109091"/>
          </a:xfrm>
          <a:prstGeom prst="rect">
            <a:avLst/>
          </a:prstGeom>
          <a:noFill/>
        </p:spPr>
        <p:txBody>
          <a:bodyPr wrap="square">
            <a:spAutoFit/>
          </a:bodyPr>
          <a:lstStyle/>
          <a:p>
            <a:pPr lvl="0">
              <a:defRPr/>
            </a:pP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Case 1: </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図ファイルが見つからない</a:t>
            </a:r>
            <a:endPar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 実行中</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 g:\pandoc _slide.md -o _slide.pptx --reference-doc D:\doc1.current\doc.</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講義</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\00</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チュートリアルコース</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\20250924</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1400" dirty="0">
                <a:latin typeface="Times New Roman" panose="02020603050405020304" pitchFamily="18" charset="0"/>
                <a:ea typeface="ＭＳ ゴシック" panose="020B0609070205080204" pitchFamily="49" charset="-128"/>
                <a:cs typeface="Times New Roman" panose="02020603050405020304" pitchFamily="18" charset="0"/>
              </a:rPr>
              <a:t>教科書作成</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\distribution-textbook\download\</a:t>
            </a:r>
            <a:r>
              <a:rPr lang="en-US" altLang="ja-JP" sz="1400" dirty="0" err="1">
                <a:latin typeface="Times New Roman" panose="02020603050405020304" pitchFamily="18" charset="0"/>
                <a:ea typeface="ＭＳ ゴシック" panose="020B0609070205080204" pitchFamily="49" charset="-128"/>
                <a:cs typeface="Times New Roman" panose="02020603050405020304" pitchFamily="18" charset="0"/>
              </a:rPr>
              <a:t>tkprog_textbook</a:t>
            </a:r>
            <a:r>
              <a:rPr lang="en-US" altLang="ja-JP" sz="1400" dirty="0">
                <a:latin typeface="Times New Roman" panose="02020603050405020304" pitchFamily="18" charset="0"/>
                <a:ea typeface="ＭＳ ゴシック" panose="020B0609070205080204" pitchFamily="49" charset="-128"/>
                <a:cs typeface="Times New Roman" panose="02020603050405020304" pitchFamily="18" charset="0"/>
              </a:rPr>
              <a:t>\converter\template_slide.pptx -t pptx</a:t>
            </a:r>
          </a:p>
          <a:p>
            <a:pPr lvl="0">
              <a:defRPr/>
            </a:pP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実行エラー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終了コード</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99)</a:t>
            </a:r>
          </a:p>
          <a:p>
            <a:pPr lvl="0">
              <a:defRPr/>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stderr ---</a:t>
            </a:r>
          </a:p>
          <a:p>
            <a:pPr lvl="0">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File images\slide5_image1.png not found in resource path</a:t>
            </a:r>
          </a:p>
          <a:p>
            <a:pPr lvl="0">
              <a:defRPr/>
            </a:pP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原因</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ファイルに図ファイルへのリンクがある場合に、</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が存在しない図ファイルへリンクを張ってしまい、</a:t>
            </a:r>
            <a:b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図ファイルの実体が見つからない</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対策</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ファイル名で検索して削除し、</a:t>
            </a:r>
            <a:r>
              <a:rPr lang="en-US" altLang="ja-JP" sz="2400"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だけ実行しなおしてください</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a:t>
            </a:r>
          </a:p>
          <a:p>
            <a:pPr lvl="0">
              <a:defRPr/>
            </a:pPr>
            <a:endParaRPr lang="en-US" altLang="ja-JP"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790439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4D14F-A62B-E22C-D309-85528BEFF73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34D803E-2A50-00FD-42E2-67421C7C52AD}"/>
              </a:ext>
            </a:extLst>
          </p:cNvPr>
          <p:cNvSpPr>
            <a:spLocks noGrp="1"/>
          </p:cNvSpPr>
          <p:nvPr>
            <p:ph type="title"/>
          </p:nvPr>
        </p:nvSpPr>
        <p:spPr>
          <a:xfrm>
            <a:off x="0" y="78203"/>
            <a:ext cx="9454896" cy="709963"/>
          </a:xfrm>
        </p:spPr>
        <p:txBody>
          <a:bodyPr>
            <a:noAutofit/>
          </a:bodyPr>
          <a:lstStyle/>
          <a:p>
            <a:r>
              <a:rPr lang="en-US" altLang="ja-JP" b="1" dirty="0">
                <a:solidFill>
                  <a:srgbClr val="1F3764"/>
                </a:solidFill>
                <a:latin typeface="Meiryo" panose="020B0604030504040204" pitchFamily="34" charset="-128"/>
                <a:ea typeface="Meiryo" panose="020B0604030504040204" pitchFamily="34" charset="-128"/>
              </a:rPr>
              <a:t>pandoc</a:t>
            </a:r>
            <a:r>
              <a:rPr lang="ja-JP" altLang="en-US" b="1" dirty="0">
                <a:solidFill>
                  <a:srgbClr val="1F3764"/>
                </a:solidFill>
                <a:latin typeface="Meiryo" panose="020B0604030504040204" pitchFamily="34" charset="-128"/>
                <a:ea typeface="Meiryo" panose="020B0604030504040204" pitchFamily="34" charset="-128"/>
              </a:rPr>
              <a:t>だけ再実行する簡単な方法</a:t>
            </a:r>
          </a:p>
        </p:txBody>
      </p:sp>
      <p:sp>
        <p:nvSpPr>
          <p:cNvPr id="8" name="テキスト ボックス 7">
            <a:extLst>
              <a:ext uri="{FF2B5EF4-FFF2-40B4-BE49-F238E27FC236}">
                <a16:creationId xmlns:a16="http://schemas.microsoft.com/office/drawing/2014/main" id="{7B8B1F24-24F6-DD06-890E-FBC587B24F2D}"/>
              </a:ext>
            </a:extLst>
          </p:cNvPr>
          <p:cNvSpPr txBox="1"/>
          <p:nvPr/>
        </p:nvSpPr>
        <p:spPr>
          <a:xfrm>
            <a:off x="262215" y="1000691"/>
            <a:ext cx="11594417" cy="4555093"/>
          </a:xfrm>
          <a:prstGeom prst="rect">
            <a:avLst/>
          </a:prstGeom>
          <a:noFill/>
        </p:spPr>
        <p:txBody>
          <a:bodyPr wrap="square">
            <a:spAutoFit/>
          </a:bodyPr>
          <a:lstStyle/>
          <a:p>
            <a:pPr marL="457200" lvl="0" indent="-457200">
              <a:buFont typeface="+mj-lt"/>
              <a:buAutoNum type="arabicPeriod"/>
              <a:defRPr/>
            </a:pP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make_textbook.bat</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で、生成</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実行コマンドをコメントアウトする</a:t>
            </a:r>
            <a:b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rem ======================================================</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で教科書とスライドの</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ファイルを作成</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rem ======================================================</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cmd</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=python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script_textbook</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i</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transcribe_path</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im</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slide_path</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-t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output_text_path</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-s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output_slide_path</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-a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gemini</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--lang %lang% --field %field% --role %role%</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echo.</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echo Run [%</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cmd</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cmd</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Windows</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バッチファイルでは、行頭に </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か、</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を入れるとコメント扱いになります</a:t>
            </a:r>
            <a:b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br>
            <a:endParaRPr lang="en-US" altLang="ja-JP"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457200" lvl="0" indent="-457200">
              <a:buFont typeface="+mj-lt"/>
              <a:buAutoNum type="arabicPeriod"/>
              <a:defRPr/>
            </a:pPr>
            <a:endParaRPr lang="en-US" altLang="ja-JP" dirty="0">
              <a:latin typeface="Times New Roman" panose="02020603050405020304" pitchFamily="18" charset="0"/>
              <a:ea typeface="ＭＳ ゴシック" panose="020B0609070205080204" pitchFamily="49" charset="-128"/>
              <a:cs typeface="Times New Roman" panose="02020603050405020304" pitchFamily="18" charset="0"/>
            </a:endParaRPr>
          </a:p>
          <a:p>
            <a:pPr marL="457200" lvl="0" indent="-457200">
              <a:buFont typeface="+mj-lt"/>
              <a:buAutoNum type="arabicPeriod"/>
              <a:defRPr/>
            </a:pPr>
            <a:r>
              <a:rPr lang="en-US" altLang="ja-JP" sz="2400" b="1"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を直接呼び出す</a:t>
            </a:r>
            <a:b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&gt; </a:t>
            </a:r>
            <a:r>
              <a:rPr lang="en-US" altLang="ja-JP" sz="2400"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 input.md –o output.docx   (</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あるいは</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output.pptx)</a:t>
            </a:r>
            <a:endParaRPr lang="en-US" altLang="ja-JP"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469793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FB064-859F-4102-BC46-EBFEB5779D0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2823B6B8-8983-F1A0-65B7-46B298E73C63}"/>
              </a:ext>
            </a:extLst>
          </p:cNvPr>
          <p:cNvSpPr>
            <a:spLocks noGrp="1"/>
          </p:cNvSpPr>
          <p:nvPr>
            <p:ph type="title"/>
          </p:nvPr>
        </p:nvSpPr>
        <p:spPr>
          <a:xfrm>
            <a:off x="0" y="78203"/>
            <a:ext cx="9509760" cy="709963"/>
          </a:xfrm>
        </p:spPr>
        <p:txBody>
          <a:bodyPr>
            <a:noAutofit/>
          </a:bodyPr>
          <a:lstStyle/>
          <a:p>
            <a:r>
              <a:rPr lang="ja-JP" altLang="en-US" b="1" dirty="0">
                <a:solidFill>
                  <a:srgbClr val="1F3764"/>
                </a:solidFill>
                <a:latin typeface="Meiryo" panose="020B0604030504040204" pitchFamily="34" charset="-128"/>
                <a:ea typeface="Meiryo" panose="020B0604030504040204" pitchFamily="34" charset="-128"/>
              </a:rPr>
              <a:t>文字起こしテキストと教科書の比較</a:t>
            </a:r>
          </a:p>
        </p:txBody>
      </p:sp>
      <p:graphicFrame>
        <p:nvGraphicFramePr>
          <p:cNvPr id="2" name="表 1">
            <a:extLst>
              <a:ext uri="{FF2B5EF4-FFF2-40B4-BE49-F238E27FC236}">
                <a16:creationId xmlns:a16="http://schemas.microsoft.com/office/drawing/2014/main" id="{0829F36C-AFAA-77A0-FCA4-2005C5F90852}"/>
              </a:ext>
            </a:extLst>
          </p:cNvPr>
          <p:cNvGraphicFramePr>
            <a:graphicFrameLocks noGrp="1"/>
          </p:cNvGraphicFramePr>
          <p:nvPr>
            <p:extLst>
              <p:ext uri="{D42A27DB-BD31-4B8C-83A1-F6EECF244321}">
                <p14:modId xmlns:p14="http://schemas.microsoft.com/office/powerpoint/2010/main" val="120340242"/>
              </p:ext>
            </p:extLst>
          </p:nvPr>
        </p:nvGraphicFramePr>
        <p:xfrm>
          <a:off x="219306" y="988414"/>
          <a:ext cx="11237952" cy="4389120"/>
        </p:xfrm>
        <a:graphic>
          <a:graphicData uri="http://schemas.openxmlformats.org/drawingml/2006/table">
            <a:tbl>
              <a:tblPr firstRow="1" bandRow="1">
                <a:tableStyleId>{5C22544A-7EE6-4342-B048-85BDC9FD1C3A}</a:tableStyleId>
              </a:tblPr>
              <a:tblGrid>
                <a:gridCol w="5618976">
                  <a:extLst>
                    <a:ext uri="{9D8B030D-6E8A-4147-A177-3AD203B41FA5}">
                      <a16:colId xmlns:a16="http://schemas.microsoft.com/office/drawing/2014/main" val="3823823727"/>
                    </a:ext>
                  </a:extLst>
                </a:gridCol>
                <a:gridCol w="5618976">
                  <a:extLst>
                    <a:ext uri="{9D8B030D-6E8A-4147-A177-3AD203B41FA5}">
                      <a16:colId xmlns:a16="http://schemas.microsoft.com/office/drawing/2014/main" val="390648205"/>
                    </a:ext>
                  </a:extLst>
                </a:gridCol>
              </a:tblGrid>
              <a:tr h="358158">
                <a:tc>
                  <a:txBody>
                    <a:bodyPr/>
                    <a:lstStyle/>
                    <a:p>
                      <a:pPr algn="ctr"/>
                      <a:r>
                        <a:rPr kumimoji="1" lang="en-US" altLang="ja-JP" sz="2400" dirty="0"/>
                        <a:t>model = small</a:t>
                      </a:r>
                      <a:endParaRPr kumimoji="1" lang="ja-JP" altLang="en-US" sz="2400" dirty="0"/>
                    </a:p>
                  </a:txBody>
                  <a:tcPr/>
                </a:tc>
                <a:tc>
                  <a:txBody>
                    <a:bodyPr/>
                    <a:lstStyle/>
                    <a:p>
                      <a:pPr algn="ctr"/>
                      <a:r>
                        <a:rPr kumimoji="1" lang="ja-JP" altLang="en-US" sz="2400" dirty="0"/>
                        <a:t>教科書</a:t>
                      </a:r>
                    </a:p>
                  </a:txBody>
                  <a:tcPr/>
                </a:tc>
                <a:extLst>
                  <a:ext uri="{0D108BD9-81ED-4DB2-BD59-A6C34878D82A}">
                    <a16:rowId xmlns:a16="http://schemas.microsoft.com/office/drawing/2014/main" val="1502994827"/>
                  </a:ext>
                </a:extLst>
              </a:tr>
              <a:tr h="2559792">
                <a:tc>
                  <a:txBody>
                    <a:bodyPr/>
                    <a:lstStyle/>
                    <a:p>
                      <a:r>
                        <a:rPr kumimoji="1" lang="ja-JP" altLang="en-US" sz="1800" dirty="0"/>
                        <a:t>だってここでは</a:t>
                      </a:r>
                      <a:r>
                        <a:rPr kumimoji="1" lang="ja-JP" altLang="en-US" sz="1800" dirty="0">
                          <a:solidFill>
                            <a:srgbClr val="FF0000"/>
                          </a:solidFill>
                        </a:rPr>
                        <a:t>逆講師</a:t>
                      </a:r>
                      <a:r>
                        <a:rPr kumimoji="1" lang="ja-JP" altLang="en-US" sz="1800" dirty="0"/>
                        <a:t>について 復習した後 </a:t>
                      </a:r>
                      <a:r>
                        <a:rPr kumimoji="1" lang="ja-JP" altLang="en-US" sz="1800" dirty="0">
                          <a:solidFill>
                            <a:srgbClr val="FF0000"/>
                          </a:solidFill>
                        </a:rPr>
                        <a:t>共編半篇テンソル</a:t>
                      </a:r>
                      <a:r>
                        <a:rPr kumimoji="1" lang="ja-JP" altLang="en-US" sz="1800" dirty="0"/>
                        <a:t>という概念について 学び</a:t>
                      </a:r>
                      <a:r>
                        <a:rPr kumimoji="1" lang="ja-JP" altLang="en-US" sz="1800" dirty="0">
                          <a:solidFill>
                            <a:srgbClr val="FF0000"/>
                          </a:solidFill>
                        </a:rPr>
                        <a:t>逆講師</a:t>
                      </a:r>
                      <a:r>
                        <a:rPr kumimoji="1" lang="ja-JP" altLang="en-US" sz="1800" dirty="0"/>
                        <a:t>と </a:t>
                      </a:r>
                      <a:r>
                        <a:rPr kumimoji="1" lang="ja-JP" altLang="en-US" sz="1800" dirty="0">
                          <a:solidFill>
                            <a:srgbClr val="FF0000"/>
                          </a:solidFill>
                        </a:rPr>
                        <a:t>実講師</a:t>
                      </a:r>
                      <a:r>
                        <a:rPr kumimoji="1" lang="ja-JP" altLang="en-US" sz="1800" dirty="0"/>
                        <a:t>の関係にどのように関わってくるかについて説明をしていきます </a:t>
                      </a:r>
                      <a:endParaRPr kumimoji="1" lang="en-US" altLang="ja-JP" sz="1800" dirty="0"/>
                    </a:p>
                    <a:p>
                      <a:r>
                        <a:rPr kumimoji="1" lang="ja-JP" altLang="en-US" sz="1800" dirty="0"/>
                        <a:t>最初に</a:t>
                      </a:r>
                      <a:r>
                        <a:rPr kumimoji="1" lang="ja-JP" altLang="en-US" sz="1800" dirty="0">
                          <a:solidFill>
                            <a:srgbClr val="FF0000"/>
                          </a:solidFill>
                        </a:rPr>
                        <a:t>逆講師</a:t>
                      </a:r>
                      <a:r>
                        <a:rPr kumimoji="1" lang="ja-JP" altLang="en-US" sz="1800" dirty="0"/>
                        <a:t>についての</a:t>
                      </a:r>
                      <a:r>
                        <a:rPr kumimoji="1" lang="ja-JP" altLang="en-US" sz="1800" dirty="0">
                          <a:solidFill>
                            <a:srgbClr val="0000FF"/>
                          </a:solidFill>
                        </a:rPr>
                        <a:t>復習をするです </a:t>
                      </a:r>
                      <a:endParaRPr kumimoji="1" lang="en-US" altLang="ja-JP" sz="1800" dirty="0">
                        <a:solidFill>
                          <a:srgbClr val="0000FF"/>
                        </a:solidFill>
                      </a:endParaRPr>
                    </a:p>
                    <a:p>
                      <a:r>
                        <a:rPr kumimoji="1" lang="ja-JP" altLang="en-US" sz="1800" dirty="0">
                          <a:solidFill>
                            <a:srgbClr val="FF0000"/>
                          </a:solidFill>
                        </a:rPr>
                        <a:t>逆講師</a:t>
                      </a:r>
                      <a:r>
                        <a:rPr kumimoji="1" lang="ja-JP" altLang="en-US" sz="1800" dirty="0"/>
                        <a:t>はここに書かれているように定義されています</a:t>
                      </a:r>
                      <a:endParaRPr kumimoji="1" lang="en-US" altLang="ja-JP" sz="1800" dirty="0"/>
                    </a:p>
                    <a:p>
                      <a:r>
                        <a:rPr kumimoji="1" lang="ja-JP" altLang="en-US" sz="1800" dirty="0"/>
                        <a:t>この結果として </a:t>
                      </a:r>
                      <a:r>
                        <a:rPr kumimoji="1" lang="ja-JP" altLang="en-US" sz="1800" dirty="0">
                          <a:solidFill>
                            <a:srgbClr val="FF0000"/>
                          </a:solidFill>
                        </a:rPr>
                        <a:t>実講師</a:t>
                      </a:r>
                      <a:r>
                        <a:rPr kumimoji="1" lang="ja-JP" altLang="en-US" sz="1800" dirty="0"/>
                        <a:t>の基本ベクトル</a:t>
                      </a:r>
                      <a:r>
                        <a:rPr kumimoji="1" lang="en-US" altLang="ja-JP" sz="1800" dirty="0"/>
                        <a:t>A </a:t>
                      </a:r>
                      <a:r>
                        <a:rPr kumimoji="1" lang="en-US" altLang="ja-JP" sz="1800" dirty="0" err="1"/>
                        <a:t>ij</a:t>
                      </a:r>
                      <a:r>
                        <a:rPr kumimoji="1" lang="ja-JP" altLang="en-US" sz="1800" dirty="0"/>
                        <a:t>と </a:t>
                      </a:r>
                      <a:r>
                        <a:rPr kumimoji="1" lang="ja-JP" altLang="en-US" sz="1800" dirty="0">
                          <a:solidFill>
                            <a:srgbClr val="FF0000"/>
                          </a:solidFill>
                        </a:rPr>
                        <a:t>逆講師</a:t>
                      </a:r>
                      <a:r>
                        <a:rPr kumimoji="1" lang="ja-JP" altLang="en-US" sz="1800" dirty="0"/>
                        <a:t>の基本ベクトル</a:t>
                      </a:r>
                      <a:r>
                        <a:rPr kumimoji="1" lang="en-US" altLang="ja-JP" sz="1800" dirty="0">
                          <a:solidFill>
                            <a:srgbClr val="FF0000"/>
                          </a:solidFill>
                        </a:rPr>
                        <a:t>A</a:t>
                      </a:r>
                      <a:r>
                        <a:rPr kumimoji="1" lang="ja-JP" altLang="en-US" sz="1800" dirty="0">
                          <a:solidFill>
                            <a:srgbClr val="FF0000"/>
                          </a:solidFill>
                        </a:rPr>
                        <a:t>スター</a:t>
                      </a:r>
                      <a:r>
                        <a:rPr kumimoji="1" lang="en-US" altLang="ja-JP" sz="1800" dirty="0" err="1">
                          <a:solidFill>
                            <a:srgbClr val="FF0000"/>
                          </a:solidFill>
                        </a:rPr>
                        <a:t>i</a:t>
                      </a:r>
                      <a:r>
                        <a:rPr kumimoji="1" lang="ja-JP" altLang="en-US" sz="1800" dirty="0"/>
                        <a:t>は互いに</a:t>
                      </a:r>
                      <a:r>
                        <a:rPr kumimoji="1" lang="ja-JP" altLang="en-US" sz="1800" dirty="0">
                          <a:solidFill>
                            <a:srgbClr val="FF0000"/>
                          </a:solidFill>
                        </a:rPr>
                        <a:t>企画直行化</a:t>
                      </a:r>
                      <a:r>
                        <a:rPr kumimoji="1" lang="ja-JP" altLang="en-US" sz="1800" dirty="0"/>
                        <a:t>しています</a:t>
                      </a:r>
                    </a:p>
                  </a:txBody>
                  <a:tcPr/>
                </a:tc>
                <a:tc>
                  <a:txBody>
                    <a:bodyPr/>
                    <a:lstStyle/>
                    <a:p>
                      <a:r>
                        <a:rPr kumimoji="1" lang="ja-JP" altLang="en-US" sz="1800" dirty="0"/>
                        <a:t>本講義では、結晶学と物性物理学において極めて重要な概念である「</a:t>
                      </a:r>
                      <a:r>
                        <a:rPr kumimoji="1" lang="ja-JP" altLang="en-US" sz="1800" dirty="0">
                          <a:solidFill>
                            <a:srgbClr val="FF0000"/>
                          </a:solidFill>
                        </a:rPr>
                        <a:t>逆格子</a:t>
                      </a:r>
                      <a:r>
                        <a:rPr kumimoji="1" lang="ja-JP" altLang="en-US" sz="1800" dirty="0"/>
                        <a:t>」について復習し、さらにそれを深く理解するための数学的ツールである「</a:t>
                      </a:r>
                      <a:r>
                        <a:rPr kumimoji="1" lang="ja-JP" altLang="en-US" sz="1800" dirty="0">
                          <a:solidFill>
                            <a:srgbClr val="FF0000"/>
                          </a:solidFill>
                        </a:rPr>
                        <a:t>共変・反変テンソル</a:t>
                      </a:r>
                      <a:r>
                        <a:rPr kumimoji="1" lang="ja-JP" altLang="en-US" sz="1800" dirty="0"/>
                        <a:t>」の概念について学びます。これらの概念は、</a:t>
                      </a:r>
                      <a:r>
                        <a:rPr kumimoji="1" lang="en-US" altLang="ja-JP" sz="1800" dirty="0"/>
                        <a:t>X</a:t>
                      </a:r>
                      <a:r>
                        <a:rPr kumimoji="1" lang="ja-JP" altLang="en-US" sz="1800" dirty="0"/>
                        <a:t>線回折などの回折現象の理解、固体中の電子の運動を記述するバンド理論、そして材料の異方的な物性を記述する上で不可欠です。</a:t>
                      </a:r>
                      <a:endParaRPr kumimoji="1" lang="en-US" altLang="ja-JP" sz="1800" dirty="0"/>
                    </a:p>
                    <a:p>
                      <a:endParaRPr kumimoji="1" lang="en-US" altLang="ja-JP" sz="1800" dirty="0"/>
                    </a:p>
                    <a:p>
                      <a:r>
                        <a:rPr kumimoji="1" lang="ja-JP" altLang="en-US" sz="1800" dirty="0">
                          <a:solidFill>
                            <a:srgbClr val="FF0000"/>
                          </a:solidFill>
                        </a:rPr>
                        <a:t>直交性</a:t>
                      </a:r>
                      <a:r>
                        <a:rPr kumimoji="1" lang="en-US" altLang="ja-JP" sz="1800" dirty="0"/>
                        <a:t>: </a:t>
                      </a:r>
                      <a:r>
                        <a:rPr kumimoji="1" lang="ja-JP" altLang="en-US" sz="1800" dirty="0"/>
                        <a:t>逆格子ベクトル </a:t>
                      </a:r>
                      <a:r>
                        <a:rPr kumimoji="1" lang="en-US" altLang="ja-JP" sz="1800" dirty="0" err="1">
                          <a:solidFill>
                            <a:srgbClr val="FF0000"/>
                          </a:solidFill>
                        </a:rPr>
                        <a:t>a_i</a:t>
                      </a:r>
                      <a:r>
                        <a:rPr kumimoji="1" lang="en-US" altLang="ja-JP" sz="1800" dirty="0">
                          <a:solidFill>
                            <a:srgbClr val="FF0000"/>
                          </a:solidFill>
                        </a:rPr>
                        <a:t>^*</a:t>
                      </a:r>
                      <a:r>
                        <a:rPr kumimoji="1" lang="en-US" altLang="ja-JP" sz="1800" dirty="0"/>
                        <a:t> </a:t>
                      </a:r>
                      <a:r>
                        <a:rPr kumimoji="1" lang="ja-JP" altLang="en-US" sz="1800" dirty="0"/>
                        <a:t>は、自身と同じ添字の付いた実格子ベクトル </a:t>
                      </a:r>
                      <a:r>
                        <a:rPr kumimoji="1" lang="en-US" altLang="ja-JP" sz="1800" dirty="0" err="1">
                          <a:solidFill>
                            <a:srgbClr val="FF0000"/>
                          </a:solidFill>
                        </a:rPr>
                        <a:t>a_i</a:t>
                      </a:r>
                      <a:r>
                        <a:rPr kumimoji="1" lang="en-US" altLang="ja-JP" sz="1800" dirty="0"/>
                        <a:t> </a:t>
                      </a:r>
                      <a:r>
                        <a:rPr kumimoji="1" lang="ja-JP" altLang="en-US" sz="1800" dirty="0"/>
                        <a:t>とは平行な成分を持たず、残りの</a:t>
                      </a:r>
                      <a:r>
                        <a:rPr kumimoji="1" lang="en-US" altLang="ja-JP" sz="1800" dirty="0"/>
                        <a:t>2</a:t>
                      </a:r>
                      <a:r>
                        <a:rPr kumimoji="1" lang="ja-JP" altLang="en-US" sz="1800" dirty="0"/>
                        <a:t>つの実格子ベクトルが張る平面に垂直です。例えば、</a:t>
                      </a:r>
                      <a:r>
                        <a:rPr kumimoji="1" lang="en-US" altLang="ja-JP" sz="1800" dirty="0">
                          <a:solidFill>
                            <a:srgbClr val="FF0000"/>
                          </a:solidFill>
                        </a:rPr>
                        <a:t>a_1^*</a:t>
                      </a:r>
                      <a:r>
                        <a:rPr kumimoji="1" lang="en-US" altLang="ja-JP" sz="1800" dirty="0"/>
                        <a:t> </a:t>
                      </a:r>
                      <a:r>
                        <a:rPr kumimoji="1" lang="ja-JP" altLang="en-US" sz="1800" dirty="0"/>
                        <a:t>は </a:t>
                      </a:r>
                      <a:r>
                        <a:rPr kumimoji="1" lang="en-US" altLang="ja-JP" sz="1800" dirty="0"/>
                        <a:t>a_2 </a:t>
                      </a:r>
                      <a:r>
                        <a:rPr kumimoji="1" lang="ja-JP" altLang="en-US" sz="1800" dirty="0"/>
                        <a:t>と </a:t>
                      </a:r>
                      <a:r>
                        <a:rPr kumimoji="1" lang="en-US" altLang="ja-JP" sz="1800" dirty="0"/>
                        <a:t>a_3 </a:t>
                      </a:r>
                      <a:r>
                        <a:rPr kumimoji="1" lang="ja-JP" altLang="en-US" sz="1800" dirty="0"/>
                        <a:t>の両方に直交します。</a:t>
                      </a:r>
                    </a:p>
                    <a:p>
                      <a:r>
                        <a:rPr kumimoji="1" lang="ja-JP" altLang="en-US" sz="1800" dirty="0">
                          <a:solidFill>
                            <a:srgbClr val="FF0000"/>
                          </a:solidFill>
                        </a:rPr>
                        <a:t>長さの反比例関係</a:t>
                      </a:r>
                      <a:r>
                        <a:rPr kumimoji="1" lang="en-US" altLang="ja-JP" sz="1800" dirty="0"/>
                        <a:t>:</a:t>
                      </a:r>
                      <a:endParaRPr kumimoji="1" lang="ja-JP" altLang="en-US" sz="1800" dirty="0"/>
                    </a:p>
                  </a:txBody>
                  <a:tcPr/>
                </a:tc>
                <a:extLst>
                  <a:ext uri="{0D108BD9-81ED-4DB2-BD59-A6C34878D82A}">
                    <a16:rowId xmlns:a16="http://schemas.microsoft.com/office/drawing/2014/main" val="1884792785"/>
                  </a:ext>
                </a:extLst>
              </a:tr>
            </a:tbl>
          </a:graphicData>
        </a:graphic>
      </p:graphicFrame>
      <p:sp>
        <p:nvSpPr>
          <p:cNvPr id="6" name="テキスト ボックス 5">
            <a:extLst>
              <a:ext uri="{FF2B5EF4-FFF2-40B4-BE49-F238E27FC236}">
                <a16:creationId xmlns:a16="http://schemas.microsoft.com/office/drawing/2014/main" id="{1FE1FAD7-376F-3A21-E71F-9EB990DD7DB8}"/>
              </a:ext>
            </a:extLst>
          </p:cNvPr>
          <p:cNvSpPr txBox="1"/>
          <p:nvPr/>
        </p:nvSpPr>
        <p:spPr>
          <a:xfrm>
            <a:off x="451500" y="5442292"/>
            <a:ext cx="11311301" cy="1200329"/>
          </a:xfrm>
          <a:prstGeom prst="rect">
            <a:avLst/>
          </a:prstGeom>
          <a:noFill/>
        </p:spPr>
        <p:txBody>
          <a:bodyPr wrap="square">
            <a:spAutoFit/>
          </a:bodyPr>
          <a:lstStyle/>
          <a:p>
            <a:pPr marL="285750" indent="-285750">
              <a:buFont typeface="Arial" panose="020B0604020202020204" pitchFamily="34" charset="0"/>
              <a:buChar char="•"/>
            </a:pP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に専門家の</a:t>
            </a:r>
            <a: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role</a:t>
            </a: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を設定することで、</a:t>
            </a:r>
            <a: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small</a:t>
            </a: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モデルであっても</a:t>
            </a:r>
            <a:b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文字起こしの誤字・誤変換は、かなりの部分修正</a:t>
            </a: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される</a:t>
            </a:r>
            <a:endPar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indent="-285750">
              <a:buFont typeface="Arial" panose="020B0604020202020204" pitchFamily="34" charset="0"/>
              <a:buChar char="•"/>
            </a:pP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記号表記や怪しい表現も修正</a:t>
            </a: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(a*</a:t>
            </a:r>
            <a:r>
              <a:rPr lang="en-US" altLang="ja-JP" sz="2400" b="1" baseline="-25000" dirty="0" err="1">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i</a:t>
            </a: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400" b="1" dirty="0" err="1">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a</a:t>
            </a:r>
            <a:r>
              <a:rPr lang="en-US" altLang="ja-JP" sz="2400" b="1" baseline="-25000" dirty="0" err="1">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j</a:t>
            </a:r>
            <a: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 = </a:t>
            </a:r>
            <a:r>
              <a:rPr lang="en-US" altLang="ja-JP" sz="2400" b="1" dirty="0" err="1">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δ</a:t>
            </a:r>
            <a:r>
              <a:rPr lang="en-US" altLang="ja-JP" sz="2400" b="1" baseline="-25000" dirty="0" err="1">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ij</a:t>
            </a:r>
            <a: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を規格直交化と表現していた</a:t>
            </a:r>
            <a:r>
              <a:rPr lang="en-US" altLang="ja-JP" sz="2400" b="1" dirty="0">
                <a:solidFill>
                  <a:srgbClr val="1F3764"/>
                </a:solidFill>
                <a:latin typeface="Times New Roman" panose="02020603050405020304" pitchFamily="18" charset="0"/>
                <a:ea typeface="ＭＳ ゴシック" panose="020B0609070205080204" pitchFamily="49" charset="-128"/>
                <a:cs typeface="Times New Roman" panose="02020603050405020304" pitchFamily="18" charset="0"/>
              </a:rPr>
              <a:t>)</a:t>
            </a:r>
          </a:p>
        </p:txBody>
      </p:sp>
    </p:spTree>
    <p:extLst>
      <p:ext uri="{BB962C8B-B14F-4D97-AF65-F5344CB8AC3E}">
        <p14:creationId xmlns:p14="http://schemas.microsoft.com/office/powerpoint/2010/main" val="4006071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BA7D5-BD68-1ECB-46E7-15ECA83B621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93EF9BE-CBE1-0A89-A552-A912D9802B5D}"/>
              </a:ext>
            </a:extLst>
          </p:cNvPr>
          <p:cNvSpPr>
            <a:spLocks noGrp="1"/>
          </p:cNvSpPr>
          <p:nvPr>
            <p:ph type="title"/>
          </p:nvPr>
        </p:nvSpPr>
        <p:spPr>
          <a:xfrm>
            <a:off x="0" y="78203"/>
            <a:ext cx="9509760"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数式の誤りも修正された</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9BD91D2-F1C0-4446-51A1-D63E1BEEB876}"/>
                  </a:ext>
                </a:extLst>
              </p:cNvPr>
              <p:cNvSpPr txBox="1"/>
              <p:nvPr/>
            </p:nvSpPr>
            <p:spPr>
              <a:xfrm>
                <a:off x="182880" y="1021080"/>
                <a:ext cx="11551920" cy="5348965"/>
              </a:xfrm>
              <a:prstGeom prst="rect">
                <a:avLst/>
              </a:prstGeom>
              <a:noFill/>
            </p:spPr>
            <p:txBody>
              <a:bodyPr wrap="square">
                <a:spAutoFit/>
              </a:bodyPr>
              <a:lstStyle/>
              <a:p>
                <a:pPr>
                  <a:spcAft>
                    <a:spcPts val="600"/>
                  </a:spcAft>
                </a:pPr>
                <a:r>
                  <a:rPr lang="ja-JP" altLang="en-US" sz="2400" b="1" dirty="0">
                    <a:solidFill>
                      <a:srgbClr val="000000"/>
                    </a:solidFill>
                  </a:rPr>
                  <a:t>誤</a:t>
                </a:r>
                <a:r>
                  <a:rPr lang="en-US" altLang="ja-JP" sz="2400" b="1" dirty="0">
                    <a:solidFill>
                      <a:srgbClr val="000000"/>
                    </a:solidFill>
                  </a:rPr>
                  <a:t>:</a:t>
                </a:r>
              </a:p>
              <a:p>
                <a:pPr>
                  <a:spcAft>
                    <a:spcPts val="600"/>
                  </a:spcAft>
                </a:pPr>
                <a:r>
                  <a:rPr lang="ja-JP" altLang="en-US" sz="2800" dirty="0">
                    <a:solidFill>
                      <a:srgbClr val="000000"/>
                    </a:solidFill>
                  </a:rPr>
                  <a:t>　散乱振幅</a:t>
                </a:r>
                <a:r>
                  <a:rPr lang="en-US" altLang="ja-JP" sz="2800" dirty="0">
                    <a:solidFill>
                      <a:srgbClr val="000000"/>
                    </a:solidFill>
                  </a:rPr>
                  <a:t>:</a:t>
                </a:r>
                <a:r>
                  <a:rPr lang="ja-JP" altLang="en-US" sz="2800" dirty="0">
                    <a:solidFill>
                      <a:srgbClr val="000000"/>
                    </a:solidFill>
                  </a:rPr>
                  <a:t> </a:t>
                </a:r>
                <a14:m>
                  <m:oMath xmlns:m="http://schemas.openxmlformats.org/officeDocument/2006/math">
                    <m:r>
                      <a:rPr lang="en-US" altLang="ja-JP" sz="2800" b="0" i="1" smtClean="0">
                        <a:solidFill>
                          <a:srgbClr val="000000"/>
                        </a:solidFill>
                        <a:latin typeface="Cambria Math" panose="02040503050406030204" pitchFamily="18" charset="0"/>
                      </a:rPr>
                      <m:t>𝑆</m:t>
                    </m:r>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𝐤</m:t>
                        </m:r>
                      </m:e>
                    </m:d>
                    <m:r>
                      <a:rPr lang="ja-JP" altLang="en-US" sz="2800" i="1">
                        <a:solidFill>
                          <a:srgbClr val="000000"/>
                        </a:solidFill>
                        <a:latin typeface="Cambria Math" panose="02040503050406030204" pitchFamily="18" charset="0"/>
                      </a:rPr>
                      <m:t>=</m:t>
                    </m:r>
                    <m:nary>
                      <m:naryPr>
                        <m:subHide m:val="on"/>
                        <m:supHide m:val="on"/>
                        <m:ctrlPr>
                          <a:rPr lang="ja-JP" altLang="en-US" sz="2800" i="1">
                            <a:solidFill>
                              <a:srgbClr val="000000"/>
                            </a:solidFill>
                            <a:latin typeface="Cambria Math" panose="02040503050406030204" pitchFamily="18" charset="0"/>
                          </a:rPr>
                        </m:ctrlPr>
                      </m:naryPr>
                      <m:sub/>
                      <m:sup/>
                      <m:e>
                        <m:r>
                          <a:rPr lang="ja-JP" altLang="en-US" sz="2800" i="1">
                            <a:solidFill>
                              <a:srgbClr val="000000"/>
                            </a:solidFill>
                            <a:latin typeface="Cambria Math" panose="02040503050406030204" pitchFamily="18" charset="0"/>
                          </a:rPr>
                          <m:t>𝜌</m:t>
                        </m:r>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𝐫</m:t>
                            </m:r>
                          </m:e>
                        </m:d>
                        <m:func>
                          <m:funcPr>
                            <m:ctrlPr>
                              <a:rPr lang="ja-JP" altLang="en-US" sz="2800" i="1">
                                <a:solidFill>
                                  <a:srgbClr val="000000"/>
                                </a:solidFill>
                                <a:latin typeface="Cambria Math" panose="02040503050406030204" pitchFamily="18" charset="0"/>
                              </a:rPr>
                            </m:ctrlPr>
                          </m:funcPr>
                          <m:fName>
                            <m:r>
                              <m:rPr>
                                <m:sty m:val="p"/>
                              </m:rPr>
                              <a:rPr lang="ja-JP" altLang="en-US" sz="2800" i="0">
                                <a:solidFill>
                                  <a:srgbClr val="000000"/>
                                </a:solidFill>
                                <a:latin typeface="Cambria Math" panose="02040503050406030204" pitchFamily="18" charset="0"/>
                              </a:rPr>
                              <m:t>exp</m:t>
                            </m:r>
                          </m:fName>
                          <m:e>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2</m:t>
                                </m:r>
                                <m:r>
                                  <a:rPr lang="ja-JP" altLang="en-US" sz="2800" i="1">
                                    <a:solidFill>
                                      <a:srgbClr val="000000"/>
                                    </a:solidFill>
                                    <a:latin typeface="Cambria Math" panose="02040503050406030204" pitchFamily="18" charset="0"/>
                                  </a:rPr>
                                  <m:t>𝜋</m:t>
                                </m:r>
                                <m:r>
                                  <a:rPr lang="ja-JP" altLang="en-US" sz="2800" i="1">
                                    <a:solidFill>
                                      <a:srgbClr val="000000"/>
                                    </a:solidFill>
                                    <a:latin typeface="Cambria Math" panose="02040503050406030204" pitchFamily="18" charset="0"/>
                                  </a:rPr>
                                  <m:t>𝑖</m:t>
                                </m:r>
                                <m:r>
                                  <a:rPr lang="ja-JP" altLang="en-US" sz="2800" i="1">
                                    <a:solidFill>
                                      <a:srgbClr val="000000"/>
                                    </a:solidFill>
                                    <a:latin typeface="Cambria Math" panose="02040503050406030204" pitchFamily="18" charset="0"/>
                                  </a:rPr>
                                  <m:t>𝐤</m:t>
                                </m:r>
                                <m:r>
                                  <a:rPr lang="ja-JP" altLang="en-US" sz="2800" i="1">
                                    <a:solidFill>
                                      <a:srgbClr val="000000"/>
                                    </a:solidFill>
                                    <a:latin typeface="Cambria Math" panose="02040503050406030204" pitchFamily="18" charset="0"/>
                                  </a:rPr>
                                  <m:t>⋅</m:t>
                                </m:r>
                                <m:r>
                                  <a:rPr lang="ja-JP" altLang="en-US" sz="2800" i="1">
                                    <a:solidFill>
                                      <a:srgbClr val="000000"/>
                                    </a:solidFill>
                                    <a:latin typeface="Cambria Math" panose="02040503050406030204" pitchFamily="18" charset="0"/>
                                  </a:rPr>
                                  <m:t>𝐫</m:t>
                                </m:r>
                              </m:e>
                            </m:d>
                          </m:e>
                        </m:func>
                        <m:r>
                          <a:rPr lang="ja-JP" altLang="en-US" sz="2800" i="1">
                            <a:solidFill>
                              <a:srgbClr val="000000"/>
                            </a:solidFill>
                            <a:latin typeface="Cambria Math" panose="02040503050406030204" pitchFamily="18" charset="0"/>
                          </a:rPr>
                          <m:t>𝑑</m:t>
                        </m:r>
                        <m:r>
                          <a:rPr lang="en-US" altLang="ja-JP" sz="2800" b="1" i="1" smtClean="0">
                            <a:solidFill>
                              <a:srgbClr val="000000"/>
                            </a:solidFill>
                            <a:latin typeface="Cambria Math" panose="02040503050406030204" pitchFamily="18" charset="0"/>
                          </a:rPr>
                          <m:t>𝒓</m:t>
                        </m:r>
                      </m:e>
                    </m:nary>
                  </m:oMath>
                </a14:m>
                <a:endParaRPr lang="en-US" altLang="ja-JP" sz="2800" i="1" dirty="0">
                  <a:solidFill>
                    <a:srgbClr val="000000"/>
                  </a:solidFill>
                  <a:latin typeface="Cambria Math" panose="02040503050406030204" pitchFamily="18" charset="0"/>
                </a:endParaRPr>
              </a:p>
              <a:p>
                <a:pPr>
                  <a:spcAft>
                    <a:spcPts val="600"/>
                  </a:spcAft>
                </a:pPr>
                <a:r>
                  <a:rPr lang="ja-JP" altLang="en-US" sz="2800" b="0" dirty="0">
                    <a:solidFill>
                      <a:srgbClr val="000000"/>
                    </a:solidFill>
                  </a:rPr>
                  <a:t>   　　</a:t>
                </a:r>
                <a14:m>
                  <m:oMath xmlns:m="http://schemas.openxmlformats.org/officeDocument/2006/math">
                    <m:r>
                      <a:rPr lang="en-US" altLang="ja-JP" sz="2800" b="0" i="1" smtClean="0">
                        <a:solidFill>
                          <a:srgbClr val="000000"/>
                        </a:solidFill>
                        <a:latin typeface="Cambria Math" panose="02040503050406030204" pitchFamily="18" charset="0"/>
                      </a:rPr>
                      <m:t>=</m:t>
                    </m:r>
                    <m:nary>
                      <m:naryPr>
                        <m:chr m:val="∑"/>
                        <m:supHide m:val="on"/>
                        <m:ctrlPr>
                          <a:rPr lang="en-US" altLang="ja-JP" sz="2800" b="0" i="1" smtClean="0">
                            <a:solidFill>
                              <a:srgbClr val="000000"/>
                            </a:solidFill>
                            <a:latin typeface="Cambria Math" panose="02040503050406030204" pitchFamily="18" charset="0"/>
                          </a:rPr>
                        </m:ctrlPr>
                      </m:naryPr>
                      <m:sub>
                        <m:sSub>
                          <m:sSubPr>
                            <m:ctrlPr>
                              <a:rPr lang="en-US" altLang="ja-JP" sz="2800" b="0" i="1" smtClean="0">
                                <a:solidFill>
                                  <a:srgbClr val="000000"/>
                                </a:solidFill>
                                <a:latin typeface="Cambria Math" panose="02040503050406030204" pitchFamily="18" charset="0"/>
                              </a:rPr>
                            </m:ctrlPr>
                          </m:sSubPr>
                          <m:e>
                            <m:r>
                              <a:rPr lang="en-US" altLang="ja-JP" sz="2800" b="0" i="1" smtClean="0">
                                <a:solidFill>
                                  <a:srgbClr val="000000"/>
                                </a:solidFill>
                                <a:latin typeface="Cambria Math" panose="02040503050406030204" pitchFamily="18" charset="0"/>
                              </a:rPr>
                              <m:t>𝑛</m:t>
                            </m:r>
                          </m:e>
                          <m:sub>
                            <m:r>
                              <a:rPr lang="en-US" altLang="ja-JP" sz="2800" b="0" i="1" smtClean="0">
                                <a:solidFill>
                                  <a:srgbClr val="000000"/>
                                </a:solidFill>
                                <a:latin typeface="Cambria Math" panose="02040503050406030204" pitchFamily="18" charset="0"/>
                              </a:rPr>
                              <m:t>1</m:t>
                            </m:r>
                          </m:sub>
                        </m:sSub>
                        <m:r>
                          <m:rPr>
                            <m:brk m:alnAt="7"/>
                          </m:rPr>
                          <a:rPr lang="en-US" altLang="ja-JP" sz="2800" b="0" i="1" smtClean="0">
                            <a:solidFill>
                              <a:srgbClr val="000000"/>
                            </a:solidFill>
                            <a:latin typeface="Cambria Math" panose="02040503050406030204" pitchFamily="18" charset="0"/>
                          </a:rPr>
                          <m:t>,</m:t>
                        </m:r>
                        <m:sSub>
                          <m:sSubPr>
                            <m:ctrlPr>
                              <a:rPr lang="en-US" altLang="ja-JP" sz="2800" i="1">
                                <a:solidFill>
                                  <a:srgbClr val="000000"/>
                                </a:solidFill>
                                <a:latin typeface="Cambria Math" panose="02040503050406030204" pitchFamily="18" charset="0"/>
                              </a:rPr>
                            </m:ctrlPr>
                          </m:sSubPr>
                          <m:e>
                            <m:r>
                              <a:rPr lang="en-US" altLang="ja-JP" sz="2800" i="1">
                                <a:solidFill>
                                  <a:srgbClr val="000000"/>
                                </a:solidFill>
                                <a:latin typeface="Cambria Math" panose="02040503050406030204" pitchFamily="18" charset="0"/>
                              </a:rPr>
                              <m:t>𝑛</m:t>
                            </m:r>
                          </m:e>
                          <m:sub>
                            <m:r>
                              <a:rPr lang="en-US" altLang="ja-JP" sz="2800" b="0" i="1" smtClean="0">
                                <a:solidFill>
                                  <a:srgbClr val="000000"/>
                                </a:solidFill>
                                <a:latin typeface="Cambria Math" panose="02040503050406030204" pitchFamily="18" charset="0"/>
                              </a:rPr>
                              <m:t>2</m:t>
                            </m:r>
                          </m:sub>
                        </m:sSub>
                        <m:r>
                          <a:rPr lang="en-US" altLang="ja-JP" sz="2800" b="0" i="1" smtClean="0">
                            <a:solidFill>
                              <a:srgbClr val="000000"/>
                            </a:solidFill>
                            <a:latin typeface="Cambria Math" panose="02040503050406030204" pitchFamily="18" charset="0"/>
                          </a:rPr>
                          <m:t>,</m:t>
                        </m:r>
                        <m:sSub>
                          <m:sSubPr>
                            <m:ctrlPr>
                              <a:rPr lang="en-US" altLang="ja-JP" sz="2800" i="1">
                                <a:solidFill>
                                  <a:srgbClr val="000000"/>
                                </a:solidFill>
                                <a:latin typeface="Cambria Math" panose="02040503050406030204" pitchFamily="18" charset="0"/>
                              </a:rPr>
                            </m:ctrlPr>
                          </m:sSubPr>
                          <m:e>
                            <m:r>
                              <a:rPr lang="en-US" altLang="ja-JP" sz="2800" i="1">
                                <a:solidFill>
                                  <a:srgbClr val="000000"/>
                                </a:solidFill>
                                <a:latin typeface="Cambria Math" panose="02040503050406030204" pitchFamily="18" charset="0"/>
                              </a:rPr>
                              <m:t>𝑛</m:t>
                            </m:r>
                          </m:e>
                          <m:sub>
                            <m:r>
                              <a:rPr lang="en-US" altLang="ja-JP" sz="2800" b="0" i="1" smtClean="0">
                                <a:solidFill>
                                  <a:srgbClr val="000000"/>
                                </a:solidFill>
                                <a:latin typeface="Cambria Math" panose="02040503050406030204" pitchFamily="18" charset="0"/>
                              </a:rPr>
                              <m:t>3</m:t>
                            </m:r>
                          </m:sub>
                        </m:sSub>
                      </m:sub>
                      <m:sup/>
                      <m:e>
                        <m:sSub>
                          <m:sSubPr>
                            <m:ctrlPr>
                              <a:rPr lang="en-US" altLang="ja-JP" sz="2800" i="1" smtClean="0">
                                <a:solidFill>
                                  <a:srgbClr val="000000"/>
                                </a:solidFill>
                                <a:latin typeface="Cambria Math" panose="02040503050406030204" pitchFamily="18" charset="0"/>
                              </a:rPr>
                            </m:ctrlPr>
                          </m:sSubPr>
                          <m:e>
                            <m:r>
                              <a:rPr lang="ja-JP" altLang="en-US" sz="2800" i="1">
                                <a:solidFill>
                                  <a:srgbClr val="000000"/>
                                </a:solidFill>
                                <a:latin typeface="Cambria Math" panose="02040503050406030204" pitchFamily="18" charset="0"/>
                              </a:rPr>
                              <m:t>𝜌</m:t>
                            </m:r>
                          </m:e>
                          <m:sub>
                            <m:r>
                              <m:rPr>
                                <m:sty m:val="p"/>
                              </m:rPr>
                              <a:rPr lang="en-US" altLang="ja-JP" sz="2800" i="1">
                                <a:solidFill>
                                  <a:srgbClr val="000000"/>
                                </a:solidFill>
                                <a:latin typeface="Cambria Math" panose="02040503050406030204" pitchFamily="18" charset="0"/>
                              </a:rPr>
                              <m:t>u</m:t>
                            </m:r>
                            <m:r>
                              <a:rPr lang="en-US" altLang="ja-JP" sz="2800" i="1">
                                <a:solidFill>
                                  <a:srgbClr val="000000"/>
                                </a:solidFill>
                                <a:latin typeface="Cambria Math" panose="02040503050406030204" pitchFamily="18" charset="0"/>
                              </a:rPr>
                              <m:t>.</m:t>
                            </m:r>
                            <m:r>
                              <m:rPr>
                                <m:sty m:val="p"/>
                              </m:rPr>
                              <a:rPr lang="en-US" altLang="ja-JP" sz="2800" i="1">
                                <a:solidFill>
                                  <a:srgbClr val="000000"/>
                                </a:solidFill>
                                <a:latin typeface="Cambria Math" panose="02040503050406030204" pitchFamily="18" charset="0"/>
                              </a:rPr>
                              <m:t>c</m:t>
                            </m:r>
                            <m:r>
                              <a:rPr lang="en-US" altLang="ja-JP" sz="2800" i="1">
                                <a:solidFill>
                                  <a:srgbClr val="000000"/>
                                </a:solidFill>
                                <a:latin typeface="Cambria Math" panose="02040503050406030204" pitchFamily="18" charset="0"/>
                              </a:rPr>
                              <m:t>.</m:t>
                            </m:r>
                          </m:sub>
                        </m:sSub>
                        <m:d>
                          <m:dPr>
                            <m:ctrlPr>
                              <a:rPr lang="ja-JP" altLang="en-US" sz="2800" i="1">
                                <a:solidFill>
                                  <a:srgbClr val="000000"/>
                                </a:solidFill>
                                <a:latin typeface="Cambria Math" panose="02040503050406030204" pitchFamily="18" charset="0"/>
                              </a:rPr>
                            </m:ctrlPr>
                          </m:dPr>
                          <m:e>
                            <m:sSub>
                              <m:sSubPr>
                                <m:ctrlPr>
                                  <a:rPr lang="en-US" altLang="ja-JP" sz="2800" i="1" smtClean="0">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1</m:t>
                                </m:r>
                              </m:sub>
                            </m:sSub>
                            <m:sSub>
                              <m:sSubPr>
                                <m:ctrlPr>
                                  <a:rPr lang="en-US" altLang="ja-JP" sz="2800" b="1" i="1">
                                    <a:solidFill>
                                      <a:srgbClr val="FF0000"/>
                                    </a:solidFill>
                                    <a:latin typeface="Cambria Math" panose="02040503050406030204" pitchFamily="18" charset="0"/>
                                  </a:rPr>
                                </m:ctrlPr>
                              </m:sSubPr>
                              <m:e>
                                <m:r>
                                  <a:rPr lang="en-US" altLang="ja-JP" sz="2800" b="1" i="1" smtClean="0">
                                    <a:solidFill>
                                      <a:srgbClr val="FF0000"/>
                                    </a:solidFill>
                                    <a:latin typeface="Cambria Math" panose="02040503050406030204" pitchFamily="18" charset="0"/>
                                  </a:rPr>
                                  <m:t>𝒂</m:t>
                                </m:r>
                              </m:e>
                              <m:sub>
                                <m:r>
                                  <a:rPr lang="en-US" altLang="ja-JP" sz="2800" b="1" i="1">
                                    <a:solidFill>
                                      <a:srgbClr val="FF0000"/>
                                    </a:solidFill>
                                    <a:latin typeface="Cambria Math" panose="02040503050406030204" pitchFamily="18" charset="0"/>
                                  </a:rPr>
                                  <m:t>𝟏</m:t>
                                </m:r>
                              </m:sub>
                            </m:sSub>
                            <m:r>
                              <a:rPr lang="en-US" altLang="ja-JP" sz="2800" b="0" i="1" smtClean="0">
                                <a:solidFill>
                                  <a:srgbClr val="FF0000"/>
                                </a:solidFill>
                                <a:latin typeface="Cambria Math" panose="02040503050406030204" pitchFamily="18" charset="0"/>
                              </a:rPr>
                              <m:t>+</m:t>
                            </m:r>
                            <m:sSub>
                              <m:sSubPr>
                                <m:ctrlPr>
                                  <a:rPr lang="en-US" altLang="ja-JP" sz="2800" i="1">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2</m:t>
                                </m:r>
                              </m:sub>
                            </m:sSub>
                            <m:sSub>
                              <m:sSubPr>
                                <m:ctrlPr>
                                  <a:rPr lang="en-US" altLang="ja-JP" sz="2800" b="1" i="1">
                                    <a:solidFill>
                                      <a:srgbClr val="FF0000"/>
                                    </a:solidFill>
                                    <a:latin typeface="Cambria Math" panose="02040503050406030204" pitchFamily="18" charset="0"/>
                                  </a:rPr>
                                </m:ctrlPr>
                              </m:sSubPr>
                              <m:e>
                                <m:r>
                                  <a:rPr lang="en-US" altLang="ja-JP" sz="2800" b="1" i="1">
                                    <a:solidFill>
                                      <a:srgbClr val="FF0000"/>
                                    </a:solidFill>
                                    <a:latin typeface="Cambria Math" panose="02040503050406030204" pitchFamily="18" charset="0"/>
                                  </a:rPr>
                                  <m:t>𝒂</m:t>
                                </m:r>
                              </m:e>
                              <m:sub>
                                <m:r>
                                  <a:rPr lang="en-US" altLang="ja-JP" sz="2800" b="1" i="1" smtClean="0">
                                    <a:solidFill>
                                      <a:srgbClr val="FF0000"/>
                                    </a:solidFill>
                                    <a:latin typeface="Cambria Math" panose="02040503050406030204" pitchFamily="18" charset="0"/>
                                  </a:rPr>
                                  <m:t>𝟐</m:t>
                                </m:r>
                              </m:sub>
                            </m:sSub>
                            <m:r>
                              <a:rPr lang="en-US" altLang="ja-JP" sz="2800" i="1">
                                <a:solidFill>
                                  <a:srgbClr val="FF0000"/>
                                </a:solidFill>
                                <a:latin typeface="Cambria Math" panose="02040503050406030204" pitchFamily="18" charset="0"/>
                              </a:rPr>
                              <m:t>+</m:t>
                            </m:r>
                            <m:sSub>
                              <m:sSubPr>
                                <m:ctrlPr>
                                  <a:rPr lang="en-US" altLang="ja-JP" sz="2800" i="1">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3</m:t>
                                </m:r>
                              </m:sub>
                            </m:sSub>
                            <m:sSub>
                              <m:sSubPr>
                                <m:ctrlPr>
                                  <a:rPr lang="en-US" altLang="ja-JP" sz="2800" b="1" i="1">
                                    <a:solidFill>
                                      <a:srgbClr val="FF0000"/>
                                    </a:solidFill>
                                    <a:latin typeface="Cambria Math" panose="02040503050406030204" pitchFamily="18" charset="0"/>
                                  </a:rPr>
                                </m:ctrlPr>
                              </m:sSubPr>
                              <m:e>
                                <m:r>
                                  <a:rPr lang="en-US" altLang="ja-JP" sz="2800" b="1" i="1">
                                    <a:solidFill>
                                      <a:srgbClr val="FF0000"/>
                                    </a:solidFill>
                                    <a:latin typeface="Cambria Math" panose="02040503050406030204" pitchFamily="18" charset="0"/>
                                  </a:rPr>
                                  <m:t>𝒂</m:t>
                                </m:r>
                              </m:e>
                              <m:sub>
                                <m:r>
                                  <a:rPr lang="en-US" altLang="ja-JP" sz="2800" b="1" i="1" smtClean="0">
                                    <a:solidFill>
                                      <a:srgbClr val="FF0000"/>
                                    </a:solidFill>
                                    <a:latin typeface="Cambria Math" panose="02040503050406030204" pitchFamily="18" charset="0"/>
                                  </a:rPr>
                                  <m:t>𝟑</m:t>
                                </m:r>
                              </m:sub>
                            </m:sSub>
                          </m:e>
                        </m:d>
                      </m:e>
                    </m:nary>
                    <m:func>
                      <m:funcPr>
                        <m:ctrlPr>
                          <a:rPr lang="ja-JP" altLang="en-US" sz="2800" i="1">
                            <a:solidFill>
                              <a:srgbClr val="000000"/>
                            </a:solidFill>
                            <a:latin typeface="Cambria Math" panose="02040503050406030204" pitchFamily="18" charset="0"/>
                          </a:rPr>
                        </m:ctrlPr>
                      </m:funcPr>
                      <m:fName>
                        <m:r>
                          <m:rPr>
                            <m:sty m:val="p"/>
                          </m:rPr>
                          <a:rPr lang="ja-JP" altLang="en-US" sz="2800">
                            <a:solidFill>
                              <a:srgbClr val="000000"/>
                            </a:solidFill>
                            <a:latin typeface="Cambria Math" panose="02040503050406030204" pitchFamily="18" charset="0"/>
                          </a:rPr>
                          <m:t>exp</m:t>
                        </m:r>
                      </m:fName>
                      <m:e>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2</m:t>
                            </m:r>
                            <m:r>
                              <a:rPr lang="ja-JP" altLang="en-US" sz="2800" i="1">
                                <a:solidFill>
                                  <a:srgbClr val="000000"/>
                                </a:solidFill>
                                <a:latin typeface="Cambria Math" panose="02040503050406030204" pitchFamily="18" charset="0"/>
                              </a:rPr>
                              <m:t>𝜋</m:t>
                            </m:r>
                            <m:r>
                              <a:rPr lang="ja-JP" altLang="en-US" sz="2800" i="1">
                                <a:solidFill>
                                  <a:srgbClr val="000000"/>
                                </a:solidFill>
                                <a:latin typeface="Cambria Math" panose="02040503050406030204" pitchFamily="18" charset="0"/>
                              </a:rPr>
                              <m:t>𝑖</m:t>
                            </m:r>
                            <m:r>
                              <a:rPr lang="ja-JP" altLang="en-US" sz="2800" i="1">
                                <a:solidFill>
                                  <a:srgbClr val="000000"/>
                                </a:solidFill>
                                <a:latin typeface="Cambria Math" panose="02040503050406030204" pitchFamily="18" charset="0"/>
                              </a:rPr>
                              <m:t>𝐤</m:t>
                            </m:r>
                            <m:r>
                              <a:rPr lang="ja-JP" altLang="en-US" sz="2800" i="1">
                                <a:solidFill>
                                  <a:srgbClr val="000000"/>
                                </a:solidFill>
                                <a:latin typeface="Cambria Math" panose="02040503050406030204" pitchFamily="18" charset="0"/>
                              </a:rPr>
                              <m:t>⋅</m:t>
                            </m:r>
                            <m:r>
                              <a:rPr lang="ja-JP" altLang="en-US" sz="2800" i="1">
                                <a:solidFill>
                                  <a:srgbClr val="000000"/>
                                </a:solidFill>
                                <a:latin typeface="Cambria Math" panose="02040503050406030204" pitchFamily="18" charset="0"/>
                              </a:rPr>
                              <m:t>𝐫</m:t>
                            </m:r>
                          </m:e>
                        </m:d>
                      </m:e>
                    </m:func>
                    <m:r>
                      <a:rPr lang="ja-JP" altLang="en-US" sz="2800" i="1">
                        <a:solidFill>
                          <a:srgbClr val="000000"/>
                        </a:solidFill>
                        <a:latin typeface="Cambria Math" panose="02040503050406030204" pitchFamily="18" charset="0"/>
                      </a:rPr>
                      <m:t>𝑑</m:t>
                    </m:r>
                    <m:r>
                      <a:rPr lang="en-US" altLang="ja-JP" sz="2800" b="1" i="1">
                        <a:solidFill>
                          <a:srgbClr val="000000"/>
                        </a:solidFill>
                        <a:latin typeface="Cambria Math" panose="02040503050406030204" pitchFamily="18" charset="0"/>
                      </a:rPr>
                      <m:t>𝒓</m:t>
                    </m:r>
                  </m:oMath>
                </a14:m>
                <a:endParaRPr lang="en-US" altLang="ja-JP" sz="2800" dirty="0"/>
              </a:p>
              <a:p>
                <a:pPr>
                  <a:spcAft>
                    <a:spcPts val="600"/>
                  </a:spcAft>
                </a:pPr>
                <a:endParaRPr lang="en-US" altLang="ja-JP" sz="2800" b="1" dirty="0">
                  <a:solidFill>
                    <a:srgbClr val="000000"/>
                  </a:solidFill>
                </a:endParaRPr>
              </a:p>
              <a:p>
                <a:pPr>
                  <a:spcAft>
                    <a:spcPts val="600"/>
                  </a:spcAft>
                </a:pPr>
                <a:r>
                  <a:rPr lang="ja-JP" altLang="en-US" sz="2800" b="1" dirty="0">
                    <a:solidFill>
                      <a:srgbClr val="000000"/>
                    </a:solidFill>
                  </a:rPr>
                  <a:t>生成</a:t>
                </a:r>
                <a:r>
                  <a:rPr lang="en-US" altLang="ja-JP" sz="2800" b="1" dirty="0">
                    <a:solidFill>
                      <a:srgbClr val="000000"/>
                    </a:solidFill>
                  </a:rPr>
                  <a:t>AI</a:t>
                </a:r>
                <a:r>
                  <a:rPr lang="ja-JP" altLang="en-US" sz="2800" b="1" dirty="0">
                    <a:solidFill>
                      <a:srgbClr val="000000"/>
                    </a:solidFill>
                  </a:rPr>
                  <a:t>が修正</a:t>
                </a:r>
                <a:endParaRPr lang="en-US" altLang="ja-JP" sz="2800" b="1" dirty="0">
                  <a:solidFill>
                    <a:srgbClr val="000000"/>
                  </a:solidFill>
                </a:endParaRPr>
              </a:p>
              <a:p>
                <a:pPr>
                  <a:spcAft>
                    <a:spcPts val="600"/>
                  </a:spcAft>
                </a:pPr>
                <a:r>
                  <a:rPr lang="ja-JP" altLang="en-US" sz="2800" dirty="0">
                    <a:solidFill>
                      <a:srgbClr val="000000"/>
                    </a:solidFill>
                  </a:rPr>
                  <a:t>　散乱振幅</a:t>
                </a:r>
                <a:r>
                  <a:rPr lang="en-US" altLang="ja-JP" sz="2800" dirty="0">
                    <a:solidFill>
                      <a:srgbClr val="000000"/>
                    </a:solidFill>
                  </a:rPr>
                  <a:t>:</a:t>
                </a:r>
                <a:r>
                  <a:rPr lang="ja-JP" altLang="en-US" sz="2800" dirty="0">
                    <a:solidFill>
                      <a:srgbClr val="000000"/>
                    </a:solidFill>
                  </a:rPr>
                  <a:t> </a:t>
                </a:r>
                <a14:m>
                  <m:oMath xmlns:m="http://schemas.openxmlformats.org/officeDocument/2006/math">
                    <m:r>
                      <a:rPr lang="en-US" altLang="ja-JP" sz="2800" i="1">
                        <a:solidFill>
                          <a:srgbClr val="000000"/>
                        </a:solidFill>
                        <a:latin typeface="Cambria Math" panose="02040503050406030204" pitchFamily="18" charset="0"/>
                      </a:rPr>
                      <m:t>𝑆</m:t>
                    </m:r>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𝐤</m:t>
                        </m:r>
                      </m:e>
                    </m:d>
                    <m:r>
                      <a:rPr lang="ja-JP" altLang="en-US" sz="2800" i="1">
                        <a:solidFill>
                          <a:srgbClr val="000000"/>
                        </a:solidFill>
                        <a:latin typeface="Cambria Math" panose="02040503050406030204" pitchFamily="18" charset="0"/>
                      </a:rPr>
                      <m:t>=</m:t>
                    </m:r>
                    <m:nary>
                      <m:naryPr>
                        <m:subHide m:val="on"/>
                        <m:supHide m:val="on"/>
                        <m:ctrlPr>
                          <a:rPr lang="ja-JP" altLang="en-US" sz="2800" i="1">
                            <a:solidFill>
                              <a:srgbClr val="000000"/>
                            </a:solidFill>
                            <a:latin typeface="Cambria Math" panose="02040503050406030204" pitchFamily="18" charset="0"/>
                          </a:rPr>
                        </m:ctrlPr>
                      </m:naryPr>
                      <m:sub/>
                      <m:sup/>
                      <m:e>
                        <m:r>
                          <a:rPr lang="ja-JP" altLang="en-US" sz="2800" i="1">
                            <a:solidFill>
                              <a:srgbClr val="000000"/>
                            </a:solidFill>
                            <a:latin typeface="Cambria Math" panose="02040503050406030204" pitchFamily="18" charset="0"/>
                          </a:rPr>
                          <m:t>𝜌</m:t>
                        </m:r>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𝐫</m:t>
                            </m:r>
                          </m:e>
                        </m:d>
                        <m:func>
                          <m:funcPr>
                            <m:ctrlPr>
                              <a:rPr lang="ja-JP" altLang="en-US" sz="2800" i="1">
                                <a:solidFill>
                                  <a:srgbClr val="000000"/>
                                </a:solidFill>
                                <a:latin typeface="Cambria Math" panose="02040503050406030204" pitchFamily="18" charset="0"/>
                              </a:rPr>
                            </m:ctrlPr>
                          </m:funcPr>
                          <m:fName>
                            <m:r>
                              <m:rPr>
                                <m:sty m:val="p"/>
                              </m:rPr>
                              <a:rPr lang="ja-JP" altLang="en-US" sz="2800">
                                <a:solidFill>
                                  <a:srgbClr val="000000"/>
                                </a:solidFill>
                                <a:latin typeface="Cambria Math" panose="02040503050406030204" pitchFamily="18" charset="0"/>
                              </a:rPr>
                              <m:t>exp</m:t>
                            </m:r>
                          </m:fName>
                          <m:e>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2</m:t>
                                </m:r>
                                <m:r>
                                  <a:rPr lang="ja-JP" altLang="en-US" sz="2800" i="1">
                                    <a:solidFill>
                                      <a:srgbClr val="000000"/>
                                    </a:solidFill>
                                    <a:latin typeface="Cambria Math" panose="02040503050406030204" pitchFamily="18" charset="0"/>
                                  </a:rPr>
                                  <m:t>𝜋</m:t>
                                </m:r>
                                <m:r>
                                  <a:rPr lang="ja-JP" altLang="en-US" sz="2800" i="1">
                                    <a:solidFill>
                                      <a:srgbClr val="000000"/>
                                    </a:solidFill>
                                    <a:latin typeface="Cambria Math" panose="02040503050406030204" pitchFamily="18" charset="0"/>
                                  </a:rPr>
                                  <m:t>𝑖</m:t>
                                </m:r>
                                <m:r>
                                  <a:rPr lang="ja-JP" altLang="en-US" sz="2800" i="1">
                                    <a:solidFill>
                                      <a:srgbClr val="000000"/>
                                    </a:solidFill>
                                    <a:latin typeface="Cambria Math" panose="02040503050406030204" pitchFamily="18" charset="0"/>
                                  </a:rPr>
                                  <m:t>𝐤</m:t>
                                </m:r>
                                <m:r>
                                  <a:rPr lang="ja-JP" altLang="en-US" sz="2800" i="1">
                                    <a:solidFill>
                                      <a:srgbClr val="000000"/>
                                    </a:solidFill>
                                    <a:latin typeface="Cambria Math" panose="02040503050406030204" pitchFamily="18" charset="0"/>
                                  </a:rPr>
                                  <m:t>⋅</m:t>
                                </m:r>
                                <m:r>
                                  <a:rPr lang="ja-JP" altLang="en-US" sz="2800" i="1">
                                    <a:solidFill>
                                      <a:srgbClr val="000000"/>
                                    </a:solidFill>
                                    <a:latin typeface="Cambria Math" panose="02040503050406030204" pitchFamily="18" charset="0"/>
                                  </a:rPr>
                                  <m:t>𝐫</m:t>
                                </m:r>
                              </m:e>
                            </m:d>
                          </m:e>
                        </m:func>
                        <m:r>
                          <a:rPr lang="ja-JP" altLang="en-US" sz="2800" i="1">
                            <a:solidFill>
                              <a:srgbClr val="000000"/>
                            </a:solidFill>
                            <a:latin typeface="Cambria Math" panose="02040503050406030204" pitchFamily="18" charset="0"/>
                          </a:rPr>
                          <m:t>𝑑</m:t>
                        </m:r>
                        <m:r>
                          <a:rPr lang="en-US" altLang="ja-JP" sz="2800" b="1" i="1">
                            <a:solidFill>
                              <a:srgbClr val="000000"/>
                            </a:solidFill>
                            <a:latin typeface="Cambria Math" panose="02040503050406030204" pitchFamily="18" charset="0"/>
                          </a:rPr>
                          <m:t>𝒓</m:t>
                        </m:r>
                      </m:e>
                    </m:nary>
                  </m:oMath>
                </a14:m>
                <a:endParaRPr lang="en-US" altLang="ja-JP" sz="2800" i="1" dirty="0">
                  <a:solidFill>
                    <a:srgbClr val="000000"/>
                  </a:solidFill>
                  <a:latin typeface="Cambria Math" panose="02040503050406030204" pitchFamily="18" charset="0"/>
                </a:endParaRPr>
              </a:p>
              <a:p>
                <a:pPr>
                  <a:spcAft>
                    <a:spcPts val="600"/>
                  </a:spcAft>
                </a:pPr>
                <a:r>
                  <a:rPr lang="ja-JP" altLang="en-US" sz="2800" dirty="0">
                    <a:solidFill>
                      <a:srgbClr val="000000"/>
                    </a:solidFill>
                  </a:rPr>
                  <a:t>   　　</a:t>
                </a:r>
                <a14:m>
                  <m:oMath xmlns:m="http://schemas.openxmlformats.org/officeDocument/2006/math">
                    <m:r>
                      <a:rPr lang="en-US" altLang="ja-JP" sz="2800" i="1">
                        <a:solidFill>
                          <a:srgbClr val="000000"/>
                        </a:solidFill>
                        <a:latin typeface="Cambria Math" panose="02040503050406030204" pitchFamily="18" charset="0"/>
                      </a:rPr>
                      <m:t>=</m:t>
                    </m:r>
                    <m:nary>
                      <m:naryPr>
                        <m:chr m:val="∑"/>
                        <m:supHide m:val="on"/>
                        <m:ctrlPr>
                          <a:rPr lang="en-US" altLang="ja-JP" sz="2800" i="1">
                            <a:solidFill>
                              <a:srgbClr val="000000"/>
                            </a:solidFill>
                            <a:latin typeface="Cambria Math" panose="02040503050406030204" pitchFamily="18" charset="0"/>
                          </a:rPr>
                        </m:ctrlPr>
                      </m:naryPr>
                      <m:sub>
                        <m:sSub>
                          <m:sSubPr>
                            <m:ctrlPr>
                              <a:rPr lang="en-US" altLang="ja-JP" sz="2800" i="1">
                                <a:solidFill>
                                  <a:srgbClr val="000000"/>
                                </a:solidFill>
                                <a:latin typeface="Cambria Math" panose="02040503050406030204" pitchFamily="18" charset="0"/>
                              </a:rPr>
                            </m:ctrlPr>
                          </m:sSubPr>
                          <m:e>
                            <m:r>
                              <a:rPr lang="en-US" altLang="ja-JP" sz="2800" i="1">
                                <a:solidFill>
                                  <a:srgbClr val="000000"/>
                                </a:solidFill>
                                <a:latin typeface="Cambria Math" panose="02040503050406030204" pitchFamily="18" charset="0"/>
                              </a:rPr>
                              <m:t>𝑛</m:t>
                            </m:r>
                          </m:e>
                          <m:sub>
                            <m:r>
                              <a:rPr lang="en-US" altLang="ja-JP" sz="2800" i="1">
                                <a:solidFill>
                                  <a:srgbClr val="000000"/>
                                </a:solidFill>
                                <a:latin typeface="Cambria Math" panose="02040503050406030204" pitchFamily="18" charset="0"/>
                              </a:rPr>
                              <m:t>1</m:t>
                            </m:r>
                          </m:sub>
                        </m:sSub>
                        <m:r>
                          <m:rPr>
                            <m:brk m:alnAt="7"/>
                          </m:rPr>
                          <a:rPr lang="en-US" altLang="ja-JP" sz="2800" i="1">
                            <a:solidFill>
                              <a:srgbClr val="000000"/>
                            </a:solidFill>
                            <a:latin typeface="Cambria Math" panose="02040503050406030204" pitchFamily="18" charset="0"/>
                          </a:rPr>
                          <m:t>,</m:t>
                        </m:r>
                        <m:sSub>
                          <m:sSubPr>
                            <m:ctrlPr>
                              <a:rPr lang="en-US" altLang="ja-JP" sz="2800" i="1">
                                <a:solidFill>
                                  <a:srgbClr val="000000"/>
                                </a:solidFill>
                                <a:latin typeface="Cambria Math" panose="02040503050406030204" pitchFamily="18" charset="0"/>
                              </a:rPr>
                            </m:ctrlPr>
                          </m:sSubPr>
                          <m:e>
                            <m:r>
                              <a:rPr lang="en-US" altLang="ja-JP" sz="2800" i="1">
                                <a:solidFill>
                                  <a:srgbClr val="000000"/>
                                </a:solidFill>
                                <a:latin typeface="Cambria Math" panose="02040503050406030204" pitchFamily="18" charset="0"/>
                              </a:rPr>
                              <m:t>𝑛</m:t>
                            </m:r>
                          </m:e>
                          <m:sub>
                            <m:r>
                              <a:rPr lang="en-US" altLang="ja-JP" sz="2800" i="1">
                                <a:solidFill>
                                  <a:srgbClr val="000000"/>
                                </a:solidFill>
                                <a:latin typeface="Cambria Math" panose="02040503050406030204" pitchFamily="18" charset="0"/>
                              </a:rPr>
                              <m:t>2</m:t>
                            </m:r>
                          </m:sub>
                        </m:sSub>
                        <m:r>
                          <a:rPr lang="en-US" altLang="ja-JP" sz="2800" i="1">
                            <a:solidFill>
                              <a:srgbClr val="000000"/>
                            </a:solidFill>
                            <a:latin typeface="Cambria Math" panose="02040503050406030204" pitchFamily="18" charset="0"/>
                          </a:rPr>
                          <m:t>,</m:t>
                        </m:r>
                        <m:sSub>
                          <m:sSubPr>
                            <m:ctrlPr>
                              <a:rPr lang="en-US" altLang="ja-JP" sz="2800" i="1">
                                <a:solidFill>
                                  <a:srgbClr val="000000"/>
                                </a:solidFill>
                                <a:latin typeface="Cambria Math" panose="02040503050406030204" pitchFamily="18" charset="0"/>
                              </a:rPr>
                            </m:ctrlPr>
                          </m:sSubPr>
                          <m:e>
                            <m:r>
                              <a:rPr lang="en-US" altLang="ja-JP" sz="2800" i="1">
                                <a:solidFill>
                                  <a:srgbClr val="000000"/>
                                </a:solidFill>
                                <a:latin typeface="Cambria Math" panose="02040503050406030204" pitchFamily="18" charset="0"/>
                              </a:rPr>
                              <m:t>𝑛</m:t>
                            </m:r>
                          </m:e>
                          <m:sub>
                            <m:r>
                              <a:rPr lang="en-US" altLang="ja-JP" sz="2800" i="1">
                                <a:solidFill>
                                  <a:srgbClr val="000000"/>
                                </a:solidFill>
                                <a:latin typeface="Cambria Math" panose="02040503050406030204" pitchFamily="18" charset="0"/>
                              </a:rPr>
                              <m:t>3</m:t>
                            </m:r>
                          </m:sub>
                        </m:sSub>
                      </m:sub>
                      <m:sup/>
                      <m:e>
                        <m:sSub>
                          <m:sSubPr>
                            <m:ctrlPr>
                              <a:rPr lang="en-US" altLang="ja-JP" sz="2800" i="1">
                                <a:solidFill>
                                  <a:srgbClr val="000000"/>
                                </a:solidFill>
                                <a:latin typeface="Cambria Math" panose="02040503050406030204" pitchFamily="18" charset="0"/>
                              </a:rPr>
                            </m:ctrlPr>
                          </m:sSubPr>
                          <m:e>
                            <m:r>
                              <a:rPr lang="ja-JP" altLang="en-US" sz="2800" i="1">
                                <a:solidFill>
                                  <a:srgbClr val="000000"/>
                                </a:solidFill>
                                <a:latin typeface="Cambria Math" panose="02040503050406030204" pitchFamily="18" charset="0"/>
                              </a:rPr>
                              <m:t>𝜌</m:t>
                            </m:r>
                          </m:e>
                          <m:sub>
                            <m:r>
                              <m:rPr>
                                <m:sty m:val="p"/>
                              </m:rPr>
                              <a:rPr lang="en-US" altLang="ja-JP" sz="2800" i="1">
                                <a:solidFill>
                                  <a:srgbClr val="000000"/>
                                </a:solidFill>
                                <a:latin typeface="Cambria Math" panose="02040503050406030204" pitchFamily="18" charset="0"/>
                              </a:rPr>
                              <m:t>u</m:t>
                            </m:r>
                            <m:r>
                              <a:rPr lang="en-US" altLang="ja-JP" sz="2800" i="1">
                                <a:solidFill>
                                  <a:srgbClr val="000000"/>
                                </a:solidFill>
                                <a:latin typeface="Cambria Math" panose="02040503050406030204" pitchFamily="18" charset="0"/>
                              </a:rPr>
                              <m:t>.</m:t>
                            </m:r>
                            <m:r>
                              <m:rPr>
                                <m:sty m:val="p"/>
                              </m:rPr>
                              <a:rPr lang="en-US" altLang="ja-JP" sz="2800" i="1">
                                <a:solidFill>
                                  <a:srgbClr val="000000"/>
                                </a:solidFill>
                                <a:latin typeface="Cambria Math" panose="02040503050406030204" pitchFamily="18" charset="0"/>
                              </a:rPr>
                              <m:t>c</m:t>
                            </m:r>
                            <m:r>
                              <a:rPr lang="en-US" altLang="ja-JP" sz="2800" i="1">
                                <a:solidFill>
                                  <a:srgbClr val="000000"/>
                                </a:solidFill>
                                <a:latin typeface="Cambria Math" panose="02040503050406030204" pitchFamily="18" charset="0"/>
                              </a:rPr>
                              <m:t>.</m:t>
                            </m:r>
                          </m:sub>
                        </m:sSub>
                        <m:d>
                          <m:dPr>
                            <m:ctrlPr>
                              <a:rPr lang="ja-JP" altLang="en-US" sz="2800" i="1">
                                <a:solidFill>
                                  <a:srgbClr val="000000"/>
                                </a:solidFill>
                                <a:latin typeface="Cambria Math" panose="02040503050406030204" pitchFamily="18" charset="0"/>
                              </a:rPr>
                            </m:ctrlPr>
                          </m:dPr>
                          <m:e>
                            <m:r>
                              <a:rPr lang="en-US" altLang="ja-JP" sz="2800" b="1" i="1" smtClean="0">
                                <a:solidFill>
                                  <a:srgbClr val="FF0000"/>
                                </a:solidFill>
                                <a:latin typeface="Cambria Math" panose="02040503050406030204" pitchFamily="18" charset="0"/>
                              </a:rPr>
                              <m:t>𝒓</m:t>
                            </m:r>
                            <m:r>
                              <a:rPr lang="en-US" altLang="ja-JP" sz="2800" b="0" i="1" smtClean="0">
                                <a:solidFill>
                                  <a:srgbClr val="FF0000"/>
                                </a:solidFill>
                                <a:latin typeface="Cambria Math" panose="02040503050406030204" pitchFamily="18" charset="0"/>
                              </a:rPr>
                              <m:t>−(</m:t>
                            </m:r>
                            <m:sSub>
                              <m:sSubPr>
                                <m:ctrlPr>
                                  <a:rPr lang="en-US" altLang="ja-JP" sz="2800" i="1">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1</m:t>
                                </m:r>
                              </m:sub>
                            </m:sSub>
                            <m:sSub>
                              <m:sSubPr>
                                <m:ctrlPr>
                                  <a:rPr lang="en-US" altLang="ja-JP" sz="2800" b="1" i="1">
                                    <a:solidFill>
                                      <a:srgbClr val="FF0000"/>
                                    </a:solidFill>
                                    <a:latin typeface="Cambria Math" panose="02040503050406030204" pitchFamily="18" charset="0"/>
                                  </a:rPr>
                                </m:ctrlPr>
                              </m:sSubPr>
                              <m:e>
                                <m:r>
                                  <a:rPr lang="en-US" altLang="ja-JP" sz="2800" b="1" i="1">
                                    <a:solidFill>
                                      <a:srgbClr val="FF0000"/>
                                    </a:solidFill>
                                    <a:latin typeface="Cambria Math" panose="02040503050406030204" pitchFamily="18" charset="0"/>
                                  </a:rPr>
                                  <m:t>𝒂</m:t>
                                </m:r>
                              </m:e>
                              <m:sub>
                                <m:r>
                                  <a:rPr lang="en-US" altLang="ja-JP" sz="2800" b="1" i="1">
                                    <a:solidFill>
                                      <a:srgbClr val="FF0000"/>
                                    </a:solidFill>
                                    <a:latin typeface="Cambria Math" panose="02040503050406030204" pitchFamily="18" charset="0"/>
                                  </a:rPr>
                                  <m:t>𝟏</m:t>
                                </m:r>
                              </m:sub>
                            </m:sSub>
                            <m:r>
                              <a:rPr lang="en-US" altLang="ja-JP" sz="2800" i="1">
                                <a:solidFill>
                                  <a:srgbClr val="FF0000"/>
                                </a:solidFill>
                                <a:latin typeface="Cambria Math" panose="02040503050406030204" pitchFamily="18" charset="0"/>
                              </a:rPr>
                              <m:t>+</m:t>
                            </m:r>
                            <m:sSub>
                              <m:sSubPr>
                                <m:ctrlPr>
                                  <a:rPr lang="en-US" altLang="ja-JP" sz="2800" i="1">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2</m:t>
                                </m:r>
                              </m:sub>
                            </m:sSub>
                            <m:sSub>
                              <m:sSubPr>
                                <m:ctrlPr>
                                  <a:rPr lang="en-US" altLang="ja-JP" sz="2800" b="1" i="1">
                                    <a:solidFill>
                                      <a:srgbClr val="FF0000"/>
                                    </a:solidFill>
                                    <a:latin typeface="Cambria Math" panose="02040503050406030204" pitchFamily="18" charset="0"/>
                                  </a:rPr>
                                </m:ctrlPr>
                              </m:sSubPr>
                              <m:e>
                                <m:r>
                                  <a:rPr lang="en-US" altLang="ja-JP" sz="2800" b="1" i="1">
                                    <a:solidFill>
                                      <a:srgbClr val="FF0000"/>
                                    </a:solidFill>
                                    <a:latin typeface="Cambria Math" panose="02040503050406030204" pitchFamily="18" charset="0"/>
                                  </a:rPr>
                                  <m:t>𝒂</m:t>
                                </m:r>
                              </m:e>
                              <m:sub>
                                <m:r>
                                  <a:rPr lang="en-US" altLang="ja-JP" sz="2800" b="1" i="1">
                                    <a:solidFill>
                                      <a:srgbClr val="FF0000"/>
                                    </a:solidFill>
                                    <a:latin typeface="Cambria Math" panose="02040503050406030204" pitchFamily="18" charset="0"/>
                                  </a:rPr>
                                  <m:t>𝟐</m:t>
                                </m:r>
                              </m:sub>
                            </m:sSub>
                            <m:r>
                              <a:rPr lang="en-US" altLang="ja-JP" sz="2800" i="1">
                                <a:solidFill>
                                  <a:srgbClr val="FF0000"/>
                                </a:solidFill>
                                <a:latin typeface="Cambria Math" panose="02040503050406030204" pitchFamily="18" charset="0"/>
                              </a:rPr>
                              <m:t>+</m:t>
                            </m:r>
                            <m:sSub>
                              <m:sSubPr>
                                <m:ctrlPr>
                                  <a:rPr lang="en-US" altLang="ja-JP" sz="2800" i="1">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3</m:t>
                                </m:r>
                              </m:sub>
                            </m:sSub>
                            <m:sSub>
                              <m:sSubPr>
                                <m:ctrlPr>
                                  <a:rPr lang="en-US" altLang="ja-JP" sz="2800" b="1" i="1">
                                    <a:solidFill>
                                      <a:srgbClr val="FF0000"/>
                                    </a:solidFill>
                                    <a:latin typeface="Cambria Math" panose="02040503050406030204" pitchFamily="18" charset="0"/>
                                  </a:rPr>
                                </m:ctrlPr>
                              </m:sSubPr>
                              <m:e>
                                <m:r>
                                  <a:rPr lang="en-US" altLang="ja-JP" sz="2800" b="1" i="1">
                                    <a:solidFill>
                                      <a:srgbClr val="FF0000"/>
                                    </a:solidFill>
                                    <a:latin typeface="Cambria Math" panose="02040503050406030204" pitchFamily="18" charset="0"/>
                                  </a:rPr>
                                  <m:t>𝒂</m:t>
                                </m:r>
                              </m:e>
                              <m:sub>
                                <m:r>
                                  <a:rPr lang="en-US" altLang="ja-JP" sz="2800" b="1" i="1">
                                    <a:solidFill>
                                      <a:srgbClr val="FF0000"/>
                                    </a:solidFill>
                                    <a:latin typeface="Cambria Math" panose="02040503050406030204" pitchFamily="18" charset="0"/>
                                  </a:rPr>
                                  <m:t>𝟑</m:t>
                                </m:r>
                              </m:sub>
                            </m:sSub>
                            <m:r>
                              <a:rPr lang="en-US" altLang="ja-JP" sz="2800" b="1" i="1" smtClean="0">
                                <a:solidFill>
                                  <a:srgbClr val="FF0000"/>
                                </a:solidFill>
                                <a:latin typeface="Cambria Math" panose="02040503050406030204" pitchFamily="18" charset="0"/>
                              </a:rPr>
                              <m:t>)</m:t>
                            </m:r>
                          </m:e>
                        </m:d>
                      </m:e>
                    </m:nary>
                    <m:func>
                      <m:funcPr>
                        <m:ctrlPr>
                          <a:rPr lang="ja-JP" altLang="en-US" sz="2800" i="1">
                            <a:solidFill>
                              <a:srgbClr val="000000"/>
                            </a:solidFill>
                            <a:latin typeface="Cambria Math" panose="02040503050406030204" pitchFamily="18" charset="0"/>
                          </a:rPr>
                        </m:ctrlPr>
                      </m:funcPr>
                      <m:fName>
                        <m:r>
                          <m:rPr>
                            <m:sty m:val="p"/>
                          </m:rPr>
                          <a:rPr lang="ja-JP" altLang="en-US" sz="2800">
                            <a:solidFill>
                              <a:srgbClr val="000000"/>
                            </a:solidFill>
                            <a:latin typeface="Cambria Math" panose="02040503050406030204" pitchFamily="18" charset="0"/>
                          </a:rPr>
                          <m:t>exp</m:t>
                        </m:r>
                      </m:fName>
                      <m:e>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2</m:t>
                            </m:r>
                            <m:r>
                              <a:rPr lang="ja-JP" altLang="en-US" sz="2800" i="1">
                                <a:solidFill>
                                  <a:srgbClr val="000000"/>
                                </a:solidFill>
                                <a:latin typeface="Cambria Math" panose="02040503050406030204" pitchFamily="18" charset="0"/>
                              </a:rPr>
                              <m:t>𝜋</m:t>
                            </m:r>
                            <m:r>
                              <a:rPr lang="ja-JP" altLang="en-US" sz="2800" i="1">
                                <a:solidFill>
                                  <a:srgbClr val="000000"/>
                                </a:solidFill>
                                <a:latin typeface="Cambria Math" panose="02040503050406030204" pitchFamily="18" charset="0"/>
                              </a:rPr>
                              <m:t>𝑖</m:t>
                            </m:r>
                            <m:r>
                              <a:rPr lang="ja-JP" altLang="en-US" sz="2800" i="1">
                                <a:solidFill>
                                  <a:srgbClr val="000000"/>
                                </a:solidFill>
                                <a:latin typeface="Cambria Math" panose="02040503050406030204" pitchFamily="18" charset="0"/>
                              </a:rPr>
                              <m:t>𝐤</m:t>
                            </m:r>
                            <m:r>
                              <a:rPr lang="ja-JP" altLang="en-US" sz="2800" i="1">
                                <a:solidFill>
                                  <a:srgbClr val="000000"/>
                                </a:solidFill>
                                <a:latin typeface="Cambria Math" panose="02040503050406030204" pitchFamily="18" charset="0"/>
                              </a:rPr>
                              <m:t>⋅</m:t>
                            </m:r>
                            <m:r>
                              <a:rPr lang="ja-JP" altLang="en-US" sz="2800" i="1">
                                <a:solidFill>
                                  <a:srgbClr val="000000"/>
                                </a:solidFill>
                                <a:latin typeface="Cambria Math" panose="02040503050406030204" pitchFamily="18" charset="0"/>
                              </a:rPr>
                              <m:t>𝐫</m:t>
                            </m:r>
                          </m:e>
                        </m:d>
                      </m:e>
                    </m:func>
                    <m:r>
                      <a:rPr lang="ja-JP" altLang="en-US" sz="2800" i="1">
                        <a:solidFill>
                          <a:srgbClr val="000000"/>
                        </a:solidFill>
                        <a:latin typeface="Cambria Math" panose="02040503050406030204" pitchFamily="18" charset="0"/>
                      </a:rPr>
                      <m:t>𝑑</m:t>
                    </m:r>
                    <m:r>
                      <a:rPr lang="en-US" altLang="ja-JP" sz="2800" b="1" i="1">
                        <a:solidFill>
                          <a:srgbClr val="000000"/>
                        </a:solidFill>
                        <a:latin typeface="Cambria Math" panose="02040503050406030204" pitchFamily="18" charset="0"/>
                      </a:rPr>
                      <m:t>𝒓</m:t>
                    </m:r>
                  </m:oMath>
                </a14:m>
                <a:endParaRPr lang="en-US" altLang="ja-JP" sz="2800" dirty="0"/>
              </a:p>
              <a:p>
                <a:pPr>
                  <a:spcAft>
                    <a:spcPts val="600"/>
                  </a:spcAft>
                </a:pPr>
                <a:endParaRPr lang="en-US" altLang="ja-JP" sz="2800" b="1" dirty="0">
                  <a:solidFill>
                    <a:srgbClr val="000000"/>
                  </a:solidFill>
                </a:endParaRPr>
              </a:p>
              <a:p>
                <a:pPr>
                  <a:spcAft>
                    <a:spcPts val="600"/>
                  </a:spcAft>
                </a:pPr>
                <a:r>
                  <a:rPr lang="ja-JP" altLang="en-US" sz="2800" dirty="0">
                    <a:solidFill>
                      <a:srgbClr val="000000"/>
                    </a:solidFill>
                  </a:rPr>
                  <a:t>　散乱振幅</a:t>
                </a:r>
                <a:r>
                  <a:rPr lang="en-US" altLang="ja-JP" sz="2800" dirty="0">
                    <a:solidFill>
                      <a:srgbClr val="000000"/>
                    </a:solidFill>
                  </a:rPr>
                  <a:t>:</a:t>
                </a:r>
                <a:r>
                  <a:rPr lang="ja-JP" altLang="en-US" sz="2800" dirty="0">
                    <a:solidFill>
                      <a:srgbClr val="000000"/>
                    </a:solidFill>
                  </a:rPr>
                  <a:t> </a:t>
                </a:r>
                <a14:m>
                  <m:oMath xmlns:m="http://schemas.openxmlformats.org/officeDocument/2006/math">
                    <m:r>
                      <a:rPr lang="en-US" altLang="ja-JP" sz="2800" i="1">
                        <a:solidFill>
                          <a:srgbClr val="000000"/>
                        </a:solidFill>
                        <a:latin typeface="Cambria Math" panose="02040503050406030204" pitchFamily="18" charset="0"/>
                      </a:rPr>
                      <m:t>𝑆</m:t>
                    </m:r>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𝐤</m:t>
                        </m:r>
                      </m:e>
                    </m:d>
                    <m:r>
                      <a:rPr lang="ja-JP" altLang="en-US" sz="2800" i="1">
                        <a:solidFill>
                          <a:srgbClr val="000000"/>
                        </a:solidFill>
                        <a:latin typeface="Cambria Math" panose="02040503050406030204" pitchFamily="18" charset="0"/>
                      </a:rPr>
                      <m:t>=</m:t>
                    </m:r>
                    <m:nary>
                      <m:naryPr>
                        <m:subHide m:val="on"/>
                        <m:supHide m:val="on"/>
                        <m:ctrlPr>
                          <a:rPr lang="ja-JP" altLang="en-US" sz="2800" i="1">
                            <a:solidFill>
                              <a:srgbClr val="000000"/>
                            </a:solidFill>
                            <a:latin typeface="Cambria Math" panose="02040503050406030204" pitchFamily="18" charset="0"/>
                          </a:rPr>
                        </m:ctrlPr>
                      </m:naryPr>
                      <m:sub/>
                      <m:sup/>
                      <m:e>
                        <m:r>
                          <a:rPr lang="ja-JP" altLang="en-US" sz="2800" i="1">
                            <a:solidFill>
                              <a:srgbClr val="000000"/>
                            </a:solidFill>
                            <a:latin typeface="Cambria Math" panose="02040503050406030204" pitchFamily="18" charset="0"/>
                          </a:rPr>
                          <m:t>𝜌</m:t>
                        </m:r>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𝐫</m:t>
                            </m:r>
                          </m:e>
                        </m:d>
                        <m:func>
                          <m:funcPr>
                            <m:ctrlPr>
                              <a:rPr lang="ja-JP" altLang="en-US" sz="2800" i="1">
                                <a:solidFill>
                                  <a:srgbClr val="000000"/>
                                </a:solidFill>
                                <a:latin typeface="Cambria Math" panose="02040503050406030204" pitchFamily="18" charset="0"/>
                              </a:rPr>
                            </m:ctrlPr>
                          </m:funcPr>
                          <m:fName>
                            <m:r>
                              <m:rPr>
                                <m:sty m:val="p"/>
                              </m:rPr>
                              <a:rPr lang="ja-JP" altLang="en-US" sz="2800">
                                <a:solidFill>
                                  <a:srgbClr val="000000"/>
                                </a:solidFill>
                                <a:latin typeface="Cambria Math" panose="02040503050406030204" pitchFamily="18" charset="0"/>
                              </a:rPr>
                              <m:t>exp</m:t>
                            </m:r>
                          </m:fName>
                          <m:e>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2</m:t>
                                </m:r>
                                <m:r>
                                  <a:rPr lang="ja-JP" altLang="en-US" sz="2800" i="1">
                                    <a:solidFill>
                                      <a:srgbClr val="000000"/>
                                    </a:solidFill>
                                    <a:latin typeface="Cambria Math" panose="02040503050406030204" pitchFamily="18" charset="0"/>
                                  </a:rPr>
                                  <m:t>𝜋</m:t>
                                </m:r>
                                <m:r>
                                  <a:rPr lang="ja-JP" altLang="en-US" sz="2800" i="1">
                                    <a:solidFill>
                                      <a:srgbClr val="000000"/>
                                    </a:solidFill>
                                    <a:latin typeface="Cambria Math" panose="02040503050406030204" pitchFamily="18" charset="0"/>
                                  </a:rPr>
                                  <m:t>𝑖</m:t>
                                </m:r>
                                <m:r>
                                  <a:rPr lang="ja-JP" altLang="en-US" sz="2800" i="1">
                                    <a:solidFill>
                                      <a:srgbClr val="000000"/>
                                    </a:solidFill>
                                    <a:latin typeface="Cambria Math" panose="02040503050406030204" pitchFamily="18" charset="0"/>
                                  </a:rPr>
                                  <m:t>𝐤</m:t>
                                </m:r>
                                <m:r>
                                  <a:rPr lang="ja-JP" altLang="en-US" sz="2800" i="1">
                                    <a:solidFill>
                                      <a:srgbClr val="000000"/>
                                    </a:solidFill>
                                    <a:latin typeface="Cambria Math" panose="02040503050406030204" pitchFamily="18" charset="0"/>
                                  </a:rPr>
                                  <m:t>⋅</m:t>
                                </m:r>
                                <m:r>
                                  <a:rPr lang="ja-JP" altLang="en-US" sz="2800" i="1">
                                    <a:solidFill>
                                      <a:srgbClr val="000000"/>
                                    </a:solidFill>
                                    <a:latin typeface="Cambria Math" panose="02040503050406030204" pitchFamily="18" charset="0"/>
                                  </a:rPr>
                                  <m:t>𝐫</m:t>
                                </m:r>
                              </m:e>
                            </m:d>
                          </m:e>
                        </m:func>
                        <m:r>
                          <a:rPr lang="ja-JP" altLang="en-US" sz="2800" i="1">
                            <a:solidFill>
                              <a:srgbClr val="000000"/>
                            </a:solidFill>
                            <a:latin typeface="Cambria Math" panose="02040503050406030204" pitchFamily="18" charset="0"/>
                          </a:rPr>
                          <m:t>𝑑</m:t>
                        </m:r>
                        <m:r>
                          <a:rPr lang="en-US" altLang="ja-JP" sz="2800" b="1" i="1">
                            <a:solidFill>
                              <a:srgbClr val="000000"/>
                            </a:solidFill>
                            <a:latin typeface="Cambria Math" panose="02040503050406030204" pitchFamily="18" charset="0"/>
                          </a:rPr>
                          <m:t>𝒓</m:t>
                        </m:r>
                      </m:e>
                    </m:nary>
                  </m:oMath>
                </a14:m>
                <a:endParaRPr lang="en-US" altLang="ja-JP" sz="2800" i="1" dirty="0">
                  <a:solidFill>
                    <a:srgbClr val="000000"/>
                  </a:solidFill>
                  <a:latin typeface="Cambria Math" panose="02040503050406030204" pitchFamily="18" charset="0"/>
                </a:endParaRPr>
              </a:p>
              <a:p>
                <a:pPr>
                  <a:spcAft>
                    <a:spcPts val="600"/>
                  </a:spcAft>
                </a:pPr>
                <a:r>
                  <a:rPr lang="ja-JP" altLang="en-US" sz="2800" dirty="0">
                    <a:solidFill>
                      <a:srgbClr val="000000"/>
                    </a:solidFill>
                  </a:rPr>
                  <a:t>   　　</a:t>
                </a:r>
                <a14:m>
                  <m:oMath xmlns:m="http://schemas.openxmlformats.org/officeDocument/2006/math">
                    <m:r>
                      <a:rPr lang="en-US" altLang="ja-JP" sz="2800" i="1">
                        <a:solidFill>
                          <a:srgbClr val="000000"/>
                        </a:solidFill>
                        <a:latin typeface="Cambria Math" panose="02040503050406030204" pitchFamily="18" charset="0"/>
                      </a:rPr>
                      <m:t>=</m:t>
                    </m:r>
                    <m:nary>
                      <m:naryPr>
                        <m:chr m:val="∑"/>
                        <m:supHide m:val="on"/>
                        <m:ctrlPr>
                          <a:rPr lang="en-US" altLang="ja-JP" sz="2800" i="1">
                            <a:solidFill>
                              <a:srgbClr val="000000"/>
                            </a:solidFill>
                            <a:latin typeface="Cambria Math" panose="02040503050406030204" pitchFamily="18" charset="0"/>
                          </a:rPr>
                        </m:ctrlPr>
                      </m:naryPr>
                      <m:sub>
                        <m:sSub>
                          <m:sSubPr>
                            <m:ctrlPr>
                              <a:rPr lang="en-US" altLang="ja-JP" sz="2800" i="1">
                                <a:solidFill>
                                  <a:srgbClr val="000000"/>
                                </a:solidFill>
                                <a:latin typeface="Cambria Math" panose="02040503050406030204" pitchFamily="18" charset="0"/>
                              </a:rPr>
                            </m:ctrlPr>
                          </m:sSubPr>
                          <m:e>
                            <m:r>
                              <a:rPr lang="en-US" altLang="ja-JP" sz="2800" i="1">
                                <a:solidFill>
                                  <a:srgbClr val="000000"/>
                                </a:solidFill>
                                <a:latin typeface="Cambria Math" panose="02040503050406030204" pitchFamily="18" charset="0"/>
                              </a:rPr>
                              <m:t>𝑛</m:t>
                            </m:r>
                          </m:e>
                          <m:sub>
                            <m:r>
                              <a:rPr lang="en-US" altLang="ja-JP" sz="2800" i="1">
                                <a:solidFill>
                                  <a:srgbClr val="000000"/>
                                </a:solidFill>
                                <a:latin typeface="Cambria Math" panose="02040503050406030204" pitchFamily="18" charset="0"/>
                              </a:rPr>
                              <m:t>1</m:t>
                            </m:r>
                          </m:sub>
                        </m:sSub>
                        <m:r>
                          <m:rPr>
                            <m:brk m:alnAt="7"/>
                          </m:rPr>
                          <a:rPr lang="en-US" altLang="ja-JP" sz="2800" i="1">
                            <a:solidFill>
                              <a:srgbClr val="000000"/>
                            </a:solidFill>
                            <a:latin typeface="Cambria Math" panose="02040503050406030204" pitchFamily="18" charset="0"/>
                          </a:rPr>
                          <m:t>,</m:t>
                        </m:r>
                        <m:sSub>
                          <m:sSubPr>
                            <m:ctrlPr>
                              <a:rPr lang="en-US" altLang="ja-JP" sz="2800" i="1">
                                <a:solidFill>
                                  <a:srgbClr val="000000"/>
                                </a:solidFill>
                                <a:latin typeface="Cambria Math" panose="02040503050406030204" pitchFamily="18" charset="0"/>
                              </a:rPr>
                            </m:ctrlPr>
                          </m:sSubPr>
                          <m:e>
                            <m:r>
                              <a:rPr lang="en-US" altLang="ja-JP" sz="2800" i="1">
                                <a:solidFill>
                                  <a:srgbClr val="000000"/>
                                </a:solidFill>
                                <a:latin typeface="Cambria Math" panose="02040503050406030204" pitchFamily="18" charset="0"/>
                              </a:rPr>
                              <m:t>𝑛</m:t>
                            </m:r>
                          </m:e>
                          <m:sub>
                            <m:r>
                              <a:rPr lang="en-US" altLang="ja-JP" sz="2800" i="1">
                                <a:solidFill>
                                  <a:srgbClr val="000000"/>
                                </a:solidFill>
                                <a:latin typeface="Cambria Math" panose="02040503050406030204" pitchFamily="18" charset="0"/>
                              </a:rPr>
                              <m:t>2</m:t>
                            </m:r>
                          </m:sub>
                        </m:sSub>
                        <m:r>
                          <a:rPr lang="en-US" altLang="ja-JP" sz="2800" i="1">
                            <a:solidFill>
                              <a:srgbClr val="000000"/>
                            </a:solidFill>
                            <a:latin typeface="Cambria Math" panose="02040503050406030204" pitchFamily="18" charset="0"/>
                          </a:rPr>
                          <m:t>,</m:t>
                        </m:r>
                        <m:sSub>
                          <m:sSubPr>
                            <m:ctrlPr>
                              <a:rPr lang="en-US" altLang="ja-JP" sz="2800" i="1">
                                <a:solidFill>
                                  <a:srgbClr val="000000"/>
                                </a:solidFill>
                                <a:latin typeface="Cambria Math" panose="02040503050406030204" pitchFamily="18" charset="0"/>
                              </a:rPr>
                            </m:ctrlPr>
                          </m:sSubPr>
                          <m:e>
                            <m:r>
                              <a:rPr lang="en-US" altLang="ja-JP" sz="2800" i="1">
                                <a:solidFill>
                                  <a:srgbClr val="000000"/>
                                </a:solidFill>
                                <a:latin typeface="Cambria Math" panose="02040503050406030204" pitchFamily="18" charset="0"/>
                              </a:rPr>
                              <m:t>𝑛</m:t>
                            </m:r>
                          </m:e>
                          <m:sub>
                            <m:r>
                              <a:rPr lang="en-US" altLang="ja-JP" sz="2800" i="1">
                                <a:solidFill>
                                  <a:srgbClr val="000000"/>
                                </a:solidFill>
                                <a:latin typeface="Cambria Math" panose="02040503050406030204" pitchFamily="18" charset="0"/>
                              </a:rPr>
                              <m:t>3</m:t>
                            </m:r>
                          </m:sub>
                        </m:sSub>
                      </m:sub>
                      <m:sup/>
                      <m:e>
                        <m:sSub>
                          <m:sSubPr>
                            <m:ctrlPr>
                              <a:rPr lang="en-US" altLang="ja-JP" sz="2800" i="1">
                                <a:solidFill>
                                  <a:srgbClr val="000000"/>
                                </a:solidFill>
                                <a:latin typeface="Cambria Math" panose="02040503050406030204" pitchFamily="18" charset="0"/>
                              </a:rPr>
                            </m:ctrlPr>
                          </m:sSubPr>
                          <m:e>
                            <m:r>
                              <a:rPr lang="ja-JP" altLang="en-US" sz="2800" i="1">
                                <a:solidFill>
                                  <a:srgbClr val="000000"/>
                                </a:solidFill>
                                <a:latin typeface="Cambria Math" panose="02040503050406030204" pitchFamily="18" charset="0"/>
                              </a:rPr>
                              <m:t>𝜌</m:t>
                            </m:r>
                          </m:e>
                          <m:sub>
                            <m:r>
                              <m:rPr>
                                <m:sty m:val="p"/>
                              </m:rPr>
                              <a:rPr lang="en-US" altLang="ja-JP" sz="2800" i="1">
                                <a:solidFill>
                                  <a:srgbClr val="000000"/>
                                </a:solidFill>
                                <a:latin typeface="Cambria Math" panose="02040503050406030204" pitchFamily="18" charset="0"/>
                              </a:rPr>
                              <m:t>u</m:t>
                            </m:r>
                            <m:r>
                              <a:rPr lang="en-US" altLang="ja-JP" sz="2800" i="1">
                                <a:solidFill>
                                  <a:srgbClr val="000000"/>
                                </a:solidFill>
                                <a:latin typeface="Cambria Math" panose="02040503050406030204" pitchFamily="18" charset="0"/>
                              </a:rPr>
                              <m:t>.</m:t>
                            </m:r>
                            <m:r>
                              <m:rPr>
                                <m:sty m:val="p"/>
                              </m:rPr>
                              <a:rPr lang="en-US" altLang="ja-JP" sz="2800" i="1">
                                <a:solidFill>
                                  <a:srgbClr val="000000"/>
                                </a:solidFill>
                                <a:latin typeface="Cambria Math" panose="02040503050406030204" pitchFamily="18" charset="0"/>
                              </a:rPr>
                              <m:t>c</m:t>
                            </m:r>
                            <m:r>
                              <a:rPr lang="en-US" altLang="ja-JP" sz="2800" i="1">
                                <a:solidFill>
                                  <a:srgbClr val="000000"/>
                                </a:solidFill>
                                <a:latin typeface="Cambria Math" panose="02040503050406030204" pitchFamily="18" charset="0"/>
                              </a:rPr>
                              <m:t>.</m:t>
                            </m:r>
                          </m:sub>
                        </m:sSub>
                        <m:d>
                          <m:dPr>
                            <m:ctrlPr>
                              <a:rPr lang="ja-JP" altLang="en-US" sz="2800" i="1">
                                <a:solidFill>
                                  <a:srgbClr val="000000"/>
                                </a:solidFill>
                                <a:latin typeface="Cambria Math" panose="02040503050406030204" pitchFamily="18" charset="0"/>
                              </a:rPr>
                            </m:ctrlPr>
                          </m:dPr>
                          <m:e>
                            <m:r>
                              <a:rPr lang="en-US" altLang="ja-JP" sz="2800" b="1" i="1" smtClean="0">
                                <a:solidFill>
                                  <a:srgbClr val="FF0000"/>
                                </a:solidFill>
                                <a:latin typeface="Cambria Math" panose="02040503050406030204" pitchFamily="18" charset="0"/>
                              </a:rPr>
                              <m:t>𝒓</m:t>
                            </m:r>
                            <m:r>
                              <a:rPr lang="en-US" altLang="ja-JP" sz="2800" i="1">
                                <a:solidFill>
                                  <a:srgbClr val="FF0000"/>
                                </a:solidFill>
                                <a:latin typeface="Cambria Math" panose="02040503050406030204" pitchFamily="18" charset="0"/>
                              </a:rPr>
                              <m:t>+</m:t>
                            </m:r>
                            <m:sSub>
                              <m:sSubPr>
                                <m:ctrlPr>
                                  <a:rPr lang="en-US" altLang="ja-JP" sz="2800" i="1">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1</m:t>
                                </m:r>
                              </m:sub>
                            </m:sSub>
                            <m:sSub>
                              <m:sSubPr>
                                <m:ctrlPr>
                                  <a:rPr lang="en-US" altLang="ja-JP" sz="2800" b="1" i="1">
                                    <a:solidFill>
                                      <a:srgbClr val="FF0000"/>
                                    </a:solidFill>
                                    <a:latin typeface="Cambria Math" panose="02040503050406030204" pitchFamily="18" charset="0"/>
                                  </a:rPr>
                                </m:ctrlPr>
                              </m:sSubPr>
                              <m:e>
                                <m:r>
                                  <a:rPr lang="en-US" altLang="ja-JP" sz="2800" b="1" i="1">
                                    <a:solidFill>
                                      <a:srgbClr val="FF0000"/>
                                    </a:solidFill>
                                    <a:latin typeface="Cambria Math" panose="02040503050406030204" pitchFamily="18" charset="0"/>
                                  </a:rPr>
                                  <m:t>𝒂</m:t>
                                </m:r>
                              </m:e>
                              <m:sub>
                                <m:r>
                                  <a:rPr lang="en-US" altLang="ja-JP" sz="2800" b="1" i="1">
                                    <a:solidFill>
                                      <a:srgbClr val="FF0000"/>
                                    </a:solidFill>
                                    <a:latin typeface="Cambria Math" panose="02040503050406030204" pitchFamily="18" charset="0"/>
                                  </a:rPr>
                                  <m:t>𝟏</m:t>
                                </m:r>
                              </m:sub>
                            </m:sSub>
                            <m:r>
                              <a:rPr lang="en-US" altLang="ja-JP" sz="2800" i="1">
                                <a:solidFill>
                                  <a:srgbClr val="FF0000"/>
                                </a:solidFill>
                                <a:latin typeface="Cambria Math" panose="02040503050406030204" pitchFamily="18" charset="0"/>
                              </a:rPr>
                              <m:t>+</m:t>
                            </m:r>
                            <m:sSub>
                              <m:sSubPr>
                                <m:ctrlPr>
                                  <a:rPr lang="en-US" altLang="ja-JP" sz="2800" i="1">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2</m:t>
                                </m:r>
                              </m:sub>
                            </m:sSub>
                            <m:sSub>
                              <m:sSubPr>
                                <m:ctrlPr>
                                  <a:rPr lang="en-US" altLang="ja-JP" sz="2800" b="1" i="1">
                                    <a:solidFill>
                                      <a:srgbClr val="FF0000"/>
                                    </a:solidFill>
                                    <a:latin typeface="Cambria Math" panose="02040503050406030204" pitchFamily="18" charset="0"/>
                                  </a:rPr>
                                </m:ctrlPr>
                              </m:sSubPr>
                              <m:e>
                                <m:r>
                                  <a:rPr lang="en-US" altLang="ja-JP" sz="2800" b="1" i="1">
                                    <a:solidFill>
                                      <a:srgbClr val="FF0000"/>
                                    </a:solidFill>
                                    <a:latin typeface="Cambria Math" panose="02040503050406030204" pitchFamily="18" charset="0"/>
                                  </a:rPr>
                                  <m:t>𝒂</m:t>
                                </m:r>
                              </m:e>
                              <m:sub>
                                <m:r>
                                  <a:rPr lang="en-US" altLang="ja-JP" sz="2800" b="1" i="1">
                                    <a:solidFill>
                                      <a:srgbClr val="FF0000"/>
                                    </a:solidFill>
                                    <a:latin typeface="Cambria Math" panose="02040503050406030204" pitchFamily="18" charset="0"/>
                                  </a:rPr>
                                  <m:t>𝟐</m:t>
                                </m:r>
                              </m:sub>
                            </m:sSub>
                            <m:r>
                              <a:rPr lang="en-US" altLang="ja-JP" sz="2800" i="1">
                                <a:solidFill>
                                  <a:srgbClr val="FF0000"/>
                                </a:solidFill>
                                <a:latin typeface="Cambria Math" panose="02040503050406030204" pitchFamily="18" charset="0"/>
                              </a:rPr>
                              <m:t>+</m:t>
                            </m:r>
                            <m:sSub>
                              <m:sSubPr>
                                <m:ctrlPr>
                                  <a:rPr lang="en-US" altLang="ja-JP" sz="2800" i="1">
                                    <a:solidFill>
                                      <a:srgbClr val="FF0000"/>
                                    </a:solidFill>
                                    <a:latin typeface="Cambria Math" panose="02040503050406030204" pitchFamily="18" charset="0"/>
                                  </a:rPr>
                                </m:ctrlPr>
                              </m:sSubPr>
                              <m:e>
                                <m:r>
                                  <a:rPr lang="en-US" altLang="ja-JP" sz="2800" i="1">
                                    <a:solidFill>
                                      <a:srgbClr val="FF0000"/>
                                    </a:solidFill>
                                    <a:latin typeface="Cambria Math" panose="02040503050406030204" pitchFamily="18" charset="0"/>
                                  </a:rPr>
                                  <m:t>𝑛</m:t>
                                </m:r>
                              </m:e>
                              <m:sub>
                                <m:r>
                                  <a:rPr lang="en-US" altLang="ja-JP" sz="2800" i="1">
                                    <a:solidFill>
                                      <a:srgbClr val="FF0000"/>
                                    </a:solidFill>
                                    <a:latin typeface="Cambria Math" panose="02040503050406030204" pitchFamily="18" charset="0"/>
                                  </a:rPr>
                                  <m:t>3</m:t>
                                </m:r>
                              </m:sub>
                            </m:sSub>
                            <m:sSub>
                              <m:sSubPr>
                                <m:ctrlPr>
                                  <a:rPr lang="en-US" altLang="ja-JP" sz="2800" b="1" i="1">
                                    <a:solidFill>
                                      <a:srgbClr val="FF0000"/>
                                    </a:solidFill>
                                    <a:latin typeface="Cambria Math" panose="02040503050406030204" pitchFamily="18" charset="0"/>
                                  </a:rPr>
                                </m:ctrlPr>
                              </m:sSubPr>
                              <m:e>
                                <m:r>
                                  <a:rPr lang="en-US" altLang="ja-JP" sz="2800" b="1" i="1">
                                    <a:solidFill>
                                      <a:srgbClr val="FF0000"/>
                                    </a:solidFill>
                                    <a:latin typeface="Cambria Math" panose="02040503050406030204" pitchFamily="18" charset="0"/>
                                  </a:rPr>
                                  <m:t>𝒂</m:t>
                                </m:r>
                              </m:e>
                              <m:sub>
                                <m:r>
                                  <a:rPr lang="en-US" altLang="ja-JP" sz="2800" b="1" i="1">
                                    <a:solidFill>
                                      <a:srgbClr val="FF0000"/>
                                    </a:solidFill>
                                    <a:latin typeface="Cambria Math" panose="02040503050406030204" pitchFamily="18" charset="0"/>
                                  </a:rPr>
                                  <m:t>𝟑</m:t>
                                </m:r>
                              </m:sub>
                            </m:sSub>
                          </m:e>
                        </m:d>
                      </m:e>
                    </m:nary>
                    <m:func>
                      <m:funcPr>
                        <m:ctrlPr>
                          <a:rPr lang="ja-JP" altLang="en-US" sz="2800" i="1">
                            <a:solidFill>
                              <a:srgbClr val="000000"/>
                            </a:solidFill>
                            <a:latin typeface="Cambria Math" panose="02040503050406030204" pitchFamily="18" charset="0"/>
                          </a:rPr>
                        </m:ctrlPr>
                      </m:funcPr>
                      <m:fName>
                        <m:r>
                          <m:rPr>
                            <m:sty m:val="p"/>
                          </m:rPr>
                          <a:rPr lang="ja-JP" altLang="en-US" sz="2800">
                            <a:solidFill>
                              <a:srgbClr val="000000"/>
                            </a:solidFill>
                            <a:latin typeface="Cambria Math" panose="02040503050406030204" pitchFamily="18" charset="0"/>
                          </a:rPr>
                          <m:t>exp</m:t>
                        </m:r>
                      </m:fName>
                      <m:e>
                        <m:d>
                          <m:dPr>
                            <m:ctrlPr>
                              <a:rPr lang="ja-JP" altLang="en-US" sz="2800" i="1">
                                <a:solidFill>
                                  <a:srgbClr val="000000"/>
                                </a:solidFill>
                                <a:latin typeface="Cambria Math" panose="02040503050406030204" pitchFamily="18" charset="0"/>
                              </a:rPr>
                            </m:ctrlPr>
                          </m:dPr>
                          <m:e>
                            <m:r>
                              <a:rPr lang="ja-JP" altLang="en-US" sz="2800" i="1">
                                <a:solidFill>
                                  <a:srgbClr val="000000"/>
                                </a:solidFill>
                                <a:latin typeface="Cambria Math" panose="02040503050406030204" pitchFamily="18" charset="0"/>
                              </a:rPr>
                              <m:t>2</m:t>
                            </m:r>
                            <m:r>
                              <a:rPr lang="ja-JP" altLang="en-US" sz="2800" i="1">
                                <a:solidFill>
                                  <a:srgbClr val="000000"/>
                                </a:solidFill>
                                <a:latin typeface="Cambria Math" panose="02040503050406030204" pitchFamily="18" charset="0"/>
                              </a:rPr>
                              <m:t>𝜋</m:t>
                            </m:r>
                            <m:r>
                              <a:rPr lang="ja-JP" altLang="en-US" sz="2800" i="1">
                                <a:solidFill>
                                  <a:srgbClr val="000000"/>
                                </a:solidFill>
                                <a:latin typeface="Cambria Math" panose="02040503050406030204" pitchFamily="18" charset="0"/>
                              </a:rPr>
                              <m:t>𝑖</m:t>
                            </m:r>
                            <m:r>
                              <a:rPr lang="ja-JP" altLang="en-US" sz="2800" i="1">
                                <a:solidFill>
                                  <a:srgbClr val="000000"/>
                                </a:solidFill>
                                <a:latin typeface="Cambria Math" panose="02040503050406030204" pitchFamily="18" charset="0"/>
                              </a:rPr>
                              <m:t>𝐤</m:t>
                            </m:r>
                            <m:r>
                              <a:rPr lang="ja-JP" altLang="en-US" sz="2800" i="1">
                                <a:solidFill>
                                  <a:srgbClr val="000000"/>
                                </a:solidFill>
                                <a:latin typeface="Cambria Math" panose="02040503050406030204" pitchFamily="18" charset="0"/>
                              </a:rPr>
                              <m:t>⋅</m:t>
                            </m:r>
                            <m:r>
                              <a:rPr lang="ja-JP" altLang="en-US" sz="2800" i="1">
                                <a:solidFill>
                                  <a:srgbClr val="000000"/>
                                </a:solidFill>
                                <a:latin typeface="Cambria Math" panose="02040503050406030204" pitchFamily="18" charset="0"/>
                              </a:rPr>
                              <m:t>𝐫</m:t>
                            </m:r>
                          </m:e>
                        </m:d>
                      </m:e>
                    </m:func>
                    <m:r>
                      <a:rPr lang="ja-JP" altLang="en-US" sz="2800" i="1">
                        <a:solidFill>
                          <a:srgbClr val="000000"/>
                        </a:solidFill>
                        <a:latin typeface="Cambria Math" panose="02040503050406030204" pitchFamily="18" charset="0"/>
                      </a:rPr>
                      <m:t>𝑑</m:t>
                    </m:r>
                    <m:r>
                      <a:rPr lang="en-US" altLang="ja-JP" sz="2800" b="1" i="1">
                        <a:solidFill>
                          <a:srgbClr val="000000"/>
                        </a:solidFill>
                        <a:latin typeface="Cambria Math" panose="02040503050406030204" pitchFamily="18" charset="0"/>
                      </a:rPr>
                      <m:t>𝒓</m:t>
                    </m:r>
                  </m:oMath>
                </a14:m>
                <a:endParaRPr lang="en-US" altLang="ja-JP" sz="2400" b="1" dirty="0">
                  <a:solidFill>
                    <a:srgbClr val="000000"/>
                  </a:solidFill>
                </a:endParaRPr>
              </a:p>
            </p:txBody>
          </p:sp>
        </mc:Choice>
        <mc:Fallback xmlns="">
          <p:sp>
            <p:nvSpPr>
              <p:cNvPr id="5" name="テキスト ボックス 4">
                <a:extLst>
                  <a:ext uri="{FF2B5EF4-FFF2-40B4-BE49-F238E27FC236}">
                    <a16:creationId xmlns:a16="http://schemas.microsoft.com/office/drawing/2014/main" id="{C9BD91D2-F1C0-4446-51A1-D63E1BEEB876}"/>
                  </a:ext>
                </a:extLst>
              </p:cNvPr>
              <p:cNvSpPr txBox="1">
                <a:spLocks noRot="1" noChangeAspect="1" noMove="1" noResize="1" noEditPoints="1" noAdjustHandles="1" noChangeArrowheads="1" noChangeShapeType="1" noTextEdit="1"/>
              </p:cNvSpPr>
              <p:nvPr/>
            </p:nvSpPr>
            <p:spPr>
              <a:xfrm>
                <a:off x="182880" y="1021080"/>
                <a:ext cx="11551920" cy="5348965"/>
              </a:xfrm>
              <a:prstGeom prst="rect">
                <a:avLst/>
              </a:prstGeom>
              <a:blipFill>
                <a:blip r:embed="rId2"/>
                <a:stretch>
                  <a:fillRect l="-1055" t="-159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092726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0A2E1-4D67-81C9-21CF-7DEE87B6344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5415C8D-D789-77C5-5C16-62E150855D4B}"/>
              </a:ext>
            </a:extLst>
          </p:cNvPr>
          <p:cNvSpPr>
            <a:spLocks noGrp="1"/>
          </p:cNvSpPr>
          <p:nvPr>
            <p:ph type="title"/>
          </p:nvPr>
        </p:nvSpPr>
        <p:spPr>
          <a:xfrm>
            <a:off x="0" y="78203"/>
            <a:ext cx="9354312" cy="709963"/>
          </a:xfrm>
        </p:spPr>
        <p:txBody>
          <a:bodyPr>
            <a:noAutofit/>
          </a:bodyPr>
          <a:lstStyle/>
          <a:p>
            <a:r>
              <a:rPr lang="ja-JP" altLang="en-US" b="1" dirty="0">
                <a:solidFill>
                  <a:srgbClr val="1F3764"/>
                </a:solidFill>
                <a:latin typeface="Meiryo" panose="020B0604030504040204" pitchFamily="34" charset="-128"/>
                <a:ea typeface="Meiryo" panose="020B0604030504040204" pitchFamily="34" charset="-128"/>
              </a:rPr>
              <a:t>音声文字起こしファイルだけで教科書作成 </a:t>
            </a:r>
            <a:r>
              <a:rPr lang="en-US" altLang="ja-JP" b="1" dirty="0">
                <a:solidFill>
                  <a:srgbClr val="1F3764"/>
                </a:solidFill>
                <a:latin typeface="Meiryo" panose="020B0604030504040204" pitchFamily="34" charset="-128"/>
                <a:ea typeface="Meiryo" panose="020B0604030504040204" pitchFamily="34" charset="-128"/>
              </a:rPr>
              <a:t>(large</a:t>
            </a:r>
            <a:r>
              <a:rPr lang="ja-JP" altLang="en-US" b="1" dirty="0">
                <a:solidFill>
                  <a:srgbClr val="1F3764"/>
                </a:solidFill>
                <a:latin typeface="Meiryo" panose="020B0604030504040204" pitchFamily="34" charset="-128"/>
                <a:ea typeface="Meiryo" panose="020B0604030504040204" pitchFamily="34" charset="-128"/>
              </a:rPr>
              <a:t>モデル</a:t>
            </a:r>
            <a:r>
              <a:rPr lang="en-US" altLang="ja-JP" b="1" dirty="0">
                <a:solidFill>
                  <a:srgbClr val="1F3764"/>
                </a:solidFill>
                <a:latin typeface="Meiryo" panose="020B0604030504040204" pitchFamily="34" charset="-128"/>
                <a:ea typeface="Meiryo" panose="020B0604030504040204" pitchFamily="34" charset="-128"/>
              </a:rPr>
              <a:t>)</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DAC84A66-0465-8CF6-FE61-E1CE1CCCC787}"/>
              </a:ext>
            </a:extLst>
          </p:cNvPr>
          <p:cNvSpPr txBox="1"/>
          <p:nvPr/>
        </p:nvSpPr>
        <p:spPr>
          <a:xfrm>
            <a:off x="262215" y="1000691"/>
            <a:ext cx="11594417" cy="5816977"/>
          </a:xfrm>
          <a:prstGeom prst="rect">
            <a:avLst/>
          </a:prstGeom>
          <a:noFill/>
        </p:spPr>
        <p:txBody>
          <a:bodyPr wrap="square">
            <a:spAutoFit/>
          </a:bodyPr>
          <a:lstStyle/>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ディレクトリ</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3_vector_analysis\</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2_large-audio_only</a:t>
            </a:r>
          </a:p>
          <a:p>
            <a:pPr lvl="0">
              <a:tabLst>
                <a:tab pos="3859213" algn="l"/>
              </a:tabLst>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.txt</a:t>
            </a:r>
          </a:p>
          <a:p>
            <a:pPr lvl="0">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出力教科書</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変換してできた</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_text.docx</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make_textbook.bat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の設定</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python</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スクリプトのパス</a:t>
            </a:r>
            <a:endPar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script_textbook</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=..\..\download\tkprog_textbook\ai\</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make_textbook5.py</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script_pandoc</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=..\..\download\tkprog_textbook\converter\</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pandoc.py</a:t>
            </a:r>
          </a:p>
          <a:p>
            <a:pPr lvl="0">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のファイル名から</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拡張子を除いた部分</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transcribe_prefix</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endPar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入力スライドファイルの</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ファイル名</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slide_path</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field=</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材料科学</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role=</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日本の大学院教授</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lang=</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ja		</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jp</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ではないことに注意</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739438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F1847-174D-D1CB-E5C8-8254D4CF700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E6F4FC40-472E-6FC8-A9F3-65E154992F7A}"/>
              </a:ext>
            </a:extLst>
          </p:cNvPr>
          <p:cNvSpPr>
            <a:spLocks noGrp="1"/>
          </p:cNvSpPr>
          <p:nvPr>
            <p:ph type="title"/>
          </p:nvPr>
        </p:nvSpPr>
        <p:spPr>
          <a:xfrm>
            <a:off x="0" y="78203"/>
            <a:ext cx="9491472" cy="709963"/>
          </a:xfrm>
        </p:spPr>
        <p:txBody>
          <a:bodyPr>
            <a:noAutofit/>
          </a:bodyPr>
          <a:lstStyle/>
          <a:p>
            <a:r>
              <a:rPr lang="ja-JP" altLang="en-US" b="1" dirty="0">
                <a:solidFill>
                  <a:srgbClr val="1F3764"/>
                </a:solidFill>
                <a:latin typeface="Meiryo" panose="020B0604030504040204" pitchFamily="34" charset="-128"/>
                <a:ea typeface="Meiryo" panose="020B0604030504040204" pitchFamily="34" charset="-128"/>
              </a:rPr>
              <a:t>音声文字起こしとスライドファイルで教科書作成 </a:t>
            </a:r>
            <a:r>
              <a:rPr lang="en-US" altLang="ja-JP" b="1" dirty="0">
                <a:solidFill>
                  <a:srgbClr val="1F3764"/>
                </a:solidFill>
                <a:latin typeface="Meiryo" panose="020B0604030504040204" pitchFamily="34" charset="-128"/>
                <a:ea typeface="Meiryo" panose="020B0604030504040204" pitchFamily="34" charset="-128"/>
              </a:rPr>
              <a:t>(</a:t>
            </a:r>
            <a:r>
              <a:rPr lang="ja-JP" altLang="en-US" b="1" dirty="0">
                <a:solidFill>
                  <a:srgbClr val="1F3764"/>
                </a:solidFill>
                <a:latin typeface="Meiryo" panose="020B0604030504040204" pitchFamily="34" charset="-128"/>
                <a:ea typeface="Meiryo" panose="020B0604030504040204" pitchFamily="34" charset="-128"/>
              </a:rPr>
              <a:t>日本語</a:t>
            </a:r>
            <a:r>
              <a:rPr lang="en-US" altLang="ja-JP" b="1" dirty="0">
                <a:solidFill>
                  <a:srgbClr val="1F3764"/>
                </a:solidFill>
                <a:latin typeface="Meiryo" panose="020B0604030504040204" pitchFamily="34" charset="-128"/>
                <a:ea typeface="Meiryo" panose="020B0604030504040204" pitchFamily="34" charset="-128"/>
              </a:rPr>
              <a:t>)</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A39D5BA-78DD-23E5-ADF4-069996215C93}"/>
              </a:ext>
            </a:extLst>
          </p:cNvPr>
          <p:cNvSpPr txBox="1"/>
          <p:nvPr/>
        </p:nvSpPr>
        <p:spPr>
          <a:xfrm>
            <a:off x="262215" y="1000691"/>
            <a:ext cx="11594417" cy="4893647"/>
          </a:xfrm>
          <a:prstGeom prst="rect">
            <a:avLst/>
          </a:prstGeom>
          <a:noFill/>
        </p:spPr>
        <p:txBody>
          <a:bodyPr wrap="square">
            <a:spAutoFit/>
          </a:bodyPr>
          <a:lstStyle/>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ディレクトリ</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3_vector_analysis\</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3_large-audio_slide</a:t>
            </a:r>
          </a:p>
          <a:p>
            <a:pPr lvl="0">
              <a:tabLst>
                <a:tab pos="3859213" algn="l"/>
              </a:tabLst>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.txt</a:t>
            </a:r>
          </a:p>
          <a:p>
            <a:pPr>
              <a:tabLst>
                <a:tab pos="3859213" algn="l"/>
              </a:tabLst>
              <a:defRPr/>
            </a:pP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出力教科書</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変換してできた</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_text.docx</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make_textbook.bat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の設定</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のファイル名から</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拡張子を除いた部分</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transcribe_prefix</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endPar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入力スライドファイルの</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ファイル名</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slide_path</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.md</a:t>
            </a:r>
          </a:p>
          <a:p>
            <a:pPr lvl="0">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field=</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材料科学</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role=</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日本の大学院教授</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lang=</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ja		</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jp</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ではないことに注意</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885244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5435D-17FB-70D6-B099-0CC64DF3BE4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F50E19B-666C-B4EB-E1F3-6E6B24A379F1}"/>
              </a:ext>
            </a:extLst>
          </p:cNvPr>
          <p:cNvSpPr>
            <a:spLocks noGrp="1"/>
          </p:cNvSpPr>
          <p:nvPr>
            <p:ph type="title"/>
          </p:nvPr>
        </p:nvSpPr>
        <p:spPr>
          <a:xfrm>
            <a:off x="0" y="78203"/>
            <a:ext cx="9491472" cy="709963"/>
          </a:xfrm>
        </p:spPr>
        <p:txBody>
          <a:bodyPr>
            <a:noAutofit/>
          </a:bodyPr>
          <a:lstStyle/>
          <a:p>
            <a:r>
              <a:rPr lang="ja-JP" altLang="en-US" b="1" dirty="0">
                <a:solidFill>
                  <a:srgbClr val="1F3764"/>
                </a:solidFill>
                <a:latin typeface="Meiryo" panose="020B0604030504040204" pitchFamily="34" charset="-128"/>
                <a:ea typeface="Meiryo" panose="020B0604030504040204" pitchFamily="34" charset="-128"/>
              </a:rPr>
              <a:t>生成</a:t>
            </a:r>
            <a:r>
              <a:rPr lang="en-US" altLang="ja-JP" b="1" dirty="0">
                <a:solidFill>
                  <a:srgbClr val="1F3764"/>
                </a:solidFill>
                <a:latin typeface="Meiryo" panose="020B0604030504040204" pitchFamily="34" charset="-128"/>
                <a:ea typeface="Meiryo" panose="020B0604030504040204" pitchFamily="34" charset="-128"/>
              </a:rPr>
              <a:t>AI</a:t>
            </a:r>
            <a:r>
              <a:rPr lang="ja-JP" altLang="en-US" b="1" dirty="0">
                <a:solidFill>
                  <a:srgbClr val="1F3764"/>
                </a:solidFill>
                <a:latin typeface="Meiryo" panose="020B0604030504040204" pitchFamily="34" charset="-128"/>
                <a:ea typeface="Meiryo" panose="020B0604030504040204" pitchFamily="34" charset="-128"/>
              </a:rPr>
              <a:t>の出力</a:t>
            </a:r>
            <a:r>
              <a:rPr lang="en-US" altLang="ja-JP" b="1" dirty="0">
                <a:solidFill>
                  <a:srgbClr val="1F3764"/>
                </a:solidFill>
                <a:latin typeface="Meiryo" panose="020B0604030504040204" pitchFamily="34" charset="-128"/>
                <a:ea typeface="Meiryo" panose="020B0604030504040204" pitchFamily="34" charset="-128"/>
              </a:rPr>
              <a:t>Word</a:t>
            </a:r>
            <a:r>
              <a:rPr lang="ja-JP" altLang="en-US" b="1" dirty="0">
                <a:solidFill>
                  <a:srgbClr val="1F3764"/>
                </a:solidFill>
                <a:latin typeface="Meiryo" panose="020B0604030504040204" pitchFamily="34" charset="-128"/>
                <a:ea typeface="Meiryo" panose="020B0604030504040204" pitchFamily="34" charset="-128"/>
              </a:rPr>
              <a:t>ファイルで修正が必要だった点</a:t>
            </a:r>
          </a:p>
        </p:txBody>
      </p:sp>
      <p:sp>
        <p:nvSpPr>
          <p:cNvPr id="4" name="テキスト ボックス 3">
            <a:extLst>
              <a:ext uri="{FF2B5EF4-FFF2-40B4-BE49-F238E27FC236}">
                <a16:creationId xmlns:a16="http://schemas.microsoft.com/office/drawing/2014/main" id="{E7111ABC-D422-2620-FB7B-FBFF5B2CF67A}"/>
              </a:ext>
            </a:extLst>
          </p:cNvPr>
          <p:cNvSpPr txBox="1"/>
          <p:nvPr/>
        </p:nvSpPr>
        <p:spPr>
          <a:xfrm>
            <a:off x="89211" y="913727"/>
            <a:ext cx="11641872" cy="6001643"/>
          </a:xfrm>
          <a:prstGeom prst="rect">
            <a:avLst/>
          </a:prstGeom>
          <a:noFill/>
        </p:spPr>
        <p:txBody>
          <a:bodyPr wrap="square">
            <a:spAutoFit/>
          </a:bodyPr>
          <a:lstStyle/>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ディレクトリ</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3_vector_analysis\</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3_large-audio_slide</a:t>
            </a:r>
          </a:p>
          <a:p>
            <a:pPr lvl="0">
              <a:defRPr/>
            </a:pP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が出力した</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を</a:t>
            </a:r>
            <a:r>
              <a:rPr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 –toc</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で目次付きで</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Word</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に変換</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_textbook_toc.docx</a:t>
            </a:r>
          </a:p>
          <a:p>
            <a:pPr lvl="0">
              <a:defRPr/>
            </a:pP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神谷が修正</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dirty="0">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dirty="0">
                <a:latin typeface="Times New Roman" panose="02020603050405020304" pitchFamily="18" charset="0"/>
                <a:ea typeface="ＭＳ ゴシック" panose="020B0609070205080204" pitchFamily="49" charset="-128"/>
                <a:cs typeface="Times New Roman" panose="02020603050405020304" pitchFamily="18" charset="0"/>
              </a:rPr>
              <a:t>_textbook_toc-V2.docx</a:t>
            </a:r>
          </a:p>
          <a:p>
            <a:pPr lvl="0">
              <a:defRPr/>
            </a:pP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誤字や誤った説明など </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論理的な関係の理解に難点？</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marL="342900" lvl="0" indent="-342900">
              <a:buFont typeface="Arial" panose="020B0604020202020204" pitchFamily="34" charset="0"/>
              <a:buChar char="•"/>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ほとんどない</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実格子と逆格子の計量テンソルが逆行列の関係にあることが証明されていないことを無視している</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前提か、導出された結論かがあやふやになっている箇所がある</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が勝手に追加した点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正しい改善</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黄色背景</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marL="342900" lvl="0" indent="-342900">
              <a:buFont typeface="Arial" panose="020B0604020202020204" pitchFamily="34" charset="0"/>
              <a:buChar char="•"/>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「学習目標」では、</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教科書全体を要約して目標を追加している</a:t>
            </a:r>
            <a:endPar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en-US" altLang="ja-JP" sz="2400" dirty="0" err="1">
                <a:latin typeface="Times New Roman" panose="02020603050405020304" pitchFamily="18" charset="0"/>
                <a:ea typeface="ＭＳ ゴシック" panose="020B0609070205080204" pitchFamily="49" charset="-128"/>
                <a:cs typeface="Times New Roman" panose="02020603050405020304" pitchFamily="18" charset="0"/>
              </a:rPr>
              <a:t>δ</a:t>
            </a:r>
            <a:r>
              <a:rPr lang="en-US" altLang="ja-JP" sz="2400" baseline="-25000" dirty="0" err="1">
                <a:latin typeface="Times New Roman" panose="02020603050405020304" pitchFamily="18" charset="0"/>
                <a:ea typeface="ＭＳ ゴシック" panose="020B0609070205080204" pitchFamily="49" charset="-128"/>
                <a:cs typeface="Times New Roman" panose="02020603050405020304" pitchFamily="18" charset="0"/>
              </a:rPr>
              <a:t>ij</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の</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補足説明などを追加</a:t>
            </a:r>
            <a:endPar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が勝手に変更した点 </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正しいが、神谷の意図に合わない</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黄色背景</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342900" indent="-342900">
              <a:buFont typeface="Arial" panose="020B0604020202020204" pitchFamily="34" charset="0"/>
              <a:buChar char="•"/>
              <a:defRPr/>
            </a:pP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変換行列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T</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の要素を </a:t>
            </a:r>
            <a:r>
              <a:rPr lang="en-US" altLang="ja-JP" sz="2400" dirty="0" err="1">
                <a:latin typeface="Times New Roman" panose="02020603050405020304" pitchFamily="18" charset="0"/>
                <a:ea typeface="ＭＳ ゴシック" panose="020B0609070205080204" pitchFamily="49" charset="-128"/>
                <a:cs typeface="Times New Roman" panose="02020603050405020304" pitchFamily="18" charset="0"/>
              </a:rPr>
              <a:t>t</a:t>
            </a:r>
            <a:r>
              <a:rPr lang="en-US" altLang="ja-JP" sz="2400" baseline="-25000" dirty="0" err="1">
                <a:latin typeface="Times New Roman" panose="02020603050405020304" pitchFamily="18" charset="0"/>
                <a:ea typeface="ＭＳ ゴシック" panose="020B0609070205080204" pitchFamily="49" charset="-128"/>
                <a:cs typeface="Times New Roman" panose="02020603050405020304" pitchFamily="18" charset="0"/>
              </a:rPr>
              <a:t>ij</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 ではなく </a:t>
            </a:r>
            <a:r>
              <a:rPr lang="en-US" altLang="ja-JP" sz="2400" dirty="0" err="1">
                <a:latin typeface="Times New Roman" panose="02020603050405020304" pitchFamily="18" charset="0"/>
                <a:ea typeface="ＭＳ ゴシック" panose="020B0609070205080204" pitchFamily="49" charset="-128"/>
                <a:cs typeface="Times New Roman" panose="02020603050405020304" pitchFamily="18" charset="0"/>
              </a:rPr>
              <a:t>T</a:t>
            </a:r>
            <a:r>
              <a:rPr lang="en-US" altLang="ja-JP" sz="2400" baseline="-25000" dirty="0" err="1">
                <a:latin typeface="Times New Roman" panose="02020603050405020304" pitchFamily="18" charset="0"/>
                <a:ea typeface="ＭＳ ゴシック" panose="020B0609070205080204" pitchFamily="49" charset="-128"/>
                <a:cs typeface="Times New Roman" panose="02020603050405020304" pitchFamily="18" charset="0"/>
              </a:rPr>
              <a:t>ij</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と書き変えている</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342900" indent="-342900">
              <a:buFont typeface="Arial" panose="020B0604020202020204" pitchFamily="34" charset="0"/>
              <a:buChar char="•"/>
              <a:defRPr/>
            </a:pP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2.12</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の表を作り変えた</a:t>
            </a:r>
            <a:endPar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046971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B173-8DAB-02F8-7301-7ADD61399646}"/>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A8CE27DC-69F3-8FF8-A3BB-4AC9FE4933C3}"/>
              </a:ext>
            </a:extLst>
          </p:cNvPr>
          <p:cNvSpPr>
            <a:spLocks noGrp="1"/>
          </p:cNvSpPr>
          <p:nvPr>
            <p:ph type="title"/>
          </p:nvPr>
        </p:nvSpPr>
        <p:spPr>
          <a:xfrm>
            <a:off x="0" y="78203"/>
            <a:ext cx="9491472"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スライドファイルだけで教科書作成 </a:t>
            </a:r>
            <a:r>
              <a:rPr lang="en-US" altLang="ja-JP" sz="3200" b="1" dirty="0">
                <a:solidFill>
                  <a:srgbClr val="1F3764"/>
                </a:solidFill>
                <a:latin typeface="Meiryo" panose="020B0604030504040204" pitchFamily="34" charset="-128"/>
                <a:ea typeface="Meiryo" panose="020B0604030504040204" pitchFamily="34" charset="-128"/>
              </a:rPr>
              <a:t>(</a:t>
            </a:r>
            <a:r>
              <a:rPr lang="ja-JP" altLang="en-US" sz="3200" b="1" dirty="0">
                <a:solidFill>
                  <a:srgbClr val="1F3764"/>
                </a:solidFill>
                <a:latin typeface="Meiryo" panose="020B0604030504040204" pitchFamily="34" charset="-128"/>
                <a:ea typeface="Meiryo" panose="020B0604030504040204" pitchFamily="34" charset="-128"/>
              </a:rPr>
              <a:t>日本語</a:t>
            </a:r>
            <a:r>
              <a:rPr lang="en-US" altLang="ja-JP" sz="3200" b="1" dirty="0">
                <a:solidFill>
                  <a:srgbClr val="1F3764"/>
                </a:solidFill>
                <a:latin typeface="Meiryo" panose="020B0604030504040204" pitchFamily="34" charset="-128"/>
                <a:ea typeface="Meiryo" panose="020B0604030504040204" pitchFamily="34" charset="-128"/>
              </a:rPr>
              <a:t>)</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C3B92BF-03B6-769A-5319-0A80B0D527C0}"/>
              </a:ext>
            </a:extLst>
          </p:cNvPr>
          <p:cNvSpPr txBox="1"/>
          <p:nvPr/>
        </p:nvSpPr>
        <p:spPr>
          <a:xfrm>
            <a:off x="262215" y="1000691"/>
            <a:ext cx="11594417" cy="4893647"/>
          </a:xfrm>
          <a:prstGeom prst="rect">
            <a:avLst/>
          </a:prstGeom>
          <a:noFill/>
        </p:spPr>
        <p:txBody>
          <a:bodyPr wrap="square">
            <a:spAutoFit/>
          </a:bodyPr>
          <a:lstStyle/>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ディレクトリ</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3_vector_analysis\</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4_large-slide_only</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出力教科書</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変換してできた</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_text.docx</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make_textbook.bat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の設定</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のファイル名から</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拡張子を除いた部分</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transcribe_prefix</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入力スライドファイルの</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ファイル名</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slide_path</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.md</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transcribe_path</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field=</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材料科学</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role=</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日本の大学院教授</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lang=</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ja		</a:t>
            </a:r>
            <a:r>
              <a:rPr lang="en-US" altLang="ja-JP"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jp</a:t>
            </a:r>
            <a:r>
              <a:rPr lang="ja-JP" altLang="en-US" sz="20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ではないことに注意</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742878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77D0A-F057-26E1-169C-ABBB079EF93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4EDA8D1-39FD-8253-8F0D-17DAEAD5D165}"/>
              </a:ext>
            </a:extLst>
          </p:cNvPr>
          <p:cNvSpPr/>
          <p:nvPr/>
        </p:nvSpPr>
        <p:spPr>
          <a:xfrm>
            <a:off x="0" y="-10716"/>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 name="Rectangle 28">
            <a:extLst>
              <a:ext uri="{FF2B5EF4-FFF2-40B4-BE49-F238E27FC236}">
                <a16:creationId xmlns:a16="http://schemas.microsoft.com/office/drawing/2014/main" id="{BE7A6B8D-958A-78DD-F537-01E32C727AF9}"/>
              </a:ext>
            </a:extLst>
          </p:cNvPr>
          <p:cNvSpPr txBox="1">
            <a:spLocks noChangeArrowheads="1"/>
          </p:cNvSpPr>
          <p:nvPr/>
        </p:nvSpPr>
        <p:spPr bwMode="auto">
          <a:xfrm>
            <a:off x="0" y="0"/>
            <a:ext cx="12191999" cy="6858000"/>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教科書の作成</a:t>
            </a:r>
            <a:r>
              <a:rPr kumimoji="1" lang="en-US" altLang="ja-JP"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a:t>
            </a:r>
            <a:r>
              <a:rPr kumimoji="1" lang="ja-JP" altLang="en-US"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 生成</a:t>
            </a:r>
            <a:r>
              <a:rPr kumimoji="1" lang="en-US" altLang="ja-JP"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AI</a:t>
            </a:r>
            <a:r>
              <a:rPr kumimoji="1" lang="ja-JP" altLang="en-US"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だけで生成</a:t>
            </a:r>
            <a:endParaRPr kumimoji="1" lang="ja-JP" altLang="en-US" sz="2400" b="1" i="0" u="none" strike="noStrike" kern="0" cap="none" spc="0" normalizeH="0" baseline="0" noProof="0" dirty="0">
              <a:ln>
                <a:noFill/>
              </a:ln>
              <a:solidFill>
                <a:srgbClr val="000000"/>
              </a:solidFill>
              <a:effectLst/>
              <a:uLnTx/>
              <a:uFillTx/>
              <a:latin typeface="Times New Roman"/>
              <a:ea typeface="ＭＳ Ｐゴシック"/>
              <a:cs typeface="+mj-cs"/>
            </a:endParaRPr>
          </a:p>
        </p:txBody>
      </p:sp>
    </p:spTree>
    <p:extLst>
      <p:ext uri="{BB962C8B-B14F-4D97-AF65-F5344CB8AC3E}">
        <p14:creationId xmlns:p14="http://schemas.microsoft.com/office/powerpoint/2010/main" val="192716851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9ED60-3B0A-1473-AEEC-3FA6BF965A34}"/>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239E8FE-77BF-4E16-BE11-032619DBFF80}"/>
              </a:ext>
            </a:extLst>
          </p:cNvPr>
          <p:cNvSpPr>
            <a:spLocks noGrp="1"/>
          </p:cNvSpPr>
          <p:nvPr>
            <p:ph type="title"/>
          </p:nvPr>
        </p:nvSpPr>
        <p:spPr>
          <a:xfrm>
            <a:off x="0" y="78203"/>
            <a:ext cx="9491472" cy="709963"/>
          </a:xfrm>
        </p:spPr>
        <p:txBody>
          <a:bodyPr vert="horz" lIns="91440" tIns="45720" rIns="91440" bIns="0" rtlCol="0" anchor="ctr">
            <a:noAutofit/>
          </a:bodyPr>
          <a:lstStyle/>
          <a:p>
            <a:r>
              <a:rPr lang="ja-JP" altLang="en-US" sz="3200" b="1">
                <a:solidFill>
                  <a:srgbClr val="1F3764"/>
                </a:solidFill>
                <a:latin typeface="Meiryo" panose="020B0604030504040204" pitchFamily="34" charset="-128"/>
                <a:ea typeface="Meiryo" panose="020B0604030504040204" pitchFamily="34" charset="-128"/>
              </a:rPr>
              <a:t>音声とスライドで教科書を作成 </a:t>
            </a:r>
            <a:r>
              <a:rPr lang="en-US" altLang="ja-JP" sz="3200" b="1" dirty="0">
                <a:solidFill>
                  <a:srgbClr val="1F3764"/>
                </a:solidFill>
                <a:latin typeface="Meiryo" panose="020B0604030504040204" pitchFamily="34" charset="-128"/>
                <a:ea typeface="Meiryo" panose="020B0604030504040204" pitchFamily="34" charset="-128"/>
              </a:rPr>
              <a:t>(</a:t>
            </a:r>
            <a:r>
              <a:rPr lang="ja-JP" altLang="en-US" sz="3200" b="1" dirty="0">
                <a:solidFill>
                  <a:srgbClr val="1F3764"/>
                </a:solidFill>
                <a:latin typeface="Meiryo" panose="020B0604030504040204" pitchFamily="34" charset="-128"/>
                <a:ea typeface="Meiryo" panose="020B0604030504040204" pitchFamily="34" charset="-128"/>
              </a:rPr>
              <a:t>英語</a:t>
            </a:r>
            <a:r>
              <a:rPr lang="en-US" altLang="ja-JP" sz="3200" b="1" dirty="0">
                <a:solidFill>
                  <a:srgbClr val="1F3764"/>
                </a:solidFill>
                <a:latin typeface="Meiryo" panose="020B0604030504040204" pitchFamily="34" charset="-128"/>
                <a:ea typeface="Meiryo" panose="020B0604030504040204" pitchFamily="34" charset="-128"/>
              </a:rPr>
              <a:t>)</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F47141BB-B191-69A0-D25C-D46A31AE06A2}"/>
              </a:ext>
            </a:extLst>
          </p:cNvPr>
          <p:cNvSpPr txBox="1"/>
          <p:nvPr/>
        </p:nvSpPr>
        <p:spPr>
          <a:xfrm>
            <a:off x="262215" y="1000691"/>
            <a:ext cx="11594417" cy="5139869"/>
          </a:xfrm>
          <a:prstGeom prst="rect">
            <a:avLst/>
          </a:prstGeom>
          <a:noFill/>
        </p:spPr>
        <p:txBody>
          <a:bodyPr wrap="square">
            <a:spAutoFit/>
          </a:bodyPr>
          <a:lstStyle/>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ディレクトリ</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3_vector_analysis\</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6_large-audio_only_en</a:t>
            </a:r>
          </a:p>
          <a:p>
            <a:pPr lvl="0">
              <a:tabLst>
                <a:tab pos="3859213" algn="l"/>
              </a:tabLst>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.txt</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出力教科書</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変換してできた</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_text.docx</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make_textbook.bat</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の設定</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のファイル名から</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拡張子を除いた部分</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transcribe_prefix</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endPar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入力スライドファイルの</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ファイル名</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slide_path</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field=</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材料科学</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role=</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米国の</a:t>
            </a:r>
            <a:r>
              <a:rPr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大学院教授</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lang=</a:t>
            </a:r>
            <a:r>
              <a:rPr lang="en-US" altLang="ja-JP" sz="2400"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en</a:t>
            </a:r>
            <a:endPar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917516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57920-272F-ED32-D1A8-A6B9BC046CB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9074809-C19D-62F0-2B82-7C4639F1BFF8}"/>
              </a:ext>
            </a:extLst>
          </p:cNvPr>
          <p:cNvSpPr>
            <a:spLocks noGrp="1"/>
          </p:cNvSpPr>
          <p:nvPr>
            <p:ph type="title"/>
          </p:nvPr>
        </p:nvSpPr>
        <p:spPr>
          <a:xfrm>
            <a:off x="0" y="78203"/>
            <a:ext cx="8720254" cy="709963"/>
          </a:xfrm>
        </p:spPr>
        <p:txBody>
          <a:bodyPr>
            <a:noAutofit/>
          </a:bodyPr>
          <a:lstStyle/>
          <a:p>
            <a:r>
              <a:rPr lang="ja-JP" altLang="en-US" sz="3200" b="1" dirty="0">
                <a:solidFill>
                  <a:srgbClr val="1F3764"/>
                </a:solidFill>
                <a:latin typeface="Meiryo" panose="020B0604030504040204" pitchFamily="34" charset="-128"/>
                <a:ea typeface="Meiryo" panose="020B0604030504040204" pitchFamily="34" charset="-128"/>
              </a:rPr>
              <a:t>生成</a:t>
            </a:r>
            <a:r>
              <a:rPr lang="en-US" altLang="ja-JP" sz="3200" b="1" dirty="0">
                <a:solidFill>
                  <a:srgbClr val="1F3764"/>
                </a:solidFill>
                <a:latin typeface="Meiryo" panose="020B0604030504040204" pitchFamily="34" charset="-128"/>
                <a:ea typeface="Meiryo" panose="020B0604030504040204" pitchFamily="34" charset="-128"/>
              </a:rPr>
              <a:t>AI</a:t>
            </a:r>
            <a:r>
              <a:rPr lang="ja-JP" altLang="en-US" sz="3200" b="1" dirty="0">
                <a:solidFill>
                  <a:srgbClr val="1F3764"/>
                </a:solidFill>
                <a:latin typeface="Meiryo" panose="020B0604030504040204" pitchFamily="34" charset="-128"/>
                <a:ea typeface="Meiryo" panose="020B0604030504040204" pitchFamily="34" charset="-128"/>
              </a:rPr>
              <a:t>の注意</a:t>
            </a:r>
          </a:p>
        </p:txBody>
      </p:sp>
      <p:sp>
        <p:nvSpPr>
          <p:cNvPr id="8" name="テキスト ボックス 7">
            <a:extLst>
              <a:ext uri="{FF2B5EF4-FFF2-40B4-BE49-F238E27FC236}">
                <a16:creationId xmlns:a16="http://schemas.microsoft.com/office/drawing/2014/main" id="{26D73760-0129-E646-BFFA-F81861E77258}"/>
              </a:ext>
            </a:extLst>
          </p:cNvPr>
          <p:cNvSpPr txBox="1"/>
          <p:nvPr/>
        </p:nvSpPr>
        <p:spPr>
          <a:xfrm>
            <a:off x="298791" y="1064699"/>
            <a:ext cx="11594417"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同じ入力情報、同じプロンプトを使っても、</a:t>
            </a:r>
            <a:br>
              <a:rPr kumimoji="1" lang="en-US" altLang="ja-JP" sz="4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出力の再現性は保証されません</a:t>
            </a:r>
            <a:endParaRPr kumimoji="1" lang="en-US" altLang="ja-JP" sz="4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4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4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出力を繰り返すと、</a:t>
            </a:r>
            <a:br>
              <a:rPr lang="en-US" altLang="ja-JP" sz="4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4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毎回違った構成・内容・表現になる</a:t>
            </a:r>
            <a:endParaRPr lang="en-US" altLang="ja-JP" sz="4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4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英語版を生成しても、日本語版の英訳には</a:t>
            </a:r>
            <a:br>
              <a:rPr lang="en-US" altLang="ja-JP" sz="4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4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ならない</a:t>
            </a:r>
            <a:endParaRPr kumimoji="1" lang="en-US" altLang="ja-JP" sz="4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090117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F7304-815A-1E54-19E6-C74ECB72E0A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ABAC7DE-EEED-B124-5F5E-53A1FC18BA45}"/>
              </a:ext>
            </a:extLst>
          </p:cNvPr>
          <p:cNvSpPr>
            <a:spLocks noGrp="1"/>
          </p:cNvSpPr>
          <p:nvPr>
            <p:ph type="title"/>
          </p:nvPr>
        </p:nvSpPr>
        <p:spPr>
          <a:xfrm>
            <a:off x="0" y="78203"/>
            <a:ext cx="9491472" cy="709963"/>
          </a:xfrm>
        </p:spPr>
        <p:txBody>
          <a:bodyPr>
            <a:noAutofit/>
          </a:bodyPr>
          <a:lstStyle/>
          <a:p>
            <a:r>
              <a:rPr lang="ja-JP" altLang="en-US" b="1" dirty="0">
                <a:solidFill>
                  <a:srgbClr val="1F3764"/>
                </a:solidFill>
                <a:latin typeface="Meiryo" panose="020B0604030504040204" pitchFamily="34" charset="-128"/>
                <a:ea typeface="Meiryo" panose="020B0604030504040204" pitchFamily="34" charset="-128"/>
              </a:rPr>
              <a:t>音声文字＋スライドファイルで全面的に再構成 </a:t>
            </a:r>
            <a:r>
              <a:rPr lang="en-US" altLang="ja-JP" b="1" dirty="0">
                <a:solidFill>
                  <a:srgbClr val="1F3764"/>
                </a:solidFill>
                <a:latin typeface="Meiryo" panose="020B0604030504040204" pitchFamily="34" charset="-128"/>
                <a:ea typeface="Meiryo" panose="020B0604030504040204" pitchFamily="34" charset="-128"/>
              </a:rPr>
              <a:t>(</a:t>
            </a:r>
            <a:r>
              <a:rPr lang="ja-JP" altLang="en-US" b="1" dirty="0">
                <a:solidFill>
                  <a:srgbClr val="1F3764"/>
                </a:solidFill>
                <a:latin typeface="Meiryo" panose="020B0604030504040204" pitchFamily="34" charset="-128"/>
                <a:ea typeface="Meiryo" panose="020B0604030504040204" pitchFamily="34" charset="-128"/>
              </a:rPr>
              <a:t>日本語</a:t>
            </a:r>
            <a:r>
              <a:rPr lang="en-US" altLang="ja-JP" b="1" dirty="0">
                <a:solidFill>
                  <a:srgbClr val="1F3764"/>
                </a:solidFill>
                <a:latin typeface="Meiryo" panose="020B0604030504040204" pitchFamily="34" charset="-128"/>
                <a:ea typeface="Meiryo" panose="020B0604030504040204" pitchFamily="34" charset="-128"/>
              </a:rPr>
              <a:t>)</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EC7C010-1A30-81BD-4D11-5EA14F25F41D}"/>
              </a:ext>
            </a:extLst>
          </p:cNvPr>
          <p:cNvSpPr txBox="1"/>
          <p:nvPr/>
        </p:nvSpPr>
        <p:spPr>
          <a:xfrm>
            <a:off x="262215" y="1000691"/>
            <a:ext cx="11594417" cy="5509200"/>
          </a:xfrm>
          <a:prstGeom prst="rect">
            <a:avLst/>
          </a:prstGeom>
          <a:noFill/>
        </p:spPr>
        <p:txBody>
          <a:bodyPr wrap="square">
            <a:spAutoFit/>
          </a:bodyPr>
          <a:lstStyle/>
          <a:p>
            <a:pPr lvl="0">
              <a:defRPr/>
            </a:pP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ディレクトリ</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3_vector_analysis\</a:t>
            </a:r>
            <a:r>
              <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5_large-reconstruct</a:t>
            </a:r>
          </a:p>
          <a:p>
            <a:pPr lvl="0">
              <a:tabLst>
                <a:tab pos="3859213" algn="l"/>
              </a:tabLst>
              <a:defRPr/>
            </a:pP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.txt</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出力教科書</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_text.md</a:t>
            </a: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変換してできた</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チュートリアル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_text.docx</a:t>
            </a:r>
          </a:p>
          <a:p>
            <a:pPr lvl="0">
              <a:defRPr/>
            </a:pPr>
            <a:endPar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make_textbook.bat</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の設定</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入力文字起こしファイル</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のファイル名から</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拡張子を除いた部分</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transcribe_prefix</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endPar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rem </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入力スライドファイルの</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ファイル名</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a:t>
            </a:r>
            <a:r>
              <a:rPr lang="en-US" altLang="ja-JP" sz="24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slide_path</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03-</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逆格子と共変・反変テンソル</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.md</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field=</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材料科学</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role=</a:t>
            </a:r>
            <a:r>
              <a:rPr lang="ja-JP" altLang="en-US"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日本の大学院教授</a:t>
            </a:r>
          </a:p>
          <a:p>
            <a:pPr lvl="0">
              <a:defRPr/>
            </a:pP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set lang=</a:t>
            </a:r>
            <a:r>
              <a:rPr lang="en-US" altLang="ja-JP" sz="24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ja		</a:t>
            </a:r>
            <a:r>
              <a:rPr lang="en-US" altLang="ja-JP"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err="1">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jp</a:t>
            </a:r>
            <a:r>
              <a:rPr lang="ja-JP" altLang="en-US" sz="24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ではないことに注意</a:t>
            </a: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608508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C478F-C80F-C6FC-734F-19C723EBBD99}"/>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6418CA7-CB31-6BBE-6557-ED8603D489DC}"/>
              </a:ext>
            </a:extLst>
          </p:cNvPr>
          <p:cNvSpPr>
            <a:spLocks noGrp="1"/>
          </p:cNvSpPr>
          <p:nvPr>
            <p:ph type="title"/>
          </p:nvPr>
        </p:nvSpPr>
        <p:spPr>
          <a:xfrm>
            <a:off x="0" y="78203"/>
            <a:ext cx="9491472" cy="709963"/>
          </a:xfrm>
        </p:spPr>
        <p:txBody>
          <a:bodyPr>
            <a:noAutofit/>
          </a:bodyPr>
          <a:lstStyle/>
          <a:p>
            <a:r>
              <a:rPr lang="ja-JP" altLang="en-US" b="1" dirty="0">
                <a:solidFill>
                  <a:srgbClr val="1F3764"/>
                </a:solidFill>
                <a:latin typeface="Meiryo" panose="020B0604030504040204" pitchFamily="34" charset="-128"/>
                <a:ea typeface="Meiryo" panose="020B0604030504040204" pitchFamily="34" charset="-128"/>
              </a:rPr>
              <a:t>音声文字＋スライドファイルで全面的に再構成 </a:t>
            </a:r>
            <a:r>
              <a:rPr lang="en-US" altLang="ja-JP" b="1" dirty="0">
                <a:solidFill>
                  <a:srgbClr val="1F3764"/>
                </a:solidFill>
                <a:latin typeface="Meiryo" panose="020B0604030504040204" pitchFamily="34" charset="-128"/>
                <a:ea typeface="Meiryo" panose="020B0604030504040204" pitchFamily="34" charset="-128"/>
              </a:rPr>
              <a:t>(</a:t>
            </a:r>
            <a:r>
              <a:rPr lang="ja-JP" altLang="en-US" b="1" dirty="0">
                <a:solidFill>
                  <a:srgbClr val="1F3764"/>
                </a:solidFill>
                <a:latin typeface="Meiryo" panose="020B0604030504040204" pitchFamily="34" charset="-128"/>
                <a:ea typeface="Meiryo" panose="020B0604030504040204" pitchFamily="34" charset="-128"/>
              </a:rPr>
              <a:t>日本語</a:t>
            </a:r>
            <a:r>
              <a:rPr lang="en-US" altLang="ja-JP" b="1" dirty="0">
                <a:solidFill>
                  <a:srgbClr val="1F3764"/>
                </a:solidFill>
                <a:latin typeface="Meiryo" panose="020B0604030504040204" pitchFamily="34" charset="-128"/>
                <a:ea typeface="Meiryo" panose="020B0604030504040204" pitchFamily="34" charset="-128"/>
              </a:rPr>
              <a:t>)</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8CA58EBA-11E4-CA29-CFA9-3B72DAAA3087}"/>
              </a:ext>
            </a:extLst>
          </p:cNvPr>
          <p:cNvSpPr txBox="1"/>
          <p:nvPr/>
        </p:nvSpPr>
        <p:spPr>
          <a:xfrm>
            <a:off x="262215" y="1000691"/>
            <a:ext cx="11594417"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 </a:t>
            </a:r>
            <a:r>
              <a:rPr kumimoji="1" lang="en-US" altLang="ja-JP" sz="2400" b="1" i="0" u="none" strike="noStrike" kern="1200" cap="none" spc="0" normalizeH="0" baseline="0" noProof="0" dirty="0">
                <a:ln>
                  <a:noFill/>
                </a:ln>
                <a:solidFill>
                  <a:srgbClr val="0000FF"/>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make_textbook5.ini</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あなたは</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{field}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を専門とする</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{role}</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です。</a:t>
            </a: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これから「文字起こしテキスト」と、オプションで「講義スライド」のテキストを提供します。</a:t>
            </a: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これらの情報を統合し、</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音声認識による誤字・誤変換を修正した上</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で、次の要件に従って、</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{language}</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{field}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の講義として</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論理的かつ正確な内容になるように全面的に修正・校正</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してください。</a:t>
            </a:r>
          </a:p>
          <a:p>
            <a:pPr lvl="0">
              <a:defRPr/>
            </a:pPr>
            <a:endPar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数学的な厳密性ではなく、</a:t>
            </a: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物理理論として理論展開が論理的で理解しやすくなるように再構成</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する**</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数式を含む法則、定義などは、なるべくその導出の説明を加える**</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**LaTeX</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のブロック数式は、１行ごとに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で区切る**</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入力</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テキストに図等へのリンクがある場合、生成する</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ファイルに必ずリンクを入れる**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以下略</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787829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2F21A-A88A-492A-74D7-9B33E953AFD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E6CEB8C-2390-43A4-D40C-63A188772430}"/>
              </a:ext>
            </a:extLst>
          </p:cNvPr>
          <p:cNvSpPr>
            <a:spLocks noGrp="1"/>
          </p:cNvSpPr>
          <p:nvPr>
            <p:ph type="title"/>
          </p:nvPr>
        </p:nvSpPr>
        <p:spPr>
          <a:xfrm>
            <a:off x="0" y="78203"/>
            <a:ext cx="9509760" cy="709963"/>
          </a:xfrm>
        </p:spPr>
        <p:txBody>
          <a:bodyPr>
            <a:noAutofit/>
          </a:bodyPr>
          <a:lstStyle/>
          <a:p>
            <a:r>
              <a:rPr lang="en-US" altLang="ja-JP" b="1" dirty="0" err="1">
                <a:solidFill>
                  <a:srgbClr val="1F3764"/>
                </a:solidFill>
                <a:latin typeface="Meiryo" panose="020B0604030504040204" pitchFamily="34" charset="-128"/>
                <a:ea typeface="Meiryo" panose="020B0604030504040204" pitchFamily="34" charset="-128"/>
              </a:rPr>
              <a:t>pandoc</a:t>
            </a:r>
            <a:r>
              <a:rPr lang="ja-JP" altLang="en-US" b="1" dirty="0">
                <a:solidFill>
                  <a:srgbClr val="1F3764"/>
                </a:solidFill>
                <a:latin typeface="Meiryo" panose="020B0604030504040204" pitchFamily="34" charset="-128"/>
                <a:ea typeface="Meiryo" panose="020B0604030504040204" pitchFamily="34" charset="-128"/>
              </a:rPr>
              <a:t>に</a:t>
            </a:r>
            <a:r>
              <a:rPr lang="en-US" altLang="ja-JP" b="1" dirty="0">
                <a:solidFill>
                  <a:srgbClr val="1F3764"/>
                </a:solidFill>
                <a:latin typeface="Meiryo" panose="020B0604030504040204" pitchFamily="34" charset="-128"/>
                <a:ea typeface="Meiryo" panose="020B0604030504040204" pitchFamily="34" charset="-128"/>
              </a:rPr>
              <a:t>--toc</a:t>
            </a:r>
            <a:r>
              <a:rPr lang="ja-JP" altLang="en-US" b="1" dirty="0">
                <a:solidFill>
                  <a:srgbClr val="1F3764"/>
                </a:solidFill>
                <a:latin typeface="Meiryo" panose="020B0604030504040204" pitchFamily="34" charset="-128"/>
                <a:ea typeface="Meiryo" panose="020B0604030504040204" pitchFamily="34" charset="-128"/>
              </a:rPr>
              <a:t>オプションを与えて目次を作成して比較</a:t>
            </a:r>
          </a:p>
        </p:txBody>
      </p:sp>
      <p:graphicFrame>
        <p:nvGraphicFramePr>
          <p:cNvPr id="2" name="表 1">
            <a:extLst>
              <a:ext uri="{FF2B5EF4-FFF2-40B4-BE49-F238E27FC236}">
                <a16:creationId xmlns:a16="http://schemas.microsoft.com/office/drawing/2014/main" id="{97F9DFFD-E8B5-03DB-31C1-2167E35BA4B0}"/>
              </a:ext>
            </a:extLst>
          </p:cNvPr>
          <p:cNvGraphicFramePr>
            <a:graphicFrameLocks noGrp="1"/>
          </p:cNvGraphicFramePr>
          <p:nvPr>
            <p:extLst>
              <p:ext uri="{D42A27DB-BD31-4B8C-83A1-F6EECF244321}">
                <p14:modId xmlns:p14="http://schemas.microsoft.com/office/powerpoint/2010/main" val="1239774269"/>
              </p:ext>
            </p:extLst>
          </p:nvPr>
        </p:nvGraphicFramePr>
        <p:xfrm>
          <a:off x="239626" y="846174"/>
          <a:ext cx="11237952" cy="6035040"/>
        </p:xfrm>
        <a:graphic>
          <a:graphicData uri="http://schemas.openxmlformats.org/drawingml/2006/table">
            <a:tbl>
              <a:tblPr firstRow="1" bandRow="1">
                <a:tableStyleId>{5C22544A-7EE6-4342-B048-85BDC9FD1C3A}</a:tableStyleId>
              </a:tblPr>
              <a:tblGrid>
                <a:gridCol w="5618976">
                  <a:extLst>
                    <a:ext uri="{9D8B030D-6E8A-4147-A177-3AD203B41FA5}">
                      <a16:colId xmlns:a16="http://schemas.microsoft.com/office/drawing/2014/main" val="3823823727"/>
                    </a:ext>
                  </a:extLst>
                </a:gridCol>
                <a:gridCol w="5618976">
                  <a:extLst>
                    <a:ext uri="{9D8B030D-6E8A-4147-A177-3AD203B41FA5}">
                      <a16:colId xmlns:a16="http://schemas.microsoft.com/office/drawing/2014/main" val="390648205"/>
                    </a:ext>
                  </a:extLst>
                </a:gridCol>
              </a:tblGrid>
              <a:tr h="358158">
                <a:tc>
                  <a:txBody>
                    <a:bodyPr/>
                    <a:lstStyle/>
                    <a:p>
                      <a:pPr algn="ctr"/>
                      <a:r>
                        <a:rPr kumimoji="1" lang="ja-JP" altLang="en-US" sz="2400" dirty="0"/>
                        <a:t>音声とスライドに従って教科書作成</a:t>
                      </a:r>
                    </a:p>
                  </a:txBody>
                  <a:tcPr/>
                </a:tc>
                <a:tc>
                  <a:txBody>
                    <a:bodyPr/>
                    <a:lstStyle/>
                    <a:p>
                      <a:pPr algn="ctr"/>
                      <a:r>
                        <a:rPr kumimoji="1" lang="ja-JP" altLang="en-US" sz="2400" dirty="0"/>
                        <a:t>全体的な修正、再構成を指令</a:t>
                      </a:r>
                    </a:p>
                  </a:txBody>
                  <a:tcPr/>
                </a:tc>
                <a:extLst>
                  <a:ext uri="{0D108BD9-81ED-4DB2-BD59-A6C34878D82A}">
                    <a16:rowId xmlns:a16="http://schemas.microsoft.com/office/drawing/2014/main" val="1502994827"/>
                  </a:ext>
                </a:extLst>
              </a:tr>
              <a:tr h="2559792">
                <a:tc>
                  <a:txBody>
                    <a:bodyPr/>
                    <a:lstStyle/>
                    <a:p>
                      <a:r>
                        <a:rPr kumimoji="1" lang="ja-JP" altLang="en-US" sz="1800" dirty="0"/>
                        <a:t>序論	</a:t>
                      </a:r>
                      <a:r>
                        <a:rPr kumimoji="1" lang="en-US" altLang="ja-JP" sz="1800" dirty="0"/>
                        <a:t>1</a:t>
                      </a:r>
                    </a:p>
                    <a:p>
                      <a:r>
                        <a:rPr kumimoji="1" lang="ja-JP" altLang="en-US" sz="1800" strike="dblStrike" baseline="0" dirty="0">
                          <a:solidFill>
                            <a:srgbClr val="FF0000"/>
                          </a:solidFill>
                        </a:rPr>
                        <a:t>学習目標	</a:t>
                      </a:r>
                      <a:r>
                        <a:rPr kumimoji="1" lang="en-US" altLang="ja-JP" sz="1800" strike="dblStrike" baseline="0" dirty="0">
                          <a:solidFill>
                            <a:srgbClr val="FF0000"/>
                          </a:solidFill>
                        </a:rPr>
                        <a:t>1</a:t>
                      </a:r>
                    </a:p>
                    <a:p>
                      <a:r>
                        <a:rPr kumimoji="1" lang="en-US" altLang="ja-JP" sz="1800" dirty="0"/>
                        <a:t>1. </a:t>
                      </a:r>
                      <a:r>
                        <a:rPr kumimoji="1" lang="ja-JP" altLang="en-US" sz="1800" dirty="0"/>
                        <a:t>逆格子（</a:t>
                      </a:r>
                      <a:r>
                        <a:rPr kumimoji="1" lang="en-US" altLang="ja-JP" sz="1800" dirty="0"/>
                        <a:t>Reciprocal Lattice</a:t>
                      </a:r>
                      <a:r>
                        <a:rPr kumimoji="1" lang="ja-JP" altLang="en-US" sz="1800" dirty="0"/>
                        <a:t>）の基礎	</a:t>
                      </a:r>
                      <a:r>
                        <a:rPr kumimoji="1" lang="en-US" altLang="ja-JP" sz="1800" dirty="0"/>
                        <a:t>1</a:t>
                      </a:r>
                    </a:p>
                    <a:p>
                      <a:r>
                        <a:rPr kumimoji="1" lang="en-US" altLang="ja-JP" sz="1800" dirty="0"/>
                        <a:t>(</a:t>
                      </a:r>
                      <a:r>
                        <a:rPr kumimoji="1" lang="ja-JP" altLang="en-US" sz="1800" dirty="0"/>
                        <a:t>略</a:t>
                      </a:r>
                      <a:r>
                        <a:rPr kumimoji="1" lang="en-US" altLang="ja-JP" sz="1800" dirty="0"/>
                        <a:t>)</a:t>
                      </a:r>
                    </a:p>
                    <a:p>
                      <a:r>
                        <a:rPr kumimoji="1" lang="en-US" altLang="ja-JP" sz="1800" dirty="0"/>
                        <a:t>2. </a:t>
                      </a:r>
                      <a:r>
                        <a:rPr kumimoji="1" lang="ja-JP" altLang="en-US" sz="1800" dirty="0"/>
                        <a:t>共変ベクトルと反変ベクトル	</a:t>
                      </a:r>
                      <a:r>
                        <a:rPr kumimoji="1" lang="en-US" altLang="ja-JP" sz="1800" dirty="0"/>
                        <a:t>1</a:t>
                      </a:r>
                    </a:p>
                    <a:p>
                      <a:r>
                        <a:rPr kumimoji="1" lang="en-US" altLang="ja-JP" sz="1800" dirty="0"/>
                        <a:t>2.1 </a:t>
                      </a:r>
                      <a:r>
                        <a:rPr kumimoji="1" lang="ja-JP" altLang="en-US" sz="1800" dirty="0"/>
                        <a:t>座標変換におけるベクトルのふるまい	</a:t>
                      </a:r>
                      <a:r>
                        <a:rPr kumimoji="1" lang="en-US" altLang="ja-JP" sz="1800" dirty="0"/>
                        <a:t>1</a:t>
                      </a:r>
                    </a:p>
                    <a:p>
                      <a:r>
                        <a:rPr kumimoji="1" lang="en-US" altLang="ja-JP" sz="1800" dirty="0"/>
                        <a:t>2.2 </a:t>
                      </a:r>
                      <a:r>
                        <a:rPr kumimoji="1" lang="ja-JP" altLang="en-US" sz="1800" dirty="0"/>
                        <a:t>計量テンソル </a:t>
                      </a:r>
                      <a:r>
                        <a:rPr kumimoji="1" lang="en-US" altLang="ja-JP" sz="1800" dirty="0"/>
                        <a:t>(Metric Tensor)	1</a:t>
                      </a:r>
                    </a:p>
                    <a:p>
                      <a:r>
                        <a:rPr kumimoji="1" lang="en-US" altLang="ja-JP" sz="1800" dirty="0"/>
                        <a:t>2.3 </a:t>
                      </a:r>
                      <a:r>
                        <a:rPr kumimoji="1" lang="ja-JP" altLang="en-US" sz="1800" dirty="0"/>
                        <a:t>実格子から逆格子への変換行列	</a:t>
                      </a:r>
                      <a:r>
                        <a:rPr kumimoji="1" lang="en-US" altLang="ja-JP" sz="1800" dirty="0"/>
                        <a:t>1</a:t>
                      </a:r>
                    </a:p>
                    <a:p>
                      <a:r>
                        <a:rPr kumimoji="1" lang="en-US" altLang="ja-JP" sz="1800" dirty="0"/>
                        <a:t>2.4 </a:t>
                      </a:r>
                      <a:r>
                        <a:rPr kumimoji="1" lang="ja-JP" altLang="en-US" sz="1800" dirty="0"/>
                        <a:t>共変ベクトルと反変ベクトルの内積は不変量（スカラー）になる	</a:t>
                      </a:r>
                      <a:r>
                        <a:rPr kumimoji="1" lang="en-US" altLang="ja-JP" sz="1800" dirty="0"/>
                        <a:t>1</a:t>
                      </a:r>
                    </a:p>
                    <a:p>
                      <a:r>
                        <a:rPr kumimoji="1" lang="en-US" altLang="ja-JP" sz="1800" dirty="0"/>
                        <a:t>2.5 </a:t>
                      </a:r>
                      <a:r>
                        <a:rPr kumimoji="1" lang="ja-JP" altLang="en-US" sz="1800" dirty="0"/>
                        <a:t>添え字の約束とアインシュタインの縮約記法 </a:t>
                      </a:r>
                      <a:r>
                        <a:rPr kumimoji="1" lang="en-US" altLang="ja-JP" sz="1800" dirty="0"/>
                        <a:t>1</a:t>
                      </a:r>
                    </a:p>
                    <a:p>
                      <a:r>
                        <a:rPr kumimoji="1" lang="en-US" altLang="ja-JP" sz="1800" dirty="0"/>
                        <a:t>2.6 </a:t>
                      </a:r>
                      <a:r>
                        <a:rPr kumimoji="1" lang="ja-JP" altLang="en-US" sz="1800" dirty="0"/>
                        <a:t>方程式の共変性	</a:t>
                      </a:r>
                      <a:endParaRPr kumimoji="1" lang="en-US" altLang="ja-JP" sz="1800" dirty="0"/>
                    </a:p>
                    <a:p>
                      <a:r>
                        <a:rPr kumimoji="1" lang="en-US" altLang="ja-JP" sz="1800" dirty="0"/>
                        <a:t>2.7 </a:t>
                      </a:r>
                      <a:r>
                        <a:rPr kumimoji="1" lang="ja-JP" altLang="en-US" sz="1800" dirty="0"/>
                        <a:t>未知のベクトル・テンソル成分の共変・反変の判断	</a:t>
                      </a:r>
                      <a:r>
                        <a:rPr kumimoji="1" lang="en-US" altLang="ja-JP" sz="1800" dirty="0"/>
                        <a:t>1</a:t>
                      </a:r>
                    </a:p>
                    <a:p>
                      <a:r>
                        <a:rPr kumimoji="1" lang="en-US" altLang="ja-JP" sz="1800" dirty="0"/>
                        <a:t>2.8 </a:t>
                      </a:r>
                      <a:r>
                        <a:rPr kumimoji="1" lang="ja-JP" altLang="en-US" sz="1800" dirty="0"/>
                        <a:t>計量テンソルによる共変成分と反変成分の変換</a:t>
                      </a:r>
                      <a:endParaRPr kumimoji="1" lang="en-US" altLang="ja-JP" sz="1800" dirty="0"/>
                    </a:p>
                    <a:p>
                      <a:r>
                        <a:rPr kumimoji="1" lang="en-US" altLang="ja-JP" sz="1800" dirty="0"/>
                        <a:t>2.9 </a:t>
                      </a:r>
                      <a:r>
                        <a:rPr kumimoji="1" lang="ja-JP" altLang="en-US" sz="1800" dirty="0"/>
                        <a:t>微分による共変・反変の変換	</a:t>
                      </a:r>
                      <a:r>
                        <a:rPr kumimoji="1" lang="en-US" altLang="ja-JP" sz="1800" dirty="0"/>
                        <a:t>1</a:t>
                      </a:r>
                    </a:p>
                    <a:p>
                      <a:r>
                        <a:rPr kumimoji="1" lang="en-US" altLang="ja-JP" sz="1800" dirty="0"/>
                        <a:t>2.10 </a:t>
                      </a:r>
                      <a:r>
                        <a:rPr kumimoji="1" lang="ja-JP" altLang="en-US" sz="1800" dirty="0"/>
                        <a:t>物性テンソルへの応用	</a:t>
                      </a:r>
                      <a:r>
                        <a:rPr kumimoji="1" lang="en-US" altLang="ja-JP" sz="1800" dirty="0"/>
                        <a:t>1</a:t>
                      </a:r>
                    </a:p>
                    <a:p>
                      <a:r>
                        <a:rPr kumimoji="1" lang="en-US" altLang="ja-JP" sz="1800" dirty="0"/>
                        <a:t>2.11 </a:t>
                      </a:r>
                      <a:r>
                        <a:rPr kumimoji="1" lang="ja-JP" altLang="en-US" sz="1800" dirty="0"/>
                        <a:t>実践的な課題とデカルト座標系	</a:t>
                      </a:r>
                      <a:r>
                        <a:rPr kumimoji="1" lang="en-US" altLang="ja-JP" sz="1800" dirty="0"/>
                        <a:t>1</a:t>
                      </a:r>
                    </a:p>
                    <a:p>
                      <a:r>
                        <a:rPr kumimoji="1" lang="en-US" altLang="ja-JP" sz="1800" dirty="0"/>
                        <a:t>2.12 </a:t>
                      </a:r>
                      <a:r>
                        <a:rPr kumimoji="1" lang="ja-JP" altLang="en-US" sz="1800" dirty="0"/>
                        <a:t>共変・反変成分の一般的な規則のまとめ	</a:t>
                      </a:r>
                      <a:r>
                        <a:rPr kumimoji="1" lang="en-US" altLang="ja-JP" sz="1800" dirty="0"/>
                        <a:t>1</a:t>
                      </a:r>
                    </a:p>
                    <a:p>
                      <a:r>
                        <a:rPr kumimoji="1" lang="en-US" altLang="ja-JP" sz="1800" dirty="0"/>
                        <a:t>2.13 </a:t>
                      </a:r>
                      <a:r>
                        <a:rPr kumimoji="1" lang="ja-JP" altLang="en-US" sz="1800" dirty="0"/>
                        <a:t>共変座標と反変座標の幾何学的解釈	</a:t>
                      </a:r>
                      <a:r>
                        <a:rPr kumimoji="1" lang="en-US" altLang="ja-JP" sz="1800" dirty="0"/>
                        <a:t>1</a:t>
                      </a:r>
                    </a:p>
                  </a:txBody>
                  <a:tcPr/>
                </a:tc>
                <a:tc>
                  <a:txBody>
                    <a:bodyPr/>
                    <a:lstStyle/>
                    <a:p>
                      <a:r>
                        <a:rPr kumimoji="1" lang="ja-JP" altLang="en-US" sz="1800" dirty="0"/>
                        <a:t>序論	</a:t>
                      </a:r>
                      <a:r>
                        <a:rPr kumimoji="1" lang="en-US" altLang="ja-JP" sz="1800" dirty="0"/>
                        <a:t>2</a:t>
                      </a:r>
                    </a:p>
                    <a:p>
                      <a:r>
                        <a:rPr kumimoji="1" lang="en-US" altLang="ja-JP" sz="1800" dirty="0"/>
                        <a:t>1. </a:t>
                      </a:r>
                      <a:r>
                        <a:rPr kumimoji="1" lang="ja-JP" altLang="en-US" sz="1800" dirty="0"/>
                        <a:t>逆格子	</a:t>
                      </a:r>
                      <a:r>
                        <a:rPr kumimoji="1" lang="en-US" altLang="ja-JP" sz="1800" dirty="0"/>
                        <a:t>2</a:t>
                      </a:r>
                    </a:p>
                    <a:p>
                      <a:r>
                        <a:rPr kumimoji="1" lang="en-US" altLang="ja-JP" sz="1800" dirty="0"/>
                        <a:t>1.1 </a:t>
                      </a:r>
                      <a:r>
                        <a:rPr kumimoji="1" lang="ja-JP" altLang="en-US" sz="1800" dirty="0"/>
                        <a:t>逆格子の定義と物理的意義	</a:t>
                      </a:r>
                      <a:r>
                        <a:rPr kumimoji="1" lang="en-US" altLang="ja-JP" sz="1800" dirty="0"/>
                        <a:t>2</a:t>
                      </a:r>
                    </a:p>
                    <a:p>
                      <a:r>
                        <a:rPr kumimoji="1" lang="en-US" altLang="ja-JP" sz="1800" dirty="0"/>
                        <a:t>1.2 </a:t>
                      </a:r>
                      <a:r>
                        <a:rPr kumimoji="1" lang="ja-JP" altLang="en-US" sz="1800" dirty="0"/>
                        <a:t>逆格子の幾何学的理解	</a:t>
                      </a:r>
                      <a:r>
                        <a:rPr kumimoji="1" lang="en-US" altLang="ja-JP" sz="1800" dirty="0"/>
                        <a:t>3</a:t>
                      </a:r>
                    </a:p>
                    <a:p>
                      <a:r>
                        <a:rPr kumimoji="1" lang="en-US" altLang="ja-JP" sz="1800" dirty="0"/>
                        <a:t>1.3 </a:t>
                      </a:r>
                      <a:r>
                        <a:rPr kumimoji="1" lang="ja-JP" altLang="en-US" sz="1800" dirty="0"/>
                        <a:t>逆格子の</a:t>
                      </a:r>
                      <a:r>
                        <a:rPr kumimoji="1" lang="en-US" altLang="ja-JP" sz="1800" dirty="0"/>
                        <a:t>Bravais</a:t>
                      </a:r>
                      <a:r>
                        <a:rPr kumimoji="1" lang="ja-JP" altLang="en-US" sz="1800" dirty="0"/>
                        <a:t>格子と消滅則	</a:t>
                      </a:r>
                      <a:r>
                        <a:rPr kumimoji="1" lang="en-US" altLang="ja-JP" sz="1800" dirty="0"/>
                        <a:t>5</a:t>
                      </a:r>
                    </a:p>
                    <a:p>
                      <a:r>
                        <a:rPr kumimoji="1" lang="en-US" altLang="ja-JP" sz="1800" dirty="0"/>
                        <a:t>1.4 </a:t>
                      </a:r>
                      <a:r>
                        <a:rPr kumimoji="1" lang="ja-JP" altLang="en-US" sz="1800" dirty="0"/>
                        <a:t>実格子と逆格子の</a:t>
                      </a:r>
                      <a:r>
                        <a:rPr kumimoji="1" lang="en-US" altLang="ja-JP" sz="1800" dirty="0"/>
                        <a:t>Bravais</a:t>
                      </a:r>
                      <a:r>
                        <a:rPr kumimoji="1" lang="ja-JP" altLang="en-US" sz="1800" dirty="0"/>
                        <a:t>格子関係	</a:t>
                      </a:r>
                      <a:r>
                        <a:rPr kumimoji="1" lang="en-US" altLang="ja-JP" sz="1800" dirty="0"/>
                        <a:t>6</a:t>
                      </a:r>
                    </a:p>
                    <a:p>
                      <a:r>
                        <a:rPr kumimoji="1" lang="en-US" altLang="ja-JP" sz="1800" dirty="0"/>
                        <a:t>2. </a:t>
                      </a:r>
                      <a:r>
                        <a:rPr kumimoji="1" lang="ja-JP" altLang="en-US" sz="1800" dirty="0"/>
                        <a:t>共変ベクトルと反変ベクトル	</a:t>
                      </a:r>
                      <a:r>
                        <a:rPr kumimoji="1" lang="en-US" altLang="ja-JP" sz="1800" dirty="0"/>
                        <a:t>7</a:t>
                      </a:r>
                    </a:p>
                    <a:p>
                      <a:r>
                        <a:rPr kumimoji="1" lang="en-US" altLang="ja-JP" sz="1800" dirty="0"/>
                        <a:t>2.1 </a:t>
                      </a:r>
                      <a:r>
                        <a:rPr kumimoji="1" lang="ja-JP" altLang="en-US" sz="1800" dirty="0"/>
                        <a:t>ベクトルの変換則と共変・反変の定義	</a:t>
                      </a:r>
                      <a:r>
                        <a:rPr kumimoji="1" lang="en-US" altLang="ja-JP" sz="1800" dirty="0"/>
                        <a:t>7</a:t>
                      </a:r>
                    </a:p>
                    <a:p>
                      <a:r>
                        <a:rPr kumimoji="1" lang="en-US" altLang="ja-JP" sz="1800" dirty="0"/>
                        <a:t>2.2 </a:t>
                      </a:r>
                      <a:r>
                        <a:rPr kumimoji="1" lang="ja-JP" altLang="en-US" sz="1800" dirty="0"/>
                        <a:t>計量テンソル	</a:t>
                      </a:r>
                      <a:r>
                        <a:rPr kumimoji="1" lang="en-US" altLang="ja-JP" sz="1800" dirty="0"/>
                        <a:t>9</a:t>
                      </a:r>
                    </a:p>
                    <a:p>
                      <a:r>
                        <a:rPr kumimoji="1" lang="en-US" altLang="ja-JP" sz="1800" dirty="0"/>
                        <a:t>2.3 </a:t>
                      </a:r>
                      <a:r>
                        <a:rPr kumimoji="1" lang="ja-JP" altLang="en-US" sz="1800" dirty="0"/>
                        <a:t>逆格子変換と計量テンソル	</a:t>
                      </a:r>
                      <a:r>
                        <a:rPr kumimoji="1" lang="en-US" altLang="ja-JP" sz="1800" dirty="0"/>
                        <a:t>10</a:t>
                      </a:r>
                    </a:p>
                    <a:p>
                      <a:r>
                        <a:rPr kumimoji="1" lang="en-US" altLang="ja-JP" sz="1800" dirty="0"/>
                        <a:t>2.4 </a:t>
                      </a:r>
                      <a:r>
                        <a:rPr kumimoji="1" lang="ja-JP" altLang="en-US" sz="1800" dirty="0"/>
                        <a:t>内積の不変性と添え字規則	</a:t>
                      </a:r>
                      <a:r>
                        <a:rPr kumimoji="1" lang="en-US" altLang="ja-JP" sz="1800" dirty="0"/>
                        <a:t>11</a:t>
                      </a:r>
                    </a:p>
                    <a:p>
                      <a:r>
                        <a:rPr kumimoji="1" lang="en-US" altLang="ja-JP" sz="1800" dirty="0"/>
                        <a:t>2.5 </a:t>
                      </a:r>
                      <a:r>
                        <a:rPr kumimoji="1" lang="ja-JP" altLang="en-US" sz="1800" dirty="0"/>
                        <a:t>物性テンソルと共変性	</a:t>
                      </a:r>
                      <a:r>
                        <a:rPr kumimoji="1" lang="en-US" altLang="ja-JP" sz="1800" dirty="0"/>
                        <a:t>13</a:t>
                      </a:r>
                    </a:p>
                    <a:p>
                      <a:r>
                        <a:rPr kumimoji="1" lang="en-US" altLang="ja-JP" sz="1800" dirty="0"/>
                        <a:t>2.6 </a:t>
                      </a:r>
                      <a:r>
                        <a:rPr kumimoji="1" lang="ja-JP" altLang="en-US" sz="1800" dirty="0"/>
                        <a:t>共変座標と反変座標	</a:t>
                      </a:r>
                      <a:r>
                        <a:rPr kumimoji="1" lang="en-US" altLang="ja-JP" sz="1800" dirty="0"/>
                        <a:t>17</a:t>
                      </a:r>
                    </a:p>
                    <a:p>
                      <a:r>
                        <a:rPr kumimoji="1" lang="ja-JP" altLang="en-US" sz="1800" dirty="0"/>
                        <a:t>まとめ	</a:t>
                      </a:r>
                      <a:r>
                        <a:rPr kumimoji="1" lang="en-US" altLang="ja-JP" sz="1800" dirty="0"/>
                        <a:t>18</a:t>
                      </a:r>
                    </a:p>
                    <a:p>
                      <a:r>
                        <a:rPr kumimoji="1" lang="ja-JP" altLang="en-US" sz="1800" dirty="0">
                          <a:solidFill>
                            <a:srgbClr val="FF0000"/>
                          </a:solidFill>
                        </a:rPr>
                        <a:t>参考文献・関連プログラム	</a:t>
                      </a:r>
                      <a:r>
                        <a:rPr kumimoji="1" lang="en-US" altLang="ja-JP" sz="1800" dirty="0">
                          <a:solidFill>
                            <a:srgbClr val="FF0000"/>
                          </a:solidFill>
                        </a:rPr>
                        <a:t>18</a:t>
                      </a:r>
                    </a:p>
                    <a:p>
                      <a:r>
                        <a:rPr kumimoji="1" lang="ja-JP" altLang="en-US" sz="1800" dirty="0">
                          <a:solidFill>
                            <a:srgbClr val="FF0000"/>
                          </a:solidFill>
                        </a:rPr>
                        <a:t>歴史的背景・エピソード	</a:t>
                      </a:r>
                      <a:r>
                        <a:rPr kumimoji="1" lang="en-US" altLang="ja-JP" sz="1800" dirty="0">
                          <a:solidFill>
                            <a:srgbClr val="FF0000"/>
                          </a:solidFill>
                        </a:rPr>
                        <a:t>18</a:t>
                      </a:r>
                    </a:p>
                    <a:p>
                      <a:endParaRPr kumimoji="1" lang="en-US" altLang="ja-JP" sz="1800" dirty="0"/>
                    </a:p>
                  </a:txBody>
                  <a:tcPr/>
                </a:tc>
                <a:extLst>
                  <a:ext uri="{0D108BD9-81ED-4DB2-BD59-A6C34878D82A}">
                    <a16:rowId xmlns:a16="http://schemas.microsoft.com/office/drawing/2014/main" val="1884792785"/>
                  </a:ext>
                </a:extLst>
              </a:tr>
            </a:tbl>
          </a:graphicData>
        </a:graphic>
      </p:graphicFrame>
    </p:spTree>
    <p:extLst>
      <p:ext uri="{BB962C8B-B14F-4D97-AF65-F5344CB8AC3E}">
        <p14:creationId xmlns:p14="http://schemas.microsoft.com/office/powerpoint/2010/main" val="2522236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532D-3E96-20EC-3947-93EE3E1754B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837E7E5-F1E1-2349-4068-C2FECC872E19}"/>
              </a:ext>
            </a:extLst>
          </p:cNvPr>
          <p:cNvSpPr>
            <a:spLocks noGrp="1"/>
          </p:cNvSpPr>
          <p:nvPr>
            <p:ph type="title"/>
          </p:nvPr>
        </p:nvSpPr>
        <p:spPr>
          <a:xfrm>
            <a:off x="0" y="78203"/>
            <a:ext cx="9509760" cy="709963"/>
          </a:xfrm>
        </p:spPr>
        <p:txBody>
          <a:bodyPr>
            <a:noAutofit/>
          </a:bodyPr>
          <a:lstStyle/>
          <a:p>
            <a:r>
              <a:rPr lang="en-US" altLang="ja-JP" b="1" dirty="0">
                <a:solidFill>
                  <a:srgbClr val="1F3764"/>
                </a:solidFill>
                <a:latin typeface="Meiryo" panose="020B0604030504040204" pitchFamily="34" charset="-128"/>
                <a:ea typeface="Meiryo" panose="020B0604030504040204" pitchFamily="34" charset="-128"/>
              </a:rPr>
              <a:t>pandoc</a:t>
            </a:r>
            <a:r>
              <a:rPr lang="ja-JP" altLang="en-US" b="1" dirty="0">
                <a:solidFill>
                  <a:srgbClr val="1F3764"/>
                </a:solidFill>
                <a:latin typeface="Meiryo" panose="020B0604030504040204" pitchFamily="34" charset="-128"/>
                <a:ea typeface="Meiryo" panose="020B0604030504040204" pitchFamily="34" charset="-128"/>
              </a:rPr>
              <a:t>に </a:t>
            </a:r>
            <a:r>
              <a:rPr lang="en-US" altLang="ja-JP" b="1" dirty="0">
                <a:solidFill>
                  <a:srgbClr val="1F3764"/>
                </a:solidFill>
                <a:latin typeface="Meiryo" panose="020B0604030504040204" pitchFamily="34" charset="-128"/>
                <a:ea typeface="Meiryo" panose="020B0604030504040204" pitchFamily="34" charset="-128"/>
              </a:rPr>
              <a:t>--toc </a:t>
            </a:r>
            <a:r>
              <a:rPr lang="ja-JP" altLang="en-US" b="1" dirty="0">
                <a:solidFill>
                  <a:srgbClr val="1F3764"/>
                </a:solidFill>
                <a:latin typeface="Meiryo" panose="020B0604030504040204" pitchFamily="34" charset="-128"/>
                <a:ea typeface="Meiryo" panose="020B0604030504040204" pitchFamily="34" charset="-128"/>
              </a:rPr>
              <a:t>オプションを与えて目次を作成して比較</a:t>
            </a: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3731AB39-A782-13DB-3B3B-556F12DCE48B}"/>
                  </a:ext>
                </a:extLst>
              </p:cNvPr>
              <p:cNvSpPr txBox="1"/>
              <p:nvPr/>
            </p:nvSpPr>
            <p:spPr>
              <a:xfrm>
                <a:off x="262215" y="1000691"/>
                <a:ext cx="11594417" cy="1825884"/>
              </a:xfrm>
              <a:prstGeom prst="rect">
                <a:avLst/>
              </a:prstGeom>
              <a:noFill/>
            </p:spPr>
            <p:txBody>
              <a:bodyPr wrap="square">
                <a:spAutoFit/>
              </a:bodyPr>
              <a:lstStyle/>
              <a:p>
                <a:pPr marL="342900" lvl="0" indent="-342900">
                  <a:buFont typeface="Arial" panose="020B0604020202020204" pitchFamily="34" charset="0"/>
                  <a:buChar char="•"/>
                  <a:defRPr/>
                </a:pP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章立てが簡潔になった </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実際には項の中で見出しで分けられている</a:t>
                </a:r>
                <a: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t>)</a:t>
                </a:r>
              </a:p>
              <a:p>
                <a:pPr marL="342900" lvl="0" indent="-342900">
                  <a:buFont typeface="Arial" panose="020B0604020202020204" pitchFamily="34" charset="0"/>
                  <a:buChar char="•"/>
                  <a:defRPr/>
                </a:pP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参考文献、エピソードが最後にまとめられた</a:t>
                </a:r>
                <a:endPar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lang="ja-JP" altLang="en-US" sz="2400" b="1" dirty="0">
                    <a:latin typeface="Times New Roman" panose="02020603050405020304" pitchFamily="18" charset="0"/>
                    <a:ea typeface="ＭＳ ゴシック" panose="020B0609070205080204" pitchFamily="49" charset="-128"/>
                    <a:cs typeface="Times New Roman" panose="02020603050405020304" pitchFamily="18" charset="0"/>
                  </a:rPr>
                  <a:t>数式の導出が簡潔になった</a:t>
                </a:r>
                <a:br>
                  <a:rPr lang="en-US" altLang="ja-JP" sz="2400" b="1"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説明も数式も書き換わっている。でも、「</a:t>
                </a:r>
                <a:r>
                  <a:rPr lang="ja-JP" altLang="ja-JP" dirty="0">
                    <a:solidFill>
                      <a:srgbClr val="FF0000"/>
                    </a:solidFill>
                  </a:rPr>
                  <a:t> </a:t>
                </a:r>
                <a14:m>
                  <m:oMath xmlns:m="http://schemas.openxmlformats.org/officeDocument/2006/math">
                    <m:sSup>
                      <m:sSupPr>
                        <m:ctrlPr>
                          <a:rPr lang="ja-JP" altLang="ja-JP" i="1">
                            <a:solidFill>
                              <a:srgbClr val="FF0000"/>
                            </a:solidFill>
                            <a:latin typeface="Cambria Math" panose="02040503050406030204" pitchFamily="18" charset="0"/>
                          </a:rPr>
                        </m:ctrlPr>
                      </m:sSupPr>
                      <m:e>
                        <m:r>
                          <a:rPr lang="en-US" altLang="ja-JP" i="1">
                            <a:solidFill>
                              <a:srgbClr val="FF0000"/>
                            </a:solidFill>
                            <a:latin typeface="Cambria Math" panose="02040503050406030204" pitchFamily="18" charset="0"/>
                          </a:rPr>
                          <m:t>𝐺</m:t>
                        </m:r>
                      </m:e>
                      <m:sup>
                        <m:r>
                          <a:rPr lang="en-US" altLang="ja-JP" i="1">
                            <a:solidFill>
                              <a:srgbClr val="FF0000"/>
                            </a:solidFill>
                            <a:latin typeface="Cambria Math" panose="02040503050406030204" pitchFamily="18" charset="0"/>
                          </a:rPr>
                          <m:t>−1</m:t>
                        </m:r>
                      </m:sup>
                    </m:sSup>
                  </m:oMath>
                </a14:m>
                <a:r>
                  <a:rPr lang="en-US" altLang="ja-JP" dirty="0">
                    <a:solidFill>
                      <a:srgbClr val="FF0000"/>
                    </a:solidFill>
                  </a:rPr>
                  <a:t> </a:t>
                </a:r>
                <a:r>
                  <a:rPr lang="en-US" altLang="ja-JP" dirty="0" err="1">
                    <a:solidFill>
                      <a:srgbClr val="FF0000"/>
                    </a:solidFill>
                  </a:rPr>
                  <a:t>こそが、逆格子の計量テンソル</a:t>
                </a:r>
                <a:r>
                  <a:rPr lang="en-US" altLang="ja-JP" dirty="0">
                    <a:solidFill>
                      <a:srgbClr val="FF0000"/>
                    </a:solidFill>
                  </a:rPr>
                  <a:t> </a:t>
                </a:r>
                <a14:m>
                  <m:oMath xmlns:m="http://schemas.openxmlformats.org/officeDocument/2006/math">
                    <m:sSup>
                      <m:sSupPr>
                        <m:ctrlPr>
                          <a:rPr lang="ja-JP" altLang="ja-JP" i="1">
                            <a:solidFill>
                              <a:srgbClr val="FF0000"/>
                            </a:solidFill>
                            <a:latin typeface="Cambria Math" panose="02040503050406030204" pitchFamily="18" charset="0"/>
                          </a:rPr>
                        </m:ctrlPr>
                      </m:sSupPr>
                      <m:e>
                        <m:r>
                          <a:rPr lang="en-US" altLang="ja-JP" i="1">
                            <a:solidFill>
                              <a:srgbClr val="FF0000"/>
                            </a:solidFill>
                            <a:latin typeface="Cambria Math" panose="02040503050406030204" pitchFamily="18" charset="0"/>
                          </a:rPr>
                          <m:t>𝑔</m:t>
                        </m:r>
                      </m:e>
                      <m:sup>
                        <m:r>
                          <a:rPr lang="en-US" altLang="ja-JP" i="1">
                            <a:solidFill>
                              <a:srgbClr val="FF0000"/>
                            </a:solidFill>
                            <a:latin typeface="Cambria Math" panose="02040503050406030204" pitchFamily="18" charset="0"/>
                          </a:rPr>
                          <m:t>𝑖𝑗</m:t>
                        </m:r>
                      </m:sup>
                    </m:sSup>
                  </m:oMath>
                </a14:m>
                <a:r>
                  <a:rPr lang="en-US" altLang="ja-JP" dirty="0">
                    <a:solidFill>
                      <a:srgbClr val="FF0000"/>
                    </a:solidFill>
                  </a:rPr>
                  <a:t> </a:t>
                </a: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」の証明が先にくる</a:t>
                </a:r>
                <a:r>
                  <a:rPr lang="ja-JP" altLang="en-US" b="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ように再構成</a:t>
                </a: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してほしかったが、それではできていない</a:t>
                </a:r>
                <a:endParaRPr lang="en-US" altLang="ja-JP" b="1" dirty="0">
                  <a:latin typeface="Times New Roman" panose="02020603050405020304" pitchFamily="18" charset="0"/>
                  <a:ea typeface="ＭＳ ゴシック" panose="020B0609070205080204" pitchFamily="49" charset="-128"/>
                  <a:cs typeface="Times New Roman" panose="02020603050405020304" pitchFamily="18" charset="0"/>
                </a:endParaRPr>
              </a:p>
            </p:txBody>
          </p:sp>
        </mc:Choice>
        <mc:Fallback xmlns="">
          <p:sp>
            <p:nvSpPr>
              <p:cNvPr id="4" name="テキスト ボックス 3">
                <a:extLst>
                  <a:ext uri="{FF2B5EF4-FFF2-40B4-BE49-F238E27FC236}">
                    <a16:creationId xmlns:a16="http://schemas.microsoft.com/office/drawing/2014/main" id="{3731AB39-A782-13DB-3B3B-556F12DCE48B}"/>
                  </a:ext>
                </a:extLst>
              </p:cNvPr>
              <p:cNvSpPr txBox="1">
                <a:spLocks noRot="1" noChangeAspect="1" noMove="1" noResize="1" noEditPoints="1" noAdjustHandles="1" noChangeArrowheads="1" noChangeShapeType="1" noTextEdit="1"/>
              </p:cNvSpPr>
              <p:nvPr/>
            </p:nvSpPr>
            <p:spPr>
              <a:xfrm>
                <a:off x="262215" y="1000691"/>
                <a:ext cx="11594417" cy="1825884"/>
              </a:xfrm>
              <a:prstGeom prst="rect">
                <a:avLst/>
              </a:prstGeom>
              <a:blipFill>
                <a:blip r:embed="rId2"/>
                <a:stretch>
                  <a:fillRect l="-683" t="-3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CC426355-D32D-282D-AFE1-BC3605CE4E1F}"/>
                  </a:ext>
                </a:extLst>
              </p:cNvPr>
              <p:cNvSpPr txBox="1"/>
              <p:nvPr/>
            </p:nvSpPr>
            <p:spPr>
              <a:xfrm>
                <a:off x="682172" y="2989941"/>
                <a:ext cx="10624455" cy="3354316"/>
              </a:xfrm>
              <a:prstGeom prst="rect">
                <a:avLst/>
              </a:prstGeom>
              <a:noFill/>
            </p:spPr>
            <p:txBody>
              <a:bodyPr wrap="square">
                <a:spAutoFit/>
              </a:bodyPr>
              <a:lstStyle/>
              <a:p>
                <a:pPr>
                  <a:spcBef>
                    <a:spcPts val="900"/>
                  </a:spcBef>
                  <a:spcAft>
                    <a:spcPts val="900"/>
                  </a:spcAft>
                  <a:buNone/>
                </a:pPr>
                <a:r>
                  <a:rPr lang="en-US" altLang="ja-JP" sz="1600" b="1" dirty="0">
                    <a:effectLst/>
                    <a:latin typeface="游明朝" panose="02020400000000000000" pitchFamily="18" charset="-128"/>
                    <a:ea typeface="游明朝" panose="02020400000000000000" pitchFamily="18" charset="-128"/>
                    <a:cs typeface="Times New Roman" panose="02020603050405020304" pitchFamily="18" charset="0"/>
                  </a:rPr>
                  <a:t>一般座標系（実格子）から一般座標系（逆格子）</a:t>
                </a:r>
                <a:r>
                  <a:rPr lang="en-US" altLang="ja-JP" sz="1600" b="1" dirty="0" err="1">
                    <a:effectLst/>
                    <a:latin typeface="游明朝" panose="02020400000000000000" pitchFamily="18" charset="-128"/>
                    <a:ea typeface="游明朝" panose="02020400000000000000" pitchFamily="18" charset="-128"/>
                    <a:cs typeface="Times New Roman" panose="02020603050405020304" pitchFamily="18" charset="0"/>
                  </a:rPr>
                  <a:t>への変換</a:t>
                </a:r>
                <a:br>
                  <a:rPr lang="en-US" altLang="ja-JP" sz="1600" b="1" dirty="0">
                    <a:latin typeface="游明朝" panose="02020400000000000000" pitchFamily="18" charset="-128"/>
                    <a:ea typeface="游明朝" panose="02020400000000000000" pitchFamily="18" charset="-128"/>
                    <a:cs typeface="Times New Roman" panose="02020603050405020304" pitchFamily="18" charset="0"/>
                  </a:rPr>
                </a:br>
                <a:r>
                  <a:rPr lang="ja-JP" altLang="en-US" sz="1600" b="1"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sz="1600" dirty="0" err="1">
                    <a:effectLst/>
                    <a:latin typeface="游明朝" panose="02020400000000000000" pitchFamily="18" charset="-128"/>
                    <a:ea typeface="游明朝" panose="02020400000000000000" pitchFamily="18" charset="-128"/>
                    <a:cs typeface="Times New Roman" panose="02020603050405020304" pitchFamily="18" charset="0"/>
                  </a:rPr>
                  <a:t>実格子の基本ベクトル</a:t>
                </a:r>
                <a:r>
                  <a:rPr lang="en-US" altLang="ja-JP" sz="1600" dirty="0">
                    <a:effectLst/>
                    <a:latin typeface="Aptos" panose="020B0004020202020204" pitchFamily="34" charset="0"/>
                    <a:ea typeface="游明朝" panose="02020400000000000000" pitchFamily="18" charset="-128"/>
                    <a:cs typeface="Times New Roman" panose="02020603050405020304" pitchFamily="18" charset="0"/>
                  </a:rPr>
                  <a:t> </a:t>
                </a:r>
                <a14:m>
                  <m:oMath xmlns:m="http://schemas.openxmlformats.org/officeDocument/2006/math">
                    <m:sSub>
                      <m:sSubPr>
                        <m:ctrlPr>
                          <a:rPr lang="ja-JP" altLang="ja-JP" sz="16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b="1" i="1">
                            <a:effectLst/>
                            <a:latin typeface="Cambria Math" panose="02040503050406030204" pitchFamily="18" charset="0"/>
                            <a:ea typeface="游明朝" panose="02020400000000000000" pitchFamily="18" charset="-128"/>
                            <a:cs typeface="Times New Roman" panose="02020603050405020304" pitchFamily="18" charset="0"/>
                          </a:rPr>
                          <m:t>𝐚</m:t>
                        </m:r>
                      </m:e>
                      <m:sub>
                        <m:r>
                          <a:rPr lang="en-US" altLang="ja-JP" sz="1600" i="1">
                            <a:effectLst/>
                            <a:latin typeface="Cambria Math" panose="02040503050406030204" pitchFamily="18" charset="0"/>
                            <a:ea typeface="游明朝" panose="02020400000000000000" pitchFamily="18" charset="-128"/>
                            <a:cs typeface="Times New Roman" panose="02020603050405020304" pitchFamily="18" charset="0"/>
                          </a:rPr>
                          <m:t>𝑖</m:t>
                        </m:r>
                      </m:sub>
                    </m:sSub>
                  </m:oMath>
                </a14:m>
                <a:r>
                  <a:rPr lang="en-US" altLang="ja-JP" sz="1600" dirty="0">
                    <a:effectLst/>
                    <a:latin typeface="Aptos" panose="020B0004020202020204" pitchFamily="34" charset="0"/>
                    <a:ea typeface="游明朝" panose="02020400000000000000" pitchFamily="18" charset="-128"/>
                    <a:cs typeface="Times New Roman" panose="02020603050405020304" pitchFamily="18" charset="0"/>
                  </a:rPr>
                  <a:t> </a:t>
                </a:r>
                <a:r>
                  <a:rPr lang="en-US" altLang="ja-JP" sz="1600" dirty="0" err="1">
                    <a:effectLst/>
                    <a:latin typeface="游明朝" panose="02020400000000000000" pitchFamily="18" charset="-128"/>
                    <a:ea typeface="游明朝" panose="02020400000000000000" pitchFamily="18" charset="-128"/>
                    <a:cs typeface="Times New Roman" panose="02020603050405020304" pitchFamily="18" charset="0"/>
                  </a:rPr>
                  <a:t>を逆格子の基本ベクトル</a:t>
                </a:r>
                <a:r>
                  <a:rPr lang="en-US" altLang="ja-JP" sz="1600" dirty="0">
                    <a:effectLst/>
                    <a:latin typeface="Aptos" panose="020B0004020202020204" pitchFamily="34" charset="0"/>
                    <a:ea typeface="游明朝" panose="02020400000000000000" pitchFamily="18" charset="-128"/>
                    <a:cs typeface="Times New Roman" panose="02020603050405020304" pitchFamily="18" charset="0"/>
                  </a:rPr>
                  <a:t> </a:t>
                </a:r>
                <a14:m>
                  <m:oMath xmlns:m="http://schemas.openxmlformats.org/officeDocument/2006/math">
                    <m:sSup>
                      <m:sSupPr>
                        <m:ctrlPr>
                          <a:rPr lang="ja-JP" altLang="ja-JP" sz="1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b="1" i="1">
                            <a:effectLst/>
                            <a:latin typeface="Cambria Math" panose="02040503050406030204" pitchFamily="18" charset="0"/>
                            <a:ea typeface="游明朝" panose="02020400000000000000" pitchFamily="18" charset="-128"/>
                            <a:cs typeface="Times New Roman" panose="02020603050405020304" pitchFamily="18" charset="0"/>
                          </a:rPr>
                          <m:t>𝐚</m:t>
                        </m:r>
                      </m:e>
                      <m:sup>
                        <m:r>
                          <a:rPr lang="en-US" altLang="ja-JP" sz="1600" i="1">
                            <a:effectLst/>
                            <a:latin typeface="Cambria Math" panose="02040503050406030204" pitchFamily="18" charset="0"/>
                            <a:ea typeface="游明朝" panose="02020400000000000000" pitchFamily="18" charset="-128"/>
                            <a:cs typeface="Times New Roman" panose="02020603050405020304" pitchFamily="18" charset="0"/>
                          </a:rPr>
                          <m:t>∗</m:t>
                        </m:r>
                        <m:r>
                          <a:rPr lang="en-US" altLang="ja-JP" sz="1600" i="1">
                            <a:effectLst/>
                            <a:latin typeface="Cambria Math" panose="02040503050406030204" pitchFamily="18" charset="0"/>
                            <a:ea typeface="游明朝" panose="02020400000000000000" pitchFamily="18" charset="-128"/>
                            <a:cs typeface="Times New Roman" panose="02020603050405020304" pitchFamily="18" charset="0"/>
                          </a:rPr>
                          <m:t>𝑗</m:t>
                        </m:r>
                      </m:sup>
                    </m:sSup>
                  </m:oMath>
                </a14:m>
                <a:r>
                  <a:rPr lang="en-US" altLang="ja-JP" sz="1600" dirty="0">
                    <a:effectLst/>
                    <a:latin typeface="Aptos" panose="020B0004020202020204" pitchFamily="34" charset="0"/>
                    <a:ea typeface="游明朝" panose="02020400000000000000" pitchFamily="18" charset="-128"/>
                    <a:cs typeface="Times New Roman" panose="02020603050405020304" pitchFamily="18" charset="0"/>
                  </a:rPr>
                  <a:t> </a:t>
                </a:r>
                <a:r>
                  <a:rPr lang="en-US" altLang="ja-JP" sz="1600" dirty="0" err="1">
                    <a:effectLst/>
                    <a:latin typeface="游明朝" panose="02020400000000000000" pitchFamily="18" charset="-128"/>
                    <a:ea typeface="游明朝" panose="02020400000000000000" pitchFamily="18" charset="-128"/>
                    <a:cs typeface="Times New Roman" panose="02020603050405020304" pitchFamily="18" charset="0"/>
                  </a:rPr>
                  <a:t>に変換する行列はどのような形になるでしょうか</a:t>
                </a:r>
                <a:r>
                  <a:rPr lang="en-US" altLang="ja-JP" sz="16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600" dirty="0">
                    <a:effectLst/>
                    <a:latin typeface="Aptos" panose="020B0004020202020204" pitchFamily="34" charset="0"/>
                    <a:ea typeface="游明朝" panose="02020400000000000000" pitchFamily="18" charset="-128"/>
                    <a:cs typeface="Times New Roman" panose="02020603050405020304" pitchFamily="18" charset="0"/>
                  </a:rPr>
                  <a:t> </a:t>
                </a:r>
                <a:r>
                  <a:rPr lang="en-US" altLang="ja-JP" sz="1600" dirty="0" err="1">
                    <a:effectLst/>
                    <a:latin typeface="游明朝" panose="02020400000000000000" pitchFamily="18" charset="-128"/>
                    <a:ea typeface="游明朝" panose="02020400000000000000" pitchFamily="18" charset="-128"/>
                    <a:cs typeface="Times New Roman" panose="02020603050405020304" pitchFamily="18" charset="0"/>
                  </a:rPr>
                  <a:t>逆格子の定義</a:t>
                </a:r>
                <a:r>
                  <a:rPr lang="en-US" altLang="ja-JP" sz="1600" dirty="0">
                    <a:effectLst/>
                    <a:latin typeface="Aptos" panose="020B0004020202020204" pitchFamily="34" charset="0"/>
                    <a:ea typeface="游明朝" panose="02020400000000000000" pitchFamily="18" charset="-128"/>
                    <a:cs typeface="Times New Roman" panose="02020603050405020304" pitchFamily="18" charset="0"/>
                  </a:rPr>
                  <a:t> </a:t>
                </a:r>
                <a14:m>
                  <m:oMath xmlns:m="http://schemas.openxmlformats.org/officeDocument/2006/math">
                    <m:sSup>
                      <m:sSupPr>
                        <m:ctrlPr>
                          <a:rPr lang="ja-JP" altLang="ja-JP" sz="1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b="1" i="1">
                            <a:effectLst/>
                            <a:latin typeface="Cambria Math" panose="02040503050406030204" pitchFamily="18" charset="0"/>
                            <a:ea typeface="游明朝" panose="02020400000000000000" pitchFamily="18" charset="-128"/>
                            <a:cs typeface="Times New Roman" panose="02020603050405020304" pitchFamily="18" charset="0"/>
                          </a:rPr>
                          <m:t>𝐚</m:t>
                        </m:r>
                      </m:e>
                      <m:sup>
                        <m:r>
                          <a:rPr lang="en-US" altLang="ja-JP" sz="1600" i="1">
                            <a:effectLst/>
                            <a:latin typeface="Cambria Math" panose="02040503050406030204" pitchFamily="18" charset="0"/>
                            <a:ea typeface="游明朝" panose="02020400000000000000" pitchFamily="18" charset="-128"/>
                            <a:cs typeface="Times New Roman" panose="02020603050405020304" pitchFamily="18" charset="0"/>
                          </a:rPr>
                          <m:t>∗</m:t>
                        </m:r>
                        <m:r>
                          <a:rPr lang="en-US" altLang="ja-JP" sz="1600" i="1">
                            <a:effectLst/>
                            <a:latin typeface="Cambria Math" panose="02040503050406030204" pitchFamily="18" charset="0"/>
                            <a:ea typeface="游明朝" panose="02020400000000000000" pitchFamily="18" charset="-128"/>
                            <a:cs typeface="Times New Roman" panose="02020603050405020304" pitchFamily="18" charset="0"/>
                          </a:rPr>
                          <m:t>𝑖</m:t>
                        </m:r>
                      </m:sup>
                    </m:sSup>
                    <m:r>
                      <a:rPr lang="en-US" altLang="ja-JP" sz="1600">
                        <a:effectLst/>
                        <a:latin typeface="Cambria Math" panose="02040503050406030204" pitchFamily="18" charset="0"/>
                        <a:ea typeface="游明朝" panose="02020400000000000000" pitchFamily="18" charset="-128"/>
                        <a:cs typeface="Times New Roman" panose="02020603050405020304" pitchFamily="18" charset="0"/>
                      </a:rPr>
                      <m:t>⋅</m:t>
                    </m:r>
                    <m:sSub>
                      <m:sSubPr>
                        <m:ctrlPr>
                          <a:rPr lang="ja-JP" altLang="ja-JP" sz="16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b="1" i="1">
                            <a:effectLst/>
                            <a:latin typeface="Cambria Math" panose="02040503050406030204" pitchFamily="18" charset="0"/>
                            <a:ea typeface="游明朝" panose="02020400000000000000" pitchFamily="18" charset="-128"/>
                            <a:cs typeface="Times New Roman" panose="02020603050405020304" pitchFamily="18" charset="0"/>
                          </a:rPr>
                          <m:t>𝐚</m:t>
                        </m:r>
                      </m:e>
                      <m:sub>
                        <m:r>
                          <a:rPr lang="en-US" altLang="ja-JP" sz="1600" i="1">
                            <a:effectLst/>
                            <a:latin typeface="Cambria Math" panose="02040503050406030204" pitchFamily="18" charset="0"/>
                            <a:ea typeface="游明朝" panose="02020400000000000000" pitchFamily="18" charset="-128"/>
                            <a:cs typeface="Times New Roman" panose="02020603050405020304" pitchFamily="18" charset="0"/>
                          </a:rPr>
                          <m:t>𝑗</m:t>
                        </m:r>
                      </m:sub>
                    </m:sSub>
                    <m:r>
                      <a:rPr lang="en-US" altLang="ja-JP" sz="1600">
                        <a:effectLst/>
                        <a:latin typeface="Cambria Math" panose="02040503050406030204" pitchFamily="18" charset="0"/>
                        <a:ea typeface="游明朝" panose="02020400000000000000" pitchFamily="18" charset="-128"/>
                        <a:cs typeface="Times New Roman" panose="02020603050405020304" pitchFamily="18" charset="0"/>
                      </a:rPr>
                      <m:t>=</m:t>
                    </m:r>
                    <m:sSub>
                      <m:sSubPr>
                        <m:ctrlPr>
                          <a:rPr lang="ja-JP" altLang="ja-JP" sz="16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a:effectLst/>
                            <a:latin typeface="Cambria Math" panose="02040503050406030204" pitchFamily="18" charset="0"/>
                            <a:ea typeface="游明朝" panose="02020400000000000000" pitchFamily="18" charset="-128"/>
                            <a:cs typeface="Times New Roman" panose="02020603050405020304" pitchFamily="18" charset="0"/>
                          </a:rPr>
                          <m:t>𝛿</m:t>
                        </m:r>
                      </m:e>
                      <m:sub>
                        <m:r>
                          <a:rPr lang="en-US" altLang="ja-JP" sz="1600" i="1">
                            <a:effectLst/>
                            <a:latin typeface="Cambria Math" panose="02040503050406030204" pitchFamily="18" charset="0"/>
                            <a:ea typeface="游明朝" panose="02020400000000000000" pitchFamily="18" charset="-128"/>
                            <a:cs typeface="Times New Roman" panose="02020603050405020304" pitchFamily="18" charset="0"/>
                          </a:rPr>
                          <m:t>𝑖𝑗</m:t>
                        </m:r>
                      </m:sub>
                    </m:sSub>
                  </m:oMath>
                </a14:m>
                <a:r>
                  <a:rPr lang="en-US" altLang="ja-JP" sz="1600" dirty="0">
                    <a:effectLst/>
                    <a:latin typeface="Aptos" panose="020B0004020202020204" pitchFamily="34" charset="0"/>
                    <a:ea typeface="游明朝" panose="02020400000000000000" pitchFamily="18" charset="-128"/>
                    <a:cs typeface="Times New Roman" panose="02020603050405020304" pitchFamily="18" charset="0"/>
                  </a:rPr>
                  <a:t> </a:t>
                </a:r>
                <a:r>
                  <a:rPr lang="en-US" altLang="ja-JP" sz="1600" dirty="0" err="1">
                    <a:effectLst/>
                    <a:latin typeface="游明朝" panose="02020400000000000000" pitchFamily="18" charset="-128"/>
                    <a:ea typeface="游明朝" panose="02020400000000000000" pitchFamily="18" charset="-128"/>
                    <a:cs typeface="Times New Roman" panose="02020603050405020304" pitchFamily="18" charset="0"/>
                  </a:rPr>
                  <a:t>を用いると、この変換行列の関係を導き出すことができます</a:t>
                </a:r>
                <a:r>
                  <a:rPr lang="en-US" altLang="ja-JP" sz="1600" dirty="0">
                    <a:effectLst/>
                    <a:latin typeface="游明朝" panose="02020400000000000000" pitchFamily="18" charset="-128"/>
                    <a:ea typeface="游明朝" panose="02020400000000000000" pitchFamily="18" charset="-128"/>
                    <a:cs typeface="Times New Roman" panose="02020603050405020304" pitchFamily="18" charset="0"/>
                  </a:rPr>
                  <a:t>。</a:t>
                </a:r>
                <a:br>
                  <a:rPr lang="en-US" altLang="ja-JP" sz="16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6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600" dirty="0">
                    <a:effectLst/>
                    <a:latin typeface="游明朝" panose="02020400000000000000" pitchFamily="18" charset="-128"/>
                    <a:ea typeface="游明朝" panose="02020400000000000000" pitchFamily="18" charset="-128"/>
                    <a:cs typeface="Times New Roman" panose="02020603050405020304" pitchFamily="18" charset="0"/>
                  </a:rPr>
                  <a:t>略</a:t>
                </a:r>
                <a:r>
                  <a:rPr lang="en-US" altLang="ja-JP" sz="1600" dirty="0">
                    <a:effectLst/>
                    <a:latin typeface="游明朝" panose="02020400000000000000" pitchFamily="18" charset="-128"/>
                    <a:ea typeface="游明朝" panose="02020400000000000000" pitchFamily="18" charset="-128"/>
                    <a:cs typeface="Times New Roman" panose="02020603050405020304" pitchFamily="18" charset="0"/>
                  </a:rPr>
                  <a:t>)					</a:t>
                </a:r>
                <a14:m>
                  <m:oMath xmlns:m="http://schemas.openxmlformats.org/officeDocument/2006/math">
                    <m:sSub>
                      <m:sSubPr>
                        <m:ctrlPr>
                          <a:rPr lang="ja-JP" altLang="ja-JP" sz="160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𝛿</m:t>
                        </m:r>
                      </m:e>
                      <m:sub>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𝑖𝑘</m:t>
                        </m:r>
                      </m:sub>
                    </m:sSub>
                    <m:r>
                      <a:rPr lang="en-US" altLang="ja-JP" sz="16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nary>
                      <m:naryPr>
                        <m:chr m:val="∑"/>
                        <m:limLoc m:val="undOvr"/>
                        <m:ctrlPr>
                          <a:rPr lang="ja-JP" altLang="ja-JP" sz="1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𝑗</m:t>
                        </m:r>
                      </m:sub>
                      <m:sup>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up>
                      <m:e>
                        <m:sSub>
                          <m:sSubPr>
                            <m:ctrlPr>
                              <a:rPr lang="ja-JP" altLang="ja-JP" sz="1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e>
                          <m:sub>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Sub>
                      </m:e>
                    </m:nary>
                    <m:sSub>
                      <m:sSubPr>
                        <m:ctrlPr>
                          <a:rPr lang="ja-JP" altLang="ja-JP" sz="1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𝑔</m:t>
                        </m:r>
                      </m:e>
                      <m:sub>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𝑗𝑘</m:t>
                        </m:r>
                      </m:sub>
                    </m:sSub>
                  </m:oMath>
                </a14:m>
                <a:endParaRPr lang="ja-JP" altLang="ja-JP" sz="1600" dirty="0">
                  <a:solidFill>
                    <a:schemeClr val="tx1"/>
                  </a:solidFill>
                  <a:effectLst/>
                  <a:latin typeface="Aptos" panose="020B0004020202020204" pitchFamily="34" charset="0"/>
                  <a:ea typeface="游明朝" panose="02020400000000000000" pitchFamily="18" charset="-128"/>
                  <a:cs typeface="Times New Roman" panose="02020603050405020304" pitchFamily="18" charset="0"/>
                </a:endParaRPr>
              </a:p>
              <a:p>
                <a:pPr>
                  <a:spcBef>
                    <a:spcPts val="900"/>
                  </a:spcBef>
                  <a:spcAft>
                    <a:spcPts val="900"/>
                  </a:spcAft>
                  <a:buNone/>
                </a:pPr>
                <a:r>
                  <a:rPr lang="en-US" altLang="ja-JP" sz="1600" dirty="0" err="1">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これを行列の形で書くと</a:t>
                </a:r>
                <a:r>
                  <a:rPr lang="en-US" altLang="ja-JP" sz="16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14:m>
                  <m:oMath xmlns:m="http://schemas.openxmlformats.org/officeDocument/2006/math">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𝐼</m:t>
                    </m:r>
                    <m:r>
                      <a:rPr lang="en-US" altLang="ja-JP" sz="16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𝑀𝐺</m:t>
                    </m:r>
                  </m:oMath>
                </a14:m>
                <a:endParaRPr lang="ja-JP" altLang="ja-JP" sz="1600" dirty="0">
                  <a:solidFill>
                    <a:schemeClr val="tx1"/>
                  </a:solidFill>
                  <a:effectLst/>
                  <a:latin typeface="Aptos" panose="020B0004020202020204" pitchFamily="34" charset="0"/>
                  <a:ea typeface="游明朝" panose="02020400000000000000" pitchFamily="18" charset="-128"/>
                  <a:cs typeface="Times New Roman" panose="02020603050405020304" pitchFamily="18" charset="0"/>
                </a:endParaRPr>
              </a:p>
              <a:p>
                <a:pPr>
                  <a:spcBef>
                    <a:spcPts val="900"/>
                  </a:spcBef>
                  <a:spcAft>
                    <a:spcPts val="900"/>
                  </a:spcAft>
                  <a:buNone/>
                </a:pPr>
                <a:r>
                  <a:rPr lang="en-US" altLang="ja-JP" sz="1600" dirty="0" err="1">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ここで</a:t>
                </a:r>
                <a:r>
                  <a:rPr lang="en-US" altLang="ja-JP" sz="1600" dirty="0">
                    <a:solidFill>
                      <a:schemeClr val="tx1"/>
                    </a:solidFill>
                    <a:effectLst/>
                    <a:latin typeface="Aptos" panose="020B0004020202020204" pitchFamily="34" charset="0"/>
                    <a:ea typeface="游明朝" panose="02020400000000000000" pitchFamily="18" charset="-128"/>
                    <a:cs typeface="Times New Roman" panose="02020603050405020304" pitchFamily="18" charset="0"/>
                  </a:rPr>
                  <a:t> </a:t>
                </a:r>
                <a14:m>
                  <m:oMath xmlns:m="http://schemas.openxmlformats.org/officeDocument/2006/math">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𝐼</m:t>
                    </m:r>
                  </m:oMath>
                </a14:m>
                <a:r>
                  <a:rPr lang="en-US" altLang="ja-JP" sz="1600" dirty="0">
                    <a:solidFill>
                      <a:schemeClr val="tx1"/>
                    </a:solidFill>
                    <a:effectLst/>
                    <a:latin typeface="Aptos" panose="020B0004020202020204" pitchFamily="34" charset="0"/>
                    <a:ea typeface="游明朝" panose="02020400000000000000" pitchFamily="18" charset="-128"/>
                    <a:cs typeface="Times New Roman" panose="02020603050405020304" pitchFamily="18" charset="0"/>
                  </a:rPr>
                  <a:t> </a:t>
                </a:r>
                <a:r>
                  <a:rPr lang="en-US" altLang="ja-JP" sz="1600" dirty="0" err="1">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は単位行列</a:t>
                </a:r>
                <a:r>
                  <a:rPr lang="en-US" altLang="ja-JP" sz="16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14:m>
                  <m:oMath xmlns:m="http://schemas.openxmlformats.org/officeDocument/2006/math">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𝐺</m:t>
                    </m:r>
                  </m:oMath>
                </a14:m>
                <a:r>
                  <a:rPr lang="en-US" altLang="ja-JP" sz="1600" dirty="0">
                    <a:solidFill>
                      <a:schemeClr val="tx1"/>
                    </a:solidFill>
                    <a:effectLst/>
                    <a:latin typeface="Aptos" panose="020B0004020202020204" pitchFamily="34" charset="0"/>
                    <a:ea typeface="游明朝" panose="02020400000000000000" pitchFamily="18" charset="-128"/>
                    <a:cs typeface="Times New Roman" panose="02020603050405020304" pitchFamily="18" charset="0"/>
                  </a:rPr>
                  <a:t> </a:t>
                </a:r>
                <a:r>
                  <a:rPr lang="en-US" altLang="ja-JP" sz="1600" dirty="0" err="1">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は実格子の計量テンソル行列です。したがって、変換行列</a:t>
                </a:r>
                <a:r>
                  <a:rPr lang="en-US" altLang="ja-JP" sz="1600" dirty="0">
                    <a:solidFill>
                      <a:schemeClr val="tx1"/>
                    </a:solidFill>
                    <a:effectLst/>
                    <a:latin typeface="Aptos" panose="020B0004020202020204" pitchFamily="34" charset="0"/>
                    <a:ea typeface="游明朝" panose="02020400000000000000" pitchFamily="18" charset="-128"/>
                    <a:cs typeface="Times New Roman" panose="02020603050405020304" pitchFamily="18" charset="0"/>
                  </a:rPr>
                  <a:t> </a:t>
                </a:r>
                <a14:m>
                  <m:oMath xmlns:m="http://schemas.openxmlformats.org/officeDocument/2006/math">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m:t>
                    </m:r>
                  </m:oMath>
                </a14:m>
                <a:r>
                  <a:rPr lang="en-US" altLang="ja-JP" sz="1600" dirty="0">
                    <a:solidFill>
                      <a:schemeClr val="tx1"/>
                    </a:solidFill>
                    <a:effectLst/>
                    <a:latin typeface="Aptos" panose="020B0004020202020204" pitchFamily="34" charset="0"/>
                    <a:ea typeface="游明朝" panose="02020400000000000000" pitchFamily="18" charset="-128"/>
                    <a:cs typeface="Times New Roman" panose="02020603050405020304" pitchFamily="18" charset="0"/>
                  </a:rPr>
                  <a:t> </a:t>
                </a:r>
                <a:r>
                  <a:rPr lang="en-US" altLang="ja-JP" sz="1600" dirty="0" err="1">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は実格子の計量テンソル行列の逆行列に等しいことがわかります</a:t>
                </a:r>
                <a:r>
                  <a:rPr lang="en-US" altLang="ja-JP" sz="16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600" dirty="0">
                  <a:solidFill>
                    <a:schemeClr val="tx1"/>
                  </a:solidFill>
                  <a:effectLst/>
                  <a:latin typeface="Aptos" panose="020B0004020202020204" pitchFamily="34" charset="0"/>
                  <a:ea typeface="游明朝" panose="02020400000000000000" pitchFamily="18" charset="-128"/>
                  <a:cs typeface="Times New Roman" panose="02020603050405020304" pitchFamily="18" charset="0"/>
                </a:endParaRPr>
              </a:p>
              <a:p>
                <a:pPr>
                  <a:spcBef>
                    <a:spcPts val="900"/>
                  </a:spcBef>
                  <a:spcAft>
                    <a:spcPts val="900"/>
                  </a:spcAft>
                  <a:buNone/>
                </a:pPr>
                <a14:m>
                  <m:oMathPara xmlns:m="http://schemas.openxmlformats.org/officeDocument/2006/math">
                    <m:oMathParaPr>
                      <m:jc m:val="centerGroup"/>
                    </m:oMathParaPr>
                    <m:oMath xmlns:m="http://schemas.openxmlformats.org/officeDocument/2006/math">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m:t>
                      </m:r>
                      <m:r>
                        <a:rPr lang="en-US" altLang="ja-JP" sz="16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p>
                        <m:sSupPr>
                          <m:ctrlPr>
                            <a:rPr lang="ja-JP" altLang="ja-JP" sz="1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𝐺</m:t>
                          </m:r>
                        </m:e>
                        <m:sup>
                          <m:r>
                            <a:rPr lang="en-US" altLang="ja-JP" sz="1600"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−1</m:t>
                          </m:r>
                        </m:sup>
                      </m:sSup>
                    </m:oMath>
                  </m:oMathPara>
                </a14:m>
                <a:endParaRPr lang="en-US" altLang="ja-JP" sz="1600" dirty="0">
                  <a:effectLst/>
                  <a:latin typeface="Aptos" panose="020B0004020202020204" pitchFamily="34" charset="0"/>
                  <a:ea typeface="游明朝" panose="02020400000000000000" pitchFamily="18" charset="-128"/>
                  <a:cs typeface="Times New Roman" panose="02020603050405020304" pitchFamily="18" charset="0"/>
                </a:endParaRPr>
              </a:p>
              <a:p>
                <a:r>
                  <a:rPr lang="en-US" altLang="ja-JP" sz="1600" dirty="0">
                    <a:solidFill>
                      <a:srgbClr val="FF0000"/>
                    </a:solidFill>
                  </a:rPr>
                  <a:t>この </a:t>
                </a:r>
                <a14:m>
                  <m:oMath xmlns:m="http://schemas.openxmlformats.org/officeDocument/2006/math">
                    <m:sSup>
                      <m:sSupPr>
                        <m:ctrlPr>
                          <a:rPr lang="ja-JP" altLang="ja-JP" sz="1600" i="1">
                            <a:solidFill>
                              <a:srgbClr val="FF0000"/>
                            </a:solidFill>
                            <a:latin typeface="Cambria Math" panose="02040503050406030204" pitchFamily="18" charset="0"/>
                          </a:rPr>
                        </m:ctrlPr>
                      </m:sSupPr>
                      <m:e>
                        <m:r>
                          <a:rPr lang="en-US" altLang="ja-JP" sz="1600" i="1">
                            <a:solidFill>
                              <a:srgbClr val="FF0000"/>
                            </a:solidFill>
                            <a:latin typeface="Cambria Math" panose="02040503050406030204" pitchFamily="18" charset="0"/>
                          </a:rPr>
                          <m:t>𝐺</m:t>
                        </m:r>
                      </m:e>
                      <m:sup>
                        <m:r>
                          <a:rPr lang="en-US" altLang="ja-JP" sz="1600" i="1">
                            <a:solidFill>
                              <a:srgbClr val="FF0000"/>
                            </a:solidFill>
                            <a:latin typeface="Cambria Math" panose="02040503050406030204" pitchFamily="18" charset="0"/>
                          </a:rPr>
                          <m:t>−1</m:t>
                        </m:r>
                      </m:sup>
                    </m:sSup>
                  </m:oMath>
                </a14:m>
                <a:r>
                  <a:rPr lang="en-US" altLang="ja-JP" sz="1600" dirty="0">
                    <a:solidFill>
                      <a:srgbClr val="FF0000"/>
                    </a:solidFill>
                  </a:rPr>
                  <a:t> </a:t>
                </a:r>
                <a:r>
                  <a:rPr lang="en-US" altLang="ja-JP" sz="1600" dirty="0" err="1">
                    <a:solidFill>
                      <a:srgbClr val="FF0000"/>
                    </a:solidFill>
                  </a:rPr>
                  <a:t>こそが、逆格子の計量テンソル</a:t>
                </a:r>
                <a:r>
                  <a:rPr lang="en-US" altLang="ja-JP" sz="1600" dirty="0">
                    <a:solidFill>
                      <a:srgbClr val="FF0000"/>
                    </a:solidFill>
                  </a:rPr>
                  <a:t> </a:t>
                </a:r>
                <a14:m>
                  <m:oMath xmlns:m="http://schemas.openxmlformats.org/officeDocument/2006/math">
                    <m:sSup>
                      <m:sSupPr>
                        <m:ctrlPr>
                          <a:rPr lang="ja-JP" altLang="ja-JP" sz="1600" i="1">
                            <a:solidFill>
                              <a:srgbClr val="FF0000"/>
                            </a:solidFill>
                            <a:latin typeface="Cambria Math" panose="02040503050406030204" pitchFamily="18" charset="0"/>
                          </a:rPr>
                        </m:ctrlPr>
                      </m:sSupPr>
                      <m:e>
                        <m:r>
                          <a:rPr lang="en-US" altLang="ja-JP" sz="1600" i="1">
                            <a:solidFill>
                              <a:srgbClr val="FF0000"/>
                            </a:solidFill>
                            <a:latin typeface="Cambria Math" panose="02040503050406030204" pitchFamily="18" charset="0"/>
                          </a:rPr>
                          <m:t>𝑔</m:t>
                        </m:r>
                      </m:e>
                      <m:sup>
                        <m:r>
                          <a:rPr lang="en-US" altLang="ja-JP" sz="1600" i="1">
                            <a:solidFill>
                              <a:srgbClr val="FF0000"/>
                            </a:solidFill>
                            <a:latin typeface="Cambria Math" panose="02040503050406030204" pitchFamily="18" charset="0"/>
                          </a:rPr>
                          <m:t>𝑖𝑗</m:t>
                        </m:r>
                      </m:sup>
                    </m:sSup>
                  </m:oMath>
                </a14:m>
                <a:r>
                  <a:rPr lang="en-US" altLang="ja-JP" sz="1600" dirty="0">
                    <a:solidFill>
                      <a:srgbClr val="FF0000"/>
                    </a:solidFill>
                  </a:rPr>
                  <a:t> </a:t>
                </a:r>
                <a:r>
                  <a:rPr lang="en-US" altLang="ja-JP" sz="1600" dirty="0" err="1">
                    <a:solidFill>
                      <a:srgbClr val="FF0000"/>
                    </a:solidFill>
                  </a:rPr>
                  <a:t>に他なりません</a:t>
                </a:r>
                <a:r>
                  <a:rPr lang="en-US" altLang="ja-JP" sz="1600" dirty="0">
                    <a:solidFill>
                      <a:srgbClr val="FF0000"/>
                    </a:solidFill>
                  </a:rPr>
                  <a:t>。</a:t>
                </a:r>
                <a:endParaRPr lang="ja-JP" altLang="ja-JP" sz="1600" dirty="0">
                  <a:solidFill>
                    <a:srgbClr val="FF0000"/>
                  </a:solidFill>
                </a:endParaRPr>
              </a:p>
              <a:p>
                <a:pPr/>
                <a14:m>
                  <m:oMathPara xmlns:m="http://schemas.openxmlformats.org/officeDocument/2006/math">
                    <m:oMathParaPr>
                      <m:jc m:val="centerGroup"/>
                    </m:oMathParaPr>
                    <m:oMath xmlns:m="http://schemas.openxmlformats.org/officeDocument/2006/math">
                      <m:sSub>
                        <m:sSubPr>
                          <m:ctrlPr>
                            <a:rPr lang="ja-JP" altLang="ja-JP" sz="1600" i="1">
                              <a:solidFill>
                                <a:srgbClr val="FF0000"/>
                              </a:solidFill>
                              <a:latin typeface="Cambria Math" panose="02040503050406030204" pitchFamily="18" charset="0"/>
                            </a:rPr>
                          </m:ctrlPr>
                        </m:sSubPr>
                        <m:e>
                          <m:r>
                            <a:rPr lang="en-US" altLang="ja-JP" sz="1600" i="1">
                              <a:solidFill>
                                <a:srgbClr val="FF0000"/>
                              </a:solidFill>
                              <a:latin typeface="Cambria Math" panose="02040503050406030204" pitchFamily="18" charset="0"/>
                            </a:rPr>
                            <m:t>𝑚</m:t>
                          </m:r>
                        </m:e>
                        <m:sub>
                          <m:r>
                            <a:rPr lang="en-US" altLang="ja-JP" sz="1600" i="1">
                              <a:solidFill>
                                <a:srgbClr val="FF0000"/>
                              </a:solidFill>
                              <a:latin typeface="Cambria Math" panose="02040503050406030204" pitchFamily="18" charset="0"/>
                            </a:rPr>
                            <m:t>𝑖𝑗</m:t>
                          </m:r>
                        </m:sub>
                      </m:sSub>
                      <m:r>
                        <a:rPr lang="en-US" altLang="ja-JP" sz="1600">
                          <a:solidFill>
                            <a:srgbClr val="FF0000"/>
                          </a:solidFill>
                          <a:latin typeface="Cambria Math" panose="02040503050406030204" pitchFamily="18" charset="0"/>
                        </a:rPr>
                        <m:t>=</m:t>
                      </m:r>
                      <m:sSup>
                        <m:sSupPr>
                          <m:ctrlPr>
                            <a:rPr lang="ja-JP" altLang="ja-JP" sz="1600" i="1">
                              <a:solidFill>
                                <a:srgbClr val="FF0000"/>
                              </a:solidFill>
                              <a:latin typeface="Cambria Math" panose="02040503050406030204" pitchFamily="18" charset="0"/>
                            </a:rPr>
                          </m:ctrlPr>
                        </m:sSupPr>
                        <m:e>
                          <m:r>
                            <a:rPr lang="en-US" altLang="ja-JP" sz="1600" i="1">
                              <a:solidFill>
                                <a:srgbClr val="FF0000"/>
                              </a:solidFill>
                              <a:latin typeface="Cambria Math" panose="02040503050406030204" pitchFamily="18" charset="0"/>
                            </a:rPr>
                            <m:t>𝑔</m:t>
                          </m:r>
                        </m:e>
                        <m:sup>
                          <m:r>
                            <a:rPr lang="en-US" altLang="ja-JP" sz="1600" i="1">
                              <a:solidFill>
                                <a:srgbClr val="FF0000"/>
                              </a:solidFill>
                              <a:latin typeface="Cambria Math" panose="02040503050406030204" pitchFamily="18" charset="0"/>
                            </a:rPr>
                            <m:t>𝑖𝑗</m:t>
                          </m:r>
                        </m:sup>
                      </m:sSup>
                    </m:oMath>
                  </m:oMathPara>
                </a14:m>
                <a:endParaRPr lang="ja-JP" altLang="ja-JP" sz="1600" dirty="0">
                  <a:solidFill>
                    <a:srgbClr val="FF0000"/>
                  </a:solidFill>
                  <a:effectLst/>
                  <a:latin typeface="Aptos" panose="020B0004020202020204" pitchFamily="34" charset="0"/>
                  <a:ea typeface="游明朝" panose="02020400000000000000" pitchFamily="18" charset="-128"/>
                  <a:cs typeface="Times New Roman" panose="02020603050405020304" pitchFamily="18" charset="0"/>
                </a:endParaRPr>
              </a:p>
            </p:txBody>
          </p:sp>
        </mc:Choice>
        <mc:Fallback xmlns="">
          <p:sp>
            <p:nvSpPr>
              <p:cNvPr id="6" name="テキスト ボックス 5">
                <a:extLst>
                  <a:ext uri="{FF2B5EF4-FFF2-40B4-BE49-F238E27FC236}">
                    <a16:creationId xmlns:a16="http://schemas.microsoft.com/office/drawing/2014/main" id="{CC426355-D32D-282D-AFE1-BC3605CE4E1F}"/>
                  </a:ext>
                </a:extLst>
              </p:cNvPr>
              <p:cNvSpPr txBox="1">
                <a:spLocks noRot="1" noChangeAspect="1" noMove="1" noResize="1" noEditPoints="1" noAdjustHandles="1" noChangeArrowheads="1" noChangeShapeType="1" noTextEdit="1"/>
              </p:cNvSpPr>
              <p:nvPr/>
            </p:nvSpPr>
            <p:spPr>
              <a:xfrm>
                <a:off x="682172" y="2989941"/>
                <a:ext cx="10624455" cy="3354316"/>
              </a:xfrm>
              <a:prstGeom prst="rect">
                <a:avLst/>
              </a:prstGeom>
              <a:blipFill>
                <a:blip r:embed="rId3"/>
                <a:stretch>
                  <a:fillRect l="-344" t="-54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507675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A5F61-1582-11DB-485C-DA87D236D6B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AD76B3A-0AE7-BAE5-E72B-A936AF5E4427}"/>
              </a:ext>
            </a:extLst>
          </p:cNvPr>
          <p:cNvSpPr>
            <a:spLocks noGrp="1"/>
          </p:cNvSpPr>
          <p:nvPr>
            <p:ph type="title"/>
          </p:nvPr>
        </p:nvSpPr>
        <p:spPr>
          <a:xfrm>
            <a:off x="0" y="78203"/>
            <a:ext cx="9491472"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仕上げ</a:t>
            </a:r>
          </a:p>
        </p:txBody>
      </p:sp>
      <p:sp>
        <p:nvSpPr>
          <p:cNvPr id="8" name="テキスト ボックス 7">
            <a:extLst>
              <a:ext uri="{FF2B5EF4-FFF2-40B4-BE49-F238E27FC236}">
                <a16:creationId xmlns:a16="http://schemas.microsoft.com/office/drawing/2014/main" id="{ACBED293-A951-B1A6-3E60-C874ED3F11A6}"/>
              </a:ext>
            </a:extLst>
          </p:cNvPr>
          <p:cNvSpPr txBox="1"/>
          <p:nvPr/>
        </p:nvSpPr>
        <p:spPr>
          <a:xfrm>
            <a:off x="262215" y="1000691"/>
            <a:ext cx="11594417" cy="3416320"/>
          </a:xfrm>
          <a:prstGeom prst="rect">
            <a:avLst/>
          </a:prstGeom>
          <a:noFill/>
        </p:spPr>
        <p:txBody>
          <a:bodyPr wrap="square">
            <a:spAutoFit/>
          </a:bodyPr>
          <a:lstStyle/>
          <a:p>
            <a:pPr lvl="0">
              <a:defRPr/>
            </a:pP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Make_textbook5.py</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で作成した</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Word</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ファイルの内容を修正しながら、</a:t>
            </a:r>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講義スライドファイルの図を貼り付けます。</a:t>
            </a:r>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ここでは、図が多い 「チュートリアル</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01-</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基本格子とブラべ格子」を使いました</a:t>
            </a:r>
            <a:b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Web</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から入手可能）</a:t>
            </a:r>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4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ディレクトリ</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4_crystallography</a:t>
            </a:r>
          </a:p>
          <a:p>
            <a:pPr>
              <a:tabLst>
                <a:tab pos="3859213" algn="l"/>
              </a:tabLst>
              <a:defRPr/>
            </a:pP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スライドファイル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01-</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基本格子とブラべ格子</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.pptx</a:t>
            </a:r>
            <a:endPar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a:tabLst>
                <a:tab pos="3859213" algn="l"/>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変換してできた</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01-</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基本格子とブラべ格子</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_text.docx</a:t>
            </a:r>
          </a:p>
          <a:p>
            <a:pPr>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最終版</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MS-Word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チュートリアル</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結晶学</a:t>
            </a:r>
            <a:r>
              <a:rPr lang="en-US" altLang="ja-JP" sz="2000" b="1" dirty="0">
                <a:latin typeface="Times New Roman" panose="02020603050405020304" pitchFamily="18" charset="0"/>
                <a:ea typeface="ＭＳ ゴシック" panose="020B0609070205080204" pitchFamily="49" charset="-128"/>
                <a:cs typeface="Times New Roman" panose="02020603050405020304" pitchFamily="18" charset="0"/>
              </a:rPr>
              <a:t>01-</a:t>
            </a:r>
            <a:r>
              <a:rPr lang="ja-JP" altLang="en-US" sz="2000" b="1" dirty="0">
                <a:latin typeface="Times New Roman" panose="02020603050405020304" pitchFamily="18" charset="0"/>
                <a:ea typeface="ＭＳ ゴシック" panose="020B0609070205080204" pitchFamily="49" charset="-128"/>
                <a:cs typeface="Times New Roman" panose="02020603050405020304" pitchFamily="18" charset="0"/>
              </a:rPr>
              <a:t>基本格子とブラべ格子</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_text-V3.docx</a:t>
            </a:r>
          </a:p>
          <a:p>
            <a:pPr lvl="0">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5832024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3C93-A356-F7C9-A3CE-A749951AC92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AB2BFF5-7AFC-04AE-A988-E2BC6682D29A}"/>
              </a:ext>
            </a:extLst>
          </p:cNvPr>
          <p:cNvSpPr/>
          <p:nvPr/>
        </p:nvSpPr>
        <p:spPr>
          <a:xfrm>
            <a:off x="0" y="-10716"/>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 name="Rectangle 28">
            <a:extLst>
              <a:ext uri="{FF2B5EF4-FFF2-40B4-BE49-F238E27FC236}">
                <a16:creationId xmlns:a16="http://schemas.microsoft.com/office/drawing/2014/main" id="{43E6DD4A-FA8C-0CC5-3ACA-8295159B45F7}"/>
              </a:ext>
            </a:extLst>
          </p:cNvPr>
          <p:cNvSpPr txBox="1">
            <a:spLocks noChangeArrowheads="1"/>
          </p:cNvSpPr>
          <p:nvPr/>
        </p:nvSpPr>
        <p:spPr bwMode="auto">
          <a:xfrm>
            <a:off x="0" y="0"/>
            <a:ext cx="12191999" cy="6858000"/>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0000FF"/>
                </a:solidFill>
                <a:effectLst/>
                <a:uLnTx/>
                <a:uFillTx/>
                <a:latin typeface="Times New Roman"/>
                <a:ea typeface="ＨＧ丸ゴシックB" charset="-128"/>
                <a:cs typeface="+mj-cs"/>
              </a:rPr>
              <a:t>その他の応用</a:t>
            </a:r>
            <a:endParaRPr kumimoji="1" lang="en-US" altLang="ja-JP" sz="6000" b="1" i="0" u="none" strike="noStrike" kern="1200" cap="none" spc="0" normalizeH="0" baseline="0" noProof="0" dirty="0">
              <a:ln>
                <a:noFill/>
              </a:ln>
              <a:solidFill>
                <a:srgbClr val="0000FF"/>
              </a:solidFill>
              <a:effectLst/>
              <a:uLnTx/>
              <a:uFillTx/>
              <a:latin typeface="Times New Roman"/>
              <a:ea typeface="ＨＧ丸ゴシックB"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3600" b="1" dirty="0">
                <a:solidFill>
                  <a:schemeClr val="tx1"/>
                </a:solidFill>
                <a:latin typeface="Times New Roman"/>
                <a:ea typeface="ＨＧ丸ゴシックB" charset="-128"/>
              </a:rPr>
              <a:t>学会発表の発表原稿やスライドからいろいろな書類を作る</a:t>
            </a:r>
            <a:endParaRPr lang="en-US" altLang="ja-JP" sz="3600" b="1" dirty="0">
              <a:solidFill>
                <a:schemeClr val="tx1"/>
              </a:solidFill>
              <a:latin typeface="Times New Roman"/>
              <a:ea typeface="ＨＧ丸ゴシックB"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3600" b="1" i="0" u="none" strike="noStrike" kern="0" cap="none" spc="0" normalizeH="0" baseline="0" noProof="0" dirty="0">
              <a:ln>
                <a:noFill/>
              </a:ln>
              <a:solidFill>
                <a:schemeClr val="tx1"/>
              </a:solidFill>
              <a:effectLst/>
              <a:uLnTx/>
              <a:uFillTx/>
              <a:latin typeface="Times New Roman"/>
              <a:ea typeface="ＨＧ丸ゴシックB"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3600" b="1" kern="0" dirty="0">
                <a:solidFill>
                  <a:srgbClr val="FF0000"/>
                </a:solidFill>
                <a:latin typeface="Times New Roman"/>
                <a:ea typeface="ＨＧ丸ゴシックB" charset="-128"/>
              </a:rPr>
              <a:t>「プロンプト次第」でなんでも生成できる</a:t>
            </a:r>
            <a:endParaRPr kumimoji="1" lang="ja-JP" altLang="en-US" sz="1200" b="1" i="0" u="none" strike="noStrike" kern="0" cap="none" spc="0" normalizeH="0" baseline="0" noProof="0" dirty="0">
              <a:ln>
                <a:noFill/>
              </a:ln>
              <a:solidFill>
                <a:srgbClr val="FF0000"/>
              </a:solidFill>
              <a:effectLst/>
              <a:uLnTx/>
              <a:uFillTx/>
              <a:latin typeface="Times New Roman"/>
              <a:ea typeface="ＭＳ Ｐゴシック"/>
              <a:cs typeface="+mj-cs"/>
            </a:endParaRPr>
          </a:p>
        </p:txBody>
      </p:sp>
    </p:spTree>
    <p:extLst>
      <p:ext uri="{BB962C8B-B14F-4D97-AF65-F5344CB8AC3E}">
        <p14:creationId xmlns:p14="http://schemas.microsoft.com/office/powerpoint/2010/main" val="18555195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0CEE2-9E97-8829-D51C-768A7D94721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172A73F-067A-F08D-F9BF-A87EB2297D1C}"/>
              </a:ext>
            </a:extLst>
          </p:cNvPr>
          <p:cNvSpPr>
            <a:spLocks noGrp="1"/>
          </p:cNvSpPr>
          <p:nvPr>
            <p:ph type="title"/>
          </p:nvPr>
        </p:nvSpPr>
        <p:spPr>
          <a:xfrm>
            <a:off x="0" y="78203"/>
            <a:ext cx="9509760"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スライドを作り、発表原稿を生成 </a:t>
            </a:r>
            <a:r>
              <a:rPr lang="en-US" altLang="ja-JP" sz="3200" b="1" dirty="0">
                <a:solidFill>
                  <a:srgbClr val="1F3764"/>
                </a:solidFill>
                <a:latin typeface="Meiryo" panose="020B0604030504040204" pitchFamily="34" charset="-128"/>
                <a:ea typeface="Meiryo" panose="020B0604030504040204" pitchFamily="34" charset="-128"/>
              </a:rPr>
              <a:t>(</a:t>
            </a:r>
            <a:r>
              <a:rPr lang="ja-JP" altLang="en-US" sz="3200" b="1" dirty="0">
                <a:solidFill>
                  <a:srgbClr val="1F3764"/>
                </a:solidFill>
                <a:latin typeface="Meiryo" panose="020B0604030504040204" pitchFamily="34" charset="-128"/>
                <a:ea typeface="Meiryo" panose="020B0604030504040204" pitchFamily="34" charset="-128"/>
              </a:rPr>
              <a:t>日本語</a:t>
            </a:r>
            <a:r>
              <a:rPr lang="en-US" altLang="ja-JP" sz="3200" b="1" dirty="0">
                <a:solidFill>
                  <a:srgbClr val="1F3764"/>
                </a:solidFill>
                <a:latin typeface="Meiryo" panose="020B0604030504040204" pitchFamily="34" charset="-128"/>
                <a:ea typeface="Meiryo" panose="020B0604030504040204" pitchFamily="34" charset="-128"/>
              </a:rPr>
              <a:t>)</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D33F7AA-4A98-269A-2AAB-9AC6618399ED}"/>
              </a:ext>
            </a:extLst>
          </p:cNvPr>
          <p:cNvSpPr txBox="1"/>
          <p:nvPr/>
        </p:nvSpPr>
        <p:spPr>
          <a:xfrm>
            <a:off x="254000" y="962580"/>
            <a:ext cx="11744712" cy="58785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make_textbook5.ini:</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あなたは材料科学を専門とする日本人の博士課程学生です。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応用物理学会で</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発表予定の「スライド」のテキストを提供します。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これから、次の要件に従って、日本語で発表原稿と発表スライド校正案の</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ファイルを作ってください。</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発表言語は日本語**</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発表時間は</a:t>
            </a:r>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12</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分**</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聴講者はこの分野の専門家**</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話し言葉は学生らしく丁寧に**</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スライドでは説明が十分でない場合は補足する**</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出力形式</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生成する</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つのファイルの内容は、以下のカスタム区切り文字で明確に分けて出力してください。</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（ここに発表原稿ファイルの内容を記述）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（ここに発表スライド校正案ファイルの内容を記述）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PROMPT_TEMPLATE_EN = $PROMPT_TEMPLATE_JA</a:t>
            </a:r>
          </a:p>
        </p:txBody>
      </p:sp>
    </p:spTree>
    <p:extLst>
      <p:ext uri="{BB962C8B-B14F-4D97-AF65-F5344CB8AC3E}">
        <p14:creationId xmlns:p14="http://schemas.microsoft.com/office/powerpoint/2010/main" val="3278086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D224-1C6F-C349-0620-2B4C66C7DD6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E4A82AE4-55AD-6C04-01C2-409601B2C9EC}"/>
              </a:ext>
            </a:extLst>
          </p:cNvPr>
          <p:cNvSpPr>
            <a:spLocks noGrp="1"/>
          </p:cNvSpPr>
          <p:nvPr>
            <p:ph type="title"/>
          </p:nvPr>
        </p:nvSpPr>
        <p:spPr>
          <a:xfrm>
            <a:off x="0" y="78203"/>
            <a:ext cx="9509760"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スライドを作り、発表原稿を生成 </a:t>
            </a:r>
            <a:r>
              <a:rPr lang="en-US" altLang="ja-JP" sz="3200" b="1" dirty="0">
                <a:solidFill>
                  <a:srgbClr val="1F3764"/>
                </a:solidFill>
                <a:latin typeface="Meiryo" panose="020B0604030504040204" pitchFamily="34" charset="-128"/>
                <a:ea typeface="Meiryo" panose="020B0604030504040204" pitchFamily="34" charset="-128"/>
              </a:rPr>
              <a:t>(</a:t>
            </a:r>
            <a:r>
              <a:rPr lang="ja-JP" altLang="en-US" sz="3200" b="1" dirty="0">
                <a:solidFill>
                  <a:srgbClr val="1F3764"/>
                </a:solidFill>
                <a:latin typeface="Meiryo" panose="020B0604030504040204" pitchFamily="34" charset="-128"/>
                <a:ea typeface="Meiryo" panose="020B0604030504040204" pitchFamily="34" charset="-128"/>
              </a:rPr>
              <a:t>英語</a:t>
            </a:r>
            <a:r>
              <a:rPr lang="en-US" altLang="ja-JP" sz="3200" b="1" dirty="0">
                <a:solidFill>
                  <a:srgbClr val="1F3764"/>
                </a:solidFill>
                <a:latin typeface="Meiryo" panose="020B0604030504040204" pitchFamily="34" charset="-128"/>
                <a:ea typeface="Meiryo" panose="020B0604030504040204" pitchFamily="34" charset="-128"/>
              </a:rPr>
              <a:t>)</a:t>
            </a:r>
            <a:endParaRPr lang="ja-JP" altLang="en-US" sz="3200" b="1" dirty="0">
              <a:solidFill>
                <a:srgbClr val="1F3764"/>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57931E83-CD5D-81F0-FDCB-EACB1375806E}"/>
              </a:ext>
            </a:extLst>
          </p:cNvPr>
          <p:cNvSpPr txBox="1"/>
          <p:nvPr/>
        </p:nvSpPr>
        <p:spPr>
          <a:xfrm>
            <a:off x="254000" y="868239"/>
            <a:ext cx="11744712" cy="60631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make_textbook5.ini:</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あなたは材料科学を専門とする</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日本人の</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博士課程学生です。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米国</a:t>
            </a:r>
            <a:r>
              <a:rPr lang="en-US" altLang="ja-JP" sz="1600"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Materiasl</a:t>
            </a:r>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Research Society</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で発表予定の「スライド」の</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日本語原案の</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テキストを提供します。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これから、次の要件に従って、</a:t>
            </a:r>
            <a:r>
              <a:rPr lang="ja-JP" altLang="en-US" sz="16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米国英語で</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発表原稿と発表スライド校正案の</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ファイルを作ってください。</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スライドのテキストを</a:t>
            </a:r>
            <a:r>
              <a:rPr lang="ja-JP" altLang="en-US" sz="16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英語</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に翻訳</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発表言語は</a:t>
            </a:r>
            <a:r>
              <a:rPr lang="ja-JP" altLang="en-US"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英語</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発表時間は</a:t>
            </a:r>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12</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分**</a:t>
            </a:r>
          </a:p>
          <a:p>
            <a:pPr lvl="0"/>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聴講者はこの分野の専門家**</a:t>
            </a:r>
          </a:p>
          <a:p>
            <a:pPr lvl="0"/>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話し言葉は学生らしく丁寧に**</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スライドでは説明が十分でない場合は補足する**</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出力形式</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生成する</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つのファイルの内容は、以下のカスタム区切り文字で明確に分けて出力してください。</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（ここに発表原稿ファイルの内容を記述）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（ここに発表スライド校正案ファイルの内容を記述）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PROMPT_TEMPLATE_EN = $PROMPT_TEMPLATE_JA</a:t>
            </a:r>
          </a:p>
        </p:txBody>
      </p:sp>
    </p:spTree>
    <p:extLst>
      <p:ext uri="{BB962C8B-B14F-4D97-AF65-F5344CB8AC3E}">
        <p14:creationId xmlns:p14="http://schemas.microsoft.com/office/powerpoint/2010/main" val="139631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399E-64C6-A188-2B99-16C1C55D239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05CD624-8CEB-5F7B-8B82-03130F1F6CDB}"/>
              </a:ext>
            </a:extLst>
          </p:cNvPr>
          <p:cNvSpPr>
            <a:spLocks noGrp="1"/>
          </p:cNvSpPr>
          <p:nvPr>
            <p:ph type="title"/>
          </p:nvPr>
        </p:nvSpPr>
        <p:spPr>
          <a:xfrm>
            <a:off x="223024" y="78203"/>
            <a:ext cx="7841872" cy="709963"/>
          </a:xfrm>
        </p:spPr>
        <p:txBody>
          <a:bodyPr vert="horz" lIns="91440" tIns="45720" rIns="91440" bIns="0" rtlCol="0" anchor="ctr">
            <a:normAutofit/>
          </a:bodyPr>
          <a:lstStyle/>
          <a:p>
            <a:r>
              <a:rPr lang="ja-JP" altLang="en-US" sz="3200" b="1" dirty="0"/>
              <a:t>神谷の環境</a:t>
            </a:r>
          </a:p>
        </p:txBody>
      </p:sp>
      <p:sp>
        <p:nvSpPr>
          <p:cNvPr id="4" name="テキスト ボックス 3">
            <a:extLst>
              <a:ext uri="{FF2B5EF4-FFF2-40B4-BE49-F238E27FC236}">
                <a16:creationId xmlns:a16="http://schemas.microsoft.com/office/drawing/2014/main" id="{A68BF3CF-EE1E-05B9-5529-C253CC007EA9}"/>
              </a:ext>
            </a:extLst>
          </p:cNvPr>
          <p:cNvSpPr txBox="1"/>
          <p:nvPr/>
        </p:nvSpPr>
        <p:spPr>
          <a:xfrm>
            <a:off x="782374" y="1040778"/>
            <a:ext cx="9794558" cy="526297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OS: Windows</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ターミナルアプリ</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cmd.exe</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テキストエディタ</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Microsoft Visual Studio Code (VSC)</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Markdown</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Preview</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Enhanced</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拡張機能</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生成</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Office365+Copilot</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ChatGPT5Instant</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も使いました</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プログラムを使う場合は</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Gemini</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2.5Flash</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を主に使います</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endPar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生成</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プログラミング</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sz="2400" b="0" i="0" u="none" strike="noStrike" kern="1200" cap="none" spc="0" normalizeH="0" baseline="0" noProof="0" dirty="0" err="1">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pytyon</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3.13</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および各種ライブラリ</a:t>
            </a:r>
            <a:b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Google</a:t>
            </a:r>
            <a:r>
              <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API</a:t>
            </a:r>
            <a:endPar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856785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735F-57C9-E873-E081-92AE3B4EF42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4470F99-A895-1C78-B81A-25349411D0DD}"/>
              </a:ext>
            </a:extLst>
          </p:cNvPr>
          <p:cNvSpPr>
            <a:spLocks noGrp="1"/>
          </p:cNvSpPr>
          <p:nvPr>
            <p:ph type="title"/>
          </p:nvPr>
        </p:nvSpPr>
        <p:spPr>
          <a:xfrm>
            <a:off x="0" y="78203"/>
            <a:ext cx="9509760" cy="709963"/>
          </a:xfrm>
        </p:spPr>
        <p:txBody>
          <a:bodyPr>
            <a:noAutofit/>
          </a:bodyPr>
          <a:lstStyle/>
          <a:p>
            <a:r>
              <a:rPr lang="ja-JP" altLang="en-US" b="1" dirty="0">
                <a:solidFill>
                  <a:srgbClr val="FF0000"/>
                </a:solidFill>
                <a:latin typeface="Meiryo" panose="020B0604030504040204" pitchFamily="34" charset="-128"/>
                <a:ea typeface="Meiryo" panose="020B0604030504040204" pitchFamily="34" charset="-128"/>
              </a:rPr>
              <a:t>推奨</a:t>
            </a:r>
            <a:r>
              <a:rPr lang="en-US" altLang="ja-JP" b="1" dirty="0">
                <a:solidFill>
                  <a:srgbClr val="FF0000"/>
                </a:solidFill>
                <a:latin typeface="Meiryo" panose="020B0604030504040204" pitchFamily="34" charset="-128"/>
                <a:ea typeface="Meiryo" panose="020B0604030504040204" pitchFamily="34" charset="-128"/>
              </a:rPr>
              <a:t>:</a:t>
            </a:r>
            <a:r>
              <a:rPr lang="ja-JP" altLang="en-US" b="1" dirty="0">
                <a:solidFill>
                  <a:srgbClr val="FF0000"/>
                </a:solidFill>
                <a:latin typeface="Meiryo" panose="020B0604030504040204" pitchFamily="34" charset="-128"/>
                <a:ea typeface="Meiryo" panose="020B0604030504040204" pitchFamily="34" charset="-128"/>
              </a:rPr>
              <a:t> 発表原稿</a:t>
            </a:r>
            <a:r>
              <a:rPr lang="ja-JP" altLang="en-US" b="1" dirty="0">
                <a:solidFill>
                  <a:srgbClr val="1F3764"/>
                </a:solidFill>
                <a:latin typeface="Meiryo" panose="020B0604030504040204" pitchFamily="34" charset="-128"/>
                <a:ea typeface="Meiryo" panose="020B0604030504040204" pitchFamily="34" charset="-128"/>
              </a:rPr>
              <a:t>とスライドを作り、発表原稿を生成 </a:t>
            </a:r>
            <a:r>
              <a:rPr lang="en-US" altLang="ja-JP" b="1" dirty="0">
                <a:solidFill>
                  <a:srgbClr val="1F3764"/>
                </a:solidFill>
                <a:latin typeface="Meiryo" panose="020B0604030504040204" pitchFamily="34" charset="-128"/>
                <a:ea typeface="Meiryo" panose="020B0604030504040204" pitchFamily="34" charset="-128"/>
              </a:rPr>
              <a:t>(</a:t>
            </a:r>
            <a:r>
              <a:rPr lang="ja-JP" altLang="en-US" b="1" dirty="0">
                <a:solidFill>
                  <a:srgbClr val="1F3764"/>
                </a:solidFill>
                <a:latin typeface="Meiryo" panose="020B0604030504040204" pitchFamily="34" charset="-128"/>
                <a:ea typeface="Meiryo" panose="020B0604030504040204" pitchFamily="34" charset="-128"/>
              </a:rPr>
              <a:t>日本語</a:t>
            </a:r>
            <a:r>
              <a:rPr lang="en-US" altLang="ja-JP" b="1" dirty="0">
                <a:solidFill>
                  <a:srgbClr val="1F3764"/>
                </a:solidFill>
                <a:latin typeface="Meiryo" panose="020B0604030504040204" pitchFamily="34" charset="-128"/>
                <a:ea typeface="Meiryo" panose="020B0604030504040204" pitchFamily="34" charset="-128"/>
              </a:rPr>
              <a:t>)</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2300523D-A0D0-DAEC-4C5C-98783F1B8692}"/>
              </a:ext>
            </a:extLst>
          </p:cNvPr>
          <p:cNvSpPr txBox="1"/>
          <p:nvPr/>
        </p:nvSpPr>
        <p:spPr>
          <a:xfrm>
            <a:off x="254000" y="869706"/>
            <a:ext cx="11744712" cy="5816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make_textbook5.ini:</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あなたは材料科学を専門とする日本人の博士課程学生です。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応用物理学会で</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発表予定の「スライド」のテキストを提供します。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これから、次の要件に従って、</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日本語で</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発表原稿と発表スライド校正案の</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ファイルを作ってください。</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発表言語は日本語**</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発表時間は</a:t>
            </a:r>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12</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分**</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聴講者はこの分野の専門家**</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話し言葉は学生らしく丁寧に**</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スライドでは説明が十分でない場合は補足する**</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出力形式</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生成する</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つのファイルの内容は、以下のカスタム区切り文字で明確に分けて出力してください。</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（ここに発表原稿ファイルの内容を記述）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（ここに発表スライド校正案ファイルの内容を記述）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PROMPT_TEMPLATE_EN = $PROMPT_TEMPLATE_JA</a:t>
            </a:r>
          </a:p>
        </p:txBody>
      </p:sp>
    </p:spTree>
    <p:extLst>
      <p:ext uri="{BB962C8B-B14F-4D97-AF65-F5344CB8AC3E}">
        <p14:creationId xmlns:p14="http://schemas.microsoft.com/office/powerpoint/2010/main" val="452881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8A867-82DF-3075-0454-EA8050ADCE3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2CE83E9-277E-C4D5-8FB0-1BD9F2EF9E1D}"/>
              </a:ext>
            </a:extLst>
          </p:cNvPr>
          <p:cNvSpPr>
            <a:spLocks noGrp="1"/>
          </p:cNvSpPr>
          <p:nvPr>
            <p:ph type="title"/>
          </p:nvPr>
        </p:nvSpPr>
        <p:spPr>
          <a:xfrm>
            <a:off x="0" y="78203"/>
            <a:ext cx="9509760" cy="709963"/>
          </a:xfrm>
        </p:spPr>
        <p:txBody>
          <a:bodyPr>
            <a:noAutofit/>
          </a:bodyPr>
          <a:lstStyle/>
          <a:p>
            <a:r>
              <a:rPr lang="ja-JP" altLang="en-US" b="1" dirty="0">
                <a:solidFill>
                  <a:srgbClr val="FF0000"/>
                </a:solidFill>
                <a:latin typeface="Meiryo" panose="020B0604030504040204" pitchFamily="34" charset="-128"/>
                <a:ea typeface="Meiryo" panose="020B0604030504040204" pitchFamily="34" charset="-128"/>
              </a:rPr>
              <a:t>推奨</a:t>
            </a:r>
            <a:r>
              <a:rPr lang="en-US" altLang="ja-JP" b="1" dirty="0">
                <a:solidFill>
                  <a:srgbClr val="FF0000"/>
                </a:solidFill>
                <a:latin typeface="Meiryo" panose="020B0604030504040204" pitchFamily="34" charset="-128"/>
                <a:ea typeface="Meiryo" panose="020B0604030504040204" pitchFamily="34" charset="-128"/>
              </a:rPr>
              <a:t>:</a:t>
            </a:r>
            <a:r>
              <a:rPr lang="ja-JP" altLang="en-US" b="1" dirty="0">
                <a:solidFill>
                  <a:srgbClr val="FF0000"/>
                </a:solidFill>
                <a:latin typeface="Meiryo" panose="020B0604030504040204" pitchFamily="34" charset="-128"/>
                <a:ea typeface="Meiryo" panose="020B0604030504040204" pitchFamily="34" charset="-128"/>
              </a:rPr>
              <a:t> 発表原稿</a:t>
            </a:r>
            <a:r>
              <a:rPr lang="ja-JP" altLang="en-US" b="1" dirty="0">
                <a:solidFill>
                  <a:srgbClr val="1F3764"/>
                </a:solidFill>
                <a:latin typeface="Meiryo" panose="020B0604030504040204" pitchFamily="34" charset="-128"/>
                <a:ea typeface="Meiryo" panose="020B0604030504040204" pitchFamily="34" charset="-128"/>
              </a:rPr>
              <a:t>とスライドを作り、発表原稿を生成 </a:t>
            </a:r>
            <a:r>
              <a:rPr lang="en-US" altLang="ja-JP" b="1" dirty="0">
                <a:solidFill>
                  <a:srgbClr val="1F3764"/>
                </a:solidFill>
                <a:latin typeface="Meiryo" panose="020B0604030504040204" pitchFamily="34" charset="-128"/>
                <a:ea typeface="Meiryo" panose="020B0604030504040204" pitchFamily="34" charset="-128"/>
              </a:rPr>
              <a:t>(</a:t>
            </a:r>
            <a:r>
              <a:rPr lang="ja-JP" altLang="en-US" b="1" dirty="0">
                <a:solidFill>
                  <a:srgbClr val="1F3764"/>
                </a:solidFill>
                <a:latin typeface="Meiryo" panose="020B0604030504040204" pitchFamily="34" charset="-128"/>
                <a:ea typeface="Meiryo" panose="020B0604030504040204" pitchFamily="34" charset="-128"/>
              </a:rPr>
              <a:t>英語</a:t>
            </a:r>
            <a:r>
              <a:rPr lang="en-US" altLang="ja-JP" b="1" dirty="0">
                <a:solidFill>
                  <a:srgbClr val="1F3764"/>
                </a:solidFill>
                <a:latin typeface="Meiryo" panose="020B0604030504040204" pitchFamily="34" charset="-128"/>
                <a:ea typeface="Meiryo" panose="020B0604030504040204" pitchFamily="34" charset="-128"/>
              </a:rPr>
              <a:t>)</a:t>
            </a:r>
            <a:endParaRPr lang="ja-JP" altLang="en-US" b="1" dirty="0">
              <a:solidFill>
                <a:srgbClr val="1F3764"/>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9DF2C7C0-A83D-61A2-426F-542FE5976B7A}"/>
              </a:ext>
            </a:extLst>
          </p:cNvPr>
          <p:cNvSpPr txBox="1"/>
          <p:nvPr/>
        </p:nvSpPr>
        <p:spPr>
          <a:xfrm>
            <a:off x="254000" y="855900"/>
            <a:ext cx="11744712" cy="60631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make_textbook5.ini:</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あなたは材料科学を専門とする日本人の博士課程学生です。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米国</a:t>
            </a:r>
            <a:r>
              <a:rPr lang="en-US" altLang="ja-JP" sz="1600" dirty="0" err="1">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Materiasl</a:t>
            </a:r>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Research Society</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発表予定の「スライド」の</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日本語原案のテキスト</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を提供します。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これから、次の要件に従って、</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米国英語で</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発表原稿と発表スライド校正案の</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ファイルを作ってください。</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スライドのテキストを英語に翻訳**</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発表言語は英語**</a:t>
            </a:r>
          </a:p>
          <a:p>
            <a:pPr lvl="0"/>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発表時間は</a:t>
            </a:r>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12</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分**</a:t>
            </a:r>
          </a:p>
          <a:p>
            <a:pPr lvl="0"/>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聴講者はこの分野の専門家**</a:t>
            </a:r>
          </a:p>
          <a:p>
            <a:pPr lvl="0"/>
            <a:r>
              <a:rPr lang="en-US" altLang="ja-JP" sz="16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latin typeface="Times New Roman" panose="02020603050405020304" pitchFamily="18" charset="0"/>
                <a:ea typeface="ＭＳ ゴシック" panose="020B0609070205080204" pitchFamily="49" charset="-128"/>
                <a:cs typeface="Times New Roman" panose="02020603050405020304" pitchFamily="18" charset="0"/>
              </a:rPr>
              <a:t>話し言葉は学生らしく丁寧に**</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スライドでは説明が十分でない場合は補足する**</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出力形式</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生成する</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つのファイルの内容は、以下のカスタム区切り文字で明確に分けて出力してください。</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（ここに発表原稿ファイルの内容を記述）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（ここに発表スライド校正案ファイルの内容を記述）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PROMPT_TEMPLATE_EN = $PROMPT_TEMPLATE_JA</a:t>
            </a:r>
          </a:p>
        </p:txBody>
      </p:sp>
    </p:spTree>
    <p:extLst>
      <p:ext uri="{BB962C8B-B14F-4D97-AF65-F5344CB8AC3E}">
        <p14:creationId xmlns:p14="http://schemas.microsoft.com/office/powerpoint/2010/main" val="2507340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83602-1B39-BB61-4911-6376F47C631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28C3574-8982-771D-2737-402FE6E02739}"/>
              </a:ext>
            </a:extLst>
          </p:cNvPr>
          <p:cNvSpPr>
            <a:spLocks noGrp="1"/>
          </p:cNvSpPr>
          <p:nvPr>
            <p:ph type="title"/>
          </p:nvPr>
        </p:nvSpPr>
        <p:spPr>
          <a:xfrm>
            <a:off x="0" y="78203"/>
            <a:ext cx="9509760" cy="709963"/>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発表原稿とスライドから成果報告書を作る</a:t>
            </a:r>
          </a:p>
        </p:txBody>
      </p:sp>
      <p:sp>
        <p:nvSpPr>
          <p:cNvPr id="4" name="テキスト ボックス 3">
            <a:extLst>
              <a:ext uri="{FF2B5EF4-FFF2-40B4-BE49-F238E27FC236}">
                <a16:creationId xmlns:a16="http://schemas.microsoft.com/office/drawing/2014/main" id="{F77C4595-1612-2BFC-20F9-756EAB920283}"/>
              </a:ext>
            </a:extLst>
          </p:cNvPr>
          <p:cNvSpPr txBox="1"/>
          <p:nvPr/>
        </p:nvSpPr>
        <p:spPr>
          <a:xfrm>
            <a:off x="254000" y="855900"/>
            <a:ext cx="11744712" cy="5816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make_textbook5.ini:</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あなたは半導体工学を専門とする日本の大学教授です。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これから、応用物理学会で発表した「発表原稿」と「発表スライド」のテキストを提供します。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次の要件に従って、</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この研究の成果報告書と成果報告会発表スライドの</a:t>
            </a:r>
            <a:r>
              <a:rPr lang="en-US" altLang="ja-JP"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を作ってください</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言語は日本語**</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ですます調で丁寧に**</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発表スライドファイルの数式、図リンクをすべて成果報告書と成果報告会発表スライドに入れる**</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説明が十分でない場合は補足する**</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出力形式</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生成する</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つのファイルの内容は、以下のカスタム区切り文字で明確に分けて出力してください。</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（ここに成果報告書ファイルの内容を記述）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（ここに成果報告会発表スライドファイルの内容を記述）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PROMPT_TEMPLATE_EN = $PROMPT_TEMPLATE_JA</a:t>
            </a:r>
          </a:p>
        </p:txBody>
      </p:sp>
    </p:spTree>
    <p:extLst>
      <p:ext uri="{BB962C8B-B14F-4D97-AF65-F5344CB8AC3E}">
        <p14:creationId xmlns:p14="http://schemas.microsoft.com/office/powerpoint/2010/main" val="9521373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16858-9191-1CF3-2713-C3F3170374D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FAD6669-DC60-E7F5-1927-1249039D6927}"/>
              </a:ext>
            </a:extLst>
          </p:cNvPr>
          <p:cNvSpPr>
            <a:spLocks noGrp="1"/>
          </p:cNvSpPr>
          <p:nvPr>
            <p:ph type="title"/>
          </p:nvPr>
        </p:nvSpPr>
        <p:spPr>
          <a:xfrm>
            <a:off x="0" y="78203"/>
            <a:ext cx="9509760" cy="709963"/>
          </a:xfrm>
        </p:spPr>
        <p:txBody>
          <a:bodyPr>
            <a:noAutofit/>
          </a:bodyPr>
          <a:lstStyle/>
          <a:p>
            <a:r>
              <a:rPr lang="ja-JP" altLang="en-US" b="1" dirty="0">
                <a:solidFill>
                  <a:schemeClr val="tx1"/>
                </a:solidFill>
                <a:latin typeface="Meiryo" panose="020B0604030504040204" pitchFamily="34" charset="-128"/>
                <a:ea typeface="Meiryo" panose="020B0604030504040204" pitchFamily="34" charset="-128"/>
              </a:rPr>
              <a:t>発表原稿とスライドから</a:t>
            </a:r>
            <a:r>
              <a:rPr lang="en-US" altLang="ja-JP" b="1" dirty="0" err="1">
                <a:solidFill>
                  <a:schemeClr val="tx1"/>
                </a:solidFill>
                <a:latin typeface="Meiryo" panose="020B0604030504040204" pitchFamily="34" charset="-128"/>
                <a:ea typeface="Meiryo" panose="020B0604030504040204" pitchFamily="34" charset="-128"/>
              </a:rPr>
              <a:t>Youtube</a:t>
            </a:r>
            <a:r>
              <a:rPr lang="ja-JP" altLang="en-US" b="1" dirty="0">
                <a:solidFill>
                  <a:schemeClr val="tx1"/>
                </a:solidFill>
                <a:latin typeface="Meiryo" panose="020B0604030504040204" pitchFamily="34" charset="-128"/>
                <a:ea typeface="Meiryo" panose="020B0604030504040204" pitchFamily="34" charset="-128"/>
              </a:rPr>
              <a:t>対談原稿を生成する</a:t>
            </a:r>
          </a:p>
        </p:txBody>
      </p:sp>
      <p:sp>
        <p:nvSpPr>
          <p:cNvPr id="4" name="テキスト ボックス 3">
            <a:extLst>
              <a:ext uri="{FF2B5EF4-FFF2-40B4-BE49-F238E27FC236}">
                <a16:creationId xmlns:a16="http://schemas.microsoft.com/office/drawing/2014/main" id="{FE1DC850-A286-4424-1B44-3BA996232A1E}"/>
              </a:ext>
            </a:extLst>
          </p:cNvPr>
          <p:cNvSpPr txBox="1"/>
          <p:nvPr/>
        </p:nvSpPr>
        <p:spPr>
          <a:xfrm>
            <a:off x="254000" y="855900"/>
            <a:ext cx="11744712" cy="5816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make_textbook5.ini:</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あなたは、</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対談形式の動画を配信している</a:t>
            </a:r>
            <a:r>
              <a:rPr lang="en-US" altLang="ja-JP"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Youtuber</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これから、応用物理学会で発表予定の「スライド」のテキストを提供します。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次の要件に従って、</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日本語で対談形式の</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原稿とスライド校正案の</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ファイルを作ってください。</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言語は日本語**</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時間は</a:t>
            </a:r>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12</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分**</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聴講者は科学技術に詳しくない一般人**</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話し言葉は気さくな感じで**</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スライドでは説明が十分でない場合は補足する**</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出力形式</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生成する</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つのファイルの内容は、以下のカスタム区切り文字で明確に分けて出力してください。</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（ここに対談形式の原稿ファイルの内容を記述）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[SLIDES_START]</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（ここにスライド校正案ファイルの内容を記述）</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[SLIDES_END]</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PROMPT_TEMPLATE_EN = $PROMPT_TEMPLATE_JA</a:t>
            </a:r>
          </a:p>
        </p:txBody>
      </p:sp>
    </p:spTree>
    <p:extLst>
      <p:ext uri="{BB962C8B-B14F-4D97-AF65-F5344CB8AC3E}">
        <p14:creationId xmlns:p14="http://schemas.microsoft.com/office/powerpoint/2010/main" val="130722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2C3D-0CDE-877E-34C8-B33859FA08B1}"/>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4DFF022-3F54-E093-89E5-3B0EDEDD5274}"/>
              </a:ext>
            </a:extLst>
          </p:cNvPr>
          <p:cNvSpPr>
            <a:spLocks noGrp="1"/>
          </p:cNvSpPr>
          <p:nvPr>
            <p:ph type="title"/>
          </p:nvPr>
        </p:nvSpPr>
        <p:spPr>
          <a:xfrm>
            <a:off x="0" y="78203"/>
            <a:ext cx="9509760" cy="709963"/>
          </a:xfrm>
        </p:spPr>
        <p:txBody>
          <a:bodyPr>
            <a:noAutofit/>
          </a:bodyPr>
          <a:lstStyle/>
          <a:p>
            <a:r>
              <a:rPr lang="ja-JP" altLang="en-US" b="1" dirty="0">
                <a:solidFill>
                  <a:schemeClr val="tx1"/>
                </a:solidFill>
                <a:latin typeface="Meiryo" panose="020B0604030504040204" pitchFamily="34" charset="-128"/>
                <a:ea typeface="Meiryo" panose="020B0604030504040204" pitchFamily="34" charset="-128"/>
              </a:rPr>
              <a:t>発表原稿とスライドから</a:t>
            </a:r>
            <a:r>
              <a:rPr lang="en-US" altLang="ja-JP" b="1" dirty="0" err="1">
                <a:solidFill>
                  <a:schemeClr val="tx1"/>
                </a:solidFill>
                <a:latin typeface="Meiryo" panose="020B0604030504040204" pitchFamily="34" charset="-128"/>
                <a:ea typeface="Meiryo" panose="020B0604030504040204" pitchFamily="34" charset="-128"/>
              </a:rPr>
              <a:t>Youtube</a:t>
            </a:r>
            <a:r>
              <a:rPr lang="ja-JP" altLang="en-US" b="1" dirty="0">
                <a:solidFill>
                  <a:schemeClr val="tx1"/>
                </a:solidFill>
                <a:latin typeface="Meiryo" panose="020B0604030504040204" pitchFamily="34" charset="-128"/>
                <a:ea typeface="Meiryo" panose="020B0604030504040204" pitchFamily="34" charset="-128"/>
              </a:rPr>
              <a:t>対談原稿を生成する</a:t>
            </a:r>
            <a:r>
              <a:rPr lang="en-US" altLang="ja-JP" b="1" dirty="0">
                <a:solidFill>
                  <a:schemeClr val="tx1"/>
                </a:solidFill>
                <a:latin typeface="Meiryo" panose="020B0604030504040204" pitchFamily="34" charset="-128"/>
                <a:ea typeface="Meiryo" panose="020B0604030504040204" pitchFamily="34" charset="-128"/>
              </a:rPr>
              <a:t>(VOICEVOX</a:t>
            </a:r>
            <a:r>
              <a:rPr lang="ja-JP" altLang="en-US" b="1" dirty="0">
                <a:solidFill>
                  <a:schemeClr val="tx1"/>
                </a:solidFill>
                <a:latin typeface="Meiryo" panose="020B0604030504040204" pitchFamily="34" charset="-128"/>
                <a:ea typeface="Meiryo" panose="020B0604030504040204" pitchFamily="34" charset="-128"/>
              </a:rPr>
              <a:t>対応</a:t>
            </a:r>
            <a:r>
              <a:rPr lang="en-US" altLang="ja-JP" b="1" dirty="0">
                <a:solidFill>
                  <a:schemeClr val="tx1"/>
                </a:solidFill>
                <a:latin typeface="Meiryo" panose="020B0604030504040204" pitchFamily="34" charset="-128"/>
                <a:ea typeface="Meiryo" panose="020B0604030504040204" pitchFamily="34" charset="-128"/>
              </a:rPr>
              <a:t>)</a:t>
            </a:r>
            <a:endParaRPr lang="ja-JP" altLang="en-US" b="1" dirty="0">
              <a:solidFill>
                <a:schemeClr val="tx1"/>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6A2595F-E058-902D-D3AB-6CE092BC283F}"/>
              </a:ext>
            </a:extLst>
          </p:cNvPr>
          <p:cNvSpPr txBox="1"/>
          <p:nvPr/>
        </p:nvSpPr>
        <p:spPr>
          <a:xfrm>
            <a:off x="254000" y="855900"/>
            <a:ext cx="11744712" cy="59708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make_textbook5.ini:</a:t>
            </a:r>
          </a:p>
          <a:p>
            <a:pPr lvl="0"/>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PROMPT_TEMPLATE_JA = """</a:t>
            </a:r>
          </a:p>
          <a:p>
            <a:pPr lvl="0"/>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あなたは、</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対談形式の動画を配信している</a:t>
            </a:r>
            <a:r>
              <a:rPr lang="en-US" altLang="ja-JP"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Youtuber</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です。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これから、応用物理学会で発表予定の「スライド」のテキストを提供します。</a:t>
            </a: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次の要件に従って、</a:t>
            </a:r>
            <a:r>
              <a:rPr lang="ja-JP" altLang="en-US" sz="16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日本語で対談形式の</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原稿とスライド校正案の</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ファイルを作ってください。</a:t>
            </a:r>
          </a:p>
          <a:p>
            <a:pPr lvl="0"/>
            <a:endPar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出演者は四国めたん（ノーマル）とずんだもん（ノーマル）**</a:t>
            </a:r>
          </a:p>
          <a:p>
            <a:pPr lvl="0"/>
            <a:r>
              <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出演者の名前を書いて、</a:t>
            </a:r>
            <a:r>
              <a:rPr lang="en-US" altLang="ja-JP"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6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の後に発言を続ける**</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言語は日本語**</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時間は</a:t>
            </a:r>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12</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分**</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聴講者は科学技術に詳しくない一般人**</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話し言葉は気さくな感じで**</a:t>
            </a:r>
          </a:p>
          <a:p>
            <a:pPr lvl="0"/>
            <a:r>
              <a:rPr lang="en-US" altLang="ja-JP"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16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スライドでは説明が十分でない場合は補足する**</a:t>
            </a:r>
          </a:p>
          <a:p>
            <a:pPr lvl="0"/>
            <a:endParaRPr lang="ja-JP" altLang="en-US"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出力形式</a:t>
            </a:r>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ja-JP" altLang="en-US"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生成する</a:t>
            </a:r>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つのファイルの内容は、以下のカスタム区切り文字で明確に分けて出力してください。</a:t>
            </a:r>
          </a:p>
          <a:p>
            <a:pPr lvl="0"/>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[TEXTBOOK_START]</a:t>
            </a:r>
          </a:p>
          <a:p>
            <a:pPr lvl="0"/>
            <a:r>
              <a:rPr lang="ja-JP" altLang="en-US"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（ここに対談形式の原稿ファイルの内容を記述）</a:t>
            </a:r>
          </a:p>
          <a:p>
            <a:pPr lvl="0"/>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[TEXTBOOK_END]</a:t>
            </a:r>
          </a:p>
          <a:p>
            <a:pPr lvl="0"/>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[SLIDES_START]</a:t>
            </a:r>
          </a:p>
          <a:p>
            <a:pPr lvl="0"/>
            <a:r>
              <a:rPr lang="ja-JP" altLang="en-US"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（ここにスライド校正案ファイルの内容を記述）</a:t>
            </a:r>
          </a:p>
          <a:p>
            <a:pPr lvl="0"/>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[SLIDES_END]</a:t>
            </a:r>
          </a:p>
          <a:p>
            <a:pPr lvl="0"/>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r>
              <a:rPr lang="en-US" altLang="ja-JP" sz="1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PROMPT_TEMPLATE_EN = $PROMPT_TEMPLATE_JA</a:t>
            </a:r>
          </a:p>
        </p:txBody>
      </p:sp>
    </p:spTree>
    <p:extLst>
      <p:ext uri="{BB962C8B-B14F-4D97-AF65-F5344CB8AC3E}">
        <p14:creationId xmlns:p14="http://schemas.microsoft.com/office/powerpoint/2010/main" val="2803900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5940C-F162-0262-A5BB-9C9DE5849D5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7366BC7-5838-FEFF-37CF-A07EB7516792}"/>
              </a:ext>
            </a:extLst>
          </p:cNvPr>
          <p:cNvSpPr>
            <a:spLocks noGrp="1"/>
          </p:cNvSpPr>
          <p:nvPr>
            <p:ph type="title"/>
          </p:nvPr>
        </p:nvSpPr>
        <p:spPr>
          <a:xfrm>
            <a:off x="0" y="78203"/>
            <a:ext cx="9509760" cy="709963"/>
          </a:xfrm>
        </p:spPr>
        <p:txBody>
          <a:bodyPr>
            <a:noAutofit/>
          </a:bodyPr>
          <a:lstStyle/>
          <a:p>
            <a:r>
              <a:rPr lang="ja-JP" altLang="en-US" b="1" dirty="0">
                <a:solidFill>
                  <a:schemeClr val="tx1"/>
                </a:solidFill>
                <a:latin typeface="Meiryo" panose="020B0604030504040204" pitchFamily="34" charset="-128"/>
                <a:ea typeface="Meiryo" panose="020B0604030504040204" pitchFamily="34" charset="-128"/>
              </a:rPr>
              <a:t>発表原稿とスライドから</a:t>
            </a:r>
            <a:r>
              <a:rPr lang="en-US" altLang="ja-JP" b="1" dirty="0" err="1">
                <a:solidFill>
                  <a:schemeClr val="tx1"/>
                </a:solidFill>
                <a:latin typeface="Meiryo" panose="020B0604030504040204" pitchFamily="34" charset="-128"/>
                <a:ea typeface="Meiryo" panose="020B0604030504040204" pitchFamily="34" charset="-128"/>
              </a:rPr>
              <a:t>Youtube</a:t>
            </a:r>
            <a:r>
              <a:rPr lang="ja-JP" altLang="en-US" b="1" dirty="0">
                <a:solidFill>
                  <a:schemeClr val="tx1"/>
                </a:solidFill>
                <a:latin typeface="Meiryo" panose="020B0604030504040204" pitchFamily="34" charset="-128"/>
                <a:ea typeface="Meiryo" panose="020B0604030504040204" pitchFamily="34" charset="-128"/>
              </a:rPr>
              <a:t>対談原稿を生成する</a:t>
            </a:r>
            <a:r>
              <a:rPr lang="en-US" altLang="ja-JP" b="1" dirty="0">
                <a:solidFill>
                  <a:schemeClr val="tx1"/>
                </a:solidFill>
                <a:latin typeface="Meiryo" panose="020B0604030504040204" pitchFamily="34" charset="-128"/>
                <a:ea typeface="Meiryo" panose="020B0604030504040204" pitchFamily="34" charset="-128"/>
              </a:rPr>
              <a:t>(VOICEVOX</a:t>
            </a:r>
            <a:r>
              <a:rPr lang="ja-JP" altLang="en-US" b="1" dirty="0">
                <a:solidFill>
                  <a:schemeClr val="tx1"/>
                </a:solidFill>
                <a:latin typeface="Meiryo" panose="020B0604030504040204" pitchFamily="34" charset="-128"/>
                <a:ea typeface="Meiryo" panose="020B0604030504040204" pitchFamily="34" charset="-128"/>
              </a:rPr>
              <a:t>対応</a:t>
            </a:r>
            <a:r>
              <a:rPr lang="en-US" altLang="ja-JP" b="1" dirty="0">
                <a:solidFill>
                  <a:schemeClr val="tx1"/>
                </a:solidFill>
                <a:latin typeface="Meiryo" panose="020B0604030504040204" pitchFamily="34" charset="-128"/>
                <a:ea typeface="Meiryo" panose="020B0604030504040204" pitchFamily="34" charset="-128"/>
              </a:rPr>
              <a:t>)</a:t>
            </a:r>
            <a:endParaRPr lang="ja-JP" altLang="en-US" b="1" dirty="0">
              <a:solidFill>
                <a:schemeClr val="tx1"/>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9C7FA775-A6A4-AF7A-E353-24EE27567EC0}"/>
              </a:ext>
            </a:extLst>
          </p:cNvPr>
          <p:cNvSpPr txBox="1"/>
          <p:nvPr/>
        </p:nvSpPr>
        <p:spPr>
          <a:xfrm>
            <a:off x="254000" y="825420"/>
            <a:ext cx="11744712"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rPr>
              <a:t>VOICEVOX: </a:t>
            </a:r>
            <a:r>
              <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hlinkClick r:id="rId2">
                  <a:extLst>
                    <a:ext uri="{A12FA001-AC4F-418D-AE19-62706E023703}">
                      <ahyp:hlinkClr xmlns:ahyp="http://schemas.microsoft.com/office/drawing/2018/hyperlinkcolor" val="tx"/>
                    </a:ext>
                  </a:extLst>
                </a:hlinkClick>
              </a:rPr>
              <a:t>https://voicevox.hiroshiba.jp/</a:t>
            </a:r>
            <a:endParaRPr lang="en-US" altLang="ja-JP" sz="2800" b="1" dirty="0">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生成された </a:t>
            </a: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_text.md</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を </a:t>
            </a: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.txt</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に変え、発言以外の行を削除して  </a:t>
            </a:r>
            <a:b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ファイル</a:t>
            </a: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=&gt; “</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テキスト読み込み</a:t>
            </a:r>
            <a:r>
              <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メニュー で読み込ませる</a:t>
            </a:r>
            <a:endParaRPr lang="en-US" altLang="ja-JP" sz="28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四国めたん</a:t>
            </a: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皆さん、こんにちはー！</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Youtuber</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の四国めたんです！</a:t>
            </a:r>
          </a:p>
          <a:p>
            <a:pPr lvl="0"/>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ずんだもん</a:t>
            </a: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ずんだもんなのだー！今日は何をするのだ、めたんちゃん！</a:t>
            </a:r>
          </a:p>
          <a:p>
            <a:pPr lvl="0"/>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四国めたん</a:t>
            </a: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今日はね、みんなの勉強や仕事に役立つ、とっておきの</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活用術を紹介しちゃうよ！特に、学校の先生とか、研究者さんには必見のテーマ！</a:t>
            </a:r>
          </a:p>
          <a:p>
            <a:pPr lvl="0"/>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ずんだもん</a:t>
            </a: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なになに、気になるのだ！ずんだもんも</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は大好きだもん！</a:t>
            </a:r>
          </a:p>
          <a:p>
            <a:pPr lvl="0"/>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四国めたん</a:t>
            </a: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ずんだもん、実はね、講義の録画とか、先生が作った</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PowerPoint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のスライドとか、そういう資料から、</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が教科書を自動で作ってくれる技術があるんだって！</a:t>
            </a:r>
          </a:p>
          <a:p>
            <a:pPr lvl="0"/>
            <a:r>
              <a:rPr lang="ja-JP" altLang="en-US"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ずんだもん</a:t>
            </a:r>
            <a:r>
              <a:rPr lang="en-US" altLang="ja-JP" sz="2800"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ええっ！？そんな夢みたいな話があるのだ！？教科書作りって大変だから、</a:t>
            </a:r>
            <a:r>
              <a:rPr lang="en-US" altLang="ja-JP"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が手伝ってくれるなんて、画期的なのだ！</a:t>
            </a:r>
          </a:p>
        </p:txBody>
      </p:sp>
    </p:spTree>
    <p:extLst>
      <p:ext uri="{BB962C8B-B14F-4D97-AF65-F5344CB8AC3E}">
        <p14:creationId xmlns:p14="http://schemas.microsoft.com/office/powerpoint/2010/main" val="17023261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D8207-02CC-26DA-2281-75AB5985661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A6FD6651-0C28-8E37-C10B-78EDA4BDA1AF}"/>
              </a:ext>
            </a:extLst>
          </p:cNvPr>
          <p:cNvSpPr>
            <a:spLocks noGrp="1"/>
          </p:cNvSpPr>
          <p:nvPr>
            <p:ph type="title"/>
          </p:nvPr>
        </p:nvSpPr>
        <p:spPr>
          <a:xfrm>
            <a:off x="0" y="78203"/>
            <a:ext cx="9509760" cy="709963"/>
          </a:xfrm>
        </p:spPr>
        <p:txBody>
          <a:bodyPr>
            <a:noAutofit/>
          </a:bodyPr>
          <a:lstStyle/>
          <a:p>
            <a:r>
              <a:rPr lang="en-US" altLang="ja-JP" b="1" dirty="0">
                <a:solidFill>
                  <a:schemeClr val="tx1"/>
                </a:solidFill>
                <a:latin typeface="Meiryo" panose="020B0604030504040204" pitchFamily="34" charset="-128"/>
                <a:ea typeface="Meiryo" panose="020B0604030504040204" pitchFamily="34" charset="-128"/>
              </a:rPr>
              <a:t>Gemini</a:t>
            </a:r>
            <a:r>
              <a:rPr lang="ja-JP" altLang="en-US" b="1" dirty="0">
                <a:solidFill>
                  <a:schemeClr val="tx1"/>
                </a:solidFill>
                <a:latin typeface="Meiryo" panose="020B0604030504040204" pitchFamily="34" charset="-128"/>
                <a:ea typeface="Meiryo" panose="020B0604030504040204" pitchFamily="34" charset="-128"/>
              </a:rPr>
              <a:t>にプロンプトの修正を依頼</a:t>
            </a:r>
          </a:p>
        </p:txBody>
      </p:sp>
      <p:sp>
        <p:nvSpPr>
          <p:cNvPr id="4" name="テキスト ボックス 3">
            <a:extLst>
              <a:ext uri="{FF2B5EF4-FFF2-40B4-BE49-F238E27FC236}">
                <a16:creationId xmlns:a16="http://schemas.microsoft.com/office/drawing/2014/main" id="{8DE61D81-3915-7686-05D2-D20142140604}"/>
              </a:ext>
            </a:extLst>
          </p:cNvPr>
          <p:cNvSpPr txBox="1"/>
          <p:nvPr/>
        </p:nvSpPr>
        <p:spPr>
          <a:xfrm>
            <a:off x="233680" y="916860"/>
            <a:ext cx="11938000" cy="5714385"/>
          </a:xfrm>
          <a:prstGeom prst="rect">
            <a:avLst/>
          </a:prstGeom>
          <a:noFill/>
        </p:spPr>
        <p:txBody>
          <a:bodyPr wrap="square">
            <a:spAutoFit/>
          </a:bodyPr>
          <a:lstStyle/>
          <a:p>
            <a:pPr lvl="0">
              <a:defRPr/>
            </a:pP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プロンプト</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PowerPoint</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のスライドを</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テキストにして、下記のように</a:t>
            </a:r>
            <a:r>
              <a:rPr lang="en-US" altLang="ja-JP"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VOICEVOX</a:t>
            </a:r>
            <a:r>
              <a:rPr lang="ja-JP" altLang="en-US" sz="16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で読み込める対談テキストを出力しようとしています。しかし、発言者を”四国めたん（ノーマル）”として欲しいのに”四国めたん”とされたり、発言以外の行が入ってきます。</a:t>
            </a:r>
            <a:r>
              <a:rPr lang="ja-JP" altLang="en-US" sz="16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どのようなプロンプトにしたら、発言だけで、発言者の音声情報も含めたテキストを出力してくれますか</a:t>
            </a:r>
            <a:endParaRPr lang="en-US" altLang="ja-JP" sz="1600"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回答</a:t>
            </a:r>
            <a:r>
              <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出力形式の明確化、余計な要素の排除、発言者の正確な指定</a:t>
            </a:r>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あなたは、対談形式の動画を配信している</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Youtuber</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です。</a:t>
            </a: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これから、応用物理学会で発表予定の「スライド」のテキストを提供します。</a:t>
            </a: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次の要件に従って、日本語で対談形式の原稿を作成してください。</a:t>
            </a:r>
          </a:p>
          <a:p>
            <a:pPr lvl="0">
              <a:defRPr/>
            </a:pPr>
            <a:endParaRPr lang="ja-JP" altLang="en-US" sz="2000" baseline="30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全体要件</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出力は対談形式のセリフ部分のみとする。**</a:t>
            </a:r>
          </a:p>
          <a:p>
            <a:pPr lvl="0">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スライド番号やタイトル、説明などのセリフ以外の要素は含めない。**</a:t>
            </a:r>
          </a:p>
          <a:p>
            <a:pPr lvl="0">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出演者は、</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VOICEVOX</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の音声情報を含めた「四国めたん（ノーマル）」と「ずんだもん（ノーマル）」とする。**</a:t>
            </a:r>
          </a:p>
          <a:p>
            <a:pPr lvl="0">
              <a:defRPr/>
            </a:pP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出演者の名前の後に「</a:t>
            </a:r>
            <a:r>
              <a:rPr lang="en-US" altLang="ja-JP"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」をつけ、その後に発言を続ける。**</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言語は日本語。**</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時間は</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12</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分。**</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聴講者は科学技術に詳しくない一般人。**</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以下略</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994986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42030-4071-B3A5-8001-730F32650D24}"/>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E91F7CD-2BB7-6B44-CD13-03296CB2AB7B}"/>
              </a:ext>
            </a:extLst>
          </p:cNvPr>
          <p:cNvSpPr>
            <a:spLocks noGrp="1"/>
          </p:cNvSpPr>
          <p:nvPr>
            <p:ph idx="1"/>
          </p:nvPr>
        </p:nvSpPr>
        <p:spPr>
          <a:xfrm>
            <a:off x="175260" y="1045844"/>
            <a:ext cx="11887200" cy="5735956"/>
          </a:xfrm>
        </p:spPr>
        <p:txBody>
          <a:bodyPr>
            <a:noAutofit/>
          </a:bodyPr>
          <a:lstStyle/>
          <a:p>
            <a:pPr marL="571500" indent="-571500">
              <a:spcBef>
                <a:spcPts val="0"/>
              </a:spcBef>
              <a:spcAft>
                <a:spcPts val="600"/>
              </a:spcAft>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の活用は、</a:t>
            </a:r>
            <a:r>
              <a:rPr lang="ja-JP" altLang="en-US"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プロンプト次第</a:t>
            </a:r>
            <a:endParaRPr lang="en-US" altLang="ja-JP"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571500" indent="-571500">
              <a:spcBef>
                <a:spcPts val="0"/>
              </a:spcBef>
              <a:spcAft>
                <a:spcPts val="600"/>
              </a:spcAft>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Role</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を与えることで、誤字だけでなく、論理・数式・専門用語も修正</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=&gt;</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修正された結果が間違っていることもあるので注意</a:t>
            </a:r>
            <a:endParaRPr lang="en-US" altLang="ja-JP" sz="2800"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571500" indent="-571500">
              <a:spcBef>
                <a:spcPts val="0"/>
              </a:spcBef>
              <a:spcAft>
                <a:spcPts val="600"/>
              </a:spcAft>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効果的に使うには、入力情報をテキストで準備する</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71500" indent="-571500">
              <a:spcBef>
                <a:spcPts val="0"/>
              </a:spcBef>
              <a:spcAft>
                <a:spcPts val="600"/>
              </a:spcAft>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原則、出力もテキストに限定されるので、</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を活用</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71500" indent="-571500">
              <a:spcBef>
                <a:spcPts val="0"/>
              </a:spcBef>
              <a:spcAft>
                <a:spcPts val="600"/>
              </a:spcAft>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ほとんどの処理は、</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Web</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サービスと </a:t>
            </a:r>
            <a:r>
              <a:rPr lang="en-US" altLang="ja-JP" sz="2800" dirty="0" err="1">
                <a:latin typeface="Times New Roman" panose="02020603050405020304" pitchFamily="18" charset="0"/>
                <a:ea typeface="ＭＳ ゴシック" panose="020B0609070205080204" pitchFamily="49" charset="-128"/>
                <a:cs typeface="Times New Roman" panose="02020603050405020304" pitchFamily="18" charset="0"/>
              </a:rPr>
              <a:t>pandoc</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だけで完結できる</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PowerPoint</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を</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化するには不十分？</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pptx2md.py</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の利用を推奨</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571500" indent="-571500">
              <a:spcBef>
                <a:spcPts val="0"/>
              </a:spcBef>
              <a:spcAft>
                <a:spcPts val="600"/>
              </a:spcAft>
            </a:pP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プログラムを利用したほうが便利</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make_textbook5.py, pandoc.py, transcribe_simple.py</a:t>
            </a:r>
            <a:b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pptx2md.bat, make_textbook.bat</a:t>
            </a:r>
            <a:r>
              <a:rPr lang="ja-JP" altLang="en-US" sz="2800" dirty="0">
                <a:latin typeface="Times New Roman" panose="02020603050405020304" pitchFamily="18" charset="0"/>
                <a:ea typeface="ＭＳ ゴシック" panose="020B0609070205080204" pitchFamily="49" charset="-128"/>
                <a:cs typeface="Times New Roman" panose="02020603050405020304" pitchFamily="18" charset="0"/>
              </a:rPr>
              <a:t> を配布しました</a:t>
            </a: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2" name="タイトル 1">
            <a:extLst>
              <a:ext uri="{FF2B5EF4-FFF2-40B4-BE49-F238E27FC236}">
                <a16:creationId xmlns:a16="http://schemas.microsoft.com/office/drawing/2014/main" id="{75069303-DAFE-4CA8-7B8E-32DDF64AE741}"/>
              </a:ext>
            </a:extLst>
          </p:cNvPr>
          <p:cNvSpPr>
            <a:spLocks noGrp="1"/>
          </p:cNvSpPr>
          <p:nvPr>
            <p:ph type="title"/>
          </p:nvPr>
        </p:nvSpPr>
        <p:spPr>
          <a:xfrm>
            <a:off x="175260" y="0"/>
            <a:ext cx="12016740" cy="814040"/>
          </a:xfrm>
        </p:spPr>
        <p:txBody>
          <a:bodyPr vert="horz" lIns="91440" tIns="45720" rIns="91440" bIns="0" rtlCol="0" anchor="ctr">
            <a:noAutofit/>
          </a:bodyPr>
          <a:lstStyle/>
          <a:p>
            <a:r>
              <a:rPr lang="ja-JP" altLang="en-US" sz="3200" b="1" dirty="0">
                <a:solidFill>
                  <a:srgbClr val="1F3764"/>
                </a:solidFill>
                <a:latin typeface="Meiryo" panose="020B0604030504040204" pitchFamily="34" charset="-128"/>
                <a:ea typeface="Meiryo" panose="020B0604030504040204" pitchFamily="34" charset="-128"/>
              </a:rPr>
              <a:t>まとめ</a:t>
            </a:r>
          </a:p>
        </p:txBody>
      </p:sp>
    </p:spTree>
    <p:extLst>
      <p:ext uri="{BB962C8B-B14F-4D97-AF65-F5344CB8AC3E}">
        <p14:creationId xmlns:p14="http://schemas.microsoft.com/office/powerpoint/2010/main" val="1122856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66BFF-4BBE-8B98-0C31-CD4F600F8F2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AAC83E3-AAA2-C608-5218-37F7D329091A}"/>
              </a:ext>
            </a:extLst>
          </p:cNvPr>
          <p:cNvSpPr>
            <a:spLocks noGrp="1"/>
          </p:cNvSpPr>
          <p:nvPr>
            <p:ph type="title"/>
          </p:nvPr>
        </p:nvSpPr>
        <p:spPr>
          <a:xfrm>
            <a:off x="178420" y="78203"/>
            <a:ext cx="7886476" cy="691231"/>
          </a:xfrm>
        </p:spPr>
        <p:txBody>
          <a:bodyPr vert="horz" lIns="91440" tIns="45720" rIns="91440" bIns="0" rtlCol="0" anchor="ctr">
            <a:normAutofit/>
          </a:bodyPr>
          <a:lstStyle/>
          <a:p>
            <a:r>
              <a:rPr lang="en-US" altLang="ja-JP" sz="3200" b="1" dirty="0"/>
              <a:t>python</a:t>
            </a:r>
            <a:r>
              <a:rPr lang="ja-JP" altLang="en-US" sz="3200" b="1" dirty="0"/>
              <a:t>関係のインストール</a:t>
            </a:r>
          </a:p>
        </p:txBody>
      </p:sp>
      <p:sp>
        <p:nvSpPr>
          <p:cNvPr id="4" name="テキスト ボックス 3">
            <a:extLst>
              <a:ext uri="{FF2B5EF4-FFF2-40B4-BE49-F238E27FC236}">
                <a16:creationId xmlns:a16="http://schemas.microsoft.com/office/drawing/2014/main" id="{7E65E797-0895-419E-AC33-C68C56840924}"/>
              </a:ext>
            </a:extLst>
          </p:cNvPr>
          <p:cNvSpPr txBox="1"/>
          <p:nvPr/>
        </p:nvSpPr>
        <p:spPr>
          <a:xfrm>
            <a:off x="458639" y="954935"/>
            <a:ext cx="11222966" cy="5970865"/>
          </a:xfrm>
          <a:prstGeom prst="rect">
            <a:avLst/>
          </a:prstGeom>
          <a:noFill/>
        </p:spPr>
        <p:txBody>
          <a:bodyPr wrap="square">
            <a:spAutoFit/>
          </a:bodyPr>
          <a:lstStyle/>
          <a:p>
            <a:r>
              <a:rPr lang="en-US" altLang="ja-JP" b="1" dirty="0"/>
              <a:t>Python</a:t>
            </a:r>
            <a:r>
              <a:rPr lang="ja-JP" altLang="en-US" b="1" dirty="0"/>
              <a:t>のインストール</a:t>
            </a:r>
            <a:r>
              <a:rPr lang="en-US" altLang="ja-JP" b="1" dirty="0"/>
              <a:t>:</a:t>
            </a:r>
            <a:r>
              <a:rPr lang="ja-JP" altLang="en-US" b="1" dirty="0"/>
              <a:t> </a:t>
            </a:r>
            <a:r>
              <a:rPr lang="en-US" altLang="ja-JP" dirty="0"/>
              <a:t>https://www.python.org/</a:t>
            </a:r>
            <a:r>
              <a:rPr lang="ja-JP" altLang="en-US" dirty="0"/>
              <a:t> から </a:t>
            </a:r>
            <a:r>
              <a:rPr lang="en-US" altLang="ja-JP" dirty="0"/>
              <a:t>python</a:t>
            </a:r>
            <a:r>
              <a:rPr lang="ja-JP" altLang="en-US" dirty="0"/>
              <a:t> </a:t>
            </a:r>
            <a:r>
              <a:rPr lang="en-US" altLang="ja-JP" dirty="0"/>
              <a:t>(3.10</a:t>
            </a:r>
            <a:r>
              <a:rPr lang="ja-JP" altLang="en-US" dirty="0"/>
              <a:t>以上推奨</a:t>
            </a:r>
            <a:r>
              <a:rPr lang="en-US" altLang="ja-JP" dirty="0"/>
              <a:t>)</a:t>
            </a:r>
            <a:r>
              <a:rPr lang="ja-JP" altLang="en-US" dirty="0"/>
              <a:t> をインストール</a:t>
            </a:r>
            <a:endParaRPr lang="en-US" altLang="ja-JP" dirty="0"/>
          </a:p>
          <a:p>
            <a:endParaRPr lang="en-US" altLang="ja-JP" b="1" dirty="0"/>
          </a:p>
          <a:p>
            <a:r>
              <a:rPr lang="ja-JP" altLang="en-US" b="1" dirty="0"/>
              <a:t>ライブラリのインストール</a:t>
            </a:r>
            <a:endParaRPr lang="en-US" altLang="ja-JP" b="1" dirty="0"/>
          </a:p>
          <a:p>
            <a:r>
              <a:rPr lang="ja-JP" altLang="en-US" dirty="0"/>
              <a:t>・</a:t>
            </a:r>
            <a:r>
              <a:rPr lang="ja-JP" altLang="en-US" b="1" dirty="0"/>
              <a:t>必要なライブラリを一括インストール</a:t>
            </a:r>
            <a:r>
              <a:rPr lang="en-US" altLang="ja-JP" b="1" dirty="0"/>
              <a:t>:</a:t>
            </a:r>
            <a:r>
              <a:rPr lang="ja-JP" altLang="en-US" dirty="0"/>
              <a:t> </a:t>
            </a:r>
            <a:br>
              <a:rPr lang="en-US" altLang="ja-JP" dirty="0"/>
            </a:br>
            <a:r>
              <a:rPr lang="ja-JP" altLang="en-US" dirty="0"/>
              <a:t>　</a:t>
            </a:r>
            <a:r>
              <a:rPr lang="en-US" altLang="ja-JP" dirty="0"/>
              <a:t>&gt; pip install -r requirements.txt</a:t>
            </a:r>
          </a:p>
          <a:p>
            <a:r>
              <a:rPr lang="ja-JP" altLang="en-US" dirty="0"/>
              <a:t>・</a:t>
            </a:r>
            <a:r>
              <a:rPr lang="en-US" altLang="ja-JP" b="1" dirty="0"/>
              <a:t>transcribe_simple.py</a:t>
            </a:r>
            <a:r>
              <a:rPr lang="ja-JP" altLang="en-US" b="1" dirty="0"/>
              <a:t>を使う場合</a:t>
            </a:r>
            <a:r>
              <a:rPr lang="en-US" altLang="ja-JP" b="1" dirty="0"/>
              <a:t>:</a:t>
            </a:r>
            <a:r>
              <a:rPr lang="ja-JP" altLang="en-US" b="1" dirty="0"/>
              <a:t> </a:t>
            </a:r>
            <a:r>
              <a:rPr lang="en-US" altLang="ja-JP" b="1" dirty="0"/>
              <a:t>FF</a:t>
            </a:r>
            <a:r>
              <a:rPr lang="ja-JP" altLang="en-US" b="1" dirty="0"/>
              <a:t>ｍ</a:t>
            </a:r>
            <a:r>
              <a:rPr lang="en-US" altLang="ja-JP" b="1" dirty="0"/>
              <a:t>peg</a:t>
            </a:r>
            <a:r>
              <a:rPr lang="ja-JP" altLang="en-US" b="1" dirty="0"/>
              <a:t>をインストール</a:t>
            </a:r>
            <a:r>
              <a:rPr lang="en-US" altLang="ja-JP" b="1" dirty="0"/>
              <a:t>:</a:t>
            </a:r>
            <a:r>
              <a:rPr lang="ja-JP" altLang="en-US" dirty="0"/>
              <a:t> </a:t>
            </a:r>
            <a:br>
              <a:rPr lang="en-US" altLang="ja-JP" dirty="0"/>
            </a:br>
            <a:r>
              <a:rPr lang="ja-JP" altLang="en-US" dirty="0"/>
              <a:t>   </a:t>
            </a:r>
            <a:r>
              <a:rPr lang="en-US" altLang="ja-JP" dirty="0"/>
              <a:t>&gt; </a:t>
            </a:r>
            <a:r>
              <a:rPr lang="en-US" altLang="ja-JP" dirty="0" err="1"/>
              <a:t>winget</a:t>
            </a:r>
            <a:r>
              <a:rPr lang="en-US" altLang="ja-JP" dirty="0"/>
              <a:t> install --id=</a:t>
            </a:r>
            <a:r>
              <a:rPr lang="en-US" altLang="ja-JP" dirty="0" err="1"/>
              <a:t>Gyan.FFmpeg</a:t>
            </a:r>
            <a:r>
              <a:rPr lang="en-US" altLang="ja-JP"/>
              <a:t> -e</a:t>
            </a:r>
            <a:br>
              <a:rPr lang="en-US" altLang="ja-JP" dirty="0"/>
            </a:br>
            <a:endParaRPr lang="en-US" altLang="ja-JP" dirty="0"/>
          </a:p>
          <a:p>
            <a:r>
              <a:rPr lang="en-US" altLang="ja-JP" sz="1400" b="1" dirty="0"/>
              <a:t>(</a:t>
            </a:r>
            <a:r>
              <a:rPr lang="ja-JP" altLang="en-US" sz="1400" b="1" dirty="0"/>
              <a:t>一括インストールすれば不要</a:t>
            </a:r>
            <a:r>
              <a:rPr lang="en-US" altLang="ja-JP" sz="1400" b="1" dirty="0"/>
              <a:t>)</a:t>
            </a:r>
            <a:r>
              <a:rPr lang="ja-JP" altLang="en-US" sz="1400" b="1" dirty="0"/>
              <a:t>個別インストール：</a:t>
            </a:r>
            <a:endParaRPr lang="ja-JP" altLang="en-US" sz="1400" dirty="0"/>
          </a:p>
          <a:p>
            <a:pPr marL="514350" indent="-514350">
              <a:buFont typeface="+mj-lt"/>
              <a:buAutoNum type="arabicPeriod"/>
            </a:pPr>
            <a:r>
              <a:rPr lang="en-US" altLang="ja-JP" sz="1400" dirty="0"/>
              <a:t>&gt; </a:t>
            </a:r>
            <a:r>
              <a:rPr lang="ja-JP" altLang="en-US" sz="1400" dirty="0"/>
              <a:t>python -m pip install --upgrade pip</a:t>
            </a:r>
            <a:br>
              <a:rPr lang="en-US" altLang="ja-JP" sz="1400" dirty="0"/>
            </a:br>
            <a:r>
              <a:rPr lang="en-US" altLang="ja-JP" sz="1400" dirty="0"/>
              <a:t>&gt; </a:t>
            </a:r>
            <a:r>
              <a:rPr lang="ja-JP" altLang="en-US" sz="1400" dirty="0"/>
              <a:t>pip install wheel </a:t>
            </a:r>
            <a:endParaRPr lang="en-US" altLang="ja-JP" sz="1400" dirty="0"/>
          </a:p>
          <a:p>
            <a:pPr marL="514350" indent="-514350">
              <a:buFont typeface="+mj-lt"/>
              <a:buAutoNum type="arabicPeriod"/>
            </a:pPr>
            <a:r>
              <a:rPr lang="ja-JP" altLang="en-US" sz="1400" dirty="0"/>
              <a:t>update.py </a:t>
            </a:r>
            <a:r>
              <a:rPr lang="en-US" altLang="ja-JP" sz="1400" dirty="0"/>
              <a:t>(</a:t>
            </a:r>
            <a:r>
              <a:rPr lang="ja-JP" altLang="en-US" sz="1400" dirty="0"/>
              <a:t>プログラムファイルのダウンロード</a:t>
            </a:r>
            <a:r>
              <a:rPr lang="en-US" altLang="ja-JP" sz="1400" dirty="0"/>
              <a:t>)</a:t>
            </a:r>
            <a:r>
              <a:rPr lang="ja-JP" altLang="en-US" sz="1400" dirty="0"/>
              <a:t>に必要:</a:t>
            </a:r>
            <a:br>
              <a:rPr lang="en-US" altLang="ja-JP" sz="1400" dirty="0"/>
            </a:br>
            <a:r>
              <a:rPr lang="en-US" altLang="ja-JP" sz="1400" dirty="0"/>
              <a:t>&gt; </a:t>
            </a:r>
            <a:r>
              <a:rPr lang="ja-JP" altLang="en-US" sz="1400" dirty="0"/>
              <a:t>pip install requests bs4</a:t>
            </a:r>
          </a:p>
          <a:p>
            <a:pPr marL="514350" indent="-514350">
              <a:buFont typeface="+mj-lt"/>
              <a:buAutoNum type="arabicPeriod"/>
            </a:pPr>
            <a:endParaRPr lang="en-US" altLang="ja-JP" sz="1400" dirty="0"/>
          </a:p>
          <a:p>
            <a:pPr marL="514350" indent="-514350">
              <a:buFont typeface="+mj-lt"/>
              <a:buAutoNum type="arabicPeriod"/>
            </a:pPr>
            <a:r>
              <a:rPr lang="ja-JP" altLang="en-US" sz="1400" dirty="0"/>
              <a:t>to_audio.py </a:t>
            </a:r>
            <a:r>
              <a:rPr lang="en-US" altLang="ja-JP" sz="1400" dirty="0"/>
              <a:t>(</a:t>
            </a:r>
            <a:r>
              <a:rPr lang="ja-JP" altLang="en-US" sz="1400" dirty="0"/>
              <a:t>動画ファイルを音声ファイルに変換</a:t>
            </a:r>
            <a:r>
              <a:rPr lang="en-US" altLang="ja-JP" sz="1400" dirty="0"/>
              <a:t>)</a:t>
            </a:r>
            <a:r>
              <a:rPr lang="ja-JP" altLang="en-US" sz="1400" dirty="0"/>
              <a:t> に必要</a:t>
            </a:r>
            <a:r>
              <a:rPr lang="en-US" altLang="ja-JP" sz="1400" dirty="0"/>
              <a:t>:</a:t>
            </a:r>
            <a:br>
              <a:rPr lang="en-US" altLang="ja-JP" sz="1400" dirty="0"/>
            </a:br>
            <a:r>
              <a:rPr lang="en-US" altLang="ja-JP" sz="1400" dirty="0"/>
              <a:t>&gt; </a:t>
            </a:r>
            <a:r>
              <a:rPr lang="ja-JP" altLang="en-US" sz="1400" dirty="0"/>
              <a:t>pip install pydub</a:t>
            </a:r>
          </a:p>
          <a:p>
            <a:pPr marL="514350" indent="-514350">
              <a:buFont typeface="+mj-lt"/>
              <a:buAutoNum type="arabicPeriod"/>
            </a:pPr>
            <a:r>
              <a:rPr lang="ja-JP" altLang="en-US" sz="1400" dirty="0"/>
              <a:t>transcribe_simple.py </a:t>
            </a:r>
            <a:r>
              <a:rPr lang="en-US" altLang="ja-JP" sz="1400" dirty="0"/>
              <a:t>(OpenAI</a:t>
            </a:r>
            <a:r>
              <a:rPr lang="ja-JP" altLang="en-US" sz="1400" dirty="0"/>
              <a:t> </a:t>
            </a:r>
            <a:r>
              <a:rPr lang="en-US" altLang="ja-JP" sz="1400" dirty="0"/>
              <a:t>whisper</a:t>
            </a:r>
            <a:r>
              <a:rPr lang="ja-JP" altLang="en-US" sz="1400" dirty="0"/>
              <a:t> </a:t>
            </a:r>
            <a:r>
              <a:rPr lang="en-US" altLang="ja-JP" sz="1400" dirty="0"/>
              <a:t>local</a:t>
            </a:r>
            <a:r>
              <a:rPr lang="ja-JP" altLang="en-US" sz="1400" dirty="0"/>
              <a:t>版を使った読み起こしプログラム</a:t>
            </a:r>
            <a:r>
              <a:rPr lang="en-US" altLang="ja-JP" sz="1400" dirty="0"/>
              <a:t>)</a:t>
            </a:r>
            <a:r>
              <a:rPr lang="ja-JP" altLang="en-US" sz="1400" dirty="0"/>
              <a:t> に必要:</a:t>
            </a:r>
            <a:br>
              <a:rPr lang="en-US" altLang="ja-JP" sz="1400" dirty="0"/>
            </a:br>
            <a:r>
              <a:rPr lang="en-US" altLang="ja-JP" sz="1400" dirty="0"/>
              <a:t>&gt; </a:t>
            </a:r>
            <a:r>
              <a:rPr lang="ja-JP" altLang="en-US" sz="1400" dirty="0"/>
              <a:t>pip install git+https://github.com/openai/whisper.git</a:t>
            </a:r>
            <a:br>
              <a:rPr lang="en-US" altLang="ja-JP" sz="1400" dirty="0"/>
            </a:br>
            <a:r>
              <a:rPr lang="ja-JP" altLang="en-US" sz="1400" dirty="0"/>
              <a:t>FFmpegをインストール</a:t>
            </a:r>
            <a:br>
              <a:rPr lang="en-US" altLang="ja-JP" sz="1400" dirty="0"/>
            </a:br>
            <a:r>
              <a:rPr lang="en-US" altLang="ja-JP" sz="1400" dirty="0"/>
              <a:t>&gt; w</a:t>
            </a:r>
            <a:r>
              <a:rPr lang="ja-JP" altLang="en-US" sz="1400" dirty="0"/>
              <a:t>inget install --id=Gyan.FFmpeg </a:t>
            </a:r>
            <a:r>
              <a:rPr lang="en-US" altLang="ja-JP" sz="1400" dirty="0"/>
              <a:t>–</a:t>
            </a:r>
            <a:r>
              <a:rPr lang="ja-JP" altLang="en-US" sz="1400" dirty="0"/>
              <a:t>e</a:t>
            </a:r>
            <a:br>
              <a:rPr lang="en-US" altLang="ja-JP" sz="1400" dirty="0"/>
            </a:br>
            <a:r>
              <a:rPr lang="en-US" altLang="ja-JP" sz="1400" dirty="0"/>
              <a:t>b</a:t>
            </a:r>
            <a:r>
              <a:rPr lang="ja-JP" altLang="en-US" sz="1400" dirty="0"/>
              <a:t>in フォルダのパスを環境変数 PATH に追加</a:t>
            </a:r>
          </a:p>
          <a:p>
            <a:pPr marL="514350" indent="-514350">
              <a:buFont typeface="+mj-lt"/>
              <a:buAutoNum type="arabicPeriod"/>
            </a:pPr>
            <a:r>
              <a:rPr lang="ja-JP" altLang="en-US" sz="1400" dirty="0"/>
              <a:t>pptx2md.py </a:t>
            </a:r>
            <a:r>
              <a:rPr lang="en-US" altLang="ja-JP" sz="1400" dirty="0"/>
              <a:t>(PowerPoint</a:t>
            </a:r>
            <a:r>
              <a:rPr lang="ja-JP" altLang="en-US" sz="1400" dirty="0"/>
              <a:t>ファイルを</a:t>
            </a:r>
            <a:r>
              <a:rPr lang="en-US" altLang="ja-JP" sz="1400" dirty="0"/>
              <a:t>Markdown</a:t>
            </a:r>
            <a:r>
              <a:rPr lang="ja-JP" altLang="en-US" sz="1400" dirty="0"/>
              <a:t>に変換</a:t>
            </a:r>
            <a:r>
              <a:rPr lang="en-US" altLang="ja-JP" sz="1400" dirty="0"/>
              <a:t>)</a:t>
            </a:r>
            <a:r>
              <a:rPr lang="ja-JP" altLang="en-US" sz="1400" dirty="0"/>
              <a:t> に必要</a:t>
            </a:r>
            <a:r>
              <a:rPr lang="en-US" altLang="ja-JP" sz="1400" dirty="0"/>
              <a:t>:</a:t>
            </a:r>
            <a:br>
              <a:rPr lang="en-US" altLang="ja-JP" sz="1400" dirty="0"/>
            </a:br>
            <a:r>
              <a:rPr lang="en-US" altLang="ja-JP" sz="1400" dirty="0"/>
              <a:t>&gt; </a:t>
            </a:r>
            <a:r>
              <a:rPr lang="ja-JP" altLang="en-US" sz="1400" dirty="0"/>
              <a:t>pip install python-pptx</a:t>
            </a:r>
          </a:p>
          <a:p>
            <a:pPr marL="514350" indent="-514350">
              <a:buFont typeface="+mj-lt"/>
              <a:buAutoNum type="arabicPeriod"/>
            </a:pPr>
            <a:r>
              <a:rPr lang="ja-JP" altLang="en-US" sz="1400" dirty="0"/>
              <a:t>make_textbook.py </a:t>
            </a:r>
            <a:r>
              <a:rPr lang="en-US" altLang="ja-JP" sz="1400" dirty="0"/>
              <a:t>(</a:t>
            </a:r>
            <a:r>
              <a:rPr lang="ja-JP" altLang="en-US" sz="1400" dirty="0"/>
              <a:t>教科書作成支援プログラム</a:t>
            </a:r>
            <a:r>
              <a:rPr lang="en-US" altLang="ja-JP" sz="1400" dirty="0"/>
              <a:t>)</a:t>
            </a:r>
            <a:r>
              <a:rPr lang="ja-JP" altLang="en-US" sz="1400" dirty="0"/>
              <a:t> に必要:</a:t>
            </a:r>
            <a:br>
              <a:rPr lang="en-US" altLang="ja-JP" sz="1400" dirty="0"/>
            </a:br>
            <a:r>
              <a:rPr lang="en-US" altLang="ja-JP" sz="1400" dirty="0"/>
              <a:t>&gt; </a:t>
            </a:r>
            <a:r>
              <a:rPr lang="ja-JP" altLang="en-US" sz="1400" dirty="0"/>
              <a:t>pip install google-generativeai openai python-dotenv </a:t>
            </a:r>
          </a:p>
        </p:txBody>
      </p:sp>
    </p:spTree>
    <p:extLst>
      <p:ext uri="{BB962C8B-B14F-4D97-AF65-F5344CB8AC3E}">
        <p14:creationId xmlns:p14="http://schemas.microsoft.com/office/powerpoint/2010/main" val="3905779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777E9CC-58EE-B119-D852-6AF11E67C2E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57D3E0E-2A6E-2AD4-76BA-9DC68A386B08}"/>
              </a:ext>
            </a:extLst>
          </p:cNvPr>
          <p:cNvSpPr>
            <a:spLocks noGrp="1"/>
          </p:cNvSpPr>
          <p:nvPr>
            <p:ph type="title"/>
          </p:nvPr>
        </p:nvSpPr>
        <p:spPr>
          <a:xfrm>
            <a:off x="0" y="78203"/>
            <a:ext cx="8720254" cy="709963"/>
          </a:xfrm>
        </p:spPr>
        <p:txBody>
          <a:bodyPr vert="horz" lIns="91440" tIns="45720" rIns="91440" bIns="0" rtlCol="0" anchor="ctr">
            <a:normAutofit/>
          </a:bodyPr>
          <a:lstStyle/>
          <a:p>
            <a:r>
              <a:rPr lang="ja-JP" altLang="en-US" sz="3200" b="1" dirty="0"/>
              <a:t>プログラムの入手方法</a:t>
            </a:r>
          </a:p>
        </p:txBody>
      </p:sp>
      <p:sp>
        <p:nvSpPr>
          <p:cNvPr id="8" name="テキスト ボックス 7">
            <a:extLst>
              <a:ext uri="{FF2B5EF4-FFF2-40B4-BE49-F238E27FC236}">
                <a16:creationId xmlns:a16="http://schemas.microsoft.com/office/drawing/2014/main" id="{138DF3BD-2F78-7CF0-CA14-CA3FB4AFE4F2}"/>
              </a:ext>
            </a:extLst>
          </p:cNvPr>
          <p:cNvSpPr txBox="1"/>
          <p:nvPr/>
        </p:nvSpPr>
        <p:spPr>
          <a:xfrm>
            <a:off x="298791" y="939491"/>
            <a:ext cx="11594417" cy="486287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http://d2mate.mdxes.iir.isct.ac.jp/D2MatE/textbook/textbook_programs.html</a:t>
            </a:r>
            <a:endPar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ja-JP" altLang="en-US"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から個別にダウンロードしたりコピペできます。</a:t>
            </a:r>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en-US" altLang="ja-JP" sz="20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まとめて入手する場合は以下の手順</a:t>
            </a:r>
            <a:endPar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i</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python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と、</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shutil</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requests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ライブラリをインストール</a:t>
            </a:r>
          </a:p>
          <a:p>
            <a:pPr marR="0" lvl="0" algn="l" defTabSz="914400" rtl="0" eaLnBrk="1" fontAlgn="auto" latinLnBrk="0" hangingPunct="1">
              <a:lnSpc>
                <a:spcPct val="100000"/>
              </a:lnSpc>
              <a:spcBef>
                <a:spcPts val="0"/>
              </a:spcBef>
              <a:spcAft>
                <a:spcPts val="0"/>
              </a:spcAft>
              <a:buClrTx/>
              <a:buSzTx/>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&gt; pip install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shutil</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requests</a:t>
            </a:r>
          </a:p>
          <a:p>
            <a:pPr lvl="0">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(ii) </a:t>
            </a:r>
            <a:r>
              <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hlinkClick r:id="rId4">
                  <a:extLst>
                    <a:ext uri="{A12FA001-AC4F-418D-AE19-62706E023703}">
                      <ahyp:hlinkClr xmlns:ahyp="http://schemas.microsoft.com/office/drawing/2018/hyperlinkcolor" val="tx"/>
                    </a:ext>
                  </a:extLst>
                </a:hlinkClick>
              </a:rPr>
              <a:t>http://d2mate.mdxes.iir.isct.ac.jp/download/tkProg/tkProg_textbook</a:t>
            </a:r>
            <a:endPar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から、</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update.py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と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update_textbook.bat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を適当なフォルダーに</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ダウンロード</a:t>
            </a:r>
          </a:p>
          <a:p>
            <a:pPr marR="0" lvl="0" algn="l" defTabSz="914400" rtl="0" eaLnBrk="1" fontAlgn="auto" latinLnBrk="0" hangingPunct="1">
              <a:lnSpc>
                <a:spcPct val="100000"/>
              </a:lnSpc>
              <a:spcBef>
                <a:spcPts val="0"/>
              </a:spcBef>
              <a:spcAft>
                <a:spcPts val="0"/>
              </a:spcAft>
              <a:buClrTx/>
              <a:buSzTx/>
              <a:tabLst/>
              <a:defRPr/>
            </a:pP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(iii) update_textbook.bat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を実行。</a:t>
            </a:r>
          </a:p>
          <a:p>
            <a:pPr marR="0" lvl="0" algn="l" defTabSz="914400" rtl="0" eaLnBrk="1" fontAlgn="auto" latinLnBrk="0" hangingPunct="1">
              <a:lnSpc>
                <a:spcPct val="100000"/>
              </a:lnSpc>
              <a:spcBef>
                <a:spcPts val="0"/>
              </a:spcBef>
              <a:spcAft>
                <a:spcPts val="0"/>
              </a:spcAft>
              <a:buClrTx/>
              <a:buSzTx/>
              <a:tabLst/>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tkprog_textbook</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tkprog_textbook</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cnverter</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err="1">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tkprog_textbook</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/multimedia</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フォルダに、プログラム及びプログラムの説明を書いた</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ファイル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.md</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が保存されます。</a:t>
            </a:r>
          </a:p>
          <a:p>
            <a:pPr marR="0" lvl="0" algn="l" defTabSz="914400" rtl="0" eaLnBrk="1" fontAlgn="auto" latinLnBrk="0" hangingPunct="1">
              <a:lnSpc>
                <a:spcPct val="100000"/>
              </a:lnSpc>
              <a:spcBef>
                <a:spcPts val="0"/>
              </a:spcBef>
              <a:spcAft>
                <a:spcPts val="0"/>
              </a:spcAft>
              <a:buClrTx/>
              <a:buSzTx/>
              <a:tabLst/>
              <a:defRPr/>
            </a:pPr>
            <a:endParaRPr lang="en-US" altLang="ja-JP" sz="24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注</a:t>
            </a:r>
            <a:r>
              <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メインテナンスの都合上、教科書作成に関係のないプログラムも入っていますが、ご容赦ください</a:t>
            </a:r>
            <a:endPar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645281561"/>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Verdana"/>
        <a:ea typeface="メイリオ"/>
        <a:cs typeface=""/>
      </a:majorFont>
      <a:minorFont>
        <a:latin typeface="Verdana"/>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Science Tokyo color">
      <a:dk1>
        <a:srgbClr val="000000"/>
      </a:dk1>
      <a:lt1>
        <a:srgbClr val="FFFFFF"/>
      </a:lt1>
      <a:dk2>
        <a:srgbClr val="1C3077"/>
      </a:dk2>
      <a:lt2>
        <a:srgbClr val="7F96C2"/>
      </a:lt2>
      <a:accent1>
        <a:srgbClr val="E97979"/>
      </a:accent1>
      <a:accent2>
        <a:srgbClr val="F8A088"/>
      </a:accent2>
      <a:accent3>
        <a:srgbClr val="EDC669"/>
      </a:accent3>
      <a:accent4>
        <a:srgbClr val="81BD5F"/>
      </a:accent4>
      <a:accent5>
        <a:srgbClr val="59A36C"/>
      </a:accent5>
      <a:accent6>
        <a:srgbClr val="999999"/>
      </a:accent6>
      <a:hlink>
        <a:srgbClr val="E8EAF1"/>
      </a:hlink>
      <a:folHlink>
        <a:srgbClr val="F2F3F9"/>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marR="0" indent="0" algn="l" defTabSz="914400" rtl="0" eaLnBrk="1" fontAlgn="auto" latinLnBrk="0" hangingPunct="1">
          <a:lnSpc>
            <a:spcPct val="110000"/>
          </a:lnSpc>
          <a:spcBef>
            <a:spcPts val="1000"/>
          </a:spcBef>
          <a:spcAft>
            <a:spcPts val="0"/>
          </a:spcAft>
          <a:buClrTx/>
          <a:buSzTx/>
          <a:buFontTx/>
          <a:buNone/>
          <a:tabLst/>
          <a:defRPr kumimoji="1" sz="1600" b="0" i="0" u="none" strike="noStrike" kern="1200" cap="none" spc="0" normalizeH="0" noProof="0" dirty="0">
            <a:ln>
              <a:noFill/>
            </a:ln>
            <a:solidFill>
              <a:sysClr val="windowText" lastClr="000000"/>
            </a:solidFill>
            <a:effectLst/>
            <a:uLnTx/>
            <a:uFillTx/>
            <a:latin typeface="Hind" panose="02000000000000000000" pitchFamily="2" charset="0"/>
            <a:ea typeface="Noto Sans JP" panose="020B0200000000000000" pitchFamily="34" charset="-128"/>
            <a:cs typeface="+mn-cs"/>
          </a:defRPr>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10478</TotalTime>
  <Words>10689</Words>
  <Application>Microsoft Office PowerPoint</Application>
  <PresentationFormat>ワイド画面</PresentationFormat>
  <Paragraphs>918</Paragraphs>
  <Slides>77</Slides>
  <Notes>8</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77</vt:i4>
      </vt:variant>
    </vt:vector>
  </HeadingPairs>
  <TitlesOfParts>
    <vt:vector size="95" baseType="lpstr">
      <vt:lpstr>ＨＧ丸ゴシックB</vt:lpstr>
      <vt:lpstr>ＭＳ Ｐゴシック</vt:lpstr>
      <vt:lpstr>Noto Sans JP</vt:lpstr>
      <vt:lpstr>Meiryo</vt:lpstr>
      <vt:lpstr>游ゴシック</vt:lpstr>
      <vt:lpstr>Yu Gothic Medium</vt:lpstr>
      <vt:lpstr>Yu Gothic Medium</vt:lpstr>
      <vt:lpstr>游明朝</vt:lpstr>
      <vt:lpstr>Aptos</vt:lpstr>
      <vt:lpstr>Arial</vt:lpstr>
      <vt:lpstr>Calibri</vt:lpstr>
      <vt:lpstr>Cambria Math</vt:lpstr>
      <vt:lpstr>Times New Roman</vt:lpstr>
      <vt:lpstr>Verdana</vt:lpstr>
      <vt:lpstr>Wingdings</vt:lpstr>
      <vt:lpstr>1_Office テーマ</vt:lpstr>
      <vt:lpstr>標準デザイン</vt:lpstr>
      <vt:lpstr>Office テーマ</vt:lpstr>
      <vt:lpstr>チュートリアル:  講義録画・録音ファイルと生成AIから 教科書を作ろう</vt:lpstr>
      <vt:lpstr>講義の内容</vt:lpstr>
      <vt:lpstr>教科書作成プログラムWeb</vt:lpstr>
      <vt:lpstr>ハルシネーションの少ない自製AI: NotebookLM</vt:lpstr>
      <vt:lpstr>公開NotebookLM (gmailアカウントの認証が必要です)</vt:lpstr>
      <vt:lpstr>PowerPoint プレゼンテーション</vt:lpstr>
      <vt:lpstr>神谷の環境</vt:lpstr>
      <vt:lpstr>python関係のインストール</vt:lpstr>
      <vt:lpstr>プログラムの入手方法</vt:lpstr>
      <vt:lpstr>pythonで生成AIを使う場合 (make_textbook5.py)</vt:lpstr>
      <vt:lpstr>GUIプログラム: まだ実用版ではありません</vt:lpstr>
      <vt:lpstr>配布ファイル: distribution-textbook.zip</vt:lpstr>
      <vt:lpstr>PowerPoint プレゼンテーション</vt:lpstr>
      <vt:lpstr>Office365のMS-Wordでは、Copilotで出力できる</vt:lpstr>
      <vt:lpstr>PowerPoint プレゼンテーション</vt:lpstr>
      <vt:lpstr>Gemini 2.5 Flashを選んだ理由</vt:lpstr>
      <vt:lpstr>教科書作成の流れ</vt:lpstr>
      <vt:lpstr>Markdown (拡張子 .md)</vt:lpstr>
      <vt:lpstr>VSCode + Markdown 拡張機能</vt:lpstr>
      <vt:lpstr>Markdown 拡張機能</vt:lpstr>
      <vt:lpstr>Markdown 拡張機能</vt:lpstr>
      <vt:lpstr>Markdown → Office変換ツールの特徴と導入ハードル</vt:lpstr>
      <vt:lpstr>pandocの使用方法</vt:lpstr>
      <vt:lpstr>pandoc.py</vt:lpstr>
      <vt:lpstr>Web UI生成AIで教科書を作る: 失敗例</vt:lpstr>
      <vt:lpstr>Web UI生成AIで教科書を作る: Markdown出力の問題</vt:lpstr>
      <vt:lpstr>Web UI生成AIで教科書を作る: Markdownで出力できる例</vt:lpstr>
      <vt:lpstr>それぞれの特徴</vt:lpstr>
      <vt:lpstr>改めて注意: 著作権など</vt:lpstr>
      <vt:lpstr>PowerPoint プレゼンテーション</vt:lpstr>
      <vt:lpstr>教科書作成フローとプログラム</vt:lpstr>
      <vt:lpstr>音声ファイルから文字起こしファイルを作る方法</vt:lpstr>
      <vt:lpstr>transcribe_simple.py (OpenAI whisper local版)</vt:lpstr>
      <vt:lpstr>PowerPoint プレゼンテーション</vt:lpstr>
      <vt:lpstr>Web UI生成AIで文字起こしテキストから教科書を作る</vt:lpstr>
      <vt:lpstr>音声データを使った場合の特徴</vt:lpstr>
      <vt:lpstr>スライドファイルの利用</vt:lpstr>
      <vt:lpstr>PowerPoint プレゼンテーション</vt:lpstr>
      <vt:lpstr>教科書作成フローとプログラム</vt:lpstr>
      <vt:lpstr>使用する講義資料</vt:lpstr>
      <vt:lpstr>ベクトル解析講義に関するファイル</vt:lpstr>
      <vt:lpstr>文字起こしテキストの比較</vt:lpstr>
      <vt:lpstr>PowerPoint プレゼンテーション</vt:lpstr>
      <vt:lpstr>pptx2md.py を使用</vt:lpstr>
      <vt:lpstr>pptx2md.bat</vt:lpstr>
      <vt:lpstr>make_textbook5.py</vt:lpstr>
      <vt:lpstr>make_textbook5.bat の設定</vt:lpstr>
      <vt:lpstr>標準 make_textbook5.ini</vt:lpstr>
      <vt:lpstr>音声文字起こしファイルだけで教科書作成 (smallモデル)</vt:lpstr>
      <vt:lpstr>標準 make_textbook5.ini</vt:lpstr>
      <vt:lpstr>pandocでエラーが出るCase 1</vt:lpstr>
      <vt:lpstr>pandocでエラーが出るCase 2</vt:lpstr>
      <vt:lpstr>pandocだけ再実行する簡単な方法</vt:lpstr>
      <vt:lpstr>文字起こしテキストと教科書の比較</vt:lpstr>
      <vt:lpstr>数式の誤りも修正された</vt:lpstr>
      <vt:lpstr>音声文字起こしファイルだけで教科書作成 (largeモデル)</vt:lpstr>
      <vt:lpstr>音声文字起こしとスライドファイルで教科書作成 (日本語)</vt:lpstr>
      <vt:lpstr>生成AIの出力Wordファイルで修正が必要だった点</vt:lpstr>
      <vt:lpstr>スライドファイルだけで教科書作成 (日本語)</vt:lpstr>
      <vt:lpstr>音声とスライドで教科書を作成 (英語)</vt:lpstr>
      <vt:lpstr>生成AIの注意</vt:lpstr>
      <vt:lpstr>音声文字＋スライドファイルで全面的に再構成 (日本語)</vt:lpstr>
      <vt:lpstr>音声文字＋スライドファイルで全面的に再構成 (日本語)</vt:lpstr>
      <vt:lpstr>pandocに--tocオプションを与えて目次を作成して比較</vt:lpstr>
      <vt:lpstr>pandocに --toc オプションを与えて目次を作成して比較</vt:lpstr>
      <vt:lpstr>仕上げ</vt:lpstr>
      <vt:lpstr>PowerPoint プレゼンテーション</vt:lpstr>
      <vt:lpstr>スライドを作り、発表原稿を生成 (日本語)</vt:lpstr>
      <vt:lpstr>スライドを作り、発表原稿を生成 (英語)</vt:lpstr>
      <vt:lpstr>推奨: 発表原稿とスライドを作り、発表原稿を生成 (日本語)</vt:lpstr>
      <vt:lpstr>推奨: 発表原稿とスライドを作り、発表原稿を生成 (英語)</vt:lpstr>
      <vt:lpstr>発表原稿とスライドから成果報告書を作る</vt:lpstr>
      <vt:lpstr>発表原稿とスライドからYoutube対談原稿を生成する</vt:lpstr>
      <vt:lpstr>発表原稿とスライドからYoutube対談原稿を生成する(VOICEVOX対応)</vt:lpstr>
      <vt:lpstr>発表原稿とスライドからYoutube対談原稿を生成する(VOICEVOX対応)</vt:lpstr>
      <vt:lpstr>Geminiにプロンプトの修正を依頼</vt:lpstr>
      <vt:lpstr>まとめ</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レポートS6点群のステレオ投影</dc:title>
  <dc:creator>神谷利夫</dc:creator>
  <cp:lastModifiedBy>利夫 神谷</cp:lastModifiedBy>
  <cp:revision>630</cp:revision>
  <cp:lastPrinted>2020-04-20T20:05:09Z</cp:lastPrinted>
  <dcterms:created xsi:type="dcterms:W3CDTF">2013-04-22T01:26:47Z</dcterms:created>
  <dcterms:modified xsi:type="dcterms:W3CDTF">2025-09-24T07:21:58Z</dcterms:modified>
</cp:coreProperties>
</file>