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4052" r:id="rId2"/>
  </p:sldMasterIdLst>
  <p:notesMasterIdLst>
    <p:notesMasterId r:id="rId50"/>
  </p:notesMasterIdLst>
  <p:sldIdLst>
    <p:sldId id="256" r:id="rId3"/>
    <p:sldId id="5017" r:id="rId4"/>
    <p:sldId id="4987" r:id="rId5"/>
    <p:sldId id="556" r:id="rId6"/>
    <p:sldId id="4978" r:id="rId7"/>
    <p:sldId id="5018" r:id="rId8"/>
    <p:sldId id="4979" r:id="rId9"/>
    <p:sldId id="4983" r:id="rId10"/>
    <p:sldId id="4984" r:id="rId11"/>
    <p:sldId id="5019" r:id="rId12"/>
    <p:sldId id="4981" r:id="rId13"/>
    <p:sldId id="4982" r:id="rId14"/>
    <p:sldId id="4989" r:id="rId15"/>
    <p:sldId id="4985" r:id="rId16"/>
    <p:sldId id="4986" r:id="rId17"/>
    <p:sldId id="4990" r:id="rId18"/>
    <p:sldId id="4992" r:id="rId19"/>
    <p:sldId id="4991" r:id="rId20"/>
    <p:sldId id="4995" r:id="rId21"/>
    <p:sldId id="4996" r:id="rId22"/>
    <p:sldId id="5022" r:id="rId23"/>
    <p:sldId id="5023" r:id="rId24"/>
    <p:sldId id="4997" r:id="rId25"/>
    <p:sldId id="4993" r:id="rId26"/>
    <p:sldId id="4994" r:id="rId27"/>
    <p:sldId id="5020" r:id="rId28"/>
    <p:sldId id="4999" r:id="rId29"/>
    <p:sldId id="5003" r:id="rId30"/>
    <p:sldId id="5002" r:id="rId31"/>
    <p:sldId id="5001" r:id="rId32"/>
    <p:sldId id="5000" r:id="rId33"/>
    <p:sldId id="5027" r:id="rId34"/>
    <p:sldId id="5028" r:id="rId35"/>
    <p:sldId id="4998" r:id="rId36"/>
    <p:sldId id="5004" r:id="rId37"/>
    <p:sldId id="5005" r:id="rId38"/>
    <p:sldId id="5007" r:id="rId39"/>
    <p:sldId id="5008" r:id="rId40"/>
    <p:sldId id="5010" r:id="rId41"/>
    <p:sldId id="5024" r:id="rId42"/>
    <p:sldId id="5025" r:id="rId43"/>
    <p:sldId id="5026" r:id="rId44"/>
    <p:sldId id="5021" r:id="rId45"/>
    <p:sldId id="5009" r:id="rId46"/>
    <p:sldId id="5016" r:id="rId47"/>
    <p:sldId id="5011" r:id="rId48"/>
    <p:sldId id="5029" r:id="rId4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神谷 利夫" initials="神谷" lastIdx="2" clrIdx="0">
    <p:extLst>
      <p:ext uri="{19B8F6BF-5375-455C-9EA6-DF929625EA0E}">
        <p15:presenceInfo xmlns:p15="http://schemas.microsoft.com/office/powerpoint/2012/main" userId="7d9dfa9c7fba71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3" autoAdjust="0"/>
    <p:restoredTop sz="96652" autoAdjust="0"/>
  </p:normalViewPr>
  <p:slideViewPr>
    <p:cSldViewPr snapToGrid="0">
      <p:cViewPr varScale="1">
        <p:scale>
          <a:sx n="87" d="100"/>
          <a:sy n="87" d="100"/>
        </p:scale>
        <p:origin x="45" y="45"/>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18" d="100"/>
          <a:sy n="118" d="100"/>
        </p:scale>
        <p:origin x="50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9652D-4DC6-43D8-9FF5-E1C9EAEB0F0E}" type="datetimeFigureOut">
              <a:rPr kumimoji="1" lang="ja-JP" altLang="en-US" smtClean="0"/>
              <a:t>2025/5/2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6E9C1-5B12-4393-898A-0F129C7F5FD2}" type="slidenum">
              <a:rPr kumimoji="1" lang="ja-JP" altLang="en-US" smtClean="0"/>
              <a:t>‹#›</a:t>
            </a:fld>
            <a:endParaRPr kumimoji="1" lang="ja-JP" altLang="en-US"/>
          </a:p>
        </p:txBody>
      </p:sp>
    </p:spTree>
    <p:extLst>
      <p:ext uri="{BB962C8B-B14F-4D97-AF65-F5344CB8AC3E}">
        <p14:creationId xmlns:p14="http://schemas.microsoft.com/office/powerpoint/2010/main" val="2957911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267899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193969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61246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80C3B03-7064-41CB-9A64-9C6F7BB1366C}"/>
              </a:ext>
            </a:extLst>
          </p:cNvPr>
          <p:cNvSpPr/>
          <p:nvPr userDrawn="1"/>
        </p:nvSpPr>
        <p:spPr>
          <a:xfrm>
            <a:off x="0" y="1339702"/>
            <a:ext cx="12192000" cy="238760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 name="正方形/長方形 6">
            <a:extLst>
              <a:ext uri="{FF2B5EF4-FFF2-40B4-BE49-F238E27FC236}">
                <a16:creationId xmlns:a16="http://schemas.microsoft.com/office/drawing/2014/main" id="{D88C092D-1B85-42E2-B138-CD8F3AB66351}"/>
              </a:ext>
            </a:extLst>
          </p:cNvPr>
          <p:cNvSpPr/>
          <p:nvPr userDrawn="1"/>
        </p:nvSpPr>
        <p:spPr>
          <a:xfrm>
            <a:off x="914400" y="1122363"/>
            <a:ext cx="10363200" cy="2387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ctrTitle"/>
          </p:nvPr>
        </p:nvSpPr>
        <p:spPr>
          <a:xfrm>
            <a:off x="914400" y="1122363"/>
            <a:ext cx="10363200" cy="2387600"/>
          </a:xfrm>
          <a:noFill/>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B2CE76D-0F87-4DBF-9D76-CA134D2CD8DB}" type="datetimeFigureOut">
              <a:rPr kumimoji="1" lang="ja-JP" altLang="en-US" smtClean="0"/>
              <a:t>2025/5/2</a:t>
            </a:fld>
            <a:endParaRPr kumimoji="1" lang="ja-JP"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1CC499CA-9AA4-49F5-AFC4-6BE3DFBC0CB5}" type="slidenum">
              <a:rPr kumimoji="1" lang="ja-JP" altLang="en-US" smtClean="0"/>
              <a:t>‹#›</a:t>
            </a:fld>
            <a:endParaRPr kumimoji="1" lang="ja-JP" altLang="en-US"/>
          </a:p>
        </p:txBody>
      </p:sp>
    </p:spTree>
    <p:extLst>
      <p:ext uri="{BB962C8B-B14F-4D97-AF65-F5344CB8AC3E}">
        <p14:creationId xmlns:p14="http://schemas.microsoft.com/office/powerpoint/2010/main" val="3599901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p:txBody>
          <a:bodyPr/>
          <a:lstStyle/>
          <a:p>
            <a:fld id="{1CC499CA-9AA4-49F5-AFC4-6BE3DFBC0CB5}" type="slidenum">
              <a:rPr kumimoji="1" lang="ja-JP" altLang="en-US" smtClean="0"/>
              <a:t>‹#›</a:t>
            </a:fld>
            <a:endParaRPr kumimoji="1" lang="ja-JP" altLang="en-US"/>
          </a:p>
        </p:txBody>
      </p:sp>
      <p:sp>
        <p:nvSpPr>
          <p:cNvPr id="5" name="正方形/長方形 4">
            <a:extLst>
              <a:ext uri="{FF2B5EF4-FFF2-40B4-BE49-F238E27FC236}">
                <a16:creationId xmlns:a16="http://schemas.microsoft.com/office/drawing/2014/main" id="{D1C65DC4-DD99-4F27-94AB-B371BC5E0BCC}"/>
              </a:ext>
            </a:extLst>
          </p:cNvPr>
          <p:cNvSpPr/>
          <p:nvPr userDrawn="1"/>
        </p:nvSpPr>
        <p:spPr>
          <a:xfrm>
            <a:off x="0" y="880110"/>
            <a:ext cx="12192000" cy="45720"/>
          </a:xfrm>
          <a:prstGeom prst="rect">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603845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222BE4A-C1F9-4FFC-A367-211E959DAAD3}"/>
              </a:ext>
            </a:extLst>
          </p:cNvPr>
          <p:cNvSpPr/>
          <p:nvPr userDrawn="1"/>
        </p:nvSpPr>
        <p:spPr>
          <a:xfrm>
            <a:off x="0" y="4433777"/>
            <a:ext cx="12192000" cy="142193"/>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31851" y="1709740"/>
            <a:ext cx="10515600" cy="2852737"/>
          </a:xfrm>
          <a:noFill/>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6" name="Slide Number Placeholder 5"/>
          <p:cNvSpPr>
            <a:spLocks noGrp="1"/>
          </p:cNvSpPr>
          <p:nvPr>
            <p:ph type="sldNum" sz="quarter" idx="12"/>
          </p:nvPr>
        </p:nvSpPr>
        <p:spPr/>
        <p:txBody>
          <a:bodyPr/>
          <a:lstStyle/>
          <a:p>
            <a:fld id="{1CC499CA-9AA4-49F5-AFC4-6BE3DFBC0CB5}" type="slidenum">
              <a:rPr kumimoji="1" lang="ja-JP" altLang="en-US" smtClean="0"/>
              <a:t>‹#›</a:t>
            </a:fld>
            <a:endParaRPr kumimoji="1" lang="ja-JP" altLang="en-US"/>
          </a:p>
        </p:txBody>
      </p:sp>
    </p:spTree>
    <p:extLst>
      <p:ext uri="{BB962C8B-B14F-4D97-AF65-F5344CB8AC3E}">
        <p14:creationId xmlns:p14="http://schemas.microsoft.com/office/powerpoint/2010/main" val="3256831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5" name="Slide Number Placeholder 4"/>
          <p:cNvSpPr>
            <a:spLocks noGrp="1"/>
          </p:cNvSpPr>
          <p:nvPr>
            <p:ph type="sldNum" sz="quarter" idx="12"/>
          </p:nvPr>
        </p:nvSpPr>
        <p:spPr/>
        <p:txBody>
          <a:bodyPr/>
          <a:lstStyle/>
          <a:p>
            <a:fld id="{1CC499CA-9AA4-49F5-AFC4-6BE3DFBC0CB5}" type="slidenum">
              <a:rPr kumimoji="1" lang="ja-JP" altLang="en-US" smtClean="0"/>
              <a:t>‹#›</a:t>
            </a:fld>
            <a:endParaRPr kumimoji="1" lang="ja-JP" altLang="en-US"/>
          </a:p>
        </p:txBody>
      </p:sp>
      <p:sp>
        <p:nvSpPr>
          <p:cNvPr id="4" name="正方形/長方形 3">
            <a:extLst>
              <a:ext uri="{FF2B5EF4-FFF2-40B4-BE49-F238E27FC236}">
                <a16:creationId xmlns:a16="http://schemas.microsoft.com/office/drawing/2014/main" id="{030211DB-A34D-4116-9A7C-903D65901E82}"/>
              </a:ext>
            </a:extLst>
          </p:cNvPr>
          <p:cNvSpPr/>
          <p:nvPr userDrawn="1"/>
        </p:nvSpPr>
        <p:spPr>
          <a:xfrm>
            <a:off x="0" y="880110"/>
            <a:ext cx="12192000" cy="4572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899925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CB2CE76D-0F87-4DBF-9D76-CA134D2CD8DB}" type="datetimeFigureOut">
              <a:rPr kumimoji="1" lang="ja-JP" altLang="en-US" smtClean="0"/>
              <a:t>2025/5/2</a:t>
            </a:fld>
            <a:endParaRPr kumimoji="1" lang="ja-JP" alt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1CC499CA-9AA4-49F5-AFC4-6BE3DFBC0CB5}" type="slidenum">
              <a:rPr kumimoji="1" lang="ja-JP" altLang="en-US" smtClean="0"/>
              <a:t>‹#›</a:t>
            </a:fld>
            <a:endParaRPr kumimoji="1" lang="ja-JP" altLang="en-US"/>
          </a:p>
        </p:txBody>
      </p:sp>
    </p:spTree>
    <p:extLst>
      <p:ext uri="{BB962C8B-B14F-4D97-AF65-F5344CB8AC3E}">
        <p14:creationId xmlns:p14="http://schemas.microsoft.com/office/powerpoint/2010/main" val="245587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124455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75567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7BDAC9C-C48F-4FA9-A1BF-043E4229BD26}" type="datetimeFigureOut">
              <a:rPr kumimoji="1" lang="ja-JP" altLang="en-US" smtClean="0"/>
              <a:t>2025/5/2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2835595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7BDAC9C-C48F-4FA9-A1BF-043E4229BD26}" type="datetimeFigureOut">
              <a:rPr kumimoji="1" lang="ja-JP" altLang="en-US" smtClean="0"/>
              <a:t>2025/5/2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92289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7BDAC9C-C48F-4FA9-A1BF-043E4229BD26}" type="datetimeFigureOut">
              <a:rPr kumimoji="1" lang="ja-JP" altLang="en-US" smtClean="0"/>
              <a:t>2025/5/2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29511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DAC9C-C48F-4FA9-A1BF-043E4229BD26}" type="datetimeFigureOut">
              <a:rPr kumimoji="1" lang="ja-JP" altLang="en-US" smtClean="0"/>
              <a:t>2025/5/2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116410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DAC9C-C48F-4FA9-A1BF-043E4229BD26}" type="datetimeFigureOut">
              <a:rPr kumimoji="1" lang="ja-JP" altLang="en-US" smtClean="0"/>
              <a:t>2025/5/2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6029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DAC9C-C48F-4FA9-A1BF-043E4229BD26}" type="datetimeFigureOut">
              <a:rPr kumimoji="1" lang="ja-JP" altLang="en-US" smtClean="0"/>
              <a:t>2025/5/2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270551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DAC9C-C48F-4FA9-A1BF-043E4229BD26}" type="datetimeFigureOut">
              <a:rPr kumimoji="1" lang="ja-JP" altLang="en-US" smtClean="0"/>
              <a:t>2025/5/2</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4171128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0442" y="277446"/>
            <a:ext cx="11171116" cy="807182"/>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10441" y="1253331"/>
            <a:ext cx="11171115"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499CA-9AA4-49F5-AFC4-6BE3DFBC0CB5}" type="slidenum">
              <a:rPr kumimoji="1" lang="ja-JP" altLang="en-US" smtClean="0"/>
              <a:t>‹#›</a:t>
            </a:fld>
            <a:endParaRPr kumimoji="1" lang="ja-JP" altLang="en-US"/>
          </a:p>
        </p:txBody>
      </p:sp>
    </p:spTree>
    <p:extLst>
      <p:ext uri="{BB962C8B-B14F-4D97-AF65-F5344CB8AC3E}">
        <p14:creationId xmlns:p14="http://schemas.microsoft.com/office/powerpoint/2010/main" val="974767614"/>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Lst>
  <p:txStyles>
    <p:title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p:titleStyle>
    <p:bodyStyle>
      <a:lvl1pPr marL="363538" indent="-363538" algn="l" defTabSz="914400" rtl="0" eaLnBrk="1" latinLnBrk="0" hangingPunct="1">
        <a:lnSpc>
          <a:spcPct val="150000"/>
        </a:lnSpc>
        <a:spcBef>
          <a:spcPts val="1000"/>
        </a:spcBef>
        <a:buClr>
          <a:schemeClr val="accent1">
            <a:lumMod val="75000"/>
          </a:schemeClr>
        </a:buClr>
        <a:buFont typeface="Wingdings" panose="05000000000000000000" pitchFamily="2" charset="2"/>
        <a:buChar char="n"/>
        <a:defRPr kumimoji="1" sz="2400" b="1" kern="1200">
          <a:solidFill>
            <a:schemeClr val="tx1"/>
          </a:solidFill>
          <a:latin typeface="メイリオ" panose="020B0604030504040204" pitchFamily="50" charset="-128"/>
          <a:ea typeface="メイリオ" panose="020B0604030504040204" pitchFamily="50" charset="-128"/>
          <a:cs typeface="+mn-cs"/>
        </a:defRPr>
      </a:lvl1pPr>
      <a:lvl2pPr marL="714375" indent="-350838" algn="l" defTabSz="914400" rtl="0" eaLnBrk="1" latinLnBrk="0" hangingPunct="1">
        <a:lnSpc>
          <a:spcPct val="150000"/>
        </a:lnSpc>
        <a:spcBef>
          <a:spcPts val="500"/>
        </a:spcBef>
        <a:buClr>
          <a:schemeClr val="accent1">
            <a:lumMod val="50000"/>
          </a:schemeClr>
        </a:buClr>
        <a:buFont typeface="Wingdings" panose="05000000000000000000" pitchFamily="2" charset="2"/>
        <a:buChar char="l"/>
        <a:defRPr kumimoji="1" sz="2000" kern="1200">
          <a:solidFill>
            <a:schemeClr val="tx1"/>
          </a:solidFill>
          <a:latin typeface="+mn-lt"/>
          <a:ea typeface="+mn-ea"/>
          <a:cs typeface="+mn-cs"/>
        </a:defRPr>
      </a:lvl2pPr>
      <a:lvl3pPr marL="984250" indent="-269875" algn="l" defTabSz="914400" rtl="0" eaLnBrk="1" latinLnBrk="0" hangingPunct="1">
        <a:lnSpc>
          <a:spcPct val="150000"/>
        </a:lnSpc>
        <a:spcBef>
          <a:spcPts val="500"/>
        </a:spcBef>
        <a:buClr>
          <a:schemeClr val="bg1">
            <a:lumMod val="50000"/>
          </a:schemeClr>
        </a:buClr>
        <a:buSzPct val="80000"/>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DF212D-4ED9-48F8-8314-752F8B3B3AC7}"/>
              </a:ext>
            </a:extLst>
          </p:cNvPr>
          <p:cNvSpPr>
            <a:spLocks noGrp="1"/>
          </p:cNvSpPr>
          <p:nvPr>
            <p:ph type="ctrTitle"/>
          </p:nvPr>
        </p:nvSpPr>
        <p:spPr>
          <a:xfrm>
            <a:off x="734760" y="1774730"/>
            <a:ext cx="11078424" cy="1303448"/>
          </a:xfrm>
        </p:spPr>
        <p:txBody>
          <a:bodyPr>
            <a:normAutofit/>
          </a:bodyPr>
          <a:lstStyle/>
          <a:p>
            <a:pPr algn="l">
              <a:lnSpc>
                <a:spcPct val="100000"/>
              </a:lnSpc>
            </a:pPr>
            <a:r>
              <a:rPr lang="ja-JP" altLang="en-US" sz="5400" dirty="0"/>
              <a:t>論文やプレゼンテーションの英語</a:t>
            </a:r>
            <a:endParaRPr lang="ja-JP" altLang="en-US" sz="4800" dirty="0"/>
          </a:p>
        </p:txBody>
      </p:sp>
      <p:sp>
        <p:nvSpPr>
          <p:cNvPr id="3" name="テキスト ボックス 2">
            <a:extLst>
              <a:ext uri="{FF2B5EF4-FFF2-40B4-BE49-F238E27FC236}">
                <a16:creationId xmlns:a16="http://schemas.microsoft.com/office/drawing/2014/main" id="{3D6D4481-E461-C527-5576-66965FCA1B8C}"/>
              </a:ext>
            </a:extLst>
          </p:cNvPr>
          <p:cNvSpPr txBox="1"/>
          <p:nvPr/>
        </p:nvSpPr>
        <p:spPr>
          <a:xfrm>
            <a:off x="6845566" y="4078423"/>
            <a:ext cx="5157537"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Segoe UI"/>
                <a:ea typeface="メイリオ"/>
                <a:cs typeface="+mn-cs"/>
              </a:rPr>
              <a:t>神谷 </a:t>
            </a:r>
            <a:r>
              <a:rPr kumimoji="0" lang="en-US" altLang="ja-JP" sz="2400" b="0" i="0" u="none" strike="noStrike" kern="1200" cap="none" spc="0" normalizeH="0" baseline="0" noProof="0" dirty="0">
                <a:ln>
                  <a:noFill/>
                </a:ln>
                <a:solidFill>
                  <a:prstClr val="black"/>
                </a:solidFill>
                <a:effectLst/>
                <a:uLnTx/>
                <a:uFillTx/>
                <a:latin typeface="Segoe UI"/>
                <a:ea typeface="メイリオ"/>
                <a:cs typeface="+mn-cs"/>
              </a:rPr>
              <a:t>(2025/4/7)</a:t>
            </a:r>
          </a:p>
        </p:txBody>
      </p:sp>
      <p:sp>
        <p:nvSpPr>
          <p:cNvPr id="4" name="コンテンツ プレースホルダー 2">
            <a:extLst>
              <a:ext uri="{FF2B5EF4-FFF2-40B4-BE49-F238E27FC236}">
                <a16:creationId xmlns:a16="http://schemas.microsoft.com/office/drawing/2014/main" id="{DCEBA2B4-6034-8EF7-5A99-4482EBC6D0CB}"/>
              </a:ext>
            </a:extLst>
          </p:cNvPr>
          <p:cNvSpPr txBox="1">
            <a:spLocks/>
          </p:cNvSpPr>
          <p:nvPr/>
        </p:nvSpPr>
        <p:spPr>
          <a:xfrm>
            <a:off x="454224" y="5323437"/>
            <a:ext cx="10887600" cy="1410737"/>
          </a:xfrm>
          <a:prstGeom prst="rect">
            <a:avLst/>
          </a:prstGeom>
        </p:spPr>
        <p:txBody>
          <a:bodyPr vert="horz" lIns="91440" tIns="45720" rIns="91440" bIns="45720" rtlCol="0">
            <a:normAutofit/>
          </a:bodyPr>
          <a:lstStyle>
            <a:lvl1pPr marL="0" indent="0" algn="ctr" defTabSz="914400" rtl="0" eaLnBrk="1" latinLnBrk="0" hangingPunct="1">
              <a:lnSpc>
                <a:spcPct val="150000"/>
              </a:lnSpc>
              <a:spcBef>
                <a:spcPts val="1000"/>
              </a:spcBef>
              <a:buClr>
                <a:schemeClr val="accent1">
                  <a:lumMod val="75000"/>
                </a:schemeClr>
              </a:buClr>
              <a:buFont typeface="Wingdings" panose="05000000000000000000" pitchFamily="2" charset="2"/>
              <a:buNone/>
              <a:defRPr kumimoji="1" sz="2400" b="1" kern="1200">
                <a:solidFill>
                  <a:schemeClr val="tx1"/>
                </a:solidFill>
                <a:latin typeface="メイリオ" panose="020B0604030504040204" pitchFamily="50" charset="-128"/>
                <a:ea typeface="メイリオ" panose="020B0604030504040204" pitchFamily="50" charset="-128"/>
                <a:cs typeface="+mn-cs"/>
              </a:defRPr>
            </a:lvl1pPr>
            <a:lvl2pPr marL="457200" indent="0" algn="ctr" defTabSz="914400" rtl="0" eaLnBrk="1" latinLnBrk="0" hangingPunct="1">
              <a:lnSpc>
                <a:spcPct val="150000"/>
              </a:lnSpc>
              <a:spcBef>
                <a:spcPts val="500"/>
              </a:spcBef>
              <a:buClr>
                <a:schemeClr val="accent1">
                  <a:lumMod val="50000"/>
                </a:schemeClr>
              </a:buClr>
              <a:buFont typeface="Wingdings" panose="05000000000000000000" pitchFamily="2" charset="2"/>
              <a:buNone/>
              <a:defRPr kumimoji="1" sz="2000" kern="1200">
                <a:solidFill>
                  <a:schemeClr val="tx1"/>
                </a:solidFill>
                <a:latin typeface="+mn-lt"/>
                <a:ea typeface="+mn-ea"/>
                <a:cs typeface="+mn-cs"/>
              </a:defRPr>
            </a:lvl2pPr>
            <a:lvl3pPr marL="914400" indent="0" algn="ctr" defTabSz="914400" rtl="0" eaLnBrk="1" latinLnBrk="0" hangingPunct="1">
              <a:lnSpc>
                <a:spcPct val="150000"/>
              </a:lnSpc>
              <a:spcBef>
                <a:spcPts val="500"/>
              </a:spcBef>
              <a:buClr>
                <a:schemeClr val="bg1">
                  <a:lumMod val="50000"/>
                </a:schemeClr>
              </a:buClr>
              <a:buSzPct val="80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5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5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spcAft>
                <a:spcPts val="1200"/>
              </a:spcAft>
            </a:pPr>
            <a:r>
              <a:rPr lang="ja-JP" altLang="en-US" sz="2000" dirty="0"/>
              <a:t>一部説明は、</a:t>
            </a:r>
            <a:r>
              <a:rPr lang="en-US" altLang="ja-JP" sz="2000" dirty="0"/>
              <a:t>Microsoft365</a:t>
            </a:r>
            <a:r>
              <a:rPr lang="ja-JP" altLang="en-US" sz="2000" dirty="0"/>
              <a:t> </a:t>
            </a:r>
            <a:r>
              <a:rPr lang="en-US" altLang="ja-JP" sz="2000" dirty="0"/>
              <a:t>Copilot / ChatGPT4o </a:t>
            </a:r>
            <a:r>
              <a:rPr lang="ja-JP" altLang="en-US" sz="2000" dirty="0"/>
              <a:t>に尋ね、</a:t>
            </a:r>
            <a:br>
              <a:rPr lang="en-US" altLang="ja-JP" sz="2000" dirty="0"/>
            </a:br>
            <a:r>
              <a:rPr lang="ja-JP" altLang="en-US" sz="2000" dirty="0"/>
              <a:t>本資料作成者が納得した内容を掲載したものです。</a:t>
            </a:r>
            <a:endParaRPr lang="en-US" altLang="ja-JP" sz="2000" dirty="0"/>
          </a:p>
          <a:p>
            <a:pPr>
              <a:lnSpc>
                <a:spcPct val="100000"/>
              </a:lnSpc>
              <a:spcBef>
                <a:spcPts val="0"/>
              </a:spcBef>
              <a:spcAft>
                <a:spcPts val="1200"/>
              </a:spcAft>
            </a:pPr>
            <a:r>
              <a:rPr lang="ja-JP" altLang="en-US" sz="2000" dirty="0"/>
              <a:t>原語話者から見て間違っている内容も含まれているかもしれませんが、ご容赦ください</a:t>
            </a:r>
            <a:endParaRPr lang="en-US" altLang="ja-JP" sz="2000" dirty="0"/>
          </a:p>
        </p:txBody>
      </p:sp>
    </p:spTree>
    <p:extLst>
      <p:ext uri="{BB962C8B-B14F-4D97-AF65-F5344CB8AC3E}">
        <p14:creationId xmlns:p14="http://schemas.microsoft.com/office/powerpoint/2010/main" val="215613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65506-F562-419F-E9F6-DB0E5EE7732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C7910F0-3E69-2540-87F1-081C015A28EC}"/>
              </a:ext>
            </a:extLst>
          </p:cNvPr>
          <p:cNvSpPr>
            <a:spLocks noGrp="1"/>
          </p:cNvSpPr>
          <p:nvPr>
            <p:ph type="title"/>
          </p:nvPr>
        </p:nvSpPr>
        <p:spPr>
          <a:xfrm>
            <a:off x="205642" y="163146"/>
            <a:ext cx="11171116" cy="807182"/>
          </a:xfrm>
        </p:spPr>
        <p:txBody>
          <a:bodyPr>
            <a:normAutofit/>
          </a:bodyPr>
          <a:lstStyle/>
          <a:p>
            <a:r>
              <a:rPr lang="ja-JP" altLang="en-US" dirty="0"/>
              <a:t>受動態と能動態</a:t>
            </a:r>
            <a:r>
              <a:rPr lang="en-US" altLang="ja-JP" dirty="0"/>
              <a:t>:</a:t>
            </a:r>
            <a:r>
              <a:rPr lang="ja-JP" altLang="en-US" dirty="0"/>
              <a:t> プレゼンテーション</a:t>
            </a:r>
            <a:endParaRPr kumimoji="1" lang="ja-JP" altLang="en-US" dirty="0"/>
          </a:p>
        </p:txBody>
      </p:sp>
      <p:sp>
        <p:nvSpPr>
          <p:cNvPr id="3" name="コンテンツ プレースホルダー 2">
            <a:extLst>
              <a:ext uri="{FF2B5EF4-FFF2-40B4-BE49-F238E27FC236}">
                <a16:creationId xmlns:a16="http://schemas.microsoft.com/office/drawing/2014/main" id="{D2D9DEE1-B9E1-C52C-D9EF-FFDA22881944}"/>
              </a:ext>
            </a:extLst>
          </p:cNvPr>
          <p:cNvSpPr>
            <a:spLocks noGrp="1"/>
          </p:cNvSpPr>
          <p:nvPr>
            <p:ph idx="1"/>
          </p:nvPr>
        </p:nvSpPr>
        <p:spPr>
          <a:xfrm>
            <a:off x="205642" y="1557196"/>
            <a:ext cx="12138758" cy="5300804"/>
          </a:xfrm>
        </p:spPr>
        <p:txBody>
          <a:bodyPr>
            <a:normAutofit lnSpcReduction="10000"/>
          </a:bodyPr>
          <a:lstStyle/>
          <a:p>
            <a:pPr marL="0" indent="0" algn="ctr">
              <a:lnSpc>
                <a:spcPct val="120000"/>
              </a:lnSpc>
              <a:spcBef>
                <a:spcPts val="600"/>
              </a:spcBef>
              <a:buNone/>
            </a:pPr>
            <a:r>
              <a:rPr lang="ja-JP" altLang="en-US" sz="5400" b="0" dirty="0"/>
              <a:t>主語を </a:t>
            </a:r>
            <a:r>
              <a:rPr lang="en-US" altLang="ja-JP" sz="5400" b="0" dirty="0"/>
              <a:t>We, I</a:t>
            </a:r>
            <a:r>
              <a:rPr lang="ja-JP" altLang="en-US" sz="5400" b="0" dirty="0"/>
              <a:t> にすると</a:t>
            </a:r>
            <a:br>
              <a:rPr lang="en-US" altLang="ja-JP" sz="5400" b="0" dirty="0"/>
            </a:br>
            <a:r>
              <a:rPr lang="ja-JP" altLang="en-US" sz="5400" b="0" dirty="0"/>
              <a:t>強い意志を伝えられる</a:t>
            </a:r>
            <a:endParaRPr lang="en-US" altLang="ja-JP" sz="5400" b="0" dirty="0"/>
          </a:p>
          <a:p>
            <a:pPr marL="0" indent="0" algn="ctr">
              <a:lnSpc>
                <a:spcPct val="120000"/>
              </a:lnSpc>
              <a:spcBef>
                <a:spcPts val="600"/>
              </a:spcBef>
              <a:buNone/>
            </a:pPr>
            <a:endParaRPr lang="en-US" altLang="ja-JP" sz="4400" b="0" dirty="0"/>
          </a:p>
          <a:p>
            <a:pPr marL="0" indent="0" algn="ctr">
              <a:lnSpc>
                <a:spcPct val="120000"/>
              </a:lnSpc>
              <a:spcBef>
                <a:spcPts val="600"/>
              </a:spcBef>
              <a:buNone/>
            </a:pPr>
            <a:r>
              <a:rPr lang="en-US" altLang="ja-JP" sz="4400" b="0" dirty="0"/>
              <a:t>The superconductivity is confirmed.</a:t>
            </a:r>
          </a:p>
          <a:p>
            <a:pPr marL="0" indent="0" algn="ctr">
              <a:lnSpc>
                <a:spcPct val="120000"/>
              </a:lnSpc>
              <a:spcBef>
                <a:spcPts val="600"/>
              </a:spcBef>
              <a:buNone/>
            </a:pPr>
            <a:endParaRPr lang="en-US" altLang="ja-JP" sz="4400" b="0" dirty="0"/>
          </a:p>
          <a:p>
            <a:pPr marL="0" indent="0" algn="ctr">
              <a:lnSpc>
                <a:spcPct val="120000"/>
              </a:lnSpc>
              <a:spcBef>
                <a:spcPts val="600"/>
              </a:spcBef>
              <a:buNone/>
            </a:pPr>
            <a:r>
              <a:rPr lang="en-US" altLang="ja-JP" sz="4400" b="0" dirty="0"/>
              <a:t>We confirmed the superconductivity.</a:t>
            </a:r>
          </a:p>
        </p:txBody>
      </p:sp>
      <p:sp>
        <p:nvSpPr>
          <p:cNvPr id="4" name="矢印: 上下 3">
            <a:extLst>
              <a:ext uri="{FF2B5EF4-FFF2-40B4-BE49-F238E27FC236}">
                <a16:creationId xmlns:a16="http://schemas.microsoft.com/office/drawing/2014/main" id="{A73ADDB0-4ECD-B920-A146-38510EC5528E}"/>
              </a:ext>
            </a:extLst>
          </p:cNvPr>
          <p:cNvSpPr/>
          <p:nvPr/>
        </p:nvSpPr>
        <p:spPr>
          <a:xfrm>
            <a:off x="5223850" y="4897925"/>
            <a:ext cx="679009" cy="1059255"/>
          </a:xfrm>
          <a:prstGeom prst="upDownArrow">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581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81A3D-7013-657D-AEDA-9B1D2570086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5D9E272-088D-8A23-3F12-72225B458E60}"/>
              </a:ext>
            </a:extLst>
          </p:cNvPr>
          <p:cNvSpPr>
            <a:spLocks noGrp="1"/>
          </p:cNvSpPr>
          <p:nvPr>
            <p:ph type="title"/>
          </p:nvPr>
        </p:nvSpPr>
        <p:spPr>
          <a:xfrm>
            <a:off x="205642" y="163146"/>
            <a:ext cx="11171116" cy="807182"/>
          </a:xfrm>
        </p:spPr>
        <p:txBody>
          <a:bodyPr>
            <a:normAutofit/>
          </a:bodyPr>
          <a:lstStyle/>
          <a:p>
            <a:r>
              <a:rPr kumimoji="1" lang="ja-JP" altLang="en-US" dirty="0"/>
              <a:t>時制</a:t>
            </a:r>
            <a:r>
              <a:rPr kumimoji="1" lang="en-US" altLang="ja-JP" dirty="0"/>
              <a:t>:</a:t>
            </a:r>
            <a:r>
              <a:rPr kumimoji="1" lang="ja-JP" altLang="en-US" dirty="0"/>
              <a:t> 実際に事象が起こった時点が重要ではない</a:t>
            </a:r>
          </a:p>
        </p:txBody>
      </p:sp>
      <p:sp>
        <p:nvSpPr>
          <p:cNvPr id="3" name="コンテンツ プレースホルダー 2">
            <a:extLst>
              <a:ext uri="{FF2B5EF4-FFF2-40B4-BE49-F238E27FC236}">
                <a16:creationId xmlns:a16="http://schemas.microsoft.com/office/drawing/2014/main" id="{5A7377F2-B1AE-EE59-CE9A-03B886E515FC}"/>
              </a:ext>
            </a:extLst>
          </p:cNvPr>
          <p:cNvSpPr>
            <a:spLocks noGrp="1"/>
          </p:cNvSpPr>
          <p:nvPr>
            <p:ph idx="1"/>
          </p:nvPr>
        </p:nvSpPr>
        <p:spPr>
          <a:xfrm>
            <a:off x="186592" y="1075038"/>
            <a:ext cx="11862533" cy="5916312"/>
          </a:xfrm>
        </p:spPr>
        <p:txBody>
          <a:bodyPr>
            <a:normAutofit/>
          </a:bodyPr>
          <a:lstStyle/>
          <a:p>
            <a:pPr>
              <a:lnSpc>
                <a:spcPct val="120000"/>
              </a:lnSpc>
              <a:spcBef>
                <a:spcPts val="600"/>
              </a:spcBef>
              <a:buFont typeface="Arial" panose="020B0604020202020204" pitchFamily="34" charset="0"/>
              <a:buChar char="•"/>
            </a:pPr>
            <a:r>
              <a:rPr lang="ja-JP" altLang="en-US" sz="2200" dirty="0"/>
              <a:t>過去形</a:t>
            </a:r>
            <a:r>
              <a:rPr lang="en-US" altLang="ja-JP" sz="2200" dirty="0"/>
              <a:t>:</a:t>
            </a:r>
            <a:r>
              <a:rPr lang="ja-JP" altLang="en-US" sz="2200" dirty="0"/>
              <a:t> 過去のその時点では事実であったが、</a:t>
            </a:r>
            <a:r>
              <a:rPr lang="ja-JP" altLang="en-US" sz="2200" dirty="0">
                <a:solidFill>
                  <a:srgbClr val="0000FF"/>
                </a:solidFill>
              </a:rPr>
              <a:t>今は事実でないというニュアンス</a:t>
            </a:r>
            <a:r>
              <a:rPr lang="ja-JP" altLang="en-US" sz="2200" dirty="0"/>
              <a:t>が出る</a:t>
            </a:r>
            <a:br>
              <a:rPr lang="en-US" altLang="ja-JP" sz="2200" dirty="0"/>
            </a:br>
            <a:r>
              <a:rPr lang="ja-JP" altLang="en-US" sz="2200" dirty="0"/>
              <a:t>・実験方法など</a:t>
            </a:r>
            <a:r>
              <a:rPr lang="en-US" altLang="ja-JP" sz="2200" dirty="0"/>
              <a:t>:</a:t>
            </a:r>
            <a:r>
              <a:rPr lang="ja-JP" altLang="en-US" sz="2200" dirty="0"/>
              <a:t> 基本、過去形 </a:t>
            </a:r>
            <a:r>
              <a:rPr lang="en-US" altLang="ja-JP" sz="2200" dirty="0"/>
              <a:t>(</a:t>
            </a:r>
            <a:r>
              <a:rPr lang="ja-JP" altLang="en-US" sz="2200" dirty="0"/>
              <a:t>動詞や構文による</a:t>
            </a:r>
            <a:r>
              <a:rPr lang="en-US" altLang="ja-JP" sz="2200" dirty="0"/>
              <a:t>)</a:t>
            </a:r>
            <a:br>
              <a:rPr lang="en-US" altLang="ja-JP" sz="2200" dirty="0"/>
            </a:br>
            <a:r>
              <a:rPr lang="ja-JP" altLang="en-US" sz="2200" b="0" dirty="0"/>
              <a:t>　</a:t>
            </a:r>
            <a:r>
              <a:rPr lang="en-US" altLang="ja-JP" sz="2200" b="0" dirty="0"/>
              <a:t>We </a:t>
            </a:r>
            <a:r>
              <a:rPr lang="en-US" altLang="ja-JP" sz="2200" b="0" dirty="0">
                <a:solidFill>
                  <a:srgbClr val="FF0000"/>
                </a:solidFill>
              </a:rPr>
              <a:t>used</a:t>
            </a:r>
            <a:r>
              <a:rPr lang="ja-JP" altLang="en-US" sz="2200" b="0" dirty="0"/>
              <a:t> </a:t>
            </a:r>
            <a:r>
              <a:rPr lang="en-US" altLang="ja-JP" sz="2200" b="0" dirty="0"/>
              <a:t>an apparatus with</a:t>
            </a:r>
            <a:r>
              <a:rPr lang="ja-JP" altLang="en-US" sz="2200" b="0" dirty="0"/>
              <a:t> </a:t>
            </a:r>
            <a:r>
              <a:rPr lang="en-US" altLang="ja-JP" sz="2200" b="0" dirty="0"/>
              <a:t>three cathodes</a:t>
            </a:r>
            <a:br>
              <a:rPr lang="en-US" altLang="ja-JP" sz="2200" b="0" dirty="0"/>
            </a:br>
            <a:r>
              <a:rPr lang="ja-JP" altLang="en-US" sz="2200" b="0" dirty="0"/>
              <a:t>　　は動作を起こした時点だけのことなので過去形</a:t>
            </a:r>
            <a:br>
              <a:rPr lang="en-US" altLang="ja-JP" sz="2200" b="0" dirty="0"/>
            </a:br>
            <a:r>
              <a:rPr lang="ja-JP" altLang="en-US" sz="2200" b="0" dirty="0"/>
              <a:t>　</a:t>
            </a:r>
            <a:r>
              <a:rPr lang="en-US" altLang="ja-JP" sz="2200" b="0" dirty="0"/>
              <a:t>Our</a:t>
            </a:r>
            <a:r>
              <a:rPr lang="ja-JP" altLang="en-US" sz="2200" b="0" dirty="0"/>
              <a:t> </a:t>
            </a:r>
            <a:r>
              <a:rPr lang="en-US" altLang="ja-JP" sz="2200" b="0" dirty="0"/>
              <a:t>apparatus</a:t>
            </a:r>
            <a:r>
              <a:rPr lang="ja-JP" altLang="en-US" sz="2200" b="0" dirty="0"/>
              <a:t> </a:t>
            </a:r>
            <a:r>
              <a:rPr lang="en-US" altLang="ja-JP" sz="2200" b="0" dirty="0">
                <a:solidFill>
                  <a:srgbClr val="FF0000"/>
                </a:solidFill>
              </a:rPr>
              <a:t>had</a:t>
            </a:r>
            <a:r>
              <a:rPr lang="ja-JP" altLang="en-US" sz="2200" b="0" dirty="0"/>
              <a:t> </a:t>
            </a:r>
            <a:r>
              <a:rPr lang="en-US" altLang="ja-JP" sz="2200" b="0" dirty="0"/>
              <a:t>three cathodes</a:t>
            </a:r>
            <a:r>
              <a:rPr lang="ja-JP" altLang="en-US" sz="2200" b="0" dirty="0"/>
              <a:t> の場合は、</a:t>
            </a:r>
            <a:br>
              <a:rPr lang="en-US" altLang="ja-JP" sz="2200" b="0" dirty="0"/>
            </a:br>
            <a:r>
              <a:rPr lang="ja-JP" altLang="en-US" sz="2200" b="0" dirty="0"/>
              <a:t>　　現在形にしないと、</a:t>
            </a:r>
            <a:r>
              <a:rPr lang="ja-JP" altLang="en-US" sz="2200" b="0" dirty="0">
                <a:solidFill>
                  <a:srgbClr val="FF0000"/>
                </a:solidFill>
              </a:rPr>
              <a:t>この装置は今は無い</a:t>
            </a:r>
            <a:r>
              <a:rPr lang="ja-JP" altLang="en-US" sz="2200" b="0" dirty="0"/>
              <a:t>ことになる</a:t>
            </a:r>
            <a:endParaRPr lang="en-US" altLang="ja-JP" sz="2200" b="0" dirty="0"/>
          </a:p>
          <a:p>
            <a:pPr>
              <a:lnSpc>
                <a:spcPct val="120000"/>
              </a:lnSpc>
              <a:spcBef>
                <a:spcPts val="600"/>
              </a:spcBef>
              <a:buFont typeface="Arial" panose="020B0604020202020204" pitchFamily="34" charset="0"/>
              <a:buChar char="•"/>
            </a:pPr>
            <a:endParaRPr lang="en-US" altLang="ja-JP" sz="2200" b="0" dirty="0"/>
          </a:p>
          <a:p>
            <a:pPr>
              <a:lnSpc>
                <a:spcPct val="120000"/>
              </a:lnSpc>
              <a:spcBef>
                <a:spcPts val="600"/>
              </a:spcBef>
              <a:buFont typeface="Arial" panose="020B0604020202020204" pitchFamily="34" charset="0"/>
              <a:buChar char="•"/>
            </a:pPr>
            <a:r>
              <a:rPr lang="ja-JP" altLang="en-US" sz="2200" dirty="0"/>
              <a:t>現在形</a:t>
            </a:r>
            <a:r>
              <a:rPr lang="en-US" altLang="ja-JP" sz="2200" dirty="0"/>
              <a:t>:</a:t>
            </a:r>
            <a:r>
              <a:rPr lang="ja-JP" altLang="en-US" sz="2200" dirty="0"/>
              <a:t> </a:t>
            </a:r>
            <a:r>
              <a:rPr lang="ja-JP" altLang="en-US" sz="2200" dirty="0">
                <a:solidFill>
                  <a:srgbClr val="FF0000"/>
                </a:solidFill>
              </a:rPr>
              <a:t>変わらぬ事実、真理は必ず現在形</a:t>
            </a:r>
            <a:br>
              <a:rPr lang="en-US" altLang="ja-JP" sz="2200" dirty="0">
                <a:solidFill>
                  <a:srgbClr val="FF0000"/>
                </a:solidFill>
              </a:rPr>
            </a:br>
            <a:r>
              <a:rPr lang="ja-JP" altLang="en-US" sz="2200" dirty="0"/>
              <a:t>・ 議論</a:t>
            </a:r>
            <a:r>
              <a:rPr lang="en-US" altLang="ja-JP" sz="2200" dirty="0"/>
              <a:t>:</a:t>
            </a:r>
            <a:r>
              <a:rPr lang="ja-JP" altLang="en-US" sz="2200" dirty="0"/>
              <a:t> </a:t>
            </a:r>
            <a:r>
              <a:rPr lang="ja-JP" altLang="en-US" sz="2200" b="0" dirty="0"/>
              <a:t>議論から出てくる結論は事実・真実であるはずなので、基本的に現在形</a:t>
            </a:r>
            <a:br>
              <a:rPr lang="en-US" altLang="ja-JP" sz="2200" b="0" dirty="0"/>
            </a:br>
            <a:r>
              <a:rPr lang="ja-JP" altLang="en-US" sz="2200" b="0" dirty="0"/>
              <a:t>　　　</a:t>
            </a:r>
            <a:r>
              <a:rPr lang="en-US" altLang="ja-JP" sz="2200" b="0" dirty="0"/>
              <a:t>(</a:t>
            </a:r>
            <a:r>
              <a:rPr lang="ja-JP" altLang="en-US" sz="2200" b="0" dirty="0"/>
              <a:t>議論の根拠データについての説明は過去形の方が適当な場合もあるが、</a:t>
            </a:r>
            <a:br>
              <a:rPr lang="en-US" altLang="ja-JP" sz="2200" b="0" dirty="0"/>
            </a:br>
            <a:r>
              <a:rPr lang="ja-JP" altLang="en-US" sz="2200" b="0" dirty="0"/>
              <a:t>　　　 根拠データも事実であるはずなので、ほとんどの場合は現在形</a:t>
            </a:r>
            <a:r>
              <a:rPr lang="en-US" altLang="ja-JP" sz="2200" b="0" dirty="0"/>
              <a:t>)</a:t>
            </a:r>
            <a:br>
              <a:rPr lang="en-US" altLang="ja-JP" sz="2200" dirty="0"/>
            </a:br>
            <a:r>
              <a:rPr lang="ja-JP" altLang="en-US" sz="2200" dirty="0"/>
              <a:t>・ 結論</a:t>
            </a:r>
            <a:r>
              <a:rPr lang="en-US" altLang="ja-JP" sz="2200" dirty="0"/>
              <a:t>:</a:t>
            </a:r>
            <a:r>
              <a:rPr lang="ja-JP" altLang="en-US" sz="2200" dirty="0"/>
              <a:t> </a:t>
            </a:r>
            <a:r>
              <a:rPr lang="ja-JP" altLang="en-US" sz="2200" b="0" dirty="0"/>
              <a:t>何をしたか、は過去形</a:t>
            </a:r>
            <a:r>
              <a:rPr lang="en-US" altLang="ja-JP" sz="2200" b="0" dirty="0"/>
              <a:t>:</a:t>
            </a:r>
            <a:r>
              <a:rPr lang="ja-JP" altLang="en-US" sz="2200" b="0" dirty="0"/>
              <a:t> </a:t>
            </a:r>
            <a:r>
              <a:rPr lang="en-US" altLang="ja-JP" sz="2200" b="0" dirty="0"/>
              <a:t>We investigated … </a:t>
            </a:r>
            <a:br>
              <a:rPr lang="en-US" altLang="ja-JP" sz="2200" b="0" dirty="0"/>
            </a:br>
            <a:r>
              <a:rPr lang="ja-JP" altLang="en-US" sz="2200" b="0" dirty="0"/>
              <a:t>　　  結論は事実であるはずなので現在形</a:t>
            </a:r>
            <a:r>
              <a:rPr lang="en-US" altLang="ja-JP" sz="2200" b="0" dirty="0"/>
              <a:t>:</a:t>
            </a:r>
            <a:r>
              <a:rPr lang="ja-JP" altLang="en-US" sz="2200" b="0" dirty="0"/>
              <a:t> </a:t>
            </a:r>
            <a:r>
              <a:rPr lang="en-US" altLang="ja-JP" sz="2200" b="0" dirty="0"/>
              <a:t>This material exhibits</a:t>
            </a:r>
            <a:r>
              <a:rPr lang="ja-JP" altLang="en-US" sz="2200" b="0" dirty="0"/>
              <a:t> </a:t>
            </a:r>
            <a:r>
              <a:rPr lang="en-US" altLang="ja-JP" sz="2200" b="0" dirty="0"/>
              <a:t>…</a:t>
            </a:r>
          </a:p>
        </p:txBody>
      </p:sp>
    </p:spTree>
    <p:extLst>
      <p:ext uri="{BB962C8B-B14F-4D97-AF65-F5344CB8AC3E}">
        <p14:creationId xmlns:p14="http://schemas.microsoft.com/office/powerpoint/2010/main" val="582018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42868-E522-6371-38CB-A8DE25FB74E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6511F03-2AB0-BDE6-FC9E-9CD9CFA4EC84}"/>
              </a:ext>
            </a:extLst>
          </p:cNvPr>
          <p:cNvSpPr>
            <a:spLocks noGrp="1"/>
          </p:cNvSpPr>
          <p:nvPr>
            <p:ph type="title"/>
          </p:nvPr>
        </p:nvSpPr>
        <p:spPr>
          <a:xfrm>
            <a:off x="205642" y="163146"/>
            <a:ext cx="11171116" cy="807182"/>
          </a:xfrm>
        </p:spPr>
        <p:txBody>
          <a:bodyPr>
            <a:normAutofit/>
          </a:bodyPr>
          <a:lstStyle/>
          <a:p>
            <a:r>
              <a:rPr kumimoji="1" lang="ja-JP" altLang="en-US" dirty="0"/>
              <a:t>時制</a:t>
            </a:r>
            <a:r>
              <a:rPr kumimoji="1" lang="en-US" altLang="ja-JP" dirty="0"/>
              <a:t>:</a:t>
            </a:r>
            <a:r>
              <a:rPr kumimoji="1" lang="ja-JP" altLang="en-US" dirty="0"/>
              <a:t> 実際に事象が起こった時点が重要ではない</a:t>
            </a:r>
          </a:p>
        </p:txBody>
      </p:sp>
      <p:sp>
        <p:nvSpPr>
          <p:cNvPr id="3" name="コンテンツ プレースホルダー 2">
            <a:extLst>
              <a:ext uri="{FF2B5EF4-FFF2-40B4-BE49-F238E27FC236}">
                <a16:creationId xmlns:a16="http://schemas.microsoft.com/office/drawing/2014/main" id="{1F8AB162-5428-B927-5CC8-37425C956632}"/>
              </a:ext>
            </a:extLst>
          </p:cNvPr>
          <p:cNvSpPr>
            <a:spLocks noGrp="1"/>
          </p:cNvSpPr>
          <p:nvPr>
            <p:ph idx="1"/>
          </p:nvPr>
        </p:nvSpPr>
        <p:spPr>
          <a:xfrm>
            <a:off x="186592" y="992980"/>
            <a:ext cx="11862533" cy="5998370"/>
          </a:xfrm>
        </p:spPr>
        <p:txBody>
          <a:bodyPr>
            <a:normAutofit fontScale="77500" lnSpcReduction="20000"/>
          </a:bodyPr>
          <a:lstStyle/>
          <a:p>
            <a:pPr>
              <a:lnSpc>
                <a:spcPct val="120000"/>
              </a:lnSpc>
              <a:spcBef>
                <a:spcPts val="600"/>
              </a:spcBef>
              <a:buFont typeface="Arial" panose="020B0604020202020204" pitchFamily="34" charset="0"/>
              <a:buChar char="•"/>
            </a:pPr>
            <a:r>
              <a:rPr lang="ja-JP" altLang="en-US" sz="3200" dirty="0">
                <a:solidFill>
                  <a:srgbClr val="FF0000"/>
                </a:solidFill>
              </a:rPr>
              <a:t>聞き手、読み手の立場で考える</a:t>
            </a:r>
            <a:br>
              <a:rPr lang="en-US" altLang="ja-JP" sz="3200" dirty="0"/>
            </a:br>
            <a:r>
              <a:rPr lang="ja-JP" altLang="en-US" sz="3200" dirty="0"/>
              <a:t>・</a:t>
            </a:r>
            <a:r>
              <a:rPr lang="ja-JP" altLang="en-US" sz="3200" b="0" dirty="0"/>
              <a:t>論文で</a:t>
            </a:r>
            <a:r>
              <a:rPr lang="en-US" altLang="ja-JP" sz="3200" b="0" dirty="0"/>
              <a:t>Fig</a:t>
            </a:r>
            <a:r>
              <a:rPr lang="ja-JP" altLang="en-US" sz="3200" b="0" dirty="0"/>
              <a:t>を見ながら説明する場合は現在形</a:t>
            </a:r>
            <a:br>
              <a:rPr lang="en-US" altLang="ja-JP" sz="3200" b="0" dirty="0"/>
            </a:br>
            <a:r>
              <a:rPr lang="ja-JP" altLang="en-US" sz="3200" b="0" dirty="0"/>
              <a:t>・</a:t>
            </a:r>
            <a:r>
              <a:rPr lang="en-US" altLang="ja-JP" sz="3200" b="0" dirty="0"/>
              <a:t>Fig</a:t>
            </a:r>
            <a:r>
              <a:rPr lang="ja-JP" altLang="en-US" sz="3200" b="0" dirty="0"/>
              <a:t>に関係していることでも、直接関係ない実験結果などは</a:t>
            </a:r>
            <a:br>
              <a:rPr lang="en-US" altLang="ja-JP" sz="3200" b="0" dirty="0"/>
            </a:br>
            <a:r>
              <a:rPr lang="ja-JP" altLang="en-US" sz="3200" b="0" dirty="0"/>
              <a:t>　過去形にしたほうがいいこともある</a:t>
            </a:r>
            <a:endParaRPr lang="en-US" altLang="ja-JP" sz="3200" b="0" dirty="0"/>
          </a:p>
          <a:p>
            <a:pPr>
              <a:lnSpc>
                <a:spcPct val="120000"/>
              </a:lnSpc>
              <a:spcBef>
                <a:spcPts val="600"/>
              </a:spcBef>
              <a:buFont typeface="Arial" panose="020B0604020202020204" pitchFamily="34" charset="0"/>
              <a:buChar char="•"/>
            </a:pPr>
            <a:endParaRPr lang="en-US" altLang="ja-JP" sz="3200" dirty="0"/>
          </a:p>
          <a:p>
            <a:pPr>
              <a:lnSpc>
                <a:spcPct val="120000"/>
              </a:lnSpc>
              <a:spcBef>
                <a:spcPts val="600"/>
              </a:spcBef>
              <a:buFont typeface="Arial" panose="020B0604020202020204" pitchFamily="34" charset="0"/>
              <a:buChar char="•"/>
            </a:pPr>
            <a:r>
              <a:rPr lang="ja-JP" altLang="en-US" sz="3200" dirty="0"/>
              <a:t>アブストラクト </a:t>
            </a:r>
            <a:r>
              <a:rPr lang="en-US" altLang="ja-JP" sz="3200" dirty="0"/>
              <a:t>(Introduction</a:t>
            </a:r>
            <a:r>
              <a:rPr lang="ja-JP" altLang="en-US" sz="3200" dirty="0"/>
              <a:t>の最後で要約を書く場合も含む</a:t>
            </a:r>
            <a:r>
              <a:rPr lang="en-US" altLang="ja-JP" sz="3200" dirty="0"/>
              <a:t>)</a:t>
            </a:r>
            <a:br>
              <a:rPr lang="en-US" altLang="ja-JP" sz="3200" dirty="0"/>
            </a:br>
            <a:r>
              <a:rPr lang="ja-JP" altLang="en-US" sz="3200" b="0" dirty="0"/>
              <a:t>・基本、前ページの規則に従う</a:t>
            </a:r>
            <a:r>
              <a:rPr lang="en-US" altLang="ja-JP" sz="3200" b="0" dirty="0"/>
              <a:t>: </a:t>
            </a:r>
            <a:br>
              <a:rPr lang="en-US" altLang="ja-JP" sz="3200" b="0" dirty="0"/>
            </a:br>
            <a:r>
              <a:rPr lang="ja-JP" altLang="en-US" sz="3200" b="0" dirty="0"/>
              <a:t>　　</a:t>
            </a:r>
            <a:r>
              <a:rPr lang="ja-JP" altLang="en-US" sz="3200" b="0" dirty="0">
                <a:solidFill>
                  <a:srgbClr val="FF0000"/>
                </a:solidFill>
              </a:rPr>
              <a:t>実験内容は過去形、結果・議論・結論は現在形</a:t>
            </a:r>
            <a:br>
              <a:rPr lang="en-US" altLang="ja-JP" sz="3200" b="0" dirty="0">
                <a:solidFill>
                  <a:srgbClr val="FF0000"/>
                </a:solidFill>
              </a:rPr>
            </a:br>
            <a:r>
              <a:rPr lang="ja-JP" altLang="en-US" sz="3200" b="0" dirty="0"/>
              <a:t>・ただし、これから読む論文についての要約なので、</a:t>
            </a:r>
            <a:br>
              <a:rPr lang="en-US" altLang="ja-JP" sz="3200" b="0" dirty="0"/>
            </a:br>
            <a:r>
              <a:rPr lang="ja-JP" altLang="en-US" sz="3200" b="0" dirty="0"/>
              <a:t>　現在形で書いたほうが自然な文章は増える</a:t>
            </a:r>
            <a:br>
              <a:rPr lang="en-US" altLang="ja-JP" sz="3200" b="0" dirty="0"/>
            </a:br>
            <a:r>
              <a:rPr lang="ja-JP" altLang="en-US" sz="3200" b="0" dirty="0"/>
              <a:t>　　　過去形</a:t>
            </a:r>
            <a:r>
              <a:rPr lang="en-US" altLang="ja-JP" sz="3200" b="0" dirty="0"/>
              <a:t>:</a:t>
            </a:r>
            <a:r>
              <a:rPr lang="ja-JP" altLang="en-US" sz="3200" b="0" dirty="0"/>
              <a:t> </a:t>
            </a:r>
            <a:r>
              <a:rPr lang="en-US" altLang="ja-JP" sz="3200" b="0" dirty="0"/>
              <a:t>We</a:t>
            </a:r>
            <a:r>
              <a:rPr lang="ja-JP" altLang="en-US" sz="3200" b="0" dirty="0"/>
              <a:t> </a:t>
            </a:r>
            <a:r>
              <a:rPr lang="en-US" altLang="ja-JP" sz="3200" b="0" dirty="0"/>
              <a:t>conducted optical characterization on …</a:t>
            </a:r>
            <a:br>
              <a:rPr lang="en-US" altLang="ja-JP" sz="3200" b="0" dirty="0"/>
            </a:br>
            <a:r>
              <a:rPr lang="ja-JP" altLang="en-US" sz="3200" b="0" dirty="0"/>
              <a:t>　　　現在形</a:t>
            </a:r>
            <a:r>
              <a:rPr lang="en-US" altLang="ja-JP" sz="3200" b="0" dirty="0"/>
              <a:t>:</a:t>
            </a:r>
            <a:r>
              <a:rPr lang="ja-JP" altLang="en-US" sz="3200" b="0" dirty="0"/>
              <a:t> </a:t>
            </a:r>
            <a:r>
              <a:rPr lang="en-US" altLang="ja-JP" sz="3200" b="0" dirty="0"/>
              <a:t>We</a:t>
            </a:r>
            <a:r>
              <a:rPr lang="ja-JP" altLang="en-US" sz="3200" b="0" dirty="0"/>
              <a:t> </a:t>
            </a:r>
            <a:r>
              <a:rPr lang="en-US" altLang="ja-JP" sz="3200" dirty="0">
                <a:solidFill>
                  <a:srgbClr val="FF0000"/>
                </a:solidFill>
              </a:rPr>
              <a:t>conduct</a:t>
            </a:r>
            <a:r>
              <a:rPr lang="en-US" altLang="ja-JP" sz="3200" b="0" dirty="0"/>
              <a:t> optical characterization on …</a:t>
            </a:r>
            <a:br>
              <a:rPr lang="en-US" altLang="ja-JP" sz="3200" b="0" dirty="0"/>
            </a:br>
            <a:r>
              <a:rPr lang="ja-JP" altLang="en-US" sz="3200" b="0" dirty="0"/>
              <a:t>　　　　　実験内容ではなく、</a:t>
            </a:r>
            <a:r>
              <a:rPr lang="ja-JP" altLang="en-US" sz="3200" dirty="0">
                <a:solidFill>
                  <a:srgbClr val="FF0000"/>
                </a:solidFill>
              </a:rPr>
              <a:t>研究内容について</a:t>
            </a:r>
            <a:r>
              <a:rPr lang="ja-JP" altLang="en-US" sz="3200" b="0" dirty="0"/>
              <a:t>述べている</a:t>
            </a:r>
            <a:br>
              <a:rPr lang="en-US" altLang="ja-JP" sz="3200" b="0" dirty="0"/>
            </a:br>
            <a:r>
              <a:rPr lang="ja-JP" altLang="en-US" sz="3200" b="0" dirty="0"/>
              <a:t>　　　現在形</a:t>
            </a:r>
            <a:r>
              <a:rPr lang="en-US" altLang="ja-JP" sz="3200" b="0" dirty="0"/>
              <a:t>:</a:t>
            </a:r>
            <a:r>
              <a:rPr lang="ja-JP" altLang="en-US" sz="3200" b="0" dirty="0"/>
              <a:t> </a:t>
            </a:r>
            <a:r>
              <a:rPr lang="en-US" altLang="ja-JP" sz="3200" b="0" dirty="0"/>
              <a:t>We</a:t>
            </a:r>
            <a:r>
              <a:rPr lang="ja-JP" altLang="en-US" sz="3200" b="0" dirty="0"/>
              <a:t> </a:t>
            </a:r>
            <a:r>
              <a:rPr lang="en-US" altLang="ja-JP" sz="3200" b="0" dirty="0"/>
              <a:t>report optical properties on …</a:t>
            </a:r>
            <a:endParaRPr lang="en-US" altLang="ja-JP" sz="3200" dirty="0"/>
          </a:p>
        </p:txBody>
      </p:sp>
    </p:spTree>
    <p:extLst>
      <p:ext uri="{BB962C8B-B14F-4D97-AF65-F5344CB8AC3E}">
        <p14:creationId xmlns:p14="http://schemas.microsoft.com/office/powerpoint/2010/main" val="4161137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6D45F-E403-FBC1-4D1B-8F285023607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7659798-C0F4-D0C7-4E6B-492726B053E8}"/>
              </a:ext>
            </a:extLst>
          </p:cNvPr>
          <p:cNvSpPr>
            <a:spLocks noGrp="1"/>
          </p:cNvSpPr>
          <p:nvPr>
            <p:ph type="title"/>
          </p:nvPr>
        </p:nvSpPr>
        <p:spPr>
          <a:xfrm>
            <a:off x="205642" y="163146"/>
            <a:ext cx="11171116" cy="807182"/>
          </a:xfrm>
        </p:spPr>
        <p:txBody>
          <a:bodyPr>
            <a:normAutofit/>
          </a:bodyPr>
          <a:lstStyle/>
          <a:p>
            <a:r>
              <a:rPr kumimoji="1" lang="ja-JP" altLang="en-US" dirty="0"/>
              <a:t>時制</a:t>
            </a:r>
            <a:r>
              <a:rPr kumimoji="1" lang="en-US" altLang="ja-JP" dirty="0"/>
              <a:t>:</a:t>
            </a:r>
            <a:r>
              <a:rPr kumimoji="1" lang="ja-JP" altLang="en-US" dirty="0"/>
              <a:t> 現在完了</a:t>
            </a:r>
          </a:p>
        </p:txBody>
      </p:sp>
      <p:sp>
        <p:nvSpPr>
          <p:cNvPr id="3" name="コンテンツ プレースホルダー 2">
            <a:extLst>
              <a:ext uri="{FF2B5EF4-FFF2-40B4-BE49-F238E27FC236}">
                <a16:creationId xmlns:a16="http://schemas.microsoft.com/office/drawing/2014/main" id="{084D4495-CFA9-F2C2-D371-44D31048250A}"/>
              </a:ext>
            </a:extLst>
          </p:cNvPr>
          <p:cNvSpPr>
            <a:spLocks noGrp="1"/>
          </p:cNvSpPr>
          <p:nvPr>
            <p:ph idx="1"/>
          </p:nvPr>
        </p:nvSpPr>
        <p:spPr>
          <a:xfrm>
            <a:off x="186592" y="992980"/>
            <a:ext cx="11862533" cy="5998370"/>
          </a:xfrm>
        </p:spPr>
        <p:txBody>
          <a:bodyPr>
            <a:normAutofit fontScale="70000" lnSpcReduction="20000"/>
          </a:bodyPr>
          <a:lstStyle/>
          <a:p>
            <a:pPr marL="0" indent="0">
              <a:lnSpc>
                <a:spcPct val="120000"/>
              </a:lnSpc>
              <a:spcBef>
                <a:spcPts val="600"/>
              </a:spcBef>
              <a:buNone/>
            </a:pPr>
            <a:r>
              <a:rPr lang="ja-JP" altLang="en-US" sz="3200" dirty="0">
                <a:solidFill>
                  <a:srgbClr val="FF0000"/>
                </a:solidFill>
              </a:rPr>
              <a:t>現在完了</a:t>
            </a:r>
            <a:r>
              <a:rPr lang="en-US" altLang="ja-JP" sz="3200" dirty="0">
                <a:solidFill>
                  <a:srgbClr val="FF0000"/>
                </a:solidFill>
              </a:rPr>
              <a:t>:</a:t>
            </a:r>
            <a:r>
              <a:rPr lang="ja-JP" altLang="en-US" sz="3200" dirty="0">
                <a:solidFill>
                  <a:srgbClr val="FF0000"/>
                </a:solidFill>
              </a:rPr>
              <a:t> </a:t>
            </a:r>
            <a:r>
              <a:rPr lang="ja-JP" altLang="en-US" sz="3200" b="0" dirty="0"/>
              <a:t>過去、現在、未来の事象に対して相対的な時間を限定する</a:t>
            </a:r>
            <a:endParaRPr lang="en-US" altLang="ja-JP" sz="3200" b="0" dirty="0"/>
          </a:p>
          <a:p>
            <a:pPr marL="0" indent="0">
              <a:lnSpc>
                <a:spcPct val="120000"/>
              </a:lnSpc>
              <a:spcBef>
                <a:spcPts val="600"/>
              </a:spcBef>
              <a:buNone/>
            </a:pPr>
            <a:endParaRPr lang="en-US" altLang="ja-JP" sz="3200" dirty="0">
              <a:solidFill>
                <a:srgbClr val="FF0000"/>
              </a:solidFill>
            </a:endParaRPr>
          </a:p>
          <a:p>
            <a:pPr marL="0" indent="0">
              <a:lnSpc>
                <a:spcPct val="120000"/>
              </a:lnSpc>
              <a:spcBef>
                <a:spcPts val="600"/>
              </a:spcBef>
              <a:buNone/>
            </a:pPr>
            <a:endParaRPr lang="en-US" altLang="ja-JP" sz="3200" dirty="0">
              <a:solidFill>
                <a:srgbClr val="FF0000"/>
              </a:solidFill>
            </a:endParaRPr>
          </a:p>
          <a:p>
            <a:pPr marL="0" indent="0">
              <a:lnSpc>
                <a:spcPct val="120000"/>
              </a:lnSpc>
              <a:spcBef>
                <a:spcPts val="600"/>
              </a:spcBef>
              <a:buNone/>
            </a:pPr>
            <a:endParaRPr lang="en-US" altLang="ja-JP" sz="3200" dirty="0">
              <a:solidFill>
                <a:srgbClr val="FF0000"/>
              </a:solidFill>
            </a:endParaRPr>
          </a:p>
          <a:p>
            <a:pPr>
              <a:lnSpc>
                <a:spcPct val="120000"/>
              </a:lnSpc>
              <a:spcBef>
                <a:spcPts val="600"/>
              </a:spcBef>
              <a:buFont typeface="Arial" panose="020B0604020202020204" pitchFamily="34" charset="0"/>
              <a:buChar char="•"/>
            </a:pPr>
            <a:endParaRPr lang="en-US" altLang="ja-JP" sz="3200" b="0" dirty="0"/>
          </a:p>
          <a:p>
            <a:pPr>
              <a:lnSpc>
                <a:spcPct val="120000"/>
              </a:lnSpc>
              <a:spcBef>
                <a:spcPts val="600"/>
              </a:spcBef>
              <a:buFont typeface="Arial" panose="020B0604020202020204" pitchFamily="34" charset="0"/>
              <a:buChar char="•"/>
            </a:pPr>
            <a:endParaRPr lang="en-US" altLang="ja-JP" sz="3200" b="0" baseline="30000" dirty="0"/>
          </a:p>
          <a:p>
            <a:pPr>
              <a:lnSpc>
                <a:spcPct val="120000"/>
              </a:lnSpc>
              <a:spcBef>
                <a:spcPts val="600"/>
              </a:spcBef>
              <a:buFont typeface="Arial" panose="020B0604020202020204" pitchFamily="34" charset="0"/>
              <a:buChar char="•"/>
            </a:pPr>
            <a:r>
              <a:rPr lang="ja-JP" altLang="en-US" sz="3200" b="0" dirty="0"/>
              <a:t>論文、プレゼンで現在完了が使われるのは</a:t>
            </a:r>
            <a:r>
              <a:rPr lang="en-US" altLang="ja-JP" sz="3200" b="0" dirty="0"/>
              <a:t>Introduction</a:t>
            </a:r>
            <a:r>
              <a:rPr lang="ja-JP" altLang="en-US" sz="3200" b="0" dirty="0"/>
              <a:t>くらい</a:t>
            </a:r>
            <a:r>
              <a:rPr lang="en-US" altLang="ja-JP" sz="3200" b="0" dirty="0"/>
              <a:t>?</a:t>
            </a:r>
            <a:br>
              <a:rPr lang="en-US" altLang="ja-JP" sz="3200" b="0" dirty="0"/>
            </a:br>
            <a:r>
              <a:rPr lang="ja-JP" altLang="en-US" sz="3200" b="0" dirty="0"/>
              <a:t>　○ 現在完了　　  </a:t>
            </a:r>
            <a:r>
              <a:rPr lang="en-US" altLang="ja-JP" sz="3200" b="0" dirty="0"/>
              <a:t>:</a:t>
            </a:r>
            <a:r>
              <a:rPr lang="ja-JP" altLang="en-US" sz="3200" b="0" dirty="0"/>
              <a:t> </a:t>
            </a:r>
            <a:r>
              <a:rPr lang="en-US" altLang="ja-JP" sz="3200" b="0" dirty="0"/>
              <a:t>We have tried to synthesize new materials…</a:t>
            </a:r>
            <a:br>
              <a:rPr lang="en-US" altLang="ja-JP" sz="3200" b="0" dirty="0"/>
            </a:br>
            <a:r>
              <a:rPr lang="ja-JP" altLang="en-US" sz="3200" b="0" dirty="0"/>
              <a:t>　</a:t>
            </a:r>
            <a:r>
              <a:rPr lang="en-US" altLang="ja-JP" sz="3200" b="0" dirty="0"/>
              <a:t>×</a:t>
            </a:r>
            <a:r>
              <a:rPr lang="ja-JP" altLang="en-US" sz="3200" b="0" dirty="0"/>
              <a:t> 現在進行形　　</a:t>
            </a:r>
            <a:r>
              <a:rPr lang="en-US" altLang="ja-JP" sz="3200" b="0" dirty="0"/>
              <a:t>:</a:t>
            </a:r>
            <a:r>
              <a:rPr lang="ja-JP" altLang="en-US" sz="3200" b="0" dirty="0"/>
              <a:t> 論文を読んでいる時点で実際に合成しているわけではない</a:t>
            </a:r>
            <a:br>
              <a:rPr lang="en-US" altLang="ja-JP" sz="3200" b="0" dirty="0"/>
            </a:br>
            <a:r>
              <a:rPr lang="ja-JP" altLang="en-US" sz="3200" b="0" dirty="0"/>
              <a:t>　△現在完了進行形</a:t>
            </a:r>
            <a:r>
              <a:rPr lang="en-US" altLang="ja-JP" sz="3200" b="0" dirty="0"/>
              <a:t>:</a:t>
            </a:r>
            <a:r>
              <a:rPr lang="ja-JP" altLang="en-US" sz="3200" b="0" dirty="0"/>
              <a:t> </a:t>
            </a:r>
            <a:r>
              <a:rPr lang="en-US" altLang="ja-JP" sz="3200" b="0" dirty="0"/>
              <a:t>We have been struggling to synthesize new materials…</a:t>
            </a:r>
            <a:br>
              <a:rPr lang="en-US" altLang="ja-JP" sz="3200" b="0" dirty="0"/>
            </a:br>
            <a:r>
              <a:rPr lang="en-US" altLang="ja-JP" sz="3200" b="0" dirty="0"/>
              <a:t>    </a:t>
            </a:r>
            <a:r>
              <a:rPr lang="ja-JP" altLang="en-US" sz="3200" b="0" dirty="0"/>
              <a:t>　　現在でも苦労していることを強調したいなら、まあ あり得る</a:t>
            </a:r>
            <a:br>
              <a:rPr lang="en-US" altLang="ja-JP" sz="3200" b="0" dirty="0"/>
            </a:br>
            <a:endParaRPr lang="en-US" altLang="ja-JP" sz="3200" b="0" dirty="0"/>
          </a:p>
          <a:p>
            <a:pPr>
              <a:lnSpc>
                <a:spcPct val="120000"/>
              </a:lnSpc>
              <a:spcBef>
                <a:spcPts val="600"/>
              </a:spcBef>
              <a:buFont typeface="Arial" panose="020B0604020202020204" pitchFamily="34" charset="0"/>
              <a:buChar char="•"/>
            </a:pPr>
            <a:r>
              <a:rPr lang="ja-JP" altLang="en-US" sz="3200" dirty="0">
                <a:solidFill>
                  <a:srgbClr val="FF0000"/>
                </a:solidFill>
              </a:rPr>
              <a:t>査読結果に対して行った動作は現在完了形</a:t>
            </a:r>
            <a:br>
              <a:rPr lang="en-US" altLang="ja-JP" sz="3200" dirty="0">
                <a:solidFill>
                  <a:srgbClr val="FF0000"/>
                </a:solidFill>
              </a:rPr>
            </a:br>
            <a:r>
              <a:rPr lang="ja-JP" altLang="en-US" sz="2800" b="0" dirty="0"/>
              <a:t>・査読結果を受け取ったという過去の経験が、行った動作という現在と関係している</a:t>
            </a:r>
            <a:br>
              <a:rPr lang="en-US" altLang="ja-JP" sz="2800" b="0" dirty="0"/>
            </a:br>
            <a:r>
              <a:rPr lang="ja-JP" altLang="en-US" sz="2800" b="0" dirty="0"/>
              <a:t>・</a:t>
            </a:r>
            <a:r>
              <a:rPr lang="ja-JP" altLang="en-US" sz="2800" b="0" dirty="0">
                <a:solidFill>
                  <a:srgbClr val="0000FF"/>
                </a:solidFill>
              </a:rPr>
              <a:t>過去形</a:t>
            </a:r>
            <a:r>
              <a:rPr lang="ja-JP" altLang="en-US" sz="2800" b="0" dirty="0"/>
              <a:t>を使うと、「査読結果の受け取り以前の行動」のように解釈されることもある</a:t>
            </a:r>
            <a:br>
              <a:rPr lang="en-US" altLang="ja-JP" sz="2800" b="0" dirty="0"/>
            </a:br>
            <a:r>
              <a:rPr lang="en-US" altLang="ja-JP" sz="2800" b="0" dirty="0"/>
              <a:t>       </a:t>
            </a:r>
            <a:r>
              <a:rPr lang="ja-JP" altLang="en-US" sz="2800" b="0" dirty="0"/>
              <a:t>査読への回答例</a:t>
            </a:r>
            <a:r>
              <a:rPr lang="en-US" altLang="ja-JP" sz="2800" b="0" dirty="0"/>
              <a:t>:</a:t>
            </a:r>
            <a:r>
              <a:rPr lang="ja-JP" altLang="en-US" sz="2800" b="0" dirty="0"/>
              <a:t> </a:t>
            </a:r>
            <a:r>
              <a:rPr lang="en-US" altLang="ja-JP" sz="2800" b="0" dirty="0"/>
              <a:t>We </a:t>
            </a:r>
            <a:r>
              <a:rPr lang="en-US" altLang="ja-JP" sz="2800" b="0" dirty="0">
                <a:solidFill>
                  <a:srgbClr val="0000FF"/>
                </a:solidFill>
              </a:rPr>
              <a:t>claimed</a:t>
            </a:r>
            <a:r>
              <a:rPr lang="en-US" altLang="ja-JP" sz="2800" b="0" dirty="0"/>
              <a:t> … but </a:t>
            </a:r>
            <a:r>
              <a:rPr lang="en-US" altLang="ja-JP" sz="2800" b="0" dirty="0">
                <a:solidFill>
                  <a:srgbClr val="FF0000"/>
                </a:solidFill>
              </a:rPr>
              <a:t>have revised</a:t>
            </a:r>
            <a:r>
              <a:rPr lang="en-US" altLang="ja-JP" sz="2800" b="0" dirty="0"/>
              <a:t> the manuscript as …</a:t>
            </a:r>
          </a:p>
        </p:txBody>
      </p:sp>
      <p:cxnSp>
        <p:nvCxnSpPr>
          <p:cNvPr id="5" name="直線コネクタ 4">
            <a:extLst>
              <a:ext uri="{FF2B5EF4-FFF2-40B4-BE49-F238E27FC236}">
                <a16:creationId xmlns:a16="http://schemas.microsoft.com/office/drawing/2014/main" id="{E8CB9CC4-666C-942D-F99A-2B57BEC4F7ED}"/>
              </a:ext>
            </a:extLst>
          </p:cNvPr>
          <p:cNvCxnSpPr/>
          <p:nvPr/>
        </p:nvCxnSpPr>
        <p:spPr>
          <a:xfrm>
            <a:off x="723900" y="1495425"/>
            <a:ext cx="109386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楕円 5">
            <a:extLst>
              <a:ext uri="{FF2B5EF4-FFF2-40B4-BE49-F238E27FC236}">
                <a16:creationId xmlns:a16="http://schemas.microsoft.com/office/drawing/2014/main" id="{9875202E-D74F-06C4-ADC6-F7EF0D43CB84}"/>
              </a:ext>
            </a:extLst>
          </p:cNvPr>
          <p:cNvSpPr/>
          <p:nvPr/>
        </p:nvSpPr>
        <p:spPr>
          <a:xfrm>
            <a:off x="1971675" y="1438275"/>
            <a:ext cx="142875" cy="142875"/>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29114645-FDE4-6551-2CFB-45596FC47189}"/>
              </a:ext>
            </a:extLst>
          </p:cNvPr>
          <p:cNvSpPr/>
          <p:nvPr/>
        </p:nvSpPr>
        <p:spPr>
          <a:xfrm>
            <a:off x="4476750" y="1452562"/>
            <a:ext cx="142875" cy="142875"/>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D961E6E-E176-53E2-C9CD-EF4BD23405F9}"/>
              </a:ext>
            </a:extLst>
          </p:cNvPr>
          <p:cNvSpPr txBox="1"/>
          <p:nvPr/>
        </p:nvSpPr>
        <p:spPr>
          <a:xfrm rot="16200000">
            <a:off x="1595438" y="1720333"/>
            <a:ext cx="1000125" cy="369332"/>
          </a:xfrm>
          <a:prstGeom prst="rect">
            <a:avLst/>
          </a:prstGeom>
          <a:noFill/>
        </p:spPr>
        <p:txBody>
          <a:bodyPr wrap="square">
            <a:spAutoFit/>
          </a:bodyPr>
          <a:lstStyle/>
          <a:p>
            <a:r>
              <a:rPr lang="ja-JP" altLang="en-US" sz="1800" b="0" dirty="0"/>
              <a:t>過去形</a:t>
            </a:r>
            <a:endParaRPr lang="ja-JP" altLang="en-US" dirty="0"/>
          </a:p>
        </p:txBody>
      </p:sp>
      <p:sp>
        <p:nvSpPr>
          <p:cNvPr id="10" name="テキスト ボックス 9">
            <a:extLst>
              <a:ext uri="{FF2B5EF4-FFF2-40B4-BE49-F238E27FC236}">
                <a16:creationId xmlns:a16="http://schemas.microsoft.com/office/drawing/2014/main" id="{2B7EE095-0167-A199-C7CB-42CA1FC5E8CF}"/>
              </a:ext>
            </a:extLst>
          </p:cNvPr>
          <p:cNvSpPr txBox="1"/>
          <p:nvPr/>
        </p:nvSpPr>
        <p:spPr>
          <a:xfrm>
            <a:off x="472342" y="1515159"/>
            <a:ext cx="1362291" cy="1231106"/>
          </a:xfrm>
          <a:prstGeom prst="rect">
            <a:avLst/>
          </a:prstGeom>
          <a:noFill/>
        </p:spPr>
        <p:txBody>
          <a:bodyPr wrap="square">
            <a:spAutoFit/>
          </a:bodyPr>
          <a:lstStyle/>
          <a:p>
            <a:r>
              <a:rPr lang="ja-JP" altLang="en-US" sz="1800" b="0" dirty="0"/>
              <a:t>過去完了</a:t>
            </a:r>
            <a:br>
              <a:rPr lang="en-US" altLang="ja-JP" sz="1800" b="0" dirty="0"/>
            </a:br>
            <a:r>
              <a:rPr lang="en-US" altLang="ja-JP" sz="1400" b="0" dirty="0"/>
              <a:t>(</a:t>
            </a:r>
            <a:r>
              <a:rPr lang="ja-JP" altLang="en-US" sz="1400" b="0" dirty="0"/>
              <a:t>過去形より前。</a:t>
            </a:r>
            <a:br>
              <a:rPr lang="en-US" altLang="ja-JP" sz="1400" b="0" dirty="0"/>
            </a:br>
            <a:r>
              <a:rPr lang="ja-JP" altLang="en-US" sz="1400" b="0" dirty="0"/>
              <a:t> この結果は </a:t>
            </a:r>
            <a:br>
              <a:rPr lang="en-US" altLang="ja-JP" sz="1400" b="0" dirty="0"/>
            </a:br>
            <a:r>
              <a:rPr lang="ja-JP" altLang="en-US" sz="1400" dirty="0"/>
              <a:t> </a:t>
            </a:r>
            <a:r>
              <a:rPr lang="ja-JP" altLang="en-US" sz="1400" b="0" dirty="0"/>
              <a:t>現在に影響</a:t>
            </a:r>
            <a:br>
              <a:rPr lang="en-US" altLang="ja-JP" sz="1400" b="0" dirty="0"/>
            </a:br>
            <a:r>
              <a:rPr lang="ja-JP" altLang="en-US" sz="1400" dirty="0"/>
              <a:t> </a:t>
            </a:r>
            <a:r>
              <a:rPr lang="ja-JP" altLang="en-US" sz="1400" b="0" dirty="0"/>
              <a:t>していない</a:t>
            </a:r>
            <a:r>
              <a:rPr lang="en-US" altLang="ja-JP" sz="1400" b="0" dirty="0"/>
              <a:t>)</a:t>
            </a:r>
            <a:endParaRPr lang="ja-JP" altLang="en-US" dirty="0"/>
          </a:p>
        </p:txBody>
      </p:sp>
      <p:sp>
        <p:nvSpPr>
          <p:cNvPr id="11" name="テキスト ボックス 10">
            <a:extLst>
              <a:ext uri="{FF2B5EF4-FFF2-40B4-BE49-F238E27FC236}">
                <a16:creationId xmlns:a16="http://schemas.microsoft.com/office/drawing/2014/main" id="{B985D43F-A820-C7BD-9120-0AA56BB33EF7}"/>
              </a:ext>
            </a:extLst>
          </p:cNvPr>
          <p:cNvSpPr txBox="1"/>
          <p:nvPr/>
        </p:nvSpPr>
        <p:spPr>
          <a:xfrm>
            <a:off x="3137844" y="1581150"/>
            <a:ext cx="1186079" cy="646331"/>
          </a:xfrm>
          <a:prstGeom prst="rect">
            <a:avLst/>
          </a:prstGeom>
          <a:noFill/>
        </p:spPr>
        <p:txBody>
          <a:bodyPr wrap="square">
            <a:spAutoFit/>
          </a:bodyPr>
          <a:lstStyle/>
          <a:p>
            <a:r>
              <a:rPr lang="ja-JP" altLang="en-US" sz="1800" b="1" dirty="0">
                <a:solidFill>
                  <a:srgbClr val="FF0000"/>
                </a:solidFill>
              </a:rPr>
              <a:t>現在完了</a:t>
            </a:r>
            <a:br>
              <a:rPr lang="en-US" altLang="ja-JP" sz="1800" b="1" dirty="0">
                <a:solidFill>
                  <a:srgbClr val="FF0000"/>
                </a:solidFill>
              </a:rPr>
            </a:br>
            <a:r>
              <a:rPr lang="ja-JP" altLang="en-US" sz="1800" b="1" dirty="0">
                <a:solidFill>
                  <a:srgbClr val="FF0000"/>
                </a:solidFill>
              </a:rPr>
              <a:t>  </a:t>
            </a:r>
            <a:r>
              <a:rPr lang="en-US" altLang="ja-JP" sz="1800" b="1" dirty="0">
                <a:solidFill>
                  <a:srgbClr val="FF0000"/>
                </a:solidFill>
              </a:rPr>
              <a:t>(</a:t>
            </a:r>
            <a:r>
              <a:rPr lang="ja-JP" altLang="en-US" sz="1800" b="1" dirty="0">
                <a:solidFill>
                  <a:srgbClr val="FF0000"/>
                </a:solidFill>
              </a:rPr>
              <a:t>継続</a:t>
            </a:r>
            <a:r>
              <a:rPr lang="en-US" altLang="ja-JP" sz="1800" b="1" dirty="0">
                <a:solidFill>
                  <a:srgbClr val="FF0000"/>
                </a:solidFill>
              </a:rPr>
              <a:t>)</a:t>
            </a:r>
            <a:endParaRPr lang="ja-JP" altLang="en-US" b="1" dirty="0">
              <a:solidFill>
                <a:srgbClr val="FF0000"/>
              </a:solidFill>
            </a:endParaRPr>
          </a:p>
        </p:txBody>
      </p:sp>
      <p:sp>
        <p:nvSpPr>
          <p:cNvPr id="12" name="テキスト ボックス 11">
            <a:extLst>
              <a:ext uri="{FF2B5EF4-FFF2-40B4-BE49-F238E27FC236}">
                <a16:creationId xmlns:a16="http://schemas.microsoft.com/office/drawing/2014/main" id="{EFD896FC-9FCC-4C28-4074-450626DE16E9}"/>
              </a:ext>
            </a:extLst>
          </p:cNvPr>
          <p:cNvSpPr txBox="1"/>
          <p:nvPr/>
        </p:nvSpPr>
        <p:spPr>
          <a:xfrm rot="16200000">
            <a:off x="4110038" y="1748908"/>
            <a:ext cx="1000125" cy="369332"/>
          </a:xfrm>
          <a:prstGeom prst="rect">
            <a:avLst/>
          </a:prstGeom>
          <a:noFill/>
        </p:spPr>
        <p:txBody>
          <a:bodyPr wrap="square">
            <a:spAutoFit/>
          </a:bodyPr>
          <a:lstStyle/>
          <a:p>
            <a:r>
              <a:rPr lang="ja-JP" altLang="en-US" sz="1800" b="0" dirty="0"/>
              <a:t>現在形</a:t>
            </a:r>
            <a:endParaRPr lang="ja-JP" altLang="en-US" dirty="0"/>
          </a:p>
        </p:txBody>
      </p:sp>
      <p:sp>
        <p:nvSpPr>
          <p:cNvPr id="13" name="楕円 12">
            <a:extLst>
              <a:ext uri="{FF2B5EF4-FFF2-40B4-BE49-F238E27FC236}">
                <a16:creationId xmlns:a16="http://schemas.microsoft.com/office/drawing/2014/main" id="{BAD66A13-60BE-3DC9-1A78-7064D7D06B0D}"/>
              </a:ext>
            </a:extLst>
          </p:cNvPr>
          <p:cNvSpPr/>
          <p:nvPr/>
        </p:nvSpPr>
        <p:spPr>
          <a:xfrm>
            <a:off x="7258050" y="1433512"/>
            <a:ext cx="142875" cy="142875"/>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885A20C-CB0A-81FE-C454-E8513480276C}"/>
              </a:ext>
            </a:extLst>
          </p:cNvPr>
          <p:cNvSpPr txBox="1"/>
          <p:nvPr/>
        </p:nvSpPr>
        <p:spPr>
          <a:xfrm rot="16200000">
            <a:off x="6891338" y="1729858"/>
            <a:ext cx="1000125" cy="369332"/>
          </a:xfrm>
          <a:prstGeom prst="rect">
            <a:avLst/>
          </a:prstGeom>
          <a:noFill/>
        </p:spPr>
        <p:txBody>
          <a:bodyPr wrap="square">
            <a:spAutoFit/>
          </a:bodyPr>
          <a:lstStyle/>
          <a:p>
            <a:r>
              <a:rPr lang="ja-JP" altLang="en-US" sz="1800" b="0" dirty="0"/>
              <a:t>未来形</a:t>
            </a:r>
            <a:endParaRPr lang="ja-JP" altLang="en-US" dirty="0"/>
          </a:p>
        </p:txBody>
      </p:sp>
      <p:sp>
        <p:nvSpPr>
          <p:cNvPr id="15" name="楕円 14">
            <a:extLst>
              <a:ext uri="{FF2B5EF4-FFF2-40B4-BE49-F238E27FC236}">
                <a16:creationId xmlns:a16="http://schemas.microsoft.com/office/drawing/2014/main" id="{8173F38F-6571-EB5A-DCB6-77886B022035}"/>
              </a:ext>
            </a:extLst>
          </p:cNvPr>
          <p:cNvSpPr/>
          <p:nvPr/>
        </p:nvSpPr>
        <p:spPr>
          <a:xfrm>
            <a:off x="2857500" y="1509712"/>
            <a:ext cx="142875" cy="14287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D97D27D8-2E60-F075-0314-EE850DF9E984}"/>
              </a:ext>
            </a:extLst>
          </p:cNvPr>
          <p:cNvCxnSpPr>
            <a:cxnSpLocks/>
          </p:cNvCxnSpPr>
          <p:nvPr/>
        </p:nvCxnSpPr>
        <p:spPr>
          <a:xfrm>
            <a:off x="3000375" y="1580197"/>
            <a:ext cx="1547812"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E448F568-C23D-7E1B-FDF8-992CE50B8495}"/>
              </a:ext>
            </a:extLst>
          </p:cNvPr>
          <p:cNvSpPr txBox="1"/>
          <p:nvPr/>
        </p:nvSpPr>
        <p:spPr>
          <a:xfrm>
            <a:off x="2494050" y="2110471"/>
            <a:ext cx="1362292" cy="800219"/>
          </a:xfrm>
          <a:prstGeom prst="rect">
            <a:avLst/>
          </a:prstGeom>
          <a:noFill/>
        </p:spPr>
        <p:txBody>
          <a:bodyPr wrap="square">
            <a:spAutoFit/>
          </a:bodyPr>
          <a:lstStyle/>
          <a:p>
            <a:r>
              <a:rPr lang="ja-JP" altLang="en-US" sz="1800" b="1" dirty="0">
                <a:solidFill>
                  <a:srgbClr val="FF0000"/>
                </a:solidFill>
              </a:rPr>
              <a:t>現在完了</a:t>
            </a:r>
            <a:br>
              <a:rPr lang="en-US" altLang="ja-JP" sz="1800" b="1" dirty="0">
                <a:solidFill>
                  <a:srgbClr val="FF0000"/>
                </a:solidFill>
              </a:rPr>
            </a:br>
            <a:r>
              <a:rPr lang="ja-JP" altLang="en-US" sz="1400" b="1" dirty="0">
                <a:solidFill>
                  <a:srgbClr val="FF0000"/>
                </a:solidFill>
              </a:rPr>
              <a:t>  </a:t>
            </a:r>
            <a:r>
              <a:rPr lang="en-US" altLang="ja-JP" sz="1400" b="1" dirty="0">
                <a:solidFill>
                  <a:srgbClr val="FF0000"/>
                </a:solidFill>
              </a:rPr>
              <a:t>(</a:t>
            </a:r>
            <a:r>
              <a:rPr lang="ja-JP" altLang="en-US" sz="1400" b="1" dirty="0">
                <a:solidFill>
                  <a:srgbClr val="FF0000"/>
                </a:solidFill>
              </a:rPr>
              <a:t>過去の結果が現在に関係</a:t>
            </a:r>
            <a:r>
              <a:rPr lang="en-US" altLang="ja-JP" sz="1400" b="1" dirty="0">
                <a:solidFill>
                  <a:srgbClr val="FF0000"/>
                </a:solidFill>
              </a:rPr>
              <a:t>)</a:t>
            </a:r>
            <a:endParaRPr lang="ja-JP" altLang="en-US" sz="1400" b="1" dirty="0">
              <a:solidFill>
                <a:srgbClr val="FF0000"/>
              </a:solidFill>
            </a:endParaRPr>
          </a:p>
        </p:txBody>
      </p:sp>
      <p:cxnSp>
        <p:nvCxnSpPr>
          <p:cNvPr id="22" name="直線矢印コネクタ 21">
            <a:extLst>
              <a:ext uri="{FF2B5EF4-FFF2-40B4-BE49-F238E27FC236}">
                <a16:creationId xmlns:a16="http://schemas.microsoft.com/office/drawing/2014/main" id="{ABCD5EE5-CC50-6ED0-3DE3-9DE00236C270}"/>
              </a:ext>
            </a:extLst>
          </p:cNvPr>
          <p:cNvCxnSpPr/>
          <p:nvPr/>
        </p:nvCxnSpPr>
        <p:spPr>
          <a:xfrm>
            <a:off x="2928937" y="1699825"/>
            <a:ext cx="0" cy="382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EEF4ECC-3233-ACE7-184B-FDB1B90CDF14}"/>
              </a:ext>
            </a:extLst>
          </p:cNvPr>
          <p:cNvCxnSpPr>
            <a:cxnSpLocks/>
          </p:cNvCxnSpPr>
          <p:nvPr/>
        </p:nvCxnSpPr>
        <p:spPr>
          <a:xfrm>
            <a:off x="6432828" y="1595437"/>
            <a:ext cx="1547812"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4" name="楕円 23">
            <a:extLst>
              <a:ext uri="{FF2B5EF4-FFF2-40B4-BE49-F238E27FC236}">
                <a16:creationId xmlns:a16="http://schemas.microsoft.com/office/drawing/2014/main" id="{6511F8D9-0EC5-5226-C77D-20E6AAECF6BE}"/>
              </a:ext>
            </a:extLst>
          </p:cNvPr>
          <p:cNvSpPr/>
          <p:nvPr/>
        </p:nvSpPr>
        <p:spPr>
          <a:xfrm>
            <a:off x="7996773" y="1515159"/>
            <a:ext cx="142875" cy="14287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A57197DD-6CC1-FB73-91D2-55646319DC25}"/>
              </a:ext>
            </a:extLst>
          </p:cNvPr>
          <p:cNvSpPr txBox="1"/>
          <p:nvPr/>
        </p:nvSpPr>
        <p:spPr>
          <a:xfrm>
            <a:off x="7602448" y="1744443"/>
            <a:ext cx="2305052" cy="584775"/>
          </a:xfrm>
          <a:prstGeom prst="rect">
            <a:avLst/>
          </a:prstGeom>
          <a:noFill/>
        </p:spPr>
        <p:txBody>
          <a:bodyPr wrap="square">
            <a:spAutoFit/>
          </a:bodyPr>
          <a:lstStyle/>
          <a:p>
            <a:r>
              <a:rPr lang="ja-JP" altLang="en-US" sz="1800" b="0" dirty="0"/>
              <a:t>未来完了</a:t>
            </a:r>
            <a:br>
              <a:rPr lang="en-US" altLang="ja-JP" sz="1800" b="0" dirty="0"/>
            </a:br>
            <a:r>
              <a:rPr lang="ja-JP" altLang="en-US" sz="1400" b="0" dirty="0"/>
              <a:t>  </a:t>
            </a:r>
            <a:r>
              <a:rPr lang="en-US" altLang="ja-JP" sz="1400" b="0" dirty="0"/>
              <a:t>(</a:t>
            </a:r>
            <a:r>
              <a:rPr lang="ja-JP" altLang="en-US" sz="1400" b="0" dirty="0"/>
              <a:t>未来のある時点で終了</a:t>
            </a:r>
            <a:r>
              <a:rPr lang="en-US" altLang="ja-JP" sz="1400" b="0" dirty="0"/>
              <a:t>)</a:t>
            </a:r>
            <a:endParaRPr lang="ja-JP" altLang="en-US" dirty="0"/>
          </a:p>
        </p:txBody>
      </p:sp>
      <p:cxnSp>
        <p:nvCxnSpPr>
          <p:cNvPr id="26" name="直線コネクタ 25">
            <a:extLst>
              <a:ext uri="{FF2B5EF4-FFF2-40B4-BE49-F238E27FC236}">
                <a16:creationId xmlns:a16="http://schemas.microsoft.com/office/drawing/2014/main" id="{5158800B-8925-72E5-6B4F-C96FD11CED7D}"/>
              </a:ext>
            </a:extLst>
          </p:cNvPr>
          <p:cNvCxnSpPr>
            <a:cxnSpLocks/>
          </p:cNvCxnSpPr>
          <p:nvPr/>
        </p:nvCxnSpPr>
        <p:spPr>
          <a:xfrm>
            <a:off x="4189095" y="2471737"/>
            <a:ext cx="1547812"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7" name="楕円 26">
            <a:extLst>
              <a:ext uri="{FF2B5EF4-FFF2-40B4-BE49-F238E27FC236}">
                <a16:creationId xmlns:a16="http://schemas.microsoft.com/office/drawing/2014/main" id="{86006B90-AAB8-F0A9-3A3B-BEA2A0C0B2A2}"/>
              </a:ext>
            </a:extLst>
          </p:cNvPr>
          <p:cNvSpPr/>
          <p:nvPr/>
        </p:nvSpPr>
        <p:spPr>
          <a:xfrm>
            <a:off x="4104467" y="2395000"/>
            <a:ext cx="142875" cy="14287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9EB5F7B1-6942-C23B-ED65-51C018BA0A81}"/>
              </a:ext>
            </a:extLst>
          </p:cNvPr>
          <p:cNvSpPr/>
          <p:nvPr/>
        </p:nvSpPr>
        <p:spPr>
          <a:xfrm>
            <a:off x="5672401" y="2395000"/>
            <a:ext cx="142875" cy="14287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76B138D6-A886-F402-5F5C-C78ECF49502F}"/>
              </a:ext>
            </a:extLst>
          </p:cNvPr>
          <p:cNvSpPr txBox="1"/>
          <p:nvPr/>
        </p:nvSpPr>
        <p:spPr>
          <a:xfrm>
            <a:off x="4323923" y="2498942"/>
            <a:ext cx="1459874" cy="707886"/>
          </a:xfrm>
          <a:prstGeom prst="rect">
            <a:avLst/>
          </a:prstGeom>
          <a:noFill/>
        </p:spPr>
        <p:txBody>
          <a:bodyPr wrap="square">
            <a:spAutoFit/>
          </a:bodyPr>
          <a:lstStyle/>
          <a:p>
            <a:r>
              <a:rPr lang="ja-JP" altLang="en-US" sz="1600" dirty="0"/>
              <a:t>現在進行形</a:t>
            </a:r>
            <a:br>
              <a:rPr lang="en-US" altLang="ja-JP" sz="1600" dirty="0"/>
            </a:br>
            <a:r>
              <a:rPr lang="en-US" altLang="ja-JP" sz="1200" dirty="0"/>
              <a:t>(</a:t>
            </a:r>
            <a:r>
              <a:rPr lang="ja-JP" altLang="en-US" sz="1200" dirty="0"/>
              <a:t>現在も進行中</a:t>
            </a:r>
            <a:r>
              <a:rPr lang="en-US" altLang="ja-JP" sz="1200" dirty="0"/>
              <a:t>)</a:t>
            </a:r>
          </a:p>
          <a:p>
            <a:r>
              <a:rPr lang="en-US" altLang="ja-JP" sz="1200" dirty="0"/>
              <a:t>(</a:t>
            </a:r>
            <a:r>
              <a:rPr lang="ja-JP" altLang="en-US" sz="1200" dirty="0"/>
              <a:t>一時的な状況</a:t>
            </a:r>
            <a:r>
              <a:rPr lang="en-US" altLang="ja-JP" sz="1200" dirty="0"/>
              <a:t>)</a:t>
            </a:r>
            <a:endParaRPr lang="ja-JP" altLang="en-US" sz="1050" dirty="0"/>
          </a:p>
        </p:txBody>
      </p:sp>
      <p:sp>
        <p:nvSpPr>
          <p:cNvPr id="31" name="テキスト ボックス 30">
            <a:extLst>
              <a:ext uri="{FF2B5EF4-FFF2-40B4-BE49-F238E27FC236}">
                <a16:creationId xmlns:a16="http://schemas.microsoft.com/office/drawing/2014/main" id="{CB46B5E2-A070-C7E1-79CE-986D8468AFB7}"/>
              </a:ext>
            </a:extLst>
          </p:cNvPr>
          <p:cNvSpPr txBox="1"/>
          <p:nvPr/>
        </p:nvSpPr>
        <p:spPr>
          <a:xfrm>
            <a:off x="5615695" y="2555643"/>
            <a:ext cx="1459874" cy="523220"/>
          </a:xfrm>
          <a:prstGeom prst="rect">
            <a:avLst/>
          </a:prstGeom>
          <a:noFill/>
        </p:spPr>
        <p:txBody>
          <a:bodyPr wrap="square">
            <a:spAutoFit/>
          </a:bodyPr>
          <a:lstStyle/>
          <a:p>
            <a:r>
              <a:rPr lang="ja-JP" altLang="en-US" sz="1600" dirty="0"/>
              <a:t>現在進行形</a:t>
            </a:r>
            <a:br>
              <a:rPr lang="en-US" altLang="ja-JP" sz="1600" dirty="0"/>
            </a:br>
            <a:r>
              <a:rPr lang="en-US" altLang="ja-JP" sz="1200" dirty="0"/>
              <a:t>(</a:t>
            </a:r>
            <a:r>
              <a:rPr lang="ja-JP" altLang="en-US" sz="1200" dirty="0"/>
              <a:t>近い未来の予定</a:t>
            </a:r>
            <a:r>
              <a:rPr lang="en-US" altLang="ja-JP" sz="1200" dirty="0"/>
              <a:t>)</a:t>
            </a:r>
            <a:endParaRPr lang="ja-JP" altLang="en-US" sz="1050" dirty="0"/>
          </a:p>
        </p:txBody>
      </p:sp>
    </p:spTree>
    <p:extLst>
      <p:ext uri="{BB962C8B-B14F-4D97-AF65-F5344CB8AC3E}">
        <p14:creationId xmlns:p14="http://schemas.microsoft.com/office/powerpoint/2010/main" val="190155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17F94-57DE-FF67-F36A-6C8314248C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5D415E9-E773-0DA6-2289-E32F2CA08BF7}"/>
              </a:ext>
            </a:extLst>
          </p:cNvPr>
          <p:cNvSpPr>
            <a:spLocks noGrp="1"/>
          </p:cNvSpPr>
          <p:nvPr>
            <p:ph type="title"/>
          </p:nvPr>
        </p:nvSpPr>
        <p:spPr>
          <a:xfrm>
            <a:off x="205642" y="163146"/>
            <a:ext cx="11171116" cy="807182"/>
          </a:xfrm>
        </p:spPr>
        <p:txBody>
          <a:bodyPr>
            <a:normAutofit/>
          </a:bodyPr>
          <a:lstStyle/>
          <a:p>
            <a:r>
              <a:rPr kumimoji="1" lang="en-US" altLang="ja-JP" dirty="0"/>
              <a:t>formal</a:t>
            </a:r>
            <a:r>
              <a:rPr kumimoji="1" lang="ja-JP" altLang="en-US" dirty="0"/>
              <a:t>な表現か</a:t>
            </a:r>
            <a:r>
              <a:rPr kumimoji="1" lang="en-US" altLang="ja-JP" dirty="0"/>
              <a:t>casual</a:t>
            </a:r>
            <a:r>
              <a:rPr kumimoji="1" lang="ja-JP" altLang="en-US" dirty="0"/>
              <a:t>な表現か</a:t>
            </a:r>
          </a:p>
        </p:txBody>
      </p:sp>
      <p:sp>
        <p:nvSpPr>
          <p:cNvPr id="3" name="コンテンツ プレースホルダー 2">
            <a:extLst>
              <a:ext uri="{FF2B5EF4-FFF2-40B4-BE49-F238E27FC236}">
                <a16:creationId xmlns:a16="http://schemas.microsoft.com/office/drawing/2014/main" id="{02026CB8-D822-C49F-FF16-92F6C46C26EF}"/>
              </a:ext>
            </a:extLst>
          </p:cNvPr>
          <p:cNvSpPr>
            <a:spLocks noGrp="1"/>
          </p:cNvSpPr>
          <p:nvPr>
            <p:ph idx="1"/>
          </p:nvPr>
        </p:nvSpPr>
        <p:spPr>
          <a:xfrm>
            <a:off x="186592" y="964405"/>
            <a:ext cx="11862533" cy="5998370"/>
          </a:xfrm>
        </p:spPr>
        <p:txBody>
          <a:bodyPr>
            <a:normAutofit fontScale="92500" lnSpcReduction="20000"/>
          </a:bodyPr>
          <a:lstStyle/>
          <a:p>
            <a:pPr>
              <a:lnSpc>
                <a:spcPct val="120000"/>
              </a:lnSpc>
              <a:spcBef>
                <a:spcPts val="600"/>
              </a:spcBef>
              <a:buFont typeface="Arial" panose="020B0604020202020204" pitchFamily="34" charset="0"/>
              <a:buChar char="•"/>
            </a:pPr>
            <a:r>
              <a:rPr lang="ja-JP" altLang="en-US" sz="3200" dirty="0">
                <a:solidFill>
                  <a:srgbClr val="FF0000"/>
                </a:solidFill>
              </a:rPr>
              <a:t>論文は</a:t>
            </a:r>
            <a:r>
              <a:rPr lang="en-US" altLang="ja-JP" sz="3200" dirty="0">
                <a:solidFill>
                  <a:srgbClr val="FF0000"/>
                </a:solidFill>
              </a:rPr>
              <a:t>formal</a:t>
            </a:r>
          </a:p>
          <a:p>
            <a:pPr>
              <a:lnSpc>
                <a:spcPct val="120000"/>
              </a:lnSpc>
              <a:spcBef>
                <a:spcPts val="600"/>
              </a:spcBef>
              <a:buFont typeface="Arial" panose="020B0604020202020204" pitchFamily="34" charset="0"/>
              <a:buChar char="•"/>
            </a:pPr>
            <a:r>
              <a:rPr lang="ja-JP" altLang="en-US" sz="3200" dirty="0"/>
              <a:t>学会発表は</a:t>
            </a:r>
            <a:r>
              <a:rPr lang="en-US" altLang="ja-JP" sz="3200" dirty="0">
                <a:solidFill>
                  <a:srgbClr val="FF0000"/>
                </a:solidFill>
              </a:rPr>
              <a:t>casual</a:t>
            </a:r>
            <a:r>
              <a:rPr lang="ja-JP" altLang="en-US" sz="3200" dirty="0"/>
              <a:t>に寄せてもいいが、やりすぎない</a:t>
            </a:r>
            <a:endParaRPr lang="en-US" altLang="ja-JP" sz="3200" dirty="0"/>
          </a:p>
          <a:p>
            <a:pPr>
              <a:lnSpc>
                <a:spcPct val="120000"/>
              </a:lnSpc>
              <a:spcBef>
                <a:spcPts val="600"/>
              </a:spcBef>
              <a:buFont typeface="Arial" panose="020B0604020202020204" pitchFamily="34" charset="0"/>
              <a:buChar char="•"/>
            </a:pPr>
            <a:r>
              <a:rPr lang="ja-JP" altLang="en-US" sz="3200" dirty="0"/>
              <a:t>講義、チュートリアルなどでは </a:t>
            </a:r>
            <a:r>
              <a:rPr lang="en-US" altLang="ja-JP" sz="3200" dirty="0">
                <a:solidFill>
                  <a:srgbClr val="FF0000"/>
                </a:solidFill>
              </a:rPr>
              <a:t>friendly</a:t>
            </a:r>
            <a:r>
              <a:rPr lang="ja-JP" altLang="en-US" sz="3200" dirty="0"/>
              <a:t> な表現を使うことが</a:t>
            </a:r>
            <a:br>
              <a:rPr lang="en-US" altLang="ja-JP" sz="3200" dirty="0"/>
            </a:br>
            <a:r>
              <a:rPr lang="ja-JP" altLang="en-US" sz="3200" dirty="0"/>
              <a:t>効果的な場合もある</a:t>
            </a:r>
            <a:r>
              <a:rPr lang="en-US" altLang="ja-JP" sz="3200" dirty="0"/>
              <a:t>:</a:t>
            </a:r>
            <a:r>
              <a:rPr lang="ja-JP" altLang="en-US" sz="3200" dirty="0"/>
              <a:t> 聴衆との関係による</a:t>
            </a:r>
            <a:endParaRPr lang="en-US" altLang="ja-JP" sz="3200" dirty="0"/>
          </a:p>
          <a:p>
            <a:pPr marL="0" indent="0">
              <a:lnSpc>
                <a:spcPct val="120000"/>
              </a:lnSpc>
              <a:spcBef>
                <a:spcPts val="600"/>
              </a:spcBef>
              <a:buNone/>
            </a:pPr>
            <a:endParaRPr lang="en-US" altLang="ja-JP" sz="3200" dirty="0"/>
          </a:p>
          <a:p>
            <a:pPr marL="0" indent="0">
              <a:lnSpc>
                <a:spcPct val="120000"/>
              </a:lnSpc>
              <a:spcBef>
                <a:spcPts val="600"/>
              </a:spcBef>
              <a:buNone/>
            </a:pPr>
            <a:r>
              <a:rPr lang="ja-JP" altLang="en-US" sz="3200" dirty="0"/>
              <a:t>発表では、気を引く表現は効果的に使うのが良い</a:t>
            </a:r>
            <a:r>
              <a:rPr lang="en-US" altLang="ja-JP" sz="3200" dirty="0"/>
              <a:t>:</a:t>
            </a:r>
          </a:p>
          <a:p>
            <a:pPr marL="0" indent="0">
              <a:lnSpc>
                <a:spcPct val="120000"/>
              </a:lnSpc>
              <a:spcBef>
                <a:spcPts val="600"/>
              </a:spcBef>
              <a:buNone/>
            </a:pPr>
            <a:r>
              <a:rPr lang="ja-JP" altLang="en-US" sz="3200" b="0" dirty="0"/>
              <a:t>・</a:t>
            </a:r>
            <a:r>
              <a:rPr lang="en-US" altLang="ja-JP" sz="3200" b="0" dirty="0"/>
              <a:t>Okay, Let’s,</a:t>
            </a:r>
            <a:r>
              <a:rPr lang="ja-JP" altLang="en-US" sz="3200" b="0" dirty="0"/>
              <a:t> </a:t>
            </a:r>
            <a:r>
              <a:rPr lang="en-US" altLang="ja-JP" sz="3200" b="0" dirty="0"/>
              <a:t>Look this, Here</a:t>
            </a:r>
            <a:r>
              <a:rPr lang="ja-JP" altLang="en-US" sz="3200" b="0" dirty="0"/>
              <a:t> </a:t>
            </a:r>
            <a:r>
              <a:rPr lang="en-US" altLang="ja-JP" sz="3200" b="0" dirty="0"/>
              <a:t>is</a:t>
            </a:r>
            <a:r>
              <a:rPr lang="ja-JP" altLang="en-US" sz="3200" b="0" dirty="0"/>
              <a:t> </a:t>
            </a:r>
            <a:r>
              <a:rPr lang="en-US" altLang="ja-JP" sz="3200" b="0" dirty="0"/>
              <a:t>the</a:t>
            </a:r>
            <a:r>
              <a:rPr lang="ja-JP" altLang="en-US" sz="3200" b="0" dirty="0"/>
              <a:t> </a:t>
            </a:r>
            <a:r>
              <a:rPr lang="en-US" altLang="ja-JP" sz="3200" b="0" dirty="0"/>
              <a:t>heart</a:t>
            </a:r>
            <a:r>
              <a:rPr lang="ja-JP" altLang="en-US" sz="3200" b="0" dirty="0"/>
              <a:t> </a:t>
            </a:r>
            <a:r>
              <a:rPr lang="en-US" altLang="ja-JP" sz="3200" b="0" dirty="0"/>
              <a:t>of the matter,</a:t>
            </a:r>
            <a:br>
              <a:rPr lang="en-US" altLang="ja-JP" sz="3200" b="0" dirty="0"/>
            </a:br>
            <a:r>
              <a:rPr lang="en-US" altLang="ja-JP" sz="3200" b="0" dirty="0"/>
              <a:t>   What happened?, “You see,”, “As you would remember,”, … </a:t>
            </a:r>
            <a:br>
              <a:rPr lang="en-US" altLang="ja-JP" sz="3200" b="0" dirty="0"/>
            </a:br>
            <a:r>
              <a:rPr lang="en-US" altLang="ja-JP" sz="3200" dirty="0"/>
              <a:t>        </a:t>
            </a:r>
            <a:r>
              <a:rPr lang="ja-JP" altLang="en-US" sz="3200" dirty="0"/>
              <a:t>言った後に一息おく</a:t>
            </a:r>
            <a:endParaRPr lang="en-US" altLang="ja-JP" sz="3200" dirty="0"/>
          </a:p>
          <a:p>
            <a:pPr marL="0" indent="0">
              <a:lnSpc>
                <a:spcPct val="120000"/>
              </a:lnSpc>
              <a:spcBef>
                <a:spcPts val="600"/>
              </a:spcBef>
              <a:buNone/>
            </a:pPr>
            <a:r>
              <a:rPr lang="ja-JP" altLang="en-US" sz="3200" dirty="0"/>
              <a:t>話をつなぐ表現も効果的</a:t>
            </a:r>
            <a:r>
              <a:rPr lang="en-US" altLang="ja-JP" sz="3200" dirty="0"/>
              <a:t>:</a:t>
            </a:r>
          </a:p>
          <a:p>
            <a:pPr marL="0" indent="0">
              <a:lnSpc>
                <a:spcPct val="120000"/>
              </a:lnSpc>
              <a:spcBef>
                <a:spcPts val="600"/>
              </a:spcBef>
              <a:buNone/>
            </a:pPr>
            <a:r>
              <a:rPr lang="ja-JP" altLang="en-US" sz="3200" b="0" dirty="0"/>
              <a:t>・</a:t>
            </a:r>
            <a:r>
              <a:rPr lang="en-US" altLang="ja-JP" sz="3200" b="0" dirty="0"/>
              <a:t>You know, We can find, Now, Here, Next, Move on to, …</a:t>
            </a:r>
          </a:p>
        </p:txBody>
      </p:sp>
    </p:spTree>
    <p:extLst>
      <p:ext uri="{BB962C8B-B14F-4D97-AF65-F5344CB8AC3E}">
        <p14:creationId xmlns:p14="http://schemas.microsoft.com/office/powerpoint/2010/main" val="167079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75A2E-9F8F-E6BB-6F15-BE7D3188462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5A82AD8-7C8F-D9C1-C216-30BB814F233B}"/>
              </a:ext>
            </a:extLst>
          </p:cNvPr>
          <p:cNvSpPr>
            <a:spLocks noGrp="1"/>
          </p:cNvSpPr>
          <p:nvPr>
            <p:ph type="title"/>
          </p:nvPr>
        </p:nvSpPr>
        <p:spPr>
          <a:xfrm>
            <a:off x="205642" y="163146"/>
            <a:ext cx="11171116" cy="807182"/>
          </a:xfrm>
        </p:spPr>
        <p:txBody>
          <a:bodyPr>
            <a:normAutofit/>
          </a:bodyPr>
          <a:lstStyle/>
          <a:p>
            <a:r>
              <a:rPr kumimoji="1" lang="ja-JP" altLang="en-US" dirty="0"/>
              <a:t>大文字・小文字</a:t>
            </a:r>
          </a:p>
        </p:txBody>
      </p:sp>
      <p:sp>
        <p:nvSpPr>
          <p:cNvPr id="3" name="コンテンツ プレースホルダー 2">
            <a:extLst>
              <a:ext uri="{FF2B5EF4-FFF2-40B4-BE49-F238E27FC236}">
                <a16:creationId xmlns:a16="http://schemas.microsoft.com/office/drawing/2014/main" id="{4AC0EA7A-2D2E-F8F7-F4EC-987444066D06}"/>
              </a:ext>
            </a:extLst>
          </p:cNvPr>
          <p:cNvSpPr>
            <a:spLocks noGrp="1"/>
          </p:cNvSpPr>
          <p:nvPr>
            <p:ph idx="1"/>
          </p:nvPr>
        </p:nvSpPr>
        <p:spPr>
          <a:xfrm>
            <a:off x="186592" y="964405"/>
            <a:ext cx="11862533" cy="5998370"/>
          </a:xfrm>
        </p:spPr>
        <p:txBody>
          <a:bodyPr>
            <a:normAutofit/>
          </a:bodyPr>
          <a:lstStyle/>
          <a:p>
            <a:pPr marL="0" indent="0">
              <a:lnSpc>
                <a:spcPct val="120000"/>
              </a:lnSpc>
              <a:spcBef>
                <a:spcPts val="600"/>
              </a:spcBef>
              <a:buNone/>
            </a:pPr>
            <a:r>
              <a:rPr lang="ja-JP" altLang="en-US" sz="2800" dirty="0"/>
              <a:t>論文の場合</a:t>
            </a:r>
            <a:r>
              <a:rPr lang="en-US" altLang="ja-JP" sz="2800" dirty="0"/>
              <a:t>:</a:t>
            </a:r>
            <a:r>
              <a:rPr lang="ja-JP" altLang="en-US" sz="2800" dirty="0"/>
              <a:t> 雑誌の編集方針にしたがう</a:t>
            </a:r>
            <a:endParaRPr lang="en-US" altLang="ja-JP" sz="2800" dirty="0"/>
          </a:p>
          <a:p>
            <a:pPr>
              <a:lnSpc>
                <a:spcPct val="120000"/>
              </a:lnSpc>
              <a:spcBef>
                <a:spcPts val="600"/>
              </a:spcBef>
              <a:buFont typeface="Arial" panose="020B0604020202020204" pitchFamily="34" charset="0"/>
              <a:buChar char="•"/>
            </a:pPr>
            <a:endParaRPr lang="en-US" altLang="ja-JP" sz="2800" dirty="0"/>
          </a:p>
          <a:p>
            <a:pPr marL="0" indent="0">
              <a:lnSpc>
                <a:spcPct val="120000"/>
              </a:lnSpc>
              <a:spcBef>
                <a:spcPts val="600"/>
              </a:spcBef>
              <a:buNone/>
            </a:pPr>
            <a:r>
              <a:rPr lang="ja-JP" altLang="en-US" sz="2800" dirty="0"/>
              <a:t>プレゼンの場合</a:t>
            </a:r>
            <a:r>
              <a:rPr lang="en-US" altLang="ja-JP" sz="2800" dirty="0"/>
              <a:t>:</a:t>
            </a:r>
          </a:p>
          <a:p>
            <a:pPr>
              <a:lnSpc>
                <a:spcPct val="120000"/>
              </a:lnSpc>
              <a:spcBef>
                <a:spcPts val="600"/>
              </a:spcBef>
              <a:buFont typeface="Arial" panose="020B0604020202020204" pitchFamily="34" charset="0"/>
              <a:buChar char="•"/>
            </a:pPr>
            <a:r>
              <a:rPr lang="ja-JP" altLang="en-US" sz="2800" b="0" dirty="0">
                <a:solidFill>
                  <a:srgbClr val="FF0000"/>
                </a:solidFill>
              </a:rPr>
              <a:t>基本的に</a:t>
            </a:r>
            <a:r>
              <a:rPr lang="ja-JP" altLang="en-US" sz="2800" b="0" dirty="0"/>
              <a:t>、文章では</a:t>
            </a:r>
            <a:r>
              <a:rPr lang="ja-JP" altLang="en-US" sz="2800" b="0" dirty="0">
                <a:solidFill>
                  <a:srgbClr val="FF0000"/>
                </a:solidFill>
              </a:rPr>
              <a:t>文頭のみ大文字</a:t>
            </a:r>
            <a:endParaRPr lang="en-US" altLang="ja-JP" sz="2800" b="0" dirty="0">
              <a:solidFill>
                <a:srgbClr val="FF0000"/>
              </a:solidFill>
            </a:endParaRPr>
          </a:p>
          <a:p>
            <a:pPr>
              <a:lnSpc>
                <a:spcPct val="120000"/>
              </a:lnSpc>
              <a:spcBef>
                <a:spcPts val="600"/>
              </a:spcBef>
              <a:buFont typeface="Arial" panose="020B0604020202020204" pitchFamily="34" charset="0"/>
              <a:buChar char="•"/>
            </a:pPr>
            <a:r>
              <a:rPr lang="ja-JP" altLang="en-US" sz="2800" b="0" dirty="0"/>
              <a:t>単語の</a:t>
            </a:r>
            <a:r>
              <a:rPr lang="en-US" altLang="ja-JP" sz="2800" b="0" dirty="0"/>
              <a:t>1</a:t>
            </a:r>
            <a:r>
              <a:rPr lang="ja-JP" altLang="en-US" sz="2800" b="0" dirty="0"/>
              <a:t>文字目を大文字にすると、読む際にリズムが生じるが、</a:t>
            </a:r>
            <a:br>
              <a:rPr lang="en-US" altLang="ja-JP" sz="2800" b="0" dirty="0"/>
            </a:br>
            <a:r>
              <a:rPr lang="ja-JP" altLang="en-US" sz="2800" b="0" dirty="0"/>
              <a:t>それ以上に意味はない</a:t>
            </a:r>
            <a:endParaRPr lang="en-US" altLang="ja-JP" sz="2800" b="0" dirty="0"/>
          </a:p>
          <a:p>
            <a:pPr>
              <a:lnSpc>
                <a:spcPct val="120000"/>
              </a:lnSpc>
              <a:spcBef>
                <a:spcPts val="600"/>
              </a:spcBef>
              <a:buFont typeface="Arial" panose="020B0604020202020204" pitchFamily="34" charset="0"/>
              <a:buChar char="•"/>
            </a:pPr>
            <a:r>
              <a:rPr lang="ja-JP" altLang="en-US" sz="2800" b="0" dirty="0"/>
              <a:t>文頭以外で大文字にした単語は</a:t>
            </a:r>
            <a:r>
              <a:rPr lang="ja-JP" altLang="en-US" sz="2800" b="0" dirty="0">
                <a:solidFill>
                  <a:srgbClr val="FF0000"/>
                </a:solidFill>
              </a:rPr>
              <a:t>強調</a:t>
            </a:r>
            <a:r>
              <a:rPr lang="ja-JP" altLang="en-US" sz="2800" b="0" dirty="0"/>
              <a:t>される</a:t>
            </a:r>
            <a:br>
              <a:rPr lang="en-US" altLang="ja-JP" sz="2800" b="0" dirty="0"/>
            </a:br>
            <a:r>
              <a:rPr lang="ja-JP" altLang="en-US" sz="2800" b="0" dirty="0"/>
              <a:t>　特に意味が無いのであれば大文字にしない</a:t>
            </a:r>
            <a:endParaRPr lang="en-US" altLang="ja-JP" sz="2800" b="0" dirty="0"/>
          </a:p>
          <a:p>
            <a:pPr>
              <a:lnSpc>
                <a:spcPct val="120000"/>
              </a:lnSpc>
              <a:spcBef>
                <a:spcPts val="600"/>
              </a:spcBef>
              <a:buFont typeface="Arial" panose="020B0604020202020204" pitchFamily="34" charset="0"/>
              <a:buChar char="•"/>
            </a:pPr>
            <a:r>
              <a:rPr lang="ja-JP" altLang="en-US" sz="2800" b="0" dirty="0"/>
              <a:t>特定の単語を強調したいのであれば、</a:t>
            </a:r>
            <a:br>
              <a:rPr lang="en-US" altLang="ja-JP" sz="2800" b="0" dirty="0"/>
            </a:br>
            <a:r>
              <a:rPr lang="ja-JP" altLang="en-US" sz="2800" b="0" dirty="0">
                <a:solidFill>
                  <a:srgbClr val="FF0000"/>
                </a:solidFill>
              </a:rPr>
              <a:t>全て大文字にするか、</a:t>
            </a:r>
            <a:r>
              <a:rPr lang="ja-JP" altLang="en-US" sz="2800" dirty="0">
                <a:solidFill>
                  <a:srgbClr val="FF0000"/>
                </a:solidFill>
                <a:latin typeface="ＭＳ ゴシック" panose="020B0609070205080204" pitchFamily="49" charset="-128"/>
                <a:ea typeface="ＭＳ ゴシック" panose="020B0609070205080204" pitchFamily="49" charset="-128"/>
              </a:rPr>
              <a:t>フォントを変える</a:t>
            </a:r>
            <a:r>
              <a:rPr lang="ja-JP" altLang="en-US" sz="2800" b="0" dirty="0"/>
              <a:t>方が効果的</a:t>
            </a:r>
            <a:endParaRPr lang="en-US" altLang="ja-JP" sz="2800" b="0" dirty="0"/>
          </a:p>
        </p:txBody>
      </p:sp>
    </p:spTree>
    <p:extLst>
      <p:ext uri="{BB962C8B-B14F-4D97-AF65-F5344CB8AC3E}">
        <p14:creationId xmlns:p14="http://schemas.microsoft.com/office/powerpoint/2010/main" val="19400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DBD34-3594-1475-1D6F-8301350E221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426F33D-3230-32B9-8FCF-561EC5CA06A8}"/>
              </a:ext>
            </a:extLst>
          </p:cNvPr>
          <p:cNvSpPr>
            <a:spLocks noGrp="1"/>
          </p:cNvSpPr>
          <p:nvPr>
            <p:ph type="title"/>
          </p:nvPr>
        </p:nvSpPr>
        <p:spPr>
          <a:xfrm>
            <a:off x="205642" y="163146"/>
            <a:ext cx="11171116" cy="807182"/>
          </a:xfrm>
        </p:spPr>
        <p:txBody>
          <a:bodyPr>
            <a:normAutofit/>
          </a:bodyPr>
          <a:lstStyle/>
          <a:p>
            <a:r>
              <a:rPr kumimoji="1" lang="ja-JP" altLang="en-US" dirty="0"/>
              <a:t>冠詞 </a:t>
            </a:r>
            <a:r>
              <a:rPr kumimoji="1" lang="en-US" altLang="ja-JP" dirty="0"/>
              <a:t>(</a:t>
            </a:r>
            <a:r>
              <a:rPr kumimoji="1" lang="ja-JP" altLang="en-US" dirty="0"/>
              <a:t>無冠詞、不定冠詞、定冠詞</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7F9A859C-A04B-CCC7-CBEC-90644CBC4C67}"/>
              </a:ext>
            </a:extLst>
          </p:cNvPr>
          <p:cNvSpPr>
            <a:spLocks noGrp="1"/>
          </p:cNvSpPr>
          <p:nvPr>
            <p:ph idx="1"/>
          </p:nvPr>
        </p:nvSpPr>
        <p:spPr>
          <a:xfrm>
            <a:off x="158017" y="964405"/>
            <a:ext cx="11862533" cy="5998370"/>
          </a:xfrm>
        </p:spPr>
        <p:txBody>
          <a:bodyPr>
            <a:normAutofit fontScale="92500"/>
          </a:bodyPr>
          <a:lstStyle/>
          <a:p>
            <a:pPr marL="0" indent="0">
              <a:lnSpc>
                <a:spcPct val="120000"/>
              </a:lnSpc>
              <a:spcBef>
                <a:spcPts val="600"/>
              </a:spcBef>
              <a:buNone/>
            </a:pPr>
            <a:r>
              <a:rPr lang="ja-JP" altLang="en-US" dirty="0"/>
              <a:t>無冠詞</a:t>
            </a:r>
            <a:r>
              <a:rPr lang="en-US" altLang="ja-JP" dirty="0"/>
              <a:t>:</a:t>
            </a:r>
            <a:r>
              <a:rPr lang="ja-JP" altLang="en-US" dirty="0"/>
              <a:t> </a:t>
            </a:r>
            <a:r>
              <a:rPr lang="ja-JP" altLang="en-US" b="0" dirty="0"/>
              <a:t>不加算名詞。境界が無く、</a:t>
            </a:r>
            <a:r>
              <a:rPr lang="ja-JP" altLang="en-US" dirty="0">
                <a:solidFill>
                  <a:srgbClr val="FF0000"/>
                </a:solidFill>
              </a:rPr>
              <a:t>他と個体を区別できない</a:t>
            </a:r>
            <a:r>
              <a:rPr lang="ja-JP" altLang="en-US" b="0" dirty="0"/>
              <a:t>。</a:t>
            </a:r>
            <a:br>
              <a:rPr lang="en-US" altLang="ja-JP" b="0" dirty="0"/>
            </a:br>
            <a:r>
              <a:rPr lang="ja-JP" altLang="en-US" b="0" dirty="0"/>
              <a:t>　　　  概念、概念的なグループ</a:t>
            </a:r>
            <a:endParaRPr lang="en-US" altLang="ja-JP" b="0" dirty="0"/>
          </a:p>
          <a:p>
            <a:pPr marL="0" indent="0">
              <a:lnSpc>
                <a:spcPct val="120000"/>
              </a:lnSpc>
              <a:spcBef>
                <a:spcPts val="600"/>
              </a:spcBef>
              <a:buNone/>
            </a:pPr>
            <a:r>
              <a:rPr lang="ja-JP" altLang="en-US" b="0" dirty="0"/>
              <a:t>不定冠詞 </a:t>
            </a:r>
            <a:r>
              <a:rPr lang="en-US" altLang="ja-JP" b="0" dirty="0"/>
              <a:t>(a,</a:t>
            </a:r>
            <a:r>
              <a:rPr lang="ja-JP" altLang="en-US" b="0" dirty="0"/>
              <a:t> </a:t>
            </a:r>
            <a:r>
              <a:rPr lang="en-US" altLang="ja-JP" b="0" dirty="0"/>
              <a:t>an):</a:t>
            </a:r>
            <a:r>
              <a:rPr lang="ja-JP" altLang="en-US" b="0" dirty="0"/>
              <a:t> 他と区別できる個体が複数いる中で、</a:t>
            </a:r>
            <a:r>
              <a:rPr lang="ja-JP" altLang="en-US" b="0" dirty="0">
                <a:solidFill>
                  <a:srgbClr val="FF0000"/>
                </a:solidFill>
              </a:rPr>
              <a:t>個体が特定されていない</a:t>
            </a:r>
            <a:br>
              <a:rPr lang="en-US" altLang="ja-JP" b="0" dirty="0"/>
            </a:br>
            <a:r>
              <a:rPr lang="ja-JP" altLang="en-US" b="0" dirty="0"/>
              <a:t>定冠詞 </a:t>
            </a:r>
            <a:r>
              <a:rPr lang="en-US" altLang="ja-JP" b="0" dirty="0"/>
              <a:t>(the):</a:t>
            </a:r>
            <a:r>
              <a:rPr lang="ja-JP" altLang="en-US" b="0" dirty="0"/>
              <a:t> 他と区別できる個体が</a:t>
            </a:r>
            <a:r>
              <a:rPr lang="en-US" altLang="ja-JP" b="0" dirty="0"/>
              <a:t>(</a:t>
            </a:r>
            <a:r>
              <a:rPr lang="ja-JP" altLang="en-US" b="0" dirty="0"/>
              <a:t>複数</a:t>
            </a:r>
            <a:r>
              <a:rPr lang="en-US" altLang="ja-JP" b="0" dirty="0"/>
              <a:t>)</a:t>
            </a:r>
            <a:r>
              <a:rPr lang="ja-JP" altLang="en-US" b="0" dirty="0"/>
              <a:t>いる中で、</a:t>
            </a:r>
            <a:r>
              <a:rPr lang="en-US" altLang="ja-JP" dirty="0">
                <a:solidFill>
                  <a:srgbClr val="0000FF"/>
                </a:solidFill>
              </a:rPr>
              <a:t>context</a:t>
            </a:r>
            <a:r>
              <a:rPr lang="ja-JP" altLang="en-US" dirty="0">
                <a:solidFill>
                  <a:srgbClr val="0000FF"/>
                </a:solidFill>
              </a:rPr>
              <a:t>から</a:t>
            </a:r>
            <a:r>
              <a:rPr lang="ja-JP" altLang="en-US" b="0" dirty="0">
                <a:solidFill>
                  <a:srgbClr val="FF0000"/>
                </a:solidFill>
              </a:rPr>
              <a:t>個体が特定できる</a:t>
            </a:r>
            <a:endParaRPr lang="en-US" altLang="ja-JP" b="0" dirty="0">
              <a:solidFill>
                <a:srgbClr val="FF0000"/>
              </a:solidFill>
            </a:endParaRPr>
          </a:p>
          <a:p>
            <a:pPr marL="0" indent="0">
              <a:lnSpc>
                <a:spcPct val="120000"/>
              </a:lnSpc>
              <a:spcBef>
                <a:spcPts val="600"/>
              </a:spcBef>
              <a:buNone/>
            </a:pPr>
            <a:r>
              <a:rPr lang="ja-JP" altLang="en-US" b="0" dirty="0"/>
              <a:t>複数形無冠詞、複数形定冠詞については各自で考えること</a:t>
            </a:r>
            <a:endParaRPr lang="en-US" altLang="ja-JP" b="0" dirty="0"/>
          </a:p>
          <a:p>
            <a:pPr marL="0" indent="0">
              <a:lnSpc>
                <a:spcPct val="120000"/>
              </a:lnSpc>
              <a:spcBef>
                <a:spcPts val="600"/>
              </a:spcBef>
              <a:buNone/>
            </a:pPr>
            <a:endParaRPr lang="en-US" altLang="ja-JP" b="0" dirty="0">
              <a:solidFill>
                <a:srgbClr val="FF0000"/>
              </a:solidFill>
            </a:endParaRPr>
          </a:p>
          <a:p>
            <a:pPr marL="0" indent="0">
              <a:lnSpc>
                <a:spcPct val="120000"/>
              </a:lnSpc>
              <a:spcBef>
                <a:spcPts val="600"/>
              </a:spcBef>
              <a:buNone/>
            </a:pPr>
            <a:r>
              <a:rPr lang="ja-JP" altLang="en-US" dirty="0">
                <a:solidFill>
                  <a:srgbClr val="FF0000"/>
                </a:solidFill>
              </a:rPr>
              <a:t>無冠詞の名詞に冠詞をつけると、聞き手・読み手の頭の中で実体化する</a:t>
            </a:r>
            <a:endParaRPr lang="en-US" altLang="ja-JP" dirty="0">
              <a:solidFill>
                <a:srgbClr val="FF0000"/>
              </a:solidFill>
            </a:endParaRPr>
          </a:p>
          <a:p>
            <a:pPr marL="0" indent="0">
              <a:lnSpc>
                <a:spcPct val="120000"/>
              </a:lnSpc>
              <a:spcBef>
                <a:spcPts val="600"/>
              </a:spcBef>
              <a:buNone/>
            </a:pPr>
            <a:r>
              <a:rPr lang="ja-JP" altLang="en-US" b="0" dirty="0"/>
              <a:t>　</a:t>
            </a:r>
            <a:r>
              <a:rPr lang="en-US" altLang="ja-JP" b="0" dirty="0"/>
              <a:t>chicken</a:t>
            </a:r>
            <a:r>
              <a:rPr lang="ja-JP" altLang="en-US" b="0" dirty="0"/>
              <a:t>　　</a:t>
            </a:r>
            <a:r>
              <a:rPr lang="en-US" altLang="ja-JP" b="0" dirty="0"/>
              <a:t>: </a:t>
            </a:r>
            <a:r>
              <a:rPr lang="ja-JP" altLang="en-US" b="0" dirty="0"/>
              <a:t>鶏という動物のグループ</a:t>
            </a:r>
            <a:r>
              <a:rPr lang="ja-JP" altLang="en-US" b="0" dirty="0">
                <a:solidFill>
                  <a:srgbClr val="0000FF"/>
                </a:solidFill>
              </a:rPr>
              <a:t>一般</a:t>
            </a:r>
            <a:r>
              <a:rPr lang="ja-JP" altLang="en-US" b="0" dirty="0"/>
              <a:t>、あるいは鶏肉</a:t>
            </a:r>
            <a:r>
              <a:rPr lang="ja-JP" altLang="en-US" b="0" dirty="0">
                <a:solidFill>
                  <a:srgbClr val="0000FF"/>
                </a:solidFill>
              </a:rPr>
              <a:t>一般 </a:t>
            </a:r>
            <a:r>
              <a:rPr lang="en-US" altLang="ja-JP" b="0" dirty="0">
                <a:solidFill>
                  <a:srgbClr val="0000FF"/>
                </a:solidFill>
              </a:rPr>
              <a:t>(</a:t>
            </a:r>
            <a:r>
              <a:rPr lang="ja-JP" altLang="en-US" b="0" dirty="0">
                <a:solidFill>
                  <a:srgbClr val="0000FF"/>
                </a:solidFill>
              </a:rPr>
              <a:t>概念</a:t>
            </a:r>
            <a:r>
              <a:rPr lang="en-US" altLang="ja-JP" b="0" dirty="0">
                <a:solidFill>
                  <a:srgbClr val="0000FF"/>
                </a:solidFill>
              </a:rPr>
              <a:t>)</a:t>
            </a:r>
            <a:r>
              <a:rPr lang="ja-JP" altLang="en-US" b="0" dirty="0"/>
              <a:t>をさす</a:t>
            </a:r>
            <a:br>
              <a:rPr lang="en-US" altLang="ja-JP" b="0" dirty="0"/>
            </a:br>
            <a:r>
              <a:rPr lang="ja-JP" altLang="en-US" b="0" dirty="0"/>
              <a:t>　　</a:t>
            </a:r>
            <a:r>
              <a:rPr lang="en-US" altLang="ja-JP" b="0" dirty="0"/>
              <a:t>I love chicken (</a:t>
            </a:r>
            <a:r>
              <a:rPr lang="ja-JP" altLang="en-US" b="0" dirty="0"/>
              <a:t>鶏肉が好き</a:t>
            </a:r>
            <a:r>
              <a:rPr lang="en-US" altLang="ja-JP" b="0" dirty="0"/>
              <a:t>)</a:t>
            </a:r>
            <a:r>
              <a:rPr lang="ja-JP" altLang="en-US" b="0" dirty="0"/>
              <a:t>  </a:t>
            </a:r>
            <a:r>
              <a:rPr lang="en-US" altLang="ja-JP" b="0" dirty="0">
                <a:sym typeface="Wingdings" panose="05000000000000000000" pitchFamily="2" charset="2"/>
              </a:rPr>
              <a:t></a:t>
            </a:r>
            <a:r>
              <a:rPr lang="ja-JP" altLang="en-US" b="0" dirty="0"/>
              <a:t>  </a:t>
            </a:r>
            <a:r>
              <a:rPr lang="en-US" altLang="ja-JP" b="0" dirty="0"/>
              <a:t>I love chickens/the animal chicken (</a:t>
            </a:r>
            <a:r>
              <a:rPr lang="ja-JP" altLang="en-US" b="0" dirty="0"/>
              <a:t>鶏が好き</a:t>
            </a:r>
            <a:r>
              <a:rPr lang="en-US" altLang="ja-JP" b="0" dirty="0"/>
              <a:t>)</a:t>
            </a:r>
            <a:br>
              <a:rPr lang="en-US" altLang="ja-JP" b="0" dirty="0"/>
            </a:br>
            <a:r>
              <a:rPr lang="en-US" altLang="ja-JP" b="0" dirty="0"/>
              <a:t>   a chicken</a:t>
            </a:r>
            <a:r>
              <a:rPr lang="ja-JP" altLang="en-US" b="0" dirty="0"/>
              <a:t>　</a:t>
            </a:r>
            <a:r>
              <a:rPr lang="en-US" altLang="ja-JP" b="0" dirty="0"/>
              <a:t>: </a:t>
            </a:r>
            <a:r>
              <a:rPr lang="ja-JP" altLang="en-US" b="0" dirty="0"/>
              <a:t>個体を特定しないが、鶏や鶏肉という実体のある</a:t>
            </a:r>
            <a:r>
              <a:rPr lang="ja-JP" altLang="en-US" b="0" dirty="0">
                <a:solidFill>
                  <a:srgbClr val="0000FF"/>
                </a:solidFill>
              </a:rPr>
              <a:t>物質</a:t>
            </a:r>
            <a:br>
              <a:rPr lang="en-US" altLang="ja-JP" b="0" dirty="0"/>
            </a:br>
            <a:r>
              <a:rPr lang="en-US" altLang="ja-JP" b="0" dirty="0"/>
              <a:t>   the chicken: </a:t>
            </a:r>
            <a:r>
              <a:rPr lang="ja-JP" altLang="en-US" b="0" dirty="0"/>
              <a:t>目の前を歩いている鶏や、お皿に乗っている鶏肉 </a:t>
            </a:r>
            <a:r>
              <a:rPr lang="en-US" altLang="ja-JP" b="0" dirty="0"/>
              <a:t>(</a:t>
            </a:r>
            <a:r>
              <a:rPr lang="ja-JP" altLang="en-US" b="0" dirty="0">
                <a:solidFill>
                  <a:srgbClr val="0000FF"/>
                </a:solidFill>
              </a:rPr>
              <a:t>物質</a:t>
            </a:r>
            <a:r>
              <a:rPr lang="en-US" altLang="ja-JP" b="0" dirty="0"/>
              <a:t>)</a:t>
            </a:r>
          </a:p>
          <a:p>
            <a:pPr marL="0" indent="0">
              <a:lnSpc>
                <a:spcPct val="120000"/>
              </a:lnSpc>
              <a:spcBef>
                <a:spcPts val="600"/>
              </a:spcBef>
              <a:buNone/>
            </a:pPr>
            <a:r>
              <a:rPr lang="ja-JP" altLang="en-US" b="0" dirty="0"/>
              <a:t>　</a:t>
            </a:r>
            <a:r>
              <a:rPr lang="en-US" altLang="ja-JP" b="0" dirty="0"/>
              <a:t>a dog	: </a:t>
            </a:r>
            <a:r>
              <a:rPr lang="ja-JP" altLang="en-US" b="0" dirty="0"/>
              <a:t>特定はしないが、一匹の犬という実体のある</a:t>
            </a:r>
            <a:r>
              <a:rPr lang="ja-JP" altLang="en-US" b="0" dirty="0">
                <a:solidFill>
                  <a:srgbClr val="0000FF"/>
                </a:solidFill>
              </a:rPr>
              <a:t>物質</a:t>
            </a:r>
            <a:br>
              <a:rPr lang="en-US" altLang="ja-JP" b="0" dirty="0"/>
            </a:br>
            <a:r>
              <a:rPr lang="en-US" altLang="ja-JP" b="0" dirty="0">
                <a:solidFill>
                  <a:srgbClr val="FF0000"/>
                </a:solidFill>
              </a:rPr>
              <a:t>	</a:t>
            </a:r>
            <a:r>
              <a:rPr lang="en-US" altLang="ja-JP" b="0" dirty="0"/>
              <a:t>(</a:t>
            </a:r>
            <a:r>
              <a:rPr lang="ja-JP" altLang="en-US" dirty="0">
                <a:solidFill>
                  <a:srgbClr val="0000FF"/>
                </a:solidFill>
              </a:rPr>
              <a:t>文化的背景・慣習</a:t>
            </a:r>
            <a:r>
              <a:rPr lang="ja-JP" altLang="en-US" b="0" dirty="0"/>
              <a:t>から、動物と解釈されるか肉と解釈されるか違う</a:t>
            </a:r>
            <a:r>
              <a:rPr lang="en-US" altLang="ja-JP" b="0" dirty="0"/>
              <a:t>) </a:t>
            </a:r>
            <a:endParaRPr lang="en-US" altLang="ja-JP" dirty="0">
              <a:solidFill>
                <a:srgbClr val="FF0000"/>
              </a:solidFill>
            </a:endParaRPr>
          </a:p>
          <a:p>
            <a:pPr marL="0" indent="0">
              <a:lnSpc>
                <a:spcPct val="120000"/>
              </a:lnSpc>
              <a:spcBef>
                <a:spcPts val="600"/>
              </a:spcBef>
              <a:buNone/>
            </a:pPr>
            <a:endParaRPr lang="en-US" altLang="ja-JP" dirty="0">
              <a:solidFill>
                <a:srgbClr val="FF0000"/>
              </a:solidFill>
            </a:endParaRPr>
          </a:p>
        </p:txBody>
      </p:sp>
    </p:spTree>
    <p:extLst>
      <p:ext uri="{BB962C8B-B14F-4D97-AF65-F5344CB8AC3E}">
        <p14:creationId xmlns:p14="http://schemas.microsoft.com/office/powerpoint/2010/main" val="3098316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415C5-32D9-D8C1-659A-F73D164F6BF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9785FE3-0EC4-6C18-6C96-087E946BADF4}"/>
              </a:ext>
            </a:extLst>
          </p:cNvPr>
          <p:cNvSpPr>
            <a:spLocks noGrp="1"/>
          </p:cNvSpPr>
          <p:nvPr>
            <p:ph type="title"/>
          </p:nvPr>
        </p:nvSpPr>
        <p:spPr>
          <a:xfrm>
            <a:off x="205642" y="163146"/>
            <a:ext cx="11171116" cy="807182"/>
          </a:xfrm>
        </p:spPr>
        <p:txBody>
          <a:bodyPr>
            <a:normAutofit/>
          </a:bodyPr>
          <a:lstStyle/>
          <a:p>
            <a:r>
              <a:rPr kumimoji="1" lang="ja-JP" altLang="en-US" dirty="0"/>
              <a:t>冠詞</a:t>
            </a:r>
            <a:r>
              <a:rPr kumimoji="1" lang="en-US" altLang="ja-JP" dirty="0"/>
              <a:t>: </a:t>
            </a:r>
            <a:r>
              <a:rPr kumimoji="1" lang="ja-JP" altLang="en-US" dirty="0"/>
              <a:t>美女と野獣</a:t>
            </a:r>
          </a:p>
        </p:txBody>
      </p:sp>
      <p:sp>
        <p:nvSpPr>
          <p:cNvPr id="3" name="コンテンツ プレースホルダー 2">
            <a:extLst>
              <a:ext uri="{FF2B5EF4-FFF2-40B4-BE49-F238E27FC236}">
                <a16:creationId xmlns:a16="http://schemas.microsoft.com/office/drawing/2014/main" id="{E67C4A36-8677-9049-0198-77B4519ADE27}"/>
              </a:ext>
            </a:extLst>
          </p:cNvPr>
          <p:cNvSpPr>
            <a:spLocks noGrp="1"/>
          </p:cNvSpPr>
          <p:nvPr>
            <p:ph idx="1"/>
          </p:nvPr>
        </p:nvSpPr>
        <p:spPr>
          <a:xfrm>
            <a:off x="158017" y="964405"/>
            <a:ext cx="11862533" cy="5998370"/>
          </a:xfrm>
        </p:spPr>
        <p:txBody>
          <a:bodyPr>
            <a:normAutofit/>
          </a:bodyPr>
          <a:lstStyle/>
          <a:p>
            <a:pPr marL="0" indent="0">
              <a:lnSpc>
                <a:spcPct val="120000"/>
              </a:lnSpc>
              <a:spcBef>
                <a:spcPts val="600"/>
              </a:spcBef>
              <a:buNone/>
            </a:pPr>
            <a:r>
              <a:rPr lang="ja-JP" altLang="en-US" sz="2000" dirty="0"/>
              <a:t>英語原題</a:t>
            </a:r>
            <a:r>
              <a:rPr lang="en-US" altLang="ja-JP" sz="2000" dirty="0"/>
              <a:t>:</a:t>
            </a:r>
            <a:r>
              <a:rPr lang="ja-JP" altLang="en-US" sz="2000" dirty="0"/>
              <a:t> </a:t>
            </a:r>
            <a:r>
              <a:rPr lang="en-US" altLang="ja-JP" sz="2000" dirty="0"/>
              <a:t>Beauty and the Beast</a:t>
            </a:r>
          </a:p>
          <a:p>
            <a:pPr marL="0" indent="0">
              <a:lnSpc>
                <a:spcPct val="120000"/>
              </a:lnSpc>
              <a:spcBef>
                <a:spcPts val="600"/>
              </a:spcBef>
              <a:buNone/>
            </a:pPr>
            <a:r>
              <a:rPr lang="ja-JP" altLang="en-US" sz="2000" dirty="0"/>
              <a:t>・</a:t>
            </a:r>
            <a:r>
              <a:rPr lang="en-US" altLang="ja-JP" sz="2000" dirty="0"/>
              <a:t>Beast</a:t>
            </a:r>
            <a:r>
              <a:rPr lang="ja-JP" altLang="en-US" sz="2000" dirty="0"/>
              <a:t>に</a:t>
            </a:r>
            <a:r>
              <a:rPr lang="en-US" altLang="ja-JP" sz="2000" dirty="0"/>
              <a:t>the</a:t>
            </a:r>
            <a:r>
              <a:rPr lang="ja-JP" altLang="en-US" sz="2000" dirty="0"/>
              <a:t>をつけることで、特定の</a:t>
            </a:r>
            <a:r>
              <a:rPr lang="en-US" altLang="ja-JP" sz="2000" dirty="0"/>
              <a:t>Beast</a:t>
            </a:r>
            <a:r>
              <a:rPr lang="ja-JP" altLang="en-US" sz="2000" dirty="0"/>
              <a:t>を指している</a:t>
            </a:r>
            <a:endParaRPr lang="en-US" altLang="ja-JP" sz="2000" dirty="0"/>
          </a:p>
          <a:p>
            <a:pPr marL="0" indent="0">
              <a:lnSpc>
                <a:spcPct val="120000"/>
              </a:lnSpc>
              <a:spcBef>
                <a:spcPts val="600"/>
              </a:spcBef>
              <a:buNone/>
            </a:pPr>
            <a:r>
              <a:rPr lang="ja-JP" altLang="en-US" sz="2000" dirty="0"/>
              <a:t>なぜ</a:t>
            </a:r>
            <a:r>
              <a:rPr lang="en-US" altLang="ja-JP" sz="2000" dirty="0"/>
              <a:t>Beast</a:t>
            </a:r>
            <a:r>
              <a:rPr lang="ja-JP" altLang="en-US" sz="2000" dirty="0"/>
              <a:t>だけ</a:t>
            </a:r>
            <a:r>
              <a:rPr lang="en-US" altLang="ja-JP" sz="2000" dirty="0"/>
              <a:t>the</a:t>
            </a:r>
            <a:r>
              <a:rPr lang="ja-JP" altLang="en-US" sz="2000" dirty="0"/>
              <a:t>がつくのか？</a:t>
            </a:r>
            <a:endParaRPr lang="en-US" altLang="ja-JP" sz="2000" dirty="0"/>
          </a:p>
          <a:p>
            <a:pPr marL="0" indent="0">
              <a:lnSpc>
                <a:spcPct val="120000"/>
              </a:lnSpc>
              <a:spcBef>
                <a:spcPts val="600"/>
              </a:spcBef>
              <a:buNone/>
            </a:pPr>
            <a:r>
              <a:rPr lang="ja-JP" altLang="en-US" sz="2000" dirty="0"/>
              <a:t>・</a:t>
            </a:r>
            <a:r>
              <a:rPr lang="en-US" altLang="ja-JP" sz="2000" dirty="0"/>
              <a:t>MS365</a:t>
            </a:r>
            <a:r>
              <a:rPr lang="ja-JP" altLang="en-US" sz="2000" dirty="0"/>
              <a:t> </a:t>
            </a:r>
            <a:r>
              <a:rPr lang="en-US" altLang="ja-JP" sz="2000" dirty="0"/>
              <a:t>Copilot</a:t>
            </a:r>
            <a:r>
              <a:rPr lang="ja-JP" altLang="en-US" sz="2000" dirty="0"/>
              <a:t>の回答</a:t>
            </a:r>
            <a:r>
              <a:rPr lang="en-US" altLang="ja-JP" sz="2000" dirty="0"/>
              <a:t>:</a:t>
            </a:r>
            <a:r>
              <a:rPr lang="ja-JP" altLang="en-US" sz="2000" dirty="0"/>
              <a:t> </a:t>
            </a:r>
            <a:r>
              <a:rPr lang="en-US" altLang="ja-JP" sz="2000" dirty="0"/>
              <a:t>Beauty</a:t>
            </a:r>
            <a:r>
              <a:rPr lang="ja-JP" altLang="en-US" sz="2000" dirty="0"/>
              <a:t>が一般的な「美しさ」や「美しい人」を</a:t>
            </a:r>
            <a:br>
              <a:rPr lang="en-US" altLang="ja-JP" sz="2000" dirty="0"/>
            </a:br>
            <a:r>
              <a:rPr lang="en-US" altLang="ja-JP" sz="2000" dirty="0"/>
              <a:t>			</a:t>
            </a:r>
            <a:r>
              <a:rPr lang="ja-JP" altLang="en-US" sz="2000" dirty="0"/>
              <a:t> 　 象徴するような役割を担っているため</a:t>
            </a:r>
            <a:endParaRPr lang="en-US" altLang="ja-JP" sz="2000" dirty="0"/>
          </a:p>
          <a:p>
            <a:pPr marL="0" indent="0">
              <a:lnSpc>
                <a:spcPct val="120000"/>
              </a:lnSpc>
              <a:spcBef>
                <a:spcPts val="600"/>
              </a:spcBef>
              <a:buNone/>
            </a:pPr>
            <a:r>
              <a:rPr lang="ja-JP" altLang="en-US" sz="2000" dirty="0"/>
              <a:t>・</a:t>
            </a:r>
            <a:r>
              <a:rPr lang="en-US" altLang="ja-JP" sz="2000" dirty="0"/>
              <a:t>ChatGPTo1</a:t>
            </a:r>
            <a:r>
              <a:rPr lang="ja-JP" altLang="en-US" sz="2000" dirty="0"/>
              <a:t>の回答</a:t>
            </a:r>
            <a:r>
              <a:rPr lang="en-US" altLang="ja-JP" sz="2000" dirty="0"/>
              <a:t>:</a:t>
            </a:r>
            <a:r>
              <a:rPr lang="ja-JP" altLang="en-US" sz="2000" dirty="0"/>
              <a:t> </a:t>
            </a:r>
            <a:r>
              <a:rPr lang="en-US" altLang="ja-JP" sz="2000" dirty="0"/>
              <a:t>Beauty</a:t>
            </a:r>
            <a:r>
              <a:rPr lang="ja-JP" altLang="en-US" sz="2000" dirty="0"/>
              <a:t>は </a:t>
            </a:r>
            <a:r>
              <a:rPr lang="en-US" altLang="ja-JP" sz="2000" dirty="0"/>
              <a:t>fairly</a:t>
            </a:r>
            <a:r>
              <a:rPr lang="ja-JP" altLang="en-US" sz="2000" dirty="0"/>
              <a:t> </a:t>
            </a:r>
            <a:r>
              <a:rPr lang="en-US" altLang="ja-JP" sz="2000" dirty="0"/>
              <a:t>tails </a:t>
            </a:r>
            <a:r>
              <a:rPr lang="ja-JP" altLang="en-US" sz="2000" dirty="0"/>
              <a:t>で</a:t>
            </a:r>
            <a:br>
              <a:rPr lang="en-US" altLang="ja-JP" sz="2000" dirty="0"/>
            </a:br>
            <a:r>
              <a:rPr lang="ja-JP" altLang="en-US" sz="2000" dirty="0"/>
              <a:t>　　　　　　　　　　 特定の美女を指す固有名詞として使われている</a:t>
            </a:r>
            <a:endParaRPr lang="en-US" altLang="ja-JP" sz="1600" b="0" dirty="0"/>
          </a:p>
          <a:p>
            <a:pPr marL="0" indent="0">
              <a:lnSpc>
                <a:spcPct val="120000"/>
              </a:lnSpc>
              <a:spcBef>
                <a:spcPts val="600"/>
              </a:spcBef>
              <a:buNone/>
            </a:pPr>
            <a:endParaRPr lang="en-US" altLang="ja-JP" sz="1600" b="0" dirty="0"/>
          </a:p>
          <a:p>
            <a:pPr marL="0" indent="0">
              <a:lnSpc>
                <a:spcPct val="120000"/>
              </a:lnSpc>
              <a:spcBef>
                <a:spcPts val="600"/>
              </a:spcBef>
              <a:buNone/>
            </a:pPr>
            <a:r>
              <a:rPr lang="ja-JP" altLang="en-US" sz="1600" b="0" dirty="0"/>
              <a:t>後者の回答は、</a:t>
            </a:r>
            <a:r>
              <a:rPr lang="en-US" altLang="ja-JP" sz="1600" b="0" dirty="0"/>
              <a:t>ChatGPT</a:t>
            </a:r>
            <a:r>
              <a:rPr lang="ja-JP" altLang="en-US" sz="1600" b="0" dirty="0"/>
              <a:t>出現以前にも</a:t>
            </a:r>
            <a:r>
              <a:rPr lang="en-US" altLang="ja-JP" sz="1600" b="0" dirty="0"/>
              <a:t>net</a:t>
            </a:r>
            <a:r>
              <a:rPr lang="ja-JP" altLang="en-US" sz="1600" b="0" dirty="0"/>
              <a:t>での説明にあったので、</a:t>
            </a:r>
            <a:r>
              <a:rPr lang="en-US" altLang="ja-JP" sz="1600" b="0" dirty="0"/>
              <a:t>GPTo1</a:t>
            </a:r>
            <a:r>
              <a:rPr lang="ja-JP" altLang="en-US" sz="1600" b="0" dirty="0"/>
              <a:t>が学習している可能性はある</a:t>
            </a:r>
            <a:br>
              <a:rPr lang="en-US" altLang="ja-JP" sz="1600" b="0" dirty="0"/>
            </a:br>
            <a:r>
              <a:rPr lang="ja-JP" altLang="en-US" sz="2000" b="0" dirty="0"/>
              <a:t>が、</a:t>
            </a:r>
            <a:r>
              <a:rPr lang="en-US" altLang="ja-JP" sz="2000" b="0" dirty="0"/>
              <a:t>GPTo1</a:t>
            </a:r>
            <a:r>
              <a:rPr lang="ja-JP" altLang="en-US" sz="2000" b="0" dirty="0"/>
              <a:t>の説明は、歴史的背景や文化的背景とも整合している</a:t>
            </a:r>
            <a:endParaRPr lang="en-US" altLang="ja-JP" sz="2000" b="0" dirty="0"/>
          </a:p>
          <a:p>
            <a:pPr marL="0" indent="0">
              <a:lnSpc>
                <a:spcPct val="120000"/>
              </a:lnSpc>
              <a:spcBef>
                <a:spcPts val="600"/>
              </a:spcBef>
              <a:buNone/>
            </a:pPr>
            <a:r>
              <a:rPr lang="en-US" altLang="ja-JP" sz="2000" b="0" dirty="0"/>
              <a:t>		</a:t>
            </a:r>
            <a:r>
              <a:rPr lang="ja-JP" altLang="en-US" sz="2000" b="0" dirty="0"/>
              <a:t>  </a:t>
            </a:r>
            <a:r>
              <a:rPr lang="en-US" altLang="ja-JP" sz="2000" b="0" dirty="0"/>
              <a:t>The Beauty and the Beast</a:t>
            </a:r>
            <a:r>
              <a:rPr lang="ja-JP" altLang="en-US" sz="2000" b="0" dirty="0"/>
              <a:t>でも正しいが、リズムが悪い</a:t>
            </a:r>
            <a:endParaRPr lang="en-US" altLang="ja-JP" sz="2000" b="0" dirty="0"/>
          </a:p>
          <a:p>
            <a:pPr marL="0" indent="0">
              <a:lnSpc>
                <a:spcPct val="120000"/>
              </a:lnSpc>
              <a:spcBef>
                <a:spcPts val="600"/>
              </a:spcBef>
              <a:buNone/>
            </a:pPr>
            <a:r>
              <a:rPr lang="en-US" altLang="ja-JP" sz="2000" b="0" dirty="0"/>
              <a:t>		</a:t>
            </a:r>
            <a:r>
              <a:rPr lang="ja-JP" altLang="en-US" sz="2000" b="0" dirty="0"/>
              <a:t>  </a:t>
            </a:r>
            <a:r>
              <a:rPr lang="en-US" altLang="ja-JP" sz="2000" b="0" dirty="0"/>
              <a:t>The</a:t>
            </a:r>
            <a:r>
              <a:rPr lang="ja-JP" altLang="en-US" sz="2000" b="0" dirty="0"/>
              <a:t> </a:t>
            </a:r>
            <a:r>
              <a:rPr lang="en-US" altLang="ja-JP" sz="2000" b="0" dirty="0"/>
              <a:t>Beauty </a:t>
            </a:r>
            <a:r>
              <a:rPr lang="ja-JP" altLang="en-US" sz="2000" b="0" dirty="0"/>
              <a:t>だけだと、逆にアピールが強くなる </a:t>
            </a:r>
            <a:br>
              <a:rPr lang="en-US" altLang="ja-JP" sz="2000" b="0" dirty="0"/>
            </a:br>
            <a:r>
              <a:rPr lang="ja-JP" altLang="en-US" sz="2000" b="0" dirty="0"/>
              <a:t>　　　　　　　　　　</a:t>
            </a:r>
            <a:r>
              <a:rPr lang="en-US" altLang="ja-JP" sz="2000" b="0" dirty="0"/>
              <a:t>(</a:t>
            </a:r>
            <a:r>
              <a:rPr lang="ja-JP" altLang="en-US" sz="2000" b="0" dirty="0"/>
              <a:t>世界中で美女といえば、</a:t>
            </a:r>
            <a:r>
              <a:rPr lang="en-US" altLang="ja-JP" sz="2000" b="0" dirty="0"/>
              <a:t>The</a:t>
            </a:r>
            <a:r>
              <a:rPr lang="ja-JP" altLang="en-US" sz="2000" b="0" dirty="0"/>
              <a:t> </a:t>
            </a:r>
            <a:r>
              <a:rPr lang="en-US" altLang="ja-JP" sz="2000" b="0" dirty="0"/>
              <a:t>Beauty</a:t>
            </a:r>
            <a:r>
              <a:rPr lang="ja-JP" altLang="en-US" sz="2000" b="0" dirty="0"/>
              <a:t>のこと</a:t>
            </a:r>
            <a:r>
              <a:rPr lang="en-US" altLang="ja-JP" sz="2000" b="0" dirty="0"/>
              <a:t>)</a:t>
            </a:r>
          </a:p>
          <a:p>
            <a:pPr marL="0" indent="0">
              <a:lnSpc>
                <a:spcPct val="120000"/>
              </a:lnSpc>
              <a:spcBef>
                <a:spcPts val="600"/>
              </a:spcBef>
              <a:buNone/>
            </a:pPr>
            <a:endParaRPr lang="en-US" altLang="ja-JP" sz="2000" b="0" dirty="0"/>
          </a:p>
          <a:p>
            <a:pPr marL="0" indent="0">
              <a:lnSpc>
                <a:spcPct val="120000"/>
              </a:lnSpc>
              <a:spcBef>
                <a:spcPts val="600"/>
              </a:spcBef>
              <a:buNone/>
            </a:pPr>
            <a:endParaRPr lang="en-US" altLang="ja-JP" sz="2000" b="0" dirty="0"/>
          </a:p>
          <a:p>
            <a:pPr marL="0" indent="0">
              <a:lnSpc>
                <a:spcPct val="120000"/>
              </a:lnSpc>
              <a:spcBef>
                <a:spcPts val="600"/>
              </a:spcBef>
              <a:buNone/>
            </a:pPr>
            <a:endParaRPr lang="en-US" altLang="ja-JP" sz="2000" b="0" dirty="0"/>
          </a:p>
          <a:p>
            <a:pPr marL="0" indent="0">
              <a:lnSpc>
                <a:spcPct val="120000"/>
              </a:lnSpc>
              <a:spcBef>
                <a:spcPts val="600"/>
              </a:spcBef>
              <a:buNone/>
            </a:pPr>
            <a:endParaRPr lang="en-US" altLang="ja-JP" sz="2000" b="0" dirty="0"/>
          </a:p>
          <a:p>
            <a:pPr marL="0" indent="0">
              <a:lnSpc>
                <a:spcPct val="120000"/>
              </a:lnSpc>
              <a:spcBef>
                <a:spcPts val="600"/>
              </a:spcBef>
              <a:buNone/>
            </a:pPr>
            <a:endParaRPr lang="en-US" altLang="ja-JP" sz="2000" dirty="0"/>
          </a:p>
          <a:p>
            <a:pPr marL="0" indent="0">
              <a:lnSpc>
                <a:spcPct val="120000"/>
              </a:lnSpc>
              <a:spcBef>
                <a:spcPts val="600"/>
              </a:spcBef>
              <a:buNone/>
            </a:pPr>
            <a:endParaRPr lang="en-US" altLang="ja-JP" sz="2000" dirty="0"/>
          </a:p>
        </p:txBody>
      </p:sp>
      <p:sp>
        <p:nvSpPr>
          <p:cNvPr id="5" name="テキスト ボックス 4">
            <a:extLst>
              <a:ext uri="{FF2B5EF4-FFF2-40B4-BE49-F238E27FC236}">
                <a16:creationId xmlns:a16="http://schemas.microsoft.com/office/drawing/2014/main" id="{B26F0029-F59F-017A-FD7B-BA57C898A490}"/>
              </a:ext>
            </a:extLst>
          </p:cNvPr>
          <p:cNvSpPr txBox="1"/>
          <p:nvPr/>
        </p:nvSpPr>
        <p:spPr>
          <a:xfrm>
            <a:off x="2057401" y="6528793"/>
            <a:ext cx="6094970" cy="307777"/>
          </a:xfrm>
          <a:prstGeom prst="rect">
            <a:avLst/>
          </a:prstGeom>
          <a:noFill/>
        </p:spPr>
        <p:txBody>
          <a:bodyPr wrap="square">
            <a:spAutoFit/>
          </a:bodyPr>
          <a:lstStyle/>
          <a:p>
            <a:r>
              <a:rPr lang="en-US" altLang="ja-JP" sz="1400" b="0" i="1" dirty="0"/>
              <a:t>Created by ChatGPT4o</a:t>
            </a:r>
            <a:endParaRPr lang="ja-JP" altLang="en-US" sz="1400" i="1" dirty="0"/>
          </a:p>
        </p:txBody>
      </p:sp>
      <p:pic>
        <p:nvPicPr>
          <p:cNvPr id="1026" name="Picture 2" descr="画像が生成されました">
            <a:extLst>
              <a:ext uri="{FF2B5EF4-FFF2-40B4-BE49-F238E27FC236}">
                <a16:creationId xmlns:a16="http://schemas.microsoft.com/office/drawing/2014/main" id="{D255E89A-5F2C-DE43-251A-1EAA46197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69" y="4950620"/>
            <a:ext cx="18859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女性の写真のコラージュ&#10;&#10;AI によって生成されたコンテンツは間違っている可能性があります。">
            <a:extLst>
              <a:ext uri="{FF2B5EF4-FFF2-40B4-BE49-F238E27FC236}">
                <a16:creationId xmlns:a16="http://schemas.microsoft.com/office/drawing/2014/main" id="{05272BD7-27B0-C3D6-7FE9-128C23426824}"/>
              </a:ext>
            </a:extLst>
          </p:cNvPr>
          <p:cNvPicPr>
            <a:picLocks noChangeAspect="1"/>
          </p:cNvPicPr>
          <p:nvPr/>
        </p:nvPicPr>
        <p:blipFill>
          <a:blip r:embed="rId3"/>
          <a:stretch>
            <a:fillRect/>
          </a:stretch>
        </p:blipFill>
        <p:spPr>
          <a:xfrm>
            <a:off x="251769" y="6962775"/>
            <a:ext cx="1885951" cy="1885951"/>
          </a:xfrm>
          <a:prstGeom prst="rect">
            <a:avLst/>
          </a:prstGeom>
        </p:spPr>
      </p:pic>
    </p:spTree>
    <p:extLst>
      <p:ext uri="{BB962C8B-B14F-4D97-AF65-F5344CB8AC3E}">
        <p14:creationId xmlns:p14="http://schemas.microsoft.com/office/powerpoint/2010/main" val="2669706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B7054-F31B-EEC5-DFA1-E9A188D3D7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3D39B27-1D0F-61D1-BF9E-BF6053410B1B}"/>
              </a:ext>
            </a:extLst>
          </p:cNvPr>
          <p:cNvSpPr>
            <a:spLocks noGrp="1"/>
          </p:cNvSpPr>
          <p:nvPr>
            <p:ph type="title"/>
          </p:nvPr>
        </p:nvSpPr>
        <p:spPr>
          <a:xfrm>
            <a:off x="205642" y="163146"/>
            <a:ext cx="11171116" cy="807182"/>
          </a:xfrm>
        </p:spPr>
        <p:txBody>
          <a:bodyPr>
            <a:normAutofit/>
          </a:bodyPr>
          <a:lstStyle/>
          <a:p>
            <a:r>
              <a:rPr kumimoji="1" lang="ja-JP" altLang="en-US" dirty="0"/>
              <a:t>冠詞 </a:t>
            </a:r>
            <a:r>
              <a:rPr kumimoji="1" lang="en-US" altLang="ja-JP" dirty="0"/>
              <a:t>(</a:t>
            </a:r>
            <a:r>
              <a:rPr kumimoji="1" lang="ja-JP" altLang="en-US" dirty="0"/>
              <a:t>無冠詞、不定冠詞、定冠詞</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EEF6CE29-2540-1A1D-4DD9-49E14F963707}"/>
              </a:ext>
            </a:extLst>
          </p:cNvPr>
          <p:cNvSpPr>
            <a:spLocks noGrp="1"/>
          </p:cNvSpPr>
          <p:nvPr>
            <p:ph idx="1"/>
          </p:nvPr>
        </p:nvSpPr>
        <p:spPr>
          <a:xfrm>
            <a:off x="186592" y="1176949"/>
            <a:ext cx="11862533" cy="5785825"/>
          </a:xfrm>
        </p:spPr>
        <p:txBody>
          <a:bodyPr>
            <a:normAutofit/>
          </a:bodyPr>
          <a:lstStyle/>
          <a:p>
            <a:pPr marL="0" indent="0">
              <a:lnSpc>
                <a:spcPct val="120000"/>
              </a:lnSpc>
              <a:spcBef>
                <a:spcPts val="600"/>
              </a:spcBef>
              <a:buNone/>
            </a:pPr>
            <a:r>
              <a:rPr lang="en-US" altLang="ja-JP" dirty="0">
                <a:solidFill>
                  <a:srgbClr val="0000FF"/>
                </a:solidFill>
              </a:rPr>
              <a:t>Context</a:t>
            </a:r>
            <a:r>
              <a:rPr lang="ja-JP" altLang="en-US" dirty="0">
                <a:solidFill>
                  <a:srgbClr val="0000FF"/>
                </a:solidFill>
              </a:rPr>
              <a:t>により定冠詞となるかどうかが変わる</a:t>
            </a:r>
            <a:r>
              <a:rPr lang="en-US" altLang="ja-JP" dirty="0">
                <a:solidFill>
                  <a:srgbClr val="0000FF"/>
                </a:solidFill>
              </a:rPr>
              <a:t>:</a:t>
            </a:r>
            <a:r>
              <a:rPr lang="ja-JP" altLang="en-US" dirty="0">
                <a:solidFill>
                  <a:srgbClr val="0000FF"/>
                </a:solidFill>
              </a:rPr>
              <a:t> </a:t>
            </a:r>
            <a:r>
              <a:rPr lang="ja-JP" altLang="en-US" dirty="0"/>
              <a:t>読み手、聞き手を中心に考える</a:t>
            </a:r>
            <a:endParaRPr lang="en-US" altLang="ja-JP" dirty="0"/>
          </a:p>
          <a:p>
            <a:pPr marL="0" indent="0">
              <a:lnSpc>
                <a:spcPct val="120000"/>
              </a:lnSpc>
              <a:spcBef>
                <a:spcPts val="600"/>
              </a:spcBef>
              <a:buNone/>
            </a:pPr>
            <a:r>
              <a:rPr lang="ja-JP" altLang="en-US" b="0" dirty="0"/>
              <a:t>・文章を読んでいて、</a:t>
            </a:r>
            <a:r>
              <a:rPr lang="en-US" altLang="ja-JP" dirty="0">
                <a:solidFill>
                  <a:srgbClr val="FF0000"/>
                </a:solidFill>
              </a:rPr>
              <a:t>the XXX </a:t>
            </a:r>
            <a:r>
              <a:rPr lang="ja-JP" altLang="en-US" dirty="0">
                <a:solidFill>
                  <a:srgbClr val="FF0000"/>
                </a:solidFill>
              </a:rPr>
              <a:t>が現れると「どの</a:t>
            </a:r>
            <a:r>
              <a:rPr lang="en-US" altLang="ja-JP" dirty="0">
                <a:solidFill>
                  <a:srgbClr val="FF0000"/>
                </a:solidFill>
              </a:rPr>
              <a:t>XXX</a:t>
            </a:r>
            <a:r>
              <a:rPr lang="ja-JP" altLang="en-US" dirty="0">
                <a:solidFill>
                  <a:srgbClr val="FF0000"/>
                </a:solidFill>
              </a:rPr>
              <a:t>か」を特定しようとする</a:t>
            </a:r>
            <a:br>
              <a:rPr lang="en-US" altLang="ja-JP" dirty="0">
                <a:solidFill>
                  <a:srgbClr val="FF0000"/>
                </a:solidFill>
              </a:rPr>
            </a:br>
            <a:r>
              <a:rPr lang="ja-JP" altLang="en-US" b="0" dirty="0"/>
              <a:t>　　その際に</a:t>
            </a:r>
            <a:r>
              <a:rPr lang="en-US" altLang="ja-JP" b="0" dirty="0"/>
              <a:t>XXX</a:t>
            </a:r>
            <a:r>
              <a:rPr lang="ja-JP" altLang="en-US" b="0" dirty="0"/>
              <a:t>を特定できないと腹が立つ</a:t>
            </a:r>
            <a:endParaRPr lang="en-US" altLang="ja-JP" b="0" dirty="0"/>
          </a:p>
          <a:p>
            <a:pPr marL="0" indent="0">
              <a:lnSpc>
                <a:spcPct val="120000"/>
              </a:lnSpc>
              <a:spcBef>
                <a:spcPts val="600"/>
              </a:spcBef>
              <a:buNone/>
            </a:pPr>
            <a:r>
              <a:rPr lang="ja-JP" altLang="en-US" b="0" dirty="0"/>
              <a:t>・</a:t>
            </a:r>
            <a:r>
              <a:rPr lang="en-US" altLang="ja-JP" b="0" dirty="0"/>
              <a:t>the</a:t>
            </a:r>
            <a:r>
              <a:rPr lang="ja-JP" altLang="en-US" b="0" dirty="0"/>
              <a:t>をつけるときは、過去の文脈ですでに明確に特定できるか、</a:t>
            </a:r>
            <a:br>
              <a:rPr lang="en-US" altLang="ja-JP" b="0" dirty="0"/>
            </a:br>
            <a:r>
              <a:rPr lang="ja-JP" altLang="en-US" b="0" dirty="0"/>
              <a:t>　前置・後置修飾語で十分に特定できているかを考えること</a:t>
            </a:r>
            <a:endParaRPr lang="en-US" altLang="ja-JP" b="0" dirty="0"/>
          </a:p>
          <a:p>
            <a:pPr marL="0" indent="0">
              <a:lnSpc>
                <a:spcPct val="120000"/>
              </a:lnSpc>
              <a:spcBef>
                <a:spcPts val="600"/>
              </a:spcBef>
              <a:buNone/>
            </a:pPr>
            <a:r>
              <a:rPr lang="ja-JP" altLang="en-US" b="0" dirty="0"/>
              <a:t>・</a:t>
            </a:r>
            <a:r>
              <a:rPr lang="ja-JP" altLang="en-US" b="0" dirty="0">
                <a:solidFill>
                  <a:srgbClr val="0000FF"/>
                </a:solidFill>
              </a:rPr>
              <a:t>すでに特定できる個体があるのに </a:t>
            </a:r>
            <a:r>
              <a:rPr lang="en-US" altLang="ja-JP" b="0" dirty="0">
                <a:solidFill>
                  <a:srgbClr val="0000FF"/>
                </a:solidFill>
              </a:rPr>
              <a:t>a</a:t>
            </a:r>
            <a:r>
              <a:rPr lang="ja-JP" altLang="en-US" b="0" dirty="0">
                <a:solidFill>
                  <a:srgbClr val="0000FF"/>
                </a:solidFill>
              </a:rPr>
              <a:t> を使うと、</a:t>
            </a:r>
            <a:br>
              <a:rPr lang="en-US" altLang="ja-JP" b="0" dirty="0">
                <a:solidFill>
                  <a:srgbClr val="0000FF"/>
                </a:solidFill>
              </a:rPr>
            </a:br>
            <a:r>
              <a:rPr lang="en-US" altLang="ja-JP" b="0" dirty="0">
                <a:solidFill>
                  <a:srgbClr val="0000FF"/>
                </a:solidFill>
              </a:rPr>
              <a:t>   </a:t>
            </a:r>
            <a:r>
              <a:rPr lang="ja-JP" altLang="en-US" b="0" dirty="0">
                <a:solidFill>
                  <a:srgbClr val="0000FF"/>
                </a:solidFill>
              </a:rPr>
              <a:t>その個体とは別の個体の話をしていることになる</a:t>
            </a:r>
            <a:endParaRPr lang="en-US" altLang="ja-JP" b="0" dirty="0">
              <a:solidFill>
                <a:srgbClr val="0000FF"/>
              </a:solidFill>
            </a:endParaRPr>
          </a:p>
          <a:p>
            <a:pPr marL="0" indent="0">
              <a:lnSpc>
                <a:spcPct val="120000"/>
              </a:lnSpc>
              <a:spcBef>
                <a:spcPts val="600"/>
              </a:spcBef>
              <a:buNone/>
            </a:pPr>
            <a:endParaRPr lang="en-US" altLang="ja-JP" dirty="0">
              <a:solidFill>
                <a:srgbClr val="FF0000"/>
              </a:solidFill>
            </a:endParaRPr>
          </a:p>
        </p:txBody>
      </p:sp>
    </p:spTree>
    <p:extLst>
      <p:ext uri="{BB962C8B-B14F-4D97-AF65-F5344CB8AC3E}">
        <p14:creationId xmlns:p14="http://schemas.microsoft.com/office/powerpoint/2010/main" val="3015480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34237-A1D5-1666-B29A-26C9DC117D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5D7BDF0-7167-24C0-F737-42A909CB4989}"/>
              </a:ext>
            </a:extLst>
          </p:cNvPr>
          <p:cNvSpPr>
            <a:spLocks noGrp="1"/>
          </p:cNvSpPr>
          <p:nvPr>
            <p:ph type="title"/>
          </p:nvPr>
        </p:nvSpPr>
        <p:spPr>
          <a:xfrm>
            <a:off x="205642" y="163146"/>
            <a:ext cx="11171116" cy="807182"/>
          </a:xfrm>
        </p:spPr>
        <p:txBody>
          <a:bodyPr>
            <a:normAutofit/>
          </a:bodyPr>
          <a:lstStyle/>
          <a:p>
            <a:r>
              <a:rPr kumimoji="1" lang="ja-JP" altLang="en-US" dirty="0"/>
              <a:t>定冠詞の傲慢さ</a:t>
            </a:r>
          </a:p>
        </p:txBody>
      </p:sp>
      <p:sp>
        <p:nvSpPr>
          <p:cNvPr id="3" name="コンテンツ プレースホルダー 2">
            <a:extLst>
              <a:ext uri="{FF2B5EF4-FFF2-40B4-BE49-F238E27FC236}">
                <a16:creationId xmlns:a16="http://schemas.microsoft.com/office/drawing/2014/main" id="{8890A035-3FE4-8DC8-B3D8-9EC31EE2393A}"/>
              </a:ext>
            </a:extLst>
          </p:cNvPr>
          <p:cNvSpPr>
            <a:spLocks noGrp="1"/>
          </p:cNvSpPr>
          <p:nvPr>
            <p:ph idx="1"/>
          </p:nvPr>
        </p:nvSpPr>
        <p:spPr>
          <a:xfrm>
            <a:off x="186592" y="964405"/>
            <a:ext cx="11862533" cy="5998370"/>
          </a:xfrm>
        </p:spPr>
        <p:txBody>
          <a:bodyPr>
            <a:normAutofit/>
          </a:bodyPr>
          <a:lstStyle/>
          <a:p>
            <a:pPr marL="0" indent="0">
              <a:lnSpc>
                <a:spcPct val="120000"/>
              </a:lnSpc>
              <a:spcBef>
                <a:spcPts val="600"/>
              </a:spcBef>
              <a:buNone/>
            </a:pPr>
            <a:r>
              <a:rPr lang="ja-JP" altLang="en-US" dirty="0"/>
              <a:t>東京大学</a:t>
            </a:r>
            <a:r>
              <a:rPr lang="en-US" altLang="ja-JP" dirty="0"/>
              <a:t>:</a:t>
            </a:r>
            <a:r>
              <a:rPr lang="ja-JP" altLang="en-US" dirty="0"/>
              <a:t> </a:t>
            </a:r>
            <a:r>
              <a:rPr lang="en-US" altLang="ja-JP" dirty="0"/>
              <a:t>The University of Tokyo</a:t>
            </a:r>
          </a:p>
          <a:p>
            <a:pPr marL="0" indent="0">
              <a:lnSpc>
                <a:spcPct val="120000"/>
              </a:lnSpc>
              <a:spcBef>
                <a:spcPts val="600"/>
              </a:spcBef>
              <a:buNone/>
            </a:pPr>
            <a:r>
              <a:rPr lang="ja-JP" altLang="en-US" b="0" dirty="0"/>
              <a:t>日本の大学で</a:t>
            </a:r>
            <a:r>
              <a:rPr lang="en-US" altLang="ja-JP" b="0" dirty="0"/>
              <a:t>University</a:t>
            </a:r>
            <a:r>
              <a:rPr lang="ja-JP" altLang="en-US" b="0" dirty="0"/>
              <a:t>に</a:t>
            </a:r>
            <a:r>
              <a:rPr lang="en-US" altLang="ja-JP" b="0" dirty="0"/>
              <a:t>The</a:t>
            </a:r>
            <a:r>
              <a:rPr lang="ja-JP" altLang="en-US" b="0" dirty="0"/>
              <a:t>がつくのは東大のみ</a:t>
            </a:r>
            <a:r>
              <a:rPr lang="en-US" altLang="ja-JP" b="0" dirty="0"/>
              <a:t>:</a:t>
            </a:r>
            <a:r>
              <a:rPr lang="ja-JP" altLang="en-US" b="0" dirty="0"/>
              <a:t> </a:t>
            </a:r>
            <a:br>
              <a:rPr lang="en-US" altLang="ja-JP" b="0" dirty="0"/>
            </a:br>
            <a:r>
              <a:rPr lang="ja-JP" altLang="en-US" b="0" dirty="0"/>
              <a:t>　東京の大学といえば、東大に決まっている</a:t>
            </a:r>
            <a:endParaRPr lang="en-US" altLang="ja-JP" b="0" dirty="0"/>
          </a:p>
          <a:p>
            <a:pPr marL="0" indent="0">
              <a:lnSpc>
                <a:spcPct val="120000"/>
              </a:lnSpc>
              <a:spcBef>
                <a:spcPts val="600"/>
              </a:spcBef>
              <a:buNone/>
            </a:pPr>
            <a:endParaRPr lang="en-US" altLang="ja-JP" b="0" dirty="0"/>
          </a:p>
          <a:p>
            <a:pPr marL="0" indent="0">
              <a:lnSpc>
                <a:spcPct val="120000"/>
              </a:lnSpc>
              <a:spcBef>
                <a:spcPts val="600"/>
              </a:spcBef>
              <a:buNone/>
            </a:pPr>
            <a:r>
              <a:rPr lang="ja-JP" altLang="en-US" dirty="0"/>
              <a:t>日本大学</a:t>
            </a:r>
            <a:r>
              <a:rPr lang="en-US" altLang="ja-JP" dirty="0"/>
              <a:t>:</a:t>
            </a:r>
            <a:r>
              <a:rPr lang="ja-JP" altLang="en-US" dirty="0"/>
              <a:t> </a:t>
            </a:r>
            <a:r>
              <a:rPr lang="en-US" altLang="ja-JP" dirty="0"/>
              <a:t>Nihon University</a:t>
            </a:r>
          </a:p>
          <a:p>
            <a:pPr marL="0" indent="0">
              <a:lnSpc>
                <a:spcPct val="120000"/>
              </a:lnSpc>
              <a:spcBef>
                <a:spcPts val="600"/>
              </a:spcBef>
              <a:buNone/>
            </a:pPr>
            <a:r>
              <a:rPr lang="ja-JP" altLang="en-US" b="0" dirty="0"/>
              <a:t>日本大学が </a:t>
            </a:r>
            <a:r>
              <a:rPr lang="en-US" altLang="ja-JP" b="0" dirty="0"/>
              <a:t>The University of Nihon</a:t>
            </a:r>
            <a:r>
              <a:rPr lang="ja-JP" altLang="en-US" b="0" dirty="0"/>
              <a:t>でない理由</a:t>
            </a:r>
            <a:r>
              <a:rPr lang="en-US" altLang="ja-JP" b="0" dirty="0"/>
              <a:t>:</a:t>
            </a:r>
            <a:r>
              <a:rPr lang="ja-JP" altLang="en-US" b="0" dirty="0"/>
              <a:t> </a:t>
            </a:r>
            <a:br>
              <a:rPr lang="en-US" altLang="ja-JP" b="0" dirty="0"/>
            </a:br>
            <a:r>
              <a:rPr lang="ja-JP" altLang="en-US" b="0" dirty="0"/>
              <a:t>　</a:t>
            </a:r>
            <a:r>
              <a:rPr lang="en-US" altLang="ja-JP" b="0" dirty="0"/>
              <a:t>Nihon</a:t>
            </a:r>
            <a:r>
              <a:rPr lang="ja-JP" altLang="en-US" b="0" dirty="0"/>
              <a:t>は、日本という国の大学という意味ではなく、</a:t>
            </a:r>
            <a:r>
              <a:rPr lang="en-US" altLang="ja-JP" b="0" dirty="0"/>
              <a:t>Nihon</a:t>
            </a:r>
            <a:r>
              <a:rPr lang="ja-JP" altLang="en-US" b="0" dirty="0"/>
              <a:t>大学という固有名詞</a:t>
            </a:r>
            <a:br>
              <a:rPr lang="en-US" altLang="ja-JP" b="0" dirty="0"/>
            </a:br>
            <a:endParaRPr lang="en-US" altLang="ja-JP" b="0" dirty="0"/>
          </a:p>
          <a:p>
            <a:pPr marL="0" indent="0">
              <a:lnSpc>
                <a:spcPct val="120000"/>
              </a:lnSpc>
              <a:spcBef>
                <a:spcPts val="600"/>
              </a:spcBef>
              <a:buNone/>
            </a:pPr>
            <a:r>
              <a:rPr lang="ja-JP" altLang="en-US" dirty="0"/>
              <a:t>東京科学大学</a:t>
            </a:r>
            <a:r>
              <a:rPr lang="en-US" altLang="ja-JP" dirty="0"/>
              <a:t>:</a:t>
            </a:r>
            <a:r>
              <a:rPr lang="ja-JP" altLang="en-US" dirty="0"/>
              <a:t> </a:t>
            </a:r>
            <a:r>
              <a:rPr lang="en-US" altLang="ja-JP" dirty="0"/>
              <a:t>Institute of Science Tokyo</a:t>
            </a:r>
          </a:p>
          <a:p>
            <a:pPr marL="0" indent="0">
              <a:lnSpc>
                <a:spcPct val="120000"/>
              </a:lnSpc>
              <a:spcBef>
                <a:spcPts val="600"/>
              </a:spcBef>
              <a:buNone/>
            </a:pPr>
            <a:r>
              <a:rPr lang="ja-JP" altLang="en-US" b="0" dirty="0"/>
              <a:t>科学大学が </a:t>
            </a:r>
            <a:r>
              <a:rPr lang="en-US" altLang="ja-JP" b="0" dirty="0"/>
              <a:t>The Science</a:t>
            </a:r>
            <a:r>
              <a:rPr lang="ja-JP" altLang="en-US" b="0" dirty="0"/>
              <a:t> </a:t>
            </a:r>
            <a:r>
              <a:rPr lang="en-US" altLang="ja-JP" b="0" dirty="0"/>
              <a:t>Institute of Tokyo </a:t>
            </a:r>
            <a:r>
              <a:rPr lang="ja-JP" altLang="en-US" b="0" dirty="0"/>
              <a:t>だったら・・・</a:t>
            </a:r>
            <a:r>
              <a:rPr lang="en-US" altLang="ja-JP" b="0" dirty="0"/>
              <a:t>:</a:t>
            </a:r>
            <a:r>
              <a:rPr lang="ja-JP" altLang="en-US" b="0" dirty="0"/>
              <a:t> </a:t>
            </a:r>
            <a:br>
              <a:rPr lang="en-US" altLang="ja-JP" b="0" dirty="0"/>
            </a:br>
            <a:r>
              <a:rPr lang="ja-JP" altLang="en-US" b="0" dirty="0"/>
              <a:t>　</a:t>
            </a:r>
            <a:r>
              <a:rPr lang="en-US" altLang="ja-JP" b="0" dirty="0"/>
              <a:t>“</a:t>
            </a:r>
            <a:r>
              <a:rPr lang="ja-JP" altLang="en-US" b="0" dirty="0"/>
              <a:t>科学</a:t>
            </a:r>
            <a:r>
              <a:rPr lang="en-US" altLang="ja-JP" b="0" dirty="0"/>
              <a:t>”</a:t>
            </a:r>
            <a:r>
              <a:rPr lang="ja-JP" altLang="en-US" b="0" dirty="0"/>
              <a:t>に関連する東京の大学からフルボッコにされる</a:t>
            </a:r>
            <a:endParaRPr lang="en-US" altLang="ja-JP" b="0" dirty="0"/>
          </a:p>
          <a:p>
            <a:pPr marL="0" indent="0">
              <a:lnSpc>
                <a:spcPct val="120000"/>
              </a:lnSpc>
              <a:spcBef>
                <a:spcPts val="600"/>
              </a:spcBef>
              <a:buNone/>
            </a:pPr>
            <a:endParaRPr lang="en-US" altLang="ja-JP" b="0" dirty="0"/>
          </a:p>
          <a:p>
            <a:pPr marL="0" indent="0">
              <a:lnSpc>
                <a:spcPct val="120000"/>
              </a:lnSpc>
              <a:spcBef>
                <a:spcPts val="600"/>
              </a:spcBef>
              <a:buNone/>
            </a:pPr>
            <a:endParaRPr lang="en-US" altLang="ja-JP" b="0" dirty="0"/>
          </a:p>
          <a:p>
            <a:pPr marL="0" indent="0">
              <a:lnSpc>
                <a:spcPct val="120000"/>
              </a:lnSpc>
              <a:spcBef>
                <a:spcPts val="600"/>
              </a:spcBef>
              <a:buNone/>
            </a:pPr>
            <a:endParaRPr lang="en-US" altLang="ja-JP" dirty="0">
              <a:solidFill>
                <a:srgbClr val="FF0000"/>
              </a:solidFill>
            </a:endParaRPr>
          </a:p>
        </p:txBody>
      </p:sp>
    </p:spTree>
    <p:extLst>
      <p:ext uri="{BB962C8B-B14F-4D97-AF65-F5344CB8AC3E}">
        <p14:creationId xmlns:p14="http://schemas.microsoft.com/office/powerpoint/2010/main" val="420422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C7603-3E8E-82BA-D1AD-2E32040D0DD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8C2D76B-BEA1-F196-F9FE-B1D9D450861E}"/>
              </a:ext>
            </a:extLst>
          </p:cNvPr>
          <p:cNvSpPr>
            <a:spLocks noGrp="1"/>
          </p:cNvSpPr>
          <p:nvPr>
            <p:ph type="title"/>
          </p:nvPr>
        </p:nvSpPr>
        <p:spPr>
          <a:xfrm>
            <a:off x="205642" y="163146"/>
            <a:ext cx="11171116" cy="807182"/>
          </a:xfrm>
        </p:spPr>
        <p:txBody>
          <a:bodyPr>
            <a:normAutofit/>
          </a:bodyPr>
          <a:lstStyle/>
          <a:p>
            <a:r>
              <a:rPr kumimoji="1" lang="ja-JP" altLang="en-US" dirty="0"/>
              <a:t>講義の対象と内容</a:t>
            </a:r>
          </a:p>
        </p:txBody>
      </p:sp>
      <p:sp>
        <p:nvSpPr>
          <p:cNvPr id="3" name="コンテンツ プレースホルダー 2">
            <a:extLst>
              <a:ext uri="{FF2B5EF4-FFF2-40B4-BE49-F238E27FC236}">
                <a16:creationId xmlns:a16="http://schemas.microsoft.com/office/drawing/2014/main" id="{FC46CB1D-D75D-1000-5450-2F2B768C6D92}"/>
              </a:ext>
            </a:extLst>
          </p:cNvPr>
          <p:cNvSpPr>
            <a:spLocks noGrp="1"/>
          </p:cNvSpPr>
          <p:nvPr>
            <p:ph idx="1"/>
          </p:nvPr>
        </p:nvSpPr>
        <p:spPr>
          <a:xfrm>
            <a:off x="205642" y="1240630"/>
            <a:ext cx="11862533" cy="5274469"/>
          </a:xfrm>
        </p:spPr>
        <p:txBody>
          <a:bodyPr>
            <a:normAutofit/>
          </a:bodyPr>
          <a:lstStyle/>
          <a:p>
            <a:pPr>
              <a:lnSpc>
                <a:spcPct val="120000"/>
              </a:lnSpc>
              <a:spcBef>
                <a:spcPts val="600"/>
              </a:spcBef>
              <a:buFont typeface="Arial" panose="020B0604020202020204" pitchFamily="34" charset="0"/>
              <a:buChar char="•"/>
            </a:pPr>
            <a:r>
              <a:rPr lang="ja-JP" altLang="en-US" sz="4800" dirty="0"/>
              <a:t>英語をある程度書ける人が対象</a:t>
            </a:r>
            <a:br>
              <a:rPr lang="en-US" altLang="ja-JP" sz="4800" dirty="0"/>
            </a:br>
            <a:r>
              <a:rPr lang="ja-JP" altLang="en-US" sz="4000" b="0" dirty="0"/>
              <a:t>　英語の書き方は教えない</a:t>
            </a:r>
            <a:endParaRPr lang="en-US" altLang="ja-JP" sz="4000" b="0" dirty="0"/>
          </a:p>
          <a:p>
            <a:pPr>
              <a:lnSpc>
                <a:spcPct val="120000"/>
              </a:lnSpc>
              <a:spcBef>
                <a:spcPts val="600"/>
              </a:spcBef>
              <a:buFont typeface="Arial" panose="020B0604020202020204" pitchFamily="34" charset="0"/>
              <a:buChar char="•"/>
            </a:pPr>
            <a:r>
              <a:rPr lang="ja-JP" altLang="en-US" sz="4800" dirty="0"/>
              <a:t>冠詞、時制、単語・熟語の使い分けで困っている</a:t>
            </a:r>
            <a:endParaRPr lang="en-US" altLang="ja-JP" sz="4800" dirty="0"/>
          </a:p>
          <a:p>
            <a:pPr marL="0" indent="0" algn="ctr">
              <a:lnSpc>
                <a:spcPct val="120000"/>
              </a:lnSpc>
              <a:spcBef>
                <a:spcPts val="600"/>
              </a:spcBef>
              <a:buNone/>
            </a:pPr>
            <a:r>
              <a:rPr lang="ja-JP" altLang="en-US" sz="4800" dirty="0">
                <a:solidFill>
                  <a:srgbClr val="0000FF"/>
                </a:solidFill>
              </a:rPr>
              <a:t>選択に迷う英語について説明する</a:t>
            </a:r>
            <a:endParaRPr lang="en-US" altLang="ja-JP" sz="4800" dirty="0">
              <a:solidFill>
                <a:srgbClr val="0000FF"/>
              </a:solidFill>
            </a:endParaRPr>
          </a:p>
        </p:txBody>
      </p:sp>
    </p:spTree>
    <p:extLst>
      <p:ext uri="{BB962C8B-B14F-4D97-AF65-F5344CB8AC3E}">
        <p14:creationId xmlns:p14="http://schemas.microsoft.com/office/powerpoint/2010/main" val="3289953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8D442-B648-8373-5A5E-53BB33AFE0C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D953AC0-A88A-DBD3-3AC0-DFD71B66317C}"/>
              </a:ext>
            </a:extLst>
          </p:cNvPr>
          <p:cNvSpPr>
            <a:spLocks noGrp="1"/>
          </p:cNvSpPr>
          <p:nvPr>
            <p:ph type="title"/>
          </p:nvPr>
        </p:nvSpPr>
        <p:spPr>
          <a:xfrm>
            <a:off x="205642" y="163146"/>
            <a:ext cx="11171116" cy="807182"/>
          </a:xfrm>
        </p:spPr>
        <p:txBody>
          <a:bodyPr>
            <a:normAutofit/>
          </a:bodyPr>
          <a:lstStyle/>
          <a:p>
            <a:r>
              <a:rPr lang="ja-JP" altLang="en-US" dirty="0"/>
              <a:t>固有名詞？ でも冠詞がつく場合がある</a:t>
            </a:r>
            <a:endParaRPr kumimoji="1" lang="ja-JP" altLang="en-US" dirty="0"/>
          </a:p>
        </p:txBody>
      </p:sp>
      <p:sp>
        <p:nvSpPr>
          <p:cNvPr id="3" name="コンテンツ プレースホルダー 2">
            <a:extLst>
              <a:ext uri="{FF2B5EF4-FFF2-40B4-BE49-F238E27FC236}">
                <a16:creationId xmlns:a16="http://schemas.microsoft.com/office/drawing/2014/main" id="{93852BE8-B467-AD07-1D49-335F1CF240B2}"/>
              </a:ext>
            </a:extLst>
          </p:cNvPr>
          <p:cNvSpPr>
            <a:spLocks noGrp="1"/>
          </p:cNvSpPr>
          <p:nvPr>
            <p:ph idx="1"/>
          </p:nvPr>
        </p:nvSpPr>
        <p:spPr>
          <a:xfrm>
            <a:off x="186592" y="1021555"/>
            <a:ext cx="11862533" cy="5998370"/>
          </a:xfrm>
        </p:spPr>
        <p:txBody>
          <a:bodyPr>
            <a:normAutofit fontScale="77500" lnSpcReduction="20000"/>
          </a:bodyPr>
          <a:lstStyle/>
          <a:p>
            <a:pPr marL="0" indent="0">
              <a:lnSpc>
                <a:spcPct val="120000"/>
              </a:lnSpc>
              <a:spcBef>
                <a:spcPts val="600"/>
              </a:spcBef>
              <a:buNone/>
            </a:pPr>
            <a:r>
              <a:rPr lang="en-US" altLang="ja-JP" sz="3200" dirty="0"/>
              <a:t>Kamiya called you.</a:t>
            </a:r>
          </a:p>
          <a:p>
            <a:pPr marL="0" indent="0">
              <a:lnSpc>
                <a:spcPct val="120000"/>
              </a:lnSpc>
              <a:spcBef>
                <a:spcPts val="600"/>
              </a:spcBef>
              <a:buNone/>
            </a:pPr>
            <a:r>
              <a:rPr lang="ja-JP" altLang="en-US" sz="3200" b="0" dirty="0"/>
              <a:t>　神谷さんから電話がありました</a:t>
            </a:r>
            <a:br>
              <a:rPr lang="en-US" altLang="ja-JP" sz="3200" b="0" dirty="0"/>
            </a:br>
            <a:r>
              <a:rPr lang="ja-JP" altLang="en-US" sz="3200" b="0" dirty="0"/>
              <a:t>　 </a:t>
            </a:r>
            <a:r>
              <a:rPr lang="en-US" altLang="ja-JP" sz="3200" b="0" dirty="0"/>
              <a:t>(</a:t>
            </a:r>
            <a:r>
              <a:rPr lang="ja-JP" altLang="en-US" sz="3200" b="0" dirty="0"/>
              <a:t>普通はこれ。固有名詞なので、特定できている場合も多い</a:t>
            </a:r>
            <a:r>
              <a:rPr lang="en-US" altLang="ja-JP" sz="3200" b="0" dirty="0"/>
              <a:t>)</a:t>
            </a:r>
          </a:p>
          <a:p>
            <a:pPr marL="0" indent="0">
              <a:lnSpc>
                <a:spcPct val="120000"/>
              </a:lnSpc>
              <a:spcBef>
                <a:spcPts val="600"/>
              </a:spcBef>
              <a:buNone/>
            </a:pPr>
            <a:endParaRPr lang="en-US" altLang="ja-JP" sz="3200" dirty="0"/>
          </a:p>
          <a:p>
            <a:pPr marL="0" indent="0">
              <a:lnSpc>
                <a:spcPct val="120000"/>
              </a:lnSpc>
              <a:spcBef>
                <a:spcPts val="600"/>
              </a:spcBef>
              <a:buNone/>
            </a:pPr>
            <a:r>
              <a:rPr lang="en-US" altLang="ja-JP" sz="3200" dirty="0"/>
              <a:t>A Kamiya called you.</a:t>
            </a:r>
          </a:p>
          <a:p>
            <a:pPr marL="0" indent="0">
              <a:lnSpc>
                <a:spcPct val="120000"/>
              </a:lnSpc>
              <a:spcBef>
                <a:spcPts val="600"/>
              </a:spcBef>
              <a:buNone/>
            </a:pPr>
            <a:r>
              <a:rPr lang="ja-JP" altLang="en-US" sz="3200" b="0" dirty="0"/>
              <a:t>　神谷という人から電話がありました</a:t>
            </a:r>
            <a:br>
              <a:rPr lang="en-US" altLang="ja-JP" sz="3200" b="0" dirty="0"/>
            </a:br>
            <a:r>
              <a:rPr lang="ja-JP" altLang="en-US" sz="3200" b="0" dirty="0"/>
              <a:t>　 </a:t>
            </a:r>
            <a:r>
              <a:rPr lang="en-US" altLang="ja-JP" sz="3200" b="0" dirty="0"/>
              <a:t>(</a:t>
            </a:r>
            <a:r>
              <a:rPr lang="ja-JP" altLang="en-US" sz="3200" b="0" dirty="0"/>
              <a:t>伝言者はどの神谷さんかはわかっていない</a:t>
            </a:r>
            <a:r>
              <a:rPr lang="en-US" altLang="ja-JP" sz="3200" b="0" dirty="0"/>
              <a:t>)</a:t>
            </a:r>
          </a:p>
          <a:p>
            <a:pPr marL="0" indent="0">
              <a:lnSpc>
                <a:spcPct val="120000"/>
              </a:lnSpc>
              <a:spcBef>
                <a:spcPts val="600"/>
              </a:spcBef>
              <a:buNone/>
            </a:pPr>
            <a:endParaRPr lang="en-US" altLang="ja-JP" sz="3200" dirty="0"/>
          </a:p>
          <a:p>
            <a:pPr marL="0" indent="0">
              <a:lnSpc>
                <a:spcPct val="120000"/>
              </a:lnSpc>
              <a:spcBef>
                <a:spcPts val="600"/>
              </a:spcBef>
              <a:buNone/>
            </a:pPr>
            <a:r>
              <a:rPr lang="en-US" altLang="ja-JP" sz="3200" dirty="0"/>
              <a:t>The Kamiya called you.</a:t>
            </a:r>
          </a:p>
          <a:p>
            <a:pPr marL="0" indent="0">
              <a:lnSpc>
                <a:spcPct val="120000"/>
              </a:lnSpc>
              <a:spcBef>
                <a:spcPts val="600"/>
              </a:spcBef>
              <a:buNone/>
            </a:pPr>
            <a:r>
              <a:rPr lang="ja-JP" altLang="en-US" sz="3200" b="0" dirty="0"/>
              <a:t>　</a:t>
            </a:r>
            <a:r>
              <a:rPr lang="ja-JP" altLang="en-US" sz="3200" b="0" dirty="0">
                <a:solidFill>
                  <a:srgbClr val="FF0000"/>
                </a:solidFill>
              </a:rPr>
              <a:t>あの神谷さんから</a:t>
            </a:r>
            <a:r>
              <a:rPr lang="ja-JP" altLang="en-US" sz="3200" b="0" dirty="0"/>
              <a:t>電話がありました</a:t>
            </a:r>
            <a:br>
              <a:rPr lang="en-US" altLang="ja-JP" sz="3200" b="0" dirty="0"/>
            </a:br>
            <a:r>
              <a:rPr lang="ja-JP" altLang="en-US" sz="3200" b="0" dirty="0"/>
              <a:t> </a:t>
            </a:r>
            <a:r>
              <a:rPr lang="en-US" altLang="ja-JP" sz="3200" b="0" dirty="0"/>
              <a:t>(</a:t>
            </a:r>
            <a:r>
              <a:rPr lang="ja-JP" altLang="en-US" sz="3200" b="0" dirty="0"/>
              <a:t>伝言者と聞き手の両方がどの神谷さんか特定できているが、</a:t>
            </a:r>
            <a:br>
              <a:rPr lang="en-US" altLang="ja-JP" sz="3200" b="0" dirty="0"/>
            </a:br>
            <a:r>
              <a:rPr lang="ja-JP" altLang="en-US" sz="3200" b="0" dirty="0"/>
              <a:t>  伝言者が特に思い入れがあって</a:t>
            </a:r>
            <a:r>
              <a:rPr lang="ja-JP" altLang="en-US" sz="3200" b="0" dirty="0">
                <a:solidFill>
                  <a:srgbClr val="0000FF"/>
                </a:solidFill>
              </a:rPr>
              <a:t>強調</a:t>
            </a:r>
            <a:r>
              <a:rPr lang="ja-JP" altLang="en-US" sz="3200" b="0" dirty="0"/>
              <a:t>したい </a:t>
            </a:r>
            <a:r>
              <a:rPr lang="en-US" altLang="ja-JP" sz="3200" b="0" dirty="0"/>
              <a:t>=&gt;</a:t>
            </a:r>
            <a:r>
              <a:rPr lang="ja-JP" altLang="en-US" sz="3200" b="0" dirty="0"/>
              <a:t> </a:t>
            </a:r>
            <a:r>
              <a:rPr lang="ja-JP" altLang="en-US" sz="3200" b="0" dirty="0">
                <a:solidFill>
                  <a:srgbClr val="FF0000"/>
                </a:solidFill>
              </a:rPr>
              <a:t>ろくでもないことか？</a:t>
            </a:r>
            <a:r>
              <a:rPr lang="en-US" altLang="ja-JP" sz="3200" b="0" dirty="0"/>
              <a:t>)</a:t>
            </a:r>
          </a:p>
          <a:p>
            <a:pPr marL="0" indent="0">
              <a:lnSpc>
                <a:spcPct val="120000"/>
              </a:lnSpc>
              <a:spcBef>
                <a:spcPts val="600"/>
              </a:spcBef>
              <a:buNone/>
            </a:pPr>
            <a:r>
              <a:rPr lang="en-US" altLang="ja-JP" sz="3200" dirty="0"/>
              <a:t>The Kamiya family</a:t>
            </a:r>
            <a:r>
              <a:rPr lang="en-US" altLang="ja-JP" sz="3200" b="0" dirty="0"/>
              <a:t>: </a:t>
            </a:r>
            <a:r>
              <a:rPr lang="ja-JP" altLang="en-US" sz="3200" b="0" dirty="0"/>
              <a:t>一族などを指す場合も定冠詞がつく</a:t>
            </a:r>
            <a:endParaRPr lang="en-US" altLang="ja-JP" sz="3200" b="0" dirty="0"/>
          </a:p>
        </p:txBody>
      </p:sp>
    </p:spTree>
    <p:extLst>
      <p:ext uri="{BB962C8B-B14F-4D97-AF65-F5344CB8AC3E}">
        <p14:creationId xmlns:p14="http://schemas.microsoft.com/office/powerpoint/2010/main" val="2983298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692A0-11B8-9226-3859-FFFF17C1D6F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D814F33-B7BC-69F1-3DCE-286E06A15FE0}"/>
              </a:ext>
            </a:extLst>
          </p:cNvPr>
          <p:cNvSpPr>
            <a:spLocks noGrp="1"/>
          </p:cNvSpPr>
          <p:nvPr>
            <p:ph type="title"/>
          </p:nvPr>
        </p:nvSpPr>
        <p:spPr>
          <a:xfrm>
            <a:off x="205642" y="163146"/>
            <a:ext cx="11171116" cy="807182"/>
          </a:xfrm>
        </p:spPr>
        <p:txBody>
          <a:bodyPr>
            <a:normAutofit/>
          </a:bodyPr>
          <a:lstStyle/>
          <a:p>
            <a:r>
              <a:rPr lang="ja-JP" altLang="en-US" dirty="0"/>
              <a:t>後修飾による限定</a:t>
            </a:r>
            <a:endParaRPr kumimoji="1" lang="ja-JP" altLang="en-US" dirty="0"/>
          </a:p>
        </p:txBody>
      </p:sp>
      <p:sp>
        <p:nvSpPr>
          <p:cNvPr id="3" name="コンテンツ プレースホルダー 2">
            <a:extLst>
              <a:ext uri="{FF2B5EF4-FFF2-40B4-BE49-F238E27FC236}">
                <a16:creationId xmlns:a16="http://schemas.microsoft.com/office/drawing/2014/main" id="{5639D667-298A-6F23-622A-17CDD4AE6B06}"/>
              </a:ext>
            </a:extLst>
          </p:cNvPr>
          <p:cNvSpPr>
            <a:spLocks noGrp="1"/>
          </p:cNvSpPr>
          <p:nvPr>
            <p:ph idx="1"/>
          </p:nvPr>
        </p:nvSpPr>
        <p:spPr>
          <a:xfrm>
            <a:off x="205642" y="1240630"/>
            <a:ext cx="11862533" cy="5274469"/>
          </a:xfrm>
        </p:spPr>
        <p:txBody>
          <a:bodyPr>
            <a:normAutofit fontScale="55000" lnSpcReduction="20000"/>
          </a:bodyPr>
          <a:lstStyle/>
          <a:p>
            <a:pPr marL="0" indent="0">
              <a:lnSpc>
                <a:spcPct val="120000"/>
              </a:lnSpc>
              <a:spcBef>
                <a:spcPts val="600"/>
              </a:spcBef>
              <a:buNone/>
            </a:pPr>
            <a:r>
              <a:rPr lang="ja-JP" altLang="en-US" sz="5100" dirty="0"/>
              <a:t>修飾されて限定されている場合でも、</a:t>
            </a:r>
            <a:br>
              <a:rPr lang="en-US" altLang="ja-JP" sz="5100" dirty="0"/>
            </a:br>
            <a:r>
              <a:rPr lang="ja-JP" altLang="en-US" sz="5100" dirty="0"/>
              <a:t>限定度合いによって定冠詞を使うかどうかが分かれる</a:t>
            </a:r>
            <a:endParaRPr lang="en-US" altLang="ja-JP" sz="5100" dirty="0"/>
          </a:p>
          <a:p>
            <a:pPr marL="533400" indent="-171450">
              <a:lnSpc>
                <a:spcPct val="120000"/>
              </a:lnSpc>
              <a:spcBef>
                <a:spcPts val="600"/>
              </a:spcBef>
              <a:buNone/>
            </a:pPr>
            <a:r>
              <a:rPr lang="ja-JP" altLang="en-US" sz="3600" dirty="0"/>
              <a:t>修飾により個体が特定できる場合</a:t>
            </a:r>
            <a:r>
              <a:rPr lang="en-US" altLang="ja-JP" sz="3600" dirty="0"/>
              <a:t>: the</a:t>
            </a:r>
          </a:p>
          <a:p>
            <a:pPr marL="533400" indent="-171450">
              <a:lnSpc>
                <a:spcPct val="120000"/>
              </a:lnSpc>
              <a:spcBef>
                <a:spcPts val="600"/>
              </a:spcBef>
              <a:buFont typeface="Arial" panose="020B0604020202020204" pitchFamily="34" charset="0"/>
              <a:buChar char="•"/>
            </a:pPr>
            <a:r>
              <a:rPr lang="en-US" altLang="ja-JP" sz="3600" b="0" dirty="0"/>
              <a:t>The book that I bought yesterday</a:t>
            </a:r>
          </a:p>
          <a:p>
            <a:pPr marL="533400" indent="-171450">
              <a:lnSpc>
                <a:spcPct val="120000"/>
              </a:lnSpc>
              <a:spcBef>
                <a:spcPts val="600"/>
              </a:spcBef>
              <a:buFont typeface="Arial" panose="020B0604020202020204" pitchFamily="34" charset="0"/>
              <a:buChar char="•"/>
            </a:pPr>
            <a:r>
              <a:rPr lang="en-US" altLang="ja-JP" sz="3600" b="0" dirty="0"/>
              <a:t>The house with the red roof</a:t>
            </a:r>
          </a:p>
          <a:p>
            <a:pPr marL="533400" indent="-171450">
              <a:lnSpc>
                <a:spcPct val="120000"/>
              </a:lnSpc>
              <a:spcBef>
                <a:spcPts val="600"/>
              </a:spcBef>
              <a:buFont typeface="Arial" panose="020B0604020202020204" pitchFamily="34" charset="0"/>
              <a:buChar char="•"/>
            </a:pPr>
            <a:r>
              <a:rPr lang="en-US" altLang="ja-JP" sz="3600" b="0" dirty="0"/>
              <a:t>The man who invented the telephone</a:t>
            </a:r>
          </a:p>
          <a:p>
            <a:pPr marL="533400" indent="-171450">
              <a:lnSpc>
                <a:spcPct val="120000"/>
              </a:lnSpc>
              <a:spcBef>
                <a:spcPts val="600"/>
              </a:spcBef>
              <a:buNone/>
            </a:pPr>
            <a:r>
              <a:rPr lang="ja-JP" altLang="en-US" sz="3600" dirty="0"/>
              <a:t>修飾しても個体が特定できない場合</a:t>
            </a:r>
            <a:r>
              <a:rPr lang="en-US" altLang="ja-JP" sz="3600" dirty="0"/>
              <a:t>: a</a:t>
            </a:r>
          </a:p>
          <a:p>
            <a:pPr marL="533400" indent="-171450">
              <a:lnSpc>
                <a:spcPct val="120000"/>
              </a:lnSpc>
              <a:spcBef>
                <a:spcPts val="600"/>
              </a:spcBef>
              <a:buFont typeface="Arial" panose="020B0604020202020204" pitchFamily="34" charset="0"/>
              <a:buChar char="•"/>
            </a:pPr>
            <a:r>
              <a:rPr lang="en-US" altLang="ja-JP" sz="3600" b="0" dirty="0"/>
              <a:t>A book that is easy to read</a:t>
            </a:r>
          </a:p>
          <a:p>
            <a:pPr marL="533400" indent="-171450">
              <a:lnSpc>
                <a:spcPct val="120000"/>
              </a:lnSpc>
              <a:spcBef>
                <a:spcPts val="600"/>
              </a:spcBef>
              <a:buFont typeface="Arial" panose="020B0604020202020204" pitchFamily="34" charset="0"/>
              <a:buChar char="•"/>
            </a:pPr>
            <a:r>
              <a:rPr lang="en-US" altLang="ja-JP" sz="3600" b="0" dirty="0"/>
              <a:t>A house with a garden</a:t>
            </a:r>
          </a:p>
          <a:p>
            <a:pPr marL="533400" indent="-171450">
              <a:lnSpc>
                <a:spcPct val="120000"/>
              </a:lnSpc>
              <a:spcBef>
                <a:spcPts val="600"/>
              </a:spcBef>
              <a:buNone/>
            </a:pPr>
            <a:endParaRPr lang="en-US" altLang="ja-JP" sz="3600" b="0" dirty="0"/>
          </a:p>
          <a:p>
            <a:pPr marL="533400" indent="-171450">
              <a:lnSpc>
                <a:spcPct val="120000"/>
              </a:lnSpc>
              <a:spcBef>
                <a:spcPts val="600"/>
              </a:spcBef>
              <a:buNone/>
            </a:pPr>
            <a:r>
              <a:rPr lang="ja-JP" altLang="en-US" sz="3600" dirty="0"/>
              <a:t>次の２文はどのように状況が違うでしょうか</a:t>
            </a:r>
            <a:endParaRPr lang="en-US" altLang="ja-JP" sz="3600" dirty="0"/>
          </a:p>
          <a:p>
            <a:pPr marL="533400" indent="-171450">
              <a:lnSpc>
                <a:spcPct val="120000"/>
              </a:lnSpc>
              <a:spcBef>
                <a:spcPts val="600"/>
              </a:spcBef>
              <a:buFont typeface="Arial" panose="020B0604020202020204" pitchFamily="34" charset="0"/>
              <a:buChar char="•"/>
            </a:pPr>
            <a:r>
              <a:rPr lang="en-US" altLang="ja-JP" sz="3600" b="0" dirty="0"/>
              <a:t>A car with smoked windows</a:t>
            </a:r>
            <a:r>
              <a:rPr lang="ja-JP" altLang="en-US" sz="3600" b="0" dirty="0"/>
              <a:t>　　</a:t>
            </a:r>
            <a:endParaRPr lang="en-US" altLang="ja-JP" sz="3600" b="0" dirty="0"/>
          </a:p>
          <a:p>
            <a:pPr marL="533400" indent="-171450">
              <a:lnSpc>
                <a:spcPct val="120000"/>
              </a:lnSpc>
              <a:spcBef>
                <a:spcPts val="600"/>
              </a:spcBef>
              <a:buFont typeface="Arial" panose="020B0604020202020204" pitchFamily="34" charset="0"/>
              <a:buChar char="•"/>
            </a:pPr>
            <a:r>
              <a:rPr lang="en-US" altLang="ja-JP" sz="3600" b="0" dirty="0"/>
              <a:t>The car with smoked windows</a:t>
            </a:r>
          </a:p>
        </p:txBody>
      </p:sp>
    </p:spTree>
    <p:extLst>
      <p:ext uri="{BB962C8B-B14F-4D97-AF65-F5344CB8AC3E}">
        <p14:creationId xmlns:p14="http://schemas.microsoft.com/office/powerpoint/2010/main" val="2161749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F827F-B840-BCCD-052F-D555E638797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85B278D-58D7-8DB6-CEE5-F0FD0897A621}"/>
              </a:ext>
            </a:extLst>
          </p:cNvPr>
          <p:cNvSpPr>
            <a:spLocks noGrp="1"/>
          </p:cNvSpPr>
          <p:nvPr>
            <p:ph type="title"/>
          </p:nvPr>
        </p:nvSpPr>
        <p:spPr>
          <a:xfrm>
            <a:off x="205642" y="163146"/>
            <a:ext cx="11171116" cy="807182"/>
          </a:xfrm>
        </p:spPr>
        <p:txBody>
          <a:bodyPr>
            <a:normAutofit/>
          </a:bodyPr>
          <a:lstStyle/>
          <a:p>
            <a:r>
              <a:rPr lang="ja-JP" altLang="en-US" dirty="0"/>
              <a:t>複数の修飾語と冠詞</a:t>
            </a:r>
            <a:endParaRPr kumimoji="1" lang="ja-JP" altLang="en-US" dirty="0"/>
          </a:p>
        </p:txBody>
      </p:sp>
      <p:sp>
        <p:nvSpPr>
          <p:cNvPr id="3" name="コンテンツ プレースホルダー 2">
            <a:extLst>
              <a:ext uri="{FF2B5EF4-FFF2-40B4-BE49-F238E27FC236}">
                <a16:creationId xmlns:a16="http://schemas.microsoft.com/office/drawing/2014/main" id="{C421678A-1A88-4D0B-FF53-4B0B1F2CB328}"/>
              </a:ext>
            </a:extLst>
          </p:cNvPr>
          <p:cNvSpPr>
            <a:spLocks noGrp="1"/>
          </p:cNvSpPr>
          <p:nvPr>
            <p:ph idx="1"/>
          </p:nvPr>
        </p:nvSpPr>
        <p:spPr>
          <a:xfrm>
            <a:off x="205642" y="1240630"/>
            <a:ext cx="11862533" cy="5274469"/>
          </a:xfrm>
        </p:spPr>
        <p:txBody>
          <a:bodyPr>
            <a:normAutofit fontScale="40000" lnSpcReduction="20000"/>
          </a:bodyPr>
          <a:lstStyle/>
          <a:p>
            <a:pPr marL="0" indent="0">
              <a:lnSpc>
                <a:spcPct val="120000"/>
              </a:lnSpc>
              <a:spcBef>
                <a:spcPts val="600"/>
              </a:spcBef>
              <a:buNone/>
            </a:pPr>
            <a:r>
              <a:rPr lang="en-US" altLang="ja-JP" sz="8600" dirty="0"/>
              <a:t>The red and big birds</a:t>
            </a:r>
          </a:p>
          <a:p>
            <a:pPr>
              <a:lnSpc>
                <a:spcPct val="120000"/>
              </a:lnSpc>
              <a:spcBef>
                <a:spcPts val="600"/>
              </a:spcBef>
              <a:buFont typeface="Arial" panose="020B0604020202020204" pitchFamily="34" charset="0"/>
              <a:buChar char="•"/>
            </a:pPr>
            <a:r>
              <a:rPr lang="ja-JP" altLang="en-US" sz="8000" b="0" dirty="0"/>
              <a:t>赤くて大きな鳥のグループ？</a:t>
            </a:r>
            <a:endParaRPr lang="en-US" altLang="ja-JP" sz="8000" b="0" dirty="0"/>
          </a:p>
          <a:p>
            <a:pPr>
              <a:lnSpc>
                <a:spcPct val="120000"/>
              </a:lnSpc>
              <a:spcBef>
                <a:spcPts val="600"/>
              </a:spcBef>
              <a:buFont typeface="Arial" panose="020B0604020202020204" pitchFamily="34" charset="0"/>
              <a:buChar char="•"/>
            </a:pPr>
            <a:r>
              <a:rPr lang="ja-JP" altLang="en-US" sz="8000" b="0" dirty="0"/>
              <a:t>赤い鳥のグループと大きな鳥のグループ？</a:t>
            </a:r>
            <a:endParaRPr lang="en-US" altLang="ja-JP" sz="8000" b="0" dirty="0"/>
          </a:p>
          <a:p>
            <a:pPr marL="0" indent="0">
              <a:lnSpc>
                <a:spcPct val="120000"/>
              </a:lnSpc>
              <a:spcBef>
                <a:spcPts val="600"/>
              </a:spcBef>
              <a:buNone/>
            </a:pPr>
            <a:endParaRPr lang="ja-JP" altLang="en-US" sz="5100" dirty="0"/>
          </a:p>
          <a:p>
            <a:pPr marL="0" indent="0">
              <a:lnSpc>
                <a:spcPct val="120000"/>
              </a:lnSpc>
              <a:spcBef>
                <a:spcPts val="600"/>
              </a:spcBef>
              <a:buNone/>
            </a:pPr>
            <a:r>
              <a:rPr lang="en-US" altLang="ja-JP" sz="8600" dirty="0"/>
              <a:t>The red and the big birds </a:t>
            </a:r>
          </a:p>
          <a:p>
            <a:pPr>
              <a:lnSpc>
                <a:spcPct val="120000"/>
              </a:lnSpc>
              <a:spcBef>
                <a:spcPts val="600"/>
              </a:spcBef>
              <a:buFont typeface="Arial" panose="020B0604020202020204" pitchFamily="34" charset="0"/>
              <a:buChar char="•"/>
            </a:pPr>
            <a:r>
              <a:rPr lang="ja-JP" altLang="en-US" sz="8800" b="0" dirty="0"/>
              <a:t>赤い鳥のグループと大きな鳥のグループ </a:t>
            </a:r>
            <a:br>
              <a:rPr lang="en-US" altLang="ja-JP" sz="8800" b="0" dirty="0"/>
            </a:br>
            <a:r>
              <a:rPr lang="ja-JP" altLang="en-US" sz="8800" b="0" dirty="0"/>
              <a:t>という意味に特定される</a:t>
            </a:r>
            <a:endParaRPr lang="en-US" altLang="ja-JP" sz="8800" b="0" dirty="0"/>
          </a:p>
          <a:p>
            <a:pPr marL="0" indent="0">
              <a:lnSpc>
                <a:spcPct val="120000"/>
              </a:lnSpc>
              <a:spcBef>
                <a:spcPts val="600"/>
              </a:spcBef>
              <a:buNone/>
            </a:pPr>
            <a:r>
              <a:rPr lang="en-US" altLang="ja-JP" sz="8600" dirty="0"/>
              <a:t>=&gt; The red birds and the big birds</a:t>
            </a:r>
            <a:r>
              <a:rPr lang="ja-JP" altLang="en-US" sz="8600" dirty="0"/>
              <a:t> </a:t>
            </a:r>
            <a:r>
              <a:rPr lang="ja-JP" altLang="en-US" sz="8600" b="0" dirty="0"/>
              <a:t>の方がよい</a:t>
            </a:r>
            <a:endParaRPr lang="en-US" altLang="ja-JP" sz="8600" b="0" dirty="0"/>
          </a:p>
        </p:txBody>
      </p:sp>
    </p:spTree>
    <p:extLst>
      <p:ext uri="{BB962C8B-B14F-4D97-AF65-F5344CB8AC3E}">
        <p14:creationId xmlns:p14="http://schemas.microsoft.com/office/powerpoint/2010/main" val="1923815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62252-6A25-30F9-513F-4B279EED720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6489D5B-E518-70AE-3189-966317F272A9}"/>
              </a:ext>
            </a:extLst>
          </p:cNvPr>
          <p:cNvSpPr>
            <a:spLocks noGrp="1"/>
          </p:cNvSpPr>
          <p:nvPr>
            <p:ph type="title"/>
          </p:nvPr>
        </p:nvSpPr>
        <p:spPr>
          <a:xfrm>
            <a:off x="205642" y="163146"/>
            <a:ext cx="11171116" cy="807182"/>
          </a:xfrm>
        </p:spPr>
        <p:txBody>
          <a:bodyPr>
            <a:normAutofit/>
          </a:bodyPr>
          <a:lstStyle/>
          <a:p>
            <a:r>
              <a:rPr lang="ja-JP" altLang="en-US" dirty="0"/>
              <a:t>不加算名詞が加算名詞として使われる例</a:t>
            </a:r>
            <a:endParaRPr kumimoji="1" lang="ja-JP" altLang="en-US" dirty="0"/>
          </a:p>
        </p:txBody>
      </p:sp>
      <p:sp>
        <p:nvSpPr>
          <p:cNvPr id="3" name="コンテンツ プレースホルダー 2">
            <a:extLst>
              <a:ext uri="{FF2B5EF4-FFF2-40B4-BE49-F238E27FC236}">
                <a16:creationId xmlns:a16="http://schemas.microsoft.com/office/drawing/2014/main" id="{3F8631C0-7A57-8D6C-F84D-A0E8C12C85AF}"/>
              </a:ext>
            </a:extLst>
          </p:cNvPr>
          <p:cNvSpPr>
            <a:spLocks noGrp="1"/>
          </p:cNvSpPr>
          <p:nvPr>
            <p:ph idx="1"/>
          </p:nvPr>
        </p:nvSpPr>
        <p:spPr>
          <a:xfrm>
            <a:off x="186592" y="1284102"/>
            <a:ext cx="11862533" cy="4464848"/>
          </a:xfrm>
        </p:spPr>
        <p:txBody>
          <a:bodyPr>
            <a:normAutofit/>
          </a:bodyPr>
          <a:lstStyle/>
          <a:p>
            <a:pPr marL="0" indent="0">
              <a:lnSpc>
                <a:spcPct val="120000"/>
              </a:lnSpc>
              <a:spcBef>
                <a:spcPts val="600"/>
              </a:spcBef>
              <a:buNone/>
            </a:pPr>
            <a:r>
              <a:rPr lang="ja-JP" altLang="en-US" sz="3200" dirty="0"/>
              <a:t>名詞によっては加算名詞として使われる場合もある</a:t>
            </a:r>
            <a:endParaRPr lang="en-US" altLang="ja-JP" sz="3200" dirty="0"/>
          </a:p>
          <a:p>
            <a:pPr marL="0" indent="0">
              <a:lnSpc>
                <a:spcPct val="120000"/>
              </a:lnSpc>
              <a:spcBef>
                <a:spcPts val="600"/>
              </a:spcBef>
              <a:buNone/>
            </a:pPr>
            <a:r>
              <a:rPr lang="ja-JP" altLang="en-US" sz="3200" dirty="0"/>
              <a:t>例</a:t>
            </a:r>
            <a:r>
              <a:rPr lang="en-US" altLang="ja-JP" sz="3200" dirty="0"/>
              <a:t>:</a:t>
            </a:r>
            <a:r>
              <a:rPr lang="ja-JP" altLang="en-US" sz="3200" dirty="0"/>
              <a:t> </a:t>
            </a:r>
            <a:r>
              <a:rPr lang="en-US" altLang="ja-JP" sz="3200" dirty="0"/>
              <a:t>Information:</a:t>
            </a:r>
            <a:r>
              <a:rPr lang="ja-JP" altLang="en-US" sz="3200" dirty="0"/>
              <a:t> 一般的に不加算名詞</a:t>
            </a:r>
            <a:endParaRPr lang="en-US" altLang="ja-JP" sz="3200" dirty="0"/>
          </a:p>
          <a:p>
            <a:pPr marL="0" indent="0">
              <a:lnSpc>
                <a:spcPct val="120000"/>
              </a:lnSpc>
              <a:spcBef>
                <a:spcPts val="600"/>
              </a:spcBef>
              <a:buNone/>
            </a:pPr>
            <a:r>
              <a:rPr lang="ja-JP" altLang="en-US" sz="3200" b="0" dirty="0"/>
              <a:t>　情報科学などで「複数の情報の種類」や「異なる情報源」を</a:t>
            </a:r>
            <a:br>
              <a:rPr lang="en-US" altLang="ja-JP" sz="3200" b="0" dirty="0"/>
            </a:br>
            <a:r>
              <a:rPr lang="ja-JP" altLang="en-US" sz="3200" b="0" dirty="0"/>
              <a:t>　指すなどの場合に複数形 </a:t>
            </a:r>
            <a:r>
              <a:rPr lang="en-US" altLang="ja-JP" sz="3200" b="0" dirty="0" err="1"/>
              <a:t>informations</a:t>
            </a:r>
            <a:r>
              <a:rPr lang="ja-JP" altLang="en-US" sz="3200" b="0" dirty="0"/>
              <a:t> を取ることがある。</a:t>
            </a:r>
            <a:endParaRPr lang="en-US" altLang="ja-JP" sz="3200" b="0" dirty="0"/>
          </a:p>
          <a:p>
            <a:pPr marL="0" indent="0">
              <a:lnSpc>
                <a:spcPct val="120000"/>
              </a:lnSpc>
              <a:spcBef>
                <a:spcPts val="600"/>
              </a:spcBef>
              <a:buNone/>
            </a:pPr>
            <a:r>
              <a:rPr lang="ja-JP" altLang="en-US" sz="3200" b="0" dirty="0"/>
              <a:t>　ただし、かなり限定的。</a:t>
            </a:r>
            <a:endParaRPr lang="en-US" altLang="ja-JP" sz="3200" b="0" dirty="0"/>
          </a:p>
        </p:txBody>
      </p:sp>
    </p:spTree>
    <p:extLst>
      <p:ext uri="{BB962C8B-B14F-4D97-AF65-F5344CB8AC3E}">
        <p14:creationId xmlns:p14="http://schemas.microsoft.com/office/powerpoint/2010/main" val="2503139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E21F3-231D-D2D2-C413-B60B94E31E4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9AF132F-1008-7537-FF68-9DD380B93AB7}"/>
              </a:ext>
            </a:extLst>
          </p:cNvPr>
          <p:cNvSpPr>
            <a:spLocks noGrp="1"/>
          </p:cNvSpPr>
          <p:nvPr>
            <p:ph type="title"/>
          </p:nvPr>
        </p:nvSpPr>
        <p:spPr>
          <a:xfrm>
            <a:off x="205642" y="163146"/>
            <a:ext cx="11171116" cy="807182"/>
          </a:xfrm>
        </p:spPr>
        <p:txBody>
          <a:bodyPr>
            <a:normAutofit/>
          </a:bodyPr>
          <a:lstStyle/>
          <a:p>
            <a:r>
              <a:rPr kumimoji="1" lang="ja-JP" altLang="en-US" dirty="0"/>
              <a:t>冠詞を原則省略する場合</a:t>
            </a:r>
          </a:p>
        </p:txBody>
      </p:sp>
      <p:sp>
        <p:nvSpPr>
          <p:cNvPr id="3" name="コンテンツ プレースホルダー 2">
            <a:extLst>
              <a:ext uri="{FF2B5EF4-FFF2-40B4-BE49-F238E27FC236}">
                <a16:creationId xmlns:a16="http://schemas.microsoft.com/office/drawing/2014/main" id="{89A88836-637E-D298-BBE7-6B1E4209E6C6}"/>
              </a:ext>
            </a:extLst>
          </p:cNvPr>
          <p:cNvSpPr>
            <a:spLocks noGrp="1"/>
          </p:cNvSpPr>
          <p:nvPr>
            <p:ph idx="1"/>
          </p:nvPr>
        </p:nvSpPr>
        <p:spPr>
          <a:xfrm>
            <a:off x="158017" y="955352"/>
            <a:ext cx="11862533" cy="5998370"/>
          </a:xfrm>
        </p:spPr>
        <p:txBody>
          <a:bodyPr>
            <a:normAutofit/>
          </a:bodyPr>
          <a:lstStyle/>
          <a:p>
            <a:pPr>
              <a:lnSpc>
                <a:spcPct val="120000"/>
              </a:lnSpc>
              <a:spcBef>
                <a:spcPts val="600"/>
              </a:spcBef>
              <a:buFont typeface="Arial" panose="020B0604020202020204" pitchFamily="34" charset="0"/>
              <a:buChar char="•"/>
            </a:pPr>
            <a:r>
              <a:rPr lang="ja-JP" altLang="en-US" sz="3600" dirty="0"/>
              <a:t>論文やプレゼンのタイトル</a:t>
            </a:r>
            <a:br>
              <a:rPr lang="en-US" altLang="ja-JP" sz="3600" dirty="0"/>
            </a:br>
            <a:r>
              <a:rPr lang="ja-JP" altLang="en-US" sz="2800" b="0" dirty="0"/>
              <a:t>冠詞がつくと、意味を強調する</a:t>
            </a:r>
            <a:br>
              <a:rPr lang="en-US" altLang="ja-JP" sz="2800" b="0" dirty="0"/>
            </a:br>
            <a:r>
              <a:rPr lang="ja-JP" altLang="en-US" sz="2800" b="0" dirty="0"/>
              <a:t>・ </a:t>
            </a:r>
            <a:r>
              <a:rPr lang="en-US" altLang="ja-JP" sz="2800" b="0" dirty="0"/>
              <a:t>The study of oxide semiconductor: </a:t>
            </a:r>
            <a:br>
              <a:rPr lang="en-US" altLang="ja-JP" sz="2800" b="0" dirty="0"/>
            </a:br>
            <a:r>
              <a:rPr lang="ja-JP" altLang="en-US" sz="2800" b="0" dirty="0"/>
              <a:t>　　酸化物半導体の研究論文といえば、世界中のだれもが</a:t>
            </a:r>
            <a:br>
              <a:rPr lang="en-US" altLang="ja-JP" sz="2800" b="0" dirty="0"/>
            </a:br>
            <a:r>
              <a:rPr lang="ja-JP" altLang="en-US" sz="2800" b="0" dirty="0"/>
              <a:t>　　この論文のことを考えるという</a:t>
            </a:r>
            <a:r>
              <a:rPr lang="ja-JP" altLang="en-US" sz="2800" b="0" dirty="0">
                <a:solidFill>
                  <a:srgbClr val="FF0000"/>
                </a:solidFill>
              </a:rPr>
              <a:t>傲慢さ</a:t>
            </a:r>
            <a:br>
              <a:rPr lang="en-US" altLang="ja-JP" sz="2800" b="0" dirty="0">
                <a:solidFill>
                  <a:srgbClr val="FF0000"/>
                </a:solidFill>
              </a:rPr>
            </a:br>
            <a:r>
              <a:rPr lang="ja-JP" altLang="en-US" sz="2800" b="0" dirty="0"/>
              <a:t>・ </a:t>
            </a:r>
            <a:r>
              <a:rPr lang="en-US" altLang="ja-JP" sz="2800" b="0" dirty="0"/>
              <a:t>A study of oxide semiconductor: </a:t>
            </a:r>
            <a:br>
              <a:rPr lang="en-US" altLang="ja-JP" sz="2800" b="0" dirty="0"/>
            </a:br>
            <a:r>
              <a:rPr lang="ja-JP" altLang="en-US" sz="2800" b="0" dirty="0"/>
              <a:t>　　酸化物半導体の</a:t>
            </a:r>
            <a:r>
              <a:rPr lang="en-US" altLang="ja-JP" sz="2800" b="0" dirty="0"/>
              <a:t>1</a:t>
            </a:r>
            <a:r>
              <a:rPr lang="ja-JP" altLang="en-US" sz="2800" b="0" dirty="0"/>
              <a:t>つの研究例ですという</a:t>
            </a:r>
            <a:r>
              <a:rPr lang="ja-JP" altLang="en-US" sz="2800" b="0" dirty="0">
                <a:solidFill>
                  <a:srgbClr val="FF0000"/>
                </a:solidFill>
              </a:rPr>
              <a:t>謙虚さ。</a:t>
            </a:r>
            <a:br>
              <a:rPr lang="en-US" altLang="ja-JP" sz="2800" b="0" dirty="0">
                <a:solidFill>
                  <a:srgbClr val="FF0000"/>
                </a:solidFill>
              </a:rPr>
            </a:br>
            <a:r>
              <a:rPr lang="ja-JP" altLang="en-US" sz="2800" b="0" dirty="0">
                <a:solidFill>
                  <a:srgbClr val="FF0000"/>
                </a:solidFill>
              </a:rPr>
              <a:t>　　というより、自信の無さ</a:t>
            </a:r>
            <a:br>
              <a:rPr lang="en-US" altLang="ja-JP" sz="2800" b="0" dirty="0"/>
            </a:br>
            <a:r>
              <a:rPr lang="ja-JP" altLang="en-US" sz="2800" b="0" dirty="0"/>
              <a:t>・ </a:t>
            </a:r>
            <a:r>
              <a:rPr lang="en-US" altLang="ja-JP" sz="2800" b="0" dirty="0"/>
              <a:t>Carrier transport in an</a:t>
            </a:r>
            <a:r>
              <a:rPr lang="ja-JP" altLang="en-US" sz="2800" b="0" dirty="0"/>
              <a:t> </a:t>
            </a:r>
            <a:r>
              <a:rPr lang="en-US" altLang="ja-JP" sz="2800" b="0" dirty="0"/>
              <a:t>oxide semiconductor: </a:t>
            </a:r>
            <a:br>
              <a:rPr lang="en-US" altLang="ja-JP" sz="2800" b="0" dirty="0"/>
            </a:br>
            <a:r>
              <a:rPr lang="ja-JP" altLang="en-US" sz="2800" b="0" dirty="0"/>
              <a:t>　　酸化物半導体の</a:t>
            </a:r>
            <a:r>
              <a:rPr lang="en-US" altLang="ja-JP" sz="2800" b="0" dirty="0"/>
              <a:t>1</a:t>
            </a:r>
            <a:r>
              <a:rPr lang="ja-JP" altLang="en-US" sz="2800" b="0" dirty="0"/>
              <a:t>つの種類の材料についての研究であることを強調。</a:t>
            </a:r>
            <a:br>
              <a:rPr lang="en-US" altLang="ja-JP" sz="2800" b="0" dirty="0"/>
            </a:br>
            <a:r>
              <a:rPr lang="ja-JP" altLang="en-US" sz="2800" b="0" dirty="0"/>
              <a:t>　　　通常は</a:t>
            </a:r>
            <a:r>
              <a:rPr lang="ja-JP" altLang="en-US" sz="2800" b="0" dirty="0">
                <a:solidFill>
                  <a:srgbClr val="FF0000"/>
                </a:solidFill>
              </a:rPr>
              <a:t>材料の名詞・化学組成を特定するべき</a:t>
            </a:r>
            <a:endParaRPr lang="en-US" altLang="ja-JP" sz="3600" dirty="0"/>
          </a:p>
        </p:txBody>
      </p:sp>
    </p:spTree>
    <p:extLst>
      <p:ext uri="{BB962C8B-B14F-4D97-AF65-F5344CB8AC3E}">
        <p14:creationId xmlns:p14="http://schemas.microsoft.com/office/powerpoint/2010/main" val="2486244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7FAAD-5D37-2499-C046-478CF482388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D6E184D-36FF-999E-D665-8F9A761331E8}"/>
              </a:ext>
            </a:extLst>
          </p:cNvPr>
          <p:cNvSpPr>
            <a:spLocks noGrp="1"/>
          </p:cNvSpPr>
          <p:nvPr>
            <p:ph type="title"/>
          </p:nvPr>
        </p:nvSpPr>
        <p:spPr>
          <a:xfrm>
            <a:off x="205642" y="163146"/>
            <a:ext cx="11171116" cy="807182"/>
          </a:xfrm>
        </p:spPr>
        <p:txBody>
          <a:bodyPr>
            <a:normAutofit/>
          </a:bodyPr>
          <a:lstStyle/>
          <a:p>
            <a:r>
              <a:rPr kumimoji="1" lang="ja-JP" altLang="en-US" dirty="0"/>
              <a:t>冠詞を原則省略する場合</a:t>
            </a:r>
          </a:p>
        </p:txBody>
      </p:sp>
      <p:sp>
        <p:nvSpPr>
          <p:cNvPr id="3" name="コンテンツ プレースホルダー 2">
            <a:extLst>
              <a:ext uri="{FF2B5EF4-FFF2-40B4-BE49-F238E27FC236}">
                <a16:creationId xmlns:a16="http://schemas.microsoft.com/office/drawing/2014/main" id="{DBD221E2-051D-0F2C-8AAA-C7C99255EFA3}"/>
              </a:ext>
            </a:extLst>
          </p:cNvPr>
          <p:cNvSpPr>
            <a:spLocks noGrp="1"/>
          </p:cNvSpPr>
          <p:nvPr>
            <p:ph idx="1"/>
          </p:nvPr>
        </p:nvSpPr>
        <p:spPr>
          <a:xfrm>
            <a:off x="158017" y="964405"/>
            <a:ext cx="11862533" cy="5998370"/>
          </a:xfrm>
        </p:spPr>
        <p:txBody>
          <a:bodyPr>
            <a:normAutofit/>
          </a:bodyPr>
          <a:lstStyle/>
          <a:p>
            <a:pPr>
              <a:lnSpc>
                <a:spcPct val="120000"/>
              </a:lnSpc>
              <a:spcBef>
                <a:spcPts val="600"/>
              </a:spcBef>
              <a:buFont typeface="Arial" panose="020B0604020202020204" pitchFamily="34" charset="0"/>
              <a:buChar char="•"/>
            </a:pPr>
            <a:r>
              <a:rPr lang="ja-JP" altLang="en-US" sz="3600" dirty="0"/>
              <a:t>図表の</a:t>
            </a:r>
            <a:r>
              <a:rPr lang="en-US" altLang="ja-JP" sz="3600" dirty="0"/>
              <a:t>Caption</a:t>
            </a:r>
            <a:br>
              <a:rPr lang="en-US" altLang="ja-JP" sz="3600" dirty="0"/>
            </a:br>
            <a:r>
              <a:rPr lang="ja-JP" altLang="en-US" sz="3600" b="0" dirty="0"/>
              <a:t>省略できるが、省略しなくてもいい。</a:t>
            </a:r>
            <a:endParaRPr lang="en-US" altLang="ja-JP" sz="3600" b="0" dirty="0"/>
          </a:p>
          <a:p>
            <a:pPr marL="0" indent="0">
              <a:lnSpc>
                <a:spcPct val="120000"/>
              </a:lnSpc>
              <a:spcBef>
                <a:spcPts val="600"/>
              </a:spcBef>
              <a:buNone/>
            </a:pPr>
            <a:r>
              <a:rPr lang="ja-JP" altLang="en-US" sz="3600" b="0" dirty="0"/>
              <a:t>　</a:t>
            </a:r>
            <a:endParaRPr lang="en-US" altLang="ja-JP" sz="3600" b="0" dirty="0"/>
          </a:p>
          <a:p>
            <a:pPr>
              <a:lnSpc>
                <a:spcPct val="120000"/>
              </a:lnSpc>
              <a:spcBef>
                <a:spcPts val="600"/>
              </a:spcBef>
              <a:buFont typeface="Arial" panose="020B0604020202020204" pitchFamily="34" charset="0"/>
              <a:buChar char="•"/>
            </a:pPr>
            <a:endParaRPr lang="en-US" altLang="ja-JP" sz="3600" dirty="0"/>
          </a:p>
          <a:p>
            <a:pPr>
              <a:lnSpc>
                <a:spcPct val="120000"/>
              </a:lnSpc>
              <a:spcBef>
                <a:spcPts val="600"/>
              </a:spcBef>
              <a:buFont typeface="Arial" panose="020B0604020202020204" pitchFamily="34" charset="0"/>
              <a:buChar char="•"/>
            </a:pPr>
            <a:endParaRPr lang="en-US" altLang="ja-JP" sz="3600" dirty="0"/>
          </a:p>
        </p:txBody>
      </p:sp>
    </p:spTree>
    <p:extLst>
      <p:ext uri="{BB962C8B-B14F-4D97-AF65-F5344CB8AC3E}">
        <p14:creationId xmlns:p14="http://schemas.microsoft.com/office/powerpoint/2010/main" val="1154401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D08E5-CB2E-F19B-5569-8A23069485B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AA90FE9-D807-CD6A-9116-58302342EFC6}"/>
              </a:ext>
            </a:extLst>
          </p:cNvPr>
          <p:cNvSpPr>
            <a:spLocks noGrp="1"/>
          </p:cNvSpPr>
          <p:nvPr>
            <p:ph type="title"/>
          </p:nvPr>
        </p:nvSpPr>
        <p:spPr>
          <a:xfrm>
            <a:off x="205642" y="163146"/>
            <a:ext cx="11171116" cy="807182"/>
          </a:xfrm>
        </p:spPr>
        <p:txBody>
          <a:bodyPr>
            <a:normAutofit/>
          </a:bodyPr>
          <a:lstStyle/>
          <a:p>
            <a:r>
              <a:rPr kumimoji="1" lang="ja-JP" altLang="en-US" dirty="0"/>
              <a:t>冠詞</a:t>
            </a:r>
            <a:r>
              <a:rPr kumimoji="1" lang="en-US" altLang="ja-JP" dirty="0"/>
              <a:t>:</a:t>
            </a:r>
            <a:r>
              <a:rPr kumimoji="1" lang="ja-JP" altLang="en-US" dirty="0"/>
              <a:t> </a:t>
            </a:r>
            <a:r>
              <a:rPr kumimoji="1" lang="en-US" altLang="ja-JP" dirty="0"/>
              <a:t>a </a:t>
            </a:r>
            <a:r>
              <a:rPr kumimoji="1" lang="ja-JP" altLang="en-US" dirty="0"/>
              <a:t>と </a:t>
            </a:r>
            <a:r>
              <a:rPr kumimoji="1" lang="en-US" altLang="ja-JP" dirty="0"/>
              <a:t>an</a:t>
            </a:r>
            <a:r>
              <a:rPr kumimoji="1" lang="ja-JP" altLang="en-US" dirty="0"/>
              <a:t>、</a:t>
            </a:r>
            <a:r>
              <a:rPr kumimoji="1" lang="en-US" altLang="ja-JP" dirty="0"/>
              <a:t>the</a:t>
            </a:r>
            <a:r>
              <a:rPr kumimoji="1" lang="ja-JP" altLang="en-US" dirty="0"/>
              <a:t>の発音</a:t>
            </a:r>
          </a:p>
        </p:txBody>
      </p:sp>
      <p:sp>
        <p:nvSpPr>
          <p:cNvPr id="3" name="コンテンツ プレースホルダー 2">
            <a:extLst>
              <a:ext uri="{FF2B5EF4-FFF2-40B4-BE49-F238E27FC236}">
                <a16:creationId xmlns:a16="http://schemas.microsoft.com/office/drawing/2014/main" id="{3B456BE3-074D-DA4C-A58E-7EFAF592DDAF}"/>
              </a:ext>
            </a:extLst>
          </p:cNvPr>
          <p:cNvSpPr>
            <a:spLocks noGrp="1"/>
          </p:cNvSpPr>
          <p:nvPr>
            <p:ph idx="1"/>
          </p:nvPr>
        </p:nvSpPr>
        <p:spPr>
          <a:xfrm>
            <a:off x="158017" y="964405"/>
            <a:ext cx="11862533" cy="5998370"/>
          </a:xfrm>
        </p:spPr>
        <p:txBody>
          <a:bodyPr>
            <a:normAutofit/>
          </a:bodyPr>
          <a:lstStyle/>
          <a:p>
            <a:pPr marL="0" indent="0">
              <a:lnSpc>
                <a:spcPct val="120000"/>
              </a:lnSpc>
              <a:spcBef>
                <a:spcPts val="600"/>
              </a:spcBef>
              <a:buNone/>
            </a:pPr>
            <a:r>
              <a:rPr lang="ja-JP" altLang="en-US" sz="3600" dirty="0"/>
              <a:t>発音が母音で始まる単語の場合</a:t>
            </a:r>
            <a:r>
              <a:rPr lang="en-US" altLang="ja-JP" sz="3600" dirty="0"/>
              <a:t>: an, the (</a:t>
            </a:r>
            <a:r>
              <a:rPr lang="ja-JP" altLang="en-US" sz="3600" dirty="0"/>
              <a:t>ジ</a:t>
            </a:r>
            <a:r>
              <a:rPr lang="en-US" altLang="ja-JP" sz="3600" dirty="0"/>
              <a:t>)</a:t>
            </a:r>
          </a:p>
          <a:p>
            <a:pPr marL="0" indent="0">
              <a:lnSpc>
                <a:spcPct val="120000"/>
              </a:lnSpc>
              <a:spcBef>
                <a:spcPts val="600"/>
              </a:spcBef>
              <a:buNone/>
            </a:pPr>
            <a:r>
              <a:rPr lang="en-US" altLang="ja-JP" sz="3600" b="0" dirty="0"/>
              <a:t>    an apple</a:t>
            </a:r>
          </a:p>
          <a:p>
            <a:pPr marL="0" indent="0">
              <a:lnSpc>
                <a:spcPct val="120000"/>
              </a:lnSpc>
              <a:spcBef>
                <a:spcPts val="600"/>
              </a:spcBef>
              <a:buNone/>
            </a:pPr>
            <a:r>
              <a:rPr lang="en-US" altLang="ja-JP" sz="3600" b="0" dirty="0"/>
              <a:t>    an hour, an honor</a:t>
            </a:r>
          </a:p>
          <a:p>
            <a:pPr marL="0" indent="0">
              <a:lnSpc>
                <a:spcPct val="120000"/>
              </a:lnSpc>
              <a:spcBef>
                <a:spcPts val="600"/>
              </a:spcBef>
              <a:buNone/>
            </a:pPr>
            <a:endParaRPr lang="en-US" altLang="ja-JP" sz="3600" dirty="0"/>
          </a:p>
          <a:p>
            <a:pPr marL="0" indent="0">
              <a:lnSpc>
                <a:spcPct val="120000"/>
              </a:lnSpc>
              <a:spcBef>
                <a:spcPts val="600"/>
              </a:spcBef>
              <a:buNone/>
            </a:pPr>
            <a:r>
              <a:rPr lang="ja-JP" altLang="en-US" sz="3600" dirty="0"/>
              <a:t>発音が母音以外で始まる単語の場合</a:t>
            </a:r>
            <a:r>
              <a:rPr lang="en-US" altLang="ja-JP" sz="3600" dirty="0"/>
              <a:t>: a, the (</a:t>
            </a:r>
            <a:r>
              <a:rPr lang="ja-JP" altLang="en-US" sz="3600" dirty="0"/>
              <a:t>ザ</a:t>
            </a:r>
            <a:r>
              <a:rPr lang="en-US" altLang="ja-JP" sz="3600" dirty="0"/>
              <a:t>)</a:t>
            </a:r>
          </a:p>
          <a:p>
            <a:pPr marL="0" indent="0">
              <a:lnSpc>
                <a:spcPct val="120000"/>
              </a:lnSpc>
              <a:spcBef>
                <a:spcPts val="600"/>
              </a:spcBef>
              <a:buNone/>
            </a:pPr>
            <a:r>
              <a:rPr lang="en-US" altLang="ja-JP" sz="3600" b="0" dirty="0"/>
              <a:t>   a banana</a:t>
            </a:r>
          </a:p>
          <a:p>
            <a:pPr marL="0" indent="0">
              <a:lnSpc>
                <a:spcPct val="120000"/>
              </a:lnSpc>
              <a:spcBef>
                <a:spcPts val="600"/>
              </a:spcBef>
              <a:buNone/>
            </a:pPr>
            <a:r>
              <a:rPr lang="en-US" altLang="ja-JP" sz="3600" b="0" dirty="0"/>
              <a:t>   a university, a unique idea, a European country</a:t>
            </a:r>
            <a:endParaRPr lang="en-US" altLang="ja-JP" sz="3600" dirty="0"/>
          </a:p>
          <a:p>
            <a:pPr>
              <a:lnSpc>
                <a:spcPct val="120000"/>
              </a:lnSpc>
              <a:spcBef>
                <a:spcPts val="600"/>
              </a:spcBef>
              <a:buFont typeface="Arial" panose="020B0604020202020204" pitchFamily="34" charset="0"/>
              <a:buChar char="•"/>
            </a:pPr>
            <a:endParaRPr lang="en-US" altLang="ja-JP" sz="3600" dirty="0"/>
          </a:p>
        </p:txBody>
      </p:sp>
    </p:spTree>
    <p:extLst>
      <p:ext uri="{BB962C8B-B14F-4D97-AF65-F5344CB8AC3E}">
        <p14:creationId xmlns:p14="http://schemas.microsoft.com/office/powerpoint/2010/main" val="506762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CE417-865B-79BF-527A-CB1B64197CA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59ACA35-B977-7083-C052-8DBDCCBC2EC4}"/>
              </a:ext>
            </a:extLst>
          </p:cNvPr>
          <p:cNvSpPr>
            <a:spLocks noGrp="1"/>
          </p:cNvSpPr>
          <p:nvPr>
            <p:ph type="title"/>
          </p:nvPr>
        </p:nvSpPr>
        <p:spPr>
          <a:xfrm>
            <a:off x="205642" y="163146"/>
            <a:ext cx="11171116" cy="807182"/>
          </a:xfrm>
        </p:spPr>
        <p:txBody>
          <a:bodyPr>
            <a:normAutofit/>
          </a:bodyPr>
          <a:lstStyle/>
          <a:p>
            <a:r>
              <a:rPr lang="ja-JP" altLang="en-US" dirty="0"/>
              <a:t>句読点</a:t>
            </a:r>
            <a:endParaRPr kumimoji="1" lang="ja-JP" altLang="en-US" dirty="0"/>
          </a:p>
        </p:txBody>
      </p:sp>
      <p:sp>
        <p:nvSpPr>
          <p:cNvPr id="3" name="コンテンツ プレースホルダー 2">
            <a:extLst>
              <a:ext uri="{FF2B5EF4-FFF2-40B4-BE49-F238E27FC236}">
                <a16:creationId xmlns:a16="http://schemas.microsoft.com/office/drawing/2014/main" id="{B75F774F-195E-3E7B-035E-3BCE99DA418F}"/>
              </a:ext>
            </a:extLst>
          </p:cNvPr>
          <p:cNvSpPr>
            <a:spLocks noGrp="1"/>
          </p:cNvSpPr>
          <p:nvPr>
            <p:ph idx="1"/>
          </p:nvPr>
        </p:nvSpPr>
        <p:spPr>
          <a:xfrm>
            <a:off x="158017" y="964405"/>
            <a:ext cx="11862533" cy="5998370"/>
          </a:xfrm>
        </p:spPr>
        <p:txBody>
          <a:bodyPr>
            <a:normAutofit/>
          </a:bodyPr>
          <a:lstStyle/>
          <a:p>
            <a:pPr marL="0" indent="0">
              <a:lnSpc>
                <a:spcPct val="120000"/>
              </a:lnSpc>
              <a:spcBef>
                <a:spcPts val="600"/>
              </a:spcBef>
              <a:buNone/>
            </a:pPr>
            <a:r>
              <a:rPr lang="ja-JP" altLang="en-US" sz="3600" dirty="0">
                <a:latin typeface="Times New Roman" panose="02020603050405020304" pitchFamily="18" charset="0"/>
                <a:cs typeface="Times New Roman" panose="02020603050405020304" pitchFamily="18" charset="0"/>
              </a:rPr>
              <a:t>総体的な感覚</a:t>
            </a:r>
            <a:r>
              <a:rPr lang="en-US" altLang="ja-JP" sz="3600" dirty="0">
                <a:latin typeface="Times New Roman" panose="02020603050405020304" pitchFamily="18" charset="0"/>
                <a:cs typeface="Times New Roman" panose="02020603050405020304" pitchFamily="18" charset="0"/>
              </a:rPr>
              <a:t>:</a:t>
            </a:r>
            <a:br>
              <a:rPr lang="en-US" altLang="ja-JP" sz="3600" dirty="0">
                <a:latin typeface="Times New Roman" panose="02020603050405020304" pitchFamily="18" charset="0"/>
                <a:cs typeface="Times New Roman" panose="02020603050405020304" pitchFamily="18" charset="0"/>
              </a:rPr>
            </a:br>
            <a:r>
              <a:rPr lang="ja-JP" altLang="en-US" sz="3600" b="0" dirty="0">
                <a:latin typeface="Times New Roman" panose="02020603050405020304" pitchFamily="18" charset="0"/>
                <a:cs typeface="Times New Roman" panose="02020603050405020304" pitchFamily="18" charset="0"/>
              </a:rPr>
              <a:t>ピリオド </a:t>
            </a:r>
            <a:r>
              <a:rPr lang="en-US" altLang="ja-JP" sz="3600" b="0" dirty="0">
                <a:latin typeface="Times New Roman" panose="02020603050405020304" pitchFamily="18" charset="0"/>
                <a:cs typeface="Times New Roman" panose="02020603050405020304" pitchFamily="18" charset="0"/>
              </a:rPr>
              <a:t>(.)</a:t>
            </a:r>
            <a:r>
              <a:rPr lang="ja-JP" altLang="en-US" sz="3600" b="0" dirty="0">
                <a:latin typeface="Times New Roman" panose="02020603050405020304" pitchFamily="18" charset="0"/>
                <a:cs typeface="Times New Roman" panose="02020603050405020304" pitchFamily="18" charset="0"/>
              </a:rPr>
              <a:t>、コロン </a:t>
            </a:r>
            <a:r>
              <a:rPr lang="en-US" altLang="ja-JP" sz="3600" b="0" dirty="0">
                <a:latin typeface="Times New Roman" panose="02020603050405020304" pitchFamily="18" charset="0"/>
                <a:cs typeface="Times New Roman" panose="02020603050405020304" pitchFamily="18" charset="0"/>
              </a:rPr>
              <a:t>(:)</a:t>
            </a:r>
          </a:p>
          <a:p>
            <a:pPr marL="0" indent="0">
              <a:lnSpc>
                <a:spcPct val="120000"/>
              </a:lnSpc>
              <a:spcBef>
                <a:spcPts val="600"/>
              </a:spcBef>
              <a:buNone/>
            </a:pPr>
            <a:r>
              <a:rPr lang="ja-JP" altLang="en-US" sz="3600" b="0" dirty="0">
                <a:latin typeface="Times New Roman" panose="02020603050405020304" pitchFamily="18" charset="0"/>
                <a:cs typeface="Times New Roman" panose="02020603050405020304" pitchFamily="18" charset="0"/>
              </a:rPr>
              <a:t>　　　文章を完全に分断する</a:t>
            </a:r>
            <a:endParaRPr lang="en-US" altLang="ja-JP" sz="3600" b="0" dirty="0">
              <a:latin typeface="Times New Roman" panose="02020603050405020304" pitchFamily="18" charset="0"/>
              <a:cs typeface="Times New Roman" panose="02020603050405020304" pitchFamily="18" charset="0"/>
            </a:endParaRPr>
          </a:p>
          <a:p>
            <a:pPr marL="0" indent="0">
              <a:lnSpc>
                <a:spcPct val="120000"/>
              </a:lnSpc>
              <a:spcBef>
                <a:spcPts val="600"/>
              </a:spcBef>
              <a:buNone/>
            </a:pPr>
            <a:endParaRPr lang="en-US" altLang="ja-JP" sz="3600" b="0" dirty="0">
              <a:latin typeface="Times New Roman" panose="02020603050405020304" pitchFamily="18" charset="0"/>
              <a:cs typeface="Times New Roman" panose="02020603050405020304" pitchFamily="18" charset="0"/>
            </a:endParaRPr>
          </a:p>
          <a:p>
            <a:pPr marL="0" indent="0">
              <a:lnSpc>
                <a:spcPct val="120000"/>
              </a:lnSpc>
              <a:spcBef>
                <a:spcPts val="600"/>
              </a:spcBef>
              <a:buNone/>
            </a:pPr>
            <a:r>
              <a:rPr lang="ja-JP" altLang="en-US" sz="3600" b="0" dirty="0">
                <a:latin typeface="Times New Roman" panose="02020603050405020304" pitchFamily="18" charset="0"/>
                <a:cs typeface="Times New Roman" panose="02020603050405020304" pitchFamily="18" charset="0"/>
              </a:rPr>
              <a:t>コンマ </a:t>
            </a:r>
            <a:r>
              <a:rPr lang="en-US" altLang="ja-JP" sz="3600" b="0" dirty="0">
                <a:latin typeface="Times New Roman" panose="02020603050405020304" pitchFamily="18" charset="0"/>
                <a:cs typeface="Times New Roman" panose="02020603050405020304" pitchFamily="18" charset="0"/>
              </a:rPr>
              <a:t>(,)</a:t>
            </a:r>
            <a:r>
              <a:rPr lang="ja-JP" altLang="en-US" sz="3600" b="0" dirty="0">
                <a:latin typeface="Times New Roman" panose="02020603050405020304" pitchFamily="18" charset="0"/>
                <a:cs typeface="Times New Roman" panose="02020603050405020304" pitchFamily="18" charset="0"/>
              </a:rPr>
              <a:t>、セミコロン </a:t>
            </a:r>
            <a:r>
              <a:rPr lang="en-US" altLang="ja-JP" sz="3600" b="0" dirty="0">
                <a:latin typeface="Times New Roman" panose="02020603050405020304" pitchFamily="18" charset="0"/>
                <a:cs typeface="Times New Roman" panose="02020603050405020304" pitchFamily="18" charset="0"/>
              </a:rPr>
              <a:t>(;)</a:t>
            </a:r>
          </a:p>
          <a:p>
            <a:pPr marL="0" indent="0">
              <a:lnSpc>
                <a:spcPct val="120000"/>
              </a:lnSpc>
              <a:spcBef>
                <a:spcPts val="600"/>
              </a:spcBef>
              <a:buNone/>
            </a:pPr>
            <a:r>
              <a:rPr lang="ja-JP" altLang="en-US" sz="3600" b="0" dirty="0">
                <a:latin typeface="Times New Roman" panose="02020603050405020304" pitchFamily="18" charset="0"/>
                <a:cs typeface="Times New Roman" panose="02020603050405020304" pitchFamily="18" charset="0"/>
              </a:rPr>
              <a:t>　　　文章を切らないが、前後の関係は弱くなる</a:t>
            </a:r>
            <a:endParaRPr lang="en-US" altLang="ja-JP" sz="3600" b="0" dirty="0">
              <a:latin typeface="Times New Roman" panose="02020603050405020304" pitchFamily="18" charset="0"/>
              <a:cs typeface="Times New Roman" panose="02020603050405020304" pitchFamily="18" charset="0"/>
            </a:endParaRPr>
          </a:p>
          <a:p>
            <a:pPr marL="0" indent="0">
              <a:lnSpc>
                <a:spcPct val="120000"/>
              </a:lnSpc>
              <a:spcBef>
                <a:spcPts val="600"/>
              </a:spcBef>
              <a:buNone/>
            </a:pPr>
            <a:endParaRPr lang="en-US" altLang="ja-JP" sz="3600" b="0" dirty="0">
              <a:latin typeface="Times New Roman" panose="02020603050405020304" pitchFamily="18" charset="0"/>
              <a:cs typeface="Times New Roman" panose="02020603050405020304" pitchFamily="18" charset="0"/>
            </a:endParaRPr>
          </a:p>
          <a:p>
            <a:pPr marL="0" indent="0">
              <a:lnSpc>
                <a:spcPct val="120000"/>
              </a:lnSpc>
              <a:spcBef>
                <a:spcPts val="600"/>
              </a:spcBef>
              <a:buNone/>
            </a:pPr>
            <a:r>
              <a:rPr lang="ja-JP" altLang="en-US" sz="3600" b="0" dirty="0">
                <a:solidFill>
                  <a:srgbClr val="0000FF"/>
                </a:solidFill>
                <a:latin typeface="Times New Roman" panose="02020603050405020304" pitchFamily="18" charset="0"/>
                <a:cs typeface="Times New Roman" panose="02020603050405020304" pitchFamily="18" charset="0"/>
              </a:rPr>
              <a:t>いずれも、文章を読むリズムを停止することに注意</a:t>
            </a:r>
            <a:endParaRPr lang="en-US" altLang="ja-JP" sz="36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514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14E21-0C08-BF8C-8878-9B03D7475E5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1A9D1C8-5145-7AFC-08BA-E2C50BA6C8F9}"/>
              </a:ext>
            </a:extLst>
          </p:cNvPr>
          <p:cNvSpPr>
            <a:spLocks noGrp="1"/>
          </p:cNvSpPr>
          <p:nvPr>
            <p:ph type="title"/>
          </p:nvPr>
        </p:nvSpPr>
        <p:spPr>
          <a:xfrm>
            <a:off x="205642" y="163146"/>
            <a:ext cx="11171116" cy="807182"/>
          </a:xfrm>
        </p:spPr>
        <p:txBody>
          <a:bodyPr>
            <a:normAutofit/>
          </a:bodyPr>
          <a:lstStyle/>
          <a:p>
            <a:r>
              <a:rPr lang="ja-JP" altLang="en-US" dirty="0"/>
              <a:t>句読点</a:t>
            </a:r>
            <a:r>
              <a:rPr lang="en-US" altLang="ja-JP" dirty="0"/>
              <a:t>:</a:t>
            </a:r>
            <a:r>
              <a:rPr lang="ja-JP" altLang="en-US" dirty="0"/>
              <a:t> セミコロンとコロン</a:t>
            </a:r>
            <a:endParaRPr kumimoji="1" lang="ja-JP" altLang="en-US" dirty="0"/>
          </a:p>
        </p:txBody>
      </p:sp>
      <p:sp>
        <p:nvSpPr>
          <p:cNvPr id="3" name="コンテンツ プレースホルダー 2">
            <a:extLst>
              <a:ext uri="{FF2B5EF4-FFF2-40B4-BE49-F238E27FC236}">
                <a16:creationId xmlns:a16="http://schemas.microsoft.com/office/drawing/2014/main" id="{32E8F3C2-6834-B711-F823-B17B32ED58CD}"/>
              </a:ext>
            </a:extLst>
          </p:cNvPr>
          <p:cNvSpPr>
            <a:spLocks noGrp="1"/>
          </p:cNvSpPr>
          <p:nvPr>
            <p:ph idx="1"/>
          </p:nvPr>
        </p:nvSpPr>
        <p:spPr>
          <a:xfrm>
            <a:off x="158017" y="945871"/>
            <a:ext cx="11862533" cy="5998370"/>
          </a:xfrm>
        </p:spPr>
        <p:txBody>
          <a:bodyPr>
            <a:normAutofit lnSpcReduction="10000"/>
          </a:bodyPr>
          <a:lstStyle/>
          <a:p>
            <a:pPr marL="0" indent="0">
              <a:lnSpc>
                <a:spcPct val="120000"/>
              </a:lnSpc>
              <a:spcBef>
                <a:spcPts val="600"/>
              </a:spcBef>
              <a:buNone/>
            </a:pPr>
            <a:r>
              <a:rPr lang="ja-JP" altLang="en-US" sz="2800" dirty="0">
                <a:latin typeface="Times New Roman" panose="02020603050405020304" pitchFamily="18" charset="0"/>
                <a:cs typeface="Times New Roman" panose="02020603050405020304" pitchFamily="18" charset="0"/>
              </a:rPr>
              <a:t>セミコロン </a:t>
            </a:r>
            <a:r>
              <a:rPr lang="en-US" altLang="ja-JP" sz="2800" dirty="0">
                <a:latin typeface="Times New Roman" panose="02020603050405020304" pitchFamily="18" charset="0"/>
                <a:cs typeface="Times New Roman" panose="02020603050405020304" pitchFamily="18" charset="0"/>
              </a:rPr>
              <a:t>(;):</a:t>
            </a:r>
            <a:r>
              <a:rPr lang="ja-JP" altLang="en-US" sz="2800" dirty="0">
                <a:latin typeface="Times New Roman" panose="02020603050405020304" pitchFamily="18" charset="0"/>
                <a:cs typeface="Times New Roman" panose="02020603050405020304" pitchFamily="18" charset="0"/>
              </a:rPr>
              <a:t> </a:t>
            </a:r>
            <a:br>
              <a:rPr lang="en-US" altLang="ja-JP" sz="2800" dirty="0">
                <a:latin typeface="Times New Roman" panose="02020603050405020304" pitchFamily="18" charset="0"/>
                <a:cs typeface="Times New Roman" panose="02020603050405020304" pitchFamily="18" charset="0"/>
              </a:rPr>
            </a:br>
            <a:r>
              <a:rPr lang="ja-JP" altLang="en-US" sz="2800" b="0" dirty="0">
                <a:latin typeface="Times New Roman" panose="02020603050405020304" pitchFamily="18" charset="0"/>
                <a:cs typeface="Times New Roman" panose="02020603050405020304" pitchFamily="18" charset="0"/>
              </a:rPr>
              <a:t>・</a:t>
            </a:r>
            <a:r>
              <a:rPr lang="en-US" altLang="ja-JP" sz="2800" b="0" dirty="0">
                <a:latin typeface="Times New Roman" panose="02020603050405020304" pitchFamily="18" charset="0"/>
                <a:cs typeface="Times New Roman" panose="02020603050405020304" pitchFamily="18" charset="0"/>
              </a:rPr>
              <a:t>2</a:t>
            </a:r>
            <a:r>
              <a:rPr lang="ja-JP" altLang="en-US" sz="2800" b="0" dirty="0">
                <a:latin typeface="Times New Roman" panose="02020603050405020304" pitchFamily="18" charset="0"/>
                <a:cs typeface="Times New Roman" panose="02020603050405020304" pitchFamily="18" charset="0"/>
              </a:rPr>
              <a:t>つの文をつなぐ場合は、それぞれの文は独立しても完全な文となる</a:t>
            </a:r>
            <a:br>
              <a:rPr lang="en-US" altLang="ja-JP" sz="2800" b="0" dirty="0">
                <a:latin typeface="Times New Roman" panose="02020603050405020304" pitchFamily="18" charset="0"/>
                <a:cs typeface="Times New Roman" panose="02020603050405020304" pitchFamily="18" charset="0"/>
              </a:rPr>
            </a:br>
            <a:r>
              <a:rPr lang="ja-JP" altLang="en-US" sz="2800" b="0" dirty="0">
                <a:latin typeface="Times New Roman" panose="02020603050405020304" pitchFamily="18" charset="0"/>
                <a:cs typeface="Times New Roman" panose="02020603050405020304" pitchFamily="18" charset="0"/>
              </a:rPr>
              <a:t>　</a:t>
            </a:r>
            <a:r>
              <a:rPr lang="en-US" altLang="ja-JP" sz="2800" b="0" dirty="0">
                <a:latin typeface="Times New Roman" panose="02020603050405020304" pitchFamily="18" charset="0"/>
                <a:cs typeface="Times New Roman" panose="02020603050405020304" pitchFamily="18" charset="0"/>
              </a:rPr>
              <a:t>2</a:t>
            </a:r>
            <a:r>
              <a:rPr lang="ja-JP" altLang="en-US" sz="2800" b="0" dirty="0">
                <a:latin typeface="Times New Roman" panose="02020603050405020304" pitchFamily="18" charset="0"/>
                <a:cs typeface="Times New Roman" panose="02020603050405020304" pitchFamily="18" charset="0"/>
              </a:rPr>
              <a:t>つの文は対等なレベルであり、補完する</a:t>
            </a:r>
            <a:br>
              <a:rPr lang="en-US" altLang="ja-JP" sz="2800" b="0" dirty="0">
                <a:latin typeface="Times New Roman" panose="02020603050405020304" pitchFamily="18" charset="0"/>
                <a:cs typeface="Times New Roman" panose="02020603050405020304" pitchFamily="18" charset="0"/>
              </a:rPr>
            </a:br>
            <a:r>
              <a:rPr lang="ja-JP" altLang="en-US" sz="2800" b="0" dirty="0">
                <a:latin typeface="Times New Roman" panose="02020603050405020304" pitchFamily="18" charset="0"/>
                <a:cs typeface="Times New Roman" panose="02020603050405020304" pitchFamily="18" charset="0"/>
              </a:rPr>
              <a:t>　対等であるため、接続子 </a:t>
            </a:r>
            <a:r>
              <a:rPr lang="en-US" altLang="ja-JP" sz="2800" b="0" dirty="0">
                <a:latin typeface="Times New Roman" panose="02020603050405020304" pitchFamily="18" charset="0"/>
                <a:cs typeface="Times New Roman" panose="02020603050405020304" pitchFamily="18" charset="0"/>
              </a:rPr>
              <a:t>(and</a:t>
            </a:r>
            <a:r>
              <a:rPr lang="ja-JP" altLang="en-US" sz="2800" b="0" dirty="0">
                <a:latin typeface="Times New Roman" panose="02020603050405020304" pitchFamily="18" charset="0"/>
                <a:cs typeface="Times New Roman" panose="02020603050405020304" pitchFamily="18" charset="0"/>
              </a:rPr>
              <a:t>など</a:t>
            </a:r>
            <a:r>
              <a:rPr lang="en-US" altLang="ja-JP" sz="2800" b="0" dirty="0">
                <a:latin typeface="Times New Roman" panose="02020603050405020304" pitchFamily="18" charset="0"/>
                <a:cs typeface="Times New Roman" panose="02020603050405020304" pitchFamily="18" charset="0"/>
              </a:rPr>
              <a:t>)</a:t>
            </a:r>
            <a:r>
              <a:rPr lang="ja-JP" altLang="en-US" sz="2800" b="0" dirty="0">
                <a:latin typeface="Times New Roman" panose="02020603050405020304" pitchFamily="18" charset="0"/>
                <a:cs typeface="Times New Roman" panose="02020603050405020304" pitchFamily="18" charset="0"/>
              </a:rPr>
              <a:t> を省略できる</a:t>
            </a:r>
            <a:br>
              <a:rPr lang="en-US" altLang="ja-JP" sz="2800" b="0" dirty="0">
                <a:latin typeface="Times New Roman" panose="02020603050405020304" pitchFamily="18" charset="0"/>
                <a:cs typeface="Times New Roman" panose="02020603050405020304" pitchFamily="18" charset="0"/>
              </a:rPr>
            </a:br>
            <a:r>
              <a:rPr lang="en-US" altLang="ja-JP" sz="2800" b="0" dirty="0">
                <a:latin typeface="Times New Roman" panose="02020603050405020304" pitchFamily="18" charset="0"/>
                <a:cs typeface="Times New Roman" panose="02020603050405020304" pitchFamily="18" charset="0"/>
              </a:rPr>
              <a:t>   </a:t>
            </a:r>
            <a:r>
              <a:rPr lang="ja-JP" altLang="en-US" b="0" dirty="0">
                <a:latin typeface="Times New Roman" panose="02020603050405020304" pitchFamily="18" charset="0"/>
                <a:cs typeface="Times New Roman" panose="02020603050405020304" pitchFamily="18" charset="0"/>
              </a:rPr>
              <a:t>　・</a:t>
            </a:r>
            <a:r>
              <a:rPr lang="en-US" altLang="ja-JP" b="0" dirty="0">
                <a:latin typeface="Times New Roman" panose="02020603050405020304" pitchFamily="18" charset="0"/>
                <a:cs typeface="Times New Roman" panose="02020603050405020304" pitchFamily="18" charset="0"/>
              </a:rPr>
              <a:t>however</a:t>
            </a:r>
            <a:r>
              <a:rPr lang="ja-JP" altLang="en-US" b="0" dirty="0">
                <a:latin typeface="Times New Roman" panose="02020603050405020304" pitchFamily="18" charset="0"/>
                <a:cs typeface="Times New Roman" panose="02020603050405020304" pitchFamily="18" charset="0"/>
              </a:rPr>
              <a:t>は接続子ではないので、</a:t>
            </a:r>
            <a:r>
              <a:rPr lang="en-US" altLang="ja-JP" b="0" dirty="0">
                <a:latin typeface="Times New Roman" panose="02020603050405020304" pitchFamily="18" charset="0"/>
                <a:cs typeface="Times New Roman" panose="02020603050405020304" pitchFamily="18" charset="0"/>
              </a:rPr>
              <a:t>2</a:t>
            </a:r>
            <a:r>
              <a:rPr lang="ja-JP" altLang="en-US" b="0" dirty="0">
                <a:latin typeface="Times New Roman" panose="02020603050405020304" pitchFamily="18" charset="0"/>
                <a:cs typeface="Times New Roman" panose="02020603050405020304" pitchFamily="18" charset="0"/>
              </a:rPr>
              <a:t>つの文をつなげない。</a:t>
            </a:r>
            <a:br>
              <a:rPr lang="en-US" altLang="ja-JP" b="0" dirty="0">
                <a:latin typeface="Times New Roman" panose="02020603050405020304" pitchFamily="18" charset="0"/>
                <a:cs typeface="Times New Roman" panose="02020603050405020304" pitchFamily="18" charset="0"/>
              </a:rPr>
            </a:br>
            <a:r>
              <a:rPr lang="ja-JP" altLang="en-US" b="0" dirty="0">
                <a:latin typeface="Times New Roman" panose="02020603050405020304" pitchFamily="18" charset="0"/>
                <a:cs typeface="Times New Roman" panose="02020603050405020304" pitchFamily="18" charset="0"/>
              </a:rPr>
              <a:t>　　　　</a:t>
            </a:r>
            <a:r>
              <a:rPr lang="en-US" altLang="ja-JP" b="0" dirty="0">
                <a:latin typeface="Times New Roman" panose="02020603050405020304" pitchFamily="18" charset="0"/>
                <a:cs typeface="Times New Roman" panose="02020603050405020304" pitchFamily="18" charset="0"/>
              </a:rPr>
              <a:t>×</a:t>
            </a:r>
            <a:r>
              <a:rPr lang="ja-JP" altLang="en-US" b="0" dirty="0">
                <a:latin typeface="Times New Roman" panose="02020603050405020304" pitchFamily="18" charset="0"/>
                <a:cs typeface="Times New Roman" panose="02020603050405020304" pitchFamily="18" charset="0"/>
              </a:rPr>
              <a:t>  </a:t>
            </a:r>
            <a:r>
              <a:rPr lang="en-US" altLang="ja-JP" b="0" dirty="0">
                <a:latin typeface="Times New Roman" panose="02020603050405020304" pitchFamily="18" charset="0"/>
                <a:cs typeface="Times New Roman" panose="02020603050405020304" pitchFamily="18" charset="0"/>
              </a:rPr>
              <a:t>It exhibited a PV effect, however, the efficiency was low.</a:t>
            </a:r>
            <a:br>
              <a:rPr lang="en-US" altLang="ja-JP" b="0" dirty="0">
                <a:latin typeface="Times New Roman" panose="02020603050405020304" pitchFamily="18" charset="0"/>
                <a:cs typeface="Times New Roman" panose="02020603050405020304" pitchFamily="18" charset="0"/>
              </a:rPr>
            </a:br>
            <a:r>
              <a:rPr lang="en-US" altLang="ja-JP" b="0" dirty="0">
                <a:latin typeface="Times New Roman" panose="02020603050405020304" pitchFamily="18" charset="0"/>
                <a:cs typeface="Times New Roman" panose="02020603050405020304" pitchFamily="18" charset="0"/>
              </a:rPr>
              <a:t>           </a:t>
            </a:r>
            <a:r>
              <a:rPr lang="ja-JP" altLang="en-US" b="0" dirty="0">
                <a:latin typeface="Times New Roman" panose="02020603050405020304" pitchFamily="18" charset="0"/>
                <a:cs typeface="Times New Roman" panose="02020603050405020304" pitchFamily="18" charset="0"/>
              </a:rPr>
              <a:t>　</a:t>
            </a:r>
            <a:r>
              <a:rPr lang="en-US" altLang="ja-JP" b="0" dirty="0">
                <a:latin typeface="Times New Roman" panose="02020603050405020304" pitchFamily="18" charset="0"/>
                <a:cs typeface="Times New Roman" panose="02020603050405020304" pitchFamily="18" charset="0"/>
              </a:rPr>
              <a:t> </a:t>
            </a:r>
            <a:r>
              <a:rPr lang="ja-JP" altLang="en-US" b="0" dirty="0">
                <a:latin typeface="Times New Roman" panose="02020603050405020304" pitchFamily="18" charset="0"/>
                <a:cs typeface="Times New Roman" panose="02020603050405020304" pitchFamily="18" charset="0"/>
              </a:rPr>
              <a:t>○</a:t>
            </a:r>
            <a:r>
              <a:rPr lang="en-US" altLang="ja-JP" b="0" dirty="0">
                <a:latin typeface="Times New Roman" panose="02020603050405020304" pitchFamily="18" charset="0"/>
                <a:cs typeface="Times New Roman" panose="02020603050405020304" pitchFamily="18" charset="0"/>
              </a:rPr>
              <a:t> It exhibited a PV effect. The efficiency was, however, low.</a:t>
            </a:r>
          </a:p>
          <a:p>
            <a:pPr marL="0" indent="0">
              <a:lnSpc>
                <a:spcPct val="120000"/>
              </a:lnSpc>
              <a:spcBef>
                <a:spcPts val="600"/>
              </a:spcBef>
              <a:buNone/>
            </a:pPr>
            <a:r>
              <a:rPr lang="ja-JP" altLang="en-US" b="0" dirty="0">
                <a:latin typeface="Times New Roman" panose="02020603050405020304" pitchFamily="18" charset="0"/>
                <a:cs typeface="Times New Roman" panose="02020603050405020304" pitchFamily="18" charset="0"/>
              </a:rPr>
              <a:t>　　　セミコロンでつなぐ場合には使える</a:t>
            </a:r>
            <a:br>
              <a:rPr lang="en-US" altLang="ja-JP" b="0" dirty="0">
                <a:latin typeface="Times New Roman" panose="02020603050405020304" pitchFamily="18" charset="0"/>
                <a:cs typeface="Times New Roman" panose="02020603050405020304" pitchFamily="18" charset="0"/>
              </a:rPr>
            </a:br>
            <a:r>
              <a:rPr lang="en-US" altLang="ja-JP" b="0" dirty="0">
                <a:latin typeface="Times New Roman" panose="02020603050405020304" pitchFamily="18" charset="0"/>
                <a:cs typeface="Times New Roman" panose="02020603050405020304" pitchFamily="18" charset="0"/>
              </a:rPr>
              <a:t> </a:t>
            </a:r>
            <a:r>
              <a:rPr lang="ja-JP" altLang="en-US" b="0" dirty="0">
                <a:latin typeface="Times New Roman" panose="02020603050405020304" pitchFamily="18" charset="0"/>
                <a:cs typeface="Times New Roman" panose="02020603050405020304" pitchFamily="18" charset="0"/>
              </a:rPr>
              <a:t>　    　</a:t>
            </a:r>
            <a:r>
              <a:rPr lang="en-US" altLang="ja-JP" b="0" dirty="0">
                <a:latin typeface="Times New Roman" panose="02020603050405020304" pitchFamily="18" charset="0"/>
                <a:cs typeface="Times New Roman" panose="02020603050405020304" pitchFamily="18" charset="0"/>
              </a:rPr>
              <a:t>  </a:t>
            </a:r>
            <a:r>
              <a:rPr lang="ja-JP" altLang="en-US" b="0" dirty="0">
                <a:latin typeface="Times New Roman" panose="02020603050405020304" pitchFamily="18" charset="0"/>
                <a:cs typeface="Times New Roman" panose="02020603050405020304" pitchFamily="18" charset="0"/>
              </a:rPr>
              <a:t>◎</a:t>
            </a:r>
            <a:r>
              <a:rPr lang="en-US" altLang="ja-JP" b="0" dirty="0">
                <a:latin typeface="Times New Roman" panose="02020603050405020304" pitchFamily="18" charset="0"/>
                <a:cs typeface="Times New Roman" panose="02020603050405020304" pitchFamily="18" charset="0"/>
              </a:rPr>
              <a:t> It exhibited a PV effect; however, the efficiency was low.</a:t>
            </a:r>
          </a:p>
          <a:p>
            <a:pPr marL="0" indent="0">
              <a:lnSpc>
                <a:spcPct val="120000"/>
              </a:lnSpc>
              <a:spcBef>
                <a:spcPts val="600"/>
              </a:spcBef>
              <a:buNone/>
            </a:pPr>
            <a:r>
              <a:rPr lang="ja-JP" altLang="en-US" sz="2800" dirty="0">
                <a:latin typeface="Times New Roman" panose="02020603050405020304" pitchFamily="18" charset="0"/>
                <a:cs typeface="Times New Roman" panose="02020603050405020304" pitchFamily="18" charset="0"/>
              </a:rPr>
              <a:t>コロン </a:t>
            </a:r>
            <a:r>
              <a:rPr lang="en-US" altLang="ja-JP" sz="2800" dirty="0">
                <a:latin typeface="Times New Roman" panose="02020603050405020304" pitchFamily="18" charset="0"/>
                <a:cs typeface="Times New Roman" panose="02020603050405020304" pitchFamily="18" charset="0"/>
              </a:rPr>
              <a:t>(:):</a:t>
            </a:r>
            <a:r>
              <a:rPr lang="ja-JP" altLang="en-US" sz="2800" dirty="0">
                <a:latin typeface="Times New Roman" panose="02020603050405020304" pitchFamily="18" charset="0"/>
                <a:cs typeface="Times New Roman" panose="02020603050405020304" pitchFamily="18" charset="0"/>
              </a:rPr>
              <a:t> </a:t>
            </a:r>
            <a:br>
              <a:rPr lang="en-US" altLang="ja-JP" sz="2800" dirty="0">
                <a:latin typeface="Times New Roman" panose="02020603050405020304" pitchFamily="18" charset="0"/>
                <a:cs typeface="Times New Roman" panose="02020603050405020304" pitchFamily="18" charset="0"/>
              </a:rPr>
            </a:br>
            <a:r>
              <a:rPr lang="ja-JP" altLang="en-US" sz="2800" b="0" dirty="0">
                <a:latin typeface="Times New Roman" panose="02020603050405020304" pitchFamily="18" charset="0"/>
                <a:cs typeface="Times New Roman" panose="02020603050405020304" pitchFamily="18" charset="0"/>
              </a:rPr>
              <a:t>・ 説明や例示を導入する。完全な文でなくてもよい</a:t>
            </a:r>
            <a:br>
              <a:rPr lang="en-US" altLang="ja-JP" sz="2800" b="0" dirty="0">
                <a:latin typeface="Times New Roman" panose="02020603050405020304" pitchFamily="18" charset="0"/>
                <a:cs typeface="Times New Roman" panose="02020603050405020304" pitchFamily="18" charset="0"/>
              </a:rPr>
            </a:br>
            <a:r>
              <a:rPr lang="ja-JP" altLang="en-US" sz="2800" b="0" dirty="0">
                <a:latin typeface="Times New Roman" panose="02020603050405020304" pitchFamily="18" charset="0"/>
                <a:cs typeface="Times New Roman" panose="02020603050405020304" pitchFamily="18" charset="0"/>
              </a:rPr>
              <a:t>　・ </a:t>
            </a:r>
            <a:r>
              <a:rPr lang="en-US" altLang="ja-JP" sz="2800" b="0" dirty="0">
                <a:latin typeface="Times New Roman" panose="02020603050405020304" pitchFamily="18" charset="0"/>
                <a:cs typeface="Times New Roman" panose="02020603050405020304" pitchFamily="18" charset="0"/>
              </a:rPr>
              <a:t>She had only one goal in mind: to finish the marathon no matter what.</a:t>
            </a:r>
            <a:endParaRPr lang="en-US" altLang="ja-JP"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497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FB16A-70F4-FDC8-0899-782F48D0ADC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FE48EF2-9A73-9BB7-3A3E-519F66EFD205}"/>
              </a:ext>
            </a:extLst>
          </p:cNvPr>
          <p:cNvSpPr>
            <a:spLocks noGrp="1"/>
          </p:cNvSpPr>
          <p:nvPr>
            <p:ph type="title"/>
          </p:nvPr>
        </p:nvSpPr>
        <p:spPr>
          <a:xfrm>
            <a:off x="205642" y="163146"/>
            <a:ext cx="11171116" cy="807182"/>
          </a:xfrm>
        </p:spPr>
        <p:txBody>
          <a:bodyPr>
            <a:normAutofit/>
          </a:bodyPr>
          <a:lstStyle/>
          <a:p>
            <a:r>
              <a:rPr lang="ja-JP" altLang="en-US" dirty="0"/>
              <a:t>句読点</a:t>
            </a:r>
            <a:r>
              <a:rPr lang="en-US" altLang="ja-JP" dirty="0"/>
              <a:t>:</a:t>
            </a:r>
            <a:r>
              <a:rPr lang="ja-JP" altLang="en-US" dirty="0"/>
              <a:t> セミコロンとコロン</a:t>
            </a:r>
            <a:endParaRPr kumimoji="1" lang="ja-JP" altLang="en-US" dirty="0"/>
          </a:p>
        </p:txBody>
      </p:sp>
      <p:sp>
        <p:nvSpPr>
          <p:cNvPr id="3" name="コンテンツ プレースホルダー 2">
            <a:extLst>
              <a:ext uri="{FF2B5EF4-FFF2-40B4-BE49-F238E27FC236}">
                <a16:creationId xmlns:a16="http://schemas.microsoft.com/office/drawing/2014/main" id="{FD19790B-B9F1-BAD5-E402-3B83AE918726}"/>
              </a:ext>
            </a:extLst>
          </p:cNvPr>
          <p:cNvSpPr>
            <a:spLocks noGrp="1"/>
          </p:cNvSpPr>
          <p:nvPr>
            <p:ph idx="1"/>
          </p:nvPr>
        </p:nvSpPr>
        <p:spPr>
          <a:xfrm>
            <a:off x="158017" y="964405"/>
            <a:ext cx="11862533" cy="5998370"/>
          </a:xfrm>
        </p:spPr>
        <p:txBody>
          <a:bodyPr>
            <a:normAutofit fontScale="92500" lnSpcReduction="20000"/>
          </a:bodyPr>
          <a:lstStyle/>
          <a:p>
            <a:pPr marL="0" indent="0">
              <a:lnSpc>
                <a:spcPct val="110000"/>
              </a:lnSpc>
              <a:spcBef>
                <a:spcPts val="0"/>
              </a:spcBef>
              <a:spcAft>
                <a:spcPts val="1200"/>
              </a:spcAft>
              <a:buNone/>
            </a:pPr>
            <a:r>
              <a:rPr lang="ja-JP" altLang="en-US" sz="2000" dirty="0">
                <a:latin typeface="Times New Roman" panose="02020603050405020304" pitchFamily="18" charset="0"/>
                <a:cs typeface="Times New Roman" panose="02020603050405020304" pitchFamily="18" charset="0"/>
              </a:rPr>
              <a:t>セミコロン </a:t>
            </a:r>
            <a:r>
              <a:rPr lang="en-US" altLang="ja-JP" sz="2000" dirty="0">
                <a:latin typeface="Times New Roman" panose="02020603050405020304" pitchFamily="18" charset="0"/>
                <a:cs typeface="Times New Roman" panose="02020603050405020304" pitchFamily="18" charset="0"/>
              </a:rPr>
              <a:t>(;)</a:t>
            </a:r>
            <a:r>
              <a:rPr lang="ja-JP" altLang="en-US" sz="2000" dirty="0">
                <a:latin typeface="Times New Roman" panose="02020603050405020304" pitchFamily="18" charset="0"/>
                <a:cs typeface="Times New Roman" panose="02020603050405020304" pitchFamily="18" charset="0"/>
              </a:rPr>
              <a:t> でも コロン </a:t>
            </a:r>
            <a:r>
              <a:rPr lang="en-US" altLang="ja-JP" sz="2000" dirty="0">
                <a:latin typeface="Times New Roman" panose="02020603050405020304" pitchFamily="18" charset="0"/>
                <a:cs typeface="Times New Roman" panose="02020603050405020304" pitchFamily="18" charset="0"/>
              </a:rPr>
              <a:t>(:)</a:t>
            </a:r>
            <a:r>
              <a:rPr lang="ja-JP" altLang="en-US" sz="2000" dirty="0">
                <a:latin typeface="Times New Roman" panose="02020603050405020304" pitchFamily="18" charset="0"/>
                <a:cs typeface="Times New Roman" panose="02020603050405020304" pitchFamily="18" charset="0"/>
              </a:rPr>
              <a:t>でも伝わる例</a:t>
            </a:r>
            <a:r>
              <a:rPr lang="en-US" altLang="ja-JP" sz="2000" dirty="0">
                <a:latin typeface="Times New Roman" panose="02020603050405020304" pitchFamily="18" charset="0"/>
                <a:cs typeface="Times New Roman" panose="02020603050405020304" pitchFamily="18" charset="0"/>
              </a:rPr>
              <a:t>:</a:t>
            </a:r>
            <a:r>
              <a:rPr lang="ja-JP" altLang="en-US" sz="2000" dirty="0">
                <a:latin typeface="Times New Roman" panose="02020603050405020304" pitchFamily="18" charset="0"/>
                <a:cs typeface="Times New Roman" panose="02020603050405020304" pitchFamily="18" charset="0"/>
              </a:rPr>
              <a:t> </a:t>
            </a:r>
            <a:endParaRPr lang="en-US" altLang="ja-JP" sz="20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ja-JP" altLang="en-US" sz="2000" b="0" dirty="0">
                <a:latin typeface="Times New Roman" panose="02020603050405020304" pitchFamily="18" charset="0"/>
                <a:cs typeface="Times New Roman" panose="02020603050405020304" pitchFamily="18" charset="0"/>
              </a:rPr>
              <a:t>・ </a:t>
            </a:r>
            <a:r>
              <a:rPr lang="en-US" altLang="ja-JP" sz="2000" b="0" dirty="0">
                <a:latin typeface="Times New Roman" panose="02020603050405020304" pitchFamily="18" charset="0"/>
                <a:cs typeface="Times New Roman" panose="02020603050405020304" pitchFamily="18" charset="0"/>
              </a:rPr>
              <a:t>The experiment was successful; it demonstrated a clear correlation between temperature and reaction speed.</a:t>
            </a:r>
            <a:br>
              <a:rPr lang="en-US" altLang="ja-JP" sz="2000" b="0" dirty="0">
                <a:latin typeface="Times New Roman" panose="02020603050405020304" pitchFamily="18" charset="0"/>
                <a:cs typeface="Times New Roman" panose="02020603050405020304" pitchFamily="18" charset="0"/>
              </a:rPr>
            </a:br>
            <a:r>
              <a:rPr lang="ja-JP" altLang="en-US" sz="2000" b="0" dirty="0">
                <a:latin typeface="Times New Roman" panose="02020603050405020304" pitchFamily="18" charset="0"/>
                <a:cs typeface="Times New Roman" panose="02020603050405020304" pitchFamily="18" charset="0"/>
              </a:rPr>
              <a:t>　　セミコロンは対等な文章をつなげる。論理的、スムースに感じる</a:t>
            </a:r>
          </a:p>
          <a:p>
            <a:pPr marL="0" indent="0">
              <a:lnSpc>
                <a:spcPct val="110000"/>
              </a:lnSpc>
              <a:spcBef>
                <a:spcPts val="0"/>
              </a:spcBef>
              <a:spcAft>
                <a:spcPts val="1200"/>
              </a:spcAft>
              <a:buNone/>
            </a:pPr>
            <a:r>
              <a:rPr lang="ja-JP" altLang="en-US" sz="2000" b="0" dirty="0">
                <a:latin typeface="Times New Roman" panose="02020603050405020304" pitchFamily="18" charset="0"/>
                <a:cs typeface="Times New Roman" panose="02020603050405020304" pitchFamily="18" charset="0"/>
              </a:rPr>
              <a:t>・ </a:t>
            </a:r>
            <a:r>
              <a:rPr lang="en-US" altLang="ja-JP" sz="2000" b="0" dirty="0">
                <a:latin typeface="Times New Roman" panose="02020603050405020304" pitchFamily="18" charset="0"/>
                <a:cs typeface="Times New Roman" panose="02020603050405020304" pitchFamily="18" charset="0"/>
              </a:rPr>
              <a:t>The experiment was successful: it demonstrated a clear correlation between temperature and reaction speed.</a:t>
            </a:r>
            <a:br>
              <a:rPr lang="en-US" altLang="ja-JP" sz="2000" b="0" dirty="0">
                <a:latin typeface="Times New Roman" panose="02020603050405020304" pitchFamily="18" charset="0"/>
                <a:cs typeface="Times New Roman" panose="02020603050405020304" pitchFamily="18" charset="0"/>
              </a:rPr>
            </a:br>
            <a:r>
              <a:rPr lang="ja-JP" altLang="en-US" sz="2000" b="0" dirty="0">
                <a:latin typeface="Times New Roman" panose="02020603050405020304" pitchFamily="18" charset="0"/>
                <a:cs typeface="Times New Roman" panose="02020603050405020304" pitchFamily="18" charset="0"/>
              </a:rPr>
              <a:t>　　コロンは説明を付加。説明的なニュアンス</a:t>
            </a:r>
            <a:endParaRPr lang="en-US" altLang="ja-JP" sz="2000" b="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ja-JP" altLang="en-US" sz="2000" dirty="0">
                <a:latin typeface="Times New Roman" panose="02020603050405020304" pitchFamily="18" charset="0"/>
                <a:cs typeface="Times New Roman" panose="02020603050405020304" pitchFamily="18" charset="0"/>
              </a:rPr>
              <a:t>セミコロン </a:t>
            </a:r>
            <a:r>
              <a:rPr lang="en-US" altLang="ja-JP" sz="2000" dirty="0">
                <a:latin typeface="Times New Roman" panose="02020603050405020304" pitchFamily="18" charset="0"/>
                <a:cs typeface="Times New Roman" panose="02020603050405020304" pitchFamily="18" charset="0"/>
              </a:rPr>
              <a:t>(;)</a:t>
            </a:r>
            <a:r>
              <a:rPr lang="ja-JP" altLang="en-US" sz="2000" dirty="0">
                <a:latin typeface="Times New Roman" panose="02020603050405020304" pitchFamily="18" charset="0"/>
                <a:cs typeface="Times New Roman" panose="02020603050405020304" pitchFamily="18" charset="0"/>
              </a:rPr>
              <a:t> でないと不自然な例</a:t>
            </a:r>
            <a:r>
              <a:rPr lang="en-US" altLang="ja-JP" sz="2000" dirty="0">
                <a:latin typeface="Times New Roman" panose="02020603050405020304" pitchFamily="18" charset="0"/>
                <a:cs typeface="Times New Roman" panose="02020603050405020304" pitchFamily="18" charset="0"/>
              </a:rPr>
              <a:t>:</a:t>
            </a:r>
            <a:r>
              <a:rPr lang="ja-JP" altLang="en-US" sz="2000" dirty="0">
                <a:latin typeface="Times New Roman" panose="02020603050405020304" pitchFamily="18" charset="0"/>
                <a:cs typeface="Times New Roman" panose="02020603050405020304" pitchFamily="18" charset="0"/>
              </a:rPr>
              <a:t> </a:t>
            </a:r>
            <a:endParaRPr lang="en-US" altLang="ja-JP" sz="20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ja-JP" altLang="en-US" sz="2000" b="0" dirty="0">
                <a:latin typeface="Times New Roman" panose="02020603050405020304" pitchFamily="18" charset="0"/>
                <a:cs typeface="Times New Roman" panose="02020603050405020304" pitchFamily="18" charset="0"/>
              </a:rPr>
              <a:t>・ </a:t>
            </a:r>
            <a:r>
              <a:rPr lang="en-US" altLang="ja-JP" sz="2000" b="0" dirty="0">
                <a:latin typeface="Times New Roman" panose="02020603050405020304" pitchFamily="18" charset="0"/>
                <a:cs typeface="Times New Roman" panose="02020603050405020304" pitchFamily="18" charset="0"/>
              </a:rPr>
              <a:t>The results are significant; we will proceed with the next phase immediately.</a:t>
            </a:r>
            <a:br>
              <a:rPr lang="en-US" altLang="ja-JP" sz="2000" b="0" dirty="0">
                <a:latin typeface="Times New Roman" panose="02020603050405020304" pitchFamily="18" charset="0"/>
                <a:cs typeface="Times New Roman" panose="02020603050405020304" pitchFamily="18" charset="0"/>
              </a:rPr>
            </a:br>
            <a:r>
              <a:rPr lang="ja-JP" altLang="en-US" sz="2000" b="0" dirty="0">
                <a:latin typeface="Times New Roman" panose="02020603050405020304" pitchFamily="18" charset="0"/>
                <a:cs typeface="Times New Roman" panose="02020603050405020304" pitchFamily="18" charset="0"/>
              </a:rPr>
              <a:t>　　結果が良かったので、次の段階に進もう</a:t>
            </a:r>
            <a:br>
              <a:rPr lang="en-US" altLang="ja-JP" sz="2000" b="0" dirty="0">
                <a:latin typeface="Times New Roman" panose="02020603050405020304" pitchFamily="18" charset="0"/>
                <a:cs typeface="Times New Roman" panose="02020603050405020304" pitchFamily="18" charset="0"/>
              </a:rPr>
            </a:br>
            <a:r>
              <a:rPr lang="ja-JP" altLang="en-US" sz="2000" b="0" dirty="0">
                <a:latin typeface="Times New Roman" panose="02020603050405020304" pitchFamily="18" charset="0"/>
                <a:cs typeface="Times New Roman" panose="02020603050405020304" pitchFamily="18" charset="0"/>
              </a:rPr>
              <a:t>・ </a:t>
            </a:r>
            <a:r>
              <a:rPr lang="en-US" altLang="ja-JP" sz="2000" b="0" dirty="0">
                <a:latin typeface="Times New Roman" panose="02020603050405020304" pitchFamily="18" charset="0"/>
                <a:cs typeface="Times New Roman" panose="02020603050405020304" pitchFamily="18" charset="0"/>
              </a:rPr>
              <a:t>The results are significant: we will proceed with the next phase immediately.</a:t>
            </a:r>
            <a:br>
              <a:rPr lang="en-US" altLang="ja-JP" sz="2000" b="0" dirty="0">
                <a:latin typeface="Times New Roman" panose="02020603050405020304" pitchFamily="18" charset="0"/>
                <a:cs typeface="Times New Roman" panose="02020603050405020304" pitchFamily="18" charset="0"/>
              </a:rPr>
            </a:br>
            <a:r>
              <a:rPr lang="ja-JP" altLang="en-US" sz="2000" b="0" dirty="0">
                <a:latin typeface="Times New Roman" panose="02020603050405020304" pitchFamily="18" charset="0"/>
                <a:cs typeface="Times New Roman" panose="02020603050405020304" pitchFamily="18" charset="0"/>
              </a:rPr>
              <a:t>　　結果が良かった。それは、次の段階に進むということだ</a:t>
            </a:r>
            <a:endParaRPr lang="en-US" altLang="ja-JP" sz="2000" b="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ja-JP" altLang="en-US" sz="2000" b="0" dirty="0">
                <a:latin typeface="Times New Roman" panose="02020603050405020304" pitchFamily="18" charset="0"/>
                <a:cs typeface="Times New Roman" panose="02020603050405020304" pitchFamily="18" charset="0"/>
              </a:rPr>
              <a:t>・</a:t>
            </a:r>
            <a:r>
              <a:rPr lang="en-US" altLang="ja-JP" sz="2000" b="0" dirty="0">
                <a:latin typeface="Times New Roman" panose="02020603050405020304" pitchFamily="18" charset="0"/>
                <a:cs typeface="Times New Roman" panose="02020603050405020304" pitchFamily="18" charset="0"/>
              </a:rPr>
              <a:t>She tried to explain her perspective; however, he refused to listen.</a:t>
            </a:r>
            <a:br>
              <a:rPr lang="en-US" altLang="ja-JP" sz="2000" b="0" dirty="0">
                <a:latin typeface="Times New Roman" panose="02020603050405020304" pitchFamily="18" charset="0"/>
                <a:cs typeface="Times New Roman" panose="02020603050405020304" pitchFamily="18" charset="0"/>
              </a:rPr>
            </a:br>
            <a:r>
              <a:rPr lang="ja-JP" altLang="en-US" sz="2000" b="0" dirty="0">
                <a:latin typeface="Times New Roman" panose="02020603050405020304" pitchFamily="18" charset="0"/>
                <a:cs typeface="Times New Roman" panose="02020603050405020304" pitchFamily="18" charset="0"/>
              </a:rPr>
              <a:t>　　彼女は見込みを説明しようとした。しかし、彼は聞くのを拒否した</a:t>
            </a:r>
            <a:br>
              <a:rPr lang="en-US" altLang="ja-JP" sz="2000" b="0" dirty="0">
                <a:latin typeface="Times New Roman" panose="02020603050405020304" pitchFamily="18" charset="0"/>
                <a:cs typeface="Times New Roman" panose="02020603050405020304" pitchFamily="18" charset="0"/>
              </a:rPr>
            </a:br>
            <a:r>
              <a:rPr lang="ja-JP" altLang="en-US" sz="2000" b="0" dirty="0">
                <a:latin typeface="Times New Roman" panose="02020603050405020304" pitchFamily="18" charset="0"/>
                <a:cs typeface="Times New Roman" panose="02020603050405020304" pitchFamily="18" charset="0"/>
              </a:rPr>
              <a:t>　　　　 </a:t>
            </a:r>
            <a:r>
              <a:rPr lang="en-US" altLang="ja-JP" sz="2000" b="0" dirty="0">
                <a:latin typeface="Times New Roman" panose="02020603050405020304" pitchFamily="18" charset="0"/>
                <a:cs typeface="Times New Roman" panose="02020603050405020304" pitchFamily="18" charset="0"/>
              </a:rPr>
              <a:t>(</a:t>
            </a:r>
            <a:r>
              <a:rPr lang="ja-JP" altLang="en-US" sz="2000" b="0" dirty="0">
                <a:latin typeface="Times New Roman" panose="02020603050405020304" pitchFamily="18" charset="0"/>
                <a:cs typeface="Times New Roman" panose="02020603050405020304" pitchFamily="18" charset="0"/>
              </a:rPr>
              <a:t>文が対等であり、</a:t>
            </a:r>
            <a:r>
              <a:rPr lang="en-US" altLang="ja-JP" sz="2000" b="0" dirty="0">
                <a:latin typeface="Times New Roman" panose="02020603050405020304" pitchFamily="18" charset="0"/>
                <a:cs typeface="Times New Roman" panose="02020603050405020304" pitchFamily="18" charset="0"/>
              </a:rPr>
              <a:t>however</a:t>
            </a:r>
            <a:r>
              <a:rPr lang="ja-JP" altLang="en-US" sz="2000" b="0" dirty="0">
                <a:latin typeface="Times New Roman" panose="02020603050405020304" pitchFamily="18" charset="0"/>
                <a:cs typeface="Times New Roman" panose="02020603050405020304" pitchFamily="18" charset="0"/>
              </a:rPr>
              <a:t>により</a:t>
            </a:r>
            <a:r>
              <a:rPr lang="ja-JP" altLang="en-US" sz="2000" dirty="0">
                <a:latin typeface="Times New Roman" panose="02020603050405020304" pitchFamily="18" charset="0"/>
                <a:cs typeface="Times New Roman" panose="02020603050405020304" pitchFamily="18" charset="0"/>
              </a:rPr>
              <a:t>強い対比</a:t>
            </a:r>
            <a:r>
              <a:rPr lang="ja-JP" altLang="en-US" sz="2000" b="0" dirty="0">
                <a:latin typeface="Times New Roman" panose="02020603050405020304" pitchFamily="18" charset="0"/>
                <a:cs typeface="Times New Roman" panose="02020603050405020304" pitchFamily="18" charset="0"/>
              </a:rPr>
              <a:t>が表現される</a:t>
            </a:r>
            <a:r>
              <a:rPr lang="en-US" altLang="ja-JP" sz="2000" b="0" dirty="0">
                <a:latin typeface="Times New Roman" panose="02020603050405020304" pitchFamily="18" charset="0"/>
                <a:cs typeface="Times New Roman" panose="02020603050405020304" pitchFamily="18" charset="0"/>
              </a:rPr>
              <a:t>)</a:t>
            </a:r>
            <a:br>
              <a:rPr lang="en-US" altLang="ja-JP" sz="2000" b="0" dirty="0">
                <a:latin typeface="Times New Roman" panose="02020603050405020304" pitchFamily="18" charset="0"/>
                <a:cs typeface="Times New Roman" panose="02020603050405020304" pitchFamily="18" charset="0"/>
              </a:rPr>
            </a:br>
            <a:r>
              <a:rPr lang="ja-JP" altLang="en-US" sz="2000" b="0" dirty="0">
                <a:latin typeface="Times New Roman" panose="02020603050405020304" pitchFamily="18" charset="0"/>
                <a:cs typeface="Times New Roman" panose="02020603050405020304" pitchFamily="18" charset="0"/>
              </a:rPr>
              <a:t>・</a:t>
            </a:r>
            <a:r>
              <a:rPr lang="en-US" altLang="ja-JP" sz="2000" b="0" dirty="0">
                <a:latin typeface="Times New Roman" panose="02020603050405020304" pitchFamily="18" charset="0"/>
                <a:cs typeface="Times New Roman" panose="02020603050405020304" pitchFamily="18" charset="0"/>
              </a:rPr>
              <a:t>She tried to explain her perspective: however, he refused to listen.</a:t>
            </a:r>
            <a:br>
              <a:rPr lang="en-US" altLang="ja-JP" sz="2000" b="0" dirty="0">
                <a:latin typeface="Times New Roman" panose="02020603050405020304" pitchFamily="18" charset="0"/>
                <a:cs typeface="Times New Roman" panose="02020603050405020304" pitchFamily="18" charset="0"/>
              </a:rPr>
            </a:br>
            <a:r>
              <a:rPr lang="ja-JP" altLang="en-US" sz="2000" b="0" dirty="0">
                <a:latin typeface="Times New Roman" panose="02020603050405020304" pitchFamily="18" charset="0"/>
                <a:cs typeface="Times New Roman" panose="02020603050405020304" pitchFamily="18" charset="0"/>
              </a:rPr>
              <a:t>　　彼女は見込みを説明しようとした。</a:t>
            </a:r>
            <a:br>
              <a:rPr lang="en-US" altLang="ja-JP" sz="2000" b="0" dirty="0">
                <a:latin typeface="Times New Roman" panose="02020603050405020304" pitchFamily="18" charset="0"/>
                <a:cs typeface="Times New Roman" panose="02020603050405020304" pitchFamily="18" charset="0"/>
              </a:rPr>
            </a:br>
            <a:r>
              <a:rPr lang="ja-JP" altLang="en-US" sz="2000" b="0" dirty="0">
                <a:latin typeface="Times New Roman" panose="02020603050405020304" pitchFamily="18" charset="0"/>
                <a:cs typeface="Times New Roman" panose="02020603050405020304" pitchFamily="18" charset="0"/>
              </a:rPr>
              <a:t>　　</a:t>
            </a:r>
            <a:r>
              <a:rPr lang="en-US" altLang="ja-JP" sz="2000" b="0" dirty="0">
                <a:latin typeface="Times New Roman" panose="02020603050405020304" pitchFamily="18" charset="0"/>
                <a:cs typeface="Times New Roman" panose="02020603050405020304" pitchFamily="18" charset="0"/>
              </a:rPr>
              <a:t>(</a:t>
            </a:r>
            <a:r>
              <a:rPr lang="en-US" altLang="ja-JP" sz="2000" dirty="0">
                <a:latin typeface="Times New Roman" panose="02020603050405020304" pitchFamily="18" charset="0"/>
                <a:cs typeface="Times New Roman" panose="02020603050405020304" pitchFamily="18" charset="0"/>
              </a:rPr>
              <a:t>:</a:t>
            </a:r>
            <a:r>
              <a:rPr lang="ja-JP" altLang="en-US" sz="2000" dirty="0">
                <a:latin typeface="Times New Roman" panose="02020603050405020304" pitchFamily="18" charset="0"/>
                <a:cs typeface="Times New Roman" panose="02020603050405020304" pitchFamily="18" charset="0"/>
              </a:rPr>
              <a:t>で その理由を説明しようとしているのに）しかし</a:t>
            </a:r>
            <a:r>
              <a:rPr lang="ja-JP" altLang="en-US" sz="2000" b="0" dirty="0">
                <a:latin typeface="Times New Roman" panose="02020603050405020304" pitchFamily="18" charset="0"/>
                <a:cs typeface="Times New Roman" panose="02020603050405020304" pitchFamily="18" charset="0"/>
              </a:rPr>
              <a:t>、彼は聞くのを拒否した ＝＞ </a:t>
            </a:r>
            <a:r>
              <a:rPr lang="ja-JP" altLang="en-US" sz="2000" dirty="0">
                <a:latin typeface="Times New Roman" panose="02020603050405020304" pitchFamily="18" charset="0"/>
                <a:cs typeface="Times New Roman" panose="02020603050405020304" pitchFamily="18" charset="0"/>
              </a:rPr>
              <a:t>不自然</a:t>
            </a:r>
            <a:endParaRPr lang="en-US" altLang="ja-JP" sz="2000" dirty="0">
              <a:latin typeface="Times New Roman" panose="02020603050405020304" pitchFamily="18" charset="0"/>
              <a:cs typeface="Times New Roman" panose="02020603050405020304" pitchFamily="18" charset="0"/>
            </a:endParaRPr>
          </a:p>
          <a:p>
            <a:pPr marL="0" indent="0" algn="ctr">
              <a:lnSpc>
                <a:spcPct val="110000"/>
              </a:lnSpc>
              <a:spcBef>
                <a:spcPts val="0"/>
              </a:spcBef>
              <a:spcAft>
                <a:spcPts val="1200"/>
              </a:spcAft>
              <a:buNone/>
            </a:pPr>
            <a:r>
              <a:rPr lang="ja-JP" altLang="en-US" sz="2600" dirty="0">
                <a:solidFill>
                  <a:srgbClr val="0000FF"/>
                </a:solidFill>
                <a:latin typeface="Times New Roman" panose="02020603050405020304" pitchFamily="18" charset="0"/>
                <a:cs typeface="Times New Roman" panose="02020603050405020304" pitchFamily="18" charset="0"/>
              </a:rPr>
              <a:t>完全な文をつなぐ場合、判断に困ったらセミコロンを使ったほうが無難</a:t>
            </a:r>
            <a:endParaRPr lang="en-US" altLang="ja-JP"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145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D8010-53A4-0B00-264B-B13E7542BBE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8763BD1-882E-D3E8-26A2-0291C9D1B24D}"/>
              </a:ext>
            </a:extLst>
          </p:cNvPr>
          <p:cNvSpPr>
            <a:spLocks noGrp="1"/>
          </p:cNvSpPr>
          <p:nvPr>
            <p:ph type="title"/>
          </p:nvPr>
        </p:nvSpPr>
        <p:spPr>
          <a:xfrm>
            <a:off x="205642" y="163146"/>
            <a:ext cx="11171116" cy="807182"/>
          </a:xfrm>
        </p:spPr>
        <p:txBody>
          <a:bodyPr>
            <a:normAutofit/>
          </a:bodyPr>
          <a:lstStyle/>
          <a:p>
            <a:r>
              <a:rPr kumimoji="1" lang="ja-JP" altLang="en-US" dirty="0"/>
              <a:t>英語における主語の省略</a:t>
            </a:r>
          </a:p>
        </p:txBody>
      </p:sp>
      <p:sp>
        <p:nvSpPr>
          <p:cNvPr id="3" name="コンテンツ プレースホルダー 2">
            <a:extLst>
              <a:ext uri="{FF2B5EF4-FFF2-40B4-BE49-F238E27FC236}">
                <a16:creationId xmlns:a16="http://schemas.microsoft.com/office/drawing/2014/main" id="{A5832996-6247-42F5-9E0E-A88003771606}"/>
              </a:ext>
            </a:extLst>
          </p:cNvPr>
          <p:cNvSpPr>
            <a:spLocks noGrp="1"/>
          </p:cNvSpPr>
          <p:nvPr>
            <p:ph idx="1"/>
          </p:nvPr>
        </p:nvSpPr>
        <p:spPr>
          <a:xfrm>
            <a:off x="186592" y="964405"/>
            <a:ext cx="11862533" cy="5998370"/>
          </a:xfrm>
        </p:spPr>
        <p:txBody>
          <a:bodyPr>
            <a:normAutofit lnSpcReduction="10000"/>
          </a:bodyPr>
          <a:lstStyle/>
          <a:p>
            <a:pPr marL="0" indent="0">
              <a:lnSpc>
                <a:spcPct val="120000"/>
              </a:lnSpc>
              <a:spcBef>
                <a:spcPts val="600"/>
              </a:spcBef>
              <a:buNone/>
            </a:pPr>
            <a:r>
              <a:rPr lang="ja-JP" altLang="en-US" dirty="0"/>
              <a:t>日本語</a:t>
            </a:r>
            <a:r>
              <a:rPr lang="en-US" altLang="ja-JP" dirty="0"/>
              <a:t>:</a:t>
            </a:r>
            <a:r>
              <a:rPr lang="ja-JP" altLang="en-US" dirty="0"/>
              <a:t> 主語などを省略するのが容易な言語構造 </a:t>
            </a:r>
            <a:r>
              <a:rPr lang="en-US" altLang="ja-JP" dirty="0"/>
              <a:t>(Pro-drop</a:t>
            </a:r>
            <a:r>
              <a:rPr lang="ja-JP" altLang="en-US" dirty="0"/>
              <a:t>言語</a:t>
            </a:r>
            <a:r>
              <a:rPr lang="en-US" altLang="ja-JP" dirty="0"/>
              <a:t>)</a:t>
            </a:r>
            <a:br>
              <a:rPr lang="en-US" altLang="ja-JP" dirty="0"/>
            </a:br>
            <a:r>
              <a:rPr lang="ja-JP" altLang="en-US" b="0" dirty="0"/>
              <a:t>・敬語や動詞の活用形で主語を特定しやすい</a:t>
            </a:r>
            <a:endParaRPr lang="en-US" altLang="ja-JP" b="0" dirty="0"/>
          </a:p>
          <a:p>
            <a:pPr marL="0" indent="0">
              <a:lnSpc>
                <a:spcPct val="120000"/>
              </a:lnSpc>
              <a:spcBef>
                <a:spcPts val="600"/>
              </a:spcBef>
              <a:buNone/>
            </a:pPr>
            <a:r>
              <a:rPr lang="ja-JP" altLang="en-US" b="0" dirty="0"/>
              <a:t>・文化的に、</a:t>
            </a:r>
            <a:r>
              <a:rPr lang="en-US" altLang="ja-JP" b="0" dirty="0"/>
              <a:t>context</a:t>
            </a:r>
            <a:r>
              <a:rPr lang="ja-JP" altLang="en-US" b="0" dirty="0"/>
              <a:t> の共通認識を聞き手・読み手にも期待する </a:t>
            </a:r>
            <a:r>
              <a:rPr lang="en-US" altLang="ja-JP" b="0" dirty="0"/>
              <a:t>(</a:t>
            </a:r>
            <a:r>
              <a:rPr lang="ja-JP" altLang="en-US" b="0" dirty="0"/>
              <a:t>行間を読む</a:t>
            </a:r>
            <a:r>
              <a:rPr lang="en-US" altLang="ja-JP" b="0" dirty="0"/>
              <a:t>)</a:t>
            </a:r>
          </a:p>
          <a:p>
            <a:pPr marL="0" indent="0">
              <a:lnSpc>
                <a:spcPct val="120000"/>
              </a:lnSpc>
              <a:spcBef>
                <a:spcPts val="600"/>
              </a:spcBef>
              <a:buNone/>
            </a:pPr>
            <a:endParaRPr lang="en-US" altLang="ja-JP" dirty="0"/>
          </a:p>
          <a:p>
            <a:pPr marL="0" indent="0">
              <a:lnSpc>
                <a:spcPct val="120000"/>
              </a:lnSpc>
              <a:spcBef>
                <a:spcPts val="600"/>
              </a:spcBef>
              <a:buNone/>
            </a:pPr>
            <a:r>
              <a:rPr lang="ja-JP" altLang="en-US" dirty="0"/>
              <a:t>英語</a:t>
            </a:r>
            <a:r>
              <a:rPr lang="en-US" altLang="ja-JP" dirty="0"/>
              <a:t>:</a:t>
            </a:r>
            <a:r>
              <a:rPr lang="ja-JP" altLang="en-US" dirty="0"/>
              <a:t> 基本的に主語の省略はできない</a:t>
            </a:r>
            <a:endParaRPr lang="en-US" altLang="ja-JP" dirty="0"/>
          </a:p>
          <a:p>
            <a:pPr marL="0" indent="0">
              <a:lnSpc>
                <a:spcPct val="120000"/>
              </a:lnSpc>
              <a:spcBef>
                <a:spcPts val="600"/>
              </a:spcBef>
              <a:buNone/>
            </a:pPr>
            <a:r>
              <a:rPr lang="ja-JP" altLang="en-US" b="0" dirty="0"/>
              <a:t>・</a:t>
            </a:r>
            <a:r>
              <a:rPr lang="en-US" altLang="ja-JP" b="0" dirty="0"/>
              <a:t>Casual</a:t>
            </a:r>
            <a:r>
              <a:rPr lang="ja-JP" altLang="en-US" b="0" dirty="0"/>
              <a:t>な会話、</a:t>
            </a:r>
            <a:r>
              <a:rPr lang="en-US" altLang="ja-JP" b="0" dirty="0"/>
              <a:t>chat</a:t>
            </a:r>
            <a:r>
              <a:rPr lang="ja-JP" altLang="en-US" b="0" dirty="0"/>
              <a:t>では </a:t>
            </a:r>
            <a:r>
              <a:rPr lang="en-US" altLang="ja-JP" b="0" dirty="0"/>
              <a:t>I</a:t>
            </a:r>
            <a:r>
              <a:rPr lang="ja-JP" altLang="en-US" b="0" dirty="0"/>
              <a:t> を省略することも多い</a:t>
            </a:r>
            <a:br>
              <a:rPr lang="en-US" altLang="ja-JP" b="0" dirty="0"/>
            </a:br>
            <a:r>
              <a:rPr lang="ja-JP" altLang="en-US" sz="2000" b="0" dirty="0"/>
              <a:t>　　</a:t>
            </a:r>
            <a:r>
              <a:rPr lang="en-US" altLang="ja-JP" sz="2000" b="0" dirty="0"/>
              <a:t>A: Did you finish the homework?   B: finished.</a:t>
            </a:r>
            <a:br>
              <a:rPr lang="en-US" altLang="ja-JP" sz="2000" b="0" dirty="0"/>
            </a:br>
            <a:r>
              <a:rPr lang="ja-JP" altLang="en-US" sz="2000" b="0" dirty="0"/>
              <a:t>　　</a:t>
            </a:r>
            <a:r>
              <a:rPr lang="en-US" altLang="ja-JP" sz="2000" b="0" dirty="0"/>
              <a:t>A: Could you open the window?   </a:t>
            </a:r>
            <a:r>
              <a:rPr lang="ja-JP" altLang="en-US" sz="2000" b="0" dirty="0"/>
              <a:t> </a:t>
            </a:r>
            <a:r>
              <a:rPr lang="en-US" altLang="ja-JP" sz="2000" b="0" dirty="0"/>
              <a:t>B: did.</a:t>
            </a:r>
            <a:br>
              <a:rPr lang="en-US" altLang="ja-JP" sz="2000" b="0" dirty="0"/>
            </a:br>
            <a:r>
              <a:rPr lang="ja-JP" altLang="en-US" sz="2000" b="0" dirty="0"/>
              <a:t>　　</a:t>
            </a:r>
            <a:r>
              <a:rPr lang="en-US" altLang="ja-JP" sz="2000" b="0" dirty="0"/>
              <a:t>A: Can you do me a favor?   </a:t>
            </a:r>
            <a:r>
              <a:rPr lang="ja-JP" altLang="en-US" sz="2000" b="0" dirty="0"/>
              <a:t>        </a:t>
            </a:r>
            <a:r>
              <a:rPr lang="en-US" altLang="ja-JP" sz="2000" b="0" dirty="0"/>
              <a:t>B: got it.</a:t>
            </a:r>
          </a:p>
          <a:p>
            <a:pPr marL="0" indent="0">
              <a:lnSpc>
                <a:spcPct val="120000"/>
              </a:lnSpc>
              <a:spcBef>
                <a:spcPts val="600"/>
              </a:spcBef>
              <a:buNone/>
            </a:pPr>
            <a:r>
              <a:rPr lang="ja-JP" altLang="en-US" b="0" dirty="0"/>
              <a:t>・</a:t>
            </a:r>
            <a:r>
              <a:rPr lang="en-US" altLang="ja-JP" b="0" dirty="0"/>
              <a:t>3</a:t>
            </a:r>
            <a:r>
              <a:rPr lang="ja-JP" altLang="en-US" b="0" dirty="0"/>
              <a:t>人称の主語を省略することは限定的</a:t>
            </a:r>
            <a:br>
              <a:rPr lang="en-US" altLang="ja-JP" b="0" dirty="0"/>
            </a:br>
            <a:r>
              <a:rPr lang="en-US" altLang="ja-JP" sz="2000" b="0" dirty="0"/>
              <a:t>      A:</a:t>
            </a:r>
            <a:r>
              <a:rPr lang="ja-JP" altLang="en-US" sz="2000" b="0" dirty="0"/>
              <a:t> </a:t>
            </a:r>
            <a:r>
              <a:rPr lang="en-US" altLang="ja-JP" sz="2000" b="0" dirty="0"/>
              <a:t>What did she said</a:t>
            </a:r>
            <a:r>
              <a:rPr lang="ja-JP" altLang="en-US" sz="2000" b="0" dirty="0"/>
              <a:t>？  </a:t>
            </a:r>
            <a:r>
              <a:rPr lang="en-US" altLang="ja-JP" sz="2000" b="0" dirty="0"/>
              <a:t>B: (She) told me … </a:t>
            </a:r>
          </a:p>
          <a:p>
            <a:pPr marL="0" indent="0">
              <a:lnSpc>
                <a:spcPct val="120000"/>
              </a:lnSpc>
              <a:spcBef>
                <a:spcPts val="600"/>
              </a:spcBef>
              <a:buNone/>
            </a:pPr>
            <a:r>
              <a:rPr lang="ja-JP" altLang="en-US" dirty="0">
                <a:solidFill>
                  <a:srgbClr val="FF0000"/>
                </a:solidFill>
              </a:rPr>
              <a:t>・論文では</a:t>
            </a:r>
            <a:r>
              <a:rPr lang="en-US" altLang="ja-JP" b="0" dirty="0"/>
              <a:t>(</a:t>
            </a:r>
            <a:r>
              <a:rPr lang="ja-JP" altLang="en-US" b="0" dirty="0"/>
              <a:t>一人称であっても</a:t>
            </a:r>
            <a:r>
              <a:rPr lang="en-US" altLang="ja-JP" b="0" dirty="0"/>
              <a:t>)</a:t>
            </a:r>
            <a:r>
              <a:rPr lang="ja-JP" altLang="en-US" dirty="0">
                <a:solidFill>
                  <a:srgbClr val="FF0000"/>
                </a:solidFill>
              </a:rPr>
              <a:t>主語の省略はない</a:t>
            </a:r>
            <a:endParaRPr lang="en-US" altLang="ja-JP" dirty="0">
              <a:solidFill>
                <a:srgbClr val="FF0000"/>
              </a:solidFill>
            </a:endParaRPr>
          </a:p>
          <a:p>
            <a:pPr marL="0" indent="0">
              <a:lnSpc>
                <a:spcPct val="120000"/>
              </a:lnSpc>
              <a:spcBef>
                <a:spcPts val="600"/>
              </a:spcBef>
              <a:buNone/>
            </a:pPr>
            <a:r>
              <a:rPr lang="ja-JP" altLang="en-US" dirty="0">
                <a:solidFill>
                  <a:srgbClr val="FF0000"/>
                </a:solidFill>
              </a:rPr>
              <a:t>・プレゼンでは、自明な場合に</a:t>
            </a:r>
            <a:r>
              <a:rPr lang="en-US" altLang="ja-JP" b="0" dirty="0"/>
              <a:t>(3</a:t>
            </a:r>
            <a:r>
              <a:rPr lang="ja-JP" altLang="en-US" b="0" dirty="0"/>
              <a:t>人称であっても</a:t>
            </a:r>
            <a:r>
              <a:rPr lang="en-US" altLang="ja-JP" b="0" dirty="0"/>
              <a:t>)</a:t>
            </a:r>
            <a:r>
              <a:rPr lang="ja-JP" altLang="en-US" dirty="0">
                <a:solidFill>
                  <a:srgbClr val="FF0000"/>
                </a:solidFill>
              </a:rPr>
              <a:t>主語を省略する </a:t>
            </a:r>
            <a:r>
              <a:rPr lang="en-US" altLang="ja-JP" dirty="0">
                <a:solidFill>
                  <a:srgbClr val="FF0000"/>
                </a:solidFill>
              </a:rPr>
              <a:t>(</a:t>
            </a:r>
            <a:r>
              <a:rPr lang="ja-JP" altLang="en-US" dirty="0">
                <a:solidFill>
                  <a:srgbClr val="FF0000"/>
                </a:solidFill>
              </a:rPr>
              <a:t>簡潔性が優先</a:t>
            </a:r>
            <a:r>
              <a:rPr lang="en-US" altLang="ja-JP" dirty="0">
                <a:solidFill>
                  <a:srgbClr val="FF0000"/>
                </a:solidFill>
              </a:rPr>
              <a:t>)  </a:t>
            </a:r>
          </a:p>
        </p:txBody>
      </p:sp>
    </p:spTree>
    <p:extLst>
      <p:ext uri="{BB962C8B-B14F-4D97-AF65-F5344CB8AC3E}">
        <p14:creationId xmlns:p14="http://schemas.microsoft.com/office/powerpoint/2010/main" val="283631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D1B87-61C4-38F6-2C8F-C4C52CA3616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71AD0B6-4698-25C9-4DE1-402B8A62E3FE}"/>
              </a:ext>
            </a:extLst>
          </p:cNvPr>
          <p:cNvSpPr>
            <a:spLocks noGrp="1"/>
          </p:cNvSpPr>
          <p:nvPr>
            <p:ph type="title"/>
          </p:nvPr>
        </p:nvSpPr>
        <p:spPr>
          <a:xfrm>
            <a:off x="205642" y="163146"/>
            <a:ext cx="11171116" cy="807182"/>
          </a:xfrm>
        </p:spPr>
        <p:txBody>
          <a:bodyPr>
            <a:normAutofit/>
          </a:bodyPr>
          <a:lstStyle/>
          <a:p>
            <a:r>
              <a:rPr lang="ja-JP" altLang="en-US" dirty="0"/>
              <a:t>コンマ </a:t>
            </a:r>
            <a:r>
              <a:rPr lang="en-US" altLang="ja-JP" dirty="0"/>
              <a:t>(</a:t>
            </a:r>
            <a:r>
              <a:rPr kumimoji="1" lang="en-US" altLang="ja-JP" dirty="0"/>
              <a:t>,)</a:t>
            </a:r>
            <a:r>
              <a:rPr kumimoji="1" lang="ja-JP" altLang="en-US" dirty="0"/>
              <a:t> の使い方</a:t>
            </a:r>
            <a:r>
              <a:rPr kumimoji="1" lang="en-US" altLang="ja-JP" dirty="0"/>
              <a:t>:</a:t>
            </a:r>
            <a:r>
              <a:rPr kumimoji="1" lang="ja-JP" altLang="en-US" dirty="0"/>
              <a:t> </a:t>
            </a:r>
            <a:r>
              <a:rPr kumimoji="1" lang="en-US" altLang="ja-JP" dirty="0"/>
              <a:t>2</a:t>
            </a:r>
            <a:r>
              <a:rPr kumimoji="1" lang="ja-JP" altLang="en-US" dirty="0"/>
              <a:t>つの文章を弱くつなぐ</a:t>
            </a:r>
          </a:p>
        </p:txBody>
      </p:sp>
      <p:sp>
        <p:nvSpPr>
          <p:cNvPr id="3" name="コンテンツ プレースホルダー 2">
            <a:extLst>
              <a:ext uri="{FF2B5EF4-FFF2-40B4-BE49-F238E27FC236}">
                <a16:creationId xmlns:a16="http://schemas.microsoft.com/office/drawing/2014/main" id="{02DFC5CD-C1DA-5400-BD8C-80F636DE99C5}"/>
              </a:ext>
            </a:extLst>
          </p:cNvPr>
          <p:cNvSpPr>
            <a:spLocks noGrp="1"/>
          </p:cNvSpPr>
          <p:nvPr>
            <p:ph idx="1"/>
          </p:nvPr>
        </p:nvSpPr>
        <p:spPr>
          <a:xfrm>
            <a:off x="158017" y="964405"/>
            <a:ext cx="11862533" cy="5998370"/>
          </a:xfrm>
        </p:spPr>
        <p:txBody>
          <a:bodyPr>
            <a:normAutofit/>
          </a:bodyPr>
          <a:lstStyle/>
          <a:p>
            <a:pPr marL="0" indent="0">
              <a:lnSpc>
                <a:spcPct val="120000"/>
              </a:lnSpc>
              <a:spcBef>
                <a:spcPts val="600"/>
              </a:spcBef>
              <a:buNone/>
            </a:pPr>
            <a:r>
              <a:rPr lang="en-US" altLang="ja-JP" sz="3600" dirty="0"/>
              <a:t>Those animals such as dogs and cats (, </a:t>
            </a:r>
            <a:r>
              <a:rPr lang="ja-JP" altLang="en-US" sz="3600" dirty="0"/>
              <a:t>なし</a:t>
            </a:r>
            <a:r>
              <a:rPr lang="en-US" altLang="ja-JP" sz="3600" dirty="0"/>
              <a:t>):</a:t>
            </a:r>
            <a:br>
              <a:rPr lang="en-US" altLang="ja-JP" sz="3600" b="0" dirty="0"/>
            </a:br>
            <a:r>
              <a:rPr lang="ja-JP" altLang="en-US" sz="3600" b="0" dirty="0"/>
              <a:t>　限定的。</a:t>
            </a:r>
            <a:br>
              <a:rPr lang="en-US" altLang="ja-JP" sz="3600" b="0" dirty="0"/>
            </a:br>
            <a:r>
              <a:rPr lang="ja-JP" altLang="en-US" sz="3600" b="0" dirty="0"/>
              <a:t>「</a:t>
            </a:r>
            <a:r>
              <a:rPr lang="en-US" altLang="ja-JP" sz="3600" b="0" dirty="0"/>
              <a:t>dogs and cats</a:t>
            </a:r>
            <a:r>
              <a:rPr lang="ja-JP" altLang="en-US" sz="3600" b="0" dirty="0"/>
              <a:t>」以外の動物が含まれる可能性は低い</a:t>
            </a:r>
            <a:endParaRPr lang="en-US" altLang="ja-JP" sz="3600" b="0" dirty="0"/>
          </a:p>
          <a:p>
            <a:pPr marL="0" indent="0">
              <a:lnSpc>
                <a:spcPct val="120000"/>
              </a:lnSpc>
              <a:spcBef>
                <a:spcPts val="600"/>
              </a:spcBef>
              <a:buNone/>
            </a:pPr>
            <a:endParaRPr lang="en-US" altLang="ja-JP" sz="3600" b="0" dirty="0"/>
          </a:p>
          <a:p>
            <a:pPr marL="0" indent="0">
              <a:lnSpc>
                <a:spcPct val="120000"/>
              </a:lnSpc>
              <a:spcBef>
                <a:spcPts val="600"/>
              </a:spcBef>
              <a:buNone/>
            </a:pPr>
            <a:r>
              <a:rPr lang="en-US" altLang="ja-JP" sz="3600" dirty="0"/>
              <a:t>Those animals, such as dogs and cats</a:t>
            </a:r>
            <a:r>
              <a:rPr lang="ja-JP" altLang="en-US" sz="3600" dirty="0"/>
              <a:t> </a:t>
            </a:r>
            <a:r>
              <a:rPr lang="en-US" altLang="ja-JP" sz="3600" dirty="0"/>
              <a:t>(,</a:t>
            </a:r>
            <a:r>
              <a:rPr lang="ja-JP" altLang="en-US" sz="3600" dirty="0"/>
              <a:t> あり</a:t>
            </a:r>
            <a:r>
              <a:rPr lang="en-US" altLang="ja-JP" sz="3600" dirty="0"/>
              <a:t>):</a:t>
            </a:r>
          </a:p>
          <a:p>
            <a:pPr marL="0" indent="0">
              <a:lnSpc>
                <a:spcPct val="120000"/>
              </a:lnSpc>
              <a:spcBef>
                <a:spcPts val="600"/>
              </a:spcBef>
              <a:buNone/>
            </a:pPr>
            <a:r>
              <a:rPr lang="ja-JP" altLang="en-US" sz="3600" b="0" dirty="0"/>
              <a:t>　「</a:t>
            </a:r>
            <a:r>
              <a:rPr lang="en-US" altLang="ja-JP" sz="3600" b="0" dirty="0"/>
              <a:t>dogs and cats</a:t>
            </a:r>
            <a:r>
              <a:rPr lang="ja-JP" altLang="en-US" sz="3600" b="0" dirty="0"/>
              <a:t>」は補足情報。</a:t>
            </a:r>
            <a:br>
              <a:rPr lang="en-US" altLang="ja-JP" sz="3600" b="0" dirty="0"/>
            </a:br>
            <a:r>
              <a:rPr lang="en-US" altLang="ja-JP" sz="3600" b="0" dirty="0"/>
              <a:t>those animals</a:t>
            </a:r>
            <a:r>
              <a:rPr lang="ja-JP" altLang="en-US" sz="3600" b="0" dirty="0"/>
              <a:t>には </a:t>
            </a:r>
            <a:r>
              <a:rPr lang="en-US" altLang="ja-JP" sz="3600" b="0" dirty="0"/>
              <a:t>dogs and cats </a:t>
            </a:r>
            <a:r>
              <a:rPr lang="ja-JP" altLang="en-US" sz="3600" b="0" dirty="0"/>
              <a:t>以外の動物も含まれる可能性がある。</a:t>
            </a:r>
            <a:endParaRPr lang="en-US" altLang="ja-JP" sz="3600" b="0" dirty="0"/>
          </a:p>
        </p:txBody>
      </p:sp>
    </p:spTree>
    <p:extLst>
      <p:ext uri="{BB962C8B-B14F-4D97-AF65-F5344CB8AC3E}">
        <p14:creationId xmlns:p14="http://schemas.microsoft.com/office/powerpoint/2010/main" val="2100095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FB654-D3E9-33E8-3501-ED22F18B549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0343481-C6F6-A2E7-FC9C-187E0D4C8E47}"/>
              </a:ext>
            </a:extLst>
          </p:cNvPr>
          <p:cNvSpPr>
            <a:spLocks noGrp="1"/>
          </p:cNvSpPr>
          <p:nvPr>
            <p:ph type="title"/>
          </p:nvPr>
        </p:nvSpPr>
        <p:spPr>
          <a:xfrm>
            <a:off x="205642" y="163146"/>
            <a:ext cx="11171116" cy="807182"/>
          </a:xfrm>
        </p:spPr>
        <p:txBody>
          <a:bodyPr>
            <a:normAutofit/>
          </a:bodyPr>
          <a:lstStyle/>
          <a:p>
            <a:r>
              <a:rPr lang="ja-JP" altLang="en-US" dirty="0"/>
              <a:t>複文とコンマ </a:t>
            </a:r>
            <a:r>
              <a:rPr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AC785C52-6984-9F29-555A-4F629F160728}"/>
              </a:ext>
            </a:extLst>
          </p:cNvPr>
          <p:cNvSpPr>
            <a:spLocks noGrp="1"/>
          </p:cNvSpPr>
          <p:nvPr>
            <p:ph idx="1"/>
          </p:nvPr>
        </p:nvSpPr>
        <p:spPr>
          <a:xfrm>
            <a:off x="158017" y="964405"/>
            <a:ext cx="11862533" cy="5998370"/>
          </a:xfrm>
        </p:spPr>
        <p:txBody>
          <a:bodyPr>
            <a:normAutofit/>
          </a:bodyPr>
          <a:lstStyle/>
          <a:p>
            <a:pPr marL="0" indent="0">
              <a:lnSpc>
                <a:spcPct val="120000"/>
              </a:lnSpc>
              <a:spcBef>
                <a:spcPts val="600"/>
              </a:spcBef>
              <a:buNone/>
            </a:pPr>
            <a:r>
              <a:rPr lang="ja-JP" altLang="en-US" sz="3200" dirty="0"/>
              <a:t>主語が同じ場合</a:t>
            </a:r>
            <a:r>
              <a:rPr lang="en-US" altLang="ja-JP" sz="3200" dirty="0"/>
              <a:t>:</a:t>
            </a:r>
            <a:r>
              <a:rPr lang="ja-JP" altLang="en-US" sz="3200" dirty="0"/>
              <a:t> </a:t>
            </a:r>
            <a:br>
              <a:rPr lang="en-US" altLang="ja-JP" sz="3200" dirty="0"/>
            </a:br>
            <a:r>
              <a:rPr lang="ja-JP" altLang="en-US" sz="3200" b="0" dirty="0"/>
              <a:t>・コンマを入れず接続詞（</a:t>
            </a:r>
            <a:r>
              <a:rPr lang="en-US" altLang="ja-JP" sz="3200" b="0" dirty="0"/>
              <a:t>and, or, but</a:t>
            </a:r>
            <a:r>
              <a:rPr lang="ja-JP" altLang="en-US" sz="3200" b="0" dirty="0"/>
              <a:t>など）を使うことで</a:t>
            </a:r>
            <a:br>
              <a:rPr lang="en-US" altLang="ja-JP" sz="3200" b="0" dirty="0"/>
            </a:br>
            <a:r>
              <a:rPr lang="ja-JP" altLang="en-US" sz="3200" b="0" dirty="0"/>
              <a:t>　文章がスムーズにつながる</a:t>
            </a:r>
            <a:endParaRPr lang="en-US" altLang="ja-JP" sz="3200" b="0" dirty="0"/>
          </a:p>
          <a:p>
            <a:pPr marL="0" indent="0">
              <a:lnSpc>
                <a:spcPct val="120000"/>
              </a:lnSpc>
              <a:spcBef>
                <a:spcPts val="600"/>
              </a:spcBef>
              <a:buNone/>
            </a:pPr>
            <a:r>
              <a:rPr lang="ja-JP" altLang="en-US" sz="3200" b="0" dirty="0"/>
              <a:t>・主語の繰り返しを省略することも多い</a:t>
            </a:r>
            <a:endParaRPr lang="en-US" altLang="ja-JP" sz="3200" b="0" dirty="0"/>
          </a:p>
          <a:p>
            <a:pPr marL="0" indent="0">
              <a:lnSpc>
                <a:spcPct val="120000"/>
              </a:lnSpc>
              <a:spcBef>
                <a:spcPts val="600"/>
              </a:spcBef>
              <a:buNone/>
            </a:pPr>
            <a:endParaRPr lang="en-US" altLang="ja-JP" sz="3200" dirty="0"/>
          </a:p>
          <a:p>
            <a:pPr marL="0" indent="0">
              <a:lnSpc>
                <a:spcPct val="120000"/>
              </a:lnSpc>
              <a:spcBef>
                <a:spcPts val="600"/>
              </a:spcBef>
              <a:buNone/>
            </a:pPr>
            <a:r>
              <a:rPr lang="ja-JP" altLang="en-US" sz="3200" dirty="0"/>
              <a:t>主語が異なる場合</a:t>
            </a:r>
            <a:r>
              <a:rPr lang="en-US" altLang="ja-JP" sz="3200" dirty="0"/>
              <a:t>:</a:t>
            </a:r>
            <a:br>
              <a:rPr lang="en-US" altLang="ja-JP" sz="3200" dirty="0"/>
            </a:br>
            <a:r>
              <a:rPr lang="ja-JP" altLang="en-US" sz="3200" b="0" dirty="0"/>
              <a:t>・コンマを入れるのが一般的</a:t>
            </a:r>
            <a:endParaRPr lang="en-US" altLang="ja-JP" sz="3200" b="0" dirty="0"/>
          </a:p>
          <a:p>
            <a:pPr marL="0" indent="0">
              <a:lnSpc>
                <a:spcPct val="120000"/>
              </a:lnSpc>
              <a:spcBef>
                <a:spcPts val="600"/>
              </a:spcBef>
              <a:buNone/>
            </a:pPr>
            <a:r>
              <a:rPr lang="ja-JP" altLang="en-US" sz="3200" b="0" dirty="0"/>
              <a:t>・カジュアルな会話や短文では、コンマを省略することがある</a:t>
            </a:r>
            <a:endParaRPr lang="en-US" altLang="ja-JP" sz="3200" b="0" dirty="0"/>
          </a:p>
          <a:p>
            <a:pPr marL="0" indent="0">
              <a:lnSpc>
                <a:spcPct val="120000"/>
              </a:lnSpc>
              <a:spcBef>
                <a:spcPts val="600"/>
              </a:spcBef>
              <a:buNone/>
            </a:pPr>
            <a:r>
              <a:rPr lang="ja-JP" altLang="en-US" sz="3200" b="0" dirty="0"/>
              <a:t>・フォーマルな文章や学術的な文書では、コンマを入れる</a:t>
            </a:r>
            <a:endParaRPr lang="en-US" altLang="ja-JP" sz="3200" b="0" dirty="0"/>
          </a:p>
        </p:txBody>
      </p:sp>
    </p:spTree>
    <p:extLst>
      <p:ext uri="{BB962C8B-B14F-4D97-AF65-F5344CB8AC3E}">
        <p14:creationId xmlns:p14="http://schemas.microsoft.com/office/powerpoint/2010/main" val="1983477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6B517-807F-2537-F8DB-D5333D32239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A40A99D-C804-60DE-D3D1-96AE68D50DBB}"/>
              </a:ext>
            </a:extLst>
          </p:cNvPr>
          <p:cNvSpPr>
            <a:spLocks noGrp="1"/>
          </p:cNvSpPr>
          <p:nvPr>
            <p:ph type="title"/>
          </p:nvPr>
        </p:nvSpPr>
        <p:spPr>
          <a:xfrm>
            <a:off x="205642" y="163146"/>
            <a:ext cx="11171116" cy="807182"/>
          </a:xfrm>
        </p:spPr>
        <p:txBody>
          <a:bodyPr>
            <a:normAutofit/>
          </a:bodyPr>
          <a:lstStyle/>
          <a:p>
            <a:r>
              <a:rPr kumimoji="1" lang="ja-JP" altLang="en-US" dirty="0"/>
              <a:t>関係代名詞</a:t>
            </a:r>
          </a:p>
        </p:txBody>
      </p:sp>
      <p:sp>
        <p:nvSpPr>
          <p:cNvPr id="3" name="コンテンツ プレースホルダー 2">
            <a:extLst>
              <a:ext uri="{FF2B5EF4-FFF2-40B4-BE49-F238E27FC236}">
                <a16:creationId xmlns:a16="http://schemas.microsoft.com/office/drawing/2014/main" id="{8296A9CC-4A0E-AADF-40A9-E04A8686BC4A}"/>
              </a:ext>
            </a:extLst>
          </p:cNvPr>
          <p:cNvSpPr>
            <a:spLocks noGrp="1"/>
          </p:cNvSpPr>
          <p:nvPr>
            <p:ph idx="1"/>
          </p:nvPr>
        </p:nvSpPr>
        <p:spPr>
          <a:xfrm>
            <a:off x="205642" y="1240630"/>
            <a:ext cx="11862533" cy="5793913"/>
          </a:xfrm>
        </p:spPr>
        <p:txBody>
          <a:bodyPr>
            <a:normAutofit fontScale="92500" lnSpcReduction="10000"/>
          </a:bodyPr>
          <a:lstStyle/>
          <a:p>
            <a:pPr marL="0" indent="0">
              <a:lnSpc>
                <a:spcPct val="120000"/>
              </a:lnSpc>
              <a:spcBef>
                <a:spcPts val="600"/>
              </a:spcBef>
              <a:buNone/>
            </a:pPr>
            <a:r>
              <a:rPr lang="en-US" altLang="ja-JP" sz="2800" dirty="0"/>
              <a:t>that</a:t>
            </a:r>
            <a:r>
              <a:rPr lang="en-US" altLang="ja-JP" sz="2800" b="0" dirty="0"/>
              <a:t>:</a:t>
            </a:r>
            <a:r>
              <a:rPr lang="ja-JP" altLang="en-US" sz="2800" b="0" dirty="0"/>
              <a:t> 制限用法、先行詞を特定するために必要な情報を追加。</a:t>
            </a:r>
            <a:br>
              <a:rPr lang="en-US" altLang="ja-JP" sz="2800" b="0" dirty="0"/>
            </a:br>
            <a:r>
              <a:rPr lang="ja-JP" altLang="en-US" sz="2800" b="0" dirty="0"/>
              <a:t>　　　</a:t>
            </a:r>
            <a:r>
              <a:rPr lang="ja-JP" altLang="en-US" sz="2800" dirty="0"/>
              <a:t>コンマで区切ることはできない</a:t>
            </a:r>
            <a:endParaRPr lang="en-US" altLang="ja-JP" sz="2800" dirty="0"/>
          </a:p>
          <a:p>
            <a:pPr marL="0" indent="0">
              <a:lnSpc>
                <a:spcPct val="120000"/>
              </a:lnSpc>
              <a:spcBef>
                <a:spcPts val="600"/>
              </a:spcBef>
              <a:buNone/>
            </a:pPr>
            <a:r>
              <a:rPr lang="ja-JP" altLang="en-US" sz="2800" b="0" dirty="0"/>
              <a:t>　○</a:t>
            </a:r>
            <a:r>
              <a:rPr lang="en-US" altLang="ja-JP" sz="2800" b="0" dirty="0"/>
              <a:t> The book that I borrowed was interesting.</a:t>
            </a:r>
          </a:p>
          <a:p>
            <a:pPr marL="0" indent="0">
              <a:lnSpc>
                <a:spcPct val="120000"/>
              </a:lnSpc>
              <a:spcBef>
                <a:spcPts val="600"/>
              </a:spcBef>
              <a:buNone/>
            </a:pPr>
            <a:r>
              <a:rPr lang="ja-JP" altLang="en-US" sz="2800" b="0" dirty="0"/>
              <a:t>　</a:t>
            </a:r>
            <a:r>
              <a:rPr lang="en-US" altLang="ja-JP" sz="2800" b="0" dirty="0"/>
              <a:t>×</a:t>
            </a:r>
            <a:r>
              <a:rPr lang="ja-JP" altLang="en-US" sz="2800" b="0" dirty="0"/>
              <a:t>  </a:t>
            </a:r>
            <a:r>
              <a:rPr lang="en-US" altLang="ja-JP" sz="2800" b="0" dirty="0"/>
              <a:t>The book, that I borrowed, was interesting.</a:t>
            </a:r>
          </a:p>
          <a:p>
            <a:pPr marL="0" indent="0">
              <a:lnSpc>
                <a:spcPct val="120000"/>
              </a:lnSpc>
              <a:spcBef>
                <a:spcPts val="600"/>
              </a:spcBef>
              <a:buNone/>
            </a:pPr>
            <a:endParaRPr lang="en-US" altLang="ja-JP" sz="2800" b="0" dirty="0"/>
          </a:p>
          <a:p>
            <a:pPr marL="0" indent="0">
              <a:lnSpc>
                <a:spcPct val="120000"/>
              </a:lnSpc>
              <a:spcBef>
                <a:spcPts val="600"/>
              </a:spcBef>
              <a:buNone/>
            </a:pPr>
            <a:r>
              <a:rPr lang="en-US" altLang="ja-JP" sz="2800" dirty="0"/>
              <a:t>where</a:t>
            </a:r>
            <a:r>
              <a:rPr lang="en-US" altLang="ja-JP" sz="2800" b="0" dirty="0"/>
              <a:t>: </a:t>
            </a:r>
            <a:r>
              <a:rPr lang="ja-JP" altLang="en-US" sz="2800" b="0" dirty="0"/>
              <a:t>制限用法にも非制限用法にも使える</a:t>
            </a:r>
            <a:endParaRPr lang="en-US" altLang="ja-JP" sz="2800" b="0" dirty="0"/>
          </a:p>
          <a:p>
            <a:pPr marL="0" indent="0">
              <a:lnSpc>
                <a:spcPct val="120000"/>
              </a:lnSpc>
              <a:spcBef>
                <a:spcPts val="600"/>
              </a:spcBef>
              <a:buNone/>
            </a:pPr>
            <a:r>
              <a:rPr lang="ja-JP" altLang="en-US" sz="2800" b="0" dirty="0"/>
              <a:t>　○</a:t>
            </a:r>
            <a:r>
              <a:rPr lang="en-US" altLang="ja-JP" sz="2800" b="0" dirty="0"/>
              <a:t> The library where I often study is very quiet.</a:t>
            </a:r>
            <a:br>
              <a:rPr lang="en-US" altLang="ja-JP" sz="2800" b="0" dirty="0"/>
            </a:br>
            <a:r>
              <a:rPr lang="en-US" altLang="ja-JP" sz="2800" b="0" dirty="0"/>
              <a:t>          </a:t>
            </a:r>
            <a:r>
              <a:rPr lang="ja-JP" altLang="en-US" sz="2800" b="0" dirty="0"/>
              <a:t>私が勉強しに行っている図書館はとても静かだ</a:t>
            </a:r>
            <a:endParaRPr lang="en-US" altLang="ja-JP" sz="2800" b="0" dirty="0"/>
          </a:p>
          <a:p>
            <a:pPr marL="0" indent="0">
              <a:lnSpc>
                <a:spcPct val="120000"/>
              </a:lnSpc>
              <a:spcBef>
                <a:spcPts val="600"/>
              </a:spcBef>
              <a:buNone/>
            </a:pPr>
            <a:r>
              <a:rPr lang="ja-JP" altLang="en-US" sz="2800" b="0" dirty="0"/>
              <a:t>　○</a:t>
            </a:r>
            <a:r>
              <a:rPr lang="en-US" altLang="ja-JP" sz="2800" b="0" dirty="0"/>
              <a:t> The library, where I often study, is very quiet.</a:t>
            </a:r>
            <a:br>
              <a:rPr lang="en-US" altLang="ja-JP" sz="2800" b="0" dirty="0"/>
            </a:br>
            <a:r>
              <a:rPr lang="ja-JP" altLang="en-US" sz="2800" b="0" dirty="0"/>
              <a:t> 　　　その図書館は、私が勉強しに行っている図書館だが、とても静かだ</a:t>
            </a:r>
            <a:endParaRPr lang="en-US" altLang="ja-JP" sz="2800" b="0" dirty="0"/>
          </a:p>
          <a:p>
            <a:pPr marL="0" indent="0">
              <a:lnSpc>
                <a:spcPct val="120000"/>
              </a:lnSpc>
              <a:spcBef>
                <a:spcPts val="600"/>
              </a:spcBef>
              <a:buNone/>
            </a:pPr>
            <a:r>
              <a:rPr lang="ja-JP" altLang="en-US" sz="2800" b="0" dirty="0"/>
              <a:t>　　　　　</a:t>
            </a:r>
            <a:r>
              <a:rPr lang="ja-JP" altLang="en-US" sz="2800" b="0" dirty="0">
                <a:solidFill>
                  <a:srgbClr val="0000FF"/>
                </a:solidFill>
              </a:rPr>
              <a:t>それぞれの文は、何を強調しているのか？</a:t>
            </a:r>
            <a:endParaRPr lang="en-US" altLang="ja-JP" sz="2800" b="0" dirty="0">
              <a:solidFill>
                <a:srgbClr val="0000FF"/>
              </a:solidFill>
            </a:endParaRPr>
          </a:p>
        </p:txBody>
      </p:sp>
    </p:spTree>
    <p:extLst>
      <p:ext uri="{BB962C8B-B14F-4D97-AF65-F5344CB8AC3E}">
        <p14:creationId xmlns:p14="http://schemas.microsoft.com/office/powerpoint/2010/main" val="2813848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814DF-17C1-4189-4FCD-3DF6106E076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BC50EE2-130A-1189-006A-5E3E3CDA1CF1}"/>
              </a:ext>
            </a:extLst>
          </p:cNvPr>
          <p:cNvSpPr>
            <a:spLocks noGrp="1"/>
          </p:cNvSpPr>
          <p:nvPr>
            <p:ph type="title"/>
          </p:nvPr>
        </p:nvSpPr>
        <p:spPr>
          <a:xfrm>
            <a:off x="205642" y="163146"/>
            <a:ext cx="11171116" cy="807182"/>
          </a:xfrm>
        </p:spPr>
        <p:txBody>
          <a:bodyPr>
            <a:normAutofit/>
          </a:bodyPr>
          <a:lstStyle/>
          <a:p>
            <a:r>
              <a:rPr kumimoji="1" lang="ja-JP" altLang="en-US" dirty="0"/>
              <a:t>実験条件の表現</a:t>
            </a:r>
          </a:p>
        </p:txBody>
      </p:sp>
      <p:sp>
        <p:nvSpPr>
          <p:cNvPr id="3" name="コンテンツ プレースホルダー 2">
            <a:extLst>
              <a:ext uri="{FF2B5EF4-FFF2-40B4-BE49-F238E27FC236}">
                <a16:creationId xmlns:a16="http://schemas.microsoft.com/office/drawing/2014/main" id="{FE547FD1-D52A-6AF5-C647-F099307A1706}"/>
              </a:ext>
            </a:extLst>
          </p:cNvPr>
          <p:cNvSpPr>
            <a:spLocks noGrp="1"/>
          </p:cNvSpPr>
          <p:nvPr>
            <p:ph idx="1"/>
          </p:nvPr>
        </p:nvSpPr>
        <p:spPr>
          <a:xfrm>
            <a:off x="205642" y="1240630"/>
            <a:ext cx="11862533" cy="5274469"/>
          </a:xfrm>
        </p:spPr>
        <p:txBody>
          <a:bodyPr>
            <a:normAutofit/>
          </a:bodyPr>
          <a:lstStyle/>
          <a:p>
            <a:pPr marL="0" indent="0">
              <a:lnSpc>
                <a:spcPct val="120000"/>
              </a:lnSpc>
              <a:spcBef>
                <a:spcPts val="600"/>
              </a:spcBef>
              <a:buNone/>
            </a:pPr>
            <a:r>
              <a:rPr lang="ja-JP" altLang="en-US" sz="3200" dirty="0"/>
              <a:t>○ </a:t>
            </a:r>
            <a:r>
              <a:rPr lang="en-US" altLang="ja-JP" sz="3200" dirty="0"/>
              <a:t>in an oxygen gas flow:</a:t>
            </a:r>
            <a:r>
              <a:rPr lang="ja-JP" altLang="en-US" sz="3200" dirty="0"/>
              <a:t> </a:t>
            </a:r>
            <a:br>
              <a:rPr lang="en-US" altLang="ja-JP" sz="3200" dirty="0"/>
            </a:br>
            <a:r>
              <a:rPr lang="ja-JP" altLang="en-US" sz="3200" b="0" dirty="0"/>
              <a:t>　酸素ガスを流しているということまで記述している</a:t>
            </a:r>
            <a:endParaRPr lang="en-US" altLang="ja-JP" sz="3200" b="0" dirty="0"/>
          </a:p>
          <a:p>
            <a:pPr marL="0" indent="0">
              <a:lnSpc>
                <a:spcPct val="120000"/>
              </a:lnSpc>
              <a:spcBef>
                <a:spcPts val="600"/>
              </a:spcBef>
              <a:buNone/>
            </a:pPr>
            <a:r>
              <a:rPr lang="en-US" altLang="ja-JP" sz="3200" dirty="0"/>
              <a:t>in an oxygen gas:</a:t>
            </a:r>
            <a:r>
              <a:rPr lang="ja-JP" altLang="en-US" sz="3200" dirty="0"/>
              <a:t> </a:t>
            </a:r>
            <a:br>
              <a:rPr lang="en-US" altLang="ja-JP" sz="3200" dirty="0"/>
            </a:br>
            <a:r>
              <a:rPr lang="en-US" altLang="ja-JP" sz="3200" b="0" dirty="0"/>
              <a:t>   </a:t>
            </a:r>
            <a:r>
              <a:rPr lang="ja-JP" altLang="en-US" sz="3200" b="0" dirty="0"/>
              <a:t>酸素ガス中で、ということは表現しているが、情報不足か？</a:t>
            </a:r>
            <a:endParaRPr lang="en-US" altLang="ja-JP" sz="3200" b="0" dirty="0"/>
          </a:p>
          <a:p>
            <a:pPr marL="0" indent="0">
              <a:lnSpc>
                <a:spcPct val="120000"/>
              </a:lnSpc>
              <a:spcBef>
                <a:spcPts val="600"/>
              </a:spcBef>
              <a:buNone/>
            </a:pPr>
            <a:r>
              <a:rPr lang="en-US" altLang="ja-JP" sz="3200" dirty="0"/>
              <a:t>under an oxygen gas:</a:t>
            </a:r>
            <a:r>
              <a:rPr lang="ja-JP" altLang="en-US" sz="3200" dirty="0"/>
              <a:t> </a:t>
            </a:r>
            <a:br>
              <a:rPr lang="en-US" altLang="ja-JP" sz="3200" dirty="0"/>
            </a:br>
            <a:r>
              <a:rPr lang="en-US" altLang="ja-JP" sz="3200" b="0" dirty="0"/>
              <a:t>   </a:t>
            </a:r>
            <a:r>
              <a:rPr lang="ja-JP" altLang="en-US" sz="3200" b="0" dirty="0"/>
              <a:t>状態を説明している</a:t>
            </a:r>
            <a:endParaRPr lang="en-US" altLang="ja-JP" sz="3200" b="0" dirty="0"/>
          </a:p>
          <a:p>
            <a:pPr marL="0" indent="0">
              <a:lnSpc>
                <a:spcPct val="120000"/>
              </a:lnSpc>
              <a:spcBef>
                <a:spcPts val="600"/>
              </a:spcBef>
              <a:buNone/>
            </a:pPr>
            <a:r>
              <a:rPr lang="en-US" altLang="ja-JP" sz="3200" dirty="0"/>
              <a:t>with an oxygen gas:</a:t>
            </a:r>
            <a:r>
              <a:rPr lang="ja-JP" altLang="en-US" sz="3200" dirty="0"/>
              <a:t> </a:t>
            </a:r>
            <a:br>
              <a:rPr lang="en-US" altLang="ja-JP" sz="3200" dirty="0"/>
            </a:br>
            <a:r>
              <a:rPr lang="en-US" altLang="ja-JP" sz="3200" dirty="0"/>
              <a:t> </a:t>
            </a:r>
            <a:r>
              <a:rPr lang="en-US" altLang="ja-JP" sz="3200" b="0" dirty="0"/>
              <a:t>  </a:t>
            </a:r>
            <a:r>
              <a:rPr lang="ja-JP" altLang="en-US" sz="3200" b="0" dirty="0"/>
              <a:t>手段を説明。装置や手法を強調する場合に有効かも</a:t>
            </a:r>
          </a:p>
        </p:txBody>
      </p:sp>
    </p:spTree>
    <p:extLst>
      <p:ext uri="{BB962C8B-B14F-4D97-AF65-F5344CB8AC3E}">
        <p14:creationId xmlns:p14="http://schemas.microsoft.com/office/powerpoint/2010/main" val="71711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DDD9F-C6D0-5C3B-04E7-1AD43BF558E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2E3DCF4-8E14-D873-1314-C5BA28E30D9C}"/>
              </a:ext>
            </a:extLst>
          </p:cNvPr>
          <p:cNvSpPr>
            <a:spLocks noGrp="1"/>
          </p:cNvSpPr>
          <p:nvPr>
            <p:ph type="title"/>
          </p:nvPr>
        </p:nvSpPr>
        <p:spPr>
          <a:xfrm>
            <a:off x="205642" y="163146"/>
            <a:ext cx="11171116" cy="807182"/>
          </a:xfrm>
        </p:spPr>
        <p:txBody>
          <a:bodyPr>
            <a:normAutofit/>
          </a:bodyPr>
          <a:lstStyle/>
          <a:p>
            <a:r>
              <a:rPr kumimoji="1" lang="ja-JP" altLang="en-US" dirty="0"/>
              <a:t>引用文の後の句読点の位置</a:t>
            </a:r>
          </a:p>
        </p:txBody>
      </p:sp>
      <p:sp>
        <p:nvSpPr>
          <p:cNvPr id="3" name="コンテンツ プレースホルダー 2">
            <a:extLst>
              <a:ext uri="{FF2B5EF4-FFF2-40B4-BE49-F238E27FC236}">
                <a16:creationId xmlns:a16="http://schemas.microsoft.com/office/drawing/2014/main" id="{1EB7F270-CD2E-9AA8-578D-92337A739E29}"/>
              </a:ext>
            </a:extLst>
          </p:cNvPr>
          <p:cNvSpPr>
            <a:spLocks noGrp="1"/>
          </p:cNvSpPr>
          <p:nvPr>
            <p:ph idx="1"/>
          </p:nvPr>
        </p:nvSpPr>
        <p:spPr>
          <a:xfrm>
            <a:off x="158017" y="964405"/>
            <a:ext cx="11862533" cy="5998370"/>
          </a:xfrm>
        </p:spPr>
        <p:txBody>
          <a:bodyPr>
            <a:normAutofit fontScale="85000" lnSpcReduction="10000"/>
          </a:bodyPr>
          <a:lstStyle/>
          <a:p>
            <a:pPr marL="0" indent="0">
              <a:lnSpc>
                <a:spcPct val="120000"/>
              </a:lnSpc>
              <a:spcBef>
                <a:spcPts val="600"/>
              </a:spcBef>
              <a:buNone/>
            </a:pPr>
            <a:r>
              <a:rPr lang="ja-JP" altLang="en-US" sz="3200" dirty="0"/>
              <a:t>国、雑誌の編集方針で異なる</a:t>
            </a:r>
            <a:endParaRPr lang="en-US" altLang="ja-JP" sz="3200" dirty="0"/>
          </a:p>
          <a:p>
            <a:pPr marL="0" indent="0">
              <a:lnSpc>
                <a:spcPct val="120000"/>
              </a:lnSpc>
              <a:spcBef>
                <a:spcPts val="600"/>
              </a:spcBef>
              <a:buNone/>
            </a:pPr>
            <a:r>
              <a:rPr lang="ja-JP" altLang="en-US" sz="3200" dirty="0"/>
              <a:t>・米国、英国</a:t>
            </a:r>
            <a:r>
              <a:rPr lang="en-US" altLang="ja-JP" sz="3200" dirty="0"/>
              <a:t>:</a:t>
            </a:r>
            <a:r>
              <a:rPr lang="ja-JP" altLang="en-US" sz="3200" dirty="0"/>
              <a:t> 引用文に句読点が含まれる場合</a:t>
            </a:r>
            <a:r>
              <a:rPr lang="en-US" altLang="ja-JP" sz="3200" dirty="0"/>
              <a:t>:</a:t>
            </a:r>
            <a:r>
              <a:rPr lang="ja-JP" altLang="en-US" sz="3200" dirty="0"/>
              <a:t> 引用符に入れる</a:t>
            </a:r>
            <a:br>
              <a:rPr lang="en-US" altLang="ja-JP" sz="3200" dirty="0"/>
            </a:br>
            <a:r>
              <a:rPr lang="ja-JP" altLang="en-US" sz="3200" dirty="0"/>
              <a:t>　　</a:t>
            </a:r>
            <a:r>
              <a:rPr lang="en-US" altLang="ja-JP" sz="3200" b="0" dirty="0"/>
              <a:t>She asked, "Will you meet me at noon</a:t>
            </a:r>
            <a:r>
              <a:rPr lang="en-US" altLang="ja-JP" sz="3200" b="0" dirty="0">
                <a:solidFill>
                  <a:srgbClr val="FF0000"/>
                </a:solidFill>
              </a:rPr>
              <a:t>?"</a:t>
            </a:r>
          </a:p>
          <a:p>
            <a:pPr marL="0" indent="0">
              <a:lnSpc>
                <a:spcPct val="120000"/>
              </a:lnSpc>
              <a:spcBef>
                <a:spcPts val="600"/>
              </a:spcBef>
              <a:buNone/>
            </a:pPr>
            <a:r>
              <a:rPr lang="ja-JP" altLang="en-US" sz="3200" dirty="0"/>
              <a:t>・米国</a:t>
            </a:r>
            <a:r>
              <a:rPr lang="en-US" altLang="ja-JP" sz="3200" dirty="0"/>
              <a:t>:</a:t>
            </a:r>
            <a:r>
              <a:rPr lang="ja-JP" altLang="en-US" sz="3200" dirty="0"/>
              <a:t> </a:t>
            </a:r>
            <a:r>
              <a:rPr lang="ja-JP" altLang="en-US" sz="3200" b="0" dirty="0"/>
              <a:t>引用文の後の </a:t>
            </a:r>
            <a:r>
              <a:rPr lang="en-US" altLang="ja-JP" sz="3200" b="0" dirty="0"/>
              <a:t>,</a:t>
            </a:r>
            <a:r>
              <a:rPr lang="ja-JP" altLang="en-US" sz="3200" b="0" dirty="0"/>
              <a:t> を </a:t>
            </a:r>
            <a:r>
              <a:rPr lang="en-US" altLang="ja-JP" sz="3200" b="0" dirty="0"/>
              <a:t>””</a:t>
            </a:r>
            <a:r>
              <a:rPr lang="ja-JP" altLang="en-US" sz="3200" b="0" dirty="0"/>
              <a:t> の中に入れる</a:t>
            </a:r>
            <a:br>
              <a:rPr lang="en-US" altLang="ja-JP" sz="3200" dirty="0"/>
            </a:br>
            <a:r>
              <a:rPr lang="ja-JP" altLang="en-US" sz="3200" dirty="0"/>
              <a:t>　　</a:t>
            </a:r>
            <a:r>
              <a:rPr lang="en-US" altLang="ja-JP" sz="3200" b="0" dirty="0"/>
              <a:t>That paper, “Study on YYY</a:t>
            </a:r>
            <a:r>
              <a:rPr lang="en-US" altLang="ja-JP" sz="3200" dirty="0">
                <a:solidFill>
                  <a:srgbClr val="FF0000"/>
                </a:solidFill>
              </a:rPr>
              <a:t>,”</a:t>
            </a:r>
            <a:r>
              <a:rPr lang="en-US" altLang="ja-JP" sz="3200" b="0" dirty="0"/>
              <a:t> is …</a:t>
            </a:r>
          </a:p>
          <a:p>
            <a:pPr marL="0" indent="0">
              <a:lnSpc>
                <a:spcPct val="120000"/>
              </a:lnSpc>
              <a:spcBef>
                <a:spcPts val="600"/>
              </a:spcBef>
              <a:buNone/>
            </a:pPr>
            <a:r>
              <a:rPr lang="ja-JP" altLang="en-US" sz="3200" dirty="0"/>
              <a:t>・英国</a:t>
            </a:r>
            <a:r>
              <a:rPr lang="en-US" altLang="ja-JP" sz="3200" dirty="0"/>
              <a:t>:</a:t>
            </a:r>
            <a:r>
              <a:rPr lang="ja-JP" altLang="en-US" sz="3200" dirty="0"/>
              <a:t> 意味によって使い分ける</a:t>
            </a:r>
            <a:br>
              <a:rPr lang="en-US" altLang="ja-JP" sz="3200" dirty="0"/>
            </a:br>
            <a:r>
              <a:rPr lang="ja-JP" altLang="en-US" sz="3200" dirty="0"/>
              <a:t>　　</a:t>
            </a:r>
            <a:r>
              <a:rPr lang="en-US" altLang="ja-JP" sz="3200" b="0" dirty="0"/>
              <a:t>She described the film as “a masterpiece</a:t>
            </a:r>
            <a:r>
              <a:rPr lang="en-US" altLang="ja-JP" sz="3200" b="0" dirty="0">
                <a:solidFill>
                  <a:srgbClr val="FF0000"/>
                </a:solidFill>
              </a:rPr>
              <a:t>”,</a:t>
            </a:r>
            <a:r>
              <a:rPr lang="en-US" altLang="ja-JP" sz="3200" b="0" dirty="0"/>
              <a:t> which surprised me.</a:t>
            </a:r>
            <a:br>
              <a:rPr lang="en-US" altLang="ja-JP" sz="3200" b="0" dirty="0"/>
            </a:br>
            <a:r>
              <a:rPr lang="ja-JP" altLang="en-US" sz="3200" b="0" dirty="0"/>
              <a:t>　　　　</a:t>
            </a:r>
            <a:r>
              <a:rPr lang="ja-JP" altLang="en-US" sz="3200" b="0" dirty="0">
                <a:solidFill>
                  <a:srgbClr val="0000FF"/>
                </a:solidFill>
              </a:rPr>
              <a:t>英国式では、文中の </a:t>
            </a:r>
            <a:r>
              <a:rPr lang="en-US" altLang="ja-JP" sz="3200" b="0" dirty="0">
                <a:solidFill>
                  <a:srgbClr val="0000FF"/>
                </a:solidFill>
              </a:rPr>
              <a:t>,</a:t>
            </a:r>
            <a:r>
              <a:rPr lang="ja-JP" altLang="en-US" sz="3200" b="0" dirty="0">
                <a:solidFill>
                  <a:srgbClr val="0000FF"/>
                </a:solidFill>
              </a:rPr>
              <a:t> が引用符に含まれることは無い</a:t>
            </a:r>
            <a:br>
              <a:rPr lang="en-US" altLang="ja-JP" sz="3200" b="0" dirty="0"/>
            </a:br>
            <a:r>
              <a:rPr lang="ja-JP" altLang="en-US" sz="3200" b="0" dirty="0"/>
              <a:t>　　</a:t>
            </a:r>
            <a:r>
              <a:rPr lang="en-US" altLang="ja-JP" sz="3200" b="0" dirty="0"/>
              <a:t>She said, “I will meet you at noon</a:t>
            </a:r>
            <a:r>
              <a:rPr lang="en-US" altLang="ja-JP" sz="3200" b="0" dirty="0">
                <a:solidFill>
                  <a:srgbClr val="FF0000"/>
                </a:solidFill>
              </a:rPr>
              <a:t>.“</a:t>
            </a:r>
            <a:br>
              <a:rPr lang="en-US" altLang="ja-JP" sz="3200" b="0" dirty="0"/>
            </a:br>
            <a:r>
              <a:rPr lang="ja-JP" altLang="en-US" sz="3200" b="0" dirty="0"/>
              <a:t>　　</a:t>
            </a:r>
            <a:r>
              <a:rPr lang="en-US" altLang="ja-JP" sz="3200" b="0" dirty="0"/>
              <a:t>  </a:t>
            </a:r>
            <a:r>
              <a:rPr lang="ja-JP" altLang="en-US" sz="3200" b="0" dirty="0"/>
              <a:t>　</a:t>
            </a:r>
            <a:r>
              <a:rPr lang="en-US" altLang="ja-JP" sz="3200" b="0" dirty="0"/>
              <a:t>“”</a:t>
            </a:r>
            <a:r>
              <a:rPr lang="ja-JP" altLang="en-US" sz="3200" b="0" dirty="0"/>
              <a:t> の内部が完全な文章であり文章全体の一部である</a:t>
            </a:r>
            <a:br>
              <a:rPr lang="en-US" altLang="ja-JP" sz="3200" b="0" dirty="0"/>
            </a:br>
            <a:r>
              <a:rPr lang="ja-JP" altLang="en-US" sz="3200" b="0" dirty="0"/>
              <a:t>　　</a:t>
            </a:r>
            <a:r>
              <a:rPr lang="en-US" altLang="ja-JP" sz="3200" b="0" dirty="0"/>
              <a:t>Did she really say, ”I will meet you at noon</a:t>
            </a:r>
            <a:r>
              <a:rPr lang="en-US" altLang="ja-JP" sz="3200" b="0" dirty="0">
                <a:solidFill>
                  <a:srgbClr val="FF0000"/>
                </a:solidFill>
              </a:rPr>
              <a:t>”?</a:t>
            </a:r>
            <a:br>
              <a:rPr lang="en-US" altLang="ja-JP" sz="3200" b="0" dirty="0"/>
            </a:br>
            <a:r>
              <a:rPr lang="en-US" altLang="ja-JP" sz="3200" b="0" dirty="0"/>
              <a:t> </a:t>
            </a:r>
            <a:r>
              <a:rPr lang="ja-JP" altLang="en-US" sz="3200" b="0" dirty="0"/>
              <a:t> 　　　</a:t>
            </a:r>
            <a:r>
              <a:rPr lang="en-US" altLang="ja-JP" sz="3200" b="0" dirty="0"/>
              <a:t>?</a:t>
            </a:r>
            <a:r>
              <a:rPr lang="ja-JP" altLang="en-US" sz="3200" b="0" dirty="0"/>
              <a:t> は </a:t>
            </a:r>
            <a:r>
              <a:rPr lang="en-US" altLang="ja-JP" sz="3200" b="0" dirty="0"/>
              <a:t>Did she really say</a:t>
            </a:r>
            <a:r>
              <a:rPr lang="ja-JP" altLang="en-US" sz="3200" b="0" dirty="0"/>
              <a:t> に対応している</a:t>
            </a:r>
            <a:endParaRPr lang="en-US" altLang="ja-JP" sz="3200" b="0" dirty="0"/>
          </a:p>
        </p:txBody>
      </p:sp>
    </p:spTree>
    <p:extLst>
      <p:ext uri="{BB962C8B-B14F-4D97-AF65-F5344CB8AC3E}">
        <p14:creationId xmlns:p14="http://schemas.microsoft.com/office/powerpoint/2010/main" val="3214220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BD18D-771A-2AB4-CB30-79AA452CCB2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6B47427-AA93-9245-9823-86BD40479CDF}"/>
              </a:ext>
            </a:extLst>
          </p:cNvPr>
          <p:cNvSpPr>
            <a:spLocks noGrp="1"/>
          </p:cNvSpPr>
          <p:nvPr>
            <p:ph type="title"/>
          </p:nvPr>
        </p:nvSpPr>
        <p:spPr>
          <a:xfrm>
            <a:off x="205642" y="163146"/>
            <a:ext cx="11171116" cy="807182"/>
          </a:xfrm>
        </p:spPr>
        <p:txBody>
          <a:bodyPr>
            <a:normAutofit/>
          </a:bodyPr>
          <a:lstStyle/>
          <a:p>
            <a:r>
              <a:rPr kumimoji="1" lang="ja-JP" altLang="en-US" dirty="0"/>
              <a:t>似た単語</a:t>
            </a:r>
            <a:r>
              <a:rPr kumimoji="1" lang="en-US" altLang="ja-JP" dirty="0"/>
              <a:t>:</a:t>
            </a:r>
            <a:r>
              <a:rPr kumimoji="1" lang="ja-JP" altLang="en-US" dirty="0"/>
              <a:t> 確度を示す副詞</a:t>
            </a:r>
          </a:p>
        </p:txBody>
      </p:sp>
      <p:sp>
        <p:nvSpPr>
          <p:cNvPr id="3" name="コンテンツ プレースホルダー 2">
            <a:extLst>
              <a:ext uri="{FF2B5EF4-FFF2-40B4-BE49-F238E27FC236}">
                <a16:creationId xmlns:a16="http://schemas.microsoft.com/office/drawing/2014/main" id="{F17DD18C-225E-52B9-6563-D30455AA4347}"/>
              </a:ext>
            </a:extLst>
          </p:cNvPr>
          <p:cNvSpPr>
            <a:spLocks noGrp="1"/>
          </p:cNvSpPr>
          <p:nvPr>
            <p:ph idx="1"/>
          </p:nvPr>
        </p:nvSpPr>
        <p:spPr>
          <a:xfrm>
            <a:off x="158017" y="964405"/>
            <a:ext cx="11862533" cy="5998370"/>
          </a:xfrm>
        </p:spPr>
        <p:txBody>
          <a:bodyPr>
            <a:normAutofit/>
          </a:bodyPr>
          <a:lstStyle/>
          <a:p>
            <a:pPr marL="447675" indent="-447675">
              <a:lnSpc>
                <a:spcPct val="120000"/>
              </a:lnSpc>
              <a:spcBef>
                <a:spcPts val="600"/>
              </a:spcBef>
              <a:buFont typeface="+mj-lt"/>
              <a:buAutoNum type="arabicPeriod"/>
            </a:pPr>
            <a:r>
              <a:rPr lang="en-US" altLang="ja-JP" sz="3200" b="0" dirty="0"/>
              <a:t>Certainly / </a:t>
            </a:r>
            <a:r>
              <a:rPr lang="en-US" altLang="ja-JP" sz="3200" dirty="0"/>
              <a:t>Definitely</a:t>
            </a:r>
            <a:r>
              <a:rPr lang="en-US" altLang="ja-JP" sz="3200" b="0" dirty="0"/>
              <a:t>:</a:t>
            </a:r>
            <a:r>
              <a:rPr lang="ja-JP" altLang="en-US" sz="3200" b="0" dirty="0"/>
              <a:t> 確度が</a:t>
            </a:r>
            <a:r>
              <a:rPr lang="en-US" altLang="ja-JP" sz="3200" b="0" dirty="0"/>
              <a:t>100%</a:t>
            </a:r>
            <a:r>
              <a:rPr lang="ja-JP" altLang="en-US" sz="3200" b="0" dirty="0"/>
              <a:t>に近い</a:t>
            </a:r>
            <a:endParaRPr lang="en-US" altLang="ja-JP" sz="3200" b="0" dirty="0"/>
          </a:p>
          <a:p>
            <a:pPr marL="447675" indent="-447675">
              <a:lnSpc>
                <a:spcPct val="120000"/>
              </a:lnSpc>
              <a:spcBef>
                <a:spcPts val="600"/>
              </a:spcBef>
              <a:buFont typeface="+mj-lt"/>
              <a:buAutoNum type="arabicPeriod"/>
            </a:pPr>
            <a:r>
              <a:rPr lang="en-US" altLang="ja-JP" sz="3200" b="0" dirty="0"/>
              <a:t>Very likely:</a:t>
            </a:r>
            <a:r>
              <a:rPr lang="ja-JP" altLang="en-US" sz="3200" b="0" dirty="0"/>
              <a:t> 高い確度</a:t>
            </a:r>
            <a:endParaRPr lang="en-US" altLang="ja-JP" sz="3200" b="0" dirty="0"/>
          </a:p>
          <a:p>
            <a:pPr marL="447675" indent="-447675">
              <a:lnSpc>
                <a:spcPct val="120000"/>
              </a:lnSpc>
              <a:spcBef>
                <a:spcPts val="600"/>
              </a:spcBef>
              <a:buFont typeface="+mj-lt"/>
              <a:buAutoNum type="arabicPeriod"/>
            </a:pPr>
            <a:r>
              <a:rPr lang="en-US" altLang="ja-JP" sz="3200" dirty="0"/>
              <a:t>Probably / likely</a:t>
            </a:r>
            <a:r>
              <a:rPr lang="en-US" altLang="ja-JP" sz="3200" b="0" dirty="0"/>
              <a:t>:</a:t>
            </a:r>
            <a:r>
              <a:rPr lang="ja-JP" altLang="en-US" sz="3200" b="0" dirty="0"/>
              <a:t> 確度が高いが、確実ではない</a:t>
            </a:r>
            <a:endParaRPr lang="en-US" altLang="ja-JP" sz="3200" b="0" dirty="0"/>
          </a:p>
          <a:p>
            <a:pPr marL="447675" indent="-447675">
              <a:lnSpc>
                <a:spcPct val="120000"/>
              </a:lnSpc>
              <a:spcBef>
                <a:spcPts val="600"/>
              </a:spcBef>
              <a:buFont typeface="+mj-lt"/>
              <a:buAutoNum type="arabicPeriod"/>
            </a:pPr>
            <a:r>
              <a:rPr lang="en-US" altLang="ja-JP" sz="3200" dirty="0"/>
              <a:t>Possibly</a:t>
            </a:r>
            <a:r>
              <a:rPr lang="en-US" altLang="ja-JP" sz="3200" b="0" dirty="0"/>
              <a:t>:</a:t>
            </a:r>
            <a:r>
              <a:rPr lang="ja-JP" altLang="en-US" sz="3200" b="0" dirty="0"/>
              <a:t>確度が比較的低い</a:t>
            </a:r>
            <a:endParaRPr lang="en-US" altLang="ja-JP" sz="3200" b="0" dirty="0"/>
          </a:p>
          <a:p>
            <a:pPr marL="447675" indent="-447675">
              <a:lnSpc>
                <a:spcPct val="120000"/>
              </a:lnSpc>
              <a:spcBef>
                <a:spcPts val="600"/>
              </a:spcBef>
              <a:buFont typeface="+mj-lt"/>
              <a:buAutoNum type="arabicPeriod"/>
            </a:pPr>
            <a:r>
              <a:rPr lang="en-US" altLang="ja-JP" sz="3200" b="0" dirty="0"/>
              <a:t>Perhaps: </a:t>
            </a:r>
            <a:r>
              <a:rPr lang="ja-JP" altLang="en-US" sz="3200" b="0" dirty="0"/>
              <a:t>中立的</a:t>
            </a:r>
            <a:endParaRPr lang="en-US" altLang="ja-JP" sz="3200" b="0" dirty="0"/>
          </a:p>
          <a:p>
            <a:pPr marL="447675" indent="-447675">
              <a:lnSpc>
                <a:spcPct val="120000"/>
              </a:lnSpc>
              <a:spcBef>
                <a:spcPts val="600"/>
              </a:spcBef>
              <a:buFont typeface="+mj-lt"/>
              <a:buAutoNum type="arabicPeriod"/>
            </a:pPr>
            <a:r>
              <a:rPr lang="en-US" altLang="ja-JP" sz="3200" dirty="0"/>
              <a:t>Unlikely</a:t>
            </a:r>
            <a:r>
              <a:rPr lang="en-US" altLang="ja-JP" sz="3200" b="0" dirty="0"/>
              <a:t>:</a:t>
            </a:r>
            <a:r>
              <a:rPr lang="ja-JP" altLang="en-US" sz="3200" b="0" dirty="0"/>
              <a:t> 確度が低い</a:t>
            </a:r>
            <a:endParaRPr lang="en-US" altLang="ja-JP" sz="3200" b="0" dirty="0"/>
          </a:p>
          <a:p>
            <a:pPr marL="447675" indent="-447675">
              <a:lnSpc>
                <a:spcPct val="120000"/>
              </a:lnSpc>
              <a:spcBef>
                <a:spcPts val="600"/>
              </a:spcBef>
              <a:buFont typeface="+mj-lt"/>
              <a:buAutoNum type="arabicPeriod"/>
            </a:pPr>
            <a:r>
              <a:rPr lang="en-US" altLang="ja-JP" sz="3200" b="0" dirty="0"/>
              <a:t>Highly unlikely: </a:t>
            </a:r>
            <a:r>
              <a:rPr lang="ja-JP" altLang="en-US" sz="3200" b="0" dirty="0"/>
              <a:t>ほとんどありえない</a:t>
            </a:r>
            <a:endParaRPr lang="en-US" altLang="ja-JP" sz="3200" b="0" dirty="0"/>
          </a:p>
          <a:p>
            <a:pPr marL="447675" indent="-447675">
              <a:lnSpc>
                <a:spcPct val="120000"/>
              </a:lnSpc>
              <a:spcBef>
                <a:spcPts val="600"/>
              </a:spcBef>
              <a:buFont typeface="+mj-lt"/>
              <a:buAutoNum type="arabicPeriod"/>
            </a:pPr>
            <a:r>
              <a:rPr lang="en-US" altLang="ja-JP" sz="3200" dirty="0"/>
              <a:t>Impossible</a:t>
            </a:r>
            <a:r>
              <a:rPr lang="en-US" altLang="ja-JP" sz="3200" b="0" dirty="0"/>
              <a:t>:</a:t>
            </a:r>
            <a:r>
              <a:rPr lang="ja-JP" altLang="en-US" sz="3200" b="0" dirty="0"/>
              <a:t> ありえない</a:t>
            </a:r>
            <a:endParaRPr lang="en-US" altLang="ja-JP" sz="3200" b="0" dirty="0"/>
          </a:p>
        </p:txBody>
      </p:sp>
    </p:spTree>
    <p:extLst>
      <p:ext uri="{BB962C8B-B14F-4D97-AF65-F5344CB8AC3E}">
        <p14:creationId xmlns:p14="http://schemas.microsoft.com/office/powerpoint/2010/main" val="2510890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24E34-A332-9796-BA6F-673B56D1FEF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53DFF0E-3F35-046A-9B97-C550EAA701E0}"/>
              </a:ext>
            </a:extLst>
          </p:cNvPr>
          <p:cNvSpPr>
            <a:spLocks noGrp="1"/>
          </p:cNvSpPr>
          <p:nvPr>
            <p:ph type="title"/>
          </p:nvPr>
        </p:nvSpPr>
        <p:spPr>
          <a:xfrm>
            <a:off x="205642" y="163146"/>
            <a:ext cx="11171116" cy="807182"/>
          </a:xfrm>
        </p:spPr>
        <p:txBody>
          <a:bodyPr>
            <a:normAutofit/>
          </a:bodyPr>
          <a:lstStyle/>
          <a:p>
            <a:r>
              <a:rPr kumimoji="1" lang="ja-JP" altLang="en-US" dirty="0"/>
              <a:t>似た表現</a:t>
            </a:r>
            <a:r>
              <a:rPr kumimoji="1" lang="en-US" altLang="ja-JP" dirty="0"/>
              <a:t>:</a:t>
            </a:r>
            <a:r>
              <a:rPr kumimoji="1" lang="ja-JP" altLang="en-US" dirty="0"/>
              <a:t> 可能性・能力を示す動詞</a:t>
            </a:r>
          </a:p>
        </p:txBody>
      </p:sp>
      <p:sp>
        <p:nvSpPr>
          <p:cNvPr id="3" name="コンテンツ プレースホルダー 2">
            <a:extLst>
              <a:ext uri="{FF2B5EF4-FFF2-40B4-BE49-F238E27FC236}">
                <a16:creationId xmlns:a16="http://schemas.microsoft.com/office/drawing/2014/main" id="{3AE5DDF2-800F-BCDC-C0D3-856636349E1F}"/>
              </a:ext>
            </a:extLst>
          </p:cNvPr>
          <p:cNvSpPr>
            <a:spLocks noGrp="1"/>
          </p:cNvSpPr>
          <p:nvPr>
            <p:ph idx="1"/>
          </p:nvPr>
        </p:nvSpPr>
        <p:spPr>
          <a:xfrm>
            <a:off x="434566" y="964405"/>
            <a:ext cx="11585984" cy="5998370"/>
          </a:xfrm>
        </p:spPr>
        <p:txBody>
          <a:bodyPr>
            <a:normAutofit fontScale="70000" lnSpcReduction="20000"/>
          </a:bodyPr>
          <a:lstStyle/>
          <a:p>
            <a:pPr marL="447675" indent="-447675">
              <a:lnSpc>
                <a:spcPct val="120000"/>
              </a:lnSpc>
              <a:spcBef>
                <a:spcPts val="600"/>
              </a:spcBef>
              <a:buFont typeface="+mj-lt"/>
              <a:buAutoNum type="arabicPeriod"/>
            </a:pPr>
            <a:r>
              <a:rPr lang="en-US" altLang="ja-JP" sz="3600" dirty="0"/>
              <a:t>Can</a:t>
            </a:r>
            <a:r>
              <a:rPr lang="en-US" altLang="ja-JP" sz="3600" b="0" dirty="0"/>
              <a:t>: Casual</a:t>
            </a:r>
            <a:r>
              <a:rPr lang="ja-JP" altLang="en-US" sz="3600" b="0" dirty="0"/>
              <a:t>っぽい</a:t>
            </a:r>
            <a:br>
              <a:rPr lang="en-US" altLang="ja-JP" sz="3600" b="0" dirty="0"/>
            </a:br>
            <a:r>
              <a:rPr lang="ja-JP" altLang="en-US" sz="3600" b="0" dirty="0"/>
              <a:t>～することができる</a:t>
            </a:r>
            <a:r>
              <a:rPr lang="en-US" altLang="ja-JP" sz="3600" b="0" dirty="0"/>
              <a:t>: </a:t>
            </a:r>
            <a:r>
              <a:rPr lang="ja-JP" altLang="en-US" sz="3600" b="0" dirty="0"/>
              <a:t>許可</a:t>
            </a:r>
            <a:br>
              <a:rPr lang="en-US" altLang="ja-JP" sz="3600" b="0" dirty="0"/>
            </a:br>
            <a:r>
              <a:rPr lang="ja-JP" altLang="en-US" sz="3600" b="0" dirty="0"/>
              <a:t>～することができる</a:t>
            </a:r>
            <a:r>
              <a:rPr lang="en-US" altLang="ja-JP" sz="3600" b="0" dirty="0"/>
              <a:t>: </a:t>
            </a:r>
            <a:r>
              <a:rPr lang="ja-JP" altLang="en-US" sz="3600" b="0" dirty="0"/>
              <a:t>能力</a:t>
            </a:r>
            <a:br>
              <a:rPr lang="en-US" altLang="ja-JP" sz="3600" b="0" dirty="0"/>
            </a:br>
            <a:r>
              <a:rPr lang="ja-JP" altLang="en-US" sz="3600" b="0" dirty="0"/>
              <a:t>～の可能性がある、やろうと思ったらできるでしょう</a:t>
            </a:r>
            <a:r>
              <a:rPr lang="en-US" altLang="ja-JP" sz="3600" b="0" dirty="0"/>
              <a:t>:</a:t>
            </a:r>
            <a:r>
              <a:rPr lang="ja-JP" altLang="en-US" sz="3600" b="0" dirty="0"/>
              <a:t> 可能性</a:t>
            </a:r>
            <a:endParaRPr lang="en-US" altLang="ja-JP" sz="3600" b="0" dirty="0"/>
          </a:p>
          <a:p>
            <a:pPr marL="447675" indent="-447675">
              <a:lnSpc>
                <a:spcPct val="120000"/>
              </a:lnSpc>
              <a:spcBef>
                <a:spcPts val="600"/>
              </a:spcBef>
              <a:buFont typeface="+mj-lt"/>
              <a:buAutoNum type="arabicPeriod"/>
            </a:pPr>
            <a:r>
              <a:rPr lang="en-US" altLang="ja-JP" sz="3600" dirty="0"/>
              <a:t>Be able to</a:t>
            </a:r>
            <a:r>
              <a:rPr lang="en-US" altLang="ja-JP" sz="3600" b="0" dirty="0"/>
              <a:t>: </a:t>
            </a:r>
            <a:r>
              <a:rPr lang="ja-JP" altLang="en-US" sz="3600" b="0" dirty="0"/>
              <a:t>能力や条件による可能性。</a:t>
            </a:r>
            <a:r>
              <a:rPr lang="en-US" altLang="ja-JP" sz="3600" b="0" dirty="0"/>
              <a:t>Formal</a:t>
            </a:r>
            <a:r>
              <a:rPr lang="ja-JP" altLang="en-US" sz="3600" b="0" dirty="0"/>
              <a:t>っぽい</a:t>
            </a:r>
            <a:endParaRPr lang="en-US" altLang="ja-JP" sz="3600" b="0" dirty="0"/>
          </a:p>
          <a:p>
            <a:pPr marL="447675" indent="-447675">
              <a:lnSpc>
                <a:spcPct val="120000"/>
              </a:lnSpc>
              <a:spcBef>
                <a:spcPts val="600"/>
              </a:spcBef>
              <a:buFont typeface="+mj-lt"/>
              <a:buAutoNum type="arabicPeriod"/>
            </a:pPr>
            <a:r>
              <a:rPr lang="en-US" altLang="ja-JP" sz="3600" dirty="0"/>
              <a:t>Be capable of</a:t>
            </a:r>
            <a:r>
              <a:rPr lang="en-US" altLang="ja-JP" sz="3600" b="0" dirty="0"/>
              <a:t>: </a:t>
            </a:r>
            <a:r>
              <a:rPr lang="ja-JP" altLang="en-US" sz="3600" b="0" dirty="0"/>
              <a:t>能力がある。</a:t>
            </a:r>
            <a:r>
              <a:rPr lang="en-US" altLang="ja-JP" sz="3600" b="0" dirty="0"/>
              <a:t>Formal</a:t>
            </a:r>
            <a:r>
              <a:rPr lang="ja-JP" altLang="en-US" sz="3600" b="0" dirty="0"/>
              <a:t>っぽい</a:t>
            </a:r>
            <a:endParaRPr lang="en-US" altLang="ja-JP" sz="3600" b="0" dirty="0"/>
          </a:p>
          <a:p>
            <a:pPr marL="447675" indent="-447675">
              <a:lnSpc>
                <a:spcPct val="120000"/>
              </a:lnSpc>
              <a:spcBef>
                <a:spcPts val="600"/>
              </a:spcBef>
              <a:buFont typeface="+mj-lt"/>
              <a:buAutoNum type="arabicPeriod"/>
            </a:pPr>
            <a:r>
              <a:rPr lang="en-US" altLang="ja-JP" sz="3600" dirty="0"/>
              <a:t>May:</a:t>
            </a:r>
            <a:r>
              <a:rPr lang="ja-JP" altLang="en-US" sz="3600" dirty="0"/>
              <a:t> </a:t>
            </a:r>
            <a:r>
              <a:rPr lang="ja-JP" altLang="en-US" sz="3600" b="0" dirty="0"/>
              <a:t>許可、可能性の意味の「できる」。能力の意味はない。</a:t>
            </a:r>
            <a:r>
              <a:rPr lang="en-US" altLang="ja-JP" sz="3600" b="0" dirty="0"/>
              <a:t>Formal</a:t>
            </a:r>
            <a:r>
              <a:rPr lang="ja-JP" altLang="en-US" sz="3600" b="0" dirty="0"/>
              <a:t>っぽい</a:t>
            </a:r>
            <a:endParaRPr lang="en-US" altLang="ja-JP" sz="3600" b="0" dirty="0"/>
          </a:p>
          <a:p>
            <a:pPr marL="447675" indent="-447675">
              <a:lnSpc>
                <a:spcPct val="120000"/>
              </a:lnSpc>
              <a:spcBef>
                <a:spcPts val="600"/>
              </a:spcBef>
              <a:buFont typeface="+mj-lt"/>
              <a:buAutoNum type="arabicPeriod"/>
            </a:pPr>
            <a:r>
              <a:rPr lang="en-US" altLang="ja-JP" sz="3600" dirty="0"/>
              <a:t>Would: </a:t>
            </a:r>
            <a:r>
              <a:rPr lang="ja-JP" altLang="en-US" sz="3600" b="0" dirty="0"/>
              <a:t>仮定や予想</a:t>
            </a:r>
            <a:endParaRPr lang="en-US" altLang="ja-JP" sz="3600" b="0" dirty="0"/>
          </a:p>
          <a:p>
            <a:pPr marL="0" indent="0">
              <a:lnSpc>
                <a:spcPct val="120000"/>
              </a:lnSpc>
              <a:spcBef>
                <a:spcPts val="600"/>
              </a:spcBef>
              <a:buNone/>
            </a:pPr>
            <a:endParaRPr lang="en-US" altLang="ja-JP" sz="3600" b="0" dirty="0"/>
          </a:p>
          <a:p>
            <a:pPr marL="0" indent="0">
              <a:lnSpc>
                <a:spcPct val="120000"/>
              </a:lnSpc>
              <a:spcBef>
                <a:spcPts val="600"/>
              </a:spcBef>
              <a:buNone/>
            </a:pPr>
            <a:r>
              <a:rPr lang="ja-JP" altLang="en-US" sz="3600" dirty="0"/>
              <a:t>科学論文では非常に</a:t>
            </a:r>
            <a:r>
              <a:rPr lang="en-US" altLang="ja-JP" sz="3600" dirty="0"/>
              <a:t>negative</a:t>
            </a:r>
            <a:r>
              <a:rPr lang="ja-JP" altLang="en-US" sz="3600" dirty="0"/>
              <a:t>に感じるので、基本的に使わない</a:t>
            </a:r>
            <a:endParaRPr lang="en-US" altLang="ja-JP" sz="3600" dirty="0"/>
          </a:p>
          <a:p>
            <a:pPr marL="447675" indent="-447675">
              <a:lnSpc>
                <a:spcPct val="120000"/>
              </a:lnSpc>
              <a:spcBef>
                <a:spcPts val="600"/>
              </a:spcBef>
              <a:buFont typeface="+mj-lt"/>
              <a:buAutoNum type="arabicPeriod"/>
            </a:pPr>
            <a:r>
              <a:rPr lang="en-US" altLang="ja-JP" sz="3600" dirty="0"/>
              <a:t>Might</a:t>
            </a:r>
            <a:r>
              <a:rPr lang="en-US" altLang="ja-JP" sz="3600" b="0" dirty="0"/>
              <a:t>: </a:t>
            </a:r>
            <a:r>
              <a:rPr lang="ja-JP" altLang="en-US" sz="3600" b="0" dirty="0"/>
              <a:t>「～かもしれない」。</a:t>
            </a:r>
            <a:r>
              <a:rPr lang="ja-JP" altLang="en-US" sz="3600" dirty="0"/>
              <a:t>確信度が低い</a:t>
            </a:r>
            <a:endParaRPr lang="en-US" altLang="ja-JP" sz="3600" dirty="0"/>
          </a:p>
          <a:p>
            <a:pPr marL="447675" indent="-447675">
              <a:lnSpc>
                <a:spcPct val="120000"/>
              </a:lnSpc>
              <a:spcBef>
                <a:spcPts val="600"/>
              </a:spcBef>
              <a:buFont typeface="+mj-lt"/>
              <a:buAutoNum type="arabicPeriod"/>
            </a:pPr>
            <a:r>
              <a:rPr lang="en-US" altLang="ja-JP" sz="3600" dirty="0"/>
              <a:t>Could</a:t>
            </a:r>
            <a:r>
              <a:rPr lang="en-US" altLang="ja-JP" sz="3600" b="0" dirty="0"/>
              <a:t>: might</a:t>
            </a:r>
            <a:r>
              <a:rPr lang="ja-JP" altLang="en-US" sz="3600" b="0" dirty="0"/>
              <a:t>より少し丁寧で控えめ</a:t>
            </a:r>
            <a:endParaRPr lang="en-US" altLang="ja-JP" sz="3600" b="0" dirty="0"/>
          </a:p>
          <a:p>
            <a:pPr marL="447675" indent="-447675">
              <a:lnSpc>
                <a:spcPct val="120000"/>
              </a:lnSpc>
              <a:spcBef>
                <a:spcPts val="600"/>
              </a:spcBef>
              <a:buFont typeface="+mj-lt"/>
              <a:buAutoNum type="arabicPeriod"/>
            </a:pPr>
            <a:endParaRPr lang="en-US" altLang="ja-JP" sz="3600" b="0" dirty="0"/>
          </a:p>
        </p:txBody>
      </p:sp>
    </p:spTree>
    <p:extLst>
      <p:ext uri="{BB962C8B-B14F-4D97-AF65-F5344CB8AC3E}">
        <p14:creationId xmlns:p14="http://schemas.microsoft.com/office/powerpoint/2010/main" val="1736310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1C2FC-39BD-B54C-8AA7-60030B0E2C9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5F6F720-10E1-ED0A-0E43-04E466AB2ABA}"/>
              </a:ext>
            </a:extLst>
          </p:cNvPr>
          <p:cNvSpPr>
            <a:spLocks noGrp="1"/>
          </p:cNvSpPr>
          <p:nvPr>
            <p:ph type="title"/>
          </p:nvPr>
        </p:nvSpPr>
        <p:spPr>
          <a:xfrm>
            <a:off x="205642" y="163146"/>
            <a:ext cx="11171116" cy="807182"/>
          </a:xfrm>
        </p:spPr>
        <p:txBody>
          <a:bodyPr>
            <a:normAutofit/>
          </a:bodyPr>
          <a:lstStyle/>
          <a:p>
            <a:r>
              <a:rPr kumimoji="1" lang="ja-JP" altLang="en-US" dirty="0"/>
              <a:t>注意が必要な単語</a:t>
            </a:r>
            <a:r>
              <a:rPr kumimoji="1" lang="en-US" altLang="ja-JP" dirty="0"/>
              <a:t>:</a:t>
            </a:r>
            <a:r>
              <a:rPr kumimoji="1" lang="ja-JP" altLang="en-US" dirty="0"/>
              <a:t> </a:t>
            </a:r>
            <a:r>
              <a:rPr kumimoji="1" lang="en-US" altLang="ja-JP" dirty="0"/>
              <a:t>Electric,</a:t>
            </a:r>
            <a:r>
              <a:rPr lang="ja-JP" altLang="en-US" dirty="0"/>
              <a:t> </a:t>
            </a:r>
            <a:r>
              <a:rPr lang="en-US" altLang="ja-JP" dirty="0"/>
              <a:t>electrical, electronic</a:t>
            </a:r>
            <a:endParaRPr kumimoji="1" lang="ja-JP" altLang="en-US" dirty="0"/>
          </a:p>
        </p:txBody>
      </p:sp>
      <p:sp>
        <p:nvSpPr>
          <p:cNvPr id="3" name="コンテンツ プレースホルダー 2">
            <a:extLst>
              <a:ext uri="{FF2B5EF4-FFF2-40B4-BE49-F238E27FC236}">
                <a16:creationId xmlns:a16="http://schemas.microsoft.com/office/drawing/2014/main" id="{3CCF8FCA-AF34-94B3-84CB-F73FE9EF4D92}"/>
              </a:ext>
            </a:extLst>
          </p:cNvPr>
          <p:cNvSpPr>
            <a:spLocks noGrp="1"/>
          </p:cNvSpPr>
          <p:nvPr>
            <p:ph idx="1"/>
          </p:nvPr>
        </p:nvSpPr>
        <p:spPr>
          <a:xfrm>
            <a:off x="158017" y="964405"/>
            <a:ext cx="11862533" cy="5998370"/>
          </a:xfrm>
        </p:spPr>
        <p:txBody>
          <a:bodyPr>
            <a:normAutofit fontScale="77500" lnSpcReduction="20000"/>
          </a:bodyPr>
          <a:lstStyle/>
          <a:p>
            <a:pPr marL="0" indent="0">
              <a:lnSpc>
                <a:spcPct val="120000"/>
              </a:lnSpc>
              <a:spcBef>
                <a:spcPts val="600"/>
              </a:spcBef>
              <a:buNone/>
            </a:pPr>
            <a:r>
              <a:rPr lang="ja-JP" altLang="en-US" sz="3600" dirty="0"/>
              <a:t>意味を正確につかめば難しくはない</a:t>
            </a:r>
            <a:endParaRPr lang="en-US" altLang="ja-JP" sz="3600" dirty="0"/>
          </a:p>
          <a:p>
            <a:pPr marL="0" indent="0">
              <a:lnSpc>
                <a:spcPct val="120000"/>
              </a:lnSpc>
              <a:spcBef>
                <a:spcPts val="600"/>
              </a:spcBef>
              <a:buNone/>
            </a:pPr>
            <a:endParaRPr lang="en-US" altLang="ja-JP" sz="3600" dirty="0"/>
          </a:p>
          <a:p>
            <a:pPr marL="0" indent="0">
              <a:lnSpc>
                <a:spcPct val="120000"/>
              </a:lnSpc>
              <a:spcBef>
                <a:spcPts val="600"/>
              </a:spcBef>
              <a:buNone/>
            </a:pPr>
            <a:r>
              <a:rPr lang="en-US" altLang="ja-JP" sz="3600" dirty="0"/>
              <a:t>Electric: </a:t>
            </a:r>
            <a:r>
              <a:rPr lang="ja-JP" altLang="en-US" sz="3600" dirty="0"/>
              <a:t>電力 </a:t>
            </a:r>
            <a:r>
              <a:rPr lang="en-US" altLang="ja-JP" sz="3600" dirty="0"/>
              <a:t>(</a:t>
            </a:r>
            <a:r>
              <a:rPr lang="ja-JP" altLang="en-US" sz="3600" dirty="0"/>
              <a:t>重電</a:t>
            </a:r>
            <a:r>
              <a:rPr lang="en-US" altLang="ja-JP" sz="3600" dirty="0"/>
              <a:t>)</a:t>
            </a:r>
            <a:r>
              <a:rPr lang="ja-JP" altLang="en-US" sz="3600" dirty="0"/>
              <a:t> の</a:t>
            </a:r>
            <a:br>
              <a:rPr lang="en-US" altLang="ja-JP" sz="3600" dirty="0"/>
            </a:br>
            <a:r>
              <a:rPr lang="ja-JP" altLang="en-US" sz="3600" b="0" dirty="0"/>
              <a:t>　</a:t>
            </a:r>
            <a:r>
              <a:rPr lang="en-US" altLang="ja-JP" sz="3600" b="0" dirty="0"/>
              <a:t>Electric conductivity</a:t>
            </a:r>
            <a:r>
              <a:rPr lang="ja-JP" altLang="en-US" sz="3600" b="0" dirty="0"/>
              <a:t>はあり得ない</a:t>
            </a:r>
            <a:endParaRPr lang="en-US" altLang="ja-JP" sz="3600" b="0" dirty="0"/>
          </a:p>
          <a:p>
            <a:pPr marL="0" indent="0">
              <a:lnSpc>
                <a:spcPct val="120000"/>
              </a:lnSpc>
              <a:spcBef>
                <a:spcPts val="600"/>
              </a:spcBef>
              <a:buNone/>
            </a:pPr>
            <a:r>
              <a:rPr lang="ja-JP" altLang="en-US" sz="3600" b="0" dirty="0"/>
              <a:t>　</a:t>
            </a:r>
            <a:r>
              <a:rPr lang="en-US" altLang="ja-JP" sz="3600" b="0" dirty="0"/>
              <a:t>Electric power: </a:t>
            </a:r>
            <a:r>
              <a:rPr lang="ja-JP" altLang="en-US" sz="3600" b="0" dirty="0"/>
              <a:t>電力</a:t>
            </a:r>
            <a:endParaRPr lang="en-US" altLang="ja-JP" sz="3600" b="0" dirty="0"/>
          </a:p>
          <a:p>
            <a:pPr marL="0" indent="0">
              <a:lnSpc>
                <a:spcPct val="120000"/>
              </a:lnSpc>
              <a:spcBef>
                <a:spcPts val="600"/>
              </a:spcBef>
              <a:buNone/>
            </a:pPr>
            <a:r>
              <a:rPr lang="en-US" altLang="ja-JP" sz="3600" dirty="0"/>
              <a:t>Electrical: </a:t>
            </a:r>
            <a:r>
              <a:rPr lang="ja-JP" altLang="en-US" sz="3600" dirty="0"/>
              <a:t>電気的な</a:t>
            </a:r>
            <a:endParaRPr lang="en-US" altLang="ja-JP" sz="3600" dirty="0"/>
          </a:p>
          <a:p>
            <a:pPr marL="0" indent="0">
              <a:lnSpc>
                <a:spcPct val="120000"/>
              </a:lnSpc>
              <a:spcBef>
                <a:spcPts val="600"/>
              </a:spcBef>
              <a:buNone/>
            </a:pPr>
            <a:r>
              <a:rPr lang="ja-JP" altLang="en-US" sz="3600" b="0" dirty="0"/>
              <a:t>　</a:t>
            </a:r>
            <a:r>
              <a:rPr lang="en-US" altLang="ja-JP" sz="3600" b="0" dirty="0"/>
              <a:t>Electrical conductivity: </a:t>
            </a:r>
            <a:r>
              <a:rPr lang="ja-JP" altLang="en-US" sz="3600" b="0" dirty="0"/>
              <a:t>測定値はほとんどの場合これ</a:t>
            </a:r>
            <a:endParaRPr lang="en-US" altLang="ja-JP" sz="3600" b="0" dirty="0"/>
          </a:p>
          <a:p>
            <a:pPr marL="0" indent="0">
              <a:lnSpc>
                <a:spcPct val="120000"/>
              </a:lnSpc>
              <a:spcBef>
                <a:spcPts val="600"/>
              </a:spcBef>
              <a:buNone/>
            </a:pPr>
            <a:r>
              <a:rPr lang="en-US" altLang="ja-JP" sz="3600" dirty="0"/>
              <a:t>Electronic: </a:t>
            </a:r>
            <a:r>
              <a:rPr lang="ja-JP" altLang="en-US" sz="3600" dirty="0"/>
              <a:t>電子的な</a:t>
            </a:r>
            <a:endParaRPr lang="en-US" altLang="ja-JP" sz="3600" dirty="0"/>
          </a:p>
          <a:p>
            <a:pPr marL="0" indent="0">
              <a:lnSpc>
                <a:spcPct val="120000"/>
              </a:lnSpc>
              <a:spcBef>
                <a:spcPts val="600"/>
              </a:spcBef>
              <a:buNone/>
            </a:pPr>
            <a:r>
              <a:rPr lang="ja-JP" altLang="en-US" sz="3600" b="0" dirty="0"/>
              <a:t>　</a:t>
            </a:r>
            <a:r>
              <a:rPr lang="en-US" altLang="ja-JP" sz="3600" b="0" dirty="0"/>
              <a:t>Electronic conductivity:</a:t>
            </a:r>
            <a:r>
              <a:rPr lang="ja-JP" altLang="en-US" sz="3600" b="0" dirty="0"/>
              <a:t> 光学的に電子伝導度などを測る場合はこれ。</a:t>
            </a:r>
            <a:endParaRPr lang="en-US" altLang="ja-JP" sz="3600" b="0" dirty="0"/>
          </a:p>
          <a:p>
            <a:pPr marL="0" indent="0">
              <a:lnSpc>
                <a:spcPct val="120000"/>
              </a:lnSpc>
              <a:spcBef>
                <a:spcPts val="600"/>
              </a:spcBef>
              <a:buNone/>
            </a:pPr>
            <a:r>
              <a:rPr lang="ja-JP" altLang="en-US" sz="3600" b="0" dirty="0"/>
              <a:t>　　一般的な電気測定で</a:t>
            </a:r>
            <a:r>
              <a:rPr lang="en-US" altLang="ja-JP" sz="3600" b="0" dirty="0"/>
              <a:t>Electronic conductivity</a:t>
            </a:r>
            <a:r>
              <a:rPr lang="ja-JP" altLang="en-US" sz="3600" b="0" dirty="0"/>
              <a:t>というと、</a:t>
            </a:r>
            <a:br>
              <a:rPr lang="en-US" altLang="ja-JP" sz="3600" b="0" dirty="0"/>
            </a:br>
            <a:r>
              <a:rPr lang="ja-JP" altLang="en-US" sz="3600" b="0" dirty="0"/>
              <a:t>　　イオン伝導が無視できる根拠があることを意味する</a:t>
            </a:r>
            <a:endParaRPr lang="en-US" altLang="ja-JP" sz="3600" dirty="0"/>
          </a:p>
        </p:txBody>
      </p:sp>
    </p:spTree>
    <p:extLst>
      <p:ext uri="{BB962C8B-B14F-4D97-AF65-F5344CB8AC3E}">
        <p14:creationId xmlns:p14="http://schemas.microsoft.com/office/powerpoint/2010/main" val="2791329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C529-32CE-AA61-6DC6-D4F7F33F6E3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6701DA2-1792-335E-256B-13E6D7C77002}"/>
              </a:ext>
            </a:extLst>
          </p:cNvPr>
          <p:cNvSpPr>
            <a:spLocks noGrp="1"/>
          </p:cNvSpPr>
          <p:nvPr>
            <p:ph type="title"/>
          </p:nvPr>
        </p:nvSpPr>
        <p:spPr>
          <a:xfrm>
            <a:off x="205642" y="163146"/>
            <a:ext cx="11171116" cy="807182"/>
          </a:xfrm>
        </p:spPr>
        <p:txBody>
          <a:bodyPr>
            <a:normAutofit/>
          </a:bodyPr>
          <a:lstStyle/>
          <a:p>
            <a:r>
              <a:rPr kumimoji="1" lang="ja-JP" altLang="en-US" dirty="0"/>
              <a:t>論理展開、結論に関する動詞</a:t>
            </a:r>
          </a:p>
        </p:txBody>
      </p:sp>
      <p:sp>
        <p:nvSpPr>
          <p:cNvPr id="3" name="コンテンツ プレースホルダー 2">
            <a:extLst>
              <a:ext uri="{FF2B5EF4-FFF2-40B4-BE49-F238E27FC236}">
                <a16:creationId xmlns:a16="http://schemas.microsoft.com/office/drawing/2014/main" id="{15481CC0-D0D5-6473-82BE-50477A3597EB}"/>
              </a:ext>
            </a:extLst>
          </p:cNvPr>
          <p:cNvSpPr>
            <a:spLocks noGrp="1"/>
          </p:cNvSpPr>
          <p:nvPr>
            <p:ph idx="1"/>
          </p:nvPr>
        </p:nvSpPr>
        <p:spPr>
          <a:xfrm>
            <a:off x="167542" y="1078705"/>
            <a:ext cx="11862533" cy="5998370"/>
          </a:xfrm>
        </p:spPr>
        <p:txBody>
          <a:bodyPr>
            <a:normAutofit/>
          </a:bodyPr>
          <a:lstStyle/>
          <a:p>
            <a:pPr marL="533400" indent="-533400">
              <a:lnSpc>
                <a:spcPct val="120000"/>
              </a:lnSpc>
              <a:spcBef>
                <a:spcPts val="600"/>
              </a:spcBef>
              <a:buFont typeface="+mj-lt"/>
              <a:buAutoNum type="arabicPeriod"/>
            </a:pPr>
            <a:r>
              <a:rPr lang="en-US" altLang="ja-JP" sz="2800" dirty="0"/>
              <a:t>Prove</a:t>
            </a:r>
            <a:r>
              <a:rPr lang="en-US" altLang="ja-JP" sz="2800" b="0" dirty="0"/>
              <a:t>: </a:t>
            </a:r>
            <a:r>
              <a:rPr lang="ja-JP" altLang="en-US" sz="2800" b="0" dirty="0"/>
              <a:t>確実</a:t>
            </a:r>
            <a:endParaRPr lang="en-US" altLang="ja-JP" sz="2800" b="0" dirty="0"/>
          </a:p>
          <a:p>
            <a:pPr marL="533400" indent="-533400">
              <a:lnSpc>
                <a:spcPct val="120000"/>
              </a:lnSpc>
              <a:spcBef>
                <a:spcPts val="600"/>
              </a:spcBef>
              <a:buFont typeface="+mj-lt"/>
              <a:buAutoNum type="arabicPeriod"/>
            </a:pPr>
            <a:r>
              <a:rPr lang="en-US" altLang="ja-JP" sz="2800" b="0" dirty="0"/>
              <a:t>Validate:</a:t>
            </a:r>
            <a:r>
              <a:rPr lang="ja-JP" altLang="en-US" sz="2800" b="0" dirty="0"/>
              <a:t> 正しいことを確認する。確実性が高い</a:t>
            </a:r>
            <a:endParaRPr lang="en-US" altLang="ja-JP" sz="2800" b="0" dirty="0"/>
          </a:p>
          <a:p>
            <a:pPr marL="533400" indent="-533400">
              <a:lnSpc>
                <a:spcPct val="120000"/>
              </a:lnSpc>
              <a:spcBef>
                <a:spcPts val="600"/>
              </a:spcBef>
              <a:buFont typeface="+mj-lt"/>
              <a:buAutoNum type="arabicPeriod"/>
            </a:pPr>
            <a:r>
              <a:rPr lang="en-US" altLang="ja-JP" sz="2800" dirty="0"/>
              <a:t>Substantiate</a:t>
            </a:r>
            <a:r>
              <a:rPr lang="en-US" altLang="ja-JP" sz="2800" b="0" dirty="0"/>
              <a:t>:</a:t>
            </a:r>
            <a:r>
              <a:rPr lang="ja-JP" altLang="en-US" sz="2800" b="0" dirty="0"/>
              <a:t> 十分な証拠などで主張を補強する</a:t>
            </a:r>
            <a:endParaRPr lang="en-US" altLang="ja-JP" sz="2800" b="0" dirty="0"/>
          </a:p>
          <a:p>
            <a:pPr marL="533400" indent="-533400">
              <a:lnSpc>
                <a:spcPct val="120000"/>
              </a:lnSpc>
              <a:spcBef>
                <a:spcPts val="600"/>
              </a:spcBef>
              <a:buFont typeface="+mj-lt"/>
              <a:buAutoNum type="arabicPeriod"/>
            </a:pPr>
            <a:r>
              <a:rPr lang="en-US" altLang="ja-JP" sz="2800" dirty="0"/>
              <a:t>Confirm</a:t>
            </a:r>
            <a:r>
              <a:rPr lang="en-US" altLang="ja-JP" sz="2800" b="0" dirty="0"/>
              <a:t>:</a:t>
            </a:r>
            <a:r>
              <a:rPr lang="ja-JP" altLang="en-US" sz="2800" b="0" dirty="0"/>
              <a:t> 正しいことを確認する。確度は高いが、最終的な証明には至らない</a:t>
            </a:r>
            <a:endParaRPr lang="en-US" altLang="ja-JP" sz="2800" b="0" dirty="0"/>
          </a:p>
          <a:p>
            <a:pPr marL="533400" indent="-533400">
              <a:lnSpc>
                <a:spcPct val="120000"/>
              </a:lnSpc>
              <a:spcBef>
                <a:spcPts val="600"/>
              </a:spcBef>
              <a:buFont typeface="+mj-lt"/>
              <a:buAutoNum type="arabicPeriod"/>
            </a:pPr>
            <a:r>
              <a:rPr lang="en-US" altLang="ja-JP" sz="2800" dirty="0"/>
              <a:t>Indicate</a:t>
            </a:r>
            <a:r>
              <a:rPr lang="en-US" altLang="ja-JP" sz="2800" b="0" dirty="0"/>
              <a:t>:</a:t>
            </a:r>
            <a:r>
              <a:rPr lang="ja-JP" altLang="en-US" sz="2800" b="0" dirty="0"/>
              <a:t> 事実やデータが示す可能性を示唆。確度は低いが根拠がある</a:t>
            </a:r>
            <a:endParaRPr lang="en-US" altLang="ja-JP" sz="2800" b="0" dirty="0"/>
          </a:p>
          <a:p>
            <a:pPr marL="533400" indent="-533400">
              <a:lnSpc>
                <a:spcPct val="120000"/>
              </a:lnSpc>
              <a:spcBef>
                <a:spcPts val="600"/>
              </a:spcBef>
              <a:buFont typeface="+mj-lt"/>
              <a:buAutoNum type="arabicPeriod"/>
            </a:pPr>
            <a:r>
              <a:rPr lang="en-US" altLang="ja-JP" sz="2800" dirty="0"/>
              <a:t>Suggest</a:t>
            </a:r>
            <a:r>
              <a:rPr lang="en-US" altLang="ja-JP" sz="2800" b="0" dirty="0"/>
              <a:t>:</a:t>
            </a:r>
            <a:r>
              <a:rPr lang="ja-JP" altLang="en-US" sz="2800" b="0" dirty="0"/>
              <a:t> 推測。確度は低め</a:t>
            </a:r>
            <a:endParaRPr lang="en-US" altLang="ja-JP" sz="2800" b="0" dirty="0"/>
          </a:p>
          <a:p>
            <a:pPr marL="533400" indent="-533400">
              <a:lnSpc>
                <a:spcPct val="120000"/>
              </a:lnSpc>
              <a:spcBef>
                <a:spcPts val="600"/>
              </a:spcBef>
              <a:buFont typeface="+mj-lt"/>
              <a:buAutoNum type="arabicPeriod"/>
            </a:pPr>
            <a:r>
              <a:rPr lang="en-US" altLang="ja-JP" sz="2800" dirty="0"/>
              <a:t>Imply</a:t>
            </a:r>
            <a:r>
              <a:rPr lang="en-US" altLang="ja-JP" sz="2800" b="0" dirty="0"/>
              <a:t>:</a:t>
            </a:r>
            <a:r>
              <a:rPr lang="ja-JP" altLang="en-US" sz="2800" b="0" dirty="0"/>
              <a:t> 直接的な証拠ではなく、間接的にほのめかす。</a:t>
            </a:r>
            <a:br>
              <a:rPr lang="en-US" altLang="ja-JP" sz="2800" b="0" dirty="0"/>
            </a:br>
            <a:r>
              <a:rPr lang="ja-JP" altLang="en-US" sz="2800" b="0" dirty="0"/>
              <a:t>　</a:t>
            </a:r>
            <a:r>
              <a:rPr lang="en-US" altLang="ja-JP" sz="2800" b="0" dirty="0"/>
              <a:t>Suggest</a:t>
            </a:r>
            <a:r>
              <a:rPr lang="ja-JP" altLang="en-US" sz="2800" b="0" dirty="0"/>
              <a:t>とどちらが確度が高いかは</a:t>
            </a:r>
            <a:r>
              <a:rPr lang="en-US" altLang="ja-JP" sz="2800" b="0" dirty="0"/>
              <a:t>case-by-case</a:t>
            </a:r>
          </a:p>
        </p:txBody>
      </p:sp>
    </p:spTree>
    <p:extLst>
      <p:ext uri="{BB962C8B-B14F-4D97-AF65-F5344CB8AC3E}">
        <p14:creationId xmlns:p14="http://schemas.microsoft.com/office/powerpoint/2010/main" val="378386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660-C1B4-9D5B-932C-BF22E465F24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2602B6F-B3B0-A8A7-78E3-E73D7DA5B702}"/>
              </a:ext>
            </a:extLst>
          </p:cNvPr>
          <p:cNvSpPr>
            <a:spLocks noGrp="1"/>
          </p:cNvSpPr>
          <p:nvPr>
            <p:ph type="title"/>
          </p:nvPr>
        </p:nvSpPr>
        <p:spPr>
          <a:xfrm>
            <a:off x="205642" y="163146"/>
            <a:ext cx="11171116" cy="807182"/>
          </a:xfrm>
        </p:spPr>
        <p:txBody>
          <a:bodyPr>
            <a:normAutofit/>
          </a:bodyPr>
          <a:lstStyle/>
          <a:p>
            <a:r>
              <a:rPr kumimoji="1" lang="ja-JP" altLang="en-US" dirty="0"/>
              <a:t>考える に関する動詞</a:t>
            </a:r>
          </a:p>
        </p:txBody>
      </p:sp>
      <p:sp>
        <p:nvSpPr>
          <p:cNvPr id="3" name="コンテンツ プレースホルダー 2">
            <a:extLst>
              <a:ext uri="{FF2B5EF4-FFF2-40B4-BE49-F238E27FC236}">
                <a16:creationId xmlns:a16="http://schemas.microsoft.com/office/drawing/2014/main" id="{4D576BAE-900F-0C8E-08DF-E0BDAC47DB5A}"/>
              </a:ext>
            </a:extLst>
          </p:cNvPr>
          <p:cNvSpPr>
            <a:spLocks noGrp="1"/>
          </p:cNvSpPr>
          <p:nvPr>
            <p:ph idx="1"/>
          </p:nvPr>
        </p:nvSpPr>
        <p:spPr>
          <a:xfrm>
            <a:off x="167542" y="1078705"/>
            <a:ext cx="11862533" cy="5998370"/>
          </a:xfrm>
        </p:spPr>
        <p:txBody>
          <a:bodyPr>
            <a:normAutofit/>
          </a:bodyPr>
          <a:lstStyle/>
          <a:p>
            <a:pPr marL="533400" indent="-533400">
              <a:lnSpc>
                <a:spcPct val="100000"/>
              </a:lnSpc>
              <a:spcBef>
                <a:spcPts val="0"/>
              </a:spcBef>
              <a:spcAft>
                <a:spcPts val="1800"/>
              </a:spcAft>
              <a:buFont typeface="+mj-lt"/>
              <a:buAutoNum type="arabicPeriod"/>
            </a:pPr>
            <a:r>
              <a:rPr lang="en-US" altLang="ja-JP" sz="3200" b="0" dirty="0"/>
              <a:t>Think: </a:t>
            </a:r>
            <a:r>
              <a:rPr lang="ja-JP" altLang="en-US" sz="3200" b="0" dirty="0"/>
              <a:t>考察の初期段階で、単に思考や考えを述べる。</a:t>
            </a:r>
            <a:br>
              <a:rPr lang="en-US" altLang="ja-JP" sz="3200" b="0" dirty="0"/>
            </a:br>
            <a:r>
              <a:rPr lang="ja-JP" altLang="en-US" sz="3200" b="0" dirty="0"/>
              <a:t>確実性や証拠の裏付けが弱い</a:t>
            </a:r>
            <a:endParaRPr lang="en-US" altLang="ja-JP" sz="3200" b="0" dirty="0"/>
          </a:p>
          <a:p>
            <a:pPr marL="533400" indent="-533400">
              <a:lnSpc>
                <a:spcPct val="100000"/>
              </a:lnSpc>
              <a:spcBef>
                <a:spcPts val="0"/>
              </a:spcBef>
              <a:spcAft>
                <a:spcPts val="1800"/>
              </a:spcAft>
              <a:buFont typeface="+mj-lt"/>
              <a:buAutoNum type="arabicPeriod"/>
            </a:pPr>
            <a:r>
              <a:rPr lang="en-US" altLang="ja-JP" sz="3200" dirty="0"/>
              <a:t>Consider</a:t>
            </a:r>
            <a:r>
              <a:rPr lang="en-US" altLang="ja-JP" sz="3200" b="0" dirty="0"/>
              <a:t>: </a:t>
            </a:r>
            <a:r>
              <a:rPr lang="ja-JP" altLang="en-US" sz="3200" b="0" dirty="0"/>
              <a:t>より</a:t>
            </a:r>
            <a:r>
              <a:rPr lang="ja-JP" altLang="en-US" sz="3200" dirty="0"/>
              <a:t>慎重に根拠や情報を吟味</a:t>
            </a:r>
            <a:r>
              <a:rPr lang="ja-JP" altLang="en-US" sz="3200" b="0" dirty="0"/>
              <a:t>している段階。</a:t>
            </a:r>
            <a:r>
              <a:rPr lang="en-US" altLang="ja-JP" sz="3200" b="0" dirty="0"/>
              <a:t>Think</a:t>
            </a:r>
            <a:r>
              <a:rPr lang="ja-JP" altLang="en-US" sz="3200" b="0" dirty="0"/>
              <a:t>より確実性が高いが、完全な結論には至っていない</a:t>
            </a:r>
            <a:endParaRPr lang="en-US" altLang="ja-JP" sz="3200" b="0" dirty="0"/>
          </a:p>
          <a:p>
            <a:pPr marL="533400" indent="-533400">
              <a:lnSpc>
                <a:spcPct val="100000"/>
              </a:lnSpc>
              <a:spcBef>
                <a:spcPts val="0"/>
              </a:spcBef>
              <a:spcAft>
                <a:spcPts val="1800"/>
              </a:spcAft>
              <a:buFont typeface="+mj-lt"/>
              <a:buAutoNum type="arabicPeriod"/>
            </a:pPr>
            <a:r>
              <a:rPr lang="en-US" altLang="ja-JP" sz="3200" dirty="0"/>
              <a:t>Speculate</a:t>
            </a:r>
            <a:r>
              <a:rPr lang="en-US" altLang="ja-JP" sz="3200" b="0" dirty="0"/>
              <a:t>: </a:t>
            </a:r>
            <a:r>
              <a:rPr lang="ja-JP" altLang="en-US" sz="3200" b="0" dirty="0"/>
              <a:t>推測や仮説を提示。確固たる証拠がない</a:t>
            </a:r>
            <a:endParaRPr lang="en-US" altLang="ja-JP" sz="3200" b="0" dirty="0"/>
          </a:p>
          <a:p>
            <a:pPr marL="533400" indent="-533400">
              <a:lnSpc>
                <a:spcPct val="100000"/>
              </a:lnSpc>
              <a:spcBef>
                <a:spcPts val="0"/>
              </a:spcBef>
              <a:spcAft>
                <a:spcPts val="1800"/>
              </a:spcAft>
              <a:buFont typeface="+mj-lt"/>
              <a:buAutoNum type="arabicPeriod"/>
            </a:pPr>
            <a:r>
              <a:rPr lang="en-US" altLang="ja-JP" sz="3200" dirty="0"/>
              <a:t>Believe</a:t>
            </a:r>
            <a:r>
              <a:rPr lang="en-US" altLang="ja-JP" sz="3200" b="0" dirty="0"/>
              <a:t>: </a:t>
            </a:r>
            <a:r>
              <a:rPr lang="ja-JP" altLang="en-US" sz="3200" b="0" dirty="0"/>
              <a:t>根拠がより明確であり、信念や結論を提示する。</a:t>
            </a:r>
            <a:br>
              <a:rPr lang="en-US" altLang="ja-JP" sz="3200" b="0" dirty="0"/>
            </a:br>
            <a:r>
              <a:rPr lang="ja-JP" altLang="en-US" sz="3200" dirty="0"/>
              <a:t>最終的な主張や結論</a:t>
            </a:r>
            <a:r>
              <a:rPr lang="ja-JP" altLang="en-US" sz="3200" b="0" dirty="0"/>
              <a:t>として提示されることが多い</a:t>
            </a:r>
            <a:endParaRPr lang="en-US" altLang="ja-JP" sz="3200" b="0" dirty="0"/>
          </a:p>
        </p:txBody>
      </p:sp>
    </p:spTree>
    <p:extLst>
      <p:ext uri="{BB962C8B-B14F-4D97-AF65-F5344CB8AC3E}">
        <p14:creationId xmlns:p14="http://schemas.microsoft.com/office/powerpoint/2010/main" val="764357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E01492-1A4B-4A2E-91B1-71181BB84AFF}"/>
              </a:ext>
            </a:extLst>
          </p:cNvPr>
          <p:cNvSpPr>
            <a:spLocks noGrp="1"/>
          </p:cNvSpPr>
          <p:nvPr>
            <p:ph type="title"/>
          </p:nvPr>
        </p:nvSpPr>
        <p:spPr>
          <a:xfrm>
            <a:off x="205642" y="163146"/>
            <a:ext cx="11171116" cy="807182"/>
          </a:xfrm>
        </p:spPr>
        <p:txBody>
          <a:bodyPr>
            <a:normAutofit/>
          </a:bodyPr>
          <a:lstStyle/>
          <a:p>
            <a:r>
              <a:rPr kumimoji="1" lang="ja-JP" altLang="en-US" dirty="0"/>
              <a:t>スライドタイトル</a:t>
            </a:r>
            <a:r>
              <a:rPr kumimoji="1" lang="en-US" altLang="ja-JP" dirty="0"/>
              <a:t>:</a:t>
            </a:r>
            <a:r>
              <a:rPr kumimoji="1" lang="ja-JP" altLang="en-US" dirty="0"/>
              <a:t> 簡潔が一番</a:t>
            </a:r>
          </a:p>
        </p:txBody>
      </p:sp>
      <p:sp>
        <p:nvSpPr>
          <p:cNvPr id="3" name="コンテンツ プレースホルダー 2">
            <a:extLst>
              <a:ext uri="{FF2B5EF4-FFF2-40B4-BE49-F238E27FC236}">
                <a16:creationId xmlns:a16="http://schemas.microsoft.com/office/drawing/2014/main" id="{31D3EA90-72E8-465E-AF5D-5444B89E6CF9}"/>
              </a:ext>
            </a:extLst>
          </p:cNvPr>
          <p:cNvSpPr>
            <a:spLocks noGrp="1"/>
          </p:cNvSpPr>
          <p:nvPr>
            <p:ph idx="1"/>
          </p:nvPr>
        </p:nvSpPr>
        <p:spPr>
          <a:xfrm>
            <a:off x="205642" y="1240630"/>
            <a:ext cx="11862533" cy="5274469"/>
          </a:xfrm>
        </p:spPr>
        <p:txBody>
          <a:bodyPr>
            <a:normAutofit/>
          </a:bodyPr>
          <a:lstStyle/>
          <a:p>
            <a:pPr marL="0" indent="0">
              <a:lnSpc>
                <a:spcPct val="120000"/>
              </a:lnSpc>
              <a:spcBef>
                <a:spcPts val="600"/>
              </a:spcBef>
              <a:buNone/>
            </a:pPr>
            <a:r>
              <a:rPr lang="ja-JP" altLang="en-US" sz="3600" b="0" dirty="0"/>
              <a:t>完全な英文にするよりも、</a:t>
            </a:r>
            <a:r>
              <a:rPr lang="ja-JP" altLang="en-US" sz="3600" dirty="0"/>
              <a:t>短い文章</a:t>
            </a:r>
            <a:r>
              <a:rPr lang="ja-JP" altLang="en-US" sz="3600" b="0" dirty="0"/>
              <a:t>の方がよい</a:t>
            </a:r>
            <a:endParaRPr lang="en-US" altLang="ja-JP" sz="3600" b="0" dirty="0"/>
          </a:p>
          <a:p>
            <a:pPr marL="0" indent="0">
              <a:lnSpc>
                <a:spcPct val="120000"/>
              </a:lnSpc>
              <a:spcBef>
                <a:spcPts val="600"/>
              </a:spcBef>
              <a:buNone/>
            </a:pPr>
            <a:r>
              <a:rPr lang="ja-JP" altLang="en-US" sz="2800" b="0" dirty="0"/>
              <a:t>・自明であれば</a:t>
            </a:r>
            <a:r>
              <a:rPr lang="ja-JP" altLang="en-US" sz="2800" b="0" dirty="0">
                <a:solidFill>
                  <a:srgbClr val="FF0000"/>
                </a:solidFill>
              </a:rPr>
              <a:t>主語や動詞などは省略　</a:t>
            </a:r>
            <a:r>
              <a:rPr lang="ja-JP" altLang="en-US" sz="2800" b="0" dirty="0"/>
              <a:t>・ 基本、</a:t>
            </a:r>
            <a:r>
              <a:rPr lang="ja-JP" altLang="en-US" sz="2800" b="0" dirty="0">
                <a:solidFill>
                  <a:srgbClr val="FF0000"/>
                </a:solidFill>
              </a:rPr>
              <a:t>冠詞は省略</a:t>
            </a:r>
            <a:endParaRPr lang="en-US" altLang="ja-JP" sz="2800" b="0" dirty="0">
              <a:solidFill>
                <a:srgbClr val="FF0000"/>
              </a:solidFill>
            </a:endParaRPr>
          </a:p>
          <a:p>
            <a:pPr marL="0" indent="0">
              <a:lnSpc>
                <a:spcPct val="120000"/>
              </a:lnSpc>
              <a:spcBef>
                <a:spcPts val="600"/>
              </a:spcBef>
              <a:buNone/>
            </a:pPr>
            <a:r>
              <a:rPr lang="ja-JP" altLang="en-US" sz="2800" b="0" dirty="0"/>
              <a:t>・句読点はつけない</a:t>
            </a:r>
            <a:endParaRPr lang="en-US" altLang="ja-JP" sz="2800" b="0" dirty="0"/>
          </a:p>
          <a:p>
            <a:pPr marL="0" indent="0">
              <a:lnSpc>
                <a:spcPct val="120000"/>
              </a:lnSpc>
              <a:spcBef>
                <a:spcPts val="600"/>
              </a:spcBef>
              <a:buNone/>
            </a:pPr>
            <a:endParaRPr lang="en-US" altLang="ja-JP" sz="2800" b="0" dirty="0"/>
          </a:p>
          <a:p>
            <a:pPr marL="0" indent="0">
              <a:lnSpc>
                <a:spcPct val="120000"/>
              </a:lnSpc>
              <a:spcBef>
                <a:spcPts val="600"/>
              </a:spcBef>
              <a:buNone/>
            </a:pPr>
            <a:r>
              <a:rPr lang="ja-JP" altLang="en-US" sz="3600" dirty="0"/>
              <a:t>例</a:t>
            </a:r>
            <a:r>
              <a:rPr lang="en-US" altLang="ja-JP" sz="3600" dirty="0"/>
              <a:t>:</a:t>
            </a:r>
            <a:r>
              <a:rPr lang="ja-JP" altLang="en-US" sz="3600" b="0" dirty="0"/>
              <a:t> </a:t>
            </a:r>
            <a:r>
              <a:rPr lang="en-US" altLang="ja-JP" sz="3600" b="0" dirty="0"/>
              <a:t>Why does the Hall mobility exhibit the anomaly?</a:t>
            </a:r>
          </a:p>
          <a:p>
            <a:pPr marL="0" indent="0">
              <a:lnSpc>
                <a:spcPct val="120000"/>
              </a:lnSpc>
              <a:spcBef>
                <a:spcPts val="600"/>
              </a:spcBef>
              <a:buNone/>
            </a:pPr>
            <a:r>
              <a:rPr lang="ja-JP" altLang="en-US" sz="3600" dirty="0"/>
              <a:t>修正</a:t>
            </a:r>
            <a:r>
              <a:rPr lang="en-US" altLang="ja-JP" sz="3600" dirty="0"/>
              <a:t>:</a:t>
            </a:r>
            <a:r>
              <a:rPr lang="ja-JP" altLang="en-US" sz="3600" b="0" dirty="0"/>
              <a:t> </a:t>
            </a:r>
            <a:r>
              <a:rPr lang="en-US" altLang="ja-JP" sz="3600" b="0" dirty="0"/>
              <a:t>Origin of </a:t>
            </a:r>
            <a:r>
              <a:rPr lang="en-US" altLang="ja-JP" sz="3600" b="0" dirty="0" err="1"/>
              <a:t>μ</a:t>
            </a:r>
            <a:r>
              <a:rPr lang="en-US" altLang="ja-JP" sz="3600" b="0" baseline="-25000" dirty="0" err="1"/>
              <a:t>Hall</a:t>
            </a:r>
            <a:r>
              <a:rPr lang="en-US" altLang="ja-JP" sz="3600" b="0" dirty="0"/>
              <a:t> anomaly</a:t>
            </a:r>
          </a:p>
          <a:p>
            <a:pPr marL="0" indent="0">
              <a:lnSpc>
                <a:spcPct val="120000"/>
              </a:lnSpc>
              <a:spcBef>
                <a:spcPts val="600"/>
              </a:spcBef>
              <a:buNone/>
            </a:pPr>
            <a:r>
              <a:rPr lang="ja-JP" altLang="en-US" sz="3600" b="0" dirty="0"/>
              <a:t>　　   </a:t>
            </a:r>
            <a:r>
              <a:rPr lang="en-US" altLang="ja-JP" sz="3600" b="0" dirty="0" err="1"/>
              <a:t>μ</a:t>
            </a:r>
            <a:r>
              <a:rPr lang="en-US" altLang="ja-JP" sz="3600" b="0" baseline="-25000" dirty="0" err="1"/>
              <a:t>Hall</a:t>
            </a:r>
            <a:r>
              <a:rPr lang="en-US" altLang="ja-JP" sz="3600" b="0" dirty="0"/>
              <a:t> anomaly?</a:t>
            </a:r>
          </a:p>
        </p:txBody>
      </p:sp>
    </p:spTree>
    <p:extLst>
      <p:ext uri="{BB962C8B-B14F-4D97-AF65-F5344CB8AC3E}">
        <p14:creationId xmlns:p14="http://schemas.microsoft.com/office/powerpoint/2010/main" val="940353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C28BF-B48A-AF1B-DB4A-F31209F72A6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77403D5-6479-C388-A3D8-0EA7D739DF01}"/>
              </a:ext>
            </a:extLst>
          </p:cNvPr>
          <p:cNvSpPr>
            <a:spLocks noGrp="1"/>
          </p:cNvSpPr>
          <p:nvPr>
            <p:ph type="title"/>
          </p:nvPr>
        </p:nvSpPr>
        <p:spPr>
          <a:xfrm>
            <a:off x="205642" y="163146"/>
            <a:ext cx="11171116" cy="807182"/>
          </a:xfrm>
        </p:spPr>
        <p:txBody>
          <a:bodyPr>
            <a:normAutofit/>
          </a:bodyPr>
          <a:lstStyle/>
          <a:p>
            <a:r>
              <a:rPr kumimoji="1" lang="ja-JP" altLang="en-US" dirty="0"/>
              <a:t>前置詞</a:t>
            </a:r>
            <a:r>
              <a:rPr kumimoji="1" lang="en-US" altLang="ja-JP" dirty="0"/>
              <a:t>:</a:t>
            </a:r>
            <a:r>
              <a:rPr kumimoji="1" lang="ja-JP" altLang="en-US" dirty="0"/>
              <a:t> </a:t>
            </a:r>
            <a:r>
              <a:rPr kumimoji="1" lang="en-US" altLang="ja-JP" dirty="0"/>
              <a:t>To </a:t>
            </a:r>
            <a:r>
              <a:rPr kumimoji="1" lang="ja-JP" altLang="en-US" dirty="0"/>
              <a:t>と </a:t>
            </a:r>
            <a:r>
              <a:rPr kumimoji="1" lang="en-US" altLang="ja-JP" dirty="0"/>
              <a:t>toward</a:t>
            </a:r>
            <a:endParaRPr kumimoji="1" lang="ja-JP" altLang="en-US" dirty="0"/>
          </a:p>
        </p:txBody>
      </p:sp>
      <p:sp>
        <p:nvSpPr>
          <p:cNvPr id="3" name="コンテンツ プレースホルダー 2">
            <a:extLst>
              <a:ext uri="{FF2B5EF4-FFF2-40B4-BE49-F238E27FC236}">
                <a16:creationId xmlns:a16="http://schemas.microsoft.com/office/drawing/2014/main" id="{CEBCA38D-F52F-311E-5D46-470682CFC5BD}"/>
              </a:ext>
            </a:extLst>
          </p:cNvPr>
          <p:cNvSpPr>
            <a:spLocks noGrp="1"/>
          </p:cNvSpPr>
          <p:nvPr>
            <p:ph idx="1"/>
          </p:nvPr>
        </p:nvSpPr>
        <p:spPr>
          <a:xfrm>
            <a:off x="167542" y="1078705"/>
            <a:ext cx="11862533" cy="5998370"/>
          </a:xfrm>
        </p:spPr>
        <p:txBody>
          <a:bodyPr>
            <a:normAutofit fontScale="92500" lnSpcReduction="10000"/>
          </a:bodyPr>
          <a:lstStyle/>
          <a:p>
            <a:pPr marL="0" indent="0">
              <a:lnSpc>
                <a:spcPct val="120000"/>
              </a:lnSpc>
              <a:spcBef>
                <a:spcPts val="0"/>
              </a:spcBef>
              <a:spcAft>
                <a:spcPts val="1200"/>
              </a:spcAft>
              <a:buNone/>
            </a:pPr>
            <a:r>
              <a:rPr lang="en-US" altLang="ja-JP" sz="2800" b="0" dirty="0"/>
              <a:t>To:</a:t>
            </a:r>
            <a:r>
              <a:rPr lang="ja-JP" altLang="en-US" sz="2800" b="0" dirty="0"/>
              <a:t> 具体的な目的地や方向を示す</a:t>
            </a:r>
            <a:br>
              <a:rPr lang="en-US" altLang="ja-JP" sz="2800" b="0" dirty="0"/>
            </a:br>
            <a:r>
              <a:rPr lang="en-US" altLang="ja-JP" sz="2800" b="0" dirty="0"/>
              <a:t>Toward:</a:t>
            </a:r>
            <a:r>
              <a:rPr lang="ja-JP" altLang="en-US" sz="2800" b="0" dirty="0"/>
              <a:t> 方向性を示すが、目的地に到達するかどうかは重要ではない</a:t>
            </a:r>
          </a:p>
          <a:p>
            <a:pPr marL="0" indent="0">
              <a:lnSpc>
                <a:spcPct val="120000"/>
              </a:lnSpc>
              <a:spcBef>
                <a:spcPts val="0"/>
              </a:spcBef>
              <a:spcAft>
                <a:spcPts val="1200"/>
              </a:spcAft>
              <a:buNone/>
            </a:pPr>
            <a:r>
              <a:rPr lang="en-US" altLang="ja-JP" sz="2800" b="0" dirty="0"/>
              <a:t>  She walked toward the mountains.</a:t>
            </a:r>
            <a:r>
              <a:rPr lang="ja-JP" altLang="en-US" sz="2800" b="0" dirty="0"/>
              <a:t>　山の方に歩いている</a:t>
            </a:r>
            <a:br>
              <a:rPr lang="en-US" altLang="ja-JP" sz="2800" b="0" dirty="0"/>
            </a:br>
            <a:r>
              <a:rPr lang="en-US" altLang="ja-JP" sz="2800" b="0" dirty="0"/>
              <a:t>  She walked to the mountains.</a:t>
            </a:r>
            <a:r>
              <a:rPr lang="ja-JP" altLang="en-US" sz="2800" b="0" dirty="0"/>
              <a:t>　　　 山に歩いてたどり着いた</a:t>
            </a:r>
            <a:endParaRPr lang="en-US" altLang="ja-JP" sz="2800" b="0" dirty="0"/>
          </a:p>
          <a:p>
            <a:pPr marL="0" indent="0">
              <a:lnSpc>
                <a:spcPct val="120000"/>
              </a:lnSpc>
              <a:spcBef>
                <a:spcPts val="0"/>
              </a:spcBef>
              <a:spcAft>
                <a:spcPts val="1200"/>
              </a:spcAft>
              <a:buNone/>
            </a:pPr>
            <a:endParaRPr lang="en-US" altLang="ja-JP" sz="2800" b="0" dirty="0"/>
          </a:p>
          <a:p>
            <a:pPr marL="0" indent="0">
              <a:lnSpc>
                <a:spcPct val="120000"/>
              </a:lnSpc>
              <a:spcBef>
                <a:spcPts val="0"/>
              </a:spcBef>
              <a:spcAft>
                <a:spcPts val="1200"/>
              </a:spcAft>
              <a:buNone/>
            </a:pPr>
            <a:r>
              <a:rPr lang="ja-JP" altLang="en-US" sz="2800" b="0" dirty="0"/>
              <a:t>他の前置詞の違い</a:t>
            </a:r>
            <a:r>
              <a:rPr lang="en-US" altLang="ja-JP" sz="2800" b="0" dirty="0"/>
              <a:t>:</a:t>
            </a:r>
            <a:br>
              <a:rPr lang="en-US" altLang="ja-JP" sz="2800" b="0" dirty="0"/>
            </a:br>
            <a:r>
              <a:rPr lang="ja-JP" altLang="en-US" sz="2800" b="0" dirty="0"/>
              <a:t>　</a:t>
            </a:r>
            <a:r>
              <a:rPr lang="en-US" altLang="ja-JP" sz="2800" b="0" dirty="0"/>
              <a:t>on	</a:t>
            </a:r>
            <a:r>
              <a:rPr lang="ja-JP" altLang="en-US" sz="2800" b="0" dirty="0"/>
              <a:t>　</a:t>
            </a:r>
            <a:r>
              <a:rPr lang="en-US" altLang="ja-JP" sz="2800" b="0" dirty="0"/>
              <a:t>: </a:t>
            </a:r>
            <a:r>
              <a:rPr lang="ja-JP" altLang="en-US" sz="2800" b="0" dirty="0"/>
              <a:t>何かの上に接触して置いてあるという位置や状態だけを示す</a:t>
            </a:r>
            <a:br>
              <a:rPr lang="en-US" altLang="ja-JP" sz="2800" b="0" dirty="0"/>
            </a:br>
            <a:r>
              <a:rPr lang="ja-JP" altLang="en-US" sz="2800" b="0" dirty="0"/>
              <a:t>　</a:t>
            </a:r>
            <a:r>
              <a:rPr lang="en-US" altLang="ja-JP" sz="2800" b="0" dirty="0"/>
              <a:t>onto</a:t>
            </a:r>
            <a:r>
              <a:rPr lang="ja-JP" altLang="en-US" sz="2800" b="0" dirty="0"/>
              <a:t>  </a:t>
            </a:r>
            <a:r>
              <a:rPr lang="en-US" altLang="ja-JP" sz="2800" b="0" dirty="0"/>
              <a:t>:</a:t>
            </a:r>
            <a:r>
              <a:rPr lang="ja-JP" altLang="en-US" sz="2800" b="0" dirty="0"/>
              <a:t> 動作を含む</a:t>
            </a:r>
            <a:br>
              <a:rPr lang="en-US" altLang="ja-JP" sz="2800" b="0" dirty="0"/>
            </a:br>
            <a:r>
              <a:rPr lang="ja-JP" altLang="en-US" sz="2800" b="0" dirty="0"/>
              <a:t>　</a:t>
            </a:r>
            <a:r>
              <a:rPr lang="en-US" altLang="ja-JP" sz="2800" b="0" dirty="0"/>
              <a:t>over</a:t>
            </a:r>
            <a:r>
              <a:rPr lang="ja-JP" altLang="en-US" sz="2800" b="0" dirty="0"/>
              <a:t>  </a:t>
            </a:r>
            <a:r>
              <a:rPr lang="en-US" altLang="ja-JP" sz="2800" b="0" dirty="0"/>
              <a:t>:</a:t>
            </a:r>
            <a:r>
              <a:rPr lang="ja-JP" altLang="en-US" sz="2800" b="0" dirty="0"/>
              <a:t> 何かの上に接触せず浮いている</a:t>
            </a:r>
            <a:br>
              <a:rPr lang="en-US" altLang="ja-JP" sz="2800" b="0" dirty="0"/>
            </a:br>
            <a:r>
              <a:rPr lang="ja-JP" altLang="en-US" sz="2800" b="0" dirty="0"/>
              <a:t>　</a:t>
            </a:r>
            <a:r>
              <a:rPr lang="en-US" altLang="ja-JP" sz="2800" b="0" dirty="0"/>
              <a:t>at	</a:t>
            </a:r>
            <a:r>
              <a:rPr lang="ja-JP" altLang="en-US" sz="2800" b="0" dirty="0"/>
              <a:t>   </a:t>
            </a:r>
            <a:r>
              <a:rPr lang="en-US" altLang="ja-JP" sz="2800" b="0" dirty="0"/>
              <a:t>:</a:t>
            </a:r>
            <a:r>
              <a:rPr lang="ja-JP" altLang="en-US" sz="2800" b="0" dirty="0"/>
              <a:t> 特定の場所を示す</a:t>
            </a:r>
            <a:br>
              <a:rPr lang="en-US" altLang="ja-JP" sz="2800" b="0" dirty="0"/>
            </a:br>
            <a:r>
              <a:rPr lang="ja-JP" altLang="en-US" sz="2800" b="0" dirty="0"/>
              <a:t>　</a:t>
            </a:r>
            <a:r>
              <a:rPr lang="en-US" altLang="ja-JP" sz="2800" b="0" dirty="0"/>
              <a:t>in	</a:t>
            </a:r>
            <a:r>
              <a:rPr lang="ja-JP" altLang="en-US" sz="2800" b="0" dirty="0"/>
              <a:t>   </a:t>
            </a:r>
            <a:r>
              <a:rPr lang="en-US" altLang="ja-JP" sz="2800" b="0" dirty="0"/>
              <a:t>:</a:t>
            </a:r>
            <a:r>
              <a:rPr lang="ja-JP" altLang="en-US" sz="2800" b="0" dirty="0"/>
              <a:t> 「内部」を示す</a:t>
            </a:r>
            <a:br>
              <a:rPr lang="en-US" altLang="ja-JP" sz="2800" b="0" dirty="0"/>
            </a:br>
            <a:r>
              <a:rPr lang="ja-JP" altLang="en-US" sz="2800" b="0" dirty="0"/>
              <a:t>　</a:t>
            </a:r>
            <a:r>
              <a:rPr lang="en-US" altLang="ja-JP" sz="2800" b="0" dirty="0"/>
              <a:t>inside:</a:t>
            </a:r>
            <a:r>
              <a:rPr lang="ja-JP" altLang="en-US" sz="2800" b="0" dirty="0"/>
              <a:t> </a:t>
            </a:r>
            <a:r>
              <a:rPr lang="en-US" altLang="ja-JP" sz="2800" b="0" dirty="0"/>
              <a:t>in</a:t>
            </a:r>
            <a:r>
              <a:rPr lang="ja-JP" altLang="en-US" sz="2800" b="0" dirty="0"/>
              <a:t>よりも強調された「内部」</a:t>
            </a:r>
            <a:endParaRPr lang="en-US" altLang="ja-JP" sz="2800" b="0" dirty="0"/>
          </a:p>
          <a:p>
            <a:pPr marL="0" indent="0">
              <a:lnSpc>
                <a:spcPct val="120000"/>
              </a:lnSpc>
              <a:spcBef>
                <a:spcPts val="0"/>
              </a:spcBef>
              <a:spcAft>
                <a:spcPts val="1200"/>
              </a:spcAft>
              <a:buNone/>
            </a:pPr>
            <a:endParaRPr lang="en-US" altLang="ja-JP" sz="2800" b="0" dirty="0"/>
          </a:p>
        </p:txBody>
      </p:sp>
    </p:spTree>
    <p:extLst>
      <p:ext uri="{BB962C8B-B14F-4D97-AF65-F5344CB8AC3E}">
        <p14:creationId xmlns:p14="http://schemas.microsoft.com/office/powerpoint/2010/main" val="3187910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5315B-7FF4-7C48-CD2A-A3196E0F23F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BC2B82-F041-5233-2410-26B28CFF8A89}"/>
              </a:ext>
            </a:extLst>
          </p:cNvPr>
          <p:cNvSpPr>
            <a:spLocks noGrp="1"/>
          </p:cNvSpPr>
          <p:nvPr>
            <p:ph type="title"/>
          </p:nvPr>
        </p:nvSpPr>
        <p:spPr>
          <a:xfrm>
            <a:off x="205642" y="163146"/>
            <a:ext cx="11171116" cy="807182"/>
          </a:xfrm>
        </p:spPr>
        <p:txBody>
          <a:bodyPr>
            <a:normAutofit/>
          </a:bodyPr>
          <a:lstStyle/>
          <a:p>
            <a:r>
              <a:rPr kumimoji="1" lang="ja-JP" altLang="en-US" dirty="0"/>
              <a:t>前置詞</a:t>
            </a:r>
            <a:r>
              <a:rPr kumimoji="1" lang="en-US" altLang="ja-JP" dirty="0"/>
              <a:t>:</a:t>
            </a:r>
            <a:r>
              <a:rPr kumimoji="1" lang="ja-JP" altLang="en-US" dirty="0"/>
              <a:t> </a:t>
            </a:r>
            <a:r>
              <a:rPr kumimoji="1" lang="en-US" altLang="ja-JP" dirty="0"/>
              <a:t>To </a:t>
            </a:r>
            <a:r>
              <a:rPr kumimoji="1" lang="ja-JP" altLang="en-US" dirty="0"/>
              <a:t>と </a:t>
            </a:r>
            <a:r>
              <a:rPr kumimoji="1" lang="en-US" altLang="ja-JP" dirty="0"/>
              <a:t>in order to</a:t>
            </a:r>
            <a:endParaRPr kumimoji="1" lang="ja-JP" altLang="en-US" dirty="0"/>
          </a:p>
        </p:txBody>
      </p:sp>
      <p:sp>
        <p:nvSpPr>
          <p:cNvPr id="3" name="コンテンツ プレースホルダー 2">
            <a:extLst>
              <a:ext uri="{FF2B5EF4-FFF2-40B4-BE49-F238E27FC236}">
                <a16:creationId xmlns:a16="http://schemas.microsoft.com/office/drawing/2014/main" id="{DB653659-CC81-63D9-FC06-E6CDBD60307C}"/>
              </a:ext>
            </a:extLst>
          </p:cNvPr>
          <p:cNvSpPr>
            <a:spLocks noGrp="1"/>
          </p:cNvSpPr>
          <p:nvPr>
            <p:ph idx="1"/>
          </p:nvPr>
        </p:nvSpPr>
        <p:spPr>
          <a:xfrm>
            <a:off x="167542" y="1078705"/>
            <a:ext cx="11862533" cy="5998370"/>
          </a:xfrm>
        </p:spPr>
        <p:txBody>
          <a:bodyPr>
            <a:normAutofit/>
          </a:bodyPr>
          <a:lstStyle/>
          <a:p>
            <a:pPr marL="0" indent="0">
              <a:lnSpc>
                <a:spcPct val="120000"/>
              </a:lnSpc>
              <a:spcBef>
                <a:spcPts val="0"/>
              </a:spcBef>
              <a:spcAft>
                <a:spcPts val="1200"/>
              </a:spcAft>
              <a:buNone/>
            </a:pPr>
            <a:r>
              <a:rPr lang="en-US" altLang="ja-JP" sz="2800" dirty="0"/>
              <a:t>To:</a:t>
            </a:r>
            <a:r>
              <a:rPr lang="ja-JP" altLang="en-US" sz="2800" b="0" dirty="0"/>
              <a:t> 簡潔でカジュアルな表現</a:t>
            </a:r>
            <a:endParaRPr lang="en-US" altLang="ja-JP" sz="2800" b="0" dirty="0"/>
          </a:p>
          <a:p>
            <a:pPr marL="0" indent="0">
              <a:lnSpc>
                <a:spcPct val="120000"/>
              </a:lnSpc>
              <a:spcBef>
                <a:spcPts val="0"/>
              </a:spcBef>
              <a:spcAft>
                <a:spcPts val="1200"/>
              </a:spcAft>
              <a:buNone/>
            </a:pPr>
            <a:r>
              <a:rPr lang="en-US" altLang="ja-JP" sz="2800" dirty="0"/>
              <a:t>in order to:</a:t>
            </a:r>
            <a:r>
              <a:rPr lang="ja-JP" altLang="en-US" sz="2800" dirty="0"/>
              <a:t> </a:t>
            </a:r>
            <a:r>
              <a:rPr lang="en-US" altLang="ja-JP" sz="2800" b="0" dirty="0"/>
              <a:t>to</a:t>
            </a:r>
            <a:r>
              <a:rPr lang="ja-JP" altLang="en-US" sz="2800" b="0" dirty="0"/>
              <a:t>を強調。</a:t>
            </a:r>
            <a:br>
              <a:rPr lang="en-US" altLang="ja-JP" sz="2800" b="0" dirty="0"/>
            </a:br>
            <a:r>
              <a:rPr lang="ja-JP" altLang="en-US" sz="2800" b="0" dirty="0"/>
              <a:t>　よりフォーマル、科学論文や正式な文書で使われることが多い</a:t>
            </a:r>
            <a:endParaRPr lang="en-US" altLang="ja-JP" sz="2800" b="0" dirty="0"/>
          </a:p>
        </p:txBody>
      </p:sp>
    </p:spTree>
    <p:extLst>
      <p:ext uri="{BB962C8B-B14F-4D97-AF65-F5344CB8AC3E}">
        <p14:creationId xmlns:p14="http://schemas.microsoft.com/office/powerpoint/2010/main" val="3086095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4879D-606F-1180-6715-76B2B96CA70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2E9AC1F-7747-4CCE-9D01-9CF9F5B86F05}"/>
              </a:ext>
            </a:extLst>
          </p:cNvPr>
          <p:cNvSpPr>
            <a:spLocks noGrp="1"/>
          </p:cNvSpPr>
          <p:nvPr>
            <p:ph type="title"/>
          </p:nvPr>
        </p:nvSpPr>
        <p:spPr>
          <a:xfrm>
            <a:off x="205642" y="163146"/>
            <a:ext cx="11171116" cy="807182"/>
          </a:xfrm>
        </p:spPr>
        <p:txBody>
          <a:bodyPr>
            <a:normAutofit/>
          </a:bodyPr>
          <a:lstStyle/>
          <a:p>
            <a:r>
              <a:rPr kumimoji="1" lang="ja-JP" altLang="en-US" dirty="0"/>
              <a:t>前置詞</a:t>
            </a:r>
            <a:r>
              <a:rPr kumimoji="1" lang="en-US" altLang="ja-JP" dirty="0"/>
              <a:t>:</a:t>
            </a:r>
            <a:r>
              <a:rPr kumimoji="1" lang="ja-JP" altLang="en-US" dirty="0"/>
              <a:t> 近く</a:t>
            </a:r>
          </a:p>
        </p:txBody>
      </p:sp>
      <p:sp>
        <p:nvSpPr>
          <p:cNvPr id="3" name="コンテンツ プレースホルダー 2">
            <a:extLst>
              <a:ext uri="{FF2B5EF4-FFF2-40B4-BE49-F238E27FC236}">
                <a16:creationId xmlns:a16="http://schemas.microsoft.com/office/drawing/2014/main" id="{3B4566FE-177B-5AE0-BBAF-AD32252488B3}"/>
              </a:ext>
            </a:extLst>
          </p:cNvPr>
          <p:cNvSpPr>
            <a:spLocks noGrp="1"/>
          </p:cNvSpPr>
          <p:nvPr>
            <p:ph idx="1"/>
          </p:nvPr>
        </p:nvSpPr>
        <p:spPr>
          <a:xfrm>
            <a:off x="167542" y="1078705"/>
            <a:ext cx="11862533" cy="5998370"/>
          </a:xfrm>
        </p:spPr>
        <p:txBody>
          <a:bodyPr>
            <a:normAutofit/>
          </a:bodyPr>
          <a:lstStyle/>
          <a:p>
            <a:pPr marL="0" indent="0">
              <a:lnSpc>
                <a:spcPct val="120000"/>
              </a:lnSpc>
              <a:spcBef>
                <a:spcPts val="0"/>
              </a:spcBef>
              <a:spcAft>
                <a:spcPts val="1200"/>
              </a:spcAft>
              <a:buNone/>
            </a:pPr>
            <a:r>
              <a:rPr lang="en-US" altLang="ja-JP" sz="2800" dirty="0"/>
              <a:t>near:</a:t>
            </a:r>
            <a:r>
              <a:rPr lang="en-US" altLang="ja-JP" sz="2800" b="0" dirty="0"/>
              <a:t> </a:t>
            </a:r>
            <a:r>
              <a:rPr lang="ja-JP" altLang="en-US" sz="2800" b="0" dirty="0"/>
              <a:t>一般的に使われる</a:t>
            </a:r>
            <a:endParaRPr lang="en-US" altLang="ja-JP" sz="2800" b="0" dirty="0"/>
          </a:p>
          <a:p>
            <a:pPr marL="0" indent="0">
              <a:lnSpc>
                <a:spcPct val="120000"/>
              </a:lnSpc>
              <a:spcBef>
                <a:spcPts val="0"/>
              </a:spcBef>
              <a:spcAft>
                <a:spcPts val="1200"/>
              </a:spcAft>
              <a:buNone/>
            </a:pPr>
            <a:r>
              <a:rPr lang="en-US" altLang="ja-JP" sz="2800" dirty="0"/>
              <a:t>in the vicinity of:</a:t>
            </a:r>
            <a:r>
              <a:rPr lang="en-US" altLang="ja-JP" sz="2800" b="0" dirty="0"/>
              <a:t> </a:t>
            </a:r>
            <a:r>
              <a:rPr lang="ja-JP" altLang="en-US" sz="2800" b="0" dirty="0"/>
              <a:t>よりフォーマル。距離が近い範囲を幅広く指す。</a:t>
            </a:r>
            <a:br>
              <a:rPr lang="en-US" altLang="ja-JP" sz="2800" b="0" dirty="0"/>
            </a:br>
            <a:r>
              <a:rPr lang="ja-JP" altLang="en-US" sz="2800" b="0" dirty="0"/>
              <a:t>　報告書や学術的な文章に適している</a:t>
            </a:r>
            <a:endParaRPr lang="en-US" altLang="ja-JP" sz="2800" b="0" dirty="0"/>
          </a:p>
          <a:p>
            <a:pPr marL="0" indent="0">
              <a:lnSpc>
                <a:spcPct val="120000"/>
              </a:lnSpc>
              <a:spcBef>
                <a:spcPts val="0"/>
              </a:spcBef>
              <a:spcAft>
                <a:spcPts val="1200"/>
              </a:spcAft>
              <a:buNone/>
            </a:pPr>
            <a:r>
              <a:rPr lang="en-US" altLang="ja-JP" sz="2800" dirty="0"/>
              <a:t>around:</a:t>
            </a:r>
            <a:r>
              <a:rPr lang="en-US" altLang="ja-JP" sz="2800" b="0" dirty="0"/>
              <a:t> </a:t>
            </a:r>
            <a:r>
              <a:rPr lang="ja-JP" altLang="en-US" sz="2800" b="0" dirty="0"/>
              <a:t>少しカジュアル、範囲が曖昧</a:t>
            </a:r>
            <a:endParaRPr lang="en-US" altLang="ja-JP" sz="2800" b="0" dirty="0"/>
          </a:p>
          <a:p>
            <a:pPr marL="0" indent="0">
              <a:lnSpc>
                <a:spcPct val="120000"/>
              </a:lnSpc>
              <a:spcBef>
                <a:spcPts val="0"/>
              </a:spcBef>
              <a:spcAft>
                <a:spcPts val="1200"/>
              </a:spcAft>
              <a:buNone/>
            </a:pPr>
            <a:r>
              <a:rPr lang="en-US" altLang="ja-JP" sz="2800" dirty="0"/>
              <a:t>close to:</a:t>
            </a:r>
            <a:r>
              <a:rPr lang="en-US" altLang="ja-JP" sz="2800" b="0" dirty="0"/>
              <a:t> </a:t>
            </a:r>
            <a:r>
              <a:rPr lang="ja-JP" altLang="en-US" sz="2800" b="0" dirty="0"/>
              <a:t>より具体的な対象との近さを示す</a:t>
            </a:r>
            <a:endParaRPr lang="en-US" altLang="ja-JP" sz="2800" b="0" dirty="0"/>
          </a:p>
          <a:p>
            <a:pPr marL="0" indent="0">
              <a:lnSpc>
                <a:spcPct val="120000"/>
              </a:lnSpc>
              <a:spcBef>
                <a:spcPts val="0"/>
              </a:spcBef>
              <a:spcAft>
                <a:spcPts val="1200"/>
              </a:spcAft>
              <a:buNone/>
            </a:pPr>
            <a:r>
              <a:rPr lang="en-US" altLang="ja-JP" sz="2800" dirty="0"/>
              <a:t>next to:</a:t>
            </a:r>
            <a:r>
              <a:rPr lang="en-US" altLang="ja-JP" sz="2800" b="0" dirty="0"/>
              <a:t> </a:t>
            </a:r>
            <a:r>
              <a:rPr lang="ja-JP" altLang="en-US" sz="2800" b="0" dirty="0"/>
              <a:t>隣り</a:t>
            </a:r>
            <a:endParaRPr lang="en-US" altLang="ja-JP" sz="2800" b="0" dirty="0"/>
          </a:p>
          <a:p>
            <a:pPr marL="0" indent="0">
              <a:lnSpc>
                <a:spcPct val="120000"/>
              </a:lnSpc>
              <a:spcBef>
                <a:spcPts val="0"/>
              </a:spcBef>
              <a:spcAft>
                <a:spcPts val="1200"/>
              </a:spcAft>
              <a:buNone/>
            </a:pPr>
            <a:r>
              <a:rPr lang="en-US" altLang="ja-JP" sz="2800" dirty="0"/>
              <a:t>adjacent to:</a:t>
            </a:r>
            <a:r>
              <a:rPr lang="en-US" altLang="ja-JP" sz="2800" b="0" dirty="0"/>
              <a:t> </a:t>
            </a:r>
            <a:r>
              <a:rPr lang="ja-JP" altLang="en-US" sz="2800" b="0" dirty="0"/>
              <a:t>隣接した。フォーマル</a:t>
            </a:r>
            <a:endParaRPr lang="en-US" altLang="ja-JP" sz="2800" b="0" dirty="0"/>
          </a:p>
        </p:txBody>
      </p:sp>
    </p:spTree>
    <p:extLst>
      <p:ext uri="{BB962C8B-B14F-4D97-AF65-F5344CB8AC3E}">
        <p14:creationId xmlns:p14="http://schemas.microsoft.com/office/powerpoint/2010/main" val="1465038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1FDF0-25B3-6415-239D-1441E73B617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48D7F8A-86DF-E4B9-2687-A47225B0AA84}"/>
              </a:ext>
            </a:extLst>
          </p:cNvPr>
          <p:cNvSpPr>
            <a:spLocks noGrp="1"/>
          </p:cNvSpPr>
          <p:nvPr>
            <p:ph type="title"/>
          </p:nvPr>
        </p:nvSpPr>
        <p:spPr>
          <a:xfrm>
            <a:off x="205642" y="163146"/>
            <a:ext cx="11171116" cy="807182"/>
          </a:xfrm>
        </p:spPr>
        <p:txBody>
          <a:bodyPr>
            <a:normAutofit/>
          </a:bodyPr>
          <a:lstStyle/>
          <a:p>
            <a:r>
              <a:rPr lang="ja-JP" altLang="en-US" dirty="0"/>
              <a:t>不定詞と動名詞</a:t>
            </a:r>
            <a:endParaRPr kumimoji="1" lang="ja-JP" altLang="en-US" dirty="0"/>
          </a:p>
        </p:txBody>
      </p:sp>
      <p:sp>
        <p:nvSpPr>
          <p:cNvPr id="3" name="コンテンツ プレースホルダー 2">
            <a:extLst>
              <a:ext uri="{FF2B5EF4-FFF2-40B4-BE49-F238E27FC236}">
                <a16:creationId xmlns:a16="http://schemas.microsoft.com/office/drawing/2014/main" id="{C65F39CA-5E3D-C158-17C6-091F25C03D5A}"/>
              </a:ext>
            </a:extLst>
          </p:cNvPr>
          <p:cNvSpPr>
            <a:spLocks noGrp="1"/>
          </p:cNvSpPr>
          <p:nvPr>
            <p:ph idx="1"/>
          </p:nvPr>
        </p:nvSpPr>
        <p:spPr>
          <a:xfrm>
            <a:off x="205642" y="1240630"/>
            <a:ext cx="11862533" cy="5274469"/>
          </a:xfrm>
        </p:spPr>
        <p:txBody>
          <a:bodyPr>
            <a:normAutofit fontScale="92500" lnSpcReduction="20000"/>
          </a:bodyPr>
          <a:lstStyle/>
          <a:p>
            <a:pPr marL="0" indent="0">
              <a:lnSpc>
                <a:spcPct val="110000"/>
              </a:lnSpc>
              <a:spcBef>
                <a:spcPts val="0"/>
              </a:spcBef>
              <a:spcAft>
                <a:spcPts val="1200"/>
              </a:spcAft>
              <a:buNone/>
            </a:pPr>
            <a:r>
              <a:rPr lang="ja-JP" altLang="en-US" sz="2800" dirty="0"/>
              <a:t>不定詞</a:t>
            </a:r>
            <a:r>
              <a:rPr lang="en-US" altLang="ja-JP" sz="2800" dirty="0"/>
              <a:t>:</a:t>
            </a:r>
            <a:r>
              <a:rPr lang="ja-JP" altLang="en-US" sz="2800" dirty="0"/>
              <a:t> </a:t>
            </a:r>
            <a:r>
              <a:rPr lang="ja-JP" altLang="en-US" sz="2800" b="0" dirty="0"/>
              <a:t>目的、一時的な動作、未来の動作</a:t>
            </a:r>
            <a:endParaRPr lang="en-US" altLang="ja-JP" sz="2800" b="0" dirty="0"/>
          </a:p>
          <a:p>
            <a:pPr marL="0" indent="0">
              <a:lnSpc>
                <a:spcPct val="110000"/>
              </a:lnSpc>
              <a:spcBef>
                <a:spcPts val="0"/>
              </a:spcBef>
              <a:spcAft>
                <a:spcPts val="1200"/>
              </a:spcAft>
              <a:buNone/>
            </a:pPr>
            <a:r>
              <a:rPr lang="ja-JP" altLang="en-US" sz="2800" dirty="0"/>
              <a:t>動名詞</a:t>
            </a:r>
            <a:r>
              <a:rPr lang="en-US" altLang="ja-JP" sz="2800" dirty="0"/>
              <a:t>:</a:t>
            </a:r>
            <a:r>
              <a:rPr lang="ja-JP" altLang="en-US" sz="2800" dirty="0"/>
              <a:t> </a:t>
            </a:r>
            <a:r>
              <a:rPr lang="ja-JP" altLang="en-US" sz="2800" b="0" dirty="0"/>
              <a:t>進行中の動作、習慣的な行動、動作そのもの</a:t>
            </a:r>
            <a:endParaRPr lang="en-US" altLang="ja-JP" sz="2800" b="0" dirty="0"/>
          </a:p>
          <a:p>
            <a:pPr>
              <a:lnSpc>
                <a:spcPct val="110000"/>
              </a:lnSpc>
              <a:spcBef>
                <a:spcPts val="0"/>
              </a:spcBef>
              <a:spcAft>
                <a:spcPts val="1200"/>
              </a:spcAft>
              <a:buFont typeface="Arial" panose="020B0604020202020204" pitchFamily="34" charset="0"/>
              <a:buChar char="•"/>
            </a:pPr>
            <a:r>
              <a:rPr lang="en-US" altLang="ja-JP" b="0" dirty="0"/>
              <a:t>Driving a car, we will go to Tokyo.</a:t>
            </a:r>
            <a:r>
              <a:rPr lang="ja-JP" altLang="en-US" b="0" dirty="0"/>
              <a:t>    車を運転しながら東京に行く</a:t>
            </a:r>
            <a:br>
              <a:rPr lang="en-US" altLang="ja-JP" b="0" dirty="0"/>
            </a:br>
            <a:r>
              <a:rPr lang="en-US" altLang="ja-JP" b="0" dirty="0"/>
              <a:t>To drive a car, we will go to Tokyo.</a:t>
            </a:r>
            <a:r>
              <a:rPr lang="ja-JP" altLang="en-US" b="0" dirty="0"/>
              <a:t>　車を運転するために東京に行く</a:t>
            </a:r>
            <a:endParaRPr lang="en-US" altLang="ja-JP" b="0" dirty="0"/>
          </a:p>
          <a:p>
            <a:pPr>
              <a:lnSpc>
                <a:spcPct val="110000"/>
              </a:lnSpc>
              <a:spcBef>
                <a:spcPts val="0"/>
              </a:spcBef>
              <a:spcAft>
                <a:spcPts val="1200"/>
              </a:spcAft>
              <a:buFont typeface="Arial" panose="020B0604020202020204" pitchFamily="34" charset="0"/>
              <a:buChar char="•"/>
            </a:pPr>
            <a:r>
              <a:rPr lang="en-US" altLang="ja-JP" b="0" dirty="0"/>
              <a:t>I like to swim. </a:t>
            </a:r>
            <a:r>
              <a:rPr lang="ja-JP" altLang="en-US" b="0" dirty="0"/>
              <a:t>泳ぎに行きたい </a:t>
            </a:r>
            <a:r>
              <a:rPr lang="en-US" altLang="ja-JP" b="0" dirty="0"/>
              <a:t>(</a:t>
            </a:r>
            <a:r>
              <a:rPr lang="ja-JP" altLang="en-US" b="0" dirty="0"/>
              <a:t>一時的な動作</a:t>
            </a:r>
            <a:r>
              <a:rPr lang="en-US" altLang="ja-JP" b="0" dirty="0"/>
              <a:t>)</a:t>
            </a:r>
            <a:br>
              <a:rPr lang="en-US" altLang="ja-JP" b="0" dirty="0"/>
            </a:br>
            <a:r>
              <a:rPr lang="en-US" altLang="ja-JP" b="0" dirty="0"/>
              <a:t>I like swimming. </a:t>
            </a:r>
            <a:r>
              <a:rPr lang="ja-JP" altLang="en-US" b="0" dirty="0"/>
              <a:t>泳ぐことが好き </a:t>
            </a:r>
            <a:r>
              <a:rPr lang="en-US" altLang="ja-JP" b="0" dirty="0"/>
              <a:t>(</a:t>
            </a:r>
            <a:r>
              <a:rPr lang="ja-JP" altLang="en-US" b="0" dirty="0"/>
              <a:t>習慣的な行動</a:t>
            </a:r>
            <a:r>
              <a:rPr lang="en-US" altLang="ja-JP" b="0" dirty="0"/>
              <a:t>)</a:t>
            </a:r>
          </a:p>
          <a:p>
            <a:pPr>
              <a:lnSpc>
                <a:spcPct val="110000"/>
              </a:lnSpc>
              <a:spcBef>
                <a:spcPts val="0"/>
              </a:spcBef>
              <a:spcAft>
                <a:spcPts val="1200"/>
              </a:spcAft>
              <a:buFont typeface="Arial" panose="020B0604020202020204" pitchFamily="34" charset="0"/>
              <a:buChar char="•"/>
            </a:pPr>
            <a:r>
              <a:rPr lang="en-US" altLang="ja-JP" b="0" dirty="0"/>
              <a:t>I stopped to drink water. </a:t>
            </a:r>
            <a:r>
              <a:rPr lang="ja-JP" altLang="en-US" b="0" dirty="0"/>
              <a:t>水を飲むために立ち止まった </a:t>
            </a:r>
            <a:r>
              <a:rPr lang="en-US" altLang="ja-JP" b="0" dirty="0"/>
              <a:t>(</a:t>
            </a:r>
            <a:r>
              <a:rPr lang="ja-JP" altLang="en-US" b="0" dirty="0"/>
              <a:t>目的</a:t>
            </a:r>
            <a:r>
              <a:rPr lang="en-US" altLang="ja-JP" b="0" dirty="0"/>
              <a:t>)</a:t>
            </a:r>
            <a:br>
              <a:rPr lang="en-US" altLang="ja-JP" b="0" dirty="0"/>
            </a:br>
            <a:r>
              <a:rPr lang="en-US" altLang="ja-JP" b="0" dirty="0"/>
              <a:t>I stopped drinking water. → </a:t>
            </a:r>
            <a:r>
              <a:rPr lang="ja-JP" altLang="en-US" b="0" dirty="0"/>
              <a:t>水を飲むことをやめた </a:t>
            </a:r>
            <a:r>
              <a:rPr lang="en-US" altLang="ja-JP" b="0" dirty="0"/>
              <a:t>(</a:t>
            </a:r>
            <a:r>
              <a:rPr lang="ja-JP" altLang="en-US" b="0" dirty="0"/>
              <a:t>進行中の動作</a:t>
            </a:r>
            <a:r>
              <a:rPr lang="en-US" altLang="ja-JP" b="0" dirty="0"/>
              <a:t>)</a:t>
            </a:r>
          </a:p>
          <a:p>
            <a:pPr>
              <a:lnSpc>
                <a:spcPct val="110000"/>
              </a:lnSpc>
              <a:spcBef>
                <a:spcPts val="0"/>
              </a:spcBef>
              <a:spcAft>
                <a:spcPts val="1200"/>
              </a:spcAft>
              <a:buFont typeface="Arial" panose="020B0604020202020204" pitchFamily="34" charset="0"/>
              <a:buChar char="•"/>
            </a:pPr>
            <a:r>
              <a:rPr lang="en-US" altLang="ja-JP" b="0" dirty="0"/>
              <a:t>I remember to lock the door. </a:t>
            </a:r>
            <a:r>
              <a:rPr lang="ja-JP" altLang="en-US" b="0" dirty="0"/>
              <a:t> これから鍵を閉めないといけないことを覚えている</a:t>
            </a:r>
            <a:br>
              <a:rPr lang="en-US" altLang="ja-JP" b="0" dirty="0"/>
            </a:br>
            <a:r>
              <a:rPr lang="en-US" altLang="ja-JP" b="0" dirty="0"/>
              <a:t>					</a:t>
            </a:r>
            <a:r>
              <a:rPr lang="ja-JP" altLang="en-US" b="0" dirty="0"/>
              <a:t> </a:t>
            </a:r>
            <a:r>
              <a:rPr lang="en-US" altLang="ja-JP" b="0" dirty="0"/>
              <a:t>(</a:t>
            </a:r>
            <a:r>
              <a:rPr lang="ja-JP" altLang="en-US" b="0" dirty="0"/>
              <a:t>未来、目的</a:t>
            </a:r>
            <a:r>
              <a:rPr lang="en-US" altLang="ja-JP" b="0" dirty="0"/>
              <a:t>)</a:t>
            </a:r>
            <a:br>
              <a:rPr lang="en-US" altLang="ja-JP" b="0" dirty="0"/>
            </a:br>
            <a:r>
              <a:rPr lang="en-US" altLang="ja-JP" b="0" dirty="0"/>
              <a:t>I remember locking the door. </a:t>
            </a:r>
            <a:r>
              <a:rPr lang="ja-JP" altLang="en-US" b="0" dirty="0"/>
              <a:t> 鍵を閉めたことを覚えている </a:t>
            </a:r>
            <a:r>
              <a:rPr lang="en-US" altLang="ja-JP" b="0" dirty="0"/>
              <a:t>(</a:t>
            </a:r>
            <a:r>
              <a:rPr lang="ja-JP" altLang="en-US" b="0" dirty="0"/>
              <a:t>動作</a:t>
            </a:r>
            <a:r>
              <a:rPr lang="en-US" altLang="ja-JP" b="0" dirty="0"/>
              <a:t>)</a:t>
            </a:r>
          </a:p>
          <a:p>
            <a:pPr>
              <a:lnSpc>
                <a:spcPct val="110000"/>
              </a:lnSpc>
              <a:spcBef>
                <a:spcPts val="0"/>
              </a:spcBef>
              <a:spcAft>
                <a:spcPts val="1200"/>
              </a:spcAft>
              <a:buFont typeface="Arial" panose="020B0604020202020204" pitchFamily="34" charset="0"/>
              <a:buChar char="•"/>
            </a:pPr>
            <a:r>
              <a:rPr lang="en-US" altLang="ja-JP" b="0" dirty="0"/>
              <a:t>I attempted to finish the task. </a:t>
            </a:r>
            <a:r>
              <a:rPr lang="ja-JP" altLang="en-US" b="0" dirty="0"/>
              <a:t>その仕事を終えようとやろうと努力した。</a:t>
            </a:r>
            <a:br>
              <a:rPr lang="en-US" altLang="ja-JP" b="0" dirty="0"/>
            </a:br>
            <a:r>
              <a:rPr lang="ja-JP" altLang="en-US" b="0" dirty="0"/>
              <a:t>動名詞は通常使われない</a:t>
            </a:r>
            <a:endParaRPr lang="en-US" altLang="ja-JP" b="0" dirty="0"/>
          </a:p>
          <a:p>
            <a:pPr>
              <a:lnSpc>
                <a:spcPct val="110000"/>
              </a:lnSpc>
              <a:spcBef>
                <a:spcPts val="0"/>
              </a:spcBef>
              <a:spcAft>
                <a:spcPts val="1200"/>
              </a:spcAft>
              <a:buFont typeface="Arial" panose="020B0604020202020204" pitchFamily="34" charset="0"/>
              <a:buChar char="•"/>
            </a:pPr>
            <a:endParaRPr lang="en-US" altLang="ja-JP" b="0" dirty="0"/>
          </a:p>
          <a:p>
            <a:pPr>
              <a:lnSpc>
                <a:spcPct val="110000"/>
              </a:lnSpc>
              <a:spcBef>
                <a:spcPts val="0"/>
              </a:spcBef>
              <a:spcAft>
                <a:spcPts val="1200"/>
              </a:spcAft>
              <a:buFont typeface="Arial" panose="020B0604020202020204" pitchFamily="34" charset="0"/>
              <a:buChar char="•"/>
            </a:pPr>
            <a:endParaRPr lang="en-US" altLang="ja-JP" sz="2000" b="0" dirty="0"/>
          </a:p>
        </p:txBody>
      </p:sp>
    </p:spTree>
    <p:extLst>
      <p:ext uri="{BB962C8B-B14F-4D97-AF65-F5344CB8AC3E}">
        <p14:creationId xmlns:p14="http://schemas.microsoft.com/office/powerpoint/2010/main" val="2206317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8DFA7-560C-9215-C1EF-95ACEFDBE63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DFFF5E5-5D74-CC6E-48D5-0871EA053541}"/>
              </a:ext>
            </a:extLst>
          </p:cNvPr>
          <p:cNvSpPr>
            <a:spLocks noGrp="1"/>
          </p:cNvSpPr>
          <p:nvPr>
            <p:ph type="title"/>
          </p:nvPr>
        </p:nvSpPr>
        <p:spPr>
          <a:xfrm>
            <a:off x="205642" y="163146"/>
            <a:ext cx="11171116" cy="807182"/>
          </a:xfrm>
        </p:spPr>
        <p:txBody>
          <a:bodyPr>
            <a:normAutofit/>
          </a:bodyPr>
          <a:lstStyle/>
          <a:p>
            <a:r>
              <a:rPr lang="ja-JP" altLang="en-US" dirty="0"/>
              <a:t>横棒記号</a:t>
            </a:r>
            <a:r>
              <a:rPr lang="en-US" altLang="ja-JP" dirty="0"/>
              <a:t>:</a:t>
            </a:r>
            <a:r>
              <a:rPr lang="ja-JP" altLang="en-US" dirty="0"/>
              <a:t> </a:t>
            </a:r>
            <a:r>
              <a:rPr lang="en-US" altLang="ja-JP" dirty="0"/>
              <a:t>hyphen (dash), </a:t>
            </a:r>
            <a:r>
              <a:rPr lang="en-US" altLang="ja-JP" dirty="0" err="1"/>
              <a:t>en</a:t>
            </a:r>
            <a:r>
              <a:rPr lang="en-US" altLang="ja-JP" dirty="0"/>
              <a:t> dash, </a:t>
            </a:r>
            <a:r>
              <a:rPr lang="en-US" altLang="ja-JP" dirty="0" err="1"/>
              <a:t>em</a:t>
            </a:r>
            <a:r>
              <a:rPr lang="en-US" altLang="ja-JP" dirty="0"/>
              <a:t> dash</a:t>
            </a:r>
            <a:endParaRPr kumimoji="1" lang="ja-JP" altLang="en-US" dirty="0"/>
          </a:p>
        </p:txBody>
      </p:sp>
      <p:sp>
        <p:nvSpPr>
          <p:cNvPr id="3" name="コンテンツ プレースホルダー 2">
            <a:extLst>
              <a:ext uri="{FF2B5EF4-FFF2-40B4-BE49-F238E27FC236}">
                <a16:creationId xmlns:a16="http://schemas.microsoft.com/office/drawing/2014/main" id="{2A7B9A75-5DDE-7D78-C4DA-2CE37B61F7F0}"/>
              </a:ext>
            </a:extLst>
          </p:cNvPr>
          <p:cNvSpPr>
            <a:spLocks noGrp="1"/>
          </p:cNvSpPr>
          <p:nvPr>
            <p:ph idx="1"/>
          </p:nvPr>
        </p:nvSpPr>
        <p:spPr>
          <a:xfrm>
            <a:off x="167542" y="1149713"/>
            <a:ext cx="11862533" cy="5998370"/>
          </a:xfrm>
        </p:spPr>
        <p:txBody>
          <a:bodyPr>
            <a:normAutofit/>
          </a:bodyPr>
          <a:lstStyle/>
          <a:p>
            <a:pPr marL="0" indent="0">
              <a:lnSpc>
                <a:spcPct val="120000"/>
              </a:lnSpc>
              <a:spcBef>
                <a:spcPts val="600"/>
              </a:spcBef>
              <a:buNone/>
            </a:pPr>
            <a:r>
              <a:rPr lang="en-US" altLang="ja-JP" dirty="0"/>
              <a:t>-</a:t>
            </a:r>
            <a:r>
              <a:rPr lang="ja-JP" altLang="en-US" dirty="0"/>
              <a:t> </a:t>
            </a:r>
            <a:r>
              <a:rPr lang="en-US" altLang="ja-JP" dirty="0"/>
              <a:t>(hyphen):</a:t>
            </a:r>
            <a:r>
              <a:rPr lang="ja-JP" altLang="en-US" dirty="0"/>
              <a:t> </a:t>
            </a:r>
            <a:r>
              <a:rPr lang="ja-JP" altLang="en-US" b="0" dirty="0"/>
              <a:t>複数の単語をつなげて複合語を作る</a:t>
            </a:r>
            <a:r>
              <a:rPr lang="en-US" altLang="ja-JP" b="0" dirty="0"/>
              <a:t>: </a:t>
            </a:r>
            <a:r>
              <a:rPr lang="ja-JP" altLang="en-US" b="0" dirty="0"/>
              <a:t>例</a:t>
            </a:r>
            <a:r>
              <a:rPr lang="en-US" altLang="ja-JP" b="0" dirty="0"/>
              <a:t>:</a:t>
            </a:r>
            <a:r>
              <a:rPr lang="ja-JP" altLang="en-US" b="0" dirty="0"/>
              <a:t> </a:t>
            </a:r>
            <a:r>
              <a:rPr lang="en-US" altLang="ja-JP" b="0" dirty="0"/>
              <a:t>well-known</a:t>
            </a:r>
          </a:p>
          <a:p>
            <a:pPr marL="0" indent="0">
              <a:lnSpc>
                <a:spcPct val="120000"/>
              </a:lnSpc>
              <a:spcBef>
                <a:spcPts val="600"/>
              </a:spcBef>
              <a:buNone/>
            </a:pPr>
            <a:r>
              <a:rPr lang="en-US" altLang="ja-JP" dirty="0"/>
              <a:t>–</a:t>
            </a:r>
            <a:r>
              <a:rPr lang="ja-JP" altLang="en-US" dirty="0"/>
              <a:t> </a:t>
            </a:r>
            <a:r>
              <a:rPr lang="en-US" altLang="ja-JP" dirty="0"/>
              <a:t>(</a:t>
            </a:r>
            <a:r>
              <a:rPr lang="en-US" altLang="ja-JP" dirty="0" err="1"/>
              <a:t>en</a:t>
            </a:r>
            <a:r>
              <a:rPr lang="ja-JP" altLang="en-US" dirty="0"/>
              <a:t> </a:t>
            </a:r>
            <a:r>
              <a:rPr lang="en-US" altLang="ja-JP" dirty="0"/>
              <a:t>dash</a:t>
            </a:r>
            <a:r>
              <a:rPr lang="en-US" altLang="ja-JP" sz="1400" dirty="0"/>
              <a:t> N</a:t>
            </a:r>
            <a:r>
              <a:rPr lang="ja-JP" altLang="en-US" sz="1400" dirty="0"/>
              <a:t>の文字の幅</a:t>
            </a:r>
            <a:r>
              <a:rPr lang="en-US" altLang="ja-JP" dirty="0"/>
              <a:t>):</a:t>
            </a:r>
            <a:r>
              <a:rPr lang="ja-JP" altLang="en-US" dirty="0"/>
              <a:t> </a:t>
            </a:r>
            <a:r>
              <a:rPr lang="en-US" altLang="ja-JP" b="0" dirty="0"/>
              <a:t>2</a:t>
            </a:r>
            <a:r>
              <a:rPr lang="ja-JP" altLang="en-US" b="0" dirty="0"/>
              <a:t>つの単語や数値の関係や範囲を示す</a:t>
            </a:r>
            <a:r>
              <a:rPr lang="en-US" altLang="ja-JP" b="0" dirty="0"/>
              <a:t>: </a:t>
            </a:r>
            <a:r>
              <a:rPr lang="ja-JP" altLang="en-US" b="0" dirty="0"/>
              <a:t>例</a:t>
            </a:r>
            <a:r>
              <a:rPr lang="en-US" altLang="ja-JP" b="0" dirty="0"/>
              <a:t>:</a:t>
            </a:r>
            <a:r>
              <a:rPr lang="ja-JP" altLang="en-US" b="0" dirty="0"/>
              <a:t> </a:t>
            </a:r>
            <a:r>
              <a:rPr lang="en-US" altLang="ja-JP" b="0" dirty="0"/>
              <a:t>200–300 K</a:t>
            </a:r>
            <a:br>
              <a:rPr lang="en-US" altLang="ja-JP" b="0" dirty="0"/>
            </a:br>
            <a:r>
              <a:rPr lang="ja-JP" altLang="en-US" sz="1800" b="0" dirty="0"/>
              <a:t>　　　　　</a:t>
            </a:r>
            <a:r>
              <a:rPr lang="en-US" altLang="ja-JP" sz="1800" b="0" dirty="0"/>
              <a:t>Word,</a:t>
            </a:r>
            <a:r>
              <a:rPr lang="ja-JP" altLang="en-US" sz="1800" b="0" dirty="0"/>
              <a:t> </a:t>
            </a:r>
            <a:r>
              <a:rPr lang="en-US" altLang="ja-JP" sz="1800" b="0" dirty="0"/>
              <a:t>PowerPoint</a:t>
            </a:r>
            <a:r>
              <a:rPr lang="ja-JP" altLang="en-US" sz="1800" b="0" dirty="0"/>
              <a:t>などで、</a:t>
            </a:r>
            <a:r>
              <a:rPr lang="en-US" altLang="ja-JP" sz="1800" b="0" dirty="0"/>
              <a:t>a - b</a:t>
            </a:r>
            <a:r>
              <a:rPr lang="ja-JP" altLang="en-US" sz="1800" b="0" dirty="0"/>
              <a:t>などと半角スペースを入れて入力し、 </a:t>
            </a:r>
            <a:br>
              <a:rPr lang="en-US" altLang="ja-JP" sz="1800" b="0" dirty="0"/>
            </a:br>
            <a:r>
              <a:rPr lang="ja-JP" altLang="en-US" sz="1800" b="0" dirty="0"/>
              <a:t>　　　　　その後に入力を続けると、</a:t>
            </a:r>
            <a:r>
              <a:rPr lang="en-US" altLang="ja-JP" sz="1800" b="0" dirty="0"/>
              <a:t>autocorrect</a:t>
            </a:r>
            <a:r>
              <a:rPr lang="ja-JP" altLang="en-US" sz="1800" b="0" dirty="0"/>
              <a:t>で </a:t>
            </a:r>
            <a:r>
              <a:rPr lang="en-US" altLang="ja-JP" sz="1800" b="0" dirty="0"/>
              <a:t>a – b</a:t>
            </a:r>
            <a:r>
              <a:rPr lang="ja-JP" altLang="en-US" sz="1800" b="0" dirty="0"/>
              <a:t> に自動変換される </a:t>
            </a:r>
            <a:r>
              <a:rPr lang="en-US" altLang="ja-JP" sz="1800" b="0" dirty="0"/>
              <a:t>(Alt</a:t>
            </a:r>
            <a:r>
              <a:rPr lang="ja-JP" altLang="en-US" sz="1800" b="0" dirty="0"/>
              <a:t> </a:t>
            </a:r>
            <a:r>
              <a:rPr lang="en-US" altLang="ja-JP" sz="1800" b="0" dirty="0"/>
              <a:t>+ </a:t>
            </a:r>
            <a:r>
              <a:rPr lang="ja-JP" altLang="en-US" sz="1800" b="0" dirty="0"/>
              <a:t>テンキーの</a:t>
            </a:r>
            <a:r>
              <a:rPr lang="en-US" altLang="ja-JP" sz="1800" b="0" dirty="0"/>
              <a:t>0150)</a:t>
            </a:r>
            <a:br>
              <a:rPr lang="en-US" altLang="ja-JP" sz="1800" b="0" dirty="0"/>
            </a:br>
            <a:r>
              <a:rPr lang="ja-JP" altLang="en-US" sz="2000" b="0" dirty="0"/>
              <a:t>　  参考</a:t>
            </a:r>
            <a:r>
              <a:rPr lang="en-US" altLang="ja-JP" sz="2000" b="0" dirty="0"/>
              <a:t>:</a:t>
            </a:r>
            <a:r>
              <a:rPr lang="ja-JP" altLang="en-US" sz="2000" b="0" dirty="0"/>
              <a:t> 日本では範囲を </a:t>
            </a:r>
            <a:r>
              <a:rPr lang="en-US" altLang="ja-JP" sz="2000" b="0" dirty="0"/>
              <a:t>200~300 K</a:t>
            </a:r>
            <a:r>
              <a:rPr lang="ja-JP" altLang="en-US" sz="2000" b="0" dirty="0"/>
              <a:t> で表すが、</a:t>
            </a:r>
            <a:br>
              <a:rPr lang="en-US" altLang="ja-JP" sz="2000" b="0" dirty="0"/>
            </a:br>
            <a:r>
              <a:rPr lang="ja-JP" altLang="en-US" sz="2000" b="0" dirty="0"/>
              <a:t>　　　　  英語の </a:t>
            </a:r>
            <a:r>
              <a:rPr lang="en-US" altLang="ja-JP" sz="2000" b="0" dirty="0"/>
              <a:t>~</a:t>
            </a:r>
            <a:r>
              <a:rPr lang="ja-JP" altLang="en-US" sz="2000" b="0" dirty="0"/>
              <a:t>は </a:t>
            </a:r>
            <a:r>
              <a:rPr lang="en-US" altLang="ja-JP" sz="2000" b="0" dirty="0"/>
              <a:t>approximately</a:t>
            </a:r>
            <a:r>
              <a:rPr lang="ja-JP" altLang="en-US" sz="2000" b="0" dirty="0"/>
              <a:t>の意味 </a:t>
            </a:r>
            <a:r>
              <a:rPr lang="en-US" altLang="ja-JP" sz="2000" b="0" dirty="0"/>
              <a:t>(~200K: </a:t>
            </a:r>
            <a:r>
              <a:rPr lang="ja-JP" altLang="en-US" sz="2000" b="0" dirty="0"/>
              <a:t>約</a:t>
            </a:r>
            <a:r>
              <a:rPr lang="en-US" altLang="ja-JP" sz="2000" b="0" dirty="0"/>
              <a:t>200K)</a:t>
            </a:r>
            <a:r>
              <a:rPr lang="ja-JP" altLang="en-US" sz="2000" b="0" dirty="0"/>
              <a:t> </a:t>
            </a:r>
            <a:endParaRPr lang="en-US" altLang="ja-JP" sz="2000" b="0" dirty="0"/>
          </a:p>
          <a:p>
            <a:pPr marL="0" indent="0">
              <a:lnSpc>
                <a:spcPct val="120000"/>
              </a:lnSpc>
              <a:spcBef>
                <a:spcPts val="600"/>
              </a:spcBef>
              <a:buNone/>
            </a:pPr>
            <a:r>
              <a:rPr lang="en-US" altLang="ja-JP" sz="1800" dirty="0">
                <a:effectLst/>
                <a:latin typeface="游明朝" panose="02020400000000000000" pitchFamily="18" charset="-128"/>
                <a:cs typeface="Times New Roman" panose="02020603050405020304" pitchFamily="18" charset="0"/>
              </a:rPr>
              <a:t>—</a:t>
            </a:r>
            <a:r>
              <a:rPr lang="ja-JP" altLang="en-US" dirty="0"/>
              <a:t> </a:t>
            </a:r>
            <a:r>
              <a:rPr lang="en-US" altLang="ja-JP" dirty="0"/>
              <a:t>(</a:t>
            </a:r>
            <a:r>
              <a:rPr lang="en-US" altLang="ja-JP" dirty="0" err="1"/>
              <a:t>em</a:t>
            </a:r>
            <a:r>
              <a:rPr lang="en-US" altLang="ja-JP" dirty="0"/>
              <a:t> dash</a:t>
            </a:r>
            <a:r>
              <a:rPr lang="ja-JP" altLang="en-US" sz="1600" dirty="0"/>
              <a:t> </a:t>
            </a:r>
            <a:r>
              <a:rPr lang="en-US" altLang="ja-JP" sz="1400" dirty="0"/>
              <a:t>M</a:t>
            </a:r>
            <a:r>
              <a:rPr lang="ja-JP" altLang="en-US" sz="1400" dirty="0"/>
              <a:t>の文字の幅</a:t>
            </a:r>
            <a:r>
              <a:rPr lang="en-US" altLang="ja-JP" dirty="0"/>
              <a:t>):</a:t>
            </a:r>
            <a:r>
              <a:rPr lang="ja-JP" altLang="en-US" dirty="0"/>
              <a:t> </a:t>
            </a:r>
            <a:r>
              <a:rPr lang="ja-JP" altLang="en-US" b="0" dirty="0"/>
              <a:t>文中で区切りを作ったり、補足情報を追加</a:t>
            </a:r>
            <a:br>
              <a:rPr lang="en-US" altLang="ja-JP" b="0" dirty="0"/>
            </a:br>
            <a:r>
              <a:rPr lang="ja-JP" altLang="en-US" b="0" dirty="0"/>
              <a:t>　　　　　　　　　　　かっこやコロンの代わり</a:t>
            </a:r>
            <a:br>
              <a:rPr lang="en-US" altLang="ja-JP" b="0" dirty="0"/>
            </a:br>
            <a:r>
              <a:rPr lang="ja-JP" altLang="en-US" b="0" dirty="0"/>
              <a:t>　　例</a:t>
            </a:r>
            <a:r>
              <a:rPr lang="en-US" altLang="ja-JP" b="0" dirty="0"/>
              <a:t>:</a:t>
            </a:r>
            <a:r>
              <a:rPr lang="ja-JP" altLang="en-US" b="0" dirty="0"/>
              <a:t> </a:t>
            </a:r>
            <a:r>
              <a:rPr lang="en-US" altLang="ja-JP" b="0" dirty="0"/>
              <a:t>The result is clear</a:t>
            </a:r>
            <a:r>
              <a:rPr lang="en-US" altLang="ja-JP" sz="1800" dirty="0">
                <a:effectLst/>
                <a:latin typeface="游明朝" panose="02020400000000000000" pitchFamily="18" charset="-128"/>
                <a:cs typeface="Times New Roman" panose="02020603050405020304" pitchFamily="18" charset="0"/>
              </a:rPr>
              <a:t>—</a:t>
            </a:r>
            <a:r>
              <a:rPr lang="en-US" altLang="ja-JP" b="0" dirty="0"/>
              <a:t>We won the game</a:t>
            </a:r>
          </a:p>
          <a:p>
            <a:pPr marL="0" indent="0">
              <a:lnSpc>
                <a:spcPct val="120000"/>
              </a:lnSpc>
              <a:spcBef>
                <a:spcPts val="600"/>
              </a:spcBef>
              <a:buNone/>
            </a:pPr>
            <a:r>
              <a:rPr lang="ja-JP" altLang="en-US" sz="1900" b="0" dirty="0"/>
              <a:t>　　　　　</a:t>
            </a:r>
            <a:r>
              <a:rPr lang="en-US" altLang="ja-JP" sz="1900" b="0" dirty="0"/>
              <a:t>Word</a:t>
            </a:r>
            <a:r>
              <a:rPr lang="ja-JP" altLang="en-US" sz="1900" b="0" dirty="0"/>
              <a:t>の </a:t>
            </a:r>
            <a:r>
              <a:rPr lang="en-US" altLang="ja-JP" sz="1900" b="0" dirty="0"/>
              <a:t>“</a:t>
            </a:r>
            <a:r>
              <a:rPr lang="ja-JP" altLang="en-US" sz="1900" b="0" dirty="0"/>
              <a:t>挿入</a:t>
            </a:r>
            <a:r>
              <a:rPr lang="en-US" altLang="ja-JP" sz="1900" b="0" dirty="0"/>
              <a:t>”=&gt;</a:t>
            </a:r>
            <a:r>
              <a:rPr lang="ja-JP" altLang="en-US" sz="1900" b="0" dirty="0"/>
              <a:t>ダイアログの</a:t>
            </a:r>
            <a:r>
              <a:rPr lang="en-US" altLang="ja-JP" sz="1900" b="0" dirty="0"/>
              <a:t>“</a:t>
            </a:r>
            <a:r>
              <a:rPr lang="ja-JP" altLang="en-US" sz="1900" b="0" dirty="0"/>
              <a:t>特殊文字</a:t>
            </a:r>
            <a:r>
              <a:rPr lang="en-US" altLang="ja-JP" sz="1900" b="0" dirty="0"/>
              <a:t>”</a:t>
            </a:r>
            <a:r>
              <a:rPr lang="ja-JP" altLang="en-US" sz="1900" b="0" dirty="0"/>
              <a:t>タブで入力できる </a:t>
            </a:r>
            <a:r>
              <a:rPr lang="en-US" altLang="ja-JP" sz="1900" b="0" dirty="0"/>
              <a:t>(Alt</a:t>
            </a:r>
            <a:r>
              <a:rPr lang="ja-JP" altLang="en-US" sz="1900" b="0" dirty="0"/>
              <a:t> </a:t>
            </a:r>
            <a:r>
              <a:rPr lang="en-US" altLang="ja-JP" sz="1900" b="0" dirty="0"/>
              <a:t>+ </a:t>
            </a:r>
            <a:r>
              <a:rPr lang="ja-JP" altLang="en-US" sz="1900" b="0" dirty="0"/>
              <a:t>テンキーの</a:t>
            </a:r>
            <a:r>
              <a:rPr lang="en-US" altLang="ja-JP" sz="1900" b="0" dirty="0"/>
              <a:t>0151)</a:t>
            </a:r>
            <a:br>
              <a:rPr lang="en-US" altLang="ja-JP" sz="1900" b="0" dirty="0"/>
            </a:br>
            <a:endParaRPr lang="en-US" altLang="ja-JP" sz="1900" b="0" dirty="0"/>
          </a:p>
          <a:p>
            <a:pPr marL="0" indent="0">
              <a:lnSpc>
                <a:spcPct val="120000"/>
              </a:lnSpc>
              <a:spcBef>
                <a:spcPts val="600"/>
              </a:spcBef>
              <a:buNone/>
            </a:pPr>
            <a:r>
              <a:rPr lang="en-US" altLang="ja-JP" b="0" dirty="0"/>
              <a:t>En dash</a:t>
            </a:r>
            <a:r>
              <a:rPr lang="ja-JP" altLang="en-US" b="0" dirty="0"/>
              <a:t>、</a:t>
            </a:r>
            <a:r>
              <a:rPr lang="en-US" altLang="ja-JP" b="0" dirty="0" err="1"/>
              <a:t>em</a:t>
            </a:r>
            <a:r>
              <a:rPr lang="ja-JP" altLang="en-US" b="0" dirty="0"/>
              <a:t> </a:t>
            </a:r>
            <a:r>
              <a:rPr lang="en-US" altLang="ja-JP" b="0" dirty="0"/>
              <a:t>dash</a:t>
            </a:r>
            <a:r>
              <a:rPr lang="ja-JP" altLang="en-US" b="0" dirty="0"/>
              <a:t>の前後にスペースを入れないのが一般的だが、</a:t>
            </a:r>
            <a:br>
              <a:rPr lang="en-US" altLang="ja-JP" b="0" dirty="0"/>
            </a:br>
            <a:r>
              <a:rPr lang="ja-JP" altLang="en-US" b="0" dirty="0"/>
              <a:t>英国後では入れる場合もある </a:t>
            </a:r>
            <a:r>
              <a:rPr lang="en-US" altLang="ja-JP" b="0" dirty="0"/>
              <a:t>(</a:t>
            </a:r>
            <a:r>
              <a:rPr lang="ja-JP" altLang="en-US" b="0" dirty="0"/>
              <a:t>出版社依存</a:t>
            </a:r>
            <a:r>
              <a:rPr lang="en-US" altLang="ja-JP" b="0" dirty="0"/>
              <a:t>)</a:t>
            </a:r>
          </a:p>
        </p:txBody>
      </p:sp>
    </p:spTree>
    <p:extLst>
      <p:ext uri="{BB962C8B-B14F-4D97-AF65-F5344CB8AC3E}">
        <p14:creationId xmlns:p14="http://schemas.microsoft.com/office/powerpoint/2010/main" val="1492242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4CF87-5F89-7E19-5176-B78E52EF8D4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7C03864-1799-33F0-E5D8-A390548B1DAD}"/>
              </a:ext>
            </a:extLst>
          </p:cNvPr>
          <p:cNvSpPr>
            <a:spLocks noGrp="1"/>
          </p:cNvSpPr>
          <p:nvPr>
            <p:ph type="title"/>
          </p:nvPr>
        </p:nvSpPr>
        <p:spPr>
          <a:xfrm>
            <a:off x="205642" y="163146"/>
            <a:ext cx="11171116" cy="807182"/>
          </a:xfrm>
        </p:spPr>
        <p:txBody>
          <a:bodyPr>
            <a:normAutofit/>
          </a:bodyPr>
          <a:lstStyle/>
          <a:p>
            <a:r>
              <a:rPr lang="en-US" altLang="ja-JP" dirty="0"/>
              <a:t>hyphenation</a:t>
            </a:r>
            <a:endParaRPr kumimoji="1" lang="ja-JP" altLang="en-US" dirty="0"/>
          </a:p>
        </p:txBody>
      </p:sp>
      <p:sp>
        <p:nvSpPr>
          <p:cNvPr id="3" name="コンテンツ プレースホルダー 2">
            <a:extLst>
              <a:ext uri="{FF2B5EF4-FFF2-40B4-BE49-F238E27FC236}">
                <a16:creationId xmlns:a16="http://schemas.microsoft.com/office/drawing/2014/main" id="{ADA81649-97C1-A03C-B322-B7DAF92A9A38}"/>
              </a:ext>
            </a:extLst>
          </p:cNvPr>
          <p:cNvSpPr>
            <a:spLocks noGrp="1"/>
          </p:cNvSpPr>
          <p:nvPr>
            <p:ph idx="1"/>
          </p:nvPr>
        </p:nvSpPr>
        <p:spPr>
          <a:xfrm>
            <a:off x="167542" y="1050130"/>
            <a:ext cx="11862533" cy="5513632"/>
          </a:xfrm>
        </p:spPr>
        <p:txBody>
          <a:bodyPr>
            <a:normAutofit/>
          </a:bodyPr>
          <a:lstStyle/>
          <a:p>
            <a:pPr marL="0" indent="0">
              <a:lnSpc>
                <a:spcPct val="120000"/>
              </a:lnSpc>
              <a:spcBef>
                <a:spcPts val="600"/>
              </a:spcBef>
              <a:buNone/>
            </a:pPr>
            <a:r>
              <a:rPr lang="ja-JP" altLang="en-US" b="0" dirty="0"/>
              <a:t>米国英語</a:t>
            </a:r>
            <a:r>
              <a:rPr lang="en-US" altLang="ja-JP" b="0" dirty="0"/>
              <a:t>:</a:t>
            </a:r>
            <a:r>
              <a:rPr lang="ja-JP" altLang="en-US" b="0" dirty="0"/>
              <a:t> ハイフンは多用される。特に形容詞として使う複合語に使用される</a:t>
            </a:r>
            <a:endParaRPr lang="en-US" altLang="ja-JP" b="0" dirty="0"/>
          </a:p>
          <a:p>
            <a:pPr marL="0" indent="0">
              <a:lnSpc>
                <a:spcPct val="120000"/>
              </a:lnSpc>
              <a:spcBef>
                <a:spcPts val="600"/>
              </a:spcBef>
              <a:buNone/>
            </a:pPr>
            <a:r>
              <a:rPr lang="ja-JP" altLang="en-US" b="0" dirty="0"/>
              <a:t>英国英語</a:t>
            </a:r>
            <a:r>
              <a:rPr lang="en-US" altLang="ja-JP" b="0" dirty="0"/>
              <a:t>:</a:t>
            </a:r>
            <a:r>
              <a:rPr lang="ja-JP" altLang="en-US" b="0" dirty="0"/>
              <a:t> ハイフンの使用は若干控えめ</a:t>
            </a:r>
            <a:endParaRPr lang="en-US" altLang="ja-JP" b="0" dirty="0"/>
          </a:p>
          <a:p>
            <a:pPr marL="0" indent="0">
              <a:lnSpc>
                <a:spcPct val="120000"/>
              </a:lnSpc>
              <a:spcBef>
                <a:spcPts val="600"/>
              </a:spcBef>
              <a:buNone/>
            </a:pPr>
            <a:endParaRPr lang="en-US" altLang="ja-JP" b="0" dirty="0"/>
          </a:p>
          <a:p>
            <a:pPr marL="0" indent="0">
              <a:lnSpc>
                <a:spcPct val="120000"/>
              </a:lnSpc>
              <a:spcBef>
                <a:spcPts val="600"/>
              </a:spcBef>
              <a:buNone/>
            </a:pPr>
            <a:r>
              <a:rPr lang="ja-JP" altLang="en-US" b="0" dirty="0"/>
              <a:t>複数の修飾語により意味があいまいになる例</a:t>
            </a:r>
            <a:r>
              <a:rPr lang="en-US" altLang="ja-JP" b="0" dirty="0"/>
              <a:t>:</a:t>
            </a:r>
          </a:p>
          <a:p>
            <a:pPr marL="0" indent="0">
              <a:lnSpc>
                <a:spcPct val="120000"/>
              </a:lnSpc>
              <a:spcBef>
                <a:spcPts val="600"/>
              </a:spcBef>
              <a:buNone/>
            </a:pPr>
            <a:r>
              <a:rPr lang="ja-JP" altLang="en-US" b="0" dirty="0"/>
              <a:t>・</a:t>
            </a:r>
            <a:r>
              <a:rPr lang="en-US" altLang="ja-JP" b="0" dirty="0"/>
              <a:t> The light green apple“</a:t>
            </a:r>
            <a:r>
              <a:rPr lang="ja-JP" altLang="en-US" b="0" dirty="0"/>
              <a:t>（軽い緑のリンゴ？） </a:t>
            </a:r>
            <a:br>
              <a:rPr lang="en-US" altLang="ja-JP" b="0" dirty="0"/>
            </a:br>
            <a:r>
              <a:rPr lang="ja-JP" altLang="en-US" b="0" dirty="0"/>
              <a:t>　 </a:t>
            </a:r>
            <a:r>
              <a:rPr lang="en-US" altLang="ja-JP" b="0" dirty="0"/>
              <a:t>The </a:t>
            </a:r>
            <a:r>
              <a:rPr lang="en-US" altLang="ja-JP" dirty="0"/>
              <a:t>light-green</a:t>
            </a:r>
            <a:r>
              <a:rPr lang="en-US" altLang="ja-JP" b="0" dirty="0"/>
              <a:t> apple</a:t>
            </a:r>
            <a:r>
              <a:rPr lang="ja-JP" altLang="en-US" b="0" dirty="0"/>
              <a:t>（淡い緑色のリンゴ）　</a:t>
            </a:r>
            <a:endParaRPr lang="en-US" altLang="ja-JP" b="0" dirty="0"/>
          </a:p>
          <a:p>
            <a:pPr marL="0" indent="0">
              <a:lnSpc>
                <a:spcPct val="120000"/>
              </a:lnSpc>
              <a:spcBef>
                <a:spcPts val="600"/>
              </a:spcBef>
              <a:buNone/>
            </a:pPr>
            <a:r>
              <a:rPr lang="ja-JP" altLang="en-US" b="0" dirty="0"/>
              <a:t>・</a:t>
            </a:r>
            <a:r>
              <a:rPr lang="en-US" altLang="ja-JP" b="0" dirty="0"/>
              <a:t> The black and white cat</a:t>
            </a:r>
            <a:r>
              <a:rPr lang="ja-JP" altLang="en-US" b="0" dirty="0"/>
              <a:t>（黒い猫と白い猫の２匹？）</a:t>
            </a:r>
            <a:br>
              <a:rPr lang="en-US" altLang="ja-JP" b="0" dirty="0"/>
            </a:br>
            <a:r>
              <a:rPr lang="ja-JP" altLang="en-US" b="0" dirty="0"/>
              <a:t>　 </a:t>
            </a:r>
            <a:r>
              <a:rPr lang="en-US" altLang="ja-JP" b="0" dirty="0"/>
              <a:t>The </a:t>
            </a:r>
            <a:r>
              <a:rPr lang="en-US" altLang="ja-JP" dirty="0"/>
              <a:t>black-and-white</a:t>
            </a:r>
            <a:r>
              <a:rPr lang="en-US" altLang="ja-JP" b="0" dirty="0"/>
              <a:t> cat</a:t>
            </a:r>
            <a:r>
              <a:rPr lang="ja-JP" altLang="en-US" b="0" dirty="0"/>
              <a:t>（白黒の猫）</a:t>
            </a:r>
            <a:endParaRPr lang="en-US" altLang="ja-JP" b="0" dirty="0"/>
          </a:p>
          <a:p>
            <a:pPr marL="0" indent="0">
              <a:lnSpc>
                <a:spcPct val="120000"/>
              </a:lnSpc>
              <a:spcBef>
                <a:spcPts val="600"/>
              </a:spcBef>
              <a:buNone/>
            </a:pPr>
            <a:r>
              <a:rPr lang="ja-JP" altLang="en-US" b="0" dirty="0"/>
              <a:t>　</a:t>
            </a:r>
            <a:endParaRPr lang="en-US" altLang="ja-JP" b="0" dirty="0"/>
          </a:p>
          <a:p>
            <a:pPr marL="0" indent="0">
              <a:lnSpc>
                <a:spcPct val="120000"/>
              </a:lnSpc>
              <a:spcBef>
                <a:spcPts val="600"/>
              </a:spcBef>
              <a:buNone/>
            </a:pPr>
            <a:r>
              <a:rPr lang="ja-JP" altLang="en-US" b="0" dirty="0"/>
              <a:t>科学技術論文</a:t>
            </a:r>
            <a:r>
              <a:rPr lang="en-US" altLang="ja-JP" b="0" dirty="0"/>
              <a:t>:</a:t>
            </a:r>
            <a:r>
              <a:rPr lang="ja-JP" altLang="en-US" b="0" dirty="0"/>
              <a:t> ハイフンを使って意味を明確にする傾向</a:t>
            </a:r>
            <a:br>
              <a:rPr lang="en-US" altLang="ja-JP" b="0" dirty="0"/>
            </a:br>
            <a:r>
              <a:rPr lang="ja-JP" altLang="en-US" b="0" dirty="0"/>
              <a:t>雑誌、編集者に依存</a:t>
            </a:r>
            <a:endParaRPr lang="en-US" altLang="ja-JP" b="0" dirty="0"/>
          </a:p>
        </p:txBody>
      </p:sp>
    </p:spTree>
    <p:extLst>
      <p:ext uri="{BB962C8B-B14F-4D97-AF65-F5344CB8AC3E}">
        <p14:creationId xmlns:p14="http://schemas.microsoft.com/office/powerpoint/2010/main" val="4183963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E8DE9-0252-E531-1057-9D5C8E93DD9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FDE4EC8-639D-3F5A-6270-1895EECEFD47}"/>
              </a:ext>
            </a:extLst>
          </p:cNvPr>
          <p:cNvSpPr>
            <a:spLocks noGrp="1"/>
          </p:cNvSpPr>
          <p:nvPr>
            <p:ph type="title"/>
          </p:nvPr>
        </p:nvSpPr>
        <p:spPr>
          <a:xfrm>
            <a:off x="205642" y="163146"/>
            <a:ext cx="11171116" cy="807182"/>
          </a:xfrm>
        </p:spPr>
        <p:txBody>
          <a:bodyPr>
            <a:normAutofit/>
          </a:bodyPr>
          <a:lstStyle/>
          <a:p>
            <a:r>
              <a:rPr kumimoji="1" lang="ja-JP" altLang="en-US" dirty="0"/>
              <a:t>比較構文</a:t>
            </a:r>
          </a:p>
        </p:txBody>
      </p:sp>
      <p:sp>
        <p:nvSpPr>
          <p:cNvPr id="7" name="テキスト ボックス 6">
            <a:extLst>
              <a:ext uri="{FF2B5EF4-FFF2-40B4-BE49-F238E27FC236}">
                <a16:creationId xmlns:a16="http://schemas.microsoft.com/office/drawing/2014/main" id="{02C4D77B-2868-0F11-CE60-048BE9EC508C}"/>
              </a:ext>
            </a:extLst>
          </p:cNvPr>
          <p:cNvSpPr txBox="1"/>
          <p:nvPr/>
        </p:nvSpPr>
        <p:spPr>
          <a:xfrm>
            <a:off x="333374" y="1001568"/>
            <a:ext cx="11858625" cy="5724644"/>
          </a:xfrm>
          <a:prstGeom prst="rect">
            <a:avLst/>
          </a:prstGeom>
          <a:noFill/>
        </p:spPr>
        <p:txBody>
          <a:bodyPr wrap="square">
            <a:spAutoFit/>
          </a:bodyPr>
          <a:lstStyle/>
          <a:p>
            <a:pPr>
              <a:spcAft>
                <a:spcPts val="600"/>
              </a:spcAft>
            </a:pPr>
            <a:r>
              <a:rPr lang="en-US" altLang="ja-JP" sz="2800" b="1" dirty="0"/>
              <a:t>Casual, </a:t>
            </a:r>
            <a:r>
              <a:rPr lang="ja-JP" altLang="en-US" sz="2800" b="1" dirty="0"/>
              <a:t>科学論文では推奨されない例</a:t>
            </a:r>
            <a:endParaRPr lang="en-US" altLang="ja-JP" sz="2800" b="1" dirty="0"/>
          </a:p>
          <a:p>
            <a:pPr marL="457200" indent="-457200">
              <a:spcAft>
                <a:spcPts val="600"/>
              </a:spcAft>
              <a:buFont typeface="Arial" panose="020B0604020202020204" pitchFamily="34" charset="0"/>
              <a:buChar char="•"/>
            </a:pPr>
            <a:r>
              <a:rPr lang="en-US" altLang="ja-JP" sz="2800" dirty="0"/>
              <a:t>The higher the temperature is, the conductivity decreases.</a:t>
            </a:r>
          </a:p>
          <a:p>
            <a:pPr>
              <a:spcAft>
                <a:spcPts val="600"/>
              </a:spcAft>
            </a:pPr>
            <a:r>
              <a:rPr lang="ja-JP" altLang="en-US" sz="2800" dirty="0"/>
              <a:t>　プレゼンで説明に使うのはあり </a:t>
            </a:r>
            <a:r>
              <a:rPr lang="en-US" altLang="ja-JP" sz="2800" dirty="0"/>
              <a:t>(</a:t>
            </a:r>
            <a:r>
              <a:rPr lang="ja-JP" altLang="en-US" sz="2800" dirty="0">
                <a:solidFill>
                  <a:srgbClr val="0000FF"/>
                </a:solidFill>
              </a:rPr>
              <a:t>日本人が自然に使えるか？</a:t>
            </a:r>
            <a:r>
              <a:rPr lang="en-US" altLang="ja-JP" sz="2800" dirty="0"/>
              <a:t>)</a:t>
            </a:r>
            <a:r>
              <a:rPr lang="ja-JP" altLang="en-US" sz="2800" dirty="0"/>
              <a:t>。</a:t>
            </a:r>
            <a:br>
              <a:rPr lang="en-US" altLang="ja-JP" sz="2800" dirty="0"/>
            </a:br>
            <a:r>
              <a:rPr lang="ja-JP" altLang="en-US" sz="2800" dirty="0"/>
              <a:t>　簡潔に表現したいなら、</a:t>
            </a:r>
            <a:r>
              <a:rPr lang="en-US" altLang="ja-JP" sz="2800" i="1" dirty="0"/>
              <a:t>T</a:t>
            </a:r>
            <a:r>
              <a:rPr lang="ja-JP" altLang="en-US" sz="2800" i="1" dirty="0"/>
              <a:t> </a:t>
            </a:r>
            <a:r>
              <a:rPr lang="ja-JP" altLang="en-US" sz="2800" dirty="0"/>
              <a:t>↑ </a:t>
            </a:r>
            <a:r>
              <a:rPr lang="en-US" altLang="ja-JP" sz="2800" dirty="0"/>
              <a:t>=&gt;</a:t>
            </a:r>
            <a:r>
              <a:rPr lang="ja-JP" altLang="en-US" sz="2800" dirty="0"/>
              <a:t> </a:t>
            </a:r>
            <a:r>
              <a:rPr lang="en-US" altLang="ja-JP" sz="2800" i="1" dirty="0"/>
              <a:t>σ</a:t>
            </a:r>
            <a:r>
              <a:rPr lang="ja-JP" altLang="en-US" sz="2800" dirty="0"/>
              <a:t> ↓ でもいい</a:t>
            </a:r>
            <a:br>
              <a:rPr lang="en-US" altLang="ja-JP" sz="2800" dirty="0"/>
            </a:br>
            <a:endParaRPr lang="en-US" altLang="ja-JP" sz="2800" dirty="0"/>
          </a:p>
          <a:p>
            <a:pPr>
              <a:spcAft>
                <a:spcPts val="600"/>
              </a:spcAft>
            </a:pPr>
            <a:r>
              <a:rPr lang="ja-JP" altLang="en-US" sz="2800" b="1" dirty="0"/>
              <a:t>一般的な表現</a:t>
            </a:r>
            <a:r>
              <a:rPr lang="en-US" altLang="ja-JP" sz="2800" b="1" dirty="0"/>
              <a:t>:</a:t>
            </a:r>
          </a:p>
          <a:p>
            <a:pPr marL="457200" indent="-457200">
              <a:spcAft>
                <a:spcPts val="600"/>
              </a:spcAft>
              <a:buFont typeface="Arial" panose="020B0604020202020204" pitchFamily="34" charset="0"/>
              <a:buChar char="•"/>
            </a:pPr>
            <a:r>
              <a:rPr lang="en-US" altLang="ja-JP" sz="2800" b="1" dirty="0"/>
              <a:t>As</a:t>
            </a:r>
            <a:r>
              <a:rPr lang="en-US" altLang="ja-JP" sz="2800" dirty="0"/>
              <a:t> the temperature increases, the conductivity decreases.</a:t>
            </a:r>
            <a:br>
              <a:rPr lang="en-US" altLang="ja-JP" sz="2800" dirty="0"/>
            </a:br>
            <a:r>
              <a:rPr lang="ja-JP" altLang="en-US" sz="2800" dirty="0"/>
              <a:t>　実験をした特定の温度・伝導度を指しているので、</a:t>
            </a:r>
            <a:r>
              <a:rPr lang="en-US" altLang="ja-JP" sz="2800" dirty="0"/>
              <a:t>the</a:t>
            </a:r>
            <a:r>
              <a:rPr lang="ja-JP" altLang="en-US" sz="2800" dirty="0"/>
              <a:t>がついている</a:t>
            </a:r>
            <a:endParaRPr lang="en-US" altLang="ja-JP" sz="2800" dirty="0"/>
          </a:p>
          <a:p>
            <a:pPr marL="457200" indent="-457200">
              <a:spcAft>
                <a:spcPts val="600"/>
              </a:spcAft>
              <a:buFont typeface="Arial" panose="020B0604020202020204" pitchFamily="34" charset="0"/>
              <a:buChar char="•"/>
            </a:pPr>
            <a:r>
              <a:rPr lang="en-US" altLang="ja-JP" sz="2800" dirty="0"/>
              <a:t>Higher temperatures </a:t>
            </a:r>
            <a:r>
              <a:rPr lang="en-US" altLang="ja-JP" sz="2800" b="1" dirty="0"/>
              <a:t>result in (lead</a:t>
            </a:r>
            <a:r>
              <a:rPr lang="ja-JP" altLang="en-US" sz="2800" b="1" dirty="0"/>
              <a:t> </a:t>
            </a:r>
            <a:r>
              <a:rPr lang="en-US" altLang="ja-JP" sz="2800" b="1" dirty="0"/>
              <a:t>to)</a:t>
            </a:r>
            <a:r>
              <a:rPr lang="ja-JP" altLang="en-US" sz="2800" b="1" dirty="0"/>
              <a:t> </a:t>
            </a:r>
            <a:r>
              <a:rPr lang="en-US" altLang="ja-JP" sz="2800" dirty="0"/>
              <a:t>lower conductivity.</a:t>
            </a:r>
            <a:br>
              <a:rPr lang="en-US" altLang="ja-JP" sz="2800" dirty="0"/>
            </a:br>
            <a:r>
              <a:rPr lang="ja-JP" altLang="en-US" sz="2800" dirty="0"/>
              <a:t>　この</a:t>
            </a:r>
            <a:r>
              <a:rPr lang="en-US" altLang="ja-JP" sz="2800" dirty="0"/>
              <a:t>temperature</a:t>
            </a:r>
            <a:r>
              <a:rPr lang="ja-JP" altLang="en-US" sz="2800" dirty="0"/>
              <a:t>は一般的な温度という概念なので</a:t>
            </a:r>
            <a:r>
              <a:rPr lang="en-US" altLang="ja-JP" sz="2800" dirty="0"/>
              <a:t>the</a:t>
            </a:r>
            <a:r>
              <a:rPr lang="ja-JP" altLang="en-US" sz="2800" dirty="0"/>
              <a:t>がつかない</a:t>
            </a:r>
            <a:endParaRPr lang="en-US" altLang="ja-JP" sz="2800" dirty="0"/>
          </a:p>
          <a:p>
            <a:pPr marL="457200" indent="-457200">
              <a:spcAft>
                <a:spcPts val="600"/>
              </a:spcAft>
              <a:buFont typeface="Arial" panose="020B0604020202020204" pitchFamily="34" charset="0"/>
              <a:buChar char="•"/>
            </a:pPr>
            <a:r>
              <a:rPr lang="en-US" altLang="ja-JP" sz="2800" dirty="0"/>
              <a:t>The conductivity decreases </a:t>
            </a:r>
            <a:r>
              <a:rPr lang="en-US" altLang="ja-JP" sz="2800" b="1" dirty="0"/>
              <a:t>with</a:t>
            </a:r>
            <a:r>
              <a:rPr lang="en-US" altLang="ja-JP" sz="2800" dirty="0"/>
              <a:t> increasing temperature.</a:t>
            </a:r>
            <a:br>
              <a:rPr lang="en-US" altLang="ja-JP" sz="2800" dirty="0"/>
            </a:br>
            <a:r>
              <a:rPr lang="ja-JP" altLang="en-US" sz="2800" dirty="0"/>
              <a:t>　一般的な温度増加を指しているので、</a:t>
            </a:r>
            <a:r>
              <a:rPr lang="en-US" altLang="ja-JP" sz="2800" dirty="0"/>
              <a:t>the</a:t>
            </a:r>
            <a:r>
              <a:rPr lang="ja-JP" altLang="en-US" sz="2800" dirty="0"/>
              <a:t>がつかない</a:t>
            </a:r>
            <a:endParaRPr lang="en-US" altLang="ja-JP" sz="2800" dirty="0"/>
          </a:p>
        </p:txBody>
      </p:sp>
    </p:spTree>
    <p:extLst>
      <p:ext uri="{BB962C8B-B14F-4D97-AF65-F5344CB8AC3E}">
        <p14:creationId xmlns:p14="http://schemas.microsoft.com/office/powerpoint/2010/main" val="980716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D5885-3395-86A8-882A-4B4CD0D504B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94736E9-DBC0-8C56-46B6-683C6CAB1C7D}"/>
              </a:ext>
            </a:extLst>
          </p:cNvPr>
          <p:cNvSpPr>
            <a:spLocks noGrp="1"/>
          </p:cNvSpPr>
          <p:nvPr>
            <p:ph type="title"/>
          </p:nvPr>
        </p:nvSpPr>
        <p:spPr>
          <a:xfrm>
            <a:off x="205642" y="163146"/>
            <a:ext cx="11171116" cy="807182"/>
          </a:xfrm>
        </p:spPr>
        <p:txBody>
          <a:bodyPr>
            <a:normAutofit/>
          </a:bodyPr>
          <a:lstStyle/>
          <a:p>
            <a:r>
              <a:rPr kumimoji="1" lang="ja-JP" altLang="en-US" dirty="0"/>
              <a:t>米国英語と英国英語</a:t>
            </a:r>
          </a:p>
        </p:txBody>
      </p:sp>
      <p:sp>
        <p:nvSpPr>
          <p:cNvPr id="7" name="テキスト ボックス 6">
            <a:extLst>
              <a:ext uri="{FF2B5EF4-FFF2-40B4-BE49-F238E27FC236}">
                <a16:creationId xmlns:a16="http://schemas.microsoft.com/office/drawing/2014/main" id="{CFF82892-BB55-2010-33E7-E1D9F2DAE916}"/>
              </a:ext>
            </a:extLst>
          </p:cNvPr>
          <p:cNvSpPr txBox="1"/>
          <p:nvPr/>
        </p:nvSpPr>
        <p:spPr>
          <a:xfrm>
            <a:off x="324321" y="1381810"/>
            <a:ext cx="11858625" cy="5262979"/>
          </a:xfrm>
          <a:prstGeom prst="rect">
            <a:avLst/>
          </a:prstGeom>
          <a:noFill/>
        </p:spPr>
        <p:txBody>
          <a:bodyPr wrap="square">
            <a:spAutoFit/>
          </a:bodyPr>
          <a:lstStyle/>
          <a:p>
            <a:r>
              <a:rPr lang="en-US" altLang="ja-JP" sz="2800" b="1" dirty="0"/>
              <a:t>Sem</a:t>
            </a:r>
            <a:r>
              <a:rPr lang="en-US" altLang="ja-JP" sz="2800" b="1" dirty="0">
                <a:solidFill>
                  <a:srgbClr val="0000FF"/>
                </a:solidFill>
              </a:rPr>
              <a:t>i</a:t>
            </a:r>
            <a:r>
              <a:rPr lang="en-US" altLang="ja-JP" sz="2800" b="1" dirty="0"/>
              <a:t>conductor</a:t>
            </a:r>
            <a:r>
              <a:rPr lang="ja-JP" altLang="en-US" sz="2800" b="1" dirty="0"/>
              <a:t>、</a:t>
            </a:r>
            <a:r>
              <a:rPr lang="en-US" altLang="ja-JP" sz="2800" b="1" dirty="0">
                <a:solidFill>
                  <a:srgbClr val="0000FF"/>
                </a:solidFill>
              </a:rPr>
              <a:t>i</a:t>
            </a:r>
            <a:r>
              <a:rPr lang="en-US" altLang="ja-JP" sz="2800" b="1" dirty="0"/>
              <a:t>on</a:t>
            </a:r>
            <a:r>
              <a:rPr lang="ja-JP" altLang="en-US" sz="2800" b="1" dirty="0"/>
              <a:t>、</a:t>
            </a:r>
            <a:r>
              <a:rPr lang="en-US" altLang="ja-JP" sz="2800" b="1" dirty="0"/>
              <a:t>v</a:t>
            </a:r>
            <a:r>
              <a:rPr lang="en-US" altLang="ja-JP" sz="2800" b="1" dirty="0">
                <a:solidFill>
                  <a:srgbClr val="0000FF"/>
                </a:solidFill>
              </a:rPr>
              <a:t>i</a:t>
            </a:r>
            <a:r>
              <a:rPr lang="en-US" altLang="ja-JP" sz="2800" b="1" dirty="0"/>
              <a:t>tamin</a:t>
            </a:r>
            <a:r>
              <a:rPr lang="ja-JP" altLang="en-US" sz="2800" b="1" dirty="0"/>
              <a:t>などの発音</a:t>
            </a:r>
            <a:r>
              <a:rPr lang="en-US" altLang="ja-JP" sz="2800" b="1" dirty="0"/>
              <a:t>:</a:t>
            </a:r>
          </a:p>
          <a:p>
            <a:r>
              <a:rPr lang="ja-JP" altLang="en-US" sz="2800" b="1" dirty="0"/>
              <a:t>　米国　　　　　    </a:t>
            </a:r>
            <a:r>
              <a:rPr lang="en-US" altLang="ja-JP" sz="2800" b="1" dirty="0"/>
              <a:t>:</a:t>
            </a:r>
            <a:r>
              <a:rPr lang="ja-JP" altLang="en-US" sz="2800" b="1" dirty="0"/>
              <a:t> セ</a:t>
            </a:r>
            <a:r>
              <a:rPr lang="ja-JP" altLang="en-US" sz="2800" b="1" dirty="0">
                <a:solidFill>
                  <a:srgbClr val="0000FF"/>
                </a:solidFill>
              </a:rPr>
              <a:t>マイ</a:t>
            </a:r>
            <a:r>
              <a:rPr lang="ja-JP" altLang="en-US" sz="2800" b="1" dirty="0"/>
              <a:t>コンダクター、</a:t>
            </a:r>
            <a:r>
              <a:rPr lang="ja-JP" altLang="en-US" sz="2800" b="1" dirty="0">
                <a:solidFill>
                  <a:srgbClr val="0000FF"/>
                </a:solidFill>
              </a:rPr>
              <a:t>アイ</a:t>
            </a:r>
            <a:r>
              <a:rPr lang="ja-JP" altLang="en-US" sz="2800" b="1" dirty="0"/>
              <a:t>オン、ヴ</a:t>
            </a:r>
            <a:r>
              <a:rPr lang="ja-JP" altLang="en-US" sz="2800" b="1" dirty="0">
                <a:solidFill>
                  <a:srgbClr val="0000FF"/>
                </a:solidFill>
              </a:rPr>
              <a:t>ァイ</a:t>
            </a:r>
            <a:r>
              <a:rPr lang="ja-JP" altLang="en-US" sz="2800" b="1" dirty="0"/>
              <a:t>タ</a:t>
            </a:r>
            <a:r>
              <a:rPr lang="ja-JP" altLang="en-US" sz="2800" b="1" dirty="0">
                <a:solidFill>
                  <a:srgbClr val="FF0000"/>
                </a:solidFill>
              </a:rPr>
              <a:t>ミン</a:t>
            </a:r>
            <a:endParaRPr lang="en-US" altLang="ja-JP" sz="2800" b="1" dirty="0">
              <a:solidFill>
                <a:srgbClr val="FF0000"/>
              </a:solidFill>
            </a:endParaRPr>
          </a:p>
          <a:p>
            <a:r>
              <a:rPr lang="ja-JP" altLang="en-US" sz="2800" b="1" dirty="0"/>
              <a:t>　英国、ヨーロッパ</a:t>
            </a:r>
            <a:r>
              <a:rPr lang="en-US" altLang="ja-JP" sz="2800" b="1" dirty="0"/>
              <a:t>:</a:t>
            </a:r>
            <a:r>
              <a:rPr lang="ja-JP" altLang="en-US" sz="2800" b="1" dirty="0"/>
              <a:t> セ</a:t>
            </a:r>
            <a:r>
              <a:rPr lang="ja-JP" altLang="en-US" sz="2800" b="1" dirty="0">
                <a:solidFill>
                  <a:srgbClr val="0000FF"/>
                </a:solidFill>
              </a:rPr>
              <a:t>ミ</a:t>
            </a:r>
            <a:r>
              <a:rPr lang="ja-JP" altLang="en-US" sz="2800" b="1" dirty="0"/>
              <a:t>コンダクター、    </a:t>
            </a:r>
            <a:r>
              <a:rPr lang="ja-JP" altLang="en-US" sz="2800" b="1" dirty="0">
                <a:solidFill>
                  <a:srgbClr val="0000FF"/>
                </a:solidFill>
              </a:rPr>
              <a:t>イ</a:t>
            </a:r>
            <a:r>
              <a:rPr lang="ja-JP" altLang="en-US" sz="2800" b="1" dirty="0"/>
              <a:t>オン、    ヴ</a:t>
            </a:r>
            <a:r>
              <a:rPr lang="ja-JP" altLang="en-US" sz="2800" b="1" dirty="0">
                <a:solidFill>
                  <a:srgbClr val="0000FF"/>
                </a:solidFill>
              </a:rPr>
              <a:t>ィ</a:t>
            </a:r>
            <a:r>
              <a:rPr lang="ja-JP" altLang="en-US" sz="2800" b="1" dirty="0"/>
              <a:t>タミン</a:t>
            </a:r>
            <a:endParaRPr lang="en-US" altLang="ja-JP" sz="2800" b="1" dirty="0"/>
          </a:p>
          <a:p>
            <a:endParaRPr lang="en-US" altLang="ja-JP" sz="2800" b="1" dirty="0"/>
          </a:p>
          <a:p>
            <a:r>
              <a:rPr lang="en-US" altLang="ja-JP" sz="2800" b="1" dirty="0"/>
              <a:t>-</a:t>
            </a:r>
            <a:r>
              <a:rPr lang="en-US" altLang="ja-JP" sz="2800" b="1" dirty="0" err="1"/>
              <a:t>i</a:t>
            </a:r>
            <a:r>
              <a:rPr lang="en-US" altLang="ja-JP" sz="2800" b="1" dirty="0"/>
              <a:t>-</a:t>
            </a:r>
            <a:r>
              <a:rPr lang="ja-JP" altLang="en-US" sz="2800" b="1" dirty="0"/>
              <a:t>以外の単語の発音</a:t>
            </a:r>
            <a:endParaRPr lang="en-US" altLang="ja-JP" sz="2800" b="1" dirty="0"/>
          </a:p>
          <a:p>
            <a:r>
              <a:rPr lang="ja-JP" altLang="en-US" sz="2800" b="1" dirty="0"/>
              <a:t>　</a:t>
            </a:r>
            <a:r>
              <a:rPr lang="en-US" altLang="ja-JP" sz="2800" b="1" dirty="0"/>
              <a:t>Schedule</a:t>
            </a:r>
            <a:r>
              <a:rPr lang="ja-JP" altLang="en-US" sz="2800" b="1" dirty="0"/>
              <a:t> </a:t>
            </a:r>
            <a:r>
              <a:rPr lang="en-US" altLang="ja-JP" sz="2800" b="1" dirty="0"/>
              <a:t>:</a:t>
            </a:r>
            <a:r>
              <a:rPr lang="ja-JP" altLang="en-US" sz="2800" b="1" dirty="0"/>
              <a:t> 米国 スケジュール　　英国 シェジュール</a:t>
            </a:r>
            <a:endParaRPr lang="en-US" altLang="ja-JP" sz="2800" b="1" dirty="0"/>
          </a:p>
          <a:p>
            <a:r>
              <a:rPr lang="ja-JP" altLang="en-US" sz="2800" b="1" dirty="0"/>
              <a:t>　</a:t>
            </a:r>
            <a:r>
              <a:rPr lang="en-US" altLang="ja-JP" sz="2800" b="1" dirty="0"/>
              <a:t>Tomato</a:t>
            </a:r>
            <a:r>
              <a:rPr lang="ja-JP" altLang="en-US" sz="2800" b="1" dirty="0"/>
              <a:t>   </a:t>
            </a:r>
            <a:r>
              <a:rPr lang="en-US" altLang="ja-JP" sz="2800" b="1" dirty="0"/>
              <a:t>:</a:t>
            </a:r>
            <a:r>
              <a:rPr lang="ja-JP" altLang="en-US" sz="2800" b="1" dirty="0"/>
              <a:t> 米国 トメイト　　　　英国 トマート</a:t>
            </a:r>
            <a:endParaRPr lang="en-US" altLang="ja-JP" sz="2800" b="1" dirty="0"/>
          </a:p>
          <a:p>
            <a:r>
              <a:rPr lang="ja-JP" altLang="en-US" sz="2800" dirty="0"/>
              <a:t>　　　　</a:t>
            </a:r>
            <a:r>
              <a:rPr lang="en-US" altLang="ja-JP" sz="2800" dirty="0"/>
              <a:t>Tomato,</a:t>
            </a:r>
            <a:r>
              <a:rPr lang="ja-JP" altLang="en-US" sz="2800" dirty="0"/>
              <a:t> </a:t>
            </a:r>
            <a:r>
              <a:rPr lang="en-US" altLang="ja-JP" sz="2800" dirty="0" err="1"/>
              <a:t>tomahto</a:t>
            </a:r>
            <a:r>
              <a:rPr lang="en-US" altLang="ja-JP" sz="2800" dirty="0"/>
              <a:t>:</a:t>
            </a:r>
            <a:r>
              <a:rPr lang="ja-JP" altLang="en-US" sz="2800" dirty="0"/>
              <a:t> 些細なことの意味</a:t>
            </a:r>
            <a:endParaRPr lang="en-US" altLang="ja-JP" sz="2800" dirty="0"/>
          </a:p>
          <a:p>
            <a:r>
              <a:rPr lang="ja-JP" altLang="en-US" sz="2800" b="1" dirty="0"/>
              <a:t>　</a:t>
            </a:r>
            <a:r>
              <a:rPr lang="en-US" altLang="ja-JP" sz="2800" b="1" dirty="0"/>
              <a:t>Library</a:t>
            </a:r>
            <a:r>
              <a:rPr lang="ja-JP" altLang="en-US" sz="2800" b="1" dirty="0"/>
              <a:t>    </a:t>
            </a:r>
            <a:r>
              <a:rPr lang="en-US" altLang="ja-JP" sz="2800" b="1" dirty="0"/>
              <a:t>:</a:t>
            </a:r>
            <a:r>
              <a:rPr lang="ja-JP" altLang="en-US" sz="2800" b="1" dirty="0"/>
              <a:t> 米国 ライブラリー　　英国 ライブゥリー</a:t>
            </a:r>
            <a:endParaRPr lang="en-US" altLang="ja-JP" sz="2800" b="1" dirty="0"/>
          </a:p>
          <a:p>
            <a:r>
              <a:rPr lang="ja-JP" altLang="en-US" sz="2800" b="1" dirty="0"/>
              <a:t>　</a:t>
            </a:r>
            <a:r>
              <a:rPr lang="en-US" altLang="ja-JP" sz="2800" b="1" dirty="0"/>
              <a:t>definitely:</a:t>
            </a:r>
            <a:r>
              <a:rPr lang="ja-JP" altLang="en-US" sz="2800" b="1"/>
              <a:t> 米国 デフニトリィ　    英国 </a:t>
            </a:r>
            <a:r>
              <a:rPr lang="ja-JP" altLang="en-US" sz="2800" b="1" dirty="0"/>
              <a:t>デフナリィ</a:t>
            </a:r>
            <a:endParaRPr lang="en-US" altLang="ja-JP" sz="2800" b="1" dirty="0"/>
          </a:p>
          <a:p>
            <a:endParaRPr lang="en-US" altLang="ja-JP" sz="2800" b="1" dirty="0"/>
          </a:p>
          <a:p>
            <a:r>
              <a:rPr lang="ja-JP" altLang="en-US" sz="2800" b="1" dirty="0">
                <a:solidFill>
                  <a:srgbClr val="0000FF"/>
                </a:solidFill>
              </a:rPr>
              <a:t>日本人が意識しても格好はつかないので、米国式で精進する方がいい</a:t>
            </a:r>
            <a:endParaRPr lang="en-US" altLang="ja-JP" sz="2800" b="1" dirty="0">
              <a:solidFill>
                <a:srgbClr val="0000FF"/>
              </a:solidFill>
            </a:endParaRPr>
          </a:p>
        </p:txBody>
      </p:sp>
    </p:spTree>
    <p:extLst>
      <p:ext uri="{BB962C8B-B14F-4D97-AF65-F5344CB8AC3E}">
        <p14:creationId xmlns:p14="http://schemas.microsoft.com/office/powerpoint/2010/main" val="3221045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771E0-E163-236E-ABC5-72C12F68EBA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194B852-3A19-D0F9-C262-E8D2B380E7B4}"/>
              </a:ext>
            </a:extLst>
          </p:cNvPr>
          <p:cNvSpPr>
            <a:spLocks noGrp="1"/>
          </p:cNvSpPr>
          <p:nvPr>
            <p:ph type="title"/>
          </p:nvPr>
        </p:nvSpPr>
        <p:spPr>
          <a:xfrm>
            <a:off x="205642" y="163146"/>
            <a:ext cx="11171116" cy="807182"/>
          </a:xfrm>
        </p:spPr>
        <p:txBody>
          <a:bodyPr>
            <a:normAutofit/>
          </a:bodyPr>
          <a:lstStyle/>
          <a:p>
            <a:r>
              <a:rPr kumimoji="1" lang="ja-JP" altLang="en-US" dirty="0"/>
              <a:t>長い説明文も</a:t>
            </a:r>
            <a:r>
              <a:rPr kumimoji="1" lang="ja-JP" altLang="en-US" dirty="0">
                <a:solidFill>
                  <a:srgbClr val="FF0000"/>
                </a:solidFill>
              </a:rPr>
              <a:t>たまに使うと</a:t>
            </a:r>
            <a:r>
              <a:rPr kumimoji="1" lang="ja-JP" altLang="en-US" dirty="0"/>
              <a:t>効果がある</a:t>
            </a:r>
          </a:p>
        </p:txBody>
      </p:sp>
      <p:sp>
        <p:nvSpPr>
          <p:cNvPr id="3" name="コンテンツ プレースホルダー 2">
            <a:extLst>
              <a:ext uri="{FF2B5EF4-FFF2-40B4-BE49-F238E27FC236}">
                <a16:creationId xmlns:a16="http://schemas.microsoft.com/office/drawing/2014/main" id="{1104B277-541E-65DF-875F-E79A7CF96B39}"/>
              </a:ext>
            </a:extLst>
          </p:cNvPr>
          <p:cNvSpPr>
            <a:spLocks noGrp="1"/>
          </p:cNvSpPr>
          <p:nvPr>
            <p:ph idx="1"/>
          </p:nvPr>
        </p:nvSpPr>
        <p:spPr>
          <a:xfrm>
            <a:off x="534154" y="1131991"/>
            <a:ext cx="11534021" cy="5617370"/>
          </a:xfrm>
        </p:spPr>
        <p:txBody>
          <a:bodyPr>
            <a:normAutofit/>
          </a:bodyPr>
          <a:lstStyle/>
          <a:p>
            <a:pPr marL="0" indent="0">
              <a:lnSpc>
                <a:spcPct val="120000"/>
              </a:lnSpc>
              <a:spcBef>
                <a:spcPts val="600"/>
              </a:spcBef>
              <a:buNone/>
            </a:pPr>
            <a:r>
              <a:rPr lang="ja-JP" altLang="en-US" sz="3200" dirty="0"/>
              <a:t>例</a:t>
            </a:r>
            <a:r>
              <a:rPr lang="en-US" altLang="ja-JP" sz="3200" dirty="0"/>
              <a:t>:</a:t>
            </a:r>
            <a:r>
              <a:rPr lang="ja-JP" altLang="en-US" sz="3200" b="0" dirty="0"/>
              <a:t> </a:t>
            </a:r>
            <a:r>
              <a:rPr lang="en-US" altLang="ja-JP" sz="3200" b="0" dirty="0"/>
              <a:t>Why does the Hall mobility exhibit the anomaly?</a:t>
            </a:r>
          </a:p>
          <a:p>
            <a:pPr marL="0" indent="0">
              <a:lnSpc>
                <a:spcPct val="120000"/>
              </a:lnSpc>
              <a:spcBef>
                <a:spcPts val="600"/>
              </a:spcBef>
              <a:buNone/>
            </a:pPr>
            <a:r>
              <a:rPr lang="ja-JP" altLang="en-US" sz="3200" b="0" dirty="0"/>
              <a:t>     </a:t>
            </a:r>
            <a:r>
              <a:rPr lang="en-US" altLang="ja-JP" sz="3200" b="0" dirty="0"/>
              <a:t>Why Hall mobility exhibits anomaly?</a:t>
            </a:r>
          </a:p>
          <a:p>
            <a:pPr marL="0" indent="0">
              <a:lnSpc>
                <a:spcPct val="120000"/>
              </a:lnSpc>
              <a:spcBef>
                <a:spcPts val="600"/>
              </a:spcBef>
              <a:buNone/>
            </a:pPr>
            <a:r>
              <a:rPr lang="ja-JP" altLang="en-US" sz="3200" dirty="0"/>
              <a:t>効果</a:t>
            </a:r>
            <a:r>
              <a:rPr lang="en-US" altLang="ja-JP" sz="3200" dirty="0"/>
              <a:t>:</a:t>
            </a:r>
            <a:r>
              <a:rPr lang="ja-JP" altLang="en-US" sz="3200" dirty="0"/>
              <a:t> </a:t>
            </a:r>
            <a:r>
              <a:rPr lang="ja-JP" altLang="en-US" sz="3200" b="0" dirty="0"/>
              <a:t>タイトルに目が行く</a:t>
            </a:r>
            <a:endParaRPr lang="en-US" altLang="ja-JP" sz="3200" b="0" dirty="0"/>
          </a:p>
          <a:p>
            <a:pPr marL="0" indent="0">
              <a:lnSpc>
                <a:spcPct val="120000"/>
              </a:lnSpc>
              <a:spcBef>
                <a:spcPts val="600"/>
              </a:spcBef>
              <a:buNone/>
            </a:pPr>
            <a:endParaRPr lang="en-US" altLang="ja-JP" sz="3200" dirty="0"/>
          </a:p>
          <a:p>
            <a:pPr marL="0" indent="0">
              <a:lnSpc>
                <a:spcPct val="120000"/>
              </a:lnSpc>
              <a:spcBef>
                <a:spcPts val="600"/>
              </a:spcBef>
              <a:buNone/>
            </a:pPr>
            <a:r>
              <a:rPr lang="ja-JP" altLang="en-US" sz="3200" dirty="0"/>
              <a:t>注意</a:t>
            </a:r>
            <a:r>
              <a:rPr lang="en-US" altLang="ja-JP" sz="3200" dirty="0"/>
              <a:t>:</a:t>
            </a:r>
            <a:r>
              <a:rPr lang="ja-JP" altLang="en-US" sz="3200" dirty="0"/>
              <a:t> </a:t>
            </a:r>
            <a:endParaRPr lang="en-US" altLang="ja-JP" sz="3200" dirty="0"/>
          </a:p>
          <a:p>
            <a:pPr>
              <a:lnSpc>
                <a:spcPct val="120000"/>
              </a:lnSpc>
              <a:spcBef>
                <a:spcPts val="600"/>
              </a:spcBef>
              <a:buFont typeface="Arial" panose="020B0604020202020204" pitchFamily="34" charset="0"/>
              <a:buChar char="•"/>
            </a:pPr>
            <a:r>
              <a:rPr lang="ja-JP" altLang="en-US" sz="3200" b="0" dirty="0"/>
              <a:t>スライドの内容に気が行きにくい</a:t>
            </a:r>
            <a:endParaRPr lang="en-US" altLang="ja-JP" sz="3200" b="0" dirty="0"/>
          </a:p>
          <a:p>
            <a:pPr>
              <a:lnSpc>
                <a:spcPct val="120000"/>
              </a:lnSpc>
              <a:spcBef>
                <a:spcPts val="600"/>
              </a:spcBef>
              <a:buFont typeface="Arial" panose="020B0604020202020204" pitchFamily="34" charset="0"/>
              <a:buChar char="•"/>
            </a:pPr>
            <a:r>
              <a:rPr lang="ja-JP" altLang="en-US" sz="3200" b="0" dirty="0"/>
              <a:t>タイトルを読むのに時間がかかる</a:t>
            </a:r>
            <a:endParaRPr lang="en-US" altLang="ja-JP" sz="3200" b="0" dirty="0"/>
          </a:p>
          <a:p>
            <a:pPr marL="0" indent="0">
              <a:lnSpc>
                <a:spcPct val="120000"/>
              </a:lnSpc>
              <a:spcBef>
                <a:spcPts val="600"/>
              </a:spcBef>
              <a:buNone/>
            </a:pPr>
            <a:r>
              <a:rPr lang="ja-JP" altLang="en-US" sz="3200" b="0" dirty="0"/>
              <a:t>ので、内容が簡潔な場合に有効</a:t>
            </a:r>
            <a:endParaRPr lang="en-US" altLang="ja-JP" b="0" dirty="0"/>
          </a:p>
        </p:txBody>
      </p:sp>
    </p:spTree>
    <p:extLst>
      <p:ext uri="{BB962C8B-B14F-4D97-AF65-F5344CB8AC3E}">
        <p14:creationId xmlns:p14="http://schemas.microsoft.com/office/powerpoint/2010/main" val="310950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85AB1-13F7-EA4E-742F-E6A5C524F00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67CB45F-366E-FE1B-86F9-5DD5C5BA4302}"/>
              </a:ext>
            </a:extLst>
          </p:cNvPr>
          <p:cNvSpPr>
            <a:spLocks noGrp="1"/>
          </p:cNvSpPr>
          <p:nvPr>
            <p:ph type="title"/>
          </p:nvPr>
        </p:nvSpPr>
        <p:spPr>
          <a:xfrm>
            <a:off x="205642" y="163146"/>
            <a:ext cx="11171116" cy="807182"/>
          </a:xfrm>
        </p:spPr>
        <p:txBody>
          <a:bodyPr>
            <a:normAutofit/>
          </a:bodyPr>
          <a:lstStyle/>
          <a:p>
            <a:r>
              <a:rPr kumimoji="1" lang="ja-JP" altLang="en-US" dirty="0"/>
              <a:t>タイトルの冠詞</a:t>
            </a:r>
          </a:p>
        </p:txBody>
      </p:sp>
      <p:sp>
        <p:nvSpPr>
          <p:cNvPr id="3" name="コンテンツ プレースホルダー 2">
            <a:extLst>
              <a:ext uri="{FF2B5EF4-FFF2-40B4-BE49-F238E27FC236}">
                <a16:creationId xmlns:a16="http://schemas.microsoft.com/office/drawing/2014/main" id="{D64B3037-097E-5D9B-0EBD-1F5122E6FE11}"/>
              </a:ext>
            </a:extLst>
          </p:cNvPr>
          <p:cNvSpPr>
            <a:spLocks noGrp="1"/>
          </p:cNvSpPr>
          <p:nvPr>
            <p:ph idx="1"/>
          </p:nvPr>
        </p:nvSpPr>
        <p:spPr>
          <a:xfrm>
            <a:off x="534154" y="1131991"/>
            <a:ext cx="11534021" cy="5617370"/>
          </a:xfrm>
        </p:spPr>
        <p:txBody>
          <a:bodyPr>
            <a:normAutofit/>
          </a:bodyPr>
          <a:lstStyle/>
          <a:p>
            <a:pPr marL="0" indent="0">
              <a:lnSpc>
                <a:spcPct val="120000"/>
              </a:lnSpc>
              <a:spcBef>
                <a:spcPts val="600"/>
              </a:spcBef>
              <a:buNone/>
            </a:pPr>
            <a:r>
              <a:rPr lang="ja-JP" altLang="en-US" sz="3200" b="0" dirty="0"/>
              <a:t>通常、タイトルでは冠詞は省略</a:t>
            </a:r>
            <a:endParaRPr lang="en-US" altLang="ja-JP" sz="3200" b="0" dirty="0"/>
          </a:p>
          <a:p>
            <a:pPr>
              <a:lnSpc>
                <a:spcPct val="120000"/>
              </a:lnSpc>
              <a:spcBef>
                <a:spcPts val="600"/>
              </a:spcBef>
              <a:buFont typeface="Arial" panose="020B0604020202020204" pitchFamily="34" charset="0"/>
              <a:buChar char="•"/>
            </a:pPr>
            <a:endParaRPr lang="en-US" altLang="ja-JP" sz="3200" b="0" dirty="0"/>
          </a:p>
          <a:p>
            <a:pPr marL="0" indent="0">
              <a:lnSpc>
                <a:spcPct val="120000"/>
              </a:lnSpc>
              <a:spcBef>
                <a:spcPts val="600"/>
              </a:spcBef>
              <a:buNone/>
            </a:pPr>
            <a:r>
              <a:rPr lang="ja-JP" altLang="en-US" sz="3200" b="0" dirty="0"/>
              <a:t>冠詞をつけることで意味を補足・強調する効果がある</a:t>
            </a:r>
            <a:endParaRPr lang="en-US" altLang="ja-JP" sz="3200" b="0" dirty="0"/>
          </a:p>
          <a:p>
            <a:pPr marL="0" indent="0">
              <a:lnSpc>
                <a:spcPct val="120000"/>
              </a:lnSpc>
              <a:spcBef>
                <a:spcPts val="600"/>
              </a:spcBef>
              <a:buNone/>
            </a:pPr>
            <a:r>
              <a:rPr lang="ja-JP" altLang="en-US" sz="3200" dirty="0"/>
              <a:t>例</a:t>
            </a:r>
            <a:r>
              <a:rPr lang="en-US" altLang="ja-JP" sz="3200" dirty="0"/>
              <a:t>:</a:t>
            </a:r>
            <a:r>
              <a:rPr lang="ja-JP" altLang="en-US" sz="3200" b="0" dirty="0"/>
              <a:t> </a:t>
            </a:r>
            <a:r>
              <a:rPr lang="en-US" altLang="ja-JP" sz="3200" b="0" dirty="0"/>
              <a:t>Why does the Hall mobility exhibit the anomaly?</a:t>
            </a:r>
          </a:p>
          <a:p>
            <a:pPr>
              <a:lnSpc>
                <a:spcPct val="120000"/>
              </a:lnSpc>
              <a:spcBef>
                <a:spcPts val="600"/>
              </a:spcBef>
              <a:buFont typeface="Arial" panose="020B0604020202020204" pitchFamily="34" charset="0"/>
              <a:buChar char="•"/>
            </a:pPr>
            <a:r>
              <a:rPr lang="en-US" altLang="ja-JP" sz="2800" b="0" dirty="0"/>
              <a:t>the anomaly: </a:t>
            </a:r>
            <a:r>
              <a:rPr lang="ja-JP" altLang="en-US" sz="2800" b="0" dirty="0"/>
              <a:t>既に話をした</a:t>
            </a:r>
            <a:r>
              <a:rPr lang="en-US" altLang="ja-JP" sz="2800" b="0" dirty="0"/>
              <a:t>anomaly</a:t>
            </a:r>
            <a:r>
              <a:rPr lang="ja-JP" altLang="en-US" sz="2800" b="0" dirty="0"/>
              <a:t>について議論することが</a:t>
            </a:r>
            <a:br>
              <a:rPr lang="en-US" altLang="ja-JP" sz="2800" b="0" dirty="0"/>
            </a:br>
            <a:r>
              <a:rPr lang="ja-JP" altLang="en-US" sz="2800" b="0" dirty="0"/>
              <a:t>　　　　　　   </a:t>
            </a:r>
            <a:r>
              <a:rPr lang="ja-JP" altLang="en-US" sz="2800" dirty="0">
                <a:solidFill>
                  <a:srgbClr val="FF0000"/>
                </a:solidFill>
              </a:rPr>
              <a:t>強調</a:t>
            </a:r>
            <a:r>
              <a:rPr lang="ja-JP" altLang="en-US" sz="2800" b="0" dirty="0"/>
              <a:t>される</a:t>
            </a:r>
            <a:endParaRPr lang="en-US" altLang="ja-JP" sz="2800" b="0" dirty="0"/>
          </a:p>
          <a:p>
            <a:pPr>
              <a:lnSpc>
                <a:spcPct val="120000"/>
              </a:lnSpc>
              <a:spcBef>
                <a:spcPts val="600"/>
              </a:spcBef>
              <a:buFont typeface="Arial" panose="020B0604020202020204" pitchFamily="34" charset="0"/>
              <a:buChar char="•"/>
            </a:pPr>
            <a:r>
              <a:rPr lang="en-US" altLang="ja-JP" sz="2800" b="0" dirty="0">
                <a:sym typeface="Wingdings" panose="05000000000000000000" pitchFamily="2" charset="2"/>
              </a:rPr>
              <a:t>an anomaly : </a:t>
            </a:r>
            <a:r>
              <a:rPr lang="en-US" altLang="ja-JP" sz="2800" b="0" dirty="0"/>
              <a:t>anomaly</a:t>
            </a:r>
            <a:r>
              <a:rPr lang="ja-JP" altLang="en-US" sz="2800" b="0" dirty="0"/>
              <a:t>を特定できていないことを強調</a:t>
            </a:r>
            <a:endParaRPr lang="en-US" altLang="ja-JP" sz="2800" b="0" dirty="0"/>
          </a:p>
        </p:txBody>
      </p:sp>
    </p:spTree>
    <p:extLst>
      <p:ext uri="{BB962C8B-B14F-4D97-AF65-F5344CB8AC3E}">
        <p14:creationId xmlns:p14="http://schemas.microsoft.com/office/powerpoint/2010/main" val="1765671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C2891-160A-950B-F303-F8604A367F0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02F3AD7-BB63-7A82-F331-552CF86A2951}"/>
              </a:ext>
            </a:extLst>
          </p:cNvPr>
          <p:cNvSpPr>
            <a:spLocks noGrp="1"/>
          </p:cNvSpPr>
          <p:nvPr>
            <p:ph type="title"/>
          </p:nvPr>
        </p:nvSpPr>
        <p:spPr>
          <a:xfrm>
            <a:off x="205642" y="163146"/>
            <a:ext cx="11171116" cy="807182"/>
          </a:xfrm>
        </p:spPr>
        <p:txBody>
          <a:bodyPr>
            <a:normAutofit/>
          </a:bodyPr>
          <a:lstStyle/>
          <a:p>
            <a:r>
              <a:rPr kumimoji="1" lang="ja-JP" altLang="en-US" dirty="0"/>
              <a:t>省略形</a:t>
            </a:r>
            <a:r>
              <a:rPr kumimoji="1" lang="en-US" altLang="ja-JP" dirty="0"/>
              <a:t>:</a:t>
            </a:r>
            <a:r>
              <a:rPr kumimoji="1" lang="ja-JP" altLang="en-US" dirty="0"/>
              <a:t> 多用は避ける</a:t>
            </a:r>
          </a:p>
        </p:txBody>
      </p:sp>
      <p:sp>
        <p:nvSpPr>
          <p:cNvPr id="3" name="コンテンツ プレースホルダー 2">
            <a:extLst>
              <a:ext uri="{FF2B5EF4-FFF2-40B4-BE49-F238E27FC236}">
                <a16:creationId xmlns:a16="http://schemas.microsoft.com/office/drawing/2014/main" id="{E159BF8A-AD2E-A673-39EE-9F50C3ADF7DE}"/>
              </a:ext>
            </a:extLst>
          </p:cNvPr>
          <p:cNvSpPr>
            <a:spLocks noGrp="1"/>
          </p:cNvSpPr>
          <p:nvPr>
            <p:ph idx="1"/>
          </p:nvPr>
        </p:nvSpPr>
        <p:spPr>
          <a:xfrm>
            <a:off x="214695" y="1249683"/>
            <a:ext cx="11862533" cy="5274469"/>
          </a:xfrm>
        </p:spPr>
        <p:txBody>
          <a:bodyPr>
            <a:normAutofit lnSpcReduction="10000"/>
          </a:bodyPr>
          <a:lstStyle/>
          <a:p>
            <a:pPr>
              <a:lnSpc>
                <a:spcPct val="110000"/>
              </a:lnSpc>
              <a:spcBef>
                <a:spcPts val="0"/>
              </a:spcBef>
              <a:spcAft>
                <a:spcPts val="1200"/>
              </a:spcAft>
              <a:buFont typeface="Arial" panose="020B0604020202020204" pitchFamily="34" charset="0"/>
              <a:buChar char="•"/>
            </a:pPr>
            <a:r>
              <a:rPr lang="ja-JP" altLang="en-US" sz="3200" b="0" dirty="0">
                <a:solidFill>
                  <a:srgbClr val="FF0000"/>
                </a:solidFill>
              </a:rPr>
              <a:t>自明であれば省略形</a:t>
            </a:r>
            <a:r>
              <a:rPr lang="ja-JP" altLang="en-US" sz="3200" b="0" dirty="0"/>
              <a:t>の単語を使える</a:t>
            </a:r>
            <a:br>
              <a:rPr lang="en-US" altLang="ja-JP" sz="3200" b="0" dirty="0"/>
            </a:br>
            <a:r>
              <a:rPr lang="ja-JP" altLang="en-US" sz="3200" b="0" dirty="0"/>
              <a:t>　</a:t>
            </a:r>
            <a:r>
              <a:rPr lang="en-US" altLang="ja-JP" sz="3200" b="0" dirty="0"/>
              <a:t>sub, </a:t>
            </a:r>
            <a:r>
              <a:rPr lang="en-US" altLang="ja-JP" sz="3200" b="0" dirty="0" err="1"/>
              <a:t>meas</a:t>
            </a:r>
            <a:r>
              <a:rPr lang="en-US" altLang="ja-JP" sz="3200" b="0" dirty="0"/>
              <a:t>, calc, </a:t>
            </a:r>
            <a:r>
              <a:rPr lang="ja-JP" altLang="en-US" sz="3200" b="0" dirty="0"/>
              <a:t>は大丈夫か？</a:t>
            </a:r>
            <a:r>
              <a:rPr lang="en-US" altLang="ja-JP" sz="3200" b="0" dirty="0"/>
              <a:t> </a:t>
            </a:r>
          </a:p>
          <a:p>
            <a:pPr>
              <a:lnSpc>
                <a:spcPct val="110000"/>
              </a:lnSpc>
              <a:spcBef>
                <a:spcPts val="0"/>
              </a:spcBef>
              <a:spcAft>
                <a:spcPts val="1200"/>
              </a:spcAft>
              <a:buFont typeface="Arial" panose="020B0604020202020204" pitchFamily="34" charset="0"/>
              <a:buChar char="•"/>
            </a:pPr>
            <a:r>
              <a:rPr lang="ja-JP" altLang="en-US" sz="3200" b="0" dirty="0">
                <a:solidFill>
                  <a:srgbClr val="FF0000"/>
                </a:solidFill>
              </a:rPr>
              <a:t>省略形を使っても読む速度は変わらない</a:t>
            </a:r>
            <a:br>
              <a:rPr lang="en-US" altLang="ja-JP" sz="3200" b="0" dirty="0"/>
            </a:br>
            <a:r>
              <a:rPr lang="ja-JP" altLang="en-US" sz="3200" b="0" dirty="0"/>
              <a:t>　書くスペースがあるなら、</a:t>
            </a:r>
            <a:r>
              <a:rPr lang="ja-JP" altLang="en-US" sz="3200" b="0" dirty="0">
                <a:solidFill>
                  <a:srgbClr val="0000FF"/>
                </a:solidFill>
              </a:rPr>
              <a:t>省略形を使わないほうがいい</a:t>
            </a:r>
            <a:endParaRPr lang="en-US" altLang="ja-JP" sz="3200" b="0" dirty="0">
              <a:solidFill>
                <a:srgbClr val="0000FF"/>
              </a:solidFill>
            </a:endParaRPr>
          </a:p>
          <a:p>
            <a:pPr>
              <a:lnSpc>
                <a:spcPct val="110000"/>
              </a:lnSpc>
              <a:spcBef>
                <a:spcPts val="0"/>
              </a:spcBef>
              <a:spcAft>
                <a:spcPts val="1200"/>
              </a:spcAft>
              <a:buFont typeface="Arial" panose="020B0604020202020204" pitchFamily="34" charset="0"/>
              <a:buChar char="•"/>
            </a:pPr>
            <a:r>
              <a:rPr lang="ja-JP" altLang="en-US" sz="3200" b="0" dirty="0"/>
              <a:t>句読点 </a:t>
            </a:r>
            <a:r>
              <a:rPr lang="en-US" altLang="ja-JP" sz="3200" b="0" dirty="0"/>
              <a:t>(.,)</a:t>
            </a:r>
            <a:r>
              <a:rPr lang="ja-JP" altLang="en-US" sz="3200" b="0" dirty="0"/>
              <a:t> があると、読むのが中断される</a:t>
            </a:r>
            <a:br>
              <a:rPr lang="en-US" altLang="ja-JP" sz="3200" b="0" dirty="0"/>
            </a:br>
            <a:r>
              <a:rPr lang="ja-JP" altLang="en-US" sz="3200" b="0" dirty="0"/>
              <a:t>　基本、省略形のピリオド </a:t>
            </a:r>
            <a:r>
              <a:rPr lang="en-US" altLang="ja-JP" sz="3200" b="0" dirty="0"/>
              <a:t>(.)</a:t>
            </a:r>
            <a:r>
              <a:rPr lang="ja-JP" altLang="en-US" sz="3200" b="0" dirty="0"/>
              <a:t> は省略</a:t>
            </a:r>
            <a:endParaRPr lang="en-US" altLang="ja-JP" sz="3200" b="0" dirty="0"/>
          </a:p>
          <a:p>
            <a:pPr>
              <a:lnSpc>
                <a:spcPct val="110000"/>
              </a:lnSpc>
              <a:spcBef>
                <a:spcPts val="0"/>
              </a:spcBef>
              <a:spcAft>
                <a:spcPts val="1200"/>
              </a:spcAft>
              <a:buFont typeface="Arial" panose="020B0604020202020204" pitchFamily="34" charset="0"/>
              <a:buChar char="•"/>
            </a:pPr>
            <a:endParaRPr lang="en-US" altLang="ja-JP" sz="3200" b="0" dirty="0"/>
          </a:p>
          <a:p>
            <a:pPr marL="0" indent="0">
              <a:lnSpc>
                <a:spcPct val="110000"/>
              </a:lnSpc>
              <a:spcBef>
                <a:spcPts val="0"/>
              </a:spcBef>
              <a:spcAft>
                <a:spcPts val="1200"/>
              </a:spcAft>
              <a:buNone/>
            </a:pPr>
            <a:r>
              <a:rPr lang="ja-JP" altLang="en-US" sz="3200" b="0" dirty="0"/>
              <a:t>論文などで </a:t>
            </a:r>
            <a:r>
              <a:rPr lang="en-US" altLang="ja-JP" sz="3200" b="0" dirty="0"/>
              <a:t>.</a:t>
            </a:r>
            <a:r>
              <a:rPr lang="ja-JP" altLang="en-US" sz="3200" b="0" dirty="0"/>
              <a:t> を省略するかどうかは、単語、文化、雑誌による</a:t>
            </a:r>
            <a:br>
              <a:rPr lang="en-US" altLang="ja-JP" sz="3200" b="0" dirty="0"/>
            </a:br>
            <a:r>
              <a:rPr lang="ja-JP" altLang="en-US" sz="3200" b="0" dirty="0"/>
              <a:t>　　　</a:t>
            </a:r>
            <a:r>
              <a:rPr lang="en-US" altLang="ja-JP" sz="3200" b="0" dirty="0"/>
              <a:t>US:</a:t>
            </a:r>
            <a:r>
              <a:rPr lang="ja-JP" altLang="en-US" sz="3200" b="0" dirty="0"/>
              <a:t> </a:t>
            </a:r>
            <a:r>
              <a:rPr lang="en-US" altLang="ja-JP" sz="3200" b="0" dirty="0"/>
              <a:t>Dr., Mr., vs.   </a:t>
            </a:r>
            <a:r>
              <a:rPr lang="en-US" altLang="ja-JP" sz="3200" b="0" dirty="0">
                <a:sym typeface="Wingdings" panose="05000000000000000000" pitchFamily="2" charset="2"/>
              </a:rPr>
              <a:t> UK: Dr, </a:t>
            </a:r>
            <a:r>
              <a:rPr lang="en-US" altLang="ja-JP" sz="3200" b="0" dirty="0" err="1">
                <a:sym typeface="Wingdings" panose="05000000000000000000" pitchFamily="2" charset="2"/>
              </a:rPr>
              <a:t>Mr</a:t>
            </a:r>
            <a:r>
              <a:rPr lang="en-US" altLang="ja-JP" sz="3200" b="0" dirty="0">
                <a:sym typeface="Wingdings" panose="05000000000000000000" pitchFamily="2" charset="2"/>
              </a:rPr>
              <a:t>, vs. (vs)</a:t>
            </a:r>
            <a:endParaRPr lang="en-US" altLang="ja-JP" sz="3200" dirty="0"/>
          </a:p>
        </p:txBody>
      </p:sp>
    </p:spTree>
    <p:extLst>
      <p:ext uri="{BB962C8B-B14F-4D97-AF65-F5344CB8AC3E}">
        <p14:creationId xmlns:p14="http://schemas.microsoft.com/office/powerpoint/2010/main" val="974630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90336-BDA0-2646-3D9E-F1C378C6707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8E7ED98-0EF3-8F39-494D-B6E36FD545BA}"/>
              </a:ext>
            </a:extLst>
          </p:cNvPr>
          <p:cNvSpPr>
            <a:spLocks noGrp="1"/>
          </p:cNvSpPr>
          <p:nvPr>
            <p:ph type="title"/>
          </p:nvPr>
        </p:nvSpPr>
        <p:spPr>
          <a:xfrm>
            <a:off x="205642" y="163146"/>
            <a:ext cx="11171116" cy="807182"/>
          </a:xfrm>
        </p:spPr>
        <p:txBody>
          <a:bodyPr>
            <a:normAutofit/>
          </a:bodyPr>
          <a:lstStyle/>
          <a:p>
            <a:r>
              <a:rPr lang="ja-JP" altLang="en-US" dirty="0"/>
              <a:t>受動態と能動態</a:t>
            </a:r>
            <a:endParaRPr kumimoji="1" lang="ja-JP" altLang="en-US" dirty="0"/>
          </a:p>
        </p:txBody>
      </p:sp>
      <p:sp>
        <p:nvSpPr>
          <p:cNvPr id="3" name="コンテンツ プレースホルダー 2">
            <a:extLst>
              <a:ext uri="{FF2B5EF4-FFF2-40B4-BE49-F238E27FC236}">
                <a16:creationId xmlns:a16="http://schemas.microsoft.com/office/drawing/2014/main" id="{F0DCE0FC-C0A7-7466-DDB3-EE1EFD42A285}"/>
              </a:ext>
            </a:extLst>
          </p:cNvPr>
          <p:cNvSpPr>
            <a:spLocks noGrp="1"/>
          </p:cNvSpPr>
          <p:nvPr>
            <p:ph idx="1"/>
          </p:nvPr>
        </p:nvSpPr>
        <p:spPr>
          <a:xfrm>
            <a:off x="205642" y="1116805"/>
            <a:ext cx="11862533" cy="5741195"/>
          </a:xfrm>
        </p:spPr>
        <p:txBody>
          <a:bodyPr>
            <a:normAutofit fontScale="92500" lnSpcReduction="10000"/>
          </a:bodyPr>
          <a:lstStyle/>
          <a:p>
            <a:pPr marL="0" indent="0">
              <a:lnSpc>
                <a:spcPct val="120000"/>
              </a:lnSpc>
              <a:spcBef>
                <a:spcPts val="600"/>
              </a:spcBef>
              <a:buNone/>
            </a:pPr>
            <a:r>
              <a:rPr lang="ja-JP" altLang="en-US" sz="3200" b="0" dirty="0"/>
              <a:t>日本では科学論文は</a:t>
            </a:r>
            <a:r>
              <a:rPr lang="ja-JP" altLang="en-US" sz="3200" dirty="0"/>
              <a:t>受動態で書くべきと教わる</a:t>
            </a:r>
            <a:r>
              <a:rPr lang="ja-JP" altLang="en-US" sz="3200" b="0" dirty="0"/>
              <a:t>ことが多い</a:t>
            </a:r>
            <a:r>
              <a:rPr lang="en-US" altLang="ja-JP" sz="3200" b="0" dirty="0"/>
              <a:t>:</a:t>
            </a:r>
            <a:br>
              <a:rPr lang="en-US" altLang="ja-JP" sz="3200" dirty="0"/>
            </a:br>
            <a:r>
              <a:rPr lang="ja-JP" altLang="en-US" sz="3200" b="0" dirty="0"/>
              <a:t>　客観的な事実を述べるものなので、主観的な主語は使わない</a:t>
            </a:r>
            <a:endParaRPr lang="en-US" altLang="ja-JP" sz="3200" b="0" dirty="0"/>
          </a:p>
          <a:p>
            <a:pPr marL="0" indent="0">
              <a:lnSpc>
                <a:spcPct val="120000"/>
              </a:lnSpc>
              <a:spcBef>
                <a:spcPts val="600"/>
              </a:spcBef>
              <a:buNone/>
            </a:pPr>
            <a:endParaRPr lang="en-US" altLang="ja-JP" sz="3200" b="0" dirty="0"/>
          </a:p>
          <a:p>
            <a:pPr>
              <a:lnSpc>
                <a:spcPct val="120000"/>
              </a:lnSpc>
              <a:spcBef>
                <a:spcPts val="600"/>
              </a:spcBef>
              <a:buFont typeface="Arial" panose="020B0604020202020204" pitchFamily="34" charset="0"/>
              <a:buChar char="•"/>
            </a:pPr>
            <a:r>
              <a:rPr lang="ja-JP" altLang="en-US" sz="3200" dirty="0"/>
              <a:t>雑誌、分野</a:t>
            </a:r>
            <a:r>
              <a:rPr lang="ja-JP" altLang="en-US" sz="3200" b="0" dirty="0"/>
              <a:t>の方針で変わる</a:t>
            </a:r>
            <a:br>
              <a:rPr lang="en-US" altLang="ja-JP" sz="3200" b="0" dirty="0"/>
            </a:br>
            <a:r>
              <a:rPr lang="ja-JP" altLang="en-US" sz="3200" b="0" dirty="0"/>
              <a:t>　理論物理、数学誌などは客観的表現しか受け付けない</a:t>
            </a:r>
            <a:br>
              <a:rPr lang="en-US" altLang="ja-JP" sz="3200" b="0" dirty="0"/>
            </a:br>
            <a:r>
              <a:rPr lang="ja-JP" altLang="en-US" sz="3200" b="0" dirty="0"/>
              <a:t>　論理、結論に属人性があってはならない</a:t>
            </a:r>
            <a:endParaRPr lang="en-US" altLang="ja-JP" sz="3200" b="0" dirty="0"/>
          </a:p>
          <a:p>
            <a:pPr>
              <a:lnSpc>
                <a:spcPct val="120000"/>
              </a:lnSpc>
              <a:spcBef>
                <a:spcPts val="600"/>
              </a:spcBef>
              <a:buFont typeface="Arial" panose="020B0604020202020204" pitchFamily="34" charset="0"/>
              <a:buChar char="•"/>
            </a:pPr>
            <a:endParaRPr lang="en-US" altLang="ja-JP" sz="3200" b="0" dirty="0"/>
          </a:p>
          <a:p>
            <a:pPr>
              <a:lnSpc>
                <a:spcPct val="120000"/>
              </a:lnSpc>
              <a:spcBef>
                <a:spcPts val="600"/>
              </a:spcBef>
              <a:buFont typeface="Arial" panose="020B0604020202020204" pitchFamily="34" charset="0"/>
              <a:buChar char="•"/>
            </a:pPr>
            <a:r>
              <a:rPr lang="ja-JP" altLang="en-US" sz="3200" dirty="0"/>
              <a:t>人間が主語でない能動態</a:t>
            </a:r>
            <a:r>
              <a:rPr lang="ja-JP" altLang="en-US" sz="3200" b="0" dirty="0"/>
              <a:t>を使っても客観的な表現にできる</a:t>
            </a:r>
            <a:br>
              <a:rPr lang="en-US" altLang="ja-JP" sz="3200" b="0" dirty="0"/>
            </a:br>
            <a:r>
              <a:rPr lang="ja-JP" altLang="en-US" sz="3200" b="0" dirty="0"/>
              <a:t>　</a:t>
            </a:r>
            <a:r>
              <a:rPr lang="en-US" altLang="ja-JP" sz="3200" b="0" dirty="0"/>
              <a:t>This data shows …</a:t>
            </a:r>
            <a:br>
              <a:rPr lang="en-US" altLang="ja-JP" sz="3200" b="0" dirty="0"/>
            </a:br>
            <a:r>
              <a:rPr lang="en-US" altLang="ja-JP" sz="3200" b="0" dirty="0"/>
              <a:t>   This apparatus</a:t>
            </a:r>
            <a:r>
              <a:rPr lang="ja-JP" altLang="en-US" sz="3200" b="0" dirty="0"/>
              <a:t> </a:t>
            </a:r>
            <a:r>
              <a:rPr lang="en-US" altLang="ja-JP" sz="3200" b="0" dirty="0"/>
              <a:t>grows epitaxial films …</a:t>
            </a:r>
          </a:p>
        </p:txBody>
      </p:sp>
    </p:spTree>
    <p:extLst>
      <p:ext uri="{BB962C8B-B14F-4D97-AF65-F5344CB8AC3E}">
        <p14:creationId xmlns:p14="http://schemas.microsoft.com/office/powerpoint/2010/main" val="3863855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4D441-1A3F-A9F7-A52E-B2D4CFAF7ED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06927AC-C190-741F-D9E2-ED33FD8DD59F}"/>
              </a:ext>
            </a:extLst>
          </p:cNvPr>
          <p:cNvSpPr>
            <a:spLocks noGrp="1"/>
          </p:cNvSpPr>
          <p:nvPr>
            <p:ph type="title"/>
          </p:nvPr>
        </p:nvSpPr>
        <p:spPr>
          <a:xfrm>
            <a:off x="205642" y="163146"/>
            <a:ext cx="11171116" cy="807182"/>
          </a:xfrm>
        </p:spPr>
        <p:txBody>
          <a:bodyPr>
            <a:normAutofit/>
          </a:bodyPr>
          <a:lstStyle/>
          <a:p>
            <a:r>
              <a:rPr lang="ja-JP" altLang="en-US" dirty="0"/>
              <a:t>受動態と能動態</a:t>
            </a:r>
            <a:endParaRPr kumimoji="1" lang="ja-JP" altLang="en-US" dirty="0"/>
          </a:p>
        </p:txBody>
      </p:sp>
      <p:sp>
        <p:nvSpPr>
          <p:cNvPr id="3" name="コンテンツ プレースホルダー 2">
            <a:extLst>
              <a:ext uri="{FF2B5EF4-FFF2-40B4-BE49-F238E27FC236}">
                <a16:creationId xmlns:a16="http://schemas.microsoft.com/office/drawing/2014/main" id="{540081F9-5EBE-DC47-045F-654144A80686}"/>
              </a:ext>
            </a:extLst>
          </p:cNvPr>
          <p:cNvSpPr>
            <a:spLocks noGrp="1"/>
          </p:cNvSpPr>
          <p:nvPr>
            <p:ph idx="1"/>
          </p:nvPr>
        </p:nvSpPr>
        <p:spPr>
          <a:xfrm>
            <a:off x="138967" y="1116805"/>
            <a:ext cx="12138758" cy="5741195"/>
          </a:xfrm>
        </p:spPr>
        <p:txBody>
          <a:bodyPr>
            <a:normAutofit/>
          </a:bodyPr>
          <a:lstStyle/>
          <a:p>
            <a:pPr>
              <a:lnSpc>
                <a:spcPct val="120000"/>
              </a:lnSpc>
              <a:spcBef>
                <a:spcPts val="600"/>
              </a:spcBef>
              <a:buFont typeface="Arial" panose="020B0604020202020204" pitchFamily="34" charset="0"/>
              <a:buChar char="•"/>
            </a:pPr>
            <a:r>
              <a:rPr lang="ja-JP" altLang="en-US" sz="3200" b="0" dirty="0">
                <a:solidFill>
                  <a:srgbClr val="FF0000"/>
                </a:solidFill>
              </a:rPr>
              <a:t>受動態は責任が不明確</a:t>
            </a:r>
            <a:r>
              <a:rPr lang="ja-JP" altLang="en-US" sz="3200" b="0" dirty="0"/>
              <a:t>になる。</a:t>
            </a:r>
            <a:br>
              <a:rPr lang="en-US" altLang="ja-JP" sz="3200" b="0" dirty="0"/>
            </a:br>
            <a:r>
              <a:rPr lang="ja-JP" altLang="en-US" sz="2800" b="0" dirty="0"/>
              <a:t>・実験条件を読み手と完全に共通にできない場合も多い</a:t>
            </a:r>
            <a:br>
              <a:rPr lang="en-US" altLang="ja-JP" sz="2800" b="0" dirty="0"/>
            </a:br>
            <a:r>
              <a:rPr lang="ja-JP" altLang="en-US" sz="2800" b="0" dirty="0"/>
              <a:t>・推測・仮定</a:t>
            </a:r>
            <a:br>
              <a:rPr lang="en-US" altLang="ja-JP" sz="2800" b="0" dirty="0"/>
            </a:br>
            <a:r>
              <a:rPr lang="en-US" altLang="ja-JP" b="0" dirty="0"/>
              <a:t>    </a:t>
            </a:r>
            <a:r>
              <a:rPr lang="ja-JP" altLang="en-US" b="0" dirty="0"/>
              <a:t>実験方法・結果などで能動態にすると、</a:t>
            </a:r>
            <a:br>
              <a:rPr lang="en-US" altLang="ja-JP" b="0" dirty="0"/>
            </a:br>
            <a:r>
              <a:rPr lang="en-US" altLang="ja-JP" b="0" dirty="0"/>
              <a:t>    </a:t>
            </a:r>
            <a:r>
              <a:rPr lang="ja-JP" altLang="en-US" b="0" dirty="0">
                <a:solidFill>
                  <a:srgbClr val="FF0000"/>
                </a:solidFill>
              </a:rPr>
              <a:t>適用範囲が限定されているかもしれない </a:t>
            </a:r>
            <a:r>
              <a:rPr lang="ja-JP" altLang="en-US" b="0" dirty="0"/>
              <a:t>というニュアンスが伝わる</a:t>
            </a:r>
            <a:endParaRPr lang="en-US" altLang="ja-JP" b="0" dirty="0"/>
          </a:p>
          <a:p>
            <a:pPr>
              <a:lnSpc>
                <a:spcPct val="120000"/>
              </a:lnSpc>
              <a:spcBef>
                <a:spcPts val="600"/>
              </a:spcBef>
              <a:buFont typeface="Arial" panose="020B0604020202020204" pitchFamily="34" charset="0"/>
              <a:buChar char="•"/>
            </a:pPr>
            <a:endParaRPr lang="en-US" altLang="ja-JP" sz="3200" b="0" dirty="0"/>
          </a:p>
          <a:p>
            <a:pPr>
              <a:lnSpc>
                <a:spcPct val="120000"/>
              </a:lnSpc>
              <a:spcBef>
                <a:spcPts val="600"/>
              </a:spcBef>
              <a:buFont typeface="Arial" panose="020B0604020202020204" pitchFamily="34" charset="0"/>
              <a:buChar char="•"/>
            </a:pPr>
            <a:r>
              <a:rPr lang="ja-JP" altLang="en-US" sz="3200" b="0" dirty="0"/>
              <a:t>受動態だけで構成すると構文が単調になる</a:t>
            </a:r>
            <a:br>
              <a:rPr lang="en-US" altLang="ja-JP" sz="3200" b="0" dirty="0"/>
            </a:br>
            <a:r>
              <a:rPr lang="ja-JP" altLang="en-US" sz="3200" b="0" dirty="0"/>
              <a:t>・能動態を入れることで文章に</a:t>
            </a:r>
            <a:r>
              <a:rPr lang="ja-JP" altLang="en-US" sz="3200" b="0" dirty="0">
                <a:solidFill>
                  <a:srgbClr val="FF0000"/>
                </a:solidFill>
              </a:rPr>
              <a:t>適度な変化</a:t>
            </a:r>
            <a:r>
              <a:rPr lang="ja-JP" altLang="en-US" sz="3200" b="0" dirty="0"/>
              <a:t>を入れられる</a:t>
            </a:r>
            <a:br>
              <a:rPr lang="en-US" altLang="ja-JP" sz="3200" b="0" dirty="0"/>
            </a:br>
            <a:r>
              <a:rPr lang="ja-JP" altLang="en-US" sz="3200" b="0" dirty="0"/>
              <a:t>・能動態では主体が明確なので、</a:t>
            </a:r>
            <a:r>
              <a:rPr lang="ja-JP" altLang="en-US" sz="3200" b="0" dirty="0">
                <a:solidFill>
                  <a:srgbClr val="FF0000"/>
                </a:solidFill>
              </a:rPr>
              <a:t>流れが動的</a:t>
            </a:r>
            <a:r>
              <a:rPr lang="ja-JP" altLang="en-US" sz="3200" b="0" dirty="0"/>
              <a:t>になる</a:t>
            </a:r>
            <a:br>
              <a:rPr lang="en-US" altLang="ja-JP" sz="3200" b="0" dirty="0"/>
            </a:br>
            <a:r>
              <a:rPr lang="ja-JP" altLang="en-US" sz="3200" b="0" dirty="0"/>
              <a:t>　</a:t>
            </a:r>
            <a:r>
              <a:rPr lang="ja-JP" altLang="en-US" sz="3200" b="0" dirty="0">
                <a:solidFill>
                  <a:srgbClr val="FF0000"/>
                </a:solidFill>
              </a:rPr>
              <a:t>責任が明確</a:t>
            </a:r>
            <a:r>
              <a:rPr lang="ja-JP" altLang="en-US" sz="3200" b="0" dirty="0"/>
              <a:t>になる</a:t>
            </a:r>
            <a:endParaRPr lang="en-US" altLang="ja-JP" sz="3200" b="0" dirty="0"/>
          </a:p>
          <a:p>
            <a:pPr>
              <a:lnSpc>
                <a:spcPct val="120000"/>
              </a:lnSpc>
              <a:spcBef>
                <a:spcPts val="600"/>
              </a:spcBef>
              <a:buFont typeface="Arial" panose="020B0604020202020204" pitchFamily="34" charset="0"/>
              <a:buChar char="•"/>
            </a:pPr>
            <a:endParaRPr lang="en-US" altLang="ja-JP" sz="3200" b="0" dirty="0"/>
          </a:p>
        </p:txBody>
      </p:sp>
    </p:spTree>
    <p:extLst>
      <p:ext uri="{BB962C8B-B14F-4D97-AF65-F5344CB8AC3E}">
        <p14:creationId xmlns:p14="http://schemas.microsoft.com/office/powerpoint/2010/main" val="19015965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ユーザー定義-輪講2021">
      <a:dk1>
        <a:sysClr val="windowText" lastClr="000000"/>
      </a:dk1>
      <a:lt1>
        <a:sysClr val="window" lastClr="FFFFFF"/>
      </a:lt1>
      <a:dk2>
        <a:srgbClr val="212745"/>
      </a:dk2>
      <a:lt2>
        <a:srgbClr val="B4DCFA"/>
      </a:lt2>
      <a:accent1>
        <a:srgbClr val="4E67C8"/>
      </a:accent1>
      <a:accent2>
        <a:srgbClr val="5ECCF3"/>
      </a:accent2>
      <a:accent3>
        <a:srgbClr val="EADF52"/>
      </a:accent3>
      <a:accent4>
        <a:srgbClr val="5DCEAF"/>
      </a:accent4>
      <a:accent5>
        <a:srgbClr val="FF8021"/>
      </a:accent5>
      <a:accent6>
        <a:srgbClr val="F14124"/>
      </a:accent6>
      <a:hlink>
        <a:srgbClr val="56C7AA"/>
      </a:hlink>
      <a:folHlink>
        <a:srgbClr val="59A8D1"/>
      </a:folHlink>
    </a:clrScheme>
    <a:fontScheme name="SY-JP-presentation">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50828E50-E380-4F0A-9DCB-B30B7090FF04}" vid="{55EAFFDD-5E5E-4A6B-91E6-4486DE5BC98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9627</TotalTime>
  <Words>5392</Words>
  <Application>Microsoft Office PowerPoint</Application>
  <PresentationFormat>ワイド画面</PresentationFormat>
  <Paragraphs>345</Paragraphs>
  <Slides>47</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47</vt:i4>
      </vt:variant>
    </vt:vector>
  </HeadingPairs>
  <TitlesOfParts>
    <vt:vector size="59" baseType="lpstr">
      <vt:lpstr>ＭＳ ゴシック</vt:lpstr>
      <vt:lpstr>メイリオ</vt:lpstr>
      <vt:lpstr>游ゴシック</vt:lpstr>
      <vt:lpstr>游明朝</vt:lpstr>
      <vt:lpstr>Arial</vt:lpstr>
      <vt:lpstr>Calibri</vt:lpstr>
      <vt:lpstr>Calibri Light</vt:lpstr>
      <vt:lpstr>Segoe UI</vt:lpstr>
      <vt:lpstr>Times New Roman</vt:lpstr>
      <vt:lpstr>Wingdings</vt:lpstr>
      <vt:lpstr>Office テーマ</vt:lpstr>
      <vt:lpstr>1_Office テーマ</vt:lpstr>
      <vt:lpstr>論文やプレゼンテーションの英語</vt:lpstr>
      <vt:lpstr>講義の対象と内容</vt:lpstr>
      <vt:lpstr>英語における主語の省略</vt:lpstr>
      <vt:lpstr>スライドタイトル: 簡潔が一番</vt:lpstr>
      <vt:lpstr>長い説明文もたまに使うと効果がある</vt:lpstr>
      <vt:lpstr>タイトルの冠詞</vt:lpstr>
      <vt:lpstr>省略形: 多用は避ける</vt:lpstr>
      <vt:lpstr>受動態と能動態</vt:lpstr>
      <vt:lpstr>受動態と能動態</vt:lpstr>
      <vt:lpstr>受動態と能動態: プレゼンテーション</vt:lpstr>
      <vt:lpstr>時制: 実際に事象が起こった時点が重要ではない</vt:lpstr>
      <vt:lpstr>時制: 実際に事象が起こった時点が重要ではない</vt:lpstr>
      <vt:lpstr>時制: 現在完了</vt:lpstr>
      <vt:lpstr>formalな表現かcasualな表現か</vt:lpstr>
      <vt:lpstr>大文字・小文字</vt:lpstr>
      <vt:lpstr>冠詞 (無冠詞、不定冠詞、定冠詞)</vt:lpstr>
      <vt:lpstr>冠詞: 美女と野獣</vt:lpstr>
      <vt:lpstr>冠詞 (無冠詞、不定冠詞、定冠詞)</vt:lpstr>
      <vt:lpstr>定冠詞の傲慢さ</vt:lpstr>
      <vt:lpstr>固有名詞？ でも冠詞がつく場合がある</vt:lpstr>
      <vt:lpstr>後修飾による限定</vt:lpstr>
      <vt:lpstr>複数の修飾語と冠詞</vt:lpstr>
      <vt:lpstr>不加算名詞が加算名詞として使われる例</vt:lpstr>
      <vt:lpstr>冠詞を原則省略する場合</vt:lpstr>
      <vt:lpstr>冠詞を原則省略する場合</vt:lpstr>
      <vt:lpstr>冠詞: a と an、theの発音</vt:lpstr>
      <vt:lpstr>句読点</vt:lpstr>
      <vt:lpstr>句読点: セミコロンとコロン</vt:lpstr>
      <vt:lpstr>句読点: セミコロンとコロン</vt:lpstr>
      <vt:lpstr>コンマ (,) の使い方: 2つの文章を弱くつなぐ</vt:lpstr>
      <vt:lpstr>複文とコンマ (,)</vt:lpstr>
      <vt:lpstr>関係代名詞</vt:lpstr>
      <vt:lpstr>実験条件の表現</vt:lpstr>
      <vt:lpstr>引用文の後の句読点の位置</vt:lpstr>
      <vt:lpstr>似た単語: 確度を示す副詞</vt:lpstr>
      <vt:lpstr>似た表現: 可能性・能力を示す動詞</vt:lpstr>
      <vt:lpstr>注意が必要な単語: Electric, electrical, electronic</vt:lpstr>
      <vt:lpstr>論理展開、結論に関する動詞</vt:lpstr>
      <vt:lpstr>考える に関する動詞</vt:lpstr>
      <vt:lpstr>前置詞: To と toward</vt:lpstr>
      <vt:lpstr>前置詞: To と in order to</vt:lpstr>
      <vt:lpstr>前置詞: 近く</vt:lpstr>
      <vt:lpstr>不定詞と動名詞</vt:lpstr>
      <vt:lpstr>横棒記号: hyphen (dash), en dash, em dash</vt:lpstr>
      <vt:lpstr>hyphenation</vt:lpstr>
      <vt:lpstr>比較構文</vt:lpstr>
      <vt:lpstr>米国英語と英国英語</vt:lpstr>
    </vt:vector>
  </TitlesOfParts>
  <Company>東京工業大学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レポートS6点群のステレオ投影</dc:title>
  <dc:creator>神谷利夫</dc:creator>
  <cp:lastModifiedBy>利夫 神谷</cp:lastModifiedBy>
  <cp:revision>509</cp:revision>
  <cp:lastPrinted>2020-04-20T20:05:09Z</cp:lastPrinted>
  <dcterms:created xsi:type="dcterms:W3CDTF">2013-04-22T01:26:47Z</dcterms:created>
  <dcterms:modified xsi:type="dcterms:W3CDTF">2025-05-02T05:09:09Z</dcterms:modified>
</cp:coreProperties>
</file>