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256" r:id="rId2"/>
    <p:sldId id="5017" r:id="rId3"/>
    <p:sldId id="556" r:id="rId4"/>
    <p:sldId id="581" r:id="rId5"/>
    <p:sldId id="607" r:id="rId6"/>
    <p:sldId id="631" r:id="rId7"/>
    <p:sldId id="555" r:id="rId8"/>
    <p:sldId id="609" r:id="rId9"/>
    <p:sldId id="550" r:id="rId10"/>
    <p:sldId id="610" r:id="rId11"/>
    <p:sldId id="611" r:id="rId12"/>
    <p:sldId id="5014" r:id="rId13"/>
    <p:sldId id="612" r:id="rId14"/>
    <p:sldId id="613" r:id="rId15"/>
    <p:sldId id="632" r:id="rId16"/>
    <p:sldId id="614" r:id="rId17"/>
    <p:sldId id="615" r:id="rId18"/>
    <p:sldId id="616" r:id="rId19"/>
    <p:sldId id="4977" r:id="rId20"/>
    <p:sldId id="4979" r:id="rId21"/>
    <p:sldId id="5013" r:id="rId22"/>
    <p:sldId id="5006" r:id="rId23"/>
    <p:sldId id="628" r:id="rId24"/>
    <p:sldId id="617" r:id="rId25"/>
    <p:sldId id="630" r:id="rId26"/>
    <p:sldId id="629" r:id="rId27"/>
    <p:sldId id="623" r:id="rId28"/>
    <p:sldId id="624" r:id="rId29"/>
    <p:sldId id="626" r:id="rId30"/>
    <p:sldId id="627" r:id="rId31"/>
    <p:sldId id="622" r:id="rId32"/>
    <p:sldId id="498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C75969EC-445B-4E6B-A6CC-90E5ADC47BC3}">
          <p14:sldIdLst>
            <p14:sldId id="256"/>
            <p14:sldId id="5017"/>
            <p14:sldId id="556"/>
            <p14:sldId id="581"/>
            <p14:sldId id="607"/>
            <p14:sldId id="631"/>
            <p14:sldId id="555"/>
            <p14:sldId id="609"/>
            <p14:sldId id="550"/>
            <p14:sldId id="610"/>
            <p14:sldId id="611"/>
            <p14:sldId id="5014"/>
            <p14:sldId id="612"/>
            <p14:sldId id="613"/>
            <p14:sldId id="632"/>
            <p14:sldId id="614"/>
            <p14:sldId id="615"/>
            <p14:sldId id="616"/>
            <p14:sldId id="4977"/>
            <p14:sldId id="4979"/>
            <p14:sldId id="5013"/>
            <p14:sldId id="5006"/>
            <p14:sldId id="628"/>
            <p14:sldId id="617"/>
            <p14:sldId id="630"/>
            <p14:sldId id="629"/>
            <p14:sldId id="623"/>
            <p14:sldId id="624"/>
            <p14:sldId id="626"/>
            <p14:sldId id="627"/>
            <p14:sldId id="622"/>
            <p14:sldId id="498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1111"/>
    <a:srgbClr val="FF8021"/>
    <a:srgbClr val="FFEEE1"/>
    <a:srgbClr val="B8B400"/>
    <a:srgbClr val="009900"/>
    <a:srgbClr val="FF33CC"/>
    <a:srgbClr val="FF66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21" autoAdjust="0"/>
    <p:restoredTop sz="97264" autoAdjust="0"/>
  </p:normalViewPr>
  <p:slideViewPr>
    <p:cSldViewPr snapToGrid="0" showGuides="1">
      <p:cViewPr varScale="1">
        <p:scale>
          <a:sx n="99" d="100"/>
          <a:sy n="99" d="100"/>
        </p:scale>
        <p:origin x="72" y="1086"/>
      </p:cViewPr>
      <p:guideLst>
        <p:guide orient="horz" pos="2160"/>
        <p:guide pos="3840"/>
      </p:guideLst>
    </p:cSldViewPr>
  </p:slideViewPr>
  <p:outlineViewPr>
    <p:cViewPr>
      <p:scale>
        <a:sx n="33" d="100"/>
        <a:sy n="33" d="100"/>
      </p:scale>
      <p:origin x="0" y="-4362"/>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13" d="100"/>
          <a:sy n="113" d="100"/>
        </p:scale>
        <p:origin x="2508"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0126ACB-F9F5-6AFA-ABAA-1D33533105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B1C14BB-4A3E-F1DA-F30C-ECD49F098BF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A3C143-18F1-4B45-995B-BE5F405D9A2B}" type="datetimeFigureOut">
              <a:rPr kumimoji="1" lang="ja-JP" altLang="en-US" smtClean="0"/>
              <a:t>2025/4/8</a:t>
            </a:fld>
            <a:endParaRPr kumimoji="1" lang="ja-JP" altLang="en-US"/>
          </a:p>
        </p:txBody>
      </p:sp>
      <p:sp>
        <p:nvSpPr>
          <p:cNvPr id="4" name="フッター プレースホルダー 3">
            <a:extLst>
              <a:ext uri="{FF2B5EF4-FFF2-40B4-BE49-F238E27FC236}">
                <a16:creationId xmlns:a16="http://schemas.microsoft.com/office/drawing/2014/main" id="{1A9AC19E-2342-35EC-0782-DEAC137B24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C5A22DE-9DA0-1ACC-FE59-B78F949EC15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2AD25A-C62A-47F4-A303-848EE1418AFC}" type="slidenum">
              <a:rPr kumimoji="1" lang="ja-JP" altLang="en-US" smtClean="0"/>
              <a:t>‹#›</a:t>
            </a:fld>
            <a:endParaRPr kumimoji="1" lang="ja-JP" altLang="en-US"/>
          </a:p>
        </p:txBody>
      </p:sp>
    </p:spTree>
    <p:extLst>
      <p:ext uri="{BB962C8B-B14F-4D97-AF65-F5344CB8AC3E}">
        <p14:creationId xmlns:p14="http://schemas.microsoft.com/office/powerpoint/2010/main" val="30259717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DF278-087F-456A-ACC6-3ED1B0B5595D}"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6C0A92-B891-4F17-BD52-569F8FB3DC8F}" type="slidenum">
              <a:rPr kumimoji="1" lang="ja-JP" altLang="en-US" smtClean="0"/>
              <a:t>‹#›</a:t>
            </a:fld>
            <a:endParaRPr kumimoji="1" lang="ja-JP" altLang="en-US"/>
          </a:p>
        </p:txBody>
      </p:sp>
    </p:spTree>
    <p:extLst>
      <p:ext uri="{BB962C8B-B14F-4D97-AF65-F5344CB8AC3E}">
        <p14:creationId xmlns:p14="http://schemas.microsoft.com/office/powerpoint/2010/main" val="10071652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56C0A92-B891-4F17-BD52-569F8FB3DC8F}" type="slidenum">
              <a:rPr kumimoji="1" lang="ja-JP" altLang="en-US" smtClean="0"/>
              <a:t>25</a:t>
            </a:fld>
            <a:endParaRPr kumimoji="1" lang="ja-JP" altLang="en-US"/>
          </a:p>
        </p:txBody>
      </p:sp>
    </p:spTree>
    <p:extLst>
      <p:ext uri="{BB962C8B-B14F-4D97-AF65-F5344CB8AC3E}">
        <p14:creationId xmlns:p14="http://schemas.microsoft.com/office/powerpoint/2010/main" val="1797478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80C3B03-7064-41CB-9A64-9C6F7BB1366C}"/>
              </a:ext>
            </a:extLst>
          </p:cNvPr>
          <p:cNvSpPr/>
          <p:nvPr userDrawn="1"/>
        </p:nvSpPr>
        <p:spPr>
          <a:xfrm>
            <a:off x="0" y="1339702"/>
            <a:ext cx="12192000" cy="2387600"/>
          </a:xfrm>
          <a:prstGeom prst="rect">
            <a:avLst/>
          </a:prstGeom>
          <a:solidFill>
            <a:schemeClr val="accent5">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7" name="正方形/長方形 6">
            <a:extLst>
              <a:ext uri="{FF2B5EF4-FFF2-40B4-BE49-F238E27FC236}">
                <a16:creationId xmlns:a16="http://schemas.microsoft.com/office/drawing/2014/main" id="{D88C092D-1B85-42E2-B138-CD8F3AB66351}"/>
              </a:ext>
            </a:extLst>
          </p:cNvPr>
          <p:cNvSpPr/>
          <p:nvPr userDrawn="1"/>
        </p:nvSpPr>
        <p:spPr>
          <a:xfrm>
            <a:off x="914400" y="1122363"/>
            <a:ext cx="10363200" cy="238760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 name="Title 1"/>
          <p:cNvSpPr>
            <a:spLocks noGrp="1"/>
          </p:cNvSpPr>
          <p:nvPr>
            <p:ph type="ctrTitle"/>
          </p:nvPr>
        </p:nvSpPr>
        <p:spPr>
          <a:xfrm>
            <a:off x="914400" y="1122363"/>
            <a:ext cx="10363200" cy="2387600"/>
          </a:xfrm>
          <a:noFill/>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B2CE76D-0F87-4DBF-9D76-CA134D2CD8DB}" type="datetimeFigureOut">
              <a:rPr kumimoji="1" lang="ja-JP" altLang="en-US" smtClean="0"/>
              <a:t>2025/4/8</a:t>
            </a:fld>
            <a:endParaRPr kumimoji="1" lang="ja-JP" alt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1CC499CA-9AA4-49F5-AFC4-6BE3DFBC0CB5}" type="slidenum">
              <a:rPr kumimoji="1" lang="ja-JP" altLang="en-US" smtClean="0"/>
              <a:t>‹#›</a:t>
            </a:fld>
            <a:endParaRPr kumimoji="1" lang="ja-JP" altLang="en-US"/>
          </a:p>
        </p:txBody>
      </p:sp>
    </p:spTree>
    <p:extLst>
      <p:ext uri="{BB962C8B-B14F-4D97-AF65-F5344CB8AC3E}">
        <p14:creationId xmlns:p14="http://schemas.microsoft.com/office/powerpoint/2010/main" val="3697364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12"/>
          </p:nvPr>
        </p:nvSpPr>
        <p:spPr>
          <a:xfrm>
            <a:off x="9664700" y="6184901"/>
            <a:ext cx="2527300" cy="673100"/>
          </a:xfrm>
        </p:spPr>
        <p:txBody>
          <a:bodyPr/>
          <a:lstStyle>
            <a:lvl1pPr>
              <a:defRPr sz="4400"/>
            </a:lvl1pPr>
          </a:lstStyle>
          <a:p>
            <a:fld id="{1CC499CA-9AA4-49F5-AFC4-6BE3DFBC0CB5}" type="slidenum">
              <a:rPr kumimoji="1" lang="ja-JP" altLang="en-US" smtClean="0"/>
              <a:pPr/>
              <a:t>‹#›</a:t>
            </a:fld>
            <a:r>
              <a:rPr kumimoji="1" lang="en-US" altLang="ja-JP" dirty="0"/>
              <a:t>/20</a:t>
            </a:r>
            <a:endParaRPr kumimoji="1" lang="ja-JP" altLang="en-US" dirty="0"/>
          </a:p>
        </p:txBody>
      </p:sp>
      <p:sp>
        <p:nvSpPr>
          <p:cNvPr id="5" name="正方形/長方形 4">
            <a:extLst>
              <a:ext uri="{FF2B5EF4-FFF2-40B4-BE49-F238E27FC236}">
                <a16:creationId xmlns:a16="http://schemas.microsoft.com/office/drawing/2014/main" id="{D1C65DC4-DD99-4F27-94AB-B371BC5E0BCC}"/>
              </a:ext>
            </a:extLst>
          </p:cNvPr>
          <p:cNvSpPr/>
          <p:nvPr userDrawn="1"/>
        </p:nvSpPr>
        <p:spPr>
          <a:xfrm>
            <a:off x="0" y="880110"/>
            <a:ext cx="12192000" cy="45720"/>
          </a:xfrm>
          <a:prstGeom prst="rect">
            <a:avLst/>
          </a:prstGeom>
          <a:solidFill>
            <a:schemeClr val="accent5">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4285098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222BE4A-C1F9-4FFC-A367-211E959DAAD3}"/>
              </a:ext>
            </a:extLst>
          </p:cNvPr>
          <p:cNvSpPr/>
          <p:nvPr userDrawn="1"/>
        </p:nvSpPr>
        <p:spPr>
          <a:xfrm>
            <a:off x="0" y="4433777"/>
            <a:ext cx="12192000" cy="142193"/>
          </a:xfrm>
          <a:prstGeom prst="rect">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 name="Title 1"/>
          <p:cNvSpPr>
            <a:spLocks noGrp="1"/>
          </p:cNvSpPr>
          <p:nvPr>
            <p:ph type="title"/>
          </p:nvPr>
        </p:nvSpPr>
        <p:spPr>
          <a:xfrm>
            <a:off x="831851" y="1709740"/>
            <a:ext cx="10515600" cy="2852737"/>
          </a:xfrm>
          <a:noFill/>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p:txBody>
          <a:bodyPr/>
          <a:lstStyle/>
          <a:p>
            <a:fld id="{1CC499CA-9AA4-49F5-AFC4-6BE3DFBC0CB5}" type="slidenum">
              <a:rPr kumimoji="1" lang="ja-JP" altLang="en-US" smtClean="0"/>
              <a:t>‹#›</a:t>
            </a:fld>
            <a:endParaRPr kumimoji="1" lang="ja-JP" altLang="en-US"/>
          </a:p>
        </p:txBody>
      </p:sp>
    </p:spTree>
    <p:extLst>
      <p:ext uri="{BB962C8B-B14F-4D97-AF65-F5344CB8AC3E}">
        <p14:creationId xmlns:p14="http://schemas.microsoft.com/office/powerpoint/2010/main" val="1765593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5" name="Slide Number Placeholder 4"/>
          <p:cNvSpPr>
            <a:spLocks noGrp="1"/>
          </p:cNvSpPr>
          <p:nvPr>
            <p:ph type="sldNum" sz="quarter" idx="12"/>
          </p:nvPr>
        </p:nvSpPr>
        <p:spPr/>
        <p:txBody>
          <a:bodyPr/>
          <a:lstStyle>
            <a:lvl1pPr>
              <a:defRPr sz="3600" b="1">
                <a:solidFill>
                  <a:schemeClr val="tx1"/>
                </a:solidFill>
              </a:defRPr>
            </a:lvl1pPr>
          </a:lstStyle>
          <a:p>
            <a:fld id="{1CC499CA-9AA4-49F5-AFC4-6BE3DFBC0CB5}" type="slidenum">
              <a:rPr kumimoji="1" lang="ja-JP" altLang="en-US" smtClean="0"/>
              <a:pPr/>
              <a:t>‹#›</a:t>
            </a:fld>
            <a:r>
              <a:rPr kumimoji="1" lang="en-US" altLang="ja-JP"/>
              <a:t>/20</a:t>
            </a:r>
            <a:endParaRPr kumimoji="1" lang="ja-JP" altLang="en-US" dirty="0"/>
          </a:p>
        </p:txBody>
      </p:sp>
      <p:sp>
        <p:nvSpPr>
          <p:cNvPr id="4" name="正方形/長方形 3">
            <a:extLst>
              <a:ext uri="{FF2B5EF4-FFF2-40B4-BE49-F238E27FC236}">
                <a16:creationId xmlns:a16="http://schemas.microsoft.com/office/drawing/2014/main" id="{030211DB-A34D-4116-9A7C-903D65901E82}"/>
              </a:ext>
            </a:extLst>
          </p:cNvPr>
          <p:cNvSpPr/>
          <p:nvPr userDrawn="1"/>
        </p:nvSpPr>
        <p:spPr>
          <a:xfrm>
            <a:off x="0" y="880110"/>
            <a:ext cx="12192000" cy="45720"/>
          </a:xfrm>
          <a:prstGeom prst="rect">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07868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CB2CE76D-0F87-4DBF-9D76-CA134D2CD8DB}" type="datetimeFigureOut">
              <a:rPr kumimoji="1" lang="ja-JP" altLang="en-US" smtClean="0"/>
              <a:t>2025/4/8</a:t>
            </a:fld>
            <a:endParaRPr kumimoji="1" lang="ja-JP" altLang="en-US"/>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1CC499CA-9AA4-49F5-AFC4-6BE3DFBC0CB5}" type="slidenum">
              <a:rPr kumimoji="1" lang="ja-JP" altLang="en-US" smtClean="0"/>
              <a:t>‹#›</a:t>
            </a:fld>
            <a:endParaRPr kumimoji="1" lang="ja-JP" altLang="en-US"/>
          </a:p>
        </p:txBody>
      </p:sp>
    </p:spTree>
    <p:extLst>
      <p:ext uri="{BB962C8B-B14F-4D97-AF65-F5344CB8AC3E}">
        <p14:creationId xmlns:p14="http://schemas.microsoft.com/office/powerpoint/2010/main" val="35386517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0442" y="277446"/>
            <a:ext cx="11171116" cy="80718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510441" y="1253331"/>
            <a:ext cx="11171115"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499CA-9AA4-49F5-AFC4-6BE3DFBC0CB5}" type="slidenum">
              <a:rPr kumimoji="1" lang="ja-JP" altLang="en-US" smtClean="0"/>
              <a:t>‹#›</a:t>
            </a:fld>
            <a:endParaRPr kumimoji="1" lang="ja-JP" altLang="en-US"/>
          </a:p>
        </p:txBody>
      </p:sp>
    </p:spTree>
    <p:extLst>
      <p:ext uri="{BB962C8B-B14F-4D97-AF65-F5344CB8AC3E}">
        <p14:creationId xmlns:p14="http://schemas.microsoft.com/office/powerpoint/2010/main" val="1187795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Lst>
  <p:txStyles>
    <p:titleStyle>
      <a:lvl1pPr algn="l" defTabSz="914400" rtl="0" eaLnBrk="1" latinLnBrk="0" hangingPunct="1">
        <a:lnSpc>
          <a:spcPct val="90000"/>
        </a:lnSpc>
        <a:spcBef>
          <a:spcPct val="0"/>
        </a:spcBef>
        <a:buNone/>
        <a:defRPr kumimoji="1" sz="3600" b="1" kern="1200">
          <a:solidFill>
            <a:schemeClr val="tx1"/>
          </a:solidFill>
          <a:latin typeface="+mj-lt"/>
          <a:ea typeface="+mj-ea"/>
          <a:cs typeface="+mj-cs"/>
        </a:defRPr>
      </a:lvl1pPr>
    </p:titleStyle>
    <p:body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d2mate.mdxes.iir.isct.ac.jp/D2MatE/excel/graph/StandardGraph.xlsm" TargetMode="External"/><Relationship Id="rId2" Type="http://schemas.openxmlformats.org/officeDocument/2006/relationships/hyperlink" Target="http://d2mate.mdxes.iir.isct.ac.jp/D2MatE/D2MatE_programs.html?page=exce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DF212D-4ED9-48F8-8314-752F8B3B3AC7}"/>
              </a:ext>
            </a:extLst>
          </p:cNvPr>
          <p:cNvSpPr>
            <a:spLocks noGrp="1"/>
          </p:cNvSpPr>
          <p:nvPr>
            <p:ph type="ctrTitle"/>
          </p:nvPr>
        </p:nvSpPr>
        <p:spPr>
          <a:xfrm>
            <a:off x="1813249" y="1122363"/>
            <a:ext cx="9367934" cy="2387600"/>
          </a:xfrm>
        </p:spPr>
        <p:txBody>
          <a:bodyPr>
            <a:normAutofit/>
          </a:bodyPr>
          <a:lstStyle/>
          <a:p>
            <a:pPr algn="l">
              <a:lnSpc>
                <a:spcPct val="100000"/>
              </a:lnSpc>
            </a:pPr>
            <a:r>
              <a:rPr lang="ja-JP" altLang="en-US" sz="5400" dirty="0"/>
              <a:t>プレゼンテーションの技術</a:t>
            </a:r>
            <a:br>
              <a:rPr lang="en-US" altLang="ja-JP" sz="4800" dirty="0"/>
            </a:br>
            <a:r>
              <a:rPr lang="ja-JP" altLang="en-US" sz="4800" dirty="0"/>
              <a:t>　構成の作り方</a:t>
            </a:r>
          </a:p>
        </p:txBody>
      </p:sp>
      <p:sp>
        <p:nvSpPr>
          <p:cNvPr id="3" name="テキスト ボックス 2">
            <a:extLst>
              <a:ext uri="{FF2B5EF4-FFF2-40B4-BE49-F238E27FC236}">
                <a16:creationId xmlns:a16="http://schemas.microsoft.com/office/drawing/2014/main" id="{3D6D4481-E461-C527-5576-66965FCA1B8C}"/>
              </a:ext>
            </a:extLst>
          </p:cNvPr>
          <p:cNvSpPr txBox="1"/>
          <p:nvPr/>
        </p:nvSpPr>
        <p:spPr>
          <a:xfrm>
            <a:off x="7036066" y="5364298"/>
            <a:ext cx="5157537" cy="1200329"/>
          </a:xfrm>
          <a:prstGeom prst="rect">
            <a:avLst/>
          </a:prstGeom>
          <a:noFill/>
        </p:spPr>
        <p:txBody>
          <a:bodyPr wrap="square">
            <a:spAutoFit/>
          </a:bodyPr>
          <a:lstStyle/>
          <a:p>
            <a:r>
              <a:rPr lang="ja-JP" altLang="en-US" sz="2400" dirty="0"/>
              <a:t>原本作成： 山川さん（修了生）</a:t>
            </a:r>
            <a:endParaRPr lang="en-US" altLang="ja-JP" sz="2400" dirty="0"/>
          </a:p>
          <a:p>
            <a:r>
              <a:rPr lang="ja-JP" altLang="en-US" sz="2400" dirty="0"/>
              <a:t>改訂・追加： 吉川さん</a:t>
            </a:r>
            <a:endParaRPr lang="en-US" altLang="ja-JP" sz="2400" dirty="0"/>
          </a:p>
          <a:p>
            <a:r>
              <a:rPr lang="ja-JP" altLang="en-US" sz="2400" dirty="0"/>
              <a:t>改訂</a:t>
            </a:r>
            <a:r>
              <a:rPr lang="en-US" altLang="ja-JP" sz="2400" dirty="0"/>
              <a:t>:</a:t>
            </a:r>
            <a:r>
              <a:rPr lang="ja-JP" altLang="en-US" sz="2400" dirty="0"/>
              <a:t> 神谷 </a:t>
            </a:r>
            <a:r>
              <a:rPr lang="en-US" altLang="ja-JP" sz="2400"/>
              <a:t>(2025/4/7)</a:t>
            </a:r>
            <a:endParaRPr lang="en-US" altLang="ja-JP" sz="2400" dirty="0"/>
          </a:p>
        </p:txBody>
      </p:sp>
    </p:spTree>
    <p:extLst>
      <p:ext uri="{BB962C8B-B14F-4D97-AF65-F5344CB8AC3E}">
        <p14:creationId xmlns:p14="http://schemas.microsoft.com/office/powerpoint/2010/main" val="2156130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46533-5532-D3A2-D0D6-D6069A96D47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50A553D-927E-A939-583F-5BBC23244E88}"/>
              </a:ext>
            </a:extLst>
          </p:cNvPr>
          <p:cNvSpPr>
            <a:spLocks noGrp="1"/>
          </p:cNvSpPr>
          <p:nvPr>
            <p:ph type="title"/>
          </p:nvPr>
        </p:nvSpPr>
        <p:spPr/>
        <p:txBody>
          <a:bodyPr/>
          <a:lstStyle/>
          <a:p>
            <a:r>
              <a:rPr kumimoji="1" lang="ja-JP" altLang="en-US" dirty="0"/>
              <a:t>プレゼンの標準構成</a:t>
            </a:r>
          </a:p>
        </p:txBody>
      </p:sp>
      <p:sp>
        <p:nvSpPr>
          <p:cNvPr id="3" name="コンテンツ プレースホルダー 2">
            <a:extLst>
              <a:ext uri="{FF2B5EF4-FFF2-40B4-BE49-F238E27FC236}">
                <a16:creationId xmlns:a16="http://schemas.microsoft.com/office/drawing/2014/main" id="{62DF1370-54F8-C781-26A6-43F1E46BBD79}"/>
              </a:ext>
            </a:extLst>
          </p:cNvPr>
          <p:cNvSpPr>
            <a:spLocks noGrp="1"/>
          </p:cNvSpPr>
          <p:nvPr>
            <p:ph idx="1"/>
          </p:nvPr>
        </p:nvSpPr>
        <p:spPr>
          <a:xfrm>
            <a:off x="358041" y="1253331"/>
            <a:ext cx="11833959" cy="5604669"/>
          </a:xfrm>
        </p:spPr>
        <p:txBody>
          <a:bodyPr>
            <a:normAutofit fontScale="92500" lnSpcReduction="10000"/>
          </a:bodyPr>
          <a:lstStyle/>
          <a:p>
            <a:pPr marL="0" indent="0">
              <a:lnSpc>
                <a:spcPct val="110000"/>
              </a:lnSpc>
              <a:spcBef>
                <a:spcPts val="0"/>
              </a:spcBef>
              <a:spcAft>
                <a:spcPts val="600"/>
              </a:spcAft>
              <a:buNone/>
            </a:pPr>
            <a:r>
              <a:rPr lang="ja-JP" altLang="en-US" sz="3600" dirty="0">
                <a:solidFill>
                  <a:srgbClr val="FF0000"/>
                </a:solidFill>
              </a:rPr>
              <a:t>目的と結論を最初にまとめる</a:t>
            </a:r>
            <a:endParaRPr lang="en-US" altLang="ja-JP" sz="3600" dirty="0">
              <a:solidFill>
                <a:srgbClr val="FF0000"/>
              </a:solidFill>
            </a:endParaRPr>
          </a:p>
          <a:p>
            <a:pPr marL="742950" indent="-742950">
              <a:lnSpc>
                <a:spcPct val="110000"/>
              </a:lnSpc>
              <a:spcBef>
                <a:spcPts val="0"/>
              </a:spcBef>
              <a:spcAft>
                <a:spcPts val="600"/>
              </a:spcAft>
              <a:buFont typeface="+mj-lt"/>
              <a:buAutoNum type="arabicPeriod"/>
            </a:pPr>
            <a:r>
              <a:rPr lang="ja-JP" altLang="en-US" sz="3600" b="0" dirty="0">
                <a:solidFill>
                  <a:srgbClr val="0000FF"/>
                </a:solidFill>
              </a:rPr>
              <a:t>プレゼン題目</a:t>
            </a:r>
            <a:r>
              <a:rPr lang="en-US" altLang="ja-JP" sz="3600" b="0" dirty="0">
                <a:solidFill>
                  <a:srgbClr val="0000FF"/>
                </a:solidFill>
              </a:rPr>
              <a:t>,</a:t>
            </a:r>
            <a:r>
              <a:rPr lang="ja-JP" altLang="en-US" sz="3600" b="0" dirty="0">
                <a:solidFill>
                  <a:srgbClr val="0000FF"/>
                </a:solidFill>
              </a:rPr>
              <a:t> 発表者 </a:t>
            </a:r>
            <a:r>
              <a:rPr lang="en-US" altLang="ja-JP" sz="3600" b="0" dirty="0">
                <a:solidFill>
                  <a:srgbClr val="0000FF"/>
                </a:solidFill>
              </a:rPr>
              <a:t>(</a:t>
            </a:r>
            <a:r>
              <a:rPr lang="ja-JP" altLang="en-US" sz="3600" b="0" dirty="0">
                <a:solidFill>
                  <a:srgbClr val="0000FF"/>
                </a:solidFill>
              </a:rPr>
              <a:t>謝辞</a:t>
            </a:r>
            <a:r>
              <a:rPr lang="en-US" altLang="ja-JP" sz="3600" b="0" dirty="0">
                <a:solidFill>
                  <a:srgbClr val="0000FF"/>
                </a:solidFill>
              </a:rPr>
              <a:t>)</a:t>
            </a:r>
          </a:p>
          <a:p>
            <a:pPr marL="742950" indent="-742950">
              <a:lnSpc>
                <a:spcPct val="110000"/>
              </a:lnSpc>
              <a:spcBef>
                <a:spcPts val="0"/>
              </a:spcBef>
              <a:spcAft>
                <a:spcPts val="600"/>
              </a:spcAft>
              <a:buFont typeface="+mj-lt"/>
              <a:buAutoNum type="arabicPeriod"/>
            </a:pPr>
            <a:r>
              <a:rPr lang="ja-JP" altLang="en-US" sz="3600" b="0" dirty="0"/>
              <a:t>背景・課題・動機</a:t>
            </a:r>
            <a:endParaRPr lang="en-US" altLang="ja-JP" sz="3600" b="0" dirty="0"/>
          </a:p>
          <a:p>
            <a:pPr marL="742950" indent="-742950">
              <a:lnSpc>
                <a:spcPct val="110000"/>
              </a:lnSpc>
              <a:spcBef>
                <a:spcPts val="0"/>
              </a:spcBef>
              <a:spcAft>
                <a:spcPts val="600"/>
              </a:spcAft>
              <a:buFont typeface="+mj-lt"/>
              <a:buAutoNum type="arabicPeriod"/>
            </a:pPr>
            <a:r>
              <a:rPr lang="ja-JP" altLang="en-US" sz="3600" dirty="0">
                <a:solidFill>
                  <a:srgbClr val="0000FF"/>
                </a:solidFill>
              </a:rPr>
              <a:t>目的</a:t>
            </a:r>
            <a:endParaRPr lang="en-US" altLang="ja-JP" sz="3600" dirty="0">
              <a:solidFill>
                <a:srgbClr val="0000FF"/>
              </a:solidFill>
            </a:endParaRPr>
          </a:p>
          <a:p>
            <a:pPr marL="742950" indent="-742950">
              <a:lnSpc>
                <a:spcPct val="110000"/>
              </a:lnSpc>
              <a:spcBef>
                <a:spcPts val="0"/>
              </a:spcBef>
              <a:spcAft>
                <a:spcPts val="600"/>
              </a:spcAft>
              <a:buFont typeface="+mj-lt"/>
              <a:buAutoNum type="arabicPeriod"/>
            </a:pPr>
            <a:r>
              <a:rPr lang="ja-JP" altLang="en-US" sz="3600" b="0" dirty="0"/>
              <a:t>アプローチ </a:t>
            </a:r>
            <a:r>
              <a:rPr lang="en-US" altLang="ja-JP" sz="3600" b="0" dirty="0"/>
              <a:t>(</a:t>
            </a:r>
            <a:r>
              <a:rPr lang="ja-JP" altLang="en-US" sz="3600" b="0" dirty="0"/>
              <a:t>方法</a:t>
            </a:r>
            <a:r>
              <a:rPr lang="en-US" altLang="ja-JP" sz="3600" b="0" dirty="0"/>
              <a:t>)</a:t>
            </a:r>
            <a:r>
              <a:rPr lang="ja-JP" altLang="en-US" sz="3600" b="0" dirty="0"/>
              <a:t>　結論を簡潔に説明するのもよい</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具体的な研究方法</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研究結果</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考察、議論、主張</a:t>
            </a:r>
            <a:endParaRPr lang="en-US" altLang="ja-JP" sz="3600" b="0" dirty="0"/>
          </a:p>
          <a:p>
            <a:pPr marL="742950" indent="-742950">
              <a:lnSpc>
                <a:spcPct val="110000"/>
              </a:lnSpc>
              <a:spcBef>
                <a:spcPts val="0"/>
              </a:spcBef>
              <a:spcAft>
                <a:spcPts val="600"/>
              </a:spcAft>
              <a:buFont typeface="+mj-lt"/>
              <a:buAutoNum type="arabicPeriod"/>
            </a:pPr>
            <a:r>
              <a:rPr lang="ja-JP" altLang="en-US" sz="3600" dirty="0">
                <a:solidFill>
                  <a:srgbClr val="0000FF"/>
                </a:solidFill>
              </a:rPr>
              <a:t>結論 </a:t>
            </a:r>
            <a:r>
              <a:rPr lang="en-US" altLang="ja-JP" sz="3600" b="0" dirty="0">
                <a:solidFill>
                  <a:srgbClr val="0000FF"/>
                </a:solidFill>
              </a:rPr>
              <a:t>(</a:t>
            </a:r>
            <a:r>
              <a:rPr lang="ja-JP" altLang="en-US" sz="3600" b="0" dirty="0">
                <a:solidFill>
                  <a:srgbClr val="0000FF"/>
                </a:solidFill>
              </a:rPr>
              <a:t>謝辞</a:t>
            </a:r>
            <a:r>
              <a:rPr lang="en-US" altLang="ja-JP" sz="3600" b="0" dirty="0">
                <a:solidFill>
                  <a:srgbClr val="0000FF"/>
                </a:solidFill>
              </a:rPr>
              <a:t>)</a:t>
            </a:r>
            <a:endParaRPr kumimoji="1" lang="ja-JP" altLang="en-US" sz="3600" b="0" dirty="0">
              <a:solidFill>
                <a:srgbClr val="0000FF"/>
              </a:solidFill>
            </a:endParaRPr>
          </a:p>
        </p:txBody>
      </p:sp>
    </p:spTree>
    <p:extLst>
      <p:ext uri="{BB962C8B-B14F-4D97-AF65-F5344CB8AC3E}">
        <p14:creationId xmlns:p14="http://schemas.microsoft.com/office/powerpoint/2010/main" val="200835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36FEB-9989-D1DC-4242-A489017543E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40FC3D4-9B52-D7F4-243F-75F7506512E5}"/>
              </a:ext>
            </a:extLst>
          </p:cNvPr>
          <p:cNvSpPr>
            <a:spLocks noGrp="1"/>
          </p:cNvSpPr>
          <p:nvPr>
            <p:ph type="title"/>
          </p:nvPr>
        </p:nvSpPr>
        <p:spPr/>
        <p:txBody>
          <a:bodyPr/>
          <a:lstStyle/>
          <a:p>
            <a:r>
              <a:rPr kumimoji="1" lang="ja-JP" altLang="en-US" dirty="0"/>
              <a:t>ステップ１： 目的と結論</a:t>
            </a:r>
          </a:p>
        </p:txBody>
      </p:sp>
      <p:sp>
        <p:nvSpPr>
          <p:cNvPr id="3" name="コンテンツ プレースホルダー 2">
            <a:extLst>
              <a:ext uri="{FF2B5EF4-FFF2-40B4-BE49-F238E27FC236}">
                <a16:creationId xmlns:a16="http://schemas.microsoft.com/office/drawing/2014/main" id="{C4A2B31B-8F59-2674-53F0-8A7C59025DC5}"/>
              </a:ext>
            </a:extLst>
          </p:cNvPr>
          <p:cNvSpPr>
            <a:spLocks noGrp="1"/>
          </p:cNvSpPr>
          <p:nvPr>
            <p:ph idx="1"/>
          </p:nvPr>
        </p:nvSpPr>
        <p:spPr>
          <a:xfrm>
            <a:off x="358041" y="1253331"/>
            <a:ext cx="11833959" cy="5604669"/>
          </a:xfrm>
        </p:spPr>
        <p:txBody>
          <a:bodyPr>
            <a:normAutofit/>
          </a:bodyPr>
          <a:lstStyle/>
          <a:p>
            <a:pPr marL="0" indent="0">
              <a:lnSpc>
                <a:spcPct val="110000"/>
              </a:lnSpc>
              <a:spcBef>
                <a:spcPts val="0"/>
              </a:spcBef>
              <a:spcAft>
                <a:spcPts val="600"/>
              </a:spcAft>
              <a:buNone/>
            </a:pPr>
            <a:r>
              <a:rPr lang="ja-JP" altLang="en-US" sz="3600" dirty="0">
                <a:solidFill>
                  <a:srgbClr val="FF0000"/>
                </a:solidFill>
              </a:rPr>
              <a:t>目的と結論を最初にまとめる</a:t>
            </a:r>
            <a:endParaRPr lang="en-US" altLang="ja-JP" sz="3600" dirty="0">
              <a:solidFill>
                <a:srgbClr val="FF0000"/>
              </a:solidFill>
            </a:endParaRPr>
          </a:p>
          <a:p>
            <a:pPr>
              <a:lnSpc>
                <a:spcPct val="110000"/>
              </a:lnSpc>
              <a:spcBef>
                <a:spcPts val="0"/>
              </a:spcBef>
              <a:spcAft>
                <a:spcPts val="600"/>
              </a:spcAft>
              <a:buFont typeface="Arial" panose="020B0604020202020204" pitchFamily="34" charset="0"/>
              <a:buChar char="•"/>
            </a:pPr>
            <a:r>
              <a:rPr lang="ja-JP" altLang="en-US" sz="3600" b="0" dirty="0"/>
              <a:t>結論が固まっている場合：</a:t>
            </a:r>
            <a:br>
              <a:rPr lang="en-US" altLang="ja-JP" sz="3600" b="0" dirty="0"/>
            </a:br>
            <a:r>
              <a:rPr lang="ja-JP" altLang="en-US" sz="3600" b="0" dirty="0"/>
              <a:t>　</a:t>
            </a:r>
            <a:r>
              <a:rPr lang="ja-JP" altLang="en-US" sz="3600" dirty="0">
                <a:solidFill>
                  <a:srgbClr val="0000FF"/>
                </a:solidFill>
              </a:rPr>
              <a:t>結論に対応するように目的を構成</a:t>
            </a:r>
            <a:r>
              <a:rPr lang="ja-JP" altLang="en-US" sz="3600" b="0" dirty="0"/>
              <a:t>する</a:t>
            </a:r>
            <a:br>
              <a:rPr lang="en-US" altLang="ja-JP" sz="3600" b="0" dirty="0"/>
            </a:br>
            <a:r>
              <a:rPr lang="ja-JP" altLang="en-US" sz="3600" b="0" dirty="0"/>
              <a:t>　　目的と結論が１対１対応するのがベスト</a:t>
            </a:r>
            <a:endParaRPr lang="en-US" altLang="ja-JP" sz="3600" b="0" dirty="0"/>
          </a:p>
          <a:p>
            <a:pPr>
              <a:lnSpc>
                <a:spcPct val="110000"/>
              </a:lnSpc>
              <a:spcBef>
                <a:spcPts val="0"/>
              </a:spcBef>
              <a:spcAft>
                <a:spcPts val="600"/>
              </a:spcAft>
              <a:buFont typeface="Arial" panose="020B0604020202020204" pitchFamily="34" charset="0"/>
              <a:buChar char="•"/>
            </a:pPr>
            <a:r>
              <a:rPr lang="ja-JP" altLang="en-US" sz="3600" b="0" dirty="0"/>
              <a:t>結論が固まっていない場合：</a:t>
            </a:r>
            <a:br>
              <a:rPr lang="en-US" altLang="ja-JP" sz="3600" b="0" dirty="0"/>
            </a:br>
            <a:r>
              <a:rPr lang="ja-JP" altLang="en-US" sz="3600" b="0" dirty="0"/>
              <a:t>　先に</a:t>
            </a:r>
            <a:r>
              <a:rPr lang="ja-JP" altLang="en-US" sz="3600" dirty="0">
                <a:solidFill>
                  <a:srgbClr val="0000FF"/>
                </a:solidFill>
              </a:rPr>
              <a:t>結論を仮決めする</a:t>
            </a:r>
            <a:r>
              <a:rPr lang="ja-JP" altLang="en-US" sz="3600" b="0" dirty="0"/>
              <a:t>ことで、</a:t>
            </a:r>
            <a:r>
              <a:rPr lang="ja-JP" altLang="en-US" sz="3600" dirty="0">
                <a:solidFill>
                  <a:srgbClr val="0000FF"/>
                </a:solidFill>
              </a:rPr>
              <a:t>足りないデータ</a:t>
            </a:r>
            <a:r>
              <a:rPr lang="ja-JP" altLang="en-US" sz="3600" b="0" dirty="0"/>
              <a:t>が</a:t>
            </a:r>
            <a:br>
              <a:rPr lang="en-US" altLang="ja-JP" sz="3600" b="0" dirty="0"/>
            </a:br>
            <a:r>
              <a:rPr lang="ja-JP" altLang="en-US" sz="3600" b="0" dirty="0"/>
              <a:t>　はっきりする</a:t>
            </a:r>
            <a:endParaRPr lang="en-US" altLang="ja-JP" sz="3600" b="0" dirty="0"/>
          </a:p>
          <a:p>
            <a:pPr marL="0" indent="0">
              <a:lnSpc>
                <a:spcPct val="110000"/>
              </a:lnSpc>
              <a:spcBef>
                <a:spcPts val="0"/>
              </a:spcBef>
              <a:spcAft>
                <a:spcPts val="600"/>
              </a:spcAft>
              <a:buNone/>
            </a:pPr>
            <a:endParaRPr lang="en-US" altLang="ja-JP" sz="3600" dirty="0">
              <a:solidFill>
                <a:srgbClr val="FF0000"/>
              </a:solidFill>
            </a:endParaRPr>
          </a:p>
          <a:p>
            <a:pPr>
              <a:lnSpc>
                <a:spcPct val="110000"/>
              </a:lnSpc>
              <a:spcBef>
                <a:spcPts val="0"/>
              </a:spcBef>
              <a:spcAft>
                <a:spcPts val="600"/>
              </a:spcAft>
              <a:buFont typeface="Arial" panose="020B0604020202020204" pitchFamily="34" charset="0"/>
              <a:buChar char="•"/>
            </a:pPr>
            <a:endParaRPr lang="en-US" altLang="ja-JP" sz="3600" dirty="0">
              <a:solidFill>
                <a:srgbClr val="FF0000"/>
              </a:solidFill>
            </a:endParaRPr>
          </a:p>
        </p:txBody>
      </p:sp>
    </p:spTree>
    <p:extLst>
      <p:ext uri="{BB962C8B-B14F-4D97-AF65-F5344CB8AC3E}">
        <p14:creationId xmlns:p14="http://schemas.microsoft.com/office/powerpoint/2010/main" val="3895998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D22D0-017C-F8AE-8C42-F75C9A2AB5F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958FFA3-6270-387A-FE7B-2034E2483363}"/>
              </a:ext>
            </a:extLst>
          </p:cNvPr>
          <p:cNvSpPr>
            <a:spLocks noGrp="1"/>
          </p:cNvSpPr>
          <p:nvPr>
            <p:ph type="title"/>
          </p:nvPr>
        </p:nvSpPr>
        <p:spPr/>
        <p:txBody>
          <a:bodyPr/>
          <a:lstStyle/>
          <a:p>
            <a:r>
              <a:rPr kumimoji="1" lang="ja-JP" altLang="en-US" dirty="0"/>
              <a:t>ステップ１： 目的と結論</a:t>
            </a:r>
          </a:p>
        </p:txBody>
      </p:sp>
      <p:sp>
        <p:nvSpPr>
          <p:cNvPr id="6" name="テキスト ボックス 5">
            <a:extLst>
              <a:ext uri="{FF2B5EF4-FFF2-40B4-BE49-F238E27FC236}">
                <a16:creationId xmlns:a16="http://schemas.microsoft.com/office/drawing/2014/main" id="{036A8931-6366-A692-3E9B-CCC04039F861}"/>
              </a:ext>
            </a:extLst>
          </p:cNvPr>
          <p:cNvSpPr txBox="1"/>
          <p:nvPr/>
        </p:nvSpPr>
        <p:spPr>
          <a:xfrm>
            <a:off x="138263" y="1694046"/>
            <a:ext cx="5839023" cy="3754874"/>
          </a:xfrm>
          <a:prstGeom prst="rect">
            <a:avLst/>
          </a:prstGeom>
          <a:noFill/>
          <a:ln>
            <a:solidFill>
              <a:schemeClr val="bg1">
                <a:lumMod val="75000"/>
              </a:schemeClr>
            </a:solidFill>
          </a:ln>
        </p:spPr>
        <p:txBody>
          <a:bodyPr wrap="square" rtlCol="0">
            <a:spAutoFit/>
          </a:bodyPr>
          <a:lstStyle/>
          <a:p>
            <a:pPr algn="ctr">
              <a:spcAft>
                <a:spcPts val="1200"/>
              </a:spcAft>
            </a:pPr>
            <a:r>
              <a:rPr kumimoji="1" lang="ja-JP" altLang="en-US" sz="2800" b="1" dirty="0"/>
              <a:t>目　的</a:t>
            </a:r>
            <a:endParaRPr kumimoji="1" lang="en-US" altLang="ja-JP" sz="2800" b="1" dirty="0"/>
          </a:p>
          <a:p>
            <a:pPr algn="ctr">
              <a:spcAft>
                <a:spcPts val="1200"/>
              </a:spcAft>
            </a:pPr>
            <a:endParaRPr kumimoji="1" lang="en-US" altLang="ja-JP" sz="2000" dirty="0"/>
          </a:p>
          <a:p>
            <a:pPr algn="ctr">
              <a:spcAft>
                <a:spcPts val="1200"/>
              </a:spcAft>
            </a:pPr>
            <a:r>
              <a:rPr kumimoji="1" lang="ja-JP" altLang="en-US" sz="2000" dirty="0"/>
              <a:t>新高移動度半導体として期待される</a:t>
            </a:r>
            <a:endParaRPr kumimoji="1" lang="en-US" altLang="ja-JP" sz="2000" dirty="0"/>
          </a:p>
          <a:p>
            <a:pPr algn="ctr">
              <a:spcAft>
                <a:spcPts val="1200"/>
              </a:spcAft>
            </a:pPr>
            <a:r>
              <a:rPr kumimoji="1" lang="en-US" altLang="ja-JP" sz="2000" dirty="0"/>
              <a:t>XZO</a:t>
            </a:r>
            <a:r>
              <a:rPr kumimoji="1" lang="ja-JP" altLang="en-US" sz="2000" dirty="0"/>
              <a:t>について</a:t>
            </a:r>
            <a:endParaRPr kumimoji="1" lang="en-US" altLang="ja-JP" sz="2000" dirty="0"/>
          </a:p>
          <a:p>
            <a:pPr marL="342900" indent="-342900" algn="ctr">
              <a:spcAft>
                <a:spcPts val="1200"/>
              </a:spcAft>
              <a:buFont typeface="+mj-lt"/>
              <a:buAutoNum type="arabicPeriod"/>
            </a:pPr>
            <a:r>
              <a:rPr kumimoji="1" lang="ja-JP" altLang="en-US" sz="2000" dirty="0"/>
              <a:t>合成方法の確立</a:t>
            </a:r>
            <a:endParaRPr kumimoji="1" lang="en-US" altLang="ja-JP" sz="2000" dirty="0"/>
          </a:p>
          <a:p>
            <a:pPr marL="342900" indent="-342900" algn="ctr">
              <a:spcAft>
                <a:spcPts val="1200"/>
              </a:spcAft>
              <a:buFont typeface="+mj-lt"/>
              <a:buAutoNum type="arabicPeriod"/>
            </a:pPr>
            <a:r>
              <a:rPr kumimoji="1" lang="ja-JP" altLang="en-US" sz="2000" dirty="0"/>
              <a:t>キャリア輸送特性の測定</a:t>
            </a:r>
            <a:endParaRPr kumimoji="1" lang="en-US" altLang="ja-JP" sz="2000" dirty="0"/>
          </a:p>
          <a:p>
            <a:pPr marL="342900" indent="-342900" algn="ctr">
              <a:spcAft>
                <a:spcPts val="1200"/>
              </a:spcAft>
              <a:buFont typeface="+mj-lt"/>
              <a:buAutoNum type="arabicPeriod"/>
            </a:pPr>
            <a:r>
              <a:rPr kumimoji="1" lang="ja-JP" altLang="en-US" sz="2000" dirty="0"/>
              <a:t>キャリア輸送機構の検討</a:t>
            </a:r>
            <a:endParaRPr kumimoji="1" lang="en-US" altLang="ja-JP" sz="2000" dirty="0"/>
          </a:p>
          <a:p>
            <a:pPr marL="342900" indent="-342900" algn="ctr">
              <a:spcAft>
                <a:spcPts val="1200"/>
              </a:spcAft>
              <a:buFont typeface="+mj-lt"/>
              <a:buAutoNum type="arabicPeriod"/>
            </a:pPr>
            <a:endParaRPr kumimoji="1" lang="en-US" altLang="ja-JP" sz="2000" dirty="0"/>
          </a:p>
        </p:txBody>
      </p:sp>
      <p:sp>
        <p:nvSpPr>
          <p:cNvPr id="7" name="テキスト ボックス 6">
            <a:extLst>
              <a:ext uri="{FF2B5EF4-FFF2-40B4-BE49-F238E27FC236}">
                <a16:creationId xmlns:a16="http://schemas.microsoft.com/office/drawing/2014/main" id="{BFE93D43-5854-5063-5BFE-E99586BF35E6}"/>
              </a:ext>
            </a:extLst>
          </p:cNvPr>
          <p:cNvSpPr txBox="1"/>
          <p:nvPr/>
        </p:nvSpPr>
        <p:spPr>
          <a:xfrm>
            <a:off x="6140919" y="1702741"/>
            <a:ext cx="5839023" cy="4062651"/>
          </a:xfrm>
          <a:prstGeom prst="rect">
            <a:avLst/>
          </a:prstGeom>
          <a:noFill/>
          <a:ln>
            <a:solidFill>
              <a:schemeClr val="bg1">
                <a:lumMod val="75000"/>
              </a:schemeClr>
            </a:solidFill>
          </a:ln>
        </p:spPr>
        <p:txBody>
          <a:bodyPr wrap="square" rtlCol="0">
            <a:spAutoFit/>
          </a:bodyPr>
          <a:lstStyle/>
          <a:p>
            <a:pPr algn="ctr">
              <a:spcAft>
                <a:spcPts val="1200"/>
              </a:spcAft>
            </a:pPr>
            <a:r>
              <a:rPr kumimoji="1" lang="ja-JP" altLang="en-US" sz="2800" b="1" dirty="0"/>
              <a:t>結　論</a:t>
            </a:r>
            <a:endParaRPr kumimoji="1" lang="en-US" altLang="ja-JP" sz="2800" b="1" dirty="0"/>
          </a:p>
          <a:p>
            <a:pPr algn="ctr">
              <a:spcAft>
                <a:spcPts val="1200"/>
              </a:spcAft>
            </a:pPr>
            <a:endParaRPr kumimoji="1" lang="en-US" altLang="ja-JP" sz="2000" dirty="0"/>
          </a:p>
          <a:p>
            <a:pPr marL="342900" indent="-342900" algn="ctr">
              <a:spcAft>
                <a:spcPts val="1200"/>
              </a:spcAft>
              <a:buFont typeface="+mj-lt"/>
              <a:buAutoNum type="arabicPeriod"/>
            </a:pPr>
            <a:r>
              <a:rPr kumimoji="1" lang="ja-JP" altLang="en-US" sz="2000" dirty="0"/>
              <a:t>メカのケミカル法を用いて</a:t>
            </a:r>
            <a:br>
              <a:rPr kumimoji="1" lang="en-US" altLang="ja-JP" sz="2000" dirty="0"/>
            </a:br>
            <a:r>
              <a:rPr kumimoji="1" lang="en-US" altLang="ja-JP" sz="2000" dirty="0"/>
              <a:t>XZO</a:t>
            </a:r>
            <a:r>
              <a:rPr kumimoji="1" lang="ja-JP" altLang="en-US" sz="2000" dirty="0"/>
              <a:t>の純粋相の合成に成功</a:t>
            </a:r>
            <a:endParaRPr kumimoji="1" lang="en-US" altLang="ja-JP" sz="2000" dirty="0"/>
          </a:p>
          <a:p>
            <a:pPr marL="342900" indent="-342900" algn="ctr">
              <a:spcAft>
                <a:spcPts val="1200"/>
              </a:spcAft>
              <a:buFont typeface="+mj-lt"/>
              <a:buAutoNum type="arabicPeriod"/>
            </a:pPr>
            <a:r>
              <a:rPr kumimoji="1" lang="en-US" altLang="ja-JP" sz="2000" i="1" dirty="0"/>
              <a:t>N</a:t>
            </a:r>
            <a:r>
              <a:rPr kumimoji="1" lang="en-US" altLang="ja-JP" sz="2000" baseline="-25000" dirty="0"/>
              <a:t>e</a:t>
            </a:r>
            <a:r>
              <a:rPr kumimoji="1" lang="ja-JP" altLang="en-US" sz="2000" dirty="0"/>
              <a:t> </a:t>
            </a:r>
            <a:r>
              <a:rPr kumimoji="1" lang="en-US" altLang="ja-JP" sz="2000" dirty="0"/>
              <a:t>=</a:t>
            </a:r>
            <a:r>
              <a:rPr kumimoji="1" lang="ja-JP" altLang="en-US" sz="2000" dirty="0"/>
              <a:t> </a:t>
            </a:r>
            <a:r>
              <a:rPr kumimoji="1" lang="en-US" altLang="ja-JP" sz="2000" dirty="0"/>
              <a:t>10</a:t>
            </a:r>
            <a:r>
              <a:rPr kumimoji="1" lang="en-US" altLang="ja-JP" sz="2000" baseline="30000" dirty="0"/>
              <a:t>18</a:t>
            </a:r>
            <a:r>
              <a:rPr kumimoji="1" lang="en-US" altLang="ja-JP" sz="2000" dirty="0"/>
              <a:t>~10</a:t>
            </a:r>
            <a:r>
              <a:rPr kumimoji="1" lang="en-US" altLang="ja-JP" sz="2000" baseline="30000" dirty="0"/>
              <a:t>21</a:t>
            </a:r>
            <a:r>
              <a:rPr kumimoji="1" lang="ja-JP" altLang="en-US" sz="2000" baseline="30000" dirty="0"/>
              <a:t> </a:t>
            </a:r>
            <a:r>
              <a:rPr kumimoji="1" lang="en-US" altLang="ja-JP" sz="2000" dirty="0"/>
              <a:t>cm</a:t>
            </a:r>
            <a:r>
              <a:rPr kumimoji="1" lang="en-US" altLang="ja-JP" sz="2000" baseline="30000" dirty="0"/>
              <a:t>-3</a:t>
            </a:r>
            <a:r>
              <a:rPr kumimoji="1" lang="ja-JP" altLang="en-US" sz="2000" dirty="0"/>
              <a:t>のドーピングに成功。</a:t>
            </a:r>
            <a:br>
              <a:rPr kumimoji="1" lang="en-US" altLang="ja-JP" sz="2000" dirty="0"/>
            </a:br>
            <a:r>
              <a:rPr kumimoji="1" lang="ja-JP" altLang="en-US" sz="2000" dirty="0"/>
              <a:t>最大移動度 </a:t>
            </a:r>
            <a:r>
              <a:rPr kumimoji="1" lang="en-US" altLang="ja-JP" sz="2000" dirty="0"/>
              <a:t>55</a:t>
            </a:r>
            <a:r>
              <a:rPr kumimoji="1" lang="ja-JP" altLang="en-US" sz="2000" dirty="0"/>
              <a:t> </a:t>
            </a:r>
            <a:r>
              <a:rPr kumimoji="1" lang="en-US" altLang="ja-JP" sz="2000" dirty="0"/>
              <a:t>cm</a:t>
            </a:r>
            <a:r>
              <a:rPr kumimoji="1" lang="en-US" altLang="ja-JP" sz="2000" baseline="30000" dirty="0"/>
              <a:t>2</a:t>
            </a:r>
            <a:r>
              <a:rPr kumimoji="1" lang="en-US" altLang="ja-JP" sz="2000" dirty="0"/>
              <a:t>/(Vs)</a:t>
            </a:r>
          </a:p>
          <a:p>
            <a:pPr marL="342900" indent="-342900" algn="ctr">
              <a:spcAft>
                <a:spcPts val="1200"/>
              </a:spcAft>
              <a:buFont typeface="+mj-lt"/>
              <a:buAutoNum type="arabicPeriod"/>
            </a:pPr>
            <a:r>
              <a:rPr kumimoji="1" lang="en-US" altLang="ja-JP" sz="2000" dirty="0"/>
              <a:t>&lt;200</a:t>
            </a:r>
            <a:r>
              <a:rPr kumimoji="1" lang="ja-JP" altLang="en-US" sz="2000" dirty="0"/>
              <a:t> </a:t>
            </a:r>
            <a:r>
              <a:rPr kumimoji="1" lang="en-US" altLang="ja-JP" sz="2000" dirty="0"/>
              <a:t>K:</a:t>
            </a:r>
            <a:r>
              <a:rPr kumimoji="1" lang="ja-JP" altLang="en-US" sz="2000" dirty="0"/>
              <a:t> イオン化不純物散乱</a:t>
            </a:r>
            <a:br>
              <a:rPr kumimoji="1" lang="en-US" altLang="ja-JP" sz="2000" dirty="0"/>
            </a:br>
            <a:r>
              <a:rPr kumimoji="1" lang="en-US" altLang="ja-JP" sz="2000" dirty="0"/>
              <a:t>&gt;300</a:t>
            </a:r>
            <a:r>
              <a:rPr kumimoji="1" lang="ja-JP" altLang="en-US" sz="2000" dirty="0"/>
              <a:t> </a:t>
            </a:r>
            <a:r>
              <a:rPr kumimoji="1" lang="en-US" altLang="ja-JP" sz="2000" dirty="0"/>
              <a:t>K:</a:t>
            </a:r>
            <a:r>
              <a:rPr kumimoji="1" lang="ja-JP" altLang="en-US" sz="2000" dirty="0"/>
              <a:t> 光学フォノン散乱</a:t>
            </a:r>
            <a:br>
              <a:rPr kumimoji="1" lang="en-US" altLang="ja-JP" sz="2000" dirty="0"/>
            </a:br>
            <a:r>
              <a:rPr kumimoji="1" lang="ja-JP" altLang="en-US" sz="2000" dirty="0"/>
              <a:t>により律速</a:t>
            </a:r>
            <a:endParaRPr kumimoji="1" lang="en-US" altLang="ja-JP" sz="2000" dirty="0"/>
          </a:p>
          <a:p>
            <a:pPr algn="ctr">
              <a:spcAft>
                <a:spcPts val="1200"/>
              </a:spcAft>
            </a:pPr>
            <a:endParaRPr kumimoji="1" lang="en-US" altLang="ja-JP" sz="2000" dirty="0"/>
          </a:p>
        </p:txBody>
      </p:sp>
      <p:cxnSp>
        <p:nvCxnSpPr>
          <p:cNvPr id="9" name="直線矢印コネクタ 8">
            <a:extLst>
              <a:ext uri="{FF2B5EF4-FFF2-40B4-BE49-F238E27FC236}">
                <a16:creationId xmlns:a16="http://schemas.microsoft.com/office/drawing/2014/main" id="{014E44E9-4D01-6704-15D5-BC3E8708077F}"/>
              </a:ext>
            </a:extLst>
          </p:cNvPr>
          <p:cNvCxnSpPr/>
          <p:nvPr/>
        </p:nvCxnSpPr>
        <p:spPr>
          <a:xfrm flipV="1">
            <a:off x="4292867" y="3060834"/>
            <a:ext cx="3051209" cy="7988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BB726EFE-339E-FA4B-E6CD-4BCC12C6FED1}"/>
              </a:ext>
            </a:extLst>
          </p:cNvPr>
          <p:cNvCxnSpPr>
            <a:cxnSpLocks/>
          </p:cNvCxnSpPr>
          <p:nvPr/>
        </p:nvCxnSpPr>
        <p:spPr>
          <a:xfrm flipV="1">
            <a:off x="4615314" y="3859731"/>
            <a:ext cx="2257124" cy="42110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AFD6481C-B84C-4A94-B011-46F5FC8D8674}"/>
              </a:ext>
            </a:extLst>
          </p:cNvPr>
          <p:cNvCxnSpPr>
            <a:cxnSpLocks/>
          </p:cNvCxnSpPr>
          <p:nvPr/>
        </p:nvCxnSpPr>
        <p:spPr>
          <a:xfrm flipV="1">
            <a:off x="4689909" y="4477844"/>
            <a:ext cx="2504976" cy="2240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603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D5F78-7FBF-A60D-3CDF-53FCAF1E164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720384F-D234-118D-6BD8-CC6494AF17D3}"/>
              </a:ext>
            </a:extLst>
          </p:cNvPr>
          <p:cNvSpPr>
            <a:spLocks noGrp="1"/>
          </p:cNvSpPr>
          <p:nvPr>
            <p:ph type="title"/>
          </p:nvPr>
        </p:nvSpPr>
        <p:spPr/>
        <p:txBody>
          <a:bodyPr/>
          <a:lstStyle/>
          <a:p>
            <a:r>
              <a:rPr kumimoji="1" lang="ja-JP" altLang="en-US" dirty="0"/>
              <a:t>ステップ最後： 背景・課題・目的</a:t>
            </a:r>
          </a:p>
        </p:txBody>
      </p:sp>
      <p:sp>
        <p:nvSpPr>
          <p:cNvPr id="3" name="コンテンツ プレースホルダー 2">
            <a:extLst>
              <a:ext uri="{FF2B5EF4-FFF2-40B4-BE49-F238E27FC236}">
                <a16:creationId xmlns:a16="http://schemas.microsoft.com/office/drawing/2014/main" id="{BAF59C96-17B5-641A-60EC-63C7B0AD1627}"/>
              </a:ext>
            </a:extLst>
          </p:cNvPr>
          <p:cNvSpPr>
            <a:spLocks noGrp="1"/>
          </p:cNvSpPr>
          <p:nvPr>
            <p:ph idx="1"/>
          </p:nvPr>
        </p:nvSpPr>
        <p:spPr>
          <a:xfrm>
            <a:off x="358041" y="1253331"/>
            <a:ext cx="11833959" cy="5604669"/>
          </a:xfrm>
        </p:spPr>
        <p:txBody>
          <a:bodyPr>
            <a:normAutofit/>
          </a:bodyPr>
          <a:lstStyle/>
          <a:p>
            <a:pPr marL="0" indent="0">
              <a:lnSpc>
                <a:spcPct val="110000"/>
              </a:lnSpc>
              <a:spcBef>
                <a:spcPts val="0"/>
              </a:spcBef>
              <a:spcAft>
                <a:spcPts val="600"/>
              </a:spcAft>
              <a:buNone/>
            </a:pPr>
            <a:r>
              <a:rPr lang="ja-JP" altLang="en-US" sz="3600" dirty="0">
                <a:solidFill>
                  <a:srgbClr val="FF0000"/>
                </a:solidFill>
              </a:rPr>
              <a:t>背景・課題・動機は最後に</a:t>
            </a:r>
            <a:endParaRPr lang="en-US" altLang="ja-JP" sz="3600" b="0" dirty="0"/>
          </a:p>
          <a:p>
            <a:pPr>
              <a:lnSpc>
                <a:spcPct val="110000"/>
              </a:lnSpc>
              <a:spcBef>
                <a:spcPts val="0"/>
              </a:spcBef>
              <a:spcAft>
                <a:spcPts val="600"/>
              </a:spcAft>
              <a:buFont typeface="Arial" panose="020B0604020202020204" pitchFamily="34" charset="0"/>
              <a:buChar char="•"/>
            </a:pPr>
            <a:r>
              <a:rPr lang="ja-JP" altLang="en-US" sz="3600" b="0" dirty="0"/>
              <a:t>背景・課題・動機 をまとめるのは時間がかかる</a:t>
            </a:r>
            <a:br>
              <a:rPr lang="en-US" altLang="ja-JP" sz="3600" b="0" dirty="0"/>
            </a:br>
            <a:r>
              <a:rPr lang="ja-JP" altLang="en-US" sz="2800" b="0" dirty="0"/>
              <a:t>　本来、研究の動機は明確であるべきだが、</a:t>
            </a:r>
            <a:br>
              <a:rPr lang="en-US" altLang="ja-JP" sz="2800" b="0" dirty="0"/>
            </a:br>
            <a:r>
              <a:rPr lang="ja-JP" altLang="en-US" sz="2800" b="0" dirty="0"/>
              <a:t>　研究を進める段階で目的・目標は変わるもの</a:t>
            </a:r>
            <a:br>
              <a:rPr lang="en-US" altLang="ja-JP" sz="2800" b="0" dirty="0"/>
            </a:br>
            <a:r>
              <a:rPr lang="ja-JP" altLang="en-US" sz="2800" b="0" dirty="0"/>
              <a:t>　</a:t>
            </a:r>
            <a:r>
              <a:rPr lang="en-US" altLang="ja-JP" sz="2800" b="0" dirty="0"/>
              <a:t>(</a:t>
            </a:r>
            <a:r>
              <a:rPr lang="ja-JP" altLang="en-US" sz="2800" b="0" dirty="0">
                <a:solidFill>
                  <a:srgbClr val="0000FF"/>
                </a:solidFill>
              </a:rPr>
              <a:t>予定調和で進なかった研究</a:t>
            </a:r>
            <a:r>
              <a:rPr lang="ja-JP" altLang="en-US" sz="2800" b="0" dirty="0"/>
              <a:t>が大きな成果に結びつくことも多い</a:t>
            </a:r>
            <a:r>
              <a:rPr lang="en-US" altLang="ja-JP" sz="2800" b="0" dirty="0"/>
              <a:t>)</a:t>
            </a:r>
          </a:p>
          <a:p>
            <a:pPr>
              <a:lnSpc>
                <a:spcPct val="110000"/>
              </a:lnSpc>
              <a:spcBef>
                <a:spcPts val="0"/>
              </a:spcBef>
              <a:spcAft>
                <a:spcPts val="600"/>
              </a:spcAft>
              <a:buFont typeface="Arial" panose="020B0604020202020204" pitchFamily="34" charset="0"/>
              <a:buChar char="•"/>
            </a:pPr>
            <a:endParaRPr lang="en-US" altLang="ja-JP" sz="2800" b="0" dirty="0"/>
          </a:p>
          <a:p>
            <a:pPr>
              <a:lnSpc>
                <a:spcPct val="110000"/>
              </a:lnSpc>
              <a:spcBef>
                <a:spcPts val="0"/>
              </a:spcBef>
              <a:spcAft>
                <a:spcPts val="600"/>
              </a:spcAft>
              <a:buFont typeface="Arial" panose="020B0604020202020204" pitchFamily="34" charset="0"/>
              <a:buChar char="•"/>
            </a:pPr>
            <a:r>
              <a:rPr lang="ja-JP" altLang="en-US" sz="3600" dirty="0">
                <a:solidFill>
                  <a:srgbClr val="0000FF"/>
                </a:solidFill>
              </a:rPr>
              <a:t>研究目的が固まったら</a:t>
            </a:r>
            <a:r>
              <a:rPr lang="ja-JP" altLang="en-US" sz="3600" b="0" dirty="0"/>
              <a:t>、背景・課題・動機 も</a:t>
            </a:r>
            <a:br>
              <a:rPr lang="en-US" altLang="ja-JP" sz="3600" b="0" dirty="0"/>
            </a:br>
            <a:r>
              <a:rPr lang="ja-JP" altLang="en-US" sz="3600" b="0" dirty="0"/>
              <a:t>自動的に決まる</a:t>
            </a:r>
            <a:endParaRPr lang="en-US" altLang="ja-JP" sz="3600" b="0" dirty="0"/>
          </a:p>
          <a:p>
            <a:pPr marL="0" indent="0">
              <a:lnSpc>
                <a:spcPct val="110000"/>
              </a:lnSpc>
              <a:spcBef>
                <a:spcPts val="0"/>
              </a:spcBef>
              <a:spcAft>
                <a:spcPts val="600"/>
              </a:spcAft>
              <a:buNone/>
            </a:pPr>
            <a:endParaRPr lang="en-US" altLang="ja-JP" sz="3600" dirty="0">
              <a:solidFill>
                <a:srgbClr val="FF0000"/>
              </a:solidFill>
            </a:endParaRPr>
          </a:p>
          <a:p>
            <a:pPr>
              <a:lnSpc>
                <a:spcPct val="110000"/>
              </a:lnSpc>
              <a:spcBef>
                <a:spcPts val="0"/>
              </a:spcBef>
              <a:spcAft>
                <a:spcPts val="600"/>
              </a:spcAft>
              <a:buFont typeface="Arial" panose="020B0604020202020204" pitchFamily="34" charset="0"/>
              <a:buChar char="•"/>
            </a:pPr>
            <a:endParaRPr lang="en-US" altLang="ja-JP" sz="3600" dirty="0">
              <a:solidFill>
                <a:srgbClr val="FF0000"/>
              </a:solidFill>
            </a:endParaRPr>
          </a:p>
        </p:txBody>
      </p:sp>
    </p:spTree>
    <p:extLst>
      <p:ext uri="{BB962C8B-B14F-4D97-AF65-F5344CB8AC3E}">
        <p14:creationId xmlns:p14="http://schemas.microsoft.com/office/powerpoint/2010/main" val="3233935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C7999-79AA-1CDF-176B-EFE3B5874C0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56DB754-92A4-E1C1-9371-A12BACE0CED4}"/>
              </a:ext>
            </a:extLst>
          </p:cNvPr>
          <p:cNvSpPr>
            <a:spLocks noGrp="1"/>
          </p:cNvSpPr>
          <p:nvPr>
            <p:ph type="title"/>
          </p:nvPr>
        </p:nvSpPr>
        <p:spPr/>
        <p:txBody>
          <a:bodyPr>
            <a:normAutofit/>
          </a:bodyPr>
          <a:lstStyle/>
          <a:p>
            <a:r>
              <a:rPr kumimoji="1" lang="ja-JP" altLang="en-US" dirty="0"/>
              <a:t>ステップ６： 研究結果 </a:t>
            </a:r>
            <a:r>
              <a:rPr kumimoji="1" lang="en-US" altLang="ja-JP" dirty="0"/>
              <a:t>(</a:t>
            </a:r>
            <a:r>
              <a:rPr kumimoji="1" lang="ja-JP" altLang="en-US" dirty="0"/>
              <a:t>実験、計算結果など</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D18C018E-90B2-68BB-93DB-DCAE1898D7F8}"/>
              </a:ext>
            </a:extLst>
          </p:cNvPr>
          <p:cNvSpPr>
            <a:spLocks noGrp="1"/>
          </p:cNvSpPr>
          <p:nvPr>
            <p:ph idx="1"/>
          </p:nvPr>
        </p:nvSpPr>
        <p:spPr>
          <a:xfrm>
            <a:off x="358041" y="1251284"/>
            <a:ext cx="11833959" cy="5365416"/>
          </a:xfrm>
        </p:spPr>
        <p:txBody>
          <a:bodyPr>
            <a:normAutofit/>
          </a:bodyPr>
          <a:lstStyle/>
          <a:p>
            <a:pPr marL="742950" indent="-742950">
              <a:lnSpc>
                <a:spcPct val="100000"/>
              </a:lnSpc>
              <a:spcBef>
                <a:spcPts val="0"/>
              </a:spcBef>
              <a:spcAft>
                <a:spcPts val="1200"/>
              </a:spcAft>
              <a:buFont typeface="+mj-lt"/>
              <a:buAutoNum type="arabicPeriod"/>
            </a:pPr>
            <a:r>
              <a:rPr lang="ja-JP" altLang="en-US" sz="2800" b="0" dirty="0"/>
              <a:t>結果をグラフ、図に整理して、グループごとのスライドにまとめる</a:t>
            </a:r>
            <a:br>
              <a:rPr lang="en-US" altLang="ja-JP" sz="2800" b="0" dirty="0"/>
            </a:br>
            <a:r>
              <a:rPr lang="ja-JP" altLang="en-US" b="0" dirty="0"/>
              <a:t> </a:t>
            </a:r>
            <a:r>
              <a:rPr lang="en-US" altLang="ja-JP" b="0" dirty="0"/>
              <a:t>(</a:t>
            </a:r>
            <a:r>
              <a:rPr lang="ja-JP" altLang="en-US" b="0" dirty="0"/>
              <a:t>本来は研究を進めている段階でやっているはず</a:t>
            </a:r>
            <a:r>
              <a:rPr lang="en-US" altLang="ja-JP" b="0" dirty="0"/>
              <a:t>)</a:t>
            </a:r>
            <a:endParaRPr lang="en-US" altLang="ja-JP" sz="3200" b="0" dirty="0"/>
          </a:p>
          <a:p>
            <a:pPr marL="742950" indent="-742950">
              <a:lnSpc>
                <a:spcPct val="100000"/>
              </a:lnSpc>
              <a:spcBef>
                <a:spcPts val="0"/>
              </a:spcBef>
              <a:spcAft>
                <a:spcPts val="1200"/>
              </a:spcAft>
              <a:buFont typeface="+mj-lt"/>
              <a:buAutoNum type="arabicPeriod"/>
            </a:pPr>
            <a:r>
              <a:rPr lang="en-US" altLang="ja-JP" sz="3200" b="0" dirty="0"/>
              <a:t>(</a:t>
            </a:r>
            <a:r>
              <a:rPr lang="ja-JP" altLang="en-US" sz="3200" b="0" dirty="0"/>
              <a:t>結論に結び付く</a:t>
            </a:r>
            <a:r>
              <a:rPr lang="en-US" altLang="ja-JP" sz="3200" b="0" dirty="0"/>
              <a:t>)</a:t>
            </a:r>
            <a:r>
              <a:rPr lang="ja-JP" altLang="en-US" sz="3200" b="0" dirty="0"/>
              <a:t> 結果の特徴をまとめる</a:t>
            </a:r>
            <a:endParaRPr lang="en-US" altLang="ja-JP" sz="3200" b="0" dirty="0"/>
          </a:p>
          <a:p>
            <a:pPr marL="742950" indent="-742950">
              <a:lnSpc>
                <a:spcPct val="100000"/>
              </a:lnSpc>
              <a:spcBef>
                <a:spcPts val="0"/>
              </a:spcBef>
              <a:spcAft>
                <a:spcPts val="1200"/>
              </a:spcAft>
              <a:buFont typeface="+mj-lt"/>
              <a:buAutoNum type="arabicPeriod"/>
            </a:pPr>
            <a:r>
              <a:rPr lang="ja-JP" altLang="en-US" sz="3200" b="0" dirty="0"/>
              <a:t>それぞれの</a:t>
            </a:r>
            <a:r>
              <a:rPr lang="ja-JP" altLang="en-US" sz="3200" b="0" dirty="0">
                <a:solidFill>
                  <a:srgbClr val="0000FF"/>
                </a:solidFill>
              </a:rPr>
              <a:t>「スライドの主張」</a:t>
            </a:r>
            <a:r>
              <a:rPr lang="ja-JP" altLang="en-US" sz="3200" b="0" dirty="0"/>
              <a:t>を書き込む</a:t>
            </a:r>
            <a:endParaRPr lang="en-US" altLang="ja-JP" sz="3200" b="0" dirty="0"/>
          </a:p>
          <a:p>
            <a:pPr marL="742950" indent="-742950">
              <a:lnSpc>
                <a:spcPct val="100000"/>
              </a:lnSpc>
              <a:spcBef>
                <a:spcPts val="0"/>
              </a:spcBef>
              <a:spcAft>
                <a:spcPts val="1200"/>
              </a:spcAft>
              <a:buFont typeface="+mj-lt"/>
              <a:buAutoNum type="arabicPeriod"/>
            </a:pPr>
            <a:r>
              <a:rPr lang="ja-JP" altLang="en-US" sz="3200" b="0" dirty="0"/>
              <a:t>スライドの主張に対応して、</a:t>
            </a:r>
            <a:br>
              <a:rPr lang="en-US" altLang="ja-JP" sz="3200" b="0" dirty="0"/>
            </a:br>
            <a:r>
              <a:rPr lang="ja-JP" altLang="en-US" sz="3200" dirty="0">
                <a:solidFill>
                  <a:srgbClr val="0000FF"/>
                </a:solidFill>
              </a:rPr>
              <a:t>結論に論理的に到達する順番</a:t>
            </a:r>
            <a:r>
              <a:rPr lang="ja-JP" altLang="en-US" sz="3200" b="0" dirty="0"/>
              <a:t>で並べ替える</a:t>
            </a:r>
            <a:endParaRPr lang="en-US" altLang="ja-JP" sz="3200" b="0" dirty="0"/>
          </a:p>
        </p:txBody>
      </p:sp>
    </p:spTree>
    <p:extLst>
      <p:ext uri="{BB962C8B-B14F-4D97-AF65-F5344CB8AC3E}">
        <p14:creationId xmlns:p14="http://schemas.microsoft.com/office/powerpoint/2010/main" val="1105155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F764F-3DA1-8AF8-4CFA-2DD9D5822FD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BF0D9F3-E5A0-6009-FA51-E41AD71B595E}"/>
              </a:ext>
            </a:extLst>
          </p:cNvPr>
          <p:cNvSpPr>
            <a:spLocks noGrp="1"/>
          </p:cNvSpPr>
          <p:nvPr>
            <p:ph type="title"/>
          </p:nvPr>
        </p:nvSpPr>
        <p:spPr/>
        <p:txBody>
          <a:bodyPr>
            <a:normAutofit/>
          </a:bodyPr>
          <a:lstStyle/>
          <a:p>
            <a:r>
              <a:rPr kumimoji="1" lang="ja-JP" altLang="en-US" dirty="0"/>
              <a:t>結果と考察</a:t>
            </a:r>
          </a:p>
        </p:txBody>
      </p:sp>
      <p:sp>
        <p:nvSpPr>
          <p:cNvPr id="4" name="テキスト ボックス 3">
            <a:extLst>
              <a:ext uri="{FF2B5EF4-FFF2-40B4-BE49-F238E27FC236}">
                <a16:creationId xmlns:a16="http://schemas.microsoft.com/office/drawing/2014/main" id="{E993D85E-9061-8E34-8F0F-41FD731ADDA7}"/>
              </a:ext>
            </a:extLst>
          </p:cNvPr>
          <p:cNvSpPr txBox="1"/>
          <p:nvPr/>
        </p:nvSpPr>
        <p:spPr>
          <a:xfrm>
            <a:off x="298383" y="1093417"/>
            <a:ext cx="11775532" cy="5078313"/>
          </a:xfrm>
          <a:prstGeom prst="rect">
            <a:avLst/>
          </a:prstGeom>
          <a:noFill/>
        </p:spPr>
        <p:txBody>
          <a:bodyPr wrap="square" rtlCol="0">
            <a:spAutoFit/>
          </a:bodyPr>
          <a:lstStyle/>
          <a:p>
            <a:r>
              <a:rPr kumimoji="1" lang="ja-JP" altLang="en-US" sz="3600" b="1" dirty="0"/>
              <a:t>論文</a:t>
            </a:r>
            <a:r>
              <a:rPr kumimoji="1" lang="en-US" altLang="ja-JP" sz="3600" b="1" dirty="0"/>
              <a:t>:</a:t>
            </a:r>
          </a:p>
          <a:p>
            <a:pPr marL="285750" indent="-285750">
              <a:buFont typeface="Arial" panose="020B0604020202020204" pitchFamily="34" charset="0"/>
              <a:buChar char="•"/>
            </a:pPr>
            <a:r>
              <a:rPr kumimoji="1" lang="ja-JP" altLang="en-US" sz="3600" dirty="0"/>
              <a:t>雑誌依存</a:t>
            </a:r>
            <a:r>
              <a:rPr kumimoji="1" lang="en-US" altLang="ja-JP" sz="3600" dirty="0"/>
              <a:t>:</a:t>
            </a:r>
            <a:r>
              <a:rPr kumimoji="1" lang="ja-JP" altLang="en-US" sz="3600" dirty="0"/>
              <a:t> </a:t>
            </a:r>
            <a:r>
              <a:rPr kumimoji="1" lang="en-US" altLang="ja-JP" sz="3600" dirty="0"/>
              <a:t>“Results” </a:t>
            </a:r>
            <a:r>
              <a:rPr kumimoji="1" lang="ja-JP" altLang="en-US" sz="3600" dirty="0"/>
              <a:t>と </a:t>
            </a:r>
            <a:r>
              <a:rPr kumimoji="1" lang="en-US" altLang="ja-JP" sz="3600" dirty="0"/>
              <a:t>“Discussion”</a:t>
            </a:r>
            <a:r>
              <a:rPr kumimoji="1" lang="ja-JP" altLang="en-US" sz="3600" dirty="0"/>
              <a:t> を分離</a:t>
            </a:r>
            <a:br>
              <a:rPr kumimoji="1" lang="en-US" altLang="ja-JP" sz="3600" dirty="0"/>
            </a:br>
            <a:r>
              <a:rPr kumimoji="1" lang="ja-JP" altLang="en-US" sz="3600" dirty="0"/>
              <a:t>　</a:t>
            </a:r>
            <a:r>
              <a:rPr kumimoji="1" lang="ja-JP" altLang="en-US" sz="3600" dirty="0">
                <a:solidFill>
                  <a:srgbClr val="FF0000"/>
                </a:solidFill>
              </a:rPr>
              <a:t>どこまで根拠があり、</a:t>
            </a:r>
            <a:br>
              <a:rPr kumimoji="1" lang="en-US" altLang="ja-JP" sz="3600" dirty="0">
                <a:solidFill>
                  <a:srgbClr val="FF0000"/>
                </a:solidFill>
              </a:rPr>
            </a:br>
            <a:r>
              <a:rPr kumimoji="1" lang="ja-JP" altLang="en-US" sz="3600" dirty="0">
                <a:solidFill>
                  <a:srgbClr val="FF0000"/>
                </a:solidFill>
              </a:rPr>
              <a:t>　どこまでが推察なのか が明確になる</a:t>
            </a:r>
            <a:endParaRPr kumimoji="1" lang="en-US" altLang="ja-JP" sz="3600" dirty="0">
              <a:solidFill>
                <a:srgbClr val="FF0000"/>
              </a:solidFill>
            </a:endParaRPr>
          </a:p>
          <a:p>
            <a:pPr marL="285750" indent="-285750">
              <a:buFont typeface="Arial" panose="020B0604020202020204" pitchFamily="34" charset="0"/>
              <a:buChar char="•"/>
            </a:pPr>
            <a:r>
              <a:rPr kumimoji="1" lang="en-US" altLang="ja-JP" sz="3600" dirty="0"/>
              <a:t>“Results and Discussion”</a:t>
            </a:r>
            <a:r>
              <a:rPr kumimoji="1" lang="ja-JP" altLang="en-US" sz="3600" dirty="0"/>
              <a:t> でまとめることも多い</a:t>
            </a:r>
            <a:endParaRPr kumimoji="1" lang="en-US" altLang="ja-JP" sz="3600" dirty="0"/>
          </a:p>
          <a:p>
            <a:endParaRPr kumimoji="1" lang="en-US" altLang="ja-JP" sz="3600" dirty="0">
              <a:solidFill>
                <a:srgbClr val="FF0000"/>
              </a:solidFill>
            </a:endParaRPr>
          </a:p>
          <a:p>
            <a:r>
              <a:rPr kumimoji="1" lang="ja-JP" altLang="en-US" sz="3600" b="1" dirty="0"/>
              <a:t>プレゼンテーション</a:t>
            </a:r>
            <a:r>
              <a:rPr kumimoji="1" lang="en-US" altLang="ja-JP" sz="3600" b="1" dirty="0"/>
              <a:t>:</a:t>
            </a:r>
            <a:r>
              <a:rPr kumimoji="1" lang="ja-JP" altLang="en-US" sz="3600" b="1" dirty="0"/>
              <a:t> </a:t>
            </a:r>
            <a:r>
              <a:rPr kumimoji="1" lang="ja-JP" altLang="en-US" sz="3600" dirty="0"/>
              <a:t>時間が限られている</a:t>
            </a:r>
            <a:endParaRPr kumimoji="1" lang="en-US" altLang="ja-JP" sz="3600" b="1" dirty="0"/>
          </a:p>
          <a:p>
            <a:pPr marL="285750" indent="-285750">
              <a:buFont typeface="Arial" panose="020B0604020202020204" pitchFamily="34" charset="0"/>
              <a:buChar char="•"/>
            </a:pPr>
            <a:r>
              <a:rPr kumimoji="1" lang="ja-JP" altLang="en-US" sz="3600" dirty="0"/>
              <a:t>分離できないことも多い</a:t>
            </a:r>
            <a:endParaRPr kumimoji="1" lang="en-US" altLang="ja-JP" sz="3600" dirty="0"/>
          </a:p>
          <a:p>
            <a:pPr marL="285750" indent="-285750">
              <a:buFont typeface="Arial" panose="020B0604020202020204" pitchFamily="34" charset="0"/>
              <a:buChar char="•"/>
            </a:pPr>
            <a:r>
              <a:rPr kumimoji="1" lang="ja-JP" altLang="en-US" sz="3600" dirty="0">
                <a:solidFill>
                  <a:srgbClr val="FF0000"/>
                </a:solidFill>
              </a:rPr>
              <a:t>が、分離する努力をしたほうが論理構造が明確になる</a:t>
            </a:r>
            <a:endParaRPr kumimoji="1" lang="en-US" altLang="ja-JP" sz="3600" dirty="0"/>
          </a:p>
        </p:txBody>
      </p:sp>
    </p:spTree>
    <p:extLst>
      <p:ext uri="{BB962C8B-B14F-4D97-AF65-F5344CB8AC3E}">
        <p14:creationId xmlns:p14="http://schemas.microsoft.com/office/powerpoint/2010/main" val="994706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235CA-77EB-A500-0ED5-6D0C5F8C884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60A6045-6BD7-D683-C02A-004BD66EA697}"/>
              </a:ext>
            </a:extLst>
          </p:cNvPr>
          <p:cNvSpPr>
            <a:spLocks noGrp="1"/>
          </p:cNvSpPr>
          <p:nvPr>
            <p:ph type="title"/>
          </p:nvPr>
        </p:nvSpPr>
        <p:spPr/>
        <p:txBody>
          <a:bodyPr/>
          <a:lstStyle/>
          <a:p>
            <a:r>
              <a:rPr kumimoji="1" lang="ja-JP" altLang="en-US" dirty="0"/>
              <a:t>ステップ７： 考察、議論、主張</a:t>
            </a:r>
          </a:p>
        </p:txBody>
      </p:sp>
      <p:sp>
        <p:nvSpPr>
          <p:cNvPr id="3" name="コンテンツ プレースホルダー 2">
            <a:extLst>
              <a:ext uri="{FF2B5EF4-FFF2-40B4-BE49-F238E27FC236}">
                <a16:creationId xmlns:a16="http://schemas.microsoft.com/office/drawing/2014/main" id="{EB73BB60-CE2C-102C-1DCA-DB9C974899A6}"/>
              </a:ext>
            </a:extLst>
          </p:cNvPr>
          <p:cNvSpPr>
            <a:spLocks noGrp="1"/>
          </p:cNvSpPr>
          <p:nvPr>
            <p:ph idx="1"/>
          </p:nvPr>
        </p:nvSpPr>
        <p:spPr>
          <a:xfrm>
            <a:off x="510441" y="1253331"/>
            <a:ext cx="11681559" cy="5604669"/>
          </a:xfrm>
        </p:spPr>
        <p:txBody>
          <a:bodyPr>
            <a:normAutofit/>
          </a:bodyPr>
          <a:lstStyle/>
          <a:p>
            <a:pPr marL="0" indent="0">
              <a:lnSpc>
                <a:spcPct val="110000"/>
              </a:lnSpc>
              <a:spcBef>
                <a:spcPts val="0"/>
              </a:spcBef>
              <a:spcAft>
                <a:spcPts val="600"/>
              </a:spcAft>
              <a:buNone/>
            </a:pPr>
            <a:r>
              <a:rPr lang="ja-JP" altLang="en-US" sz="3600" b="0" dirty="0"/>
              <a:t>実験・計算結果を並べただけでも結論に到達する</a:t>
            </a:r>
            <a:endParaRPr lang="en-US" altLang="ja-JP" sz="3600" b="0" dirty="0"/>
          </a:p>
          <a:p>
            <a:pPr marL="0" indent="0">
              <a:lnSpc>
                <a:spcPct val="110000"/>
              </a:lnSpc>
              <a:spcBef>
                <a:spcPts val="0"/>
              </a:spcBef>
              <a:spcAft>
                <a:spcPts val="600"/>
              </a:spcAft>
              <a:buNone/>
            </a:pPr>
            <a:r>
              <a:rPr lang="ja-JP" altLang="en-US" sz="3600" b="0" dirty="0"/>
              <a:t>プレゼンはある。が、それは</a:t>
            </a:r>
            <a:r>
              <a:rPr lang="ja-JP" altLang="en-US" sz="3600" dirty="0">
                <a:solidFill>
                  <a:srgbClr val="FF0000"/>
                </a:solidFill>
              </a:rPr>
              <a:t>ただの実験報告</a:t>
            </a:r>
            <a:endParaRPr lang="en-US" altLang="ja-JP" sz="3600" dirty="0">
              <a:solidFill>
                <a:srgbClr val="FF0000"/>
              </a:solidFill>
            </a:endParaRPr>
          </a:p>
          <a:p>
            <a:pPr marL="0" indent="0">
              <a:lnSpc>
                <a:spcPct val="110000"/>
              </a:lnSpc>
              <a:spcBef>
                <a:spcPts val="0"/>
              </a:spcBef>
              <a:spcAft>
                <a:spcPts val="600"/>
              </a:spcAft>
              <a:buNone/>
            </a:pPr>
            <a:endParaRPr lang="en-US" altLang="ja-JP" sz="3600" dirty="0">
              <a:solidFill>
                <a:srgbClr val="FF0000"/>
              </a:solidFill>
            </a:endParaRPr>
          </a:p>
          <a:p>
            <a:pPr marL="0" indent="0">
              <a:lnSpc>
                <a:spcPct val="110000"/>
              </a:lnSpc>
              <a:spcBef>
                <a:spcPts val="0"/>
              </a:spcBef>
              <a:spcAft>
                <a:spcPts val="600"/>
              </a:spcAft>
              <a:buNone/>
            </a:pPr>
            <a:r>
              <a:rPr lang="ja-JP" altLang="en-US" sz="3600" dirty="0">
                <a:solidFill>
                  <a:srgbClr val="FF0000"/>
                </a:solidFill>
              </a:rPr>
              <a:t>研究</a:t>
            </a:r>
            <a:r>
              <a:rPr lang="en-US" altLang="ja-JP" sz="3600" dirty="0">
                <a:solidFill>
                  <a:srgbClr val="FF0000"/>
                </a:solidFill>
              </a:rPr>
              <a:t>:</a:t>
            </a:r>
            <a:r>
              <a:rPr lang="ja-JP" altLang="en-US" sz="3600" dirty="0">
                <a:solidFill>
                  <a:srgbClr val="FF0000"/>
                </a:solidFill>
              </a:rPr>
              <a:t> 考察、議論（、独自の主張）が入るべき</a:t>
            </a:r>
            <a:endParaRPr lang="en-US" altLang="ja-JP" sz="3600" dirty="0">
              <a:solidFill>
                <a:srgbClr val="FF0000"/>
              </a:solidFill>
            </a:endParaRPr>
          </a:p>
          <a:p>
            <a:pPr marL="742950" indent="-742950">
              <a:lnSpc>
                <a:spcPct val="110000"/>
              </a:lnSpc>
              <a:spcBef>
                <a:spcPts val="0"/>
              </a:spcBef>
              <a:spcAft>
                <a:spcPts val="600"/>
              </a:spcAft>
              <a:buFont typeface="+mj-lt"/>
              <a:buAutoNum type="arabicPeriod"/>
            </a:pPr>
            <a:r>
              <a:rPr lang="ja-JP" altLang="en-US" sz="3600" dirty="0"/>
              <a:t>根拠</a:t>
            </a:r>
            <a:r>
              <a:rPr lang="ja-JP" altLang="en-US" sz="3600" b="0" dirty="0"/>
              <a:t>となるデータ</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結論に導くために必要な</a:t>
            </a:r>
            <a:br>
              <a:rPr lang="en-US" altLang="ja-JP" sz="3600" b="0" dirty="0"/>
            </a:br>
            <a:r>
              <a:rPr lang="ja-JP" altLang="en-US" sz="3600" b="0" dirty="0"/>
              <a:t>　</a:t>
            </a:r>
            <a:r>
              <a:rPr lang="ja-JP" altLang="en-US" sz="3600" dirty="0">
                <a:solidFill>
                  <a:srgbClr val="0000FF"/>
                </a:solidFill>
              </a:rPr>
              <a:t>理論モデル、機構、議論 </a:t>
            </a:r>
            <a:endParaRPr lang="en-US" altLang="ja-JP" sz="3600" dirty="0">
              <a:solidFill>
                <a:srgbClr val="0000FF"/>
              </a:solidFill>
            </a:endParaRPr>
          </a:p>
          <a:p>
            <a:pPr marL="742950" indent="-742950">
              <a:lnSpc>
                <a:spcPct val="110000"/>
              </a:lnSpc>
              <a:spcBef>
                <a:spcPts val="0"/>
              </a:spcBef>
              <a:spcAft>
                <a:spcPts val="600"/>
              </a:spcAft>
              <a:buFont typeface="+mj-lt"/>
              <a:buAutoNum type="arabicPeriod"/>
            </a:pPr>
            <a:r>
              <a:rPr lang="ja-JP" altLang="en-US" sz="3600" b="0" dirty="0">
                <a:solidFill>
                  <a:srgbClr val="0000FF"/>
                </a:solidFill>
              </a:rPr>
              <a:t>その</a:t>
            </a:r>
            <a:r>
              <a:rPr lang="ja-JP" altLang="en-US" sz="3600" dirty="0">
                <a:solidFill>
                  <a:srgbClr val="0000FF"/>
                </a:solidFill>
              </a:rPr>
              <a:t>スライドで伝えたいこと</a:t>
            </a:r>
            <a:endParaRPr lang="en-US" altLang="ja-JP" sz="3600" b="0" dirty="0"/>
          </a:p>
        </p:txBody>
      </p:sp>
    </p:spTree>
    <p:extLst>
      <p:ext uri="{BB962C8B-B14F-4D97-AF65-F5344CB8AC3E}">
        <p14:creationId xmlns:p14="http://schemas.microsoft.com/office/powerpoint/2010/main" val="1928294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39519-6B90-6C75-9CD7-42934B44119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8A4642-3F68-7B8F-06F7-EBEE924F4410}"/>
              </a:ext>
            </a:extLst>
          </p:cNvPr>
          <p:cNvSpPr>
            <a:spLocks noGrp="1"/>
          </p:cNvSpPr>
          <p:nvPr>
            <p:ph type="title"/>
          </p:nvPr>
        </p:nvSpPr>
        <p:spPr/>
        <p:txBody>
          <a:bodyPr/>
          <a:lstStyle/>
          <a:p>
            <a:r>
              <a:rPr kumimoji="1" lang="ja-JP" altLang="en-US" dirty="0"/>
              <a:t>プレゼンの構成を完成させる</a:t>
            </a:r>
          </a:p>
        </p:txBody>
      </p:sp>
      <p:sp>
        <p:nvSpPr>
          <p:cNvPr id="3" name="コンテンツ プレースホルダー 2">
            <a:extLst>
              <a:ext uri="{FF2B5EF4-FFF2-40B4-BE49-F238E27FC236}">
                <a16:creationId xmlns:a16="http://schemas.microsoft.com/office/drawing/2014/main" id="{A569C855-D246-C4C5-1746-C982F2D10C65}"/>
              </a:ext>
            </a:extLst>
          </p:cNvPr>
          <p:cNvSpPr>
            <a:spLocks noGrp="1"/>
          </p:cNvSpPr>
          <p:nvPr>
            <p:ph idx="1"/>
          </p:nvPr>
        </p:nvSpPr>
        <p:spPr>
          <a:xfrm>
            <a:off x="358041" y="1253331"/>
            <a:ext cx="11833959" cy="5604669"/>
          </a:xfrm>
        </p:spPr>
        <p:txBody>
          <a:bodyPr>
            <a:normAutofit/>
          </a:bodyPr>
          <a:lstStyle/>
          <a:p>
            <a:pPr marL="742950" indent="-742950">
              <a:lnSpc>
                <a:spcPct val="110000"/>
              </a:lnSpc>
              <a:spcBef>
                <a:spcPts val="0"/>
              </a:spcBef>
              <a:spcAft>
                <a:spcPts val="600"/>
              </a:spcAft>
              <a:buFont typeface="+mj-lt"/>
              <a:buAutoNum type="arabicPeriod"/>
            </a:pPr>
            <a:r>
              <a:rPr lang="ja-JP" altLang="en-US" sz="3600" b="0" dirty="0"/>
              <a:t>プレゼン題目</a:t>
            </a:r>
            <a:r>
              <a:rPr lang="en-US" altLang="ja-JP" sz="3600" b="0" dirty="0"/>
              <a:t>,</a:t>
            </a:r>
            <a:r>
              <a:rPr lang="ja-JP" altLang="en-US" sz="3600" b="0" dirty="0"/>
              <a:t> 発表者 </a:t>
            </a:r>
            <a:r>
              <a:rPr lang="en-US" altLang="ja-JP" sz="3600" b="0" dirty="0"/>
              <a:t>(</a:t>
            </a:r>
            <a:r>
              <a:rPr lang="ja-JP" altLang="en-US" sz="3600" b="0" dirty="0"/>
              <a:t>謝辞</a:t>
            </a:r>
            <a:r>
              <a:rPr lang="en-US" altLang="ja-JP" sz="3600" b="0" dirty="0"/>
              <a:t>)</a:t>
            </a:r>
          </a:p>
          <a:p>
            <a:pPr marL="742950" indent="-742950">
              <a:lnSpc>
                <a:spcPct val="110000"/>
              </a:lnSpc>
              <a:spcBef>
                <a:spcPts val="0"/>
              </a:spcBef>
              <a:spcAft>
                <a:spcPts val="600"/>
              </a:spcAft>
              <a:buFont typeface="+mj-lt"/>
              <a:buAutoNum type="arabicPeriod"/>
            </a:pPr>
            <a:r>
              <a:rPr lang="ja-JP" altLang="en-US" sz="3600" dirty="0">
                <a:solidFill>
                  <a:srgbClr val="FF0000"/>
                </a:solidFill>
              </a:rPr>
              <a:t>背景・課題・動機</a:t>
            </a:r>
            <a:endParaRPr lang="en-US" altLang="ja-JP" sz="3600" dirty="0">
              <a:solidFill>
                <a:srgbClr val="FF0000"/>
              </a:solidFill>
            </a:endParaRPr>
          </a:p>
          <a:p>
            <a:pPr marL="742950" indent="-742950">
              <a:lnSpc>
                <a:spcPct val="110000"/>
              </a:lnSpc>
              <a:spcBef>
                <a:spcPts val="0"/>
              </a:spcBef>
              <a:spcAft>
                <a:spcPts val="600"/>
              </a:spcAft>
              <a:buFont typeface="+mj-lt"/>
              <a:buAutoNum type="arabicPeriod"/>
            </a:pPr>
            <a:r>
              <a:rPr lang="ja-JP" altLang="en-US" sz="3600" b="0" dirty="0"/>
              <a:t>目的</a:t>
            </a:r>
            <a:endParaRPr lang="en-US" altLang="ja-JP" sz="3600" b="0" dirty="0"/>
          </a:p>
          <a:p>
            <a:pPr marL="742950" indent="-742950">
              <a:lnSpc>
                <a:spcPct val="110000"/>
              </a:lnSpc>
              <a:spcBef>
                <a:spcPts val="0"/>
              </a:spcBef>
              <a:spcAft>
                <a:spcPts val="600"/>
              </a:spcAft>
              <a:buFont typeface="+mj-lt"/>
              <a:buAutoNum type="arabicPeriod"/>
            </a:pPr>
            <a:r>
              <a:rPr lang="ja-JP" altLang="en-US" sz="3600" dirty="0">
                <a:solidFill>
                  <a:srgbClr val="FF0000"/>
                </a:solidFill>
              </a:rPr>
              <a:t>アプローチ </a:t>
            </a:r>
            <a:r>
              <a:rPr lang="en-US" altLang="ja-JP" sz="3600" dirty="0">
                <a:solidFill>
                  <a:srgbClr val="FF0000"/>
                </a:solidFill>
              </a:rPr>
              <a:t>(</a:t>
            </a:r>
            <a:r>
              <a:rPr lang="ja-JP" altLang="en-US" sz="3600" dirty="0">
                <a:solidFill>
                  <a:srgbClr val="FF0000"/>
                </a:solidFill>
              </a:rPr>
              <a:t>方法</a:t>
            </a:r>
            <a:r>
              <a:rPr lang="en-US" altLang="ja-JP" sz="3600" dirty="0">
                <a:solidFill>
                  <a:srgbClr val="FF0000"/>
                </a:solidFill>
              </a:rPr>
              <a:t>)</a:t>
            </a:r>
            <a:r>
              <a:rPr lang="ja-JP" altLang="en-US" sz="3600" dirty="0">
                <a:solidFill>
                  <a:srgbClr val="FF0000"/>
                </a:solidFill>
              </a:rPr>
              <a:t>　結論を簡潔に説明するのもよい</a:t>
            </a:r>
            <a:endParaRPr lang="en-US" altLang="ja-JP" sz="3600" dirty="0">
              <a:solidFill>
                <a:srgbClr val="FF0000"/>
              </a:solidFill>
            </a:endParaRPr>
          </a:p>
          <a:p>
            <a:pPr marL="742950" indent="-742950">
              <a:lnSpc>
                <a:spcPct val="110000"/>
              </a:lnSpc>
              <a:spcBef>
                <a:spcPts val="0"/>
              </a:spcBef>
              <a:spcAft>
                <a:spcPts val="600"/>
              </a:spcAft>
              <a:buFont typeface="+mj-lt"/>
              <a:buAutoNum type="arabicPeriod"/>
            </a:pPr>
            <a:r>
              <a:rPr lang="ja-JP" altLang="en-US" sz="3600" dirty="0">
                <a:solidFill>
                  <a:srgbClr val="FF0000"/>
                </a:solidFill>
              </a:rPr>
              <a:t>具体的な研究方法</a:t>
            </a:r>
            <a:endParaRPr lang="en-US" altLang="ja-JP" sz="3600" dirty="0">
              <a:solidFill>
                <a:srgbClr val="FF0000"/>
              </a:solidFill>
            </a:endParaRPr>
          </a:p>
          <a:p>
            <a:pPr marL="742950" indent="-742950">
              <a:lnSpc>
                <a:spcPct val="110000"/>
              </a:lnSpc>
              <a:spcBef>
                <a:spcPts val="0"/>
              </a:spcBef>
              <a:spcAft>
                <a:spcPts val="600"/>
              </a:spcAft>
              <a:buFont typeface="+mj-lt"/>
              <a:buAutoNum type="arabicPeriod"/>
            </a:pPr>
            <a:r>
              <a:rPr lang="ja-JP" altLang="en-US" sz="3600" b="0" dirty="0"/>
              <a:t>研究結果</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考察、議論、主張</a:t>
            </a:r>
            <a:endParaRPr lang="en-US" altLang="ja-JP" sz="3600" b="0" dirty="0"/>
          </a:p>
          <a:p>
            <a:pPr marL="742950" indent="-742950">
              <a:lnSpc>
                <a:spcPct val="110000"/>
              </a:lnSpc>
              <a:spcBef>
                <a:spcPts val="0"/>
              </a:spcBef>
              <a:spcAft>
                <a:spcPts val="600"/>
              </a:spcAft>
              <a:buFont typeface="+mj-lt"/>
              <a:buAutoNum type="arabicPeriod"/>
            </a:pPr>
            <a:r>
              <a:rPr lang="ja-JP" altLang="en-US" sz="3600" b="0" dirty="0"/>
              <a:t>結論 </a:t>
            </a:r>
            <a:r>
              <a:rPr lang="en-US" altLang="ja-JP" sz="3600" b="0" dirty="0"/>
              <a:t>(</a:t>
            </a:r>
            <a:r>
              <a:rPr lang="ja-JP" altLang="en-US" sz="3600" b="0" dirty="0"/>
              <a:t>謝辞</a:t>
            </a:r>
            <a:r>
              <a:rPr lang="en-US" altLang="ja-JP" sz="3600" b="0" dirty="0"/>
              <a:t>)</a:t>
            </a:r>
            <a:endParaRPr kumimoji="1" lang="ja-JP" altLang="en-US" sz="3600" b="0" dirty="0"/>
          </a:p>
        </p:txBody>
      </p:sp>
    </p:spTree>
    <p:extLst>
      <p:ext uri="{BB962C8B-B14F-4D97-AF65-F5344CB8AC3E}">
        <p14:creationId xmlns:p14="http://schemas.microsoft.com/office/powerpoint/2010/main" val="337045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22747-D895-3B91-B3B9-55E08C13C30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A520398-638A-6C58-B4EF-FF052AE711E6}"/>
              </a:ext>
            </a:extLst>
          </p:cNvPr>
          <p:cNvSpPr>
            <a:spLocks noGrp="1"/>
          </p:cNvSpPr>
          <p:nvPr>
            <p:ph type="title"/>
          </p:nvPr>
        </p:nvSpPr>
        <p:spPr/>
        <p:txBody>
          <a:bodyPr/>
          <a:lstStyle/>
          <a:p>
            <a:r>
              <a:rPr kumimoji="1" lang="ja-JP" altLang="en-US" dirty="0"/>
              <a:t>時間調整</a:t>
            </a:r>
          </a:p>
        </p:txBody>
      </p:sp>
      <p:sp>
        <p:nvSpPr>
          <p:cNvPr id="3" name="コンテンツ プレースホルダー 2">
            <a:extLst>
              <a:ext uri="{FF2B5EF4-FFF2-40B4-BE49-F238E27FC236}">
                <a16:creationId xmlns:a16="http://schemas.microsoft.com/office/drawing/2014/main" id="{0F4F0F86-6FCB-417F-31E1-B1ED258BD991}"/>
              </a:ext>
            </a:extLst>
          </p:cNvPr>
          <p:cNvSpPr>
            <a:spLocks noGrp="1"/>
          </p:cNvSpPr>
          <p:nvPr>
            <p:ph idx="1"/>
          </p:nvPr>
        </p:nvSpPr>
        <p:spPr>
          <a:xfrm>
            <a:off x="358041" y="1253331"/>
            <a:ext cx="11833959" cy="5604669"/>
          </a:xfrm>
        </p:spPr>
        <p:txBody>
          <a:bodyPr>
            <a:normAutofit fontScale="92500" lnSpcReduction="10000"/>
          </a:bodyPr>
          <a:lstStyle/>
          <a:p>
            <a:pPr marL="0" indent="0">
              <a:lnSpc>
                <a:spcPct val="110000"/>
              </a:lnSpc>
              <a:spcBef>
                <a:spcPts val="0"/>
              </a:spcBef>
              <a:spcAft>
                <a:spcPts val="600"/>
              </a:spcAft>
              <a:buNone/>
            </a:pPr>
            <a:r>
              <a:rPr lang="ja-JP" altLang="en-US" sz="3600" b="0" dirty="0"/>
              <a:t>表紙以外のスライドは、</a:t>
            </a:r>
            <a:br>
              <a:rPr lang="en-US" altLang="ja-JP" sz="3600" b="0" dirty="0"/>
            </a:br>
            <a:r>
              <a:rPr lang="ja-JP" altLang="en-US" sz="3600" b="0" dirty="0"/>
              <a:t>１分毎に １～１．５枚</a:t>
            </a:r>
            <a:br>
              <a:rPr lang="en-US" altLang="ja-JP" sz="3600" b="0" dirty="0"/>
            </a:br>
            <a:r>
              <a:rPr lang="ja-JP" altLang="en-US" sz="3600" b="0" dirty="0"/>
              <a:t>　</a:t>
            </a:r>
            <a:r>
              <a:rPr lang="en-US" altLang="ja-JP" sz="3600" b="0" dirty="0"/>
              <a:t>(</a:t>
            </a:r>
            <a:r>
              <a:rPr lang="ja-JP" altLang="en-US" sz="3600" b="0" dirty="0"/>
              <a:t>アニメーションにしたスライドグループは</a:t>
            </a:r>
            <a:br>
              <a:rPr lang="en-US" altLang="ja-JP" sz="3600" b="0" dirty="0"/>
            </a:br>
            <a:r>
              <a:rPr lang="ja-JP" altLang="en-US" sz="3600" b="0" dirty="0"/>
              <a:t>　 </a:t>
            </a:r>
            <a:r>
              <a:rPr lang="en-US" altLang="ja-JP" sz="3600" b="0" dirty="0"/>
              <a:t>1</a:t>
            </a:r>
            <a:r>
              <a:rPr lang="ja-JP" altLang="en-US" sz="3600" b="0" dirty="0"/>
              <a:t>枚と数えられるかもしれない</a:t>
            </a:r>
            <a:r>
              <a:rPr lang="en-US" altLang="ja-JP" sz="3600" b="0" dirty="0"/>
              <a:t>)</a:t>
            </a:r>
          </a:p>
          <a:p>
            <a:pPr>
              <a:lnSpc>
                <a:spcPct val="110000"/>
              </a:lnSpc>
              <a:spcBef>
                <a:spcPts val="0"/>
              </a:spcBef>
              <a:spcAft>
                <a:spcPts val="600"/>
              </a:spcAft>
            </a:pPr>
            <a:endParaRPr lang="en-US" altLang="ja-JP" sz="3600" b="0" dirty="0"/>
          </a:p>
          <a:p>
            <a:pPr>
              <a:lnSpc>
                <a:spcPct val="110000"/>
              </a:lnSpc>
              <a:spcBef>
                <a:spcPts val="0"/>
              </a:spcBef>
              <a:spcAft>
                <a:spcPts val="600"/>
              </a:spcAft>
            </a:pPr>
            <a:r>
              <a:rPr lang="ja-JP" altLang="en-US" sz="3600" b="0" dirty="0"/>
              <a:t>１０分のプレゼンでは、表紙を含めて１５枚が限界</a:t>
            </a:r>
            <a:endParaRPr lang="en-US" altLang="ja-JP" sz="3600" b="0" dirty="0"/>
          </a:p>
          <a:p>
            <a:pPr>
              <a:lnSpc>
                <a:spcPct val="110000"/>
              </a:lnSpc>
              <a:spcBef>
                <a:spcPts val="0"/>
              </a:spcBef>
              <a:spcAft>
                <a:spcPts val="600"/>
              </a:spcAft>
            </a:pPr>
            <a:r>
              <a:rPr lang="ja-JP" altLang="en-US" sz="3600" b="0" dirty="0"/>
              <a:t> 複数のスライドの内容を</a:t>
            </a:r>
            <a:r>
              <a:rPr lang="ja-JP" altLang="en-US" sz="3600" b="0" dirty="0">
                <a:solidFill>
                  <a:srgbClr val="FF0000"/>
                </a:solidFill>
              </a:rPr>
              <a:t>１枚にまとめても、</a:t>
            </a:r>
            <a:br>
              <a:rPr lang="en-US" altLang="ja-JP" sz="3600" b="0" dirty="0">
                <a:solidFill>
                  <a:srgbClr val="FF0000"/>
                </a:solidFill>
              </a:rPr>
            </a:br>
            <a:r>
              <a:rPr lang="ja-JP" altLang="en-US" sz="3600" b="0" dirty="0">
                <a:solidFill>
                  <a:srgbClr val="FF0000"/>
                </a:solidFill>
              </a:rPr>
              <a:t> 説明時間はかわらない</a:t>
            </a:r>
            <a:br>
              <a:rPr lang="en-US" altLang="ja-JP" sz="3600" b="0" dirty="0">
                <a:solidFill>
                  <a:srgbClr val="FF0000"/>
                </a:solidFill>
              </a:rPr>
            </a:br>
            <a:r>
              <a:rPr lang="ja-JP" altLang="en-US" sz="3600" dirty="0">
                <a:solidFill>
                  <a:srgbClr val="0000FF"/>
                </a:solidFill>
              </a:rPr>
              <a:t>　　</a:t>
            </a:r>
            <a:r>
              <a:rPr lang="en-US" altLang="ja-JP" sz="3600" dirty="0">
                <a:solidFill>
                  <a:srgbClr val="0000FF"/>
                </a:solidFill>
              </a:rPr>
              <a:t>1</a:t>
            </a:r>
            <a:r>
              <a:rPr lang="ja-JP" altLang="en-US" sz="3600" dirty="0">
                <a:solidFill>
                  <a:srgbClr val="0000FF"/>
                </a:solidFill>
              </a:rPr>
              <a:t>枚のスライドに詰め込みすぎない</a:t>
            </a:r>
            <a:endParaRPr lang="en-US" altLang="ja-JP" sz="3600" dirty="0">
              <a:solidFill>
                <a:srgbClr val="0000FF"/>
              </a:solidFill>
            </a:endParaRPr>
          </a:p>
          <a:p>
            <a:pPr>
              <a:lnSpc>
                <a:spcPct val="110000"/>
              </a:lnSpc>
              <a:spcBef>
                <a:spcPts val="0"/>
              </a:spcBef>
              <a:spcAft>
                <a:spcPts val="600"/>
              </a:spcAft>
            </a:pPr>
            <a:r>
              <a:rPr lang="ja-JP" altLang="en-US" sz="3600" dirty="0">
                <a:solidFill>
                  <a:srgbClr val="0000FF"/>
                </a:solidFill>
              </a:rPr>
              <a:t>極力、まとめはしっかりと説明・アピールする</a:t>
            </a:r>
            <a:endParaRPr lang="en-US" altLang="ja-JP" sz="3600" dirty="0">
              <a:solidFill>
                <a:srgbClr val="0000FF"/>
              </a:solidFill>
            </a:endParaRPr>
          </a:p>
        </p:txBody>
      </p:sp>
    </p:spTree>
    <p:extLst>
      <p:ext uri="{BB962C8B-B14F-4D97-AF65-F5344CB8AC3E}">
        <p14:creationId xmlns:p14="http://schemas.microsoft.com/office/powerpoint/2010/main" val="2332768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08B2C-FC1E-86EC-3458-34BBD012A9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CB239D2-6A75-BC2F-E178-50B2D958E38E}"/>
              </a:ext>
            </a:extLst>
          </p:cNvPr>
          <p:cNvSpPr>
            <a:spLocks noGrp="1"/>
          </p:cNvSpPr>
          <p:nvPr>
            <p:ph type="title"/>
          </p:nvPr>
        </p:nvSpPr>
        <p:spPr>
          <a:xfrm>
            <a:off x="205642" y="163146"/>
            <a:ext cx="11171116" cy="807182"/>
          </a:xfrm>
        </p:spPr>
        <p:txBody>
          <a:bodyPr>
            <a:normAutofit/>
          </a:bodyPr>
          <a:lstStyle/>
          <a:p>
            <a:r>
              <a:rPr kumimoji="1" lang="ja-JP" altLang="en-US" dirty="0"/>
              <a:t>スライドタイトル</a:t>
            </a:r>
            <a:r>
              <a:rPr kumimoji="1" lang="en-US" altLang="ja-JP" dirty="0"/>
              <a:t>:</a:t>
            </a:r>
            <a:r>
              <a:rPr kumimoji="1" lang="ja-JP" altLang="en-US" dirty="0"/>
              <a:t> 簡潔が一番</a:t>
            </a:r>
          </a:p>
        </p:txBody>
      </p:sp>
      <p:sp>
        <p:nvSpPr>
          <p:cNvPr id="3" name="コンテンツ プレースホルダー 2">
            <a:extLst>
              <a:ext uri="{FF2B5EF4-FFF2-40B4-BE49-F238E27FC236}">
                <a16:creationId xmlns:a16="http://schemas.microsoft.com/office/drawing/2014/main" id="{7988308E-864C-5928-AA00-8E6D4FC1E696}"/>
              </a:ext>
            </a:extLst>
          </p:cNvPr>
          <p:cNvSpPr>
            <a:spLocks noGrp="1"/>
          </p:cNvSpPr>
          <p:nvPr>
            <p:ph idx="1"/>
          </p:nvPr>
        </p:nvSpPr>
        <p:spPr>
          <a:xfrm>
            <a:off x="205642" y="1240630"/>
            <a:ext cx="11862533" cy="5274469"/>
          </a:xfrm>
        </p:spPr>
        <p:txBody>
          <a:bodyPr>
            <a:normAutofit fontScale="62500" lnSpcReduction="20000"/>
          </a:bodyPr>
          <a:lstStyle/>
          <a:p>
            <a:pPr marL="0" indent="0">
              <a:lnSpc>
                <a:spcPct val="120000"/>
              </a:lnSpc>
              <a:spcBef>
                <a:spcPts val="600"/>
              </a:spcBef>
              <a:buNone/>
            </a:pPr>
            <a:r>
              <a:rPr lang="ja-JP" altLang="en-US" sz="3600" dirty="0"/>
              <a:t>典型的なタイトル</a:t>
            </a:r>
            <a:r>
              <a:rPr lang="en-US" altLang="ja-JP" sz="3600" dirty="0"/>
              <a:t>:</a:t>
            </a:r>
            <a:r>
              <a:rPr lang="ja-JP" altLang="en-US" sz="3600" dirty="0"/>
              <a:t> </a:t>
            </a:r>
            <a:endParaRPr lang="en-US" altLang="ja-JP" sz="3600" dirty="0"/>
          </a:p>
          <a:p>
            <a:pPr marL="0" indent="0">
              <a:lnSpc>
                <a:spcPct val="120000"/>
              </a:lnSpc>
              <a:spcBef>
                <a:spcPts val="600"/>
              </a:spcBef>
              <a:buNone/>
            </a:pPr>
            <a:r>
              <a:rPr lang="ja-JP" altLang="en-US" sz="3600" b="0" dirty="0"/>
              <a:t>　</a:t>
            </a:r>
            <a:r>
              <a:rPr lang="en-US" altLang="ja-JP" sz="3600" b="0" dirty="0"/>
              <a:t>Introduction, Background, Objective(s), Motivation, Approach, </a:t>
            </a:r>
            <a:br>
              <a:rPr lang="en-US" altLang="ja-JP" sz="3600" b="0" dirty="0"/>
            </a:br>
            <a:r>
              <a:rPr lang="en-US" altLang="ja-JP" sz="3600" b="0" dirty="0"/>
              <a:t>   Experimental, Calculation, Conclusion (Summary), </a:t>
            </a:r>
            <a:r>
              <a:rPr lang="en-US" altLang="ja-JP" sz="3600" b="0" dirty="0" err="1"/>
              <a:t>Acknowlegements</a:t>
            </a:r>
            <a:endParaRPr lang="en-US" altLang="ja-JP" sz="3600" b="0" dirty="0"/>
          </a:p>
          <a:p>
            <a:pPr marL="0" indent="0">
              <a:lnSpc>
                <a:spcPct val="120000"/>
              </a:lnSpc>
              <a:spcBef>
                <a:spcPts val="600"/>
              </a:spcBef>
              <a:buNone/>
            </a:pPr>
            <a:endParaRPr lang="en-US" altLang="ja-JP" sz="3600" b="0" dirty="0"/>
          </a:p>
          <a:p>
            <a:pPr>
              <a:lnSpc>
                <a:spcPct val="120000"/>
              </a:lnSpc>
              <a:spcBef>
                <a:spcPts val="600"/>
              </a:spcBef>
              <a:buFont typeface="Arial" panose="020B0604020202020204" pitchFamily="34" charset="0"/>
              <a:buChar char="•"/>
            </a:pPr>
            <a:r>
              <a:rPr lang="ja-JP" altLang="en-US" sz="3600" dirty="0"/>
              <a:t>簡潔に</a:t>
            </a:r>
            <a:r>
              <a:rPr lang="ja-JP" altLang="en-US" sz="3600" b="0" dirty="0"/>
              <a:t>スライドで主張したいことを表現</a:t>
            </a:r>
            <a:br>
              <a:rPr lang="en-US" altLang="ja-JP" sz="3600" b="0" dirty="0"/>
            </a:br>
            <a:r>
              <a:rPr lang="ja-JP" altLang="en-US" sz="3600" b="0" dirty="0">
                <a:solidFill>
                  <a:srgbClr val="0000FF"/>
                </a:solidFill>
              </a:rPr>
              <a:t>　簡潔であれば、具体的な方がいい</a:t>
            </a:r>
            <a:endParaRPr lang="en-US" altLang="ja-JP" sz="3600" b="0" dirty="0">
              <a:solidFill>
                <a:srgbClr val="0000FF"/>
              </a:solidFill>
            </a:endParaRPr>
          </a:p>
          <a:p>
            <a:pPr marL="0" indent="0">
              <a:lnSpc>
                <a:spcPct val="120000"/>
              </a:lnSpc>
              <a:spcBef>
                <a:spcPts val="600"/>
              </a:spcBef>
              <a:buNone/>
            </a:pPr>
            <a:r>
              <a:rPr lang="en-US" altLang="ja-JP" sz="3600" dirty="0"/>
              <a:t>   XRD: Sample A</a:t>
            </a:r>
            <a:br>
              <a:rPr lang="en-US" altLang="ja-JP" sz="3600" dirty="0"/>
            </a:br>
            <a:r>
              <a:rPr lang="en-US" altLang="ja-JP" sz="3600" b="0" dirty="0">
                <a:solidFill>
                  <a:srgbClr val="0000FF"/>
                </a:solidFill>
              </a:rPr>
              <a:t>      Impurity phase in high-</a:t>
            </a:r>
            <a:r>
              <a:rPr lang="en-US" altLang="ja-JP" sz="3600" b="0" i="1" dirty="0" err="1">
                <a:solidFill>
                  <a:srgbClr val="0000FF"/>
                </a:solidFill>
              </a:rPr>
              <a:t>T</a:t>
            </a:r>
            <a:r>
              <a:rPr lang="en-US" altLang="ja-JP" sz="3600" b="0" baseline="-25000" dirty="0" err="1">
                <a:solidFill>
                  <a:srgbClr val="0000FF"/>
                </a:solidFill>
              </a:rPr>
              <a:t>g</a:t>
            </a:r>
            <a:r>
              <a:rPr lang="en-US" altLang="ja-JP" sz="3600" b="0" dirty="0">
                <a:solidFill>
                  <a:srgbClr val="0000FF"/>
                </a:solidFill>
              </a:rPr>
              <a:t> samples</a:t>
            </a:r>
            <a:br>
              <a:rPr lang="en-US" altLang="ja-JP" sz="3600" b="0" dirty="0"/>
            </a:br>
            <a:r>
              <a:rPr lang="en-US" altLang="ja-JP" sz="3600" dirty="0"/>
              <a:t>   Electrical properties: </a:t>
            </a:r>
            <a:r>
              <a:rPr lang="en-US" altLang="ja-JP" sz="3600" i="1" dirty="0"/>
              <a:t>T</a:t>
            </a:r>
            <a:r>
              <a:rPr lang="en-US" altLang="ja-JP" sz="3600" dirty="0"/>
              <a:t> dependences</a:t>
            </a:r>
          </a:p>
          <a:p>
            <a:pPr marL="0" indent="0">
              <a:lnSpc>
                <a:spcPct val="120000"/>
              </a:lnSpc>
              <a:spcBef>
                <a:spcPts val="600"/>
              </a:spcBef>
              <a:buNone/>
            </a:pPr>
            <a:r>
              <a:rPr lang="ja-JP" altLang="en-US" sz="3600" dirty="0"/>
              <a:t>　</a:t>
            </a:r>
            <a:r>
              <a:rPr lang="en-US" altLang="ja-JP" sz="3600" dirty="0"/>
              <a:t>Mechanism: Chemical reaction</a:t>
            </a:r>
          </a:p>
          <a:p>
            <a:pPr marL="0" indent="0">
              <a:lnSpc>
                <a:spcPct val="120000"/>
              </a:lnSpc>
              <a:spcBef>
                <a:spcPts val="600"/>
              </a:spcBef>
              <a:buNone/>
            </a:pPr>
            <a:r>
              <a:rPr lang="ja-JP" altLang="en-US" sz="3600" b="0" dirty="0">
                <a:solidFill>
                  <a:srgbClr val="0000FF"/>
                </a:solidFill>
              </a:rPr>
              <a:t>　　</a:t>
            </a:r>
            <a:r>
              <a:rPr lang="en-US" altLang="ja-JP" sz="3600" b="0" dirty="0">
                <a:solidFill>
                  <a:srgbClr val="0000FF"/>
                </a:solidFill>
              </a:rPr>
              <a:t>Diffusion limited reaction model</a:t>
            </a:r>
            <a:br>
              <a:rPr lang="en-US" altLang="ja-JP" sz="3600" b="0" dirty="0"/>
            </a:br>
            <a:r>
              <a:rPr lang="en-US" altLang="ja-JP" sz="3600" dirty="0"/>
              <a:t>   </a:t>
            </a:r>
            <a:r>
              <a:rPr lang="en-US" altLang="ja-JP" sz="3600" dirty="0" err="1"/>
              <a:t>Model</a:t>
            </a:r>
            <a:r>
              <a:rPr lang="en-US" altLang="ja-JP" sz="3600" dirty="0"/>
              <a:t>: Carrier transport</a:t>
            </a:r>
          </a:p>
          <a:p>
            <a:pPr marL="0" indent="0">
              <a:lnSpc>
                <a:spcPct val="120000"/>
              </a:lnSpc>
              <a:spcBef>
                <a:spcPts val="600"/>
              </a:spcBef>
              <a:buNone/>
            </a:pPr>
            <a:r>
              <a:rPr lang="en-US" altLang="ja-JP" sz="3600" b="0" dirty="0">
                <a:solidFill>
                  <a:srgbClr val="0000FF"/>
                </a:solidFill>
              </a:rPr>
              <a:t>      Degenerated conduction in high-</a:t>
            </a:r>
            <a:r>
              <a:rPr lang="en-US" altLang="ja-JP" sz="3600" b="0" i="1" dirty="0" err="1">
                <a:solidFill>
                  <a:srgbClr val="0000FF"/>
                </a:solidFill>
              </a:rPr>
              <a:t>T</a:t>
            </a:r>
            <a:r>
              <a:rPr lang="en-US" altLang="ja-JP" sz="3600" b="0" baseline="-25000" dirty="0" err="1">
                <a:solidFill>
                  <a:srgbClr val="0000FF"/>
                </a:solidFill>
              </a:rPr>
              <a:t>g</a:t>
            </a:r>
            <a:r>
              <a:rPr lang="en-US" altLang="ja-JP" sz="3600" b="0" dirty="0">
                <a:solidFill>
                  <a:srgbClr val="0000FF"/>
                </a:solidFill>
              </a:rPr>
              <a:t> samples</a:t>
            </a:r>
          </a:p>
        </p:txBody>
      </p:sp>
    </p:spTree>
    <p:extLst>
      <p:ext uri="{BB962C8B-B14F-4D97-AF65-F5344CB8AC3E}">
        <p14:creationId xmlns:p14="http://schemas.microsoft.com/office/powerpoint/2010/main" val="343324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C7603-3E8E-82BA-D1AD-2E32040D0DD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8C2D76B-BEA1-F196-F9FE-B1D9D450861E}"/>
              </a:ext>
            </a:extLst>
          </p:cNvPr>
          <p:cNvSpPr>
            <a:spLocks noGrp="1"/>
          </p:cNvSpPr>
          <p:nvPr>
            <p:ph type="title"/>
          </p:nvPr>
        </p:nvSpPr>
        <p:spPr>
          <a:xfrm>
            <a:off x="205642" y="163146"/>
            <a:ext cx="11171116" cy="807182"/>
          </a:xfrm>
        </p:spPr>
        <p:txBody>
          <a:bodyPr>
            <a:normAutofit/>
          </a:bodyPr>
          <a:lstStyle/>
          <a:p>
            <a:r>
              <a:rPr kumimoji="1" lang="ja-JP" altLang="en-US" dirty="0"/>
              <a:t>講義の目的</a:t>
            </a:r>
            <a:r>
              <a:rPr kumimoji="1" lang="en-US" altLang="ja-JP" dirty="0"/>
              <a:t>:</a:t>
            </a:r>
            <a:r>
              <a:rPr lang="ja-JP" altLang="en-US" sz="3600" dirty="0"/>
              <a:t>プレゼン資料を作る方法</a:t>
            </a:r>
            <a:endParaRPr kumimoji="1" lang="ja-JP" altLang="en-US" dirty="0"/>
          </a:p>
        </p:txBody>
      </p:sp>
      <p:sp>
        <p:nvSpPr>
          <p:cNvPr id="3" name="コンテンツ プレースホルダー 2">
            <a:extLst>
              <a:ext uri="{FF2B5EF4-FFF2-40B4-BE49-F238E27FC236}">
                <a16:creationId xmlns:a16="http://schemas.microsoft.com/office/drawing/2014/main" id="{FC46CB1D-D75D-1000-5450-2F2B768C6D92}"/>
              </a:ext>
            </a:extLst>
          </p:cNvPr>
          <p:cNvSpPr>
            <a:spLocks noGrp="1"/>
          </p:cNvSpPr>
          <p:nvPr>
            <p:ph idx="1"/>
          </p:nvPr>
        </p:nvSpPr>
        <p:spPr>
          <a:xfrm>
            <a:off x="490888" y="1337912"/>
            <a:ext cx="11357811" cy="5111013"/>
          </a:xfrm>
        </p:spPr>
        <p:txBody>
          <a:bodyPr>
            <a:normAutofit fontScale="70000" lnSpcReduction="20000"/>
          </a:bodyPr>
          <a:lstStyle/>
          <a:p>
            <a:pPr>
              <a:lnSpc>
                <a:spcPct val="120000"/>
              </a:lnSpc>
              <a:spcBef>
                <a:spcPts val="600"/>
              </a:spcBef>
              <a:buFont typeface="Arial" panose="020B0604020202020204" pitchFamily="34" charset="0"/>
              <a:buChar char="•"/>
            </a:pPr>
            <a:r>
              <a:rPr lang="ja-JP" altLang="en-US" sz="4800" dirty="0"/>
              <a:t>聴衆を理解する</a:t>
            </a:r>
            <a:endParaRPr lang="en-US" altLang="ja-JP" sz="4800" dirty="0"/>
          </a:p>
          <a:p>
            <a:pPr>
              <a:lnSpc>
                <a:spcPct val="120000"/>
              </a:lnSpc>
              <a:spcBef>
                <a:spcPts val="600"/>
              </a:spcBef>
              <a:buFont typeface="Arial" panose="020B0604020202020204" pitchFamily="34" charset="0"/>
              <a:buChar char="•"/>
            </a:pPr>
            <a:r>
              <a:rPr lang="ja-JP" altLang="en-US" sz="4800" dirty="0"/>
              <a:t>標準的な構成に従う</a:t>
            </a:r>
            <a:r>
              <a:rPr lang="en-US" altLang="ja-JP" sz="4800" dirty="0"/>
              <a:t>:</a:t>
            </a:r>
            <a:r>
              <a:rPr lang="ja-JP" altLang="en-US" sz="4800" dirty="0"/>
              <a:t> </a:t>
            </a:r>
            <a:r>
              <a:rPr lang="ja-JP" altLang="en-US" sz="4800" dirty="0">
                <a:solidFill>
                  <a:srgbClr val="0000FF"/>
                </a:solidFill>
              </a:rPr>
              <a:t>暗黙のルール</a:t>
            </a:r>
            <a:endParaRPr lang="en-US" altLang="ja-JP" sz="4800" dirty="0">
              <a:solidFill>
                <a:srgbClr val="0000FF"/>
              </a:solidFill>
            </a:endParaRPr>
          </a:p>
          <a:p>
            <a:pPr>
              <a:lnSpc>
                <a:spcPct val="120000"/>
              </a:lnSpc>
              <a:spcBef>
                <a:spcPts val="600"/>
              </a:spcBef>
              <a:buFont typeface="Arial" panose="020B0604020202020204" pitchFamily="34" charset="0"/>
              <a:buChar char="•"/>
            </a:pPr>
            <a:r>
              <a:rPr lang="ja-JP" altLang="en-US" sz="4800" dirty="0"/>
              <a:t>効率的な作り方</a:t>
            </a:r>
            <a:r>
              <a:rPr lang="en-US" altLang="ja-JP" sz="4800" dirty="0"/>
              <a:t>:</a:t>
            </a:r>
            <a:br>
              <a:rPr lang="en-US" altLang="ja-JP" sz="4800" dirty="0"/>
            </a:br>
            <a:r>
              <a:rPr lang="ja-JP" altLang="en-US" sz="4800" dirty="0"/>
              <a:t>　作りやすい部分から作っていく</a:t>
            </a:r>
            <a:endParaRPr lang="en-US" altLang="ja-JP" sz="4800" dirty="0"/>
          </a:p>
          <a:p>
            <a:pPr>
              <a:lnSpc>
                <a:spcPct val="120000"/>
              </a:lnSpc>
              <a:spcBef>
                <a:spcPts val="600"/>
              </a:spcBef>
              <a:buFont typeface="Arial" panose="020B0604020202020204" pitchFamily="34" charset="0"/>
              <a:buChar char="•"/>
            </a:pPr>
            <a:r>
              <a:rPr lang="ja-JP" altLang="en-US" sz="4800" dirty="0"/>
              <a:t>見やすいスライド</a:t>
            </a:r>
            <a:r>
              <a:rPr lang="en-US" altLang="ja-JP" sz="4800" dirty="0"/>
              <a:t>:</a:t>
            </a:r>
            <a:r>
              <a:rPr lang="ja-JP" altLang="en-US" sz="4800" dirty="0"/>
              <a:t> </a:t>
            </a:r>
            <a:br>
              <a:rPr lang="en-US" altLang="ja-JP" sz="4800" dirty="0"/>
            </a:br>
            <a:r>
              <a:rPr lang="ja-JP" altLang="en-US" sz="4800" dirty="0"/>
              <a:t>　文字　　　</a:t>
            </a:r>
            <a:r>
              <a:rPr lang="en-US" altLang="ja-JP" sz="4800" dirty="0"/>
              <a:t>:</a:t>
            </a:r>
            <a:r>
              <a:rPr lang="ja-JP" altLang="en-US" sz="4800" dirty="0"/>
              <a:t> 大きい、</a:t>
            </a:r>
            <a:r>
              <a:rPr lang="ja-JP" altLang="en-US" sz="4800" dirty="0">
                <a:solidFill>
                  <a:srgbClr val="FF0000"/>
                </a:solidFill>
              </a:rPr>
              <a:t>見やすい</a:t>
            </a:r>
            <a:r>
              <a:rPr lang="ja-JP" altLang="en-US" sz="4800" dirty="0"/>
              <a:t>、最小限</a:t>
            </a:r>
            <a:br>
              <a:rPr lang="en-US" altLang="ja-JP" sz="4800" dirty="0"/>
            </a:br>
            <a:r>
              <a:rPr lang="ja-JP" altLang="en-US" sz="4800" dirty="0"/>
              <a:t>　レイアウト</a:t>
            </a:r>
            <a:r>
              <a:rPr lang="en-US" altLang="ja-JP" sz="4800" dirty="0"/>
              <a:t>:</a:t>
            </a:r>
            <a:r>
              <a:rPr lang="ja-JP" altLang="en-US" sz="4800" dirty="0"/>
              <a:t> </a:t>
            </a:r>
            <a:r>
              <a:rPr lang="ja-JP" altLang="en-US" sz="4800" dirty="0">
                <a:solidFill>
                  <a:srgbClr val="FF0000"/>
                </a:solidFill>
              </a:rPr>
              <a:t>論理的</a:t>
            </a:r>
            <a:r>
              <a:rPr lang="ja-JP" altLang="en-US" sz="4800" dirty="0"/>
              <a:t>に整理、</a:t>
            </a:r>
            <a:r>
              <a:rPr lang="ja-JP" altLang="en-US" sz="4800" dirty="0">
                <a:solidFill>
                  <a:srgbClr val="0000FF"/>
                </a:solidFill>
              </a:rPr>
              <a:t>暗黙のルール</a:t>
            </a:r>
            <a:br>
              <a:rPr lang="en-US" altLang="ja-JP" sz="4800" dirty="0"/>
            </a:br>
            <a:r>
              <a:rPr lang="ja-JP" altLang="en-US" sz="4800" dirty="0"/>
              <a:t>　グラフ　　</a:t>
            </a:r>
            <a:r>
              <a:rPr lang="en-US" altLang="ja-JP" sz="4800" dirty="0"/>
              <a:t>:</a:t>
            </a:r>
            <a:r>
              <a:rPr lang="ja-JP" altLang="en-US" sz="4800" dirty="0"/>
              <a:t> </a:t>
            </a:r>
            <a:r>
              <a:rPr lang="ja-JP" altLang="en-US" sz="4800" dirty="0">
                <a:solidFill>
                  <a:srgbClr val="FF0000"/>
                </a:solidFill>
              </a:rPr>
              <a:t>見やすい</a:t>
            </a:r>
            <a:r>
              <a:rPr lang="ja-JP" altLang="en-US" sz="4800" dirty="0"/>
              <a:t>。</a:t>
            </a:r>
            <a:r>
              <a:rPr lang="ja-JP" altLang="en-US" sz="4800" dirty="0">
                <a:solidFill>
                  <a:srgbClr val="0000FF"/>
                </a:solidFill>
              </a:rPr>
              <a:t>暗黙のルール</a:t>
            </a:r>
            <a:br>
              <a:rPr lang="en-US" altLang="ja-JP" sz="4800" dirty="0"/>
            </a:br>
            <a:r>
              <a:rPr lang="ja-JP" altLang="en-US" sz="4800" dirty="0"/>
              <a:t>　絵、アニメ</a:t>
            </a:r>
            <a:r>
              <a:rPr lang="en-US" altLang="ja-JP" sz="4800" dirty="0"/>
              <a:t>:</a:t>
            </a:r>
            <a:r>
              <a:rPr lang="ja-JP" altLang="en-US" sz="4800" dirty="0"/>
              <a:t> 理解を助けるもの、必要最低限</a:t>
            </a:r>
            <a:endParaRPr lang="en-US" altLang="ja-JP" sz="4800" dirty="0"/>
          </a:p>
          <a:p>
            <a:pPr>
              <a:lnSpc>
                <a:spcPct val="120000"/>
              </a:lnSpc>
              <a:spcBef>
                <a:spcPts val="600"/>
              </a:spcBef>
              <a:buFont typeface="Arial" panose="020B0604020202020204" pitchFamily="34" charset="0"/>
              <a:buChar char="•"/>
            </a:pPr>
            <a:endParaRPr lang="en-US" altLang="ja-JP" sz="4800" dirty="0"/>
          </a:p>
          <a:p>
            <a:pPr>
              <a:lnSpc>
                <a:spcPct val="120000"/>
              </a:lnSpc>
              <a:spcBef>
                <a:spcPts val="600"/>
              </a:spcBef>
              <a:buFont typeface="Arial" panose="020B0604020202020204" pitchFamily="34" charset="0"/>
              <a:buChar char="•"/>
            </a:pPr>
            <a:endParaRPr lang="en-US" altLang="ja-JP" sz="4800" dirty="0"/>
          </a:p>
        </p:txBody>
      </p:sp>
    </p:spTree>
    <p:extLst>
      <p:ext uri="{BB962C8B-B14F-4D97-AF65-F5344CB8AC3E}">
        <p14:creationId xmlns:p14="http://schemas.microsoft.com/office/powerpoint/2010/main" val="3289953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C2891-160A-950B-F303-F8604A367F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02F3AD7-BB63-7A82-F331-552CF86A2951}"/>
              </a:ext>
            </a:extLst>
          </p:cNvPr>
          <p:cNvSpPr>
            <a:spLocks noGrp="1"/>
          </p:cNvSpPr>
          <p:nvPr>
            <p:ph type="title"/>
          </p:nvPr>
        </p:nvSpPr>
        <p:spPr>
          <a:xfrm>
            <a:off x="205642" y="163146"/>
            <a:ext cx="11171116" cy="807182"/>
          </a:xfrm>
        </p:spPr>
        <p:txBody>
          <a:bodyPr>
            <a:normAutofit/>
          </a:bodyPr>
          <a:lstStyle/>
          <a:p>
            <a:r>
              <a:rPr kumimoji="1" lang="ja-JP" altLang="en-US" dirty="0"/>
              <a:t>スライドタイトル</a:t>
            </a:r>
            <a:r>
              <a:rPr kumimoji="1" lang="en-US" altLang="ja-JP" dirty="0"/>
              <a:t>:</a:t>
            </a:r>
            <a:r>
              <a:rPr kumimoji="1" lang="ja-JP" altLang="en-US" dirty="0"/>
              <a:t> 省略形と記号</a:t>
            </a:r>
          </a:p>
        </p:txBody>
      </p:sp>
      <p:sp>
        <p:nvSpPr>
          <p:cNvPr id="3" name="コンテンツ プレースホルダー 2">
            <a:extLst>
              <a:ext uri="{FF2B5EF4-FFF2-40B4-BE49-F238E27FC236}">
                <a16:creationId xmlns:a16="http://schemas.microsoft.com/office/drawing/2014/main" id="{E159BF8A-AD2E-A673-39EE-9F50C3ADF7DE}"/>
              </a:ext>
            </a:extLst>
          </p:cNvPr>
          <p:cNvSpPr>
            <a:spLocks noGrp="1"/>
          </p:cNvSpPr>
          <p:nvPr>
            <p:ph idx="1"/>
          </p:nvPr>
        </p:nvSpPr>
        <p:spPr>
          <a:xfrm>
            <a:off x="205642" y="1240630"/>
            <a:ext cx="11862533" cy="5274469"/>
          </a:xfrm>
        </p:spPr>
        <p:txBody>
          <a:bodyPr>
            <a:normAutofit/>
          </a:bodyPr>
          <a:lstStyle/>
          <a:p>
            <a:pPr marL="0" indent="0">
              <a:lnSpc>
                <a:spcPct val="110000"/>
              </a:lnSpc>
              <a:spcBef>
                <a:spcPts val="0"/>
              </a:spcBef>
              <a:spcAft>
                <a:spcPts val="1200"/>
              </a:spcAft>
              <a:buNone/>
            </a:pPr>
            <a:r>
              <a:rPr lang="ja-JP" altLang="en-US" sz="3200" b="0" dirty="0">
                <a:solidFill>
                  <a:srgbClr val="FF0000"/>
                </a:solidFill>
              </a:rPr>
              <a:t>自明な記号</a:t>
            </a:r>
            <a:r>
              <a:rPr lang="ja-JP" altLang="en-US" sz="3200" b="0" dirty="0"/>
              <a:t>をうまく使う</a:t>
            </a:r>
            <a:r>
              <a:rPr lang="en-US" altLang="ja-JP" sz="3200" b="0" dirty="0"/>
              <a:t>: </a:t>
            </a:r>
            <a:r>
              <a:rPr lang="en-US" altLang="ja-JP" sz="3200" b="0" i="1" dirty="0"/>
              <a:t>P</a:t>
            </a:r>
            <a:r>
              <a:rPr lang="en-US" altLang="ja-JP" sz="3200" b="0" dirty="0"/>
              <a:t>, </a:t>
            </a:r>
            <a:r>
              <a:rPr lang="en-US" altLang="ja-JP" sz="3200" b="0" i="1" dirty="0"/>
              <a:t>V</a:t>
            </a:r>
            <a:r>
              <a:rPr lang="en-US" altLang="ja-JP" sz="3200" b="0" dirty="0"/>
              <a:t>, </a:t>
            </a:r>
            <a:r>
              <a:rPr lang="en-US" altLang="ja-JP" sz="3200" b="0" i="1" dirty="0"/>
              <a:t>S</a:t>
            </a:r>
            <a:r>
              <a:rPr lang="en-US" altLang="ja-JP" sz="3200" b="0" dirty="0"/>
              <a:t>, </a:t>
            </a:r>
            <a:r>
              <a:rPr lang="en-US" altLang="ja-JP" sz="3200" b="0" i="1" dirty="0"/>
              <a:t>T</a:t>
            </a:r>
            <a:r>
              <a:rPr lang="en-US" altLang="ja-JP" sz="3200" b="0" dirty="0"/>
              <a:t>, k</a:t>
            </a:r>
            <a:r>
              <a:rPr lang="en-US" altLang="ja-JP" sz="3200" b="0" baseline="-25000" dirty="0"/>
              <a:t>B</a:t>
            </a:r>
            <a:r>
              <a:rPr lang="en-US" altLang="ja-JP" sz="3200" b="0" dirty="0"/>
              <a:t>,</a:t>
            </a:r>
            <a:r>
              <a:rPr lang="ja-JP" altLang="en-US" sz="3200" b="0" dirty="0"/>
              <a:t> </a:t>
            </a:r>
            <a:r>
              <a:rPr lang="en-US" altLang="ja-JP" sz="3200" b="0" dirty="0"/>
              <a:t>N</a:t>
            </a:r>
            <a:r>
              <a:rPr lang="en-US" altLang="ja-JP" sz="3200" b="0" baseline="-25000" dirty="0"/>
              <a:t>A</a:t>
            </a:r>
            <a:r>
              <a:rPr lang="en-US" altLang="ja-JP" sz="3200" b="0" dirty="0"/>
              <a:t>,</a:t>
            </a:r>
            <a:r>
              <a:rPr lang="ja-JP" altLang="en-US" sz="3200" b="0" dirty="0"/>
              <a:t> </a:t>
            </a:r>
            <a:r>
              <a:rPr lang="en-US" altLang="ja-JP" sz="3200" b="0" dirty="0"/>
              <a:t>…</a:t>
            </a:r>
            <a:br>
              <a:rPr lang="en-US" altLang="ja-JP" sz="3200" b="0" dirty="0"/>
            </a:br>
            <a:r>
              <a:rPr lang="ja-JP" altLang="en-US" sz="3200" b="0" dirty="0"/>
              <a:t>　移動度 </a:t>
            </a:r>
            <a:r>
              <a:rPr lang="en-US" altLang="ja-JP" sz="3200" b="0" dirty="0"/>
              <a:t>μ</a:t>
            </a:r>
            <a:r>
              <a:rPr lang="ja-JP" altLang="en-US" sz="3200" b="0" dirty="0"/>
              <a:t> などは聴衆によって判断する</a:t>
            </a:r>
            <a:endParaRPr lang="en-US" altLang="ja-JP" sz="3200" b="0" dirty="0"/>
          </a:p>
          <a:p>
            <a:pPr>
              <a:lnSpc>
                <a:spcPct val="110000"/>
              </a:lnSpc>
              <a:spcBef>
                <a:spcPts val="0"/>
              </a:spcBef>
              <a:spcAft>
                <a:spcPts val="1200"/>
              </a:spcAft>
              <a:buFont typeface="Arial" panose="020B0604020202020204" pitchFamily="34" charset="0"/>
              <a:buChar char="•"/>
            </a:pPr>
            <a:endParaRPr lang="en-US" altLang="ja-JP" sz="3200" b="0" dirty="0"/>
          </a:p>
          <a:p>
            <a:pPr marL="0" indent="0">
              <a:lnSpc>
                <a:spcPct val="110000"/>
              </a:lnSpc>
              <a:spcBef>
                <a:spcPts val="0"/>
              </a:spcBef>
              <a:spcAft>
                <a:spcPts val="1200"/>
              </a:spcAft>
              <a:buNone/>
            </a:pPr>
            <a:r>
              <a:rPr lang="ja-JP" altLang="en-US" sz="3200" b="0" dirty="0"/>
              <a:t>一般的でない記号</a:t>
            </a:r>
            <a:r>
              <a:rPr lang="en-US" altLang="ja-JP" sz="3200" b="0" dirty="0"/>
              <a:t>:</a:t>
            </a:r>
            <a:br>
              <a:rPr lang="en-US" altLang="ja-JP" sz="3200" b="0" dirty="0"/>
            </a:br>
            <a:r>
              <a:rPr lang="ja-JP" altLang="en-US" sz="3200" b="0" dirty="0"/>
              <a:t>　定義を</a:t>
            </a:r>
            <a:r>
              <a:rPr lang="ja-JP" altLang="en-US" sz="3200" dirty="0">
                <a:solidFill>
                  <a:srgbClr val="FF0000"/>
                </a:solidFill>
              </a:rPr>
              <a:t>口頭でもはっきり伝える</a:t>
            </a:r>
            <a:br>
              <a:rPr lang="en-US" altLang="ja-JP" sz="3200" dirty="0">
                <a:solidFill>
                  <a:srgbClr val="FF0000"/>
                </a:solidFill>
              </a:rPr>
            </a:br>
            <a:r>
              <a:rPr lang="ja-JP" altLang="en-US" sz="3200" dirty="0">
                <a:solidFill>
                  <a:srgbClr val="FF0000"/>
                </a:solidFill>
              </a:rPr>
              <a:t>　</a:t>
            </a:r>
            <a:r>
              <a:rPr lang="ja-JP" altLang="en-US" sz="3200" b="0" dirty="0"/>
              <a:t>　「基板温度 </a:t>
            </a:r>
            <a:r>
              <a:rPr lang="en-US" altLang="ja-JP" sz="3200" b="0" i="1" dirty="0" err="1"/>
              <a:t>T</a:t>
            </a:r>
            <a:r>
              <a:rPr lang="en-US" altLang="ja-JP" sz="3200" b="0" baseline="-25000" dirty="0" err="1"/>
              <a:t>sub</a:t>
            </a:r>
            <a:r>
              <a:rPr lang="ja-JP" altLang="en-US" sz="3200" b="0" dirty="0"/>
              <a:t>とアニール温度 </a:t>
            </a:r>
            <a:r>
              <a:rPr lang="en-US" altLang="ja-JP" sz="3200" b="0" i="1" dirty="0"/>
              <a:t>T</a:t>
            </a:r>
            <a:r>
              <a:rPr lang="en-US" altLang="ja-JP" sz="3200" b="0" baseline="-25000" dirty="0"/>
              <a:t>ann</a:t>
            </a:r>
            <a:r>
              <a:rPr lang="ja-JP" altLang="en-US" sz="3200" b="0" dirty="0"/>
              <a:t> の関係を・・」</a:t>
            </a:r>
            <a:endParaRPr lang="en-US" altLang="ja-JP" sz="3200" b="0" dirty="0"/>
          </a:p>
        </p:txBody>
      </p:sp>
    </p:spTree>
    <p:extLst>
      <p:ext uri="{BB962C8B-B14F-4D97-AF65-F5344CB8AC3E}">
        <p14:creationId xmlns:p14="http://schemas.microsoft.com/office/powerpoint/2010/main" val="974630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26154-53BD-7C2E-0270-B8B6DBE7CCF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1652680-649C-DDA6-A119-B8466A9A3B0A}"/>
              </a:ext>
            </a:extLst>
          </p:cNvPr>
          <p:cNvSpPr>
            <a:spLocks noGrp="1"/>
          </p:cNvSpPr>
          <p:nvPr>
            <p:ph type="title"/>
          </p:nvPr>
        </p:nvSpPr>
        <p:spPr>
          <a:xfrm>
            <a:off x="205642" y="163146"/>
            <a:ext cx="11171116" cy="807182"/>
          </a:xfrm>
        </p:spPr>
        <p:txBody>
          <a:bodyPr>
            <a:normAutofit/>
          </a:bodyPr>
          <a:lstStyle/>
          <a:p>
            <a:r>
              <a:rPr kumimoji="1" lang="ja-JP" altLang="en-US" dirty="0"/>
              <a:t>物理記号、物理量の表記ルール</a:t>
            </a:r>
            <a:r>
              <a:rPr kumimoji="1" lang="en-US" altLang="ja-JP" dirty="0"/>
              <a:t>:</a:t>
            </a:r>
            <a:r>
              <a:rPr kumimoji="1" lang="ja-JP" altLang="en-US" dirty="0"/>
              <a:t> </a:t>
            </a:r>
            <a:r>
              <a:rPr lang="en-US" altLang="ja-JP" sz="3600" dirty="0"/>
              <a:t>ISO</a:t>
            </a:r>
            <a:r>
              <a:rPr lang="ja-JP" altLang="en-US" sz="3600" dirty="0"/>
              <a:t>規定</a:t>
            </a:r>
            <a:endParaRPr kumimoji="1" lang="ja-JP" altLang="en-US" dirty="0"/>
          </a:p>
        </p:txBody>
      </p:sp>
      <p:sp>
        <p:nvSpPr>
          <p:cNvPr id="3" name="コンテンツ プレースホルダー 2">
            <a:extLst>
              <a:ext uri="{FF2B5EF4-FFF2-40B4-BE49-F238E27FC236}">
                <a16:creationId xmlns:a16="http://schemas.microsoft.com/office/drawing/2014/main" id="{BD4EDF70-3051-D893-5CA2-653ABB7B9E9A}"/>
              </a:ext>
            </a:extLst>
          </p:cNvPr>
          <p:cNvSpPr>
            <a:spLocks noGrp="1"/>
          </p:cNvSpPr>
          <p:nvPr>
            <p:ph idx="1"/>
          </p:nvPr>
        </p:nvSpPr>
        <p:spPr>
          <a:xfrm>
            <a:off x="552263" y="1240630"/>
            <a:ext cx="11488753" cy="5274469"/>
          </a:xfrm>
        </p:spPr>
        <p:txBody>
          <a:bodyPr>
            <a:normAutofit/>
          </a:bodyPr>
          <a:lstStyle/>
          <a:p>
            <a:pPr>
              <a:lnSpc>
                <a:spcPct val="110000"/>
              </a:lnSpc>
              <a:spcBef>
                <a:spcPts val="0"/>
              </a:spcBef>
              <a:spcAft>
                <a:spcPts val="1200"/>
              </a:spcAft>
              <a:buFont typeface="Arial" panose="020B0604020202020204" pitchFamily="34" charset="0"/>
              <a:buChar char="•"/>
            </a:pPr>
            <a:r>
              <a:rPr lang="ja-JP" altLang="en-US" sz="3600" b="0" dirty="0">
                <a:solidFill>
                  <a:srgbClr val="0000FF"/>
                </a:solidFill>
              </a:rPr>
              <a:t>物理定数は立体</a:t>
            </a:r>
            <a:r>
              <a:rPr lang="ja-JP" altLang="en-US" sz="3600" b="0" dirty="0"/>
              <a:t>文字</a:t>
            </a:r>
            <a:endParaRPr lang="en-US" altLang="ja-JP" sz="3600" b="0" dirty="0"/>
          </a:p>
          <a:p>
            <a:pPr>
              <a:lnSpc>
                <a:spcPct val="110000"/>
              </a:lnSpc>
              <a:spcBef>
                <a:spcPts val="0"/>
              </a:spcBef>
              <a:spcAft>
                <a:spcPts val="1200"/>
              </a:spcAft>
              <a:buFont typeface="Arial" panose="020B0604020202020204" pitchFamily="34" charset="0"/>
              <a:buChar char="•"/>
            </a:pPr>
            <a:r>
              <a:rPr lang="ja-JP" altLang="en-US" sz="3600" b="0" dirty="0">
                <a:solidFill>
                  <a:srgbClr val="0000FF"/>
                </a:solidFill>
              </a:rPr>
              <a:t>物理量の変数は斜体</a:t>
            </a:r>
            <a:r>
              <a:rPr lang="ja-JP" altLang="en-US" sz="3600" b="0" dirty="0"/>
              <a:t>文字</a:t>
            </a:r>
            <a:endParaRPr lang="en-US" altLang="ja-JP" sz="3600" b="0" dirty="0"/>
          </a:p>
          <a:p>
            <a:pPr>
              <a:lnSpc>
                <a:spcPct val="110000"/>
              </a:lnSpc>
              <a:spcBef>
                <a:spcPts val="0"/>
              </a:spcBef>
              <a:spcAft>
                <a:spcPts val="1200"/>
              </a:spcAft>
              <a:buFont typeface="Arial" panose="020B0604020202020204" pitchFamily="34" charset="0"/>
              <a:buChar char="•"/>
            </a:pPr>
            <a:r>
              <a:rPr lang="ja-JP" altLang="en-US" sz="3600" b="0" dirty="0">
                <a:solidFill>
                  <a:srgbClr val="0000FF"/>
                </a:solidFill>
              </a:rPr>
              <a:t>単位記号は立体文字</a:t>
            </a:r>
            <a:br>
              <a:rPr lang="en-US" altLang="ja-JP" sz="3600" b="0" dirty="0"/>
            </a:br>
            <a:r>
              <a:rPr lang="en-US" altLang="ja-JP" sz="3200" b="0" dirty="0"/>
              <a:t> </a:t>
            </a:r>
            <a:r>
              <a:rPr lang="ja-JP" altLang="en-US" sz="3200" b="0" dirty="0">
                <a:solidFill>
                  <a:srgbClr val="0000FF"/>
                </a:solidFill>
              </a:rPr>
              <a:t>数値との間にはスペース</a:t>
            </a:r>
            <a:r>
              <a:rPr lang="ja-JP" altLang="en-US" sz="3200" b="0" dirty="0"/>
              <a:t>を入れる</a:t>
            </a:r>
            <a:r>
              <a:rPr lang="en-US" altLang="ja-JP" sz="3200" b="0" dirty="0"/>
              <a:t>:</a:t>
            </a:r>
            <a:r>
              <a:rPr lang="ja-JP" altLang="en-US" sz="3200" b="0" dirty="0"/>
              <a:t> </a:t>
            </a:r>
            <a:r>
              <a:rPr lang="en-US" altLang="ja-JP" sz="3200" b="0" dirty="0"/>
              <a:t>1.5</a:t>
            </a:r>
            <a:r>
              <a:rPr lang="ja-JP" altLang="en-US" sz="3200" b="0" dirty="0"/>
              <a:t> </a:t>
            </a:r>
            <a:r>
              <a:rPr lang="en-US" altLang="ja-JP" sz="3200" b="0" dirty="0"/>
              <a:t>cm</a:t>
            </a:r>
            <a:r>
              <a:rPr lang="en-US" altLang="ja-JP" sz="3200" b="0" baseline="30000" dirty="0"/>
              <a:t>2</a:t>
            </a:r>
            <a:r>
              <a:rPr lang="en-US" altLang="ja-JP" sz="3200" b="0" dirty="0"/>
              <a:t>/(Vs)</a:t>
            </a:r>
            <a:br>
              <a:rPr lang="en-US" altLang="ja-JP" sz="3200" b="0" dirty="0"/>
            </a:br>
            <a:r>
              <a:rPr lang="en-US" altLang="ja-JP" sz="3200" b="0" dirty="0"/>
              <a:t> </a:t>
            </a:r>
            <a:r>
              <a:rPr lang="ja-JP" altLang="en-US" sz="3200" b="0" dirty="0"/>
              <a:t>単位は 基本的に小文字。名前に由来する単位は例外</a:t>
            </a:r>
            <a:br>
              <a:rPr lang="en-US" altLang="ja-JP" sz="3200" b="0" dirty="0"/>
            </a:br>
            <a:r>
              <a:rPr lang="ja-JP" altLang="en-US" sz="3200" b="0" dirty="0"/>
              <a:t>　さらに例外</a:t>
            </a:r>
            <a:r>
              <a:rPr lang="en-US" altLang="ja-JP" sz="3200" b="0" dirty="0"/>
              <a:t>:</a:t>
            </a:r>
            <a:r>
              <a:rPr lang="ja-JP" altLang="en-US" sz="3200" b="0" dirty="0"/>
              <a:t> </a:t>
            </a:r>
            <a:r>
              <a:rPr lang="en-US" altLang="ja-JP" sz="3200" b="0" dirty="0"/>
              <a:t>L</a:t>
            </a:r>
            <a:r>
              <a:rPr lang="ja-JP" altLang="en-US" sz="3200" b="0" dirty="0"/>
              <a:t> </a:t>
            </a:r>
            <a:r>
              <a:rPr lang="en-US" altLang="ja-JP" sz="3200" b="0" dirty="0"/>
              <a:t>(</a:t>
            </a:r>
            <a:r>
              <a:rPr lang="ja-JP" altLang="en-US" sz="3200" b="0" dirty="0"/>
              <a:t>リットル</a:t>
            </a:r>
            <a:r>
              <a:rPr lang="en-US" altLang="ja-JP" sz="3200" b="0" dirty="0"/>
              <a:t>)</a:t>
            </a:r>
            <a:br>
              <a:rPr lang="en-US" altLang="ja-JP" sz="3200" b="0" dirty="0"/>
            </a:br>
            <a:r>
              <a:rPr lang="en-US" altLang="ja-JP" sz="3200" b="0" dirty="0"/>
              <a:t> </a:t>
            </a:r>
            <a:r>
              <a:rPr lang="ja-JP" altLang="en-US" sz="3200" b="0" dirty="0"/>
              <a:t>複合単位には ･ を入れることが推奨</a:t>
            </a:r>
            <a:endParaRPr lang="en-US" altLang="ja-JP" sz="3200" b="0" dirty="0"/>
          </a:p>
          <a:p>
            <a:pPr>
              <a:lnSpc>
                <a:spcPct val="110000"/>
              </a:lnSpc>
              <a:spcBef>
                <a:spcPts val="0"/>
              </a:spcBef>
              <a:spcAft>
                <a:spcPts val="1200"/>
              </a:spcAft>
              <a:buFont typeface="Arial" panose="020B0604020202020204" pitchFamily="34" charset="0"/>
              <a:buChar char="•"/>
            </a:pPr>
            <a:endParaRPr lang="en-US" altLang="ja-JP" sz="3600" b="0" dirty="0"/>
          </a:p>
          <a:p>
            <a:pPr>
              <a:lnSpc>
                <a:spcPct val="110000"/>
              </a:lnSpc>
              <a:spcBef>
                <a:spcPts val="0"/>
              </a:spcBef>
              <a:spcAft>
                <a:spcPts val="1200"/>
              </a:spcAft>
              <a:buFont typeface="Arial" panose="020B0604020202020204" pitchFamily="34" charset="0"/>
              <a:buChar char="•"/>
            </a:pPr>
            <a:endParaRPr lang="en-US" altLang="ja-JP" sz="3600" b="0" dirty="0"/>
          </a:p>
        </p:txBody>
      </p:sp>
    </p:spTree>
    <p:extLst>
      <p:ext uri="{BB962C8B-B14F-4D97-AF65-F5344CB8AC3E}">
        <p14:creationId xmlns:p14="http://schemas.microsoft.com/office/powerpoint/2010/main" val="395719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E394A-D55B-BEA2-7BA4-50CE6964F1D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9B1A04F-5EA7-B733-E9D1-402098855278}"/>
              </a:ext>
            </a:extLst>
          </p:cNvPr>
          <p:cNvSpPr>
            <a:spLocks noGrp="1"/>
          </p:cNvSpPr>
          <p:nvPr>
            <p:ph type="title"/>
          </p:nvPr>
        </p:nvSpPr>
        <p:spPr>
          <a:xfrm>
            <a:off x="205642" y="163146"/>
            <a:ext cx="11171116" cy="807182"/>
          </a:xfrm>
        </p:spPr>
        <p:txBody>
          <a:bodyPr>
            <a:normAutofit/>
          </a:bodyPr>
          <a:lstStyle/>
          <a:p>
            <a:r>
              <a:rPr kumimoji="1" lang="ja-JP" altLang="en-US" dirty="0"/>
              <a:t>物理記号、物理量の表記</a:t>
            </a:r>
          </a:p>
        </p:txBody>
      </p:sp>
      <p:sp>
        <p:nvSpPr>
          <p:cNvPr id="3" name="コンテンツ プレースホルダー 2">
            <a:extLst>
              <a:ext uri="{FF2B5EF4-FFF2-40B4-BE49-F238E27FC236}">
                <a16:creationId xmlns:a16="http://schemas.microsoft.com/office/drawing/2014/main" id="{FA0B8B20-9C9C-1D28-D80B-518525FB0909}"/>
              </a:ext>
            </a:extLst>
          </p:cNvPr>
          <p:cNvSpPr>
            <a:spLocks noGrp="1"/>
          </p:cNvSpPr>
          <p:nvPr>
            <p:ph idx="1"/>
          </p:nvPr>
        </p:nvSpPr>
        <p:spPr>
          <a:xfrm>
            <a:off x="205642" y="1114426"/>
            <a:ext cx="11862533" cy="5400674"/>
          </a:xfrm>
        </p:spPr>
        <p:txBody>
          <a:bodyPr>
            <a:normAutofit fontScale="62500" lnSpcReduction="20000"/>
          </a:bodyPr>
          <a:lstStyle/>
          <a:p>
            <a:pPr marL="0" indent="0">
              <a:lnSpc>
                <a:spcPct val="120000"/>
              </a:lnSpc>
              <a:spcBef>
                <a:spcPts val="600"/>
              </a:spcBef>
              <a:buNone/>
            </a:pPr>
            <a:r>
              <a:rPr lang="ja-JP" altLang="en-US" sz="3200" dirty="0"/>
              <a:t>出版社依存のルールも多いので注意</a:t>
            </a:r>
            <a:endParaRPr lang="en-US" altLang="ja-JP" sz="3200" dirty="0"/>
          </a:p>
          <a:p>
            <a:pPr marL="0" indent="0">
              <a:lnSpc>
                <a:spcPct val="120000"/>
              </a:lnSpc>
              <a:spcBef>
                <a:spcPts val="600"/>
              </a:spcBef>
              <a:buNone/>
            </a:pPr>
            <a:r>
              <a:rPr lang="ja-JP" altLang="en-US" sz="3200" b="0" dirty="0"/>
              <a:t>・℃は物理的な単位でないとして、半角スペースを入れない方針の出版社もある</a:t>
            </a:r>
            <a:r>
              <a:rPr lang="en-US" altLang="ja-JP" sz="3200" b="0" dirty="0"/>
              <a:t>: 27</a:t>
            </a:r>
            <a:r>
              <a:rPr lang="ja-JP" altLang="en-US" sz="3200" b="0" dirty="0"/>
              <a:t>℃</a:t>
            </a:r>
            <a:endParaRPr lang="en-US" altLang="ja-JP" sz="3200" b="0" dirty="0"/>
          </a:p>
          <a:p>
            <a:pPr marL="0" indent="0">
              <a:lnSpc>
                <a:spcPct val="120000"/>
              </a:lnSpc>
              <a:spcBef>
                <a:spcPts val="600"/>
              </a:spcBef>
              <a:buNone/>
            </a:pPr>
            <a:r>
              <a:rPr lang="ja-JP" altLang="en-US" sz="3200" b="0" dirty="0"/>
              <a:t>・</a:t>
            </a:r>
            <a:r>
              <a:rPr lang="ja-JP" altLang="en-US" sz="3200" dirty="0">
                <a:solidFill>
                  <a:srgbClr val="FF0000"/>
                </a:solidFill>
              </a:rPr>
              <a:t>物理記号の単位は </a:t>
            </a:r>
            <a:r>
              <a:rPr lang="en-US" altLang="ja-JP" sz="3200" dirty="0">
                <a:solidFill>
                  <a:srgbClr val="FF0000"/>
                </a:solidFill>
              </a:rPr>
              <a:t>[]</a:t>
            </a:r>
            <a:r>
              <a:rPr lang="ja-JP" altLang="en-US" sz="3200" dirty="0">
                <a:solidFill>
                  <a:srgbClr val="FF0000"/>
                </a:solidFill>
              </a:rPr>
              <a:t>で囲う</a:t>
            </a:r>
            <a:r>
              <a:rPr lang="en-US" altLang="ja-JP" sz="3200" b="0" dirty="0"/>
              <a:t>:</a:t>
            </a:r>
            <a:r>
              <a:rPr lang="ja-JP" altLang="en-US" sz="3200" b="0" dirty="0"/>
              <a:t> </a:t>
            </a:r>
            <a:r>
              <a:rPr lang="en-US" altLang="ja-JP" sz="3200" b="0" i="1" dirty="0">
                <a:solidFill>
                  <a:srgbClr val="FF0000"/>
                </a:solidFill>
              </a:rPr>
              <a:t>P</a:t>
            </a:r>
            <a:r>
              <a:rPr lang="en-US" altLang="ja-JP" sz="3200" b="0" dirty="0">
                <a:solidFill>
                  <a:srgbClr val="FF0000"/>
                </a:solidFill>
              </a:rPr>
              <a:t> [atm]</a:t>
            </a:r>
          </a:p>
          <a:p>
            <a:pPr marL="0" indent="0">
              <a:lnSpc>
                <a:spcPct val="120000"/>
              </a:lnSpc>
              <a:spcBef>
                <a:spcPts val="600"/>
              </a:spcBef>
              <a:buNone/>
            </a:pPr>
            <a:endParaRPr lang="en-US" altLang="ja-JP" sz="3200" dirty="0"/>
          </a:p>
          <a:p>
            <a:pPr marL="0" indent="0">
              <a:lnSpc>
                <a:spcPct val="120000"/>
              </a:lnSpc>
              <a:spcBef>
                <a:spcPts val="600"/>
              </a:spcBef>
              <a:buNone/>
            </a:pPr>
            <a:r>
              <a:rPr lang="ja-JP" altLang="en-US" sz="3200" dirty="0"/>
              <a:t>グラフの単位</a:t>
            </a:r>
            <a:r>
              <a:rPr lang="en-US" altLang="ja-JP" sz="3200" dirty="0"/>
              <a:t>:</a:t>
            </a:r>
          </a:p>
          <a:p>
            <a:pPr marL="0" indent="0">
              <a:lnSpc>
                <a:spcPct val="120000"/>
              </a:lnSpc>
              <a:spcBef>
                <a:spcPts val="600"/>
              </a:spcBef>
              <a:buNone/>
            </a:pPr>
            <a:r>
              <a:rPr lang="ja-JP" altLang="en-US" sz="3200" b="0" dirty="0"/>
              <a:t>・グラフにプロットしているのは無次元化された数値なので、</a:t>
            </a:r>
            <a:r>
              <a:rPr lang="en-US" altLang="ja-JP" sz="3200" b="0" dirty="0"/>
              <a:t>X,</a:t>
            </a:r>
            <a:r>
              <a:rPr lang="ja-JP" altLang="en-US" sz="3200" b="0" dirty="0"/>
              <a:t> </a:t>
            </a:r>
            <a:r>
              <a:rPr lang="en-US" altLang="ja-JP" sz="3200" b="0" dirty="0"/>
              <a:t>Y</a:t>
            </a:r>
            <a:r>
              <a:rPr lang="ja-JP" altLang="en-US" sz="3200" b="0" dirty="0"/>
              <a:t>軸の数値は</a:t>
            </a:r>
            <a:br>
              <a:rPr lang="en-US" altLang="ja-JP" sz="3200" b="0" dirty="0"/>
            </a:br>
            <a:r>
              <a:rPr lang="ja-JP" altLang="en-US" sz="3200" b="0" dirty="0"/>
              <a:t>　物理量を単位で割って無次元化するという原則がある</a:t>
            </a:r>
            <a:br>
              <a:rPr lang="en-US" altLang="ja-JP" sz="3200" b="0" dirty="0"/>
            </a:br>
            <a:r>
              <a:rPr lang="ja-JP" altLang="en-US" sz="3200" b="0" dirty="0"/>
              <a:t>　　</a:t>
            </a:r>
            <a:r>
              <a:rPr lang="en-US" altLang="ja-JP" sz="3200" b="0" dirty="0"/>
              <a:t>Conductivity / Scm</a:t>
            </a:r>
            <a:r>
              <a:rPr lang="en-US" altLang="ja-JP" sz="3200" b="0" baseline="30000" dirty="0"/>
              <a:t>-1</a:t>
            </a:r>
            <a:br>
              <a:rPr lang="en-US" altLang="ja-JP" sz="3200" b="0" dirty="0"/>
            </a:br>
            <a:r>
              <a:rPr lang="ja-JP" altLang="en-US" sz="3200" b="0" dirty="0"/>
              <a:t>　が、これに従う例はむしろ少ない。</a:t>
            </a:r>
            <a:endParaRPr lang="en-US" altLang="ja-JP" sz="3200" b="0" dirty="0"/>
          </a:p>
          <a:p>
            <a:pPr marL="0" indent="0">
              <a:lnSpc>
                <a:spcPct val="120000"/>
              </a:lnSpc>
              <a:spcBef>
                <a:spcPts val="600"/>
              </a:spcBef>
              <a:buNone/>
            </a:pPr>
            <a:r>
              <a:rPr lang="ja-JP" altLang="en-US" sz="3200" b="0" dirty="0">
                <a:solidFill>
                  <a:srgbClr val="FF0000"/>
                </a:solidFill>
              </a:rPr>
              <a:t>・</a:t>
            </a:r>
            <a:r>
              <a:rPr lang="ja-JP" altLang="en-US" sz="3200" dirty="0">
                <a:solidFill>
                  <a:srgbClr val="FF0000"/>
                </a:solidFill>
              </a:rPr>
              <a:t>単位を </a:t>
            </a:r>
            <a:r>
              <a:rPr lang="en-US" altLang="ja-JP" sz="3200" dirty="0">
                <a:solidFill>
                  <a:srgbClr val="FF0000"/>
                </a:solidFill>
              </a:rPr>
              <a:t>()</a:t>
            </a:r>
            <a:r>
              <a:rPr lang="ja-JP" altLang="en-US" sz="3200" dirty="0">
                <a:solidFill>
                  <a:srgbClr val="FF0000"/>
                </a:solidFill>
              </a:rPr>
              <a:t> 内に書く</a:t>
            </a:r>
            <a:r>
              <a:rPr lang="ja-JP" altLang="en-US" sz="3200" b="0" dirty="0"/>
              <a:t>ことが多い。基本的に、</a:t>
            </a:r>
            <a:r>
              <a:rPr lang="en-US" altLang="ja-JP" sz="3200" b="0" dirty="0"/>
              <a:t>[]</a:t>
            </a:r>
            <a:r>
              <a:rPr lang="ja-JP" altLang="en-US" sz="3200" b="0" dirty="0"/>
              <a:t>は使わない</a:t>
            </a:r>
            <a:endParaRPr lang="en-US" altLang="ja-JP" sz="3200" b="0" dirty="0"/>
          </a:p>
          <a:p>
            <a:pPr marL="0" indent="0">
              <a:lnSpc>
                <a:spcPct val="120000"/>
              </a:lnSpc>
              <a:spcBef>
                <a:spcPts val="600"/>
              </a:spcBef>
              <a:buNone/>
            </a:pPr>
            <a:r>
              <a:rPr lang="ja-JP" altLang="en-US" sz="3200" b="0" dirty="0">
                <a:solidFill>
                  <a:srgbClr val="FF0000"/>
                </a:solidFill>
              </a:rPr>
              <a:t>　　</a:t>
            </a:r>
            <a:r>
              <a:rPr lang="en-US" altLang="ja-JP" sz="3200" b="0" dirty="0">
                <a:solidFill>
                  <a:srgbClr val="FF0000"/>
                </a:solidFill>
              </a:rPr>
              <a:t>Conductivity (Scm</a:t>
            </a:r>
            <a:r>
              <a:rPr lang="en-US" altLang="ja-JP" sz="3200" b="0" baseline="30000" dirty="0">
                <a:solidFill>
                  <a:srgbClr val="FF0000"/>
                </a:solidFill>
              </a:rPr>
              <a:t>-1</a:t>
            </a:r>
            <a:r>
              <a:rPr lang="en-US" altLang="ja-JP" sz="3200" b="0" dirty="0">
                <a:solidFill>
                  <a:srgbClr val="FF0000"/>
                </a:solidFill>
              </a:rPr>
              <a:t>)</a:t>
            </a:r>
            <a:br>
              <a:rPr lang="en-US" altLang="ja-JP" sz="3200" b="0" dirty="0"/>
            </a:br>
            <a:r>
              <a:rPr lang="ja-JP" altLang="en-US" sz="3200" b="0" dirty="0"/>
              <a:t>・</a:t>
            </a:r>
            <a:r>
              <a:rPr lang="en-US" altLang="ja-JP" sz="3200" b="0" dirty="0"/>
              <a:t>log()</a:t>
            </a:r>
            <a:r>
              <a:rPr lang="ja-JP" altLang="en-US" sz="3200" b="0" dirty="0"/>
              <a:t> などの </a:t>
            </a:r>
            <a:r>
              <a:rPr lang="en-US" altLang="ja-JP" sz="3200" b="0" dirty="0"/>
              <a:t>()</a:t>
            </a:r>
            <a:r>
              <a:rPr lang="ja-JP" altLang="en-US" sz="3200" b="0" dirty="0"/>
              <a:t> 内は無次元数でないといけないので、</a:t>
            </a:r>
            <a:r>
              <a:rPr lang="ja-JP" altLang="en-US" sz="3200" dirty="0">
                <a:solidFill>
                  <a:srgbClr val="FF0000"/>
                </a:solidFill>
              </a:rPr>
              <a:t>単位で割って無次元化する</a:t>
            </a:r>
            <a:r>
              <a:rPr lang="ja-JP" altLang="en-US" sz="3200" b="0" dirty="0"/>
              <a:t>。</a:t>
            </a:r>
            <a:endParaRPr lang="en-US" altLang="ja-JP" sz="3200" b="0" dirty="0"/>
          </a:p>
          <a:p>
            <a:pPr marL="0" indent="0">
              <a:lnSpc>
                <a:spcPct val="120000"/>
              </a:lnSpc>
              <a:spcBef>
                <a:spcPts val="600"/>
              </a:spcBef>
              <a:buNone/>
            </a:pPr>
            <a:r>
              <a:rPr lang="ja-JP" altLang="en-US" sz="3200" b="0" dirty="0"/>
              <a:t>　　</a:t>
            </a:r>
            <a:r>
              <a:rPr lang="en-US" altLang="ja-JP" sz="3200" b="0" dirty="0">
                <a:solidFill>
                  <a:srgbClr val="FF0000"/>
                </a:solidFill>
              </a:rPr>
              <a:t>log(Conductivity / Scm</a:t>
            </a:r>
            <a:r>
              <a:rPr lang="en-US" altLang="ja-JP" sz="3200" b="0" baseline="30000" dirty="0">
                <a:solidFill>
                  <a:srgbClr val="FF0000"/>
                </a:solidFill>
              </a:rPr>
              <a:t>-1</a:t>
            </a:r>
            <a:r>
              <a:rPr lang="en-US" altLang="ja-JP" sz="3200" b="0" dirty="0">
                <a:solidFill>
                  <a:srgbClr val="FF0000"/>
                </a:solidFill>
              </a:rPr>
              <a:t>)</a:t>
            </a:r>
          </a:p>
          <a:p>
            <a:pPr marL="0" indent="0">
              <a:lnSpc>
                <a:spcPct val="120000"/>
              </a:lnSpc>
              <a:spcBef>
                <a:spcPts val="600"/>
              </a:spcBef>
              <a:buNone/>
            </a:pPr>
            <a:r>
              <a:rPr lang="ja-JP" altLang="en-US" sz="3200" b="0" dirty="0"/>
              <a:t>・化学反応の平衡定数は本来は標準状態に対する相対値で無次元のはずだが、</a:t>
            </a:r>
            <a:br>
              <a:rPr lang="en-US" altLang="ja-JP" sz="3200" b="0" dirty="0"/>
            </a:br>
            <a:r>
              <a:rPr lang="ja-JP" altLang="en-US" sz="3200" b="0" dirty="0"/>
              <a:t>　実際に使っている平衡定数は気圧などの単位があるので、明記する</a:t>
            </a:r>
            <a:endParaRPr lang="en-US" altLang="ja-JP" sz="3200" b="0" dirty="0"/>
          </a:p>
          <a:p>
            <a:pPr marL="0" indent="0">
              <a:lnSpc>
                <a:spcPct val="120000"/>
              </a:lnSpc>
              <a:spcBef>
                <a:spcPts val="600"/>
              </a:spcBef>
              <a:buNone/>
            </a:pPr>
            <a:endParaRPr lang="en-US" altLang="ja-JP" sz="3200" b="0" dirty="0"/>
          </a:p>
        </p:txBody>
      </p:sp>
    </p:spTree>
    <p:extLst>
      <p:ext uri="{BB962C8B-B14F-4D97-AF65-F5344CB8AC3E}">
        <p14:creationId xmlns:p14="http://schemas.microsoft.com/office/powerpoint/2010/main" val="977330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551DC-3DFA-B3CA-F828-A8EF3288AF3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AE9A3A1-17BC-DDE4-6953-EAF24DA5A67E}"/>
              </a:ext>
            </a:extLst>
          </p:cNvPr>
          <p:cNvSpPr>
            <a:spLocks noGrp="1"/>
          </p:cNvSpPr>
          <p:nvPr>
            <p:ph type="title"/>
          </p:nvPr>
        </p:nvSpPr>
        <p:spPr/>
        <p:txBody>
          <a:bodyPr/>
          <a:lstStyle/>
          <a:p>
            <a:r>
              <a:rPr lang="ja-JP" altLang="en-US" dirty="0"/>
              <a:t>配置と説明順序のルール</a:t>
            </a:r>
            <a:endParaRPr kumimoji="1" lang="ja-JP" altLang="en-US" dirty="0"/>
          </a:p>
        </p:txBody>
      </p:sp>
      <p:sp>
        <p:nvSpPr>
          <p:cNvPr id="6" name="テキスト ボックス 5">
            <a:extLst>
              <a:ext uri="{FF2B5EF4-FFF2-40B4-BE49-F238E27FC236}">
                <a16:creationId xmlns:a16="http://schemas.microsoft.com/office/drawing/2014/main" id="{9BFF25E1-EA1A-1155-5466-BC28BC7DD453}"/>
              </a:ext>
            </a:extLst>
          </p:cNvPr>
          <p:cNvSpPr txBox="1"/>
          <p:nvPr/>
        </p:nvSpPr>
        <p:spPr>
          <a:xfrm>
            <a:off x="0" y="1219262"/>
            <a:ext cx="8129148" cy="769441"/>
          </a:xfrm>
          <a:prstGeom prst="rect">
            <a:avLst/>
          </a:prstGeom>
          <a:noFill/>
        </p:spPr>
        <p:txBody>
          <a:bodyPr wrap="none" rtlCol="0">
            <a:spAutoFit/>
          </a:bodyPr>
          <a:lstStyle/>
          <a:p>
            <a:r>
              <a:rPr kumimoji="1" lang="ja-JP" altLang="en-US" sz="2400" b="1" dirty="0">
                <a:solidFill>
                  <a:srgbClr val="FF0000"/>
                </a:solidFill>
                <a:latin typeface="Calibri" panose="020F0502020204030204"/>
                <a:ea typeface="游ゴシック" panose="020B0400000000000000" pitchFamily="50" charset="-128"/>
              </a:rPr>
              <a:t>・中身は話す流れに沿って左→右、上→下の順に配置する</a:t>
            </a:r>
            <a:endParaRPr kumimoji="1" lang="en-US" altLang="ja-JP" sz="2400" b="1" dirty="0">
              <a:solidFill>
                <a:srgbClr val="FF0000"/>
              </a:solidFill>
              <a:latin typeface="Calibri" panose="020F0502020204030204"/>
              <a:ea typeface="游ゴシック" panose="020B0400000000000000" pitchFamily="50" charset="-128"/>
            </a:endParaRPr>
          </a:p>
          <a:p>
            <a:r>
              <a:rPr kumimoji="1" lang="ja-JP" altLang="en-US" sz="2000" b="1" dirty="0">
                <a:solidFill>
                  <a:prstClr val="black"/>
                </a:solidFill>
                <a:latin typeface="Calibri" panose="020F0502020204030204"/>
                <a:ea typeface="游ゴシック" panose="020B0400000000000000" pitchFamily="50" charset="-128"/>
              </a:rPr>
              <a:t>・ページの下にこのスライドで一番伝えたいことを書くと親切</a:t>
            </a:r>
            <a:endParaRPr kumimoji="1" lang="en-US" altLang="ja-JP" sz="2000" b="1" dirty="0">
              <a:solidFill>
                <a:prstClr val="black"/>
              </a:solidFill>
              <a:latin typeface="Calibri" panose="020F0502020204030204"/>
              <a:ea typeface="游ゴシック" panose="020B0400000000000000" pitchFamily="50" charset="-128"/>
            </a:endParaRPr>
          </a:p>
        </p:txBody>
      </p:sp>
      <p:grpSp>
        <p:nvGrpSpPr>
          <p:cNvPr id="15" name="グループ化 14">
            <a:extLst>
              <a:ext uri="{FF2B5EF4-FFF2-40B4-BE49-F238E27FC236}">
                <a16:creationId xmlns:a16="http://schemas.microsoft.com/office/drawing/2014/main" id="{36211786-6706-31D6-6AA2-0786D5DC0556}"/>
              </a:ext>
            </a:extLst>
          </p:cNvPr>
          <p:cNvGrpSpPr/>
          <p:nvPr/>
        </p:nvGrpSpPr>
        <p:grpSpPr>
          <a:xfrm>
            <a:off x="336407" y="2092560"/>
            <a:ext cx="8001000" cy="4521756"/>
            <a:chOff x="2551992" y="2744358"/>
            <a:chExt cx="7111736" cy="4019189"/>
          </a:xfrm>
        </p:grpSpPr>
        <p:sp>
          <p:nvSpPr>
            <p:cNvPr id="7" name="正方形/長方形 6">
              <a:extLst>
                <a:ext uri="{FF2B5EF4-FFF2-40B4-BE49-F238E27FC236}">
                  <a16:creationId xmlns:a16="http://schemas.microsoft.com/office/drawing/2014/main" id="{9D07490D-6301-CAED-E1ED-68BFD11ABF10}"/>
                </a:ext>
              </a:extLst>
            </p:cNvPr>
            <p:cNvSpPr/>
            <p:nvPr/>
          </p:nvSpPr>
          <p:spPr>
            <a:xfrm>
              <a:off x="3365188" y="3361763"/>
              <a:ext cx="5461625" cy="324406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prstClr val="white"/>
                </a:solidFill>
                <a:latin typeface="Calibri" panose="020F0502020204030204"/>
                <a:ea typeface="游ゴシック" panose="020B0400000000000000" pitchFamily="50" charset="-128"/>
              </a:endParaRPr>
            </a:p>
          </p:txBody>
        </p:sp>
        <p:sp>
          <p:nvSpPr>
            <p:cNvPr id="8" name="正方形/長方形 7">
              <a:extLst>
                <a:ext uri="{FF2B5EF4-FFF2-40B4-BE49-F238E27FC236}">
                  <a16:creationId xmlns:a16="http://schemas.microsoft.com/office/drawing/2014/main" id="{FF255FDB-CB74-4AEB-F474-4C6932C45DC0}"/>
                </a:ext>
              </a:extLst>
            </p:cNvPr>
            <p:cNvSpPr/>
            <p:nvPr/>
          </p:nvSpPr>
          <p:spPr>
            <a:xfrm>
              <a:off x="3832411" y="6266328"/>
              <a:ext cx="4612342" cy="201466"/>
            </a:xfrm>
            <a:prstGeom prst="rect">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prstClr val="black"/>
                  </a:solidFill>
                  <a:latin typeface="Calibri" panose="020F0502020204030204"/>
                  <a:ea typeface="游ゴシック" panose="020B0400000000000000" pitchFamily="50" charset="-128"/>
                </a:rPr>
                <a:t>---------------------------------------</a:t>
              </a:r>
              <a:endParaRPr kumimoji="1" lang="ja-JP" altLang="en-US" sz="2400" dirty="0">
                <a:solidFill>
                  <a:prstClr val="black"/>
                </a:solidFill>
                <a:latin typeface="Calibri" panose="020F0502020204030204"/>
                <a:ea typeface="游ゴシック" panose="020B0400000000000000" pitchFamily="50" charset="-128"/>
              </a:endParaRPr>
            </a:p>
          </p:txBody>
        </p:sp>
        <p:sp>
          <p:nvSpPr>
            <p:cNvPr id="9" name="四角形: 角を丸くする 8">
              <a:extLst>
                <a:ext uri="{FF2B5EF4-FFF2-40B4-BE49-F238E27FC236}">
                  <a16:creationId xmlns:a16="http://schemas.microsoft.com/office/drawing/2014/main" id="{7E68F4E6-6928-BD6E-F7C8-EC7B21952F59}"/>
                </a:ext>
              </a:extLst>
            </p:cNvPr>
            <p:cNvSpPr/>
            <p:nvPr/>
          </p:nvSpPr>
          <p:spPr>
            <a:xfrm>
              <a:off x="2551992" y="2927173"/>
              <a:ext cx="7111736" cy="3836374"/>
            </a:xfrm>
            <a:prstGeom prst="roundRect">
              <a:avLst>
                <a:gd name="adj" fmla="val 3231"/>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prstClr val="white"/>
                </a:solidFill>
                <a:latin typeface="Calibri"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28A47B2D-455D-5A0A-FB6F-36C9E60833B9}"/>
                </a:ext>
              </a:extLst>
            </p:cNvPr>
            <p:cNvSpPr txBox="1"/>
            <p:nvPr/>
          </p:nvSpPr>
          <p:spPr>
            <a:xfrm>
              <a:off x="4977744" y="2744358"/>
              <a:ext cx="2717452" cy="465067"/>
            </a:xfrm>
            <a:prstGeom prst="rect">
              <a:avLst/>
            </a:prstGeom>
            <a:noFill/>
          </p:spPr>
          <p:txBody>
            <a:bodyPr wrap="none" rtlCol="0">
              <a:spAutoFit/>
            </a:bodyPr>
            <a:lstStyle/>
            <a:p>
              <a:r>
                <a:rPr kumimoji="1" lang="en-US" altLang="ja-JP" sz="2800" u="sng" dirty="0">
                  <a:solidFill>
                    <a:prstClr val="black"/>
                  </a:solidFill>
                  <a:highlight>
                    <a:srgbClr val="FFFFFF"/>
                  </a:highlight>
                  <a:latin typeface="Calibri" panose="020F0502020204030204"/>
                  <a:ea typeface="游ゴシック" panose="020B0400000000000000" pitchFamily="50" charset="-128"/>
                </a:rPr>
                <a:t>【</a:t>
              </a:r>
              <a:r>
                <a:rPr kumimoji="1" lang="ja-JP" altLang="en-US" sz="2800" u="sng" dirty="0">
                  <a:solidFill>
                    <a:prstClr val="black"/>
                  </a:solidFill>
                  <a:highlight>
                    <a:srgbClr val="FFFFFF"/>
                  </a:highlight>
                  <a:latin typeface="Calibri" panose="020F0502020204030204"/>
                  <a:ea typeface="游ゴシック" panose="020B0400000000000000" pitchFamily="50" charset="-128"/>
                </a:rPr>
                <a:t>スライドの例</a:t>
              </a:r>
              <a:r>
                <a:rPr kumimoji="1" lang="en-US" altLang="ja-JP" sz="2800" u="sng" dirty="0">
                  <a:solidFill>
                    <a:prstClr val="black"/>
                  </a:solidFill>
                  <a:highlight>
                    <a:srgbClr val="FFFFFF"/>
                  </a:highlight>
                  <a:latin typeface="Calibri" panose="020F0502020204030204"/>
                  <a:ea typeface="游ゴシック" panose="020B0400000000000000" pitchFamily="50" charset="-128"/>
                </a:rPr>
                <a:t>】</a:t>
              </a:r>
              <a:endParaRPr kumimoji="1" lang="ja-JP" altLang="en-US" sz="2800" u="sng" dirty="0">
                <a:solidFill>
                  <a:prstClr val="black"/>
                </a:solidFill>
                <a:highlight>
                  <a:srgbClr val="FFFFFF"/>
                </a:highlight>
                <a:latin typeface="Calibri" panose="020F0502020204030204"/>
                <a:ea typeface="游ゴシック" panose="020B0400000000000000" pitchFamily="50" charset="-128"/>
              </a:endParaRPr>
            </a:p>
          </p:txBody>
        </p:sp>
        <p:sp>
          <p:nvSpPr>
            <p:cNvPr id="11" name="吹き出し: 角を丸めた四角形 10">
              <a:extLst>
                <a:ext uri="{FF2B5EF4-FFF2-40B4-BE49-F238E27FC236}">
                  <a16:creationId xmlns:a16="http://schemas.microsoft.com/office/drawing/2014/main" id="{BACE51FD-A7C1-6452-5323-760E1A103CFF}"/>
                </a:ext>
              </a:extLst>
            </p:cNvPr>
            <p:cNvSpPr/>
            <p:nvPr/>
          </p:nvSpPr>
          <p:spPr>
            <a:xfrm>
              <a:off x="7661556" y="4571957"/>
              <a:ext cx="1879545" cy="1068642"/>
            </a:xfrm>
            <a:prstGeom prst="wedgeRoundRectCallout">
              <a:avLst>
                <a:gd name="adj1" fmla="val -45576"/>
                <a:gd name="adj2" fmla="val 107827"/>
                <a:gd name="adj3" fmla="val 16667"/>
              </a:avLst>
            </a:prstGeom>
            <a:solidFill>
              <a:srgbClr val="D0EB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prstClr val="black"/>
                  </a:solidFill>
                  <a:latin typeface="Calibri" panose="020F0502020204030204"/>
                  <a:ea typeface="游ゴシック" panose="020B0400000000000000" pitchFamily="50" charset="-128"/>
                </a:rPr>
                <a:t>このスライドで</a:t>
              </a:r>
              <a:endParaRPr kumimoji="1" lang="en-US" altLang="ja-JP" sz="1600" dirty="0">
                <a:solidFill>
                  <a:prstClr val="black"/>
                </a:solidFill>
                <a:latin typeface="Calibri" panose="020F0502020204030204"/>
                <a:ea typeface="游ゴシック" panose="020B0400000000000000" pitchFamily="50" charset="-128"/>
              </a:endParaRPr>
            </a:p>
            <a:p>
              <a:pPr algn="ctr"/>
              <a:r>
                <a:rPr kumimoji="1" lang="ja-JP" altLang="en-US" sz="1600" dirty="0">
                  <a:solidFill>
                    <a:prstClr val="black"/>
                  </a:solidFill>
                  <a:latin typeface="Calibri" panose="020F0502020204030204"/>
                  <a:ea typeface="游ゴシック" panose="020B0400000000000000" pitchFamily="50" charset="-128"/>
                </a:rPr>
                <a:t>伝えたいことを</a:t>
              </a:r>
              <a:endParaRPr kumimoji="1" lang="en-US" altLang="ja-JP" sz="1600" dirty="0">
                <a:solidFill>
                  <a:prstClr val="black"/>
                </a:solidFill>
                <a:latin typeface="Calibri" panose="020F0502020204030204"/>
                <a:ea typeface="游ゴシック" panose="020B0400000000000000" pitchFamily="50" charset="-128"/>
              </a:endParaRPr>
            </a:p>
            <a:p>
              <a:pPr algn="ctr"/>
              <a:r>
                <a:rPr kumimoji="1" lang="en-US" altLang="ja-JP" sz="1600" dirty="0">
                  <a:solidFill>
                    <a:prstClr val="black"/>
                  </a:solidFill>
                  <a:latin typeface="Calibri" panose="020F0502020204030204"/>
                  <a:ea typeface="游ゴシック" panose="020B0400000000000000" pitchFamily="50" charset="-128"/>
                </a:rPr>
                <a:t>1,2</a:t>
              </a:r>
              <a:r>
                <a:rPr kumimoji="1" lang="ja-JP" altLang="en-US" sz="1600" dirty="0">
                  <a:solidFill>
                    <a:prstClr val="black"/>
                  </a:solidFill>
                  <a:latin typeface="Calibri" panose="020F0502020204030204"/>
                  <a:ea typeface="游ゴシック" panose="020B0400000000000000" pitchFamily="50" charset="-128"/>
                </a:rPr>
                <a:t>行で書く</a:t>
              </a:r>
              <a:endParaRPr kumimoji="1" lang="en-US" altLang="ja-JP" sz="1600" dirty="0">
                <a:solidFill>
                  <a:prstClr val="black"/>
                </a:solidFill>
                <a:latin typeface="Calibri" panose="020F0502020204030204"/>
                <a:ea typeface="游ゴシック" panose="020B0400000000000000" pitchFamily="50" charset="-128"/>
              </a:endParaRPr>
            </a:p>
          </p:txBody>
        </p:sp>
        <p:sp>
          <p:nvSpPr>
            <p:cNvPr id="12" name="吹き出し: 角を丸めた四角形 11">
              <a:extLst>
                <a:ext uri="{FF2B5EF4-FFF2-40B4-BE49-F238E27FC236}">
                  <a16:creationId xmlns:a16="http://schemas.microsoft.com/office/drawing/2014/main" id="{F74D71C1-1018-5D10-7145-1124A2591367}"/>
                </a:ext>
              </a:extLst>
            </p:cNvPr>
            <p:cNvSpPr/>
            <p:nvPr/>
          </p:nvSpPr>
          <p:spPr>
            <a:xfrm>
              <a:off x="2650899" y="3809347"/>
              <a:ext cx="1770002" cy="1068642"/>
            </a:xfrm>
            <a:prstGeom prst="wedgeRoundRectCallout">
              <a:avLst>
                <a:gd name="adj1" fmla="val 47600"/>
                <a:gd name="adj2" fmla="val 100530"/>
                <a:gd name="adj3" fmla="val 16667"/>
              </a:avLst>
            </a:prstGeom>
            <a:solidFill>
              <a:srgbClr val="D0EB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prstClr val="black"/>
                  </a:solidFill>
                  <a:latin typeface="Calibri" panose="020F0502020204030204"/>
                  <a:ea typeface="游ゴシック" panose="020B0400000000000000" pitchFamily="50" charset="-128"/>
                </a:rPr>
                <a:t>図の配置は</a:t>
              </a:r>
              <a:endParaRPr kumimoji="1" lang="en-US" altLang="ja-JP" sz="1600" dirty="0">
                <a:solidFill>
                  <a:prstClr val="black"/>
                </a:solidFill>
                <a:latin typeface="Calibri" panose="020F0502020204030204"/>
                <a:ea typeface="游ゴシック" panose="020B0400000000000000" pitchFamily="50" charset="-128"/>
              </a:endParaRPr>
            </a:p>
            <a:p>
              <a:pPr algn="ctr"/>
              <a:r>
                <a:rPr kumimoji="1" lang="ja-JP" altLang="en-US" sz="1600" dirty="0">
                  <a:solidFill>
                    <a:prstClr val="black"/>
                  </a:solidFill>
                  <a:latin typeface="Calibri" panose="020F0502020204030204"/>
                  <a:ea typeface="游ゴシック" panose="020B0400000000000000" pitchFamily="50" charset="-128"/>
                </a:rPr>
                <a:t>左＞＞右</a:t>
              </a:r>
              <a:endParaRPr kumimoji="1" lang="en-US" altLang="ja-JP" sz="1600" dirty="0">
                <a:solidFill>
                  <a:prstClr val="black"/>
                </a:solidFill>
                <a:latin typeface="Calibri" panose="020F0502020204030204"/>
                <a:ea typeface="游ゴシック" panose="020B0400000000000000" pitchFamily="50" charset="-128"/>
              </a:endParaRPr>
            </a:p>
            <a:p>
              <a:pPr algn="ctr"/>
              <a:r>
                <a:rPr kumimoji="1" lang="ja-JP" altLang="en-US" sz="1600" dirty="0">
                  <a:solidFill>
                    <a:prstClr val="black"/>
                  </a:solidFill>
                  <a:latin typeface="Calibri" panose="020F0502020204030204"/>
                  <a:ea typeface="游ゴシック" panose="020B0400000000000000" pitchFamily="50" charset="-128"/>
                </a:rPr>
                <a:t>上＞＞下</a:t>
              </a:r>
              <a:endParaRPr kumimoji="1" lang="en-US" altLang="ja-JP" sz="1600" dirty="0">
                <a:solidFill>
                  <a:prstClr val="black"/>
                </a:solidFill>
                <a:latin typeface="Calibri" panose="020F0502020204030204"/>
                <a:ea typeface="游ゴシック" panose="020B0400000000000000" pitchFamily="50" charset="-128"/>
              </a:endParaRPr>
            </a:p>
            <a:p>
              <a:pPr algn="ctr"/>
              <a:r>
                <a:rPr kumimoji="1" lang="ja-JP" altLang="en-US" sz="1600" dirty="0">
                  <a:solidFill>
                    <a:prstClr val="black"/>
                  </a:solidFill>
                  <a:latin typeface="Calibri" panose="020F0502020204030204"/>
                  <a:ea typeface="游ゴシック" panose="020B0400000000000000" pitchFamily="50" charset="-128"/>
                </a:rPr>
                <a:t>になるように意識</a:t>
              </a:r>
              <a:endParaRPr kumimoji="1" lang="en-US" altLang="ja-JP" sz="1600" dirty="0">
                <a:solidFill>
                  <a:prstClr val="black"/>
                </a:solidFill>
                <a:latin typeface="Calibri" panose="020F0502020204030204"/>
                <a:ea typeface="游ゴシック" panose="020B0400000000000000" pitchFamily="50" charset="-128"/>
              </a:endParaRPr>
            </a:p>
          </p:txBody>
        </p:sp>
        <p:pic>
          <p:nvPicPr>
            <p:cNvPr id="13" name="図 12">
              <a:extLst>
                <a:ext uri="{FF2B5EF4-FFF2-40B4-BE49-F238E27FC236}">
                  <a16:creationId xmlns:a16="http://schemas.microsoft.com/office/drawing/2014/main" id="{A7109BA8-5ED2-1C24-709C-AC00A2D26288}"/>
                </a:ext>
              </a:extLst>
            </p:cNvPr>
            <p:cNvPicPr>
              <a:picLocks noChangeAspect="1"/>
            </p:cNvPicPr>
            <p:nvPr/>
          </p:nvPicPr>
          <p:blipFill rotWithShape="1">
            <a:blip r:embed="rId2" cstate="hqprint">
              <a:clrChange>
                <a:clrFrom>
                  <a:srgbClr val="F0F0F0"/>
                </a:clrFrom>
                <a:clrTo>
                  <a:srgbClr val="F0F0F0">
                    <a:alpha val="0"/>
                  </a:srgbClr>
                </a:clrTo>
              </a:clrChange>
              <a:alphaModFix amt="35000"/>
              <a:extLst>
                <a:ext uri="{28A0092B-C50C-407E-A947-70E740481C1C}">
                  <a14:useLocalDpi xmlns:a14="http://schemas.microsoft.com/office/drawing/2010/main"/>
                </a:ext>
              </a:extLst>
            </a:blip>
            <a:srcRect/>
            <a:stretch/>
          </p:blipFill>
          <p:spPr>
            <a:xfrm>
              <a:off x="4134483" y="3511871"/>
              <a:ext cx="4008198" cy="2855191"/>
            </a:xfrm>
            <a:prstGeom prst="rect">
              <a:avLst/>
            </a:prstGeom>
          </p:spPr>
        </p:pic>
        <p:sp>
          <p:nvSpPr>
            <p:cNvPr id="14" name="フリーフォーム: 図形 13">
              <a:extLst>
                <a:ext uri="{FF2B5EF4-FFF2-40B4-BE49-F238E27FC236}">
                  <a16:creationId xmlns:a16="http://schemas.microsoft.com/office/drawing/2014/main" id="{969B327A-F1E0-EB55-2980-2FACD94D3A81}"/>
                </a:ext>
              </a:extLst>
            </p:cNvPr>
            <p:cNvSpPr/>
            <p:nvPr/>
          </p:nvSpPr>
          <p:spPr>
            <a:xfrm>
              <a:off x="3777641" y="3679979"/>
              <a:ext cx="4464577" cy="2396020"/>
            </a:xfrm>
            <a:custGeom>
              <a:avLst/>
              <a:gdLst>
                <a:gd name="connsiteX0" fmla="*/ 0 w 4527176"/>
                <a:gd name="connsiteY0" fmla="*/ 16836 h 2363119"/>
                <a:gd name="connsiteX1" fmla="*/ 4464423 w 4527176"/>
                <a:gd name="connsiteY1" fmla="*/ 303707 h 2363119"/>
                <a:gd name="connsiteX2" fmla="*/ 179294 w 4527176"/>
                <a:gd name="connsiteY2" fmla="*/ 2096648 h 2363119"/>
                <a:gd name="connsiteX3" fmla="*/ 4527176 w 4527176"/>
                <a:gd name="connsiteY3" fmla="*/ 2320766 h 2363119"/>
                <a:gd name="connsiteX0" fmla="*/ 0 w 4464577"/>
                <a:gd name="connsiteY0" fmla="*/ 16836 h 2396020"/>
                <a:gd name="connsiteX1" fmla="*/ 4464423 w 4464577"/>
                <a:gd name="connsiteY1" fmla="*/ 303707 h 2396020"/>
                <a:gd name="connsiteX2" fmla="*/ 179294 w 4464577"/>
                <a:gd name="connsiteY2" fmla="*/ 2096648 h 2396020"/>
                <a:gd name="connsiteX3" fmla="*/ 3906310 w 4464577"/>
                <a:gd name="connsiteY3" fmla="*/ 2365920 h 2396020"/>
              </a:gdLst>
              <a:ahLst/>
              <a:cxnLst>
                <a:cxn ang="0">
                  <a:pos x="connsiteX0" y="connsiteY0"/>
                </a:cxn>
                <a:cxn ang="0">
                  <a:pos x="connsiteX1" y="connsiteY1"/>
                </a:cxn>
                <a:cxn ang="0">
                  <a:pos x="connsiteX2" y="connsiteY2"/>
                </a:cxn>
                <a:cxn ang="0">
                  <a:pos x="connsiteX3" y="connsiteY3"/>
                </a:cxn>
              </a:cxnLst>
              <a:rect l="l" t="t" r="r" b="b"/>
              <a:pathLst>
                <a:path w="4464577" h="2396020">
                  <a:moveTo>
                    <a:pt x="0" y="16836"/>
                  </a:moveTo>
                  <a:cubicBezTo>
                    <a:pt x="2217270" y="-13046"/>
                    <a:pt x="4434541" y="-42928"/>
                    <a:pt x="4464423" y="303707"/>
                  </a:cubicBezTo>
                  <a:cubicBezTo>
                    <a:pt x="4494305" y="650342"/>
                    <a:pt x="168835" y="1760472"/>
                    <a:pt x="179294" y="2096648"/>
                  </a:cubicBezTo>
                  <a:cubicBezTo>
                    <a:pt x="189753" y="2432824"/>
                    <a:pt x="1737598" y="2421949"/>
                    <a:pt x="3906310" y="2365920"/>
                  </a:cubicBezTo>
                </a:path>
              </a:pathLst>
            </a:custGeom>
            <a:noFill/>
            <a:ln w="76200">
              <a:solidFill>
                <a:srgbClr val="FF3B3B"/>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prstClr val="white"/>
                </a:solidFill>
                <a:latin typeface="Calibri" panose="020F0502020204030204"/>
                <a:ea typeface="游ゴシック" panose="020B0400000000000000" pitchFamily="50" charset="-128"/>
              </a:endParaRPr>
            </a:p>
          </p:txBody>
        </p:sp>
      </p:grpSp>
      <p:sp>
        <p:nvSpPr>
          <p:cNvPr id="16" name="テキスト ボックス 15">
            <a:extLst>
              <a:ext uri="{FF2B5EF4-FFF2-40B4-BE49-F238E27FC236}">
                <a16:creationId xmlns:a16="http://schemas.microsoft.com/office/drawing/2014/main" id="{9EE0F28B-518C-CC61-20D9-9534DF2191A7}"/>
              </a:ext>
            </a:extLst>
          </p:cNvPr>
          <p:cNvSpPr txBox="1"/>
          <p:nvPr/>
        </p:nvSpPr>
        <p:spPr>
          <a:xfrm>
            <a:off x="8545666" y="1290303"/>
            <a:ext cx="3552411" cy="2308324"/>
          </a:xfrm>
          <a:prstGeom prst="rect">
            <a:avLst/>
          </a:prstGeom>
          <a:solidFill>
            <a:schemeClr val="accent2">
              <a:lumMod val="40000"/>
              <a:lumOff val="60000"/>
            </a:schemeClr>
          </a:solidFill>
        </p:spPr>
        <p:txBody>
          <a:bodyPr wrap="square" rtlCol="0">
            <a:spAutoFit/>
          </a:bodyPr>
          <a:lstStyle/>
          <a:p>
            <a:r>
              <a:rPr kumimoji="1" lang="ja-JP" altLang="en-US" sz="3600" b="1" dirty="0">
                <a:solidFill>
                  <a:prstClr val="black"/>
                </a:solidFill>
                <a:latin typeface="Calibri" panose="020F0502020204030204"/>
                <a:ea typeface="游ゴシック" panose="020B0400000000000000" pitchFamily="50" charset="-128"/>
              </a:rPr>
              <a:t>説明順序を</a:t>
            </a:r>
            <a:br>
              <a:rPr kumimoji="1" lang="en-US" altLang="ja-JP" sz="3600" b="1" dirty="0">
                <a:solidFill>
                  <a:prstClr val="black"/>
                </a:solidFill>
                <a:latin typeface="Calibri" panose="020F0502020204030204"/>
                <a:ea typeface="游ゴシック" panose="020B0400000000000000" pitchFamily="50" charset="-128"/>
              </a:rPr>
            </a:br>
            <a:r>
              <a:rPr kumimoji="1" lang="ja-JP" altLang="en-US" sz="3600" b="1" dirty="0">
                <a:solidFill>
                  <a:prstClr val="black"/>
                </a:solidFill>
                <a:latin typeface="Calibri" panose="020F0502020204030204"/>
                <a:ea typeface="游ゴシック" panose="020B0400000000000000" pitchFamily="50" charset="-128"/>
              </a:rPr>
              <a:t>変える場合は、セパレータや</a:t>
            </a:r>
            <a:br>
              <a:rPr kumimoji="1" lang="en-US" altLang="ja-JP" sz="3600" b="1" dirty="0">
                <a:solidFill>
                  <a:prstClr val="black"/>
                </a:solidFill>
                <a:latin typeface="Calibri" panose="020F0502020204030204"/>
                <a:ea typeface="游ゴシック" panose="020B0400000000000000" pitchFamily="50" charset="-128"/>
              </a:rPr>
            </a:br>
            <a:r>
              <a:rPr kumimoji="1" lang="ja-JP" altLang="en-US" sz="3600" b="1" dirty="0">
                <a:solidFill>
                  <a:prstClr val="black"/>
                </a:solidFill>
                <a:latin typeface="Calibri" panose="020F0502020204030204"/>
                <a:ea typeface="游ゴシック" panose="020B0400000000000000" pitchFamily="50" charset="-128"/>
              </a:rPr>
              <a:t>矢印で誘導</a:t>
            </a:r>
            <a:endParaRPr kumimoji="1" lang="en-US" altLang="ja-JP" sz="3600" b="1" dirty="0">
              <a:solidFill>
                <a:prstClr val="black"/>
              </a:solidFill>
              <a:latin typeface="Calibri" panose="020F0502020204030204"/>
              <a:ea typeface="游ゴシック" panose="020B0400000000000000" pitchFamily="50" charset="-128"/>
            </a:endParaRPr>
          </a:p>
        </p:txBody>
      </p:sp>
      <p:sp>
        <p:nvSpPr>
          <p:cNvPr id="17" name="矢印: 右 16">
            <a:extLst>
              <a:ext uri="{FF2B5EF4-FFF2-40B4-BE49-F238E27FC236}">
                <a16:creationId xmlns:a16="http://schemas.microsoft.com/office/drawing/2014/main" id="{20467A0A-A179-ED47-0FAC-1A7CA1D823C6}"/>
              </a:ext>
            </a:extLst>
          </p:cNvPr>
          <p:cNvSpPr/>
          <p:nvPr/>
        </p:nvSpPr>
        <p:spPr>
          <a:xfrm>
            <a:off x="8040283" y="1327222"/>
            <a:ext cx="456052" cy="369607"/>
          </a:xfrm>
          <a:prstGeom prst="rightArrow">
            <a:avLst/>
          </a:prstGeom>
          <a:solidFill>
            <a:srgbClr val="0000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F45CFD4A-55DF-BB9C-5809-585DBE823D38}"/>
              </a:ext>
            </a:extLst>
          </p:cNvPr>
          <p:cNvSpPr/>
          <p:nvPr/>
        </p:nvSpPr>
        <p:spPr>
          <a:xfrm>
            <a:off x="8568485" y="3641062"/>
            <a:ext cx="3486944" cy="2554545"/>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9111B99C-5941-7831-CE35-A469EEA57957}"/>
              </a:ext>
            </a:extLst>
          </p:cNvPr>
          <p:cNvSpPr/>
          <p:nvPr/>
        </p:nvSpPr>
        <p:spPr>
          <a:xfrm>
            <a:off x="8847884" y="4011987"/>
            <a:ext cx="1054065" cy="601115"/>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1A71083E-1DCA-EA20-56FE-55314335A964}"/>
              </a:ext>
            </a:extLst>
          </p:cNvPr>
          <p:cNvSpPr/>
          <p:nvPr/>
        </p:nvSpPr>
        <p:spPr>
          <a:xfrm>
            <a:off x="8847885" y="4843329"/>
            <a:ext cx="1054065" cy="451762"/>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BA15315E-DFAE-98E9-1F3D-DC46633F91DA}"/>
              </a:ext>
            </a:extLst>
          </p:cNvPr>
          <p:cNvSpPr/>
          <p:nvPr/>
        </p:nvSpPr>
        <p:spPr>
          <a:xfrm>
            <a:off x="8847885" y="5592987"/>
            <a:ext cx="1054065" cy="451762"/>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08BD64E-5377-3D12-4778-A1DCF021DE3D}"/>
              </a:ext>
            </a:extLst>
          </p:cNvPr>
          <p:cNvSpPr txBox="1"/>
          <p:nvPr/>
        </p:nvSpPr>
        <p:spPr>
          <a:xfrm>
            <a:off x="8847884" y="3687170"/>
            <a:ext cx="1426491" cy="369332"/>
          </a:xfrm>
          <a:prstGeom prst="rect">
            <a:avLst/>
          </a:prstGeom>
          <a:noFill/>
        </p:spPr>
        <p:txBody>
          <a:bodyPr wrap="square">
            <a:spAutoFit/>
          </a:bodyPr>
          <a:lstStyle/>
          <a:p>
            <a:r>
              <a:rPr kumimoji="1" lang="ja-JP" altLang="en-US" dirty="0">
                <a:solidFill>
                  <a:prstClr val="black"/>
                </a:solidFill>
                <a:latin typeface="Calibri" panose="020F0502020204030204"/>
                <a:ea typeface="游ゴシック" panose="020B0400000000000000" pitchFamily="50" charset="-128"/>
              </a:rPr>
              <a:t>試料作製</a:t>
            </a:r>
            <a:endParaRPr lang="ja-JP" altLang="en-US" dirty="0"/>
          </a:p>
        </p:txBody>
      </p:sp>
      <p:cxnSp>
        <p:nvCxnSpPr>
          <p:cNvPr id="25" name="直線コネクタ 24">
            <a:extLst>
              <a:ext uri="{FF2B5EF4-FFF2-40B4-BE49-F238E27FC236}">
                <a16:creationId xmlns:a16="http://schemas.microsoft.com/office/drawing/2014/main" id="{11806D0F-C263-F444-D537-8DB99F15B1AA}"/>
              </a:ext>
            </a:extLst>
          </p:cNvPr>
          <p:cNvCxnSpPr/>
          <p:nvPr/>
        </p:nvCxnSpPr>
        <p:spPr>
          <a:xfrm>
            <a:off x="10405371" y="3886591"/>
            <a:ext cx="0" cy="2309016"/>
          </a:xfrm>
          <a:prstGeom prst="line">
            <a:avLst/>
          </a:prstGeom>
          <a:ln w="63500" cmpd="dbl"/>
        </p:spPr>
        <p:style>
          <a:lnRef idx="1">
            <a:schemeClr val="accent1"/>
          </a:lnRef>
          <a:fillRef idx="0">
            <a:schemeClr val="accent1"/>
          </a:fillRef>
          <a:effectRef idx="0">
            <a:schemeClr val="accent1"/>
          </a:effectRef>
          <a:fontRef idx="minor">
            <a:schemeClr val="tx1"/>
          </a:fontRef>
        </p:style>
      </p:cxnSp>
      <p:sp>
        <p:nvSpPr>
          <p:cNvPr id="26" name="四角形: 角を丸くする 25">
            <a:extLst>
              <a:ext uri="{FF2B5EF4-FFF2-40B4-BE49-F238E27FC236}">
                <a16:creationId xmlns:a16="http://schemas.microsoft.com/office/drawing/2014/main" id="{562B10A7-6065-1AC8-23DA-A2759C3A6B06}"/>
              </a:ext>
            </a:extLst>
          </p:cNvPr>
          <p:cNvSpPr/>
          <p:nvPr/>
        </p:nvSpPr>
        <p:spPr>
          <a:xfrm>
            <a:off x="10741061" y="4011987"/>
            <a:ext cx="1054065" cy="601115"/>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四角形: 角を丸くする 26">
            <a:extLst>
              <a:ext uri="{FF2B5EF4-FFF2-40B4-BE49-F238E27FC236}">
                <a16:creationId xmlns:a16="http://schemas.microsoft.com/office/drawing/2014/main" id="{269F1BBF-15D8-FBFA-F355-089E17402678}"/>
              </a:ext>
            </a:extLst>
          </p:cNvPr>
          <p:cNvSpPr/>
          <p:nvPr/>
        </p:nvSpPr>
        <p:spPr>
          <a:xfrm>
            <a:off x="10741062" y="4693976"/>
            <a:ext cx="1054065" cy="601115"/>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BA0EA771-1BEC-D480-A063-C137D9E7B096}"/>
              </a:ext>
            </a:extLst>
          </p:cNvPr>
          <p:cNvSpPr/>
          <p:nvPr/>
        </p:nvSpPr>
        <p:spPr>
          <a:xfrm>
            <a:off x="10741062" y="5443634"/>
            <a:ext cx="1054065" cy="601115"/>
          </a:xfrm>
          <a:prstGeom prst="roundRect">
            <a:avLst>
              <a:gd name="adj" fmla="val 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FEE2BDBD-73C1-D154-804E-56826517F825}"/>
              </a:ext>
            </a:extLst>
          </p:cNvPr>
          <p:cNvSpPr txBox="1"/>
          <p:nvPr/>
        </p:nvSpPr>
        <p:spPr>
          <a:xfrm>
            <a:off x="10741061" y="3687170"/>
            <a:ext cx="1426491" cy="369332"/>
          </a:xfrm>
          <a:prstGeom prst="rect">
            <a:avLst/>
          </a:prstGeom>
          <a:noFill/>
        </p:spPr>
        <p:txBody>
          <a:bodyPr wrap="square">
            <a:spAutoFit/>
          </a:bodyPr>
          <a:lstStyle/>
          <a:p>
            <a:r>
              <a:rPr kumimoji="1" lang="ja-JP" altLang="en-US" dirty="0">
                <a:solidFill>
                  <a:prstClr val="black"/>
                </a:solidFill>
                <a:latin typeface="Calibri" panose="020F0502020204030204"/>
                <a:ea typeface="游ゴシック" panose="020B0400000000000000" pitchFamily="50" charset="-128"/>
              </a:rPr>
              <a:t>薄膜成長</a:t>
            </a:r>
            <a:endParaRPr lang="ja-JP" altLang="en-US" dirty="0"/>
          </a:p>
        </p:txBody>
      </p:sp>
      <p:sp>
        <p:nvSpPr>
          <p:cNvPr id="30" name="矢印: 右 29">
            <a:extLst>
              <a:ext uri="{FF2B5EF4-FFF2-40B4-BE49-F238E27FC236}">
                <a16:creationId xmlns:a16="http://schemas.microsoft.com/office/drawing/2014/main" id="{65CEA6B0-F08C-787F-B173-6615972033E6}"/>
              </a:ext>
            </a:extLst>
          </p:cNvPr>
          <p:cNvSpPr/>
          <p:nvPr/>
        </p:nvSpPr>
        <p:spPr>
          <a:xfrm rot="5566875">
            <a:off x="9249458" y="4601823"/>
            <a:ext cx="260104" cy="320454"/>
          </a:xfrm>
          <a:prstGeom prst="rightArrow">
            <a:avLst/>
          </a:prstGeom>
          <a:solidFill>
            <a:srgbClr val="0000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1" name="矢印: 右 30">
            <a:extLst>
              <a:ext uri="{FF2B5EF4-FFF2-40B4-BE49-F238E27FC236}">
                <a16:creationId xmlns:a16="http://schemas.microsoft.com/office/drawing/2014/main" id="{B6E1EFF4-64D2-C6D2-C298-839F0B4C0A56}"/>
              </a:ext>
            </a:extLst>
          </p:cNvPr>
          <p:cNvSpPr/>
          <p:nvPr/>
        </p:nvSpPr>
        <p:spPr>
          <a:xfrm rot="5566875">
            <a:off x="9264728" y="5298144"/>
            <a:ext cx="260104" cy="320454"/>
          </a:xfrm>
          <a:prstGeom prst="rightArrow">
            <a:avLst/>
          </a:prstGeom>
          <a:solidFill>
            <a:srgbClr val="0000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4" name="フリーフォーム: 図形 3">
            <a:extLst>
              <a:ext uri="{FF2B5EF4-FFF2-40B4-BE49-F238E27FC236}">
                <a16:creationId xmlns:a16="http://schemas.microsoft.com/office/drawing/2014/main" id="{AB5A80B0-CD90-555D-1855-C0E6EB36C6E0}"/>
              </a:ext>
            </a:extLst>
          </p:cNvPr>
          <p:cNvSpPr/>
          <p:nvPr/>
        </p:nvSpPr>
        <p:spPr>
          <a:xfrm rot="5400000" flipV="1">
            <a:off x="9263285" y="3997942"/>
            <a:ext cx="1858829" cy="2060823"/>
          </a:xfrm>
          <a:custGeom>
            <a:avLst/>
            <a:gdLst>
              <a:gd name="connsiteX0" fmla="*/ 0 w 4527176"/>
              <a:gd name="connsiteY0" fmla="*/ 16836 h 2363119"/>
              <a:gd name="connsiteX1" fmla="*/ 4464423 w 4527176"/>
              <a:gd name="connsiteY1" fmla="*/ 303707 h 2363119"/>
              <a:gd name="connsiteX2" fmla="*/ 179294 w 4527176"/>
              <a:gd name="connsiteY2" fmla="*/ 2096648 h 2363119"/>
              <a:gd name="connsiteX3" fmla="*/ 4527176 w 4527176"/>
              <a:gd name="connsiteY3" fmla="*/ 2320766 h 2363119"/>
              <a:gd name="connsiteX0" fmla="*/ 0 w 4464577"/>
              <a:gd name="connsiteY0" fmla="*/ 16836 h 2396020"/>
              <a:gd name="connsiteX1" fmla="*/ 4464423 w 4464577"/>
              <a:gd name="connsiteY1" fmla="*/ 303707 h 2396020"/>
              <a:gd name="connsiteX2" fmla="*/ 179294 w 4464577"/>
              <a:gd name="connsiteY2" fmla="*/ 2096648 h 2396020"/>
              <a:gd name="connsiteX3" fmla="*/ 3906310 w 4464577"/>
              <a:gd name="connsiteY3" fmla="*/ 2365920 h 2396020"/>
              <a:gd name="connsiteX0" fmla="*/ 0 w 4464577"/>
              <a:gd name="connsiteY0" fmla="*/ 16836 h 2453386"/>
              <a:gd name="connsiteX1" fmla="*/ 4464423 w 4464577"/>
              <a:gd name="connsiteY1" fmla="*/ 303707 h 2453386"/>
              <a:gd name="connsiteX2" fmla="*/ 179294 w 4464577"/>
              <a:gd name="connsiteY2" fmla="*/ 2096648 h 2453386"/>
              <a:gd name="connsiteX3" fmla="*/ 4183733 w 4464577"/>
              <a:gd name="connsiteY3" fmla="*/ 2434676 h 2453386"/>
            </a:gdLst>
            <a:ahLst/>
            <a:cxnLst>
              <a:cxn ang="0">
                <a:pos x="connsiteX0" y="connsiteY0"/>
              </a:cxn>
              <a:cxn ang="0">
                <a:pos x="connsiteX1" y="connsiteY1"/>
              </a:cxn>
              <a:cxn ang="0">
                <a:pos x="connsiteX2" y="connsiteY2"/>
              </a:cxn>
              <a:cxn ang="0">
                <a:pos x="connsiteX3" y="connsiteY3"/>
              </a:cxn>
            </a:cxnLst>
            <a:rect l="l" t="t" r="r" b="b"/>
            <a:pathLst>
              <a:path w="4464577" h="2453386">
                <a:moveTo>
                  <a:pt x="0" y="16836"/>
                </a:moveTo>
                <a:cubicBezTo>
                  <a:pt x="2217270" y="-13046"/>
                  <a:pt x="4434541" y="-42928"/>
                  <a:pt x="4464423" y="303707"/>
                </a:cubicBezTo>
                <a:cubicBezTo>
                  <a:pt x="4494305" y="650342"/>
                  <a:pt x="168835" y="1760472"/>
                  <a:pt x="179294" y="2096648"/>
                </a:cubicBezTo>
                <a:cubicBezTo>
                  <a:pt x="189753" y="2432824"/>
                  <a:pt x="2015021" y="2490705"/>
                  <a:pt x="4183733" y="2434676"/>
                </a:cubicBezTo>
              </a:path>
            </a:pathLst>
          </a:custGeom>
          <a:noFill/>
          <a:ln w="76200">
            <a:solidFill>
              <a:srgbClr val="FF3B3B"/>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prstClr val="white"/>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329005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6FEB7-771B-3F90-5CD4-86877A742C7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FA4DE27-6080-73DE-41B5-AE13C5926DEA}"/>
              </a:ext>
            </a:extLst>
          </p:cNvPr>
          <p:cNvSpPr>
            <a:spLocks noGrp="1"/>
          </p:cNvSpPr>
          <p:nvPr>
            <p:ph type="title"/>
          </p:nvPr>
        </p:nvSpPr>
        <p:spPr/>
        <p:txBody>
          <a:bodyPr>
            <a:normAutofit/>
          </a:bodyPr>
          <a:lstStyle/>
          <a:p>
            <a:r>
              <a:rPr lang="ja-JP" altLang="en-US" dirty="0"/>
              <a:t>色、フォント、など</a:t>
            </a:r>
            <a:r>
              <a:rPr lang="en-US" altLang="ja-JP" dirty="0"/>
              <a:t>:</a:t>
            </a:r>
            <a:r>
              <a:rPr lang="ja-JP" altLang="en-US" dirty="0"/>
              <a:t> </a:t>
            </a:r>
            <a:r>
              <a:rPr lang="ja-JP" altLang="en-US" dirty="0">
                <a:solidFill>
                  <a:srgbClr val="FF0000"/>
                </a:solidFill>
              </a:rPr>
              <a:t>きれいさより見やすさ</a:t>
            </a:r>
            <a:endParaRPr kumimoji="1" lang="ja-JP" altLang="en-US" dirty="0">
              <a:solidFill>
                <a:srgbClr val="FF0000"/>
              </a:solidFill>
            </a:endParaRPr>
          </a:p>
        </p:txBody>
      </p:sp>
      <p:sp>
        <p:nvSpPr>
          <p:cNvPr id="6" name="コンテンツ プレースホルダー 2">
            <a:extLst>
              <a:ext uri="{FF2B5EF4-FFF2-40B4-BE49-F238E27FC236}">
                <a16:creationId xmlns:a16="http://schemas.microsoft.com/office/drawing/2014/main" id="{D79C26A8-7C5A-7650-07EF-A0B0F0DB398C}"/>
              </a:ext>
            </a:extLst>
          </p:cNvPr>
          <p:cNvSpPr txBox="1">
            <a:spLocks/>
          </p:cNvSpPr>
          <p:nvPr/>
        </p:nvSpPr>
        <p:spPr>
          <a:xfrm>
            <a:off x="0" y="1186228"/>
            <a:ext cx="11912599" cy="5786072"/>
          </a:xfrm>
          <a:prstGeom prst="rect">
            <a:avLst/>
          </a:prstGeom>
        </p:spPr>
        <p:txBody>
          <a:bodyPr vert="horz" lIns="91440" tIns="45720" rIns="91440" bIns="45720" rtlCol="0">
            <a:normAutofit fontScale="92500" lnSpcReduction="20000"/>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lvl="1">
              <a:lnSpc>
                <a:spcPct val="120000"/>
              </a:lnSpc>
              <a:spcBef>
                <a:spcPts val="0"/>
              </a:spcBef>
              <a:spcAft>
                <a:spcPts val="1200"/>
              </a:spcAft>
              <a:buFont typeface="Arial" panose="020B0604020202020204" pitchFamily="34" charset="0"/>
              <a:buChar char="•"/>
            </a:pPr>
            <a:r>
              <a:rPr lang="ja-JP" altLang="en-US" sz="2800" dirty="0"/>
              <a:t>各スライドの</a:t>
            </a:r>
            <a:r>
              <a:rPr lang="ja-JP" altLang="en-US" sz="2800" dirty="0">
                <a:solidFill>
                  <a:schemeClr val="accent6"/>
                </a:solidFill>
              </a:rPr>
              <a:t>形式、色の意味は統一</a:t>
            </a:r>
            <a:r>
              <a:rPr lang="ja-JP" altLang="en-US" sz="2800" dirty="0"/>
              <a:t>する</a:t>
            </a:r>
            <a:endParaRPr lang="en-US" altLang="ja-JP" sz="2800" dirty="0"/>
          </a:p>
          <a:p>
            <a:pPr lvl="1">
              <a:lnSpc>
                <a:spcPct val="120000"/>
              </a:lnSpc>
              <a:spcBef>
                <a:spcPts val="0"/>
              </a:spcBef>
              <a:spcAft>
                <a:spcPts val="1200"/>
              </a:spcAft>
              <a:buFont typeface="Arial" panose="020B0604020202020204" pitchFamily="34" charset="0"/>
              <a:buChar char="•"/>
            </a:pPr>
            <a:r>
              <a:rPr lang="ja-JP" altLang="en-US" sz="2800" dirty="0"/>
              <a:t>文字の色</a:t>
            </a:r>
            <a:r>
              <a:rPr lang="en-US" altLang="ja-JP" sz="2800" dirty="0"/>
              <a:t>: </a:t>
            </a:r>
            <a:r>
              <a:rPr lang="ja-JP" altLang="en-US" sz="2800" dirty="0"/>
              <a:t>地の文の色、強調の色、強調と対になる色、参考の色の</a:t>
            </a:r>
            <a:r>
              <a:rPr lang="en-US" altLang="ja-JP" sz="2800" b="1" dirty="0">
                <a:solidFill>
                  <a:srgbClr val="FF0000"/>
                </a:solidFill>
              </a:rPr>
              <a:t>4</a:t>
            </a:r>
            <a:r>
              <a:rPr lang="ja-JP" altLang="en-US" sz="2800" b="1" dirty="0">
                <a:solidFill>
                  <a:srgbClr val="FF0000"/>
                </a:solidFill>
              </a:rPr>
              <a:t>色程度</a:t>
            </a:r>
            <a:br>
              <a:rPr lang="en-US" altLang="ja-JP" sz="2800" dirty="0"/>
            </a:br>
            <a:r>
              <a:rPr lang="ja-JP" altLang="en-US" sz="2800" dirty="0"/>
              <a:t>　例：黒、</a:t>
            </a:r>
            <a:r>
              <a:rPr lang="ja-JP" altLang="en-US" sz="2800" b="1" dirty="0">
                <a:solidFill>
                  <a:schemeClr val="accent6"/>
                </a:solidFill>
              </a:rPr>
              <a:t>赤</a:t>
            </a:r>
            <a:r>
              <a:rPr lang="ja-JP" altLang="en-US" sz="2800" dirty="0"/>
              <a:t>、</a:t>
            </a:r>
            <a:r>
              <a:rPr lang="ja-JP" altLang="en-US" sz="2800" b="1" dirty="0">
                <a:solidFill>
                  <a:schemeClr val="accent1"/>
                </a:solidFill>
              </a:rPr>
              <a:t>青</a:t>
            </a:r>
            <a:r>
              <a:rPr lang="ja-JP" altLang="en-US" sz="2800" dirty="0"/>
              <a:t>、</a:t>
            </a:r>
            <a:r>
              <a:rPr lang="ja-JP" altLang="en-US" sz="2800" dirty="0">
                <a:solidFill>
                  <a:schemeClr val="bg1">
                    <a:lumMod val="50000"/>
                  </a:schemeClr>
                </a:solidFill>
              </a:rPr>
              <a:t>灰色</a:t>
            </a:r>
            <a:endParaRPr lang="en-US" altLang="ja-JP" sz="2800" dirty="0">
              <a:solidFill>
                <a:schemeClr val="bg1">
                  <a:lumMod val="50000"/>
                </a:schemeClr>
              </a:solidFill>
            </a:endParaRPr>
          </a:p>
          <a:p>
            <a:pPr lvl="1">
              <a:lnSpc>
                <a:spcPct val="120000"/>
              </a:lnSpc>
              <a:spcBef>
                <a:spcPts val="0"/>
              </a:spcBef>
              <a:spcAft>
                <a:spcPts val="1200"/>
              </a:spcAft>
              <a:buFont typeface="Arial" panose="020B0604020202020204" pitchFamily="34" charset="0"/>
              <a:buChar char="•"/>
            </a:pPr>
            <a:r>
              <a:rPr lang="ja-JP" altLang="en-US" sz="2800" dirty="0">
                <a:solidFill>
                  <a:schemeClr val="accent6"/>
                </a:solidFill>
              </a:rPr>
              <a:t>濃い色</a:t>
            </a:r>
            <a:r>
              <a:rPr lang="ja-JP" altLang="en-US" sz="2800" dirty="0"/>
              <a:t>を使う（</a:t>
            </a:r>
            <a:r>
              <a:rPr lang="ja-JP" altLang="en-US" sz="2800" dirty="0">
                <a:solidFill>
                  <a:schemeClr val="accent1"/>
                </a:solidFill>
              </a:rPr>
              <a:t>黄色、緑色</a:t>
            </a:r>
            <a:r>
              <a:rPr lang="ja-JP" altLang="en-US" sz="2800" dirty="0"/>
              <a:t>などはプロジェクターによっては見えない）</a:t>
            </a:r>
            <a:br>
              <a:rPr lang="en-US" altLang="ja-JP" sz="2800" dirty="0"/>
            </a:br>
            <a:r>
              <a:rPr lang="en-US" altLang="ja-JP" sz="2800" dirty="0"/>
              <a:t>	</a:t>
            </a:r>
            <a:r>
              <a:rPr lang="ja-JP" altLang="en-US" sz="2800" dirty="0">
                <a:solidFill>
                  <a:srgbClr val="FFFF00"/>
                </a:solidFill>
              </a:rPr>
              <a:t>黄色</a:t>
            </a:r>
            <a:r>
              <a:rPr lang="en-US" altLang="ja-JP" sz="2800" dirty="0"/>
              <a:t>→</a:t>
            </a:r>
            <a:r>
              <a:rPr lang="ja-JP" altLang="en-US" sz="2800" dirty="0">
                <a:solidFill>
                  <a:srgbClr val="CCCC00"/>
                </a:solidFill>
              </a:rPr>
              <a:t>黄色</a:t>
            </a:r>
            <a:r>
              <a:rPr lang="ja-JP" altLang="en-US" sz="2800" dirty="0"/>
              <a:t>　</a:t>
            </a:r>
            <a:r>
              <a:rPr lang="ja-JP" altLang="en-US" sz="2800" dirty="0">
                <a:solidFill>
                  <a:srgbClr val="92D050"/>
                </a:solidFill>
              </a:rPr>
              <a:t>緑色</a:t>
            </a:r>
            <a:r>
              <a:rPr lang="en-US" altLang="ja-JP" sz="2800" dirty="0"/>
              <a:t>→</a:t>
            </a:r>
            <a:r>
              <a:rPr lang="ja-JP" altLang="en-US" sz="2800" dirty="0">
                <a:solidFill>
                  <a:srgbClr val="00B050"/>
                </a:solidFill>
              </a:rPr>
              <a:t>緑色</a:t>
            </a:r>
            <a:r>
              <a:rPr lang="ja-JP" altLang="en-US" sz="2800" dirty="0"/>
              <a:t>　</a:t>
            </a:r>
            <a:r>
              <a:rPr lang="ja-JP" altLang="en-US" sz="2800" dirty="0">
                <a:solidFill>
                  <a:srgbClr val="FFCCFF"/>
                </a:solidFill>
              </a:rPr>
              <a:t>ピンク</a:t>
            </a:r>
            <a:r>
              <a:rPr lang="en-US" altLang="ja-JP" sz="2800" dirty="0"/>
              <a:t>→</a:t>
            </a:r>
            <a:r>
              <a:rPr lang="ja-JP" altLang="en-US" sz="2800" dirty="0">
                <a:solidFill>
                  <a:srgbClr val="FF66FF"/>
                </a:solidFill>
              </a:rPr>
              <a:t>ピンク</a:t>
            </a:r>
            <a:br>
              <a:rPr lang="en-US" altLang="ja-JP" sz="2800" dirty="0">
                <a:solidFill>
                  <a:srgbClr val="FF66FF"/>
                </a:solidFill>
              </a:rPr>
            </a:br>
            <a:r>
              <a:rPr lang="en-US" altLang="ja-JP" sz="2800" dirty="0">
                <a:solidFill>
                  <a:srgbClr val="FF66FF"/>
                </a:solidFill>
              </a:rPr>
              <a:t>  </a:t>
            </a:r>
            <a:r>
              <a:rPr lang="ja-JP" altLang="en-US" sz="2800" b="1" dirty="0">
                <a:solidFill>
                  <a:schemeClr val="accent1"/>
                </a:solidFill>
              </a:rPr>
              <a:t>色文字は</a:t>
            </a:r>
            <a:r>
              <a:rPr lang="ja-JP" altLang="en-US" sz="2800" b="1" dirty="0">
                <a:solidFill>
                  <a:schemeClr val="accent6"/>
                </a:solidFill>
              </a:rPr>
              <a:t>ボールド</a:t>
            </a:r>
            <a:r>
              <a:rPr lang="ja-JP" altLang="en-US" sz="2800" b="1" dirty="0">
                <a:solidFill>
                  <a:schemeClr val="accent1"/>
                </a:solidFill>
              </a:rPr>
              <a:t>にすると見やすい</a:t>
            </a:r>
            <a:endParaRPr lang="en-US" altLang="ja-JP" sz="2800" b="1" dirty="0">
              <a:solidFill>
                <a:schemeClr val="accent1"/>
              </a:solidFill>
            </a:endParaRPr>
          </a:p>
          <a:p>
            <a:pPr lvl="1">
              <a:lnSpc>
                <a:spcPct val="120000"/>
              </a:lnSpc>
              <a:spcBef>
                <a:spcPts val="0"/>
              </a:spcBef>
              <a:spcAft>
                <a:spcPts val="1200"/>
              </a:spcAft>
              <a:buFont typeface="Arial" panose="020B0604020202020204" pitchFamily="34" charset="0"/>
              <a:buChar char="•"/>
            </a:pPr>
            <a:r>
              <a:rPr lang="ja-JP" altLang="en-US" sz="2800" dirty="0"/>
              <a:t>大きさ </a:t>
            </a:r>
            <a:r>
              <a:rPr lang="en-US" altLang="ja-JP" sz="2800" dirty="0"/>
              <a:t>(</a:t>
            </a:r>
            <a:r>
              <a:rPr lang="ja-JP" altLang="en-US" sz="2800" dirty="0"/>
              <a:t>見出し</a:t>
            </a:r>
            <a:r>
              <a:rPr lang="en-US" altLang="ja-JP" sz="2800" dirty="0"/>
              <a:t>24pt</a:t>
            </a:r>
            <a:r>
              <a:rPr lang="ja-JP" altLang="en-US" sz="2800" dirty="0"/>
              <a:t>、第</a:t>
            </a:r>
            <a:r>
              <a:rPr lang="en-US" altLang="ja-JP" sz="2800" dirty="0"/>
              <a:t>2</a:t>
            </a:r>
            <a:r>
              <a:rPr lang="ja-JP" altLang="en-US" sz="2800" dirty="0"/>
              <a:t>見出し</a:t>
            </a:r>
            <a:r>
              <a:rPr lang="en-US" altLang="ja-JP" sz="2800" dirty="0"/>
              <a:t>20pt) </a:t>
            </a:r>
            <a:br>
              <a:rPr lang="en-US" altLang="ja-JP" sz="2800" dirty="0"/>
            </a:br>
            <a:r>
              <a:rPr lang="ja-JP" altLang="en-US" sz="2800" dirty="0"/>
              <a:t>　</a:t>
            </a:r>
            <a:r>
              <a:rPr lang="en-US" altLang="ja-JP" sz="2800" dirty="0"/>
              <a:t>10pt, 12pt, 14pt, 16pt, 18pt, 20pt, 24pt, 28pt, 32pt, 36pt</a:t>
            </a:r>
            <a:r>
              <a:rPr lang="en-US" altLang="ja-JP" sz="2800" b="1" dirty="0">
                <a:solidFill>
                  <a:schemeClr val="accent1"/>
                </a:solidFill>
              </a:rPr>
              <a:t> </a:t>
            </a:r>
          </a:p>
          <a:p>
            <a:pPr lvl="1">
              <a:lnSpc>
                <a:spcPct val="120000"/>
              </a:lnSpc>
              <a:spcBef>
                <a:spcPts val="0"/>
              </a:spcBef>
              <a:spcAft>
                <a:spcPts val="1200"/>
              </a:spcAft>
              <a:buFont typeface="Arial" panose="020B0604020202020204" pitchFamily="34" charset="0"/>
              <a:buChar char="•"/>
            </a:pPr>
            <a:r>
              <a:rPr lang="ja-JP" altLang="en-US" sz="2800" dirty="0">
                <a:solidFill>
                  <a:schemeClr val="accent1"/>
                </a:solidFill>
              </a:rPr>
              <a:t>装飾文字、影、下線は使わない </a:t>
            </a:r>
            <a:r>
              <a:rPr lang="en-US" altLang="ja-JP" sz="2800" dirty="0">
                <a:solidFill>
                  <a:schemeClr val="accent1"/>
                </a:solidFill>
              </a:rPr>
              <a:t>(</a:t>
            </a:r>
            <a:r>
              <a:rPr lang="ja-JP" altLang="en-US" sz="2800" dirty="0"/>
              <a:t>見にくい文字</a:t>
            </a:r>
            <a:r>
              <a:rPr lang="en-US" altLang="ja-JP" sz="2800" dirty="0"/>
              <a:t>)</a:t>
            </a:r>
            <a:br>
              <a:rPr lang="en-US" altLang="ja-JP" sz="2800" dirty="0"/>
            </a:br>
            <a:r>
              <a:rPr lang="ja-JP" altLang="en-US" sz="2800" dirty="0"/>
              <a:t>　</a:t>
            </a:r>
            <a:r>
              <a:rPr lang="ja-JP" altLang="en-US" sz="2800" dirty="0">
                <a:ln>
                  <a:solidFill>
                    <a:schemeClr val="tx1"/>
                  </a:solidFill>
                </a:ln>
                <a:solidFill>
                  <a:schemeClr val="bg1"/>
                </a:solidFill>
              </a:rPr>
              <a:t>袋文字</a:t>
            </a:r>
            <a:r>
              <a:rPr lang="en-US" altLang="ja-JP" sz="2800" dirty="0">
                <a:ln>
                  <a:solidFill>
                    <a:schemeClr val="tx1"/>
                  </a:solidFill>
                </a:ln>
                <a:solidFill>
                  <a:schemeClr val="bg1"/>
                </a:solidFill>
              </a:rPr>
              <a:t>, outlined character</a:t>
            </a:r>
            <a:br>
              <a:rPr lang="en-US" altLang="ja-JP" sz="2800" dirty="0">
                <a:ln>
                  <a:solidFill>
                    <a:schemeClr val="tx1"/>
                  </a:solidFill>
                </a:ln>
                <a:solidFill>
                  <a:schemeClr val="bg1"/>
                </a:solidFill>
              </a:rPr>
            </a:br>
            <a:r>
              <a:rPr lang="ja-JP" altLang="en-US" sz="2800" dirty="0">
                <a:ln>
                  <a:solidFill>
                    <a:schemeClr val="tx1"/>
                  </a:solidFill>
                </a:ln>
                <a:solidFill>
                  <a:schemeClr val="bg1"/>
                </a:solidFill>
              </a:rPr>
              <a:t>　</a:t>
            </a:r>
            <a:r>
              <a:rPr lang="ja-JP" altLang="en-US" sz="2800" dirty="0">
                <a:effectLst>
                  <a:outerShdw blurRad="50800" dist="38100" dir="2700000" algn="tl" rotWithShape="0">
                    <a:prstClr val="black">
                      <a:alpha val="40000"/>
                    </a:prstClr>
                  </a:outerShdw>
                </a:effectLst>
              </a:rPr>
              <a:t>影</a:t>
            </a:r>
            <a:r>
              <a:rPr lang="en-US" altLang="ja-JP" sz="2800" dirty="0">
                <a:effectLst>
                  <a:outerShdw blurRad="50800" dist="38100" dir="2700000" algn="tl" rotWithShape="0">
                    <a:prstClr val="black">
                      <a:alpha val="40000"/>
                    </a:prstClr>
                  </a:outerShdw>
                </a:effectLst>
              </a:rPr>
              <a:t>, shaded</a:t>
            </a:r>
            <a:br>
              <a:rPr lang="en-US" altLang="ja-JP" sz="2800" dirty="0">
                <a:effectLst>
                  <a:outerShdw blurRad="50800" dist="38100" dir="2700000" algn="tl" rotWithShape="0">
                    <a:prstClr val="black">
                      <a:alpha val="40000"/>
                    </a:prstClr>
                  </a:outerShdw>
                </a:effectLst>
              </a:rPr>
            </a:br>
            <a:r>
              <a:rPr lang="ja-JP" altLang="en-US" sz="2800" dirty="0">
                <a:effectLst>
                  <a:outerShdw blurRad="50800" dist="38100" dir="2700000" algn="tl" rotWithShape="0">
                    <a:prstClr val="black">
                      <a:alpha val="40000"/>
                    </a:prstClr>
                  </a:outerShdw>
                </a:effectLst>
              </a:rPr>
              <a:t>　</a:t>
            </a:r>
            <a:r>
              <a:rPr lang="ja-JP" altLang="en-US" sz="2800" u="sng" dirty="0">
                <a:latin typeface="Segoe UI" panose="020B0502040204020203" pitchFamily="34" charset="0"/>
                <a:cs typeface="Segoe UI" panose="020B0502040204020203" pitchFamily="34" charset="0"/>
              </a:rPr>
              <a:t>下線</a:t>
            </a:r>
            <a:r>
              <a:rPr lang="ja-JP" altLang="en-US" sz="2800" dirty="0">
                <a:latin typeface="Segoe UI" panose="020B0502040204020203" pitchFamily="34" charset="0"/>
                <a:cs typeface="Segoe UI" panose="020B0502040204020203" pitchFamily="34" charset="0"/>
              </a:rPr>
              <a:t>、</a:t>
            </a:r>
            <a:r>
              <a:rPr lang="ja-JP" altLang="en-US" sz="2800" i="1" dirty="0">
                <a:latin typeface="Segoe UI" panose="020B0502040204020203" pitchFamily="34" charset="0"/>
                <a:cs typeface="Segoe UI" panose="020B0502040204020203" pitchFamily="34" charset="0"/>
              </a:rPr>
              <a:t>イタリック</a:t>
            </a:r>
            <a:r>
              <a:rPr lang="en-US" altLang="ja-JP" sz="2800" dirty="0">
                <a:latin typeface="Segoe UI" panose="020B0502040204020203" pitchFamily="34" charset="0"/>
                <a:cs typeface="Segoe UI" panose="020B0502040204020203" pitchFamily="34" charset="0"/>
              </a:rPr>
              <a:t>, </a:t>
            </a:r>
            <a:r>
              <a:rPr lang="en-US" altLang="ja-JP" sz="2800" u="sng" dirty="0">
                <a:latin typeface="Segoe UI" panose="020B0502040204020203" pitchFamily="34" charset="0"/>
                <a:cs typeface="Segoe UI" panose="020B0502040204020203" pitchFamily="34" charset="0"/>
              </a:rPr>
              <a:t>underline</a:t>
            </a:r>
            <a:r>
              <a:rPr lang="en-US" altLang="ja-JP" sz="2800" dirty="0">
                <a:latin typeface="Segoe UI" panose="020B0502040204020203" pitchFamily="34" charset="0"/>
                <a:cs typeface="Segoe UI" panose="020B0502040204020203" pitchFamily="34" charset="0"/>
              </a:rPr>
              <a:t>,</a:t>
            </a:r>
            <a:r>
              <a:rPr lang="ja-JP" altLang="en-US" sz="2800" dirty="0">
                <a:latin typeface="Segoe UI" panose="020B0502040204020203" pitchFamily="34" charset="0"/>
                <a:cs typeface="Segoe UI" panose="020B0502040204020203" pitchFamily="34" charset="0"/>
              </a:rPr>
              <a:t> </a:t>
            </a:r>
            <a:r>
              <a:rPr lang="en-US" altLang="ja-JP" sz="2800" i="1" dirty="0">
                <a:latin typeface="Segoe UI" panose="020B0502040204020203" pitchFamily="34" charset="0"/>
                <a:cs typeface="Segoe UI" panose="020B0502040204020203" pitchFamily="34" charset="0"/>
              </a:rPr>
              <a:t>italic</a:t>
            </a:r>
          </a:p>
        </p:txBody>
      </p:sp>
    </p:spTree>
    <p:extLst>
      <p:ext uri="{BB962C8B-B14F-4D97-AF65-F5344CB8AC3E}">
        <p14:creationId xmlns:p14="http://schemas.microsoft.com/office/powerpoint/2010/main" val="4112325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6044D-EA10-C695-B4A5-89582872BDA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C810CD-AD02-DC53-8F8B-E8CC27AEBEC9}"/>
              </a:ext>
            </a:extLst>
          </p:cNvPr>
          <p:cNvSpPr>
            <a:spLocks noGrp="1"/>
          </p:cNvSpPr>
          <p:nvPr>
            <p:ph type="title"/>
          </p:nvPr>
        </p:nvSpPr>
        <p:spPr/>
        <p:txBody>
          <a:bodyPr>
            <a:normAutofit/>
          </a:bodyPr>
          <a:lstStyle/>
          <a:p>
            <a:r>
              <a:rPr lang="ja-JP" altLang="en-US" dirty="0"/>
              <a:t>スライド番号</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ABE97A5A-5E09-A6A7-B086-6F07ADAE518A}"/>
              </a:ext>
            </a:extLst>
          </p:cNvPr>
          <p:cNvSpPr>
            <a:spLocks noGrp="1"/>
          </p:cNvSpPr>
          <p:nvPr>
            <p:ph idx="4294967295"/>
          </p:nvPr>
        </p:nvSpPr>
        <p:spPr>
          <a:xfrm>
            <a:off x="266700" y="1244600"/>
            <a:ext cx="5753100" cy="3355975"/>
          </a:xfrm>
        </p:spPr>
        <p:txBody>
          <a:bodyPr>
            <a:normAutofit/>
          </a:bodyPr>
          <a:lstStyle/>
          <a:p>
            <a:pPr marL="0" lvl="1" indent="0">
              <a:lnSpc>
                <a:spcPct val="100000"/>
              </a:lnSpc>
              <a:buNone/>
            </a:pPr>
            <a:r>
              <a:rPr lang="ja-JP" altLang="en-US" sz="3600" b="1" dirty="0">
                <a:solidFill>
                  <a:srgbClr val="0000FF"/>
                </a:solidFill>
              </a:rPr>
              <a:t>簡単な入れ方</a:t>
            </a:r>
            <a:r>
              <a:rPr lang="en-US" altLang="ja-JP" sz="3600" b="1" dirty="0">
                <a:solidFill>
                  <a:srgbClr val="0000FF"/>
                </a:solidFill>
              </a:rPr>
              <a:t>:</a:t>
            </a:r>
          </a:p>
          <a:p>
            <a:pPr marL="514350" lvl="1" indent="-514350">
              <a:lnSpc>
                <a:spcPct val="100000"/>
              </a:lnSpc>
              <a:buFont typeface="+mj-lt"/>
              <a:buAutoNum type="arabicPeriod"/>
            </a:pPr>
            <a:r>
              <a:rPr lang="en-US" altLang="ja-JP" sz="3200" b="1" dirty="0"/>
              <a:t>“</a:t>
            </a:r>
            <a:r>
              <a:rPr lang="ja-JP" altLang="en-US" sz="3200" b="1" dirty="0"/>
              <a:t>挿入</a:t>
            </a:r>
            <a:r>
              <a:rPr lang="en-US" altLang="ja-JP" sz="3200" b="1" dirty="0"/>
              <a:t>”</a:t>
            </a:r>
            <a:r>
              <a:rPr lang="ja-JP" altLang="en-US" sz="3200" b="1" dirty="0"/>
              <a:t>タブ</a:t>
            </a:r>
            <a:endParaRPr lang="en-US" altLang="ja-JP" sz="3200" b="1" dirty="0"/>
          </a:p>
          <a:p>
            <a:pPr marL="514350" lvl="1" indent="-514350">
              <a:lnSpc>
                <a:spcPct val="100000"/>
              </a:lnSpc>
              <a:buFont typeface="+mj-lt"/>
              <a:buAutoNum type="arabicPeriod"/>
            </a:pPr>
            <a:r>
              <a:rPr lang="ja-JP" altLang="en-US" sz="3200" b="1" dirty="0"/>
              <a:t>スライド番号アイコン</a:t>
            </a:r>
            <a:endParaRPr lang="en-US" altLang="ja-JP" sz="3200" b="1" dirty="0"/>
          </a:p>
          <a:p>
            <a:pPr marL="0" lvl="1" indent="0">
              <a:lnSpc>
                <a:spcPct val="100000"/>
              </a:lnSpc>
              <a:buNone/>
            </a:pPr>
            <a:endParaRPr lang="en-US" altLang="ja-JP" sz="3200" b="1" dirty="0"/>
          </a:p>
          <a:p>
            <a:pPr>
              <a:lnSpc>
                <a:spcPct val="100000"/>
              </a:lnSpc>
              <a:spcBef>
                <a:spcPts val="0"/>
              </a:spcBef>
              <a:spcAft>
                <a:spcPts val="600"/>
              </a:spcAft>
              <a:buFont typeface="Arial" panose="020B0604020202020204" pitchFamily="34" charset="0"/>
              <a:buChar char="•"/>
            </a:pPr>
            <a:endParaRPr lang="en-US" altLang="ja-JP" sz="4000" dirty="0"/>
          </a:p>
        </p:txBody>
      </p:sp>
      <p:sp>
        <p:nvSpPr>
          <p:cNvPr id="4" name="コンテンツ プレースホルダー 2">
            <a:extLst>
              <a:ext uri="{FF2B5EF4-FFF2-40B4-BE49-F238E27FC236}">
                <a16:creationId xmlns:a16="http://schemas.microsoft.com/office/drawing/2014/main" id="{F43F0932-CD2A-2B60-7D80-5377F66D0819}"/>
              </a:ext>
            </a:extLst>
          </p:cNvPr>
          <p:cNvSpPr txBox="1">
            <a:spLocks/>
          </p:cNvSpPr>
          <p:nvPr/>
        </p:nvSpPr>
        <p:spPr>
          <a:xfrm>
            <a:off x="5537201" y="1178656"/>
            <a:ext cx="6654799" cy="5209444"/>
          </a:xfrm>
          <a:prstGeom prst="rect">
            <a:avLst/>
          </a:prstGeom>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1" indent="0">
              <a:lnSpc>
                <a:spcPct val="120000"/>
              </a:lnSpc>
              <a:spcBef>
                <a:spcPts val="0"/>
              </a:spcBef>
              <a:spcAft>
                <a:spcPts val="600"/>
              </a:spcAft>
              <a:buNone/>
            </a:pPr>
            <a:r>
              <a:rPr lang="ja-JP" altLang="en-US" sz="3600" b="1" dirty="0">
                <a:solidFill>
                  <a:srgbClr val="0000FF"/>
                </a:solidFill>
              </a:rPr>
              <a:t>スライドマスターを使う</a:t>
            </a:r>
            <a:endParaRPr lang="en-US" altLang="ja-JP" sz="3600" b="1" dirty="0">
              <a:solidFill>
                <a:srgbClr val="0000FF"/>
              </a:solidFill>
            </a:endParaRPr>
          </a:p>
          <a:p>
            <a:pPr marL="514350" lvl="1" indent="-514350">
              <a:lnSpc>
                <a:spcPct val="120000"/>
              </a:lnSpc>
              <a:spcBef>
                <a:spcPts val="0"/>
              </a:spcBef>
              <a:spcAft>
                <a:spcPts val="600"/>
              </a:spcAft>
              <a:buFont typeface="+mj-lt"/>
              <a:buAutoNum type="arabicPeriod"/>
            </a:pPr>
            <a:r>
              <a:rPr lang="ja-JP" altLang="en-US" sz="2400" b="1" dirty="0"/>
              <a:t>「表示」タブ </a:t>
            </a:r>
            <a:r>
              <a:rPr lang="en-US" altLang="ja-JP" sz="2400" b="1" dirty="0"/>
              <a:t>=&gt; </a:t>
            </a:r>
            <a:r>
              <a:rPr lang="ja-JP" altLang="en-US" sz="2400" b="1" dirty="0"/>
              <a:t>「スライドマスター」</a:t>
            </a:r>
            <a:endParaRPr lang="en-US" altLang="ja-JP" sz="2400" b="1" dirty="0"/>
          </a:p>
          <a:p>
            <a:pPr marL="514350" lvl="1" indent="-514350">
              <a:lnSpc>
                <a:spcPct val="120000"/>
              </a:lnSpc>
              <a:spcBef>
                <a:spcPts val="0"/>
              </a:spcBef>
              <a:spcAft>
                <a:spcPts val="600"/>
              </a:spcAft>
              <a:buFont typeface="+mj-lt"/>
              <a:buAutoNum type="arabicPeriod"/>
            </a:pPr>
            <a:r>
              <a:rPr lang="ja-JP" altLang="en-US" sz="2400" b="1" dirty="0"/>
              <a:t>スライドマスターの右下にある「</a:t>
            </a:r>
            <a:r>
              <a:rPr lang="en-US" altLang="ja-JP" sz="2400" b="1" dirty="0"/>
              <a:t>&lt;#&gt;</a:t>
            </a:r>
            <a:r>
              <a:rPr lang="ja-JP" altLang="en-US" sz="2400" b="1" dirty="0"/>
              <a:t>」がスライド番号</a:t>
            </a:r>
            <a:endParaRPr lang="en-US" altLang="ja-JP" sz="2400" b="1" dirty="0"/>
          </a:p>
          <a:p>
            <a:pPr marL="514350" lvl="1" indent="-514350">
              <a:lnSpc>
                <a:spcPct val="120000"/>
              </a:lnSpc>
              <a:spcBef>
                <a:spcPts val="0"/>
              </a:spcBef>
              <a:spcAft>
                <a:spcPts val="600"/>
              </a:spcAft>
              <a:buFont typeface="+mj-lt"/>
              <a:buAutoNum type="arabicPeriod"/>
            </a:pPr>
            <a:r>
              <a:rPr lang="ja-JP" altLang="en-US" sz="2400" b="1" dirty="0"/>
              <a:t>「</a:t>
            </a:r>
            <a:r>
              <a:rPr lang="en-US" altLang="ja-JP" sz="2400" b="1" dirty="0"/>
              <a:t>&lt;#&gt;</a:t>
            </a:r>
            <a:r>
              <a:rPr lang="ja-JP" altLang="en-US" sz="2400" b="1" dirty="0"/>
              <a:t>」の後ろに </a:t>
            </a:r>
            <a:r>
              <a:rPr lang="en-US" altLang="ja-JP" sz="2400" b="1" dirty="0"/>
              <a:t>”/</a:t>
            </a:r>
            <a:r>
              <a:rPr lang="ja-JP" altLang="en-US" sz="2400" b="1" dirty="0"/>
              <a:t>総スライド数</a:t>
            </a:r>
            <a:r>
              <a:rPr lang="en-US" altLang="ja-JP" sz="2400" b="1" dirty="0"/>
              <a:t>”</a:t>
            </a:r>
            <a:r>
              <a:rPr lang="ja-JP" altLang="en-US" sz="2400" b="1" dirty="0"/>
              <a:t>と入力</a:t>
            </a:r>
            <a:endParaRPr lang="en-US" altLang="ja-JP" sz="2400" b="1" dirty="0"/>
          </a:p>
          <a:p>
            <a:pPr marL="514350" lvl="1" indent="-514350">
              <a:lnSpc>
                <a:spcPct val="120000"/>
              </a:lnSpc>
              <a:spcBef>
                <a:spcPts val="0"/>
              </a:spcBef>
              <a:spcAft>
                <a:spcPts val="600"/>
              </a:spcAft>
              <a:buFont typeface="+mj-lt"/>
              <a:buAutoNum type="arabicPeriod"/>
            </a:pPr>
            <a:r>
              <a:rPr lang="ja-JP" altLang="en-US" sz="2400" b="1" dirty="0"/>
              <a:t>スライドマスターを閉じる</a:t>
            </a:r>
            <a:endParaRPr lang="en-US" altLang="ja-JP" sz="2400" b="1" dirty="0"/>
          </a:p>
          <a:p>
            <a:pPr marL="514350" lvl="1" indent="-514350">
              <a:lnSpc>
                <a:spcPct val="120000"/>
              </a:lnSpc>
              <a:spcBef>
                <a:spcPts val="0"/>
              </a:spcBef>
              <a:spcAft>
                <a:spcPts val="600"/>
              </a:spcAft>
              <a:buFont typeface="+mj-lt"/>
              <a:buAutoNum type="arabicPeriod"/>
            </a:pPr>
            <a:r>
              <a:rPr lang="ja-JP" altLang="en-US" sz="2400" b="1" dirty="0"/>
              <a:t>「ホーム」タブ </a:t>
            </a:r>
            <a:r>
              <a:rPr lang="en-US" altLang="ja-JP" sz="2400" b="1" dirty="0"/>
              <a:t>=&gt;</a:t>
            </a:r>
            <a:r>
              <a:rPr lang="ja-JP" altLang="en-US" sz="2400" b="1" dirty="0"/>
              <a:t> レイアウトで、スライドに反映</a:t>
            </a:r>
            <a:endParaRPr lang="en-US" altLang="ja-JP" sz="2400" b="1" dirty="0"/>
          </a:p>
        </p:txBody>
      </p:sp>
      <p:sp>
        <p:nvSpPr>
          <p:cNvPr id="7" name="スライド番号プレースホルダー 6">
            <a:extLst>
              <a:ext uri="{FF2B5EF4-FFF2-40B4-BE49-F238E27FC236}">
                <a16:creationId xmlns:a16="http://schemas.microsoft.com/office/drawing/2014/main" id="{5644D04B-49C1-8060-4B63-E57456431707}"/>
              </a:ext>
            </a:extLst>
          </p:cNvPr>
          <p:cNvSpPr>
            <a:spLocks noGrp="1"/>
          </p:cNvSpPr>
          <p:nvPr>
            <p:ph type="sldNum" sz="quarter" idx="12"/>
          </p:nvPr>
        </p:nvSpPr>
        <p:spPr/>
        <p:txBody>
          <a:bodyPr/>
          <a:lstStyle/>
          <a:p>
            <a:fld id="{1CC499CA-9AA4-49F5-AFC4-6BE3DFBC0CB5}" type="slidenum">
              <a:rPr kumimoji="1" lang="ja-JP" altLang="en-US" smtClean="0"/>
              <a:pPr/>
              <a:t>25</a:t>
            </a:fld>
            <a:r>
              <a:rPr kumimoji="1" lang="en-US" altLang="ja-JP" dirty="0"/>
              <a:t>/30</a:t>
            </a:r>
            <a:endParaRPr kumimoji="1" lang="ja-JP" altLang="en-US" dirty="0"/>
          </a:p>
        </p:txBody>
      </p:sp>
    </p:spTree>
    <p:extLst>
      <p:ext uri="{BB962C8B-B14F-4D97-AF65-F5344CB8AC3E}">
        <p14:creationId xmlns:p14="http://schemas.microsoft.com/office/powerpoint/2010/main" val="1444098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253C91-A62D-B18B-EC39-7E569150C9B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DF9540C-A8E6-9D5A-DC19-11F1DF9CEA66}"/>
              </a:ext>
            </a:extLst>
          </p:cNvPr>
          <p:cNvSpPr>
            <a:spLocks noGrp="1"/>
          </p:cNvSpPr>
          <p:nvPr>
            <p:ph type="title"/>
          </p:nvPr>
        </p:nvSpPr>
        <p:spPr/>
        <p:txBody>
          <a:bodyPr/>
          <a:lstStyle/>
          <a:p>
            <a:r>
              <a:rPr lang="ja-JP" altLang="en-US" dirty="0"/>
              <a:t>あいまいな表現は使わない</a:t>
            </a:r>
            <a:endParaRPr kumimoji="1" lang="ja-JP" altLang="en-US" dirty="0"/>
          </a:p>
        </p:txBody>
      </p:sp>
      <p:sp>
        <p:nvSpPr>
          <p:cNvPr id="3" name="コンテンツ プレースホルダー 2">
            <a:extLst>
              <a:ext uri="{FF2B5EF4-FFF2-40B4-BE49-F238E27FC236}">
                <a16:creationId xmlns:a16="http://schemas.microsoft.com/office/drawing/2014/main" id="{44BCE742-2D13-220F-DF49-E740CA670061}"/>
              </a:ext>
            </a:extLst>
          </p:cNvPr>
          <p:cNvSpPr>
            <a:spLocks noGrp="1"/>
          </p:cNvSpPr>
          <p:nvPr>
            <p:ph idx="1"/>
          </p:nvPr>
        </p:nvSpPr>
        <p:spPr>
          <a:xfrm>
            <a:off x="358041" y="1253331"/>
            <a:ext cx="11833959" cy="5604669"/>
          </a:xfrm>
        </p:spPr>
        <p:txBody>
          <a:bodyPr>
            <a:normAutofit fontScale="92500"/>
          </a:bodyPr>
          <a:lstStyle/>
          <a:p>
            <a:pPr marL="0" indent="0">
              <a:lnSpc>
                <a:spcPct val="100000"/>
              </a:lnSpc>
              <a:spcBef>
                <a:spcPts val="0"/>
              </a:spcBef>
              <a:spcAft>
                <a:spcPts val="600"/>
              </a:spcAft>
              <a:buNone/>
            </a:pPr>
            <a:r>
              <a:rPr lang="en-US" altLang="ja-JP" sz="3600" b="0" dirty="0"/>
              <a:t>×</a:t>
            </a:r>
            <a:r>
              <a:rPr lang="ja-JP" altLang="en-US" sz="3600" b="0" dirty="0"/>
              <a:t> 温度の上昇とともに伝導度が上がった</a:t>
            </a:r>
            <a:endParaRPr lang="en-US" altLang="ja-JP" sz="3600" b="0" dirty="0"/>
          </a:p>
          <a:p>
            <a:pPr marL="0" indent="0">
              <a:lnSpc>
                <a:spcPct val="100000"/>
              </a:lnSpc>
              <a:spcBef>
                <a:spcPts val="0"/>
              </a:spcBef>
              <a:spcAft>
                <a:spcPts val="600"/>
              </a:spcAft>
              <a:buNone/>
            </a:pPr>
            <a:endParaRPr lang="en-US" altLang="ja-JP" sz="3600" b="0" dirty="0"/>
          </a:p>
          <a:p>
            <a:pPr marL="0" indent="0">
              <a:lnSpc>
                <a:spcPct val="100000"/>
              </a:lnSpc>
              <a:spcBef>
                <a:spcPts val="0"/>
              </a:spcBef>
              <a:spcAft>
                <a:spcPts val="600"/>
              </a:spcAft>
              <a:buNone/>
            </a:pPr>
            <a:r>
              <a:rPr lang="ja-JP" altLang="en-US" sz="3600" b="0" dirty="0"/>
              <a:t>○ 温度が</a:t>
            </a:r>
            <a:r>
              <a:rPr lang="en-US" altLang="ja-JP" sz="3600" b="0" dirty="0"/>
              <a:t>300K</a:t>
            </a:r>
            <a:r>
              <a:rPr lang="ja-JP" altLang="en-US" sz="3600" b="0" dirty="0"/>
              <a:t>から</a:t>
            </a:r>
            <a:r>
              <a:rPr lang="en-US" altLang="ja-JP" sz="3600" b="0" dirty="0"/>
              <a:t>600K</a:t>
            </a:r>
            <a:r>
              <a:rPr lang="ja-JP" altLang="en-US" sz="3600" b="0" dirty="0"/>
              <a:t>に上がると伝導度が</a:t>
            </a:r>
            <a:r>
              <a:rPr lang="en-US" altLang="ja-JP" sz="3600" b="0" dirty="0"/>
              <a:t>30%</a:t>
            </a:r>
            <a:r>
              <a:rPr lang="ja-JP" altLang="en-US" sz="3600" b="0" dirty="0"/>
              <a:t>増大した</a:t>
            </a:r>
            <a:endParaRPr lang="en-US" altLang="ja-JP" sz="3600" b="0" dirty="0"/>
          </a:p>
          <a:p>
            <a:pPr marL="0" indent="0">
              <a:lnSpc>
                <a:spcPct val="100000"/>
              </a:lnSpc>
              <a:spcBef>
                <a:spcPts val="0"/>
              </a:spcBef>
              <a:spcAft>
                <a:spcPts val="600"/>
              </a:spcAft>
              <a:buNone/>
            </a:pPr>
            <a:r>
              <a:rPr lang="en-US" altLang="ja-JP" sz="3600" dirty="0"/>
              <a:t>=&gt;</a:t>
            </a:r>
            <a:r>
              <a:rPr lang="ja-JP" altLang="en-US" sz="3600" dirty="0"/>
              <a:t> プレゼンの場合はもっと簡潔にできる</a:t>
            </a:r>
            <a:r>
              <a:rPr lang="en-US" altLang="ja-JP" sz="3600" dirty="0"/>
              <a:t>:</a:t>
            </a:r>
          </a:p>
          <a:p>
            <a:pPr marL="0" indent="0">
              <a:lnSpc>
                <a:spcPct val="100000"/>
              </a:lnSpc>
              <a:spcBef>
                <a:spcPts val="0"/>
              </a:spcBef>
              <a:spcAft>
                <a:spcPts val="600"/>
              </a:spcAft>
              <a:buNone/>
            </a:pPr>
            <a:r>
              <a:rPr lang="ja-JP" altLang="en-US" sz="3600" b="0" dirty="0"/>
              <a:t>○ </a:t>
            </a:r>
            <a:r>
              <a:rPr lang="en-US" altLang="ja-JP" sz="3600" b="0" dirty="0"/>
              <a:t>σ</a:t>
            </a:r>
            <a:r>
              <a:rPr lang="ja-JP" altLang="en-US" sz="3600" b="0" dirty="0"/>
              <a:t> </a:t>
            </a:r>
            <a:r>
              <a:rPr lang="en-US" altLang="ja-JP" sz="3600" b="0" dirty="0"/>
              <a:t>30%</a:t>
            </a:r>
            <a:r>
              <a:rPr lang="ja-JP" altLang="en-US" sz="3600" b="0" dirty="0"/>
              <a:t>↑ </a:t>
            </a:r>
            <a:r>
              <a:rPr lang="en-US" altLang="ja-JP" sz="3600" b="0" dirty="0"/>
              <a:t>(</a:t>
            </a:r>
            <a:r>
              <a:rPr lang="en-US" altLang="ja-JP" sz="3600" b="0" i="1" dirty="0"/>
              <a:t>T</a:t>
            </a:r>
            <a:r>
              <a:rPr lang="en-US" altLang="ja-JP" sz="3600" b="0" dirty="0"/>
              <a:t>: 300K</a:t>
            </a:r>
            <a:r>
              <a:rPr lang="ja-JP" altLang="en-US" sz="3600" b="0" dirty="0"/>
              <a:t> </a:t>
            </a:r>
            <a:r>
              <a:rPr lang="en-US" altLang="ja-JP" sz="3600" b="0" dirty="0"/>
              <a:t>=&gt; 600K)</a:t>
            </a:r>
          </a:p>
          <a:p>
            <a:pPr marL="0" indent="0">
              <a:lnSpc>
                <a:spcPct val="100000"/>
              </a:lnSpc>
              <a:spcBef>
                <a:spcPts val="0"/>
              </a:spcBef>
              <a:spcAft>
                <a:spcPts val="600"/>
              </a:spcAft>
              <a:buNone/>
            </a:pPr>
            <a:endParaRPr lang="en-US" altLang="ja-JP" sz="3600" b="0" dirty="0"/>
          </a:p>
          <a:p>
            <a:pPr marL="0" indent="0">
              <a:lnSpc>
                <a:spcPct val="100000"/>
              </a:lnSpc>
              <a:spcBef>
                <a:spcPts val="0"/>
              </a:spcBef>
              <a:spcAft>
                <a:spcPts val="600"/>
              </a:spcAft>
              <a:buNone/>
            </a:pPr>
            <a:r>
              <a:rPr lang="en-US" altLang="ja-JP" sz="3600" b="0" dirty="0"/>
              <a:t>×</a:t>
            </a:r>
            <a:r>
              <a:rPr lang="ja-JP" altLang="en-US" sz="3600" b="0" dirty="0"/>
              <a:t> 誤差が大きかった</a:t>
            </a:r>
            <a:endParaRPr lang="en-US" altLang="ja-JP" sz="3600" b="0" dirty="0"/>
          </a:p>
          <a:p>
            <a:pPr marL="0" indent="0">
              <a:lnSpc>
                <a:spcPct val="100000"/>
              </a:lnSpc>
              <a:spcBef>
                <a:spcPts val="0"/>
              </a:spcBef>
              <a:spcAft>
                <a:spcPts val="600"/>
              </a:spcAft>
              <a:buNone/>
            </a:pPr>
            <a:r>
              <a:rPr lang="ja-JP" altLang="en-US" sz="3600" b="0" dirty="0"/>
              <a:t>○ </a:t>
            </a:r>
            <a:r>
              <a:rPr lang="en-US" altLang="ja-JP" sz="3600" b="0" dirty="0" err="1"/>
              <a:t>V</a:t>
            </a:r>
            <a:r>
              <a:rPr lang="en-US" altLang="ja-JP" sz="3600" b="0" baseline="-25000" dirty="0" err="1"/>
              <a:t>Hall</a:t>
            </a:r>
            <a:r>
              <a:rPr lang="ja-JP" altLang="en-US" sz="3600" b="0" dirty="0"/>
              <a:t>の誤差</a:t>
            </a:r>
            <a:r>
              <a:rPr lang="en-US" altLang="ja-JP" sz="3600" b="0" dirty="0"/>
              <a:t>60%</a:t>
            </a:r>
          </a:p>
          <a:p>
            <a:pPr marL="0" indent="0">
              <a:lnSpc>
                <a:spcPct val="100000"/>
              </a:lnSpc>
              <a:spcBef>
                <a:spcPts val="0"/>
              </a:spcBef>
              <a:spcAft>
                <a:spcPts val="600"/>
              </a:spcAft>
              <a:buNone/>
            </a:pPr>
            <a:r>
              <a:rPr lang="ja-JP" altLang="en-US" sz="3600" b="0" dirty="0"/>
              <a:t>○ </a:t>
            </a:r>
            <a:r>
              <a:rPr lang="en-US" altLang="ja-JP" sz="3600" b="0" dirty="0" err="1"/>
              <a:t>V</a:t>
            </a:r>
            <a:r>
              <a:rPr lang="en-US" altLang="ja-JP" sz="3600" b="0" baseline="-25000" dirty="0" err="1"/>
              <a:t>Hall</a:t>
            </a:r>
            <a:r>
              <a:rPr lang="ja-JP" altLang="en-US" sz="3600" b="0" dirty="0"/>
              <a:t>の</a:t>
            </a:r>
            <a:r>
              <a:rPr lang="en-US" altLang="ja-JP" sz="3600" b="0" dirty="0"/>
              <a:t>S/N</a:t>
            </a:r>
            <a:r>
              <a:rPr lang="ja-JP" altLang="en-US" sz="3600" b="0" dirty="0"/>
              <a:t>比</a:t>
            </a:r>
            <a:r>
              <a:rPr lang="en-US" altLang="ja-JP" sz="3600" b="0" dirty="0"/>
              <a:t>100%:</a:t>
            </a:r>
            <a:r>
              <a:rPr lang="ja-JP" altLang="en-US" sz="3600" b="0" dirty="0"/>
              <a:t> 符号も信用できない</a:t>
            </a:r>
            <a:endParaRPr lang="en-US" altLang="ja-JP" sz="3600" b="0" dirty="0"/>
          </a:p>
        </p:txBody>
      </p:sp>
    </p:spTree>
    <p:extLst>
      <p:ext uri="{BB962C8B-B14F-4D97-AF65-F5344CB8AC3E}">
        <p14:creationId xmlns:p14="http://schemas.microsoft.com/office/powerpoint/2010/main" val="596545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67884-87E3-EBA2-C265-C376ED2ECF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E47291B-4C4D-A233-8378-1B19A8F25D1E}"/>
              </a:ext>
            </a:extLst>
          </p:cNvPr>
          <p:cNvSpPr>
            <a:spLocks noGrp="1"/>
          </p:cNvSpPr>
          <p:nvPr>
            <p:ph type="title"/>
          </p:nvPr>
        </p:nvSpPr>
        <p:spPr>
          <a:xfrm>
            <a:off x="346813" y="277446"/>
            <a:ext cx="11171116" cy="807182"/>
          </a:xfrm>
        </p:spPr>
        <p:txBody>
          <a:bodyPr/>
          <a:lstStyle/>
          <a:p>
            <a:r>
              <a:rPr lang="ja-JP" altLang="en-US" dirty="0"/>
              <a:t>グラフの作り方</a:t>
            </a:r>
            <a:r>
              <a:rPr lang="en-US" altLang="ja-JP" dirty="0"/>
              <a:t>:</a:t>
            </a:r>
            <a:r>
              <a:rPr lang="ja-JP" altLang="en-US" dirty="0"/>
              <a:t> </a:t>
            </a:r>
            <a:r>
              <a:rPr lang="en-US" altLang="ja-JP" dirty="0"/>
              <a:t>Excel</a:t>
            </a:r>
            <a:r>
              <a:rPr lang="ja-JP" altLang="en-US" dirty="0"/>
              <a:t>テンプレート</a:t>
            </a:r>
            <a:endParaRPr kumimoji="1" lang="ja-JP" altLang="en-US" dirty="0"/>
          </a:p>
        </p:txBody>
      </p:sp>
      <p:sp>
        <p:nvSpPr>
          <p:cNvPr id="5" name="テキスト ボックス 4">
            <a:extLst>
              <a:ext uri="{FF2B5EF4-FFF2-40B4-BE49-F238E27FC236}">
                <a16:creationId xmlns:a16="http://schemas.microsoft.com/office/drawing/2014/main" id="{FBFE96DE-667D-5032-E255-B940D466CA5F}"/>
              </a:ext>
            </a:extLst>
          </p:cNvPr>
          <p:cNvSpPr txBox="1"/>
          <p:nvPr/>
        </p:nvSpPr>
        <p:spPr>
          <a:xfrm>
            <a:off x="244338" y="949475"/>
            <a:ext cx="11600849" cy="1323439"/>
          </a:xfrm>
          <a:prstGeom prst="rect">
            <a:avLst/>
          </a:prstGeom>
          <a:noFill/>
        </p:spPr>
        <p:txBody>
          <a:bodyPr wrap="square">
            <a:spAutoFit/>
          </a:bodyPr>
          <a:lstStyle/>
          <a:p>
            <a:r>
              <a:rPr lang="ja-JP" altLang="en-US" sz="2000" b="1" dirty="0"/>
              <a:t>科学誌レベルのグラフの描き方</a:t>
            </a:r>
            <a:r>
              <a:rPr lang="en-US" altLang="ja-JP" sz="2000" b="1" dirty="0"/>
              <a:t>:</a:t>
            </a:r>
          </a:p>
          <a:p>
            <a:r>
              <a:rPr lang="ja-JP" altLang="en-US" sz="2000" dirty="0"/>
              <a:t>　　　　</a:t>
            </a:r>
            <a:r>
              <a:rPr lang="en-US" altLang="ja-JP" sz="2000" dirty="0">
                <a:hlinkClick r:id="rId2">
                  <a:extLst>
                    <a:ext uri="{A12FA001-AC4F-418D-AE19-62706E023703}">
                      <ahyp:hlinkClr xmlns:ahyp="http://schemas.microsoft.com/office/drawing/2018/hyperlinkcolor" val="tx"/>
                    </a:ext>
                  </a:extLst>
                </a:hlinkClick>
              </a:rPr>
              <a:t>http://d2mate.mdxes.iir.isct.ac.jp/D2MatE/D2MatE_programs.html?page=excel</a:t>
            </a:r>
            <a:endParaRPr lang="en-US" altLang="ja-JP" sz="2000" dirty="0"/>
          </a:p>
          <a:p>
            <a:r>
              <a:rPr lang="ja-JP" altLang="en-US" sz="2000" dirty="0"/>
              <a:t>方法２</a:t>
            </a:r>
            <a:r>
              <a:rPr lang="en-US" altLang="ja-JP" sz="2000" dirty="0"/>
              <a:t>:</a:t>
            </a:r>
            <a:r>
              <a:rPr lang="ja-JP" altLang="en-US" sz="2000" dirty="0"/>
              <a:t> 先にグラフを作成し、</a:t>
            </a:r>
            <a:r>
              <a:rPr lang="en-US" altLang="ja-JP" sz="2000" dirty="0"/>
              <a:t>VBA</a:t>
            </a:r>
            <a:r>
              <a:rPr lang="ja-JP" altLang="en-US" sz="2000" dirty="0"/>
              <a:t>を使って整形</a:t>
            </a:r>
            <a:endParaRPr lang="en-US" altLang="ja-JP" sz="2000" dirty="0"/>
          </a:p>
          <a:p>
            <a:r>
              <a:rPr lang="en-US" altLang="ja-JP" sz="2000" dirty="0"/>
              <a:t>      </a:t>
            </a:r>
            <a:r>
              <a:rPr lang="en-US" altLang="ja-JP" sz="2000" b="1" dirty="0">
                <a:solidFill>
                  <a:srgbClr val="FF0000"/>
                </a:solidFill>
              </a:rPr>
              <a:t>StandardGraph.xlsm </a:t>
            </a:r>
            <a:r>
              <a:rPr lang="en-US" altLang="ja-JP" sz="2000" dirty="0">
                <a:hlinkClick r:id="rId3">
                  <a:extLst>
                    <a:ext uri="{A12FA001-AC4F-418D-AE19-62706E023703}">
                      <ahyp:hlinkClr xmlns:ahyp="http://schemas.microsoft.com/office/drawing/2018/hyperlinkcolor" val="tx"/>
                    </a:ext>
                  </a:extLst>
                </a:hlinkClick>
              </a:rPr>
              <a:t>http://d2mate.mdxes.iir.isct.ac.jp/D2MatE/excel/graph/StandardGraph.xlsm</a:t>
            </a:r>
            <a:r>
              <a:rPr lang="ja-JP" altLang="en-US" sz="2000" dirty="0"/>
              <a:t>　</a:t>
            </a:r>
          </a:p>
        </p:txBody>
      </p:sp>
      <p:pic>
        <p:nvPicPr>
          <p:cNvPr id="9" name="図 8">
            <a:extLst>
              <a:ext uri="{FF2B5EF4-FFF2-40B4-BE49-F238E27FC236}">
                <a16:creationId xmlns:a16="http://schemas.microsoft.com/office/drawing/2014/main" id="{6C7D40AD-3737-3142-0BB7-5B0C7E00ADE0}"/>
              </a:ext>
            </a:extLst>
          </p:cNvPr>
          <p:cNvPicPr>
            <a:picLocks noChangeAspect="1"/>
          </p:cNvPicPr>
          <p:nvPr/>
        </p:nvPicPr>
        <p:blipFill>
          <a:blip r:embed="rId4" cstate="hqprint">
            <a:extLst>
              <a:ext uri="{28A0092B-C50C-407E-A947-70E740481C1C}">
                <a14:useLocalDpi xmlns:a14="http://schemas.microsoft.com/office/drawing/2010/main"/>
              </a:ext>
            </a:extLst>
          </a:blip>
          <a:srcRect/>
          <a:stretch/>
        </p:blipFill>
        <p:spPr>
          <a:xfrm>
            <a:off x="823261" y="2445537"/>
            <a:ext cx="10858297" cy="4301772"/>
          </a:xfrm>
          <a:prstGeom prst="rect">
            <a:avLst/>
          </a:prstGeom>
        </p:spPr>
      </p:pic>
    </p:spTree>
    <p:extLst>
      <p:ext uri="{BB962C8B-B14F-4D97-AF65-F5344CB8AC3E}">
        <p14:creationId xmlns:p14="http://schemas.microsoft.com/office/powerpoint/2010/main" val="37365338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47896-A292-C542-5CFF-66083CD7D3F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BC790D7-15FE-02E9-EAA7-675D94264235}"/>
              </a:ext>
            </a:extLst>
          </p:cNvPr>
          <p:cNvSpPr>
            <a:spLocks noGrp="1"/>
          </p:cNvSpPr>
          <p:nvPr>
            <p:ph type="title"/>
          </p:nvPr>
        </p:nvSpPr>
        <p:spPr>
          <a:xfrm>
            <a:off x="337187" y="277446"/>
            <a:ext cx="11171116" cy="807182"/>
          </a:xfrm>
        </p:spPr>
        <p:txBody>
          <a:bodyPr/>
          <a:lstStyle/>
          <a:p>
            <a:r>
              <a:rPr lang="en-US" altLang="ja-JP" dirty="0"/>
              <a:t>Excel:</a:t>
            </a:r>
            <a:r>
              <a:rPr lang="ja-JP" altLang="en-US" dirty="0"/>
              <a:t> </a:t>
            </a:r>
            <a:r>
              <a:rPr lang="en-US" altLang="ja-JP" dirty="0"/>
              <a:t>VBA</a:t>
            </a:r>
            <a:r>
              <a:rPr lang="ja-JP" altLang="en-US" dirty="0"/>
              <a:t>を有効にする</a:t>
            </a:r>
            <a:endParaRPr kumimoji="1" lang="ja-JP" altLang="en-US" dirty="0"/>
          </a:p>
        </p:txBody>
      </p:sp>
      <p:sp>
        <p:nvSpPr>
          <p:cNvPr id="4" name="テキスト ボックス 3">
            <a:extLst>
              <a:ext uri="{FF2B5EF4-FFF2-40B4-BE49-F238E27FC236}">
                <a16:creationId xmlns:a16="http://schemas.microsoft.com/office/drawing/2014/main" id="{998D9853-B450-1CF6-3FE8-7060FFA596E4}"/>
              </a:ext>
            </a:extLst>
          </p:cNvPr>
          <p:cNvSpPr txBox="1"/>
          <p:nvPr/>
        </p:nvSpPr>
        <p:spPr>
          <a:xfrm>
            <a:off x="209348" y="1084628"/>
            <a:ext cx="11677851" cy="5078313"/>
          </a:xfrm>
          <a:prstGeom prst="rect">
            <a:avLst/>
          </a:prstGeom>
          <a:noFill/>
        </p:spPr>
        <p:txBody>
          <a:bodyPr wrap="square">
            <a:spAutoFit/>
          </a:bodyPr>
          <a:lstStyle/>
          <a:p>
            <a:r>
              <a:rPr lang="ja-JP" altLang="en-US" sz="3600" b="1" dirty="0"/>
              <a:t>ネットワークからマクロ</a:t>
            </a:r>
            <a:r>
              <a:rPr lang="en-US" altLang="ja-JP" sz="3600" b="1" dirty="0"/>
              <a:t>(VBA)</a:t>
            </a:r>
            <a:r>
              <a:rPr lang="ja-JP" altLang="en-US" sz="3600" b="1" dirty="0"/>
              <a:t>入りファイルを</a:t>
            </a:r>
            <a:r>
              <a:rPr lang="en-US" altLang="ja-JP" sz="3600" b="1" dirty="0"/>
              <a:t>DL</a:t>
            </a:r>
            <a:r>
              <a:rPr lang="ja-JP" altLang="en-US" sz="3600" b="1" dirty="0"/>
              <a:t>すると</a:t>
            </a:r>
            <a:endParaRPr lang="en-US" altLang="ja-JP" sz="3600" b="1" dirty="0"/>
          </a:p>
          <a:p>
            <a:r>
              <a:rPr lang="en-US" altLang="ja-JP" sz="3600" b="1" dirty="0"/>
              <a:t>VBA</a:t>
            </a:r>
            <a:r>
              <a:rPr lang="ja-JP" altLang="en-US" sz="3600" b="1" dirty="0"/>
              <a:t>が無効化される</a:t>
            </a:r>
            <a:endParaRPr lang="en-US" altLang="ja-JP" sz="3600" b="1" dirty="0"/>
          </a:p>
          <a:p>
            <a:endParaRPr lang="en-US" altLang="ja-JP" sz="3600" b="1" dirty="0"/>
          </a:p>
          <a:p>
            <a:r>
              <a:rPr lang="ja-JP" altLang="en-US" sz="3600" b="1" dirty="0"/>
              <a:t>セキュリティ解除</a:t>
            </a:r>
            <a:r>
              <a:rPr lang="en-US" altLang="ja-JP" sz="3600" b="1" dirty="0"/>
              <a:t>:</a:t>
            </a:r>
          </a:p>
          <a:p>
            <a:pPr marL="457200" indent="-457200">
              <a:buFont typeface="Arial" panose="020B0604020202020204" pitchFamily="34" charset="0"/>
              <a:buChar char="•"/>
            </a:pPr>
            <a:r>
              <a:rPr lang="en-US" altLang="ja-JP" sz="3600" dirty="0"/>
              <a:t>Explorer</a:t>
            </a:r>
            <a:r>
              <a:rPr lang="ja-JP" altLang="en-US" sz="3600" dirty="0"/>
              <a:t>からファイルを選択</a:t>
            </a:r>
            <a:endParaRPr lang="en-US" altLang="ja-JP" sz="3600" dirty="0"/>
          </a:p>
          <a:p>
            <a:pPr marL="457200" indent="-457200">
              <a:buFont typeface="Arial" panose="020B0604020202020204" pitchFamily="34" charset="0"/>
              <a:buChar char="•"/>
            </a:pPr>
            <a:r>
              <a:rPr lang="ja-JP" altLang="en-US" sz="3600" dirty="0"/>
              <a:t>右クリックして </a:t>
            </a:r>
            <a:r>
              <a:rPr lang="en-US" altLang="ja-JP" sz="3600" dirty="0"/>
              <a:t>“</a:t>
            </a:r>
            <a:r>
              <a:rPr lang="ja-JP" altLang="en-US" sz="3600" dirty="0"/>
              <a:t>その他のオプションを確認</a:t>
            </a:r>
            <a:r>
              <a:rPr lang="en-US" altLang="ja-JP" sz="3600" dirty="0"/>
              <a:t>” </a:t>
            </a:r>
            <a:br>
              <a:rPr lang="en-US" altLang="ja-JP" sz="3600" dirty="0"/>
            </a:br>
            <a:r>
              <a:rPr lang="ja-JP" altLang="en-US" sz="3600" dirty="0"/>
              <a:t>　</a:t>
            </a:r>
            <a:r>
              <a:rPr lang="en-US" altLang="ja-JP" sz="3600" dirty="0"/>
              <a:t>=&gt; ”</a:t>
            </a:r>
            <a:r>
              <a:rPr lang="ja-JP" altLang="en-US" sz="3600" dirty="0"/>
              <a:t>プロパティ</a:t>
            </a:r>
            <a:r>
              <a:rPr lang="en-US" altLang="ja-JP" sz="3600" dirty="0"/>
              <a:t>" </a:t>
            </a:r>
            <a:r>
              <a:rPr lang="ja-JP" altLang="en-US" sz="3600" dirty="0"/>
              <a:t>でダイアログを表示</a:t>
            </a:r>
            <a:endParaRPr lang="en-US" altLang="ja-JP" sz="3600" dirty="0"/>
          </a:p>
          <a:p>
            <a:pPr marL="457200" indent="-457200">
              <a:buFont typeface="Arial" panose="020B0604020202020204" pitchFamily="34" charset="0"/>
              <a:buChar char="•"/>
            </a:pPr>
            <a:r>
              <a:rPr lang="en-US" altLang="ja-JP" sz="3600" dirty="0"/>
              <a:t>“</a:t>
            </a:r>
            <a:r>
              <a:rPr lang="ja-JP" altLang="en-US" sz="3600" dirty="0"/>
              <a:t>全般</a:t>
            </a:r>
            <a:r>
              <a:rPr lang="en-US" altLang="ja-JP" sz="3600" dirty="0"/>
              <a:t>” </a:t>
            </a:r>
            <a:r>
              <a:rPr lang="ja-JP" altLang="en-US" sz="3600" dirty="0"/>
              <a:t>タブの下部の </a:t>
            </a:r>
            <a:r>
              <a:rPr lang="en-US" altLang="ja-JP" sz="3600" dirty="0"/>
              <a:t>“</a:t>
            </a:r>
            <a:r>
              <a:rPr lang="ja-JP" altLang="en-US" sz="3600" dirty="0"/>
              <a:t>セキュリティ</a:t>
            </a:r>
            <a:r>
              <a:rPr lang="en-US" altLang="ja-JP" sz="3600" dirty="0"/>
              <a:t>:” </a:t>
            </a:r>
            <a:br>
              <a:rPr lang="en-US" altLang="ja-JP" sz="3600" dirty="0"/>
            </a:br>
            <a:r>
              <a:rPr lang="ja-JP" altLang="en-US" sz="3600" dirty="0"/>
              <a:t>　</a:t>
            </a:r>
            <a:r>
              <a:rPr lang="en-US" altLang="ja-JP" sz="3600" dirty="0"/>
              <a:t>"</a:t>
            </a:r>
            <a:r>
              <a:rPr lang="ja-JP" altLang="en-US" sz="3600" dirty="0"/>
              <a:t>許可する</a:t>
            </a:r>
            <a:r>
              <a:rPr lang="en-US" altLang="ja-JP" sz="3600" dirty="0"/>
              <a:t>" </a:t>
            </a:r>
            <a:r>
              <a:rPr lang="ja-JP" altLang="en-US" sz="3600" dirty="0"/>
              <a:t>にチェックして </a:t>
            </a:r>
            <a:r>
              <a:rPr lang="en-US" altLang="ja-JP" sz="3600" dirty="0"/>
              <a:t>OK</a:t>
            </a:r>
            <a:r>
              <a:rPr lang="ja-JP" altLang="en-US" sz="3600" dirty="0"/>
              <a:t>で閉じる</a:t>
            </a:r>
          </a:p>
        </p:txBody>
      </p:sp>
    </p:spTree>
    <p:extLst>
      <p:ext uri="{BB962C8B-B14F-4D97-AF65-F5344CB8AC3E}">
        <p14:creationId xmlns:p14="http://schemas.microsoft.com/office/powerpoint/2010/main" val="2039697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AF4B1-21EC-20A1-20A9-EB4F4730F16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8BB34E7-EB5B-0D1A-74E2-50D872487AF6}"/>
              </a:ext>
            </a:extLst>
          </p:cNvPr>
          <p:cNvSpPr>
            <a:spLocks noGrp="1"/>
          </p:cNvSpPr>
          <p:nvPr>
            <p:ph type="title"/>
          </p:nvPr>
        </p:nvSpPr>
        <p:spPr>
          <a:xfrm>
            <a:off x="289063" y="277446"/>
            <a:ext cx="11171116" cy="807182"/>
          </a:xfrm>
        </p:spPr>
        <p:txBody>
          <a:bodyPr>
            <a:normAutofit/>
          </a:bodyPr>
          <a:lstStyle/>
          <a:p>
            <a:r>
              <a:rPr lang="en-US" altLang="ja-JP" dirty="0"/>
              <a:t>Excel:</a:t>
            </a:r>
            <a:r>
              <a:rPr lang="ja-JP" altLang="en-US" dirty="0"/>
              <a:t> グラフを学会発表でも使えるように整形</a:t>
            </a:r>
            <a:endParaRPr kumimoji="1" lang="ja-JP" altLang="en-US" dirty="0"/>
          </a:p>
        </p:txBody>
      </p:sp>
      <p:pic>
        <p:nvPicPr>
          <p:cNvPr id="3" name="図 2">
            <a:extLst>
              <a:ext uri="{FF2B5EF4-FFF2-40B4-BE49-F238E27FC236}">
                <a16:creationId xmlns:a16="http://schemas.microsoft.com/office/drawing/2014/main" id="{BB30DD13-1EFB-43B6-9EF2-6B6BA65DCE6E}"/>
              </a:ext>
            </a:extLst>
          </p:cNvPr>
          <p:cNvPicPr>
            <a:picLocks noChangeAspect="1"/>
          </p:cNvPicPr>
          <p:nvPr/>
        </p:nvPicPr>
        <p:blipFill>
          <a:blip r:embed="rId2"/>
          <a:stretch>
            <a:fillRect/>
          </a:stretch>
        </p:blipFill>
        <p:spPr>
          <a:xfrm>
            <a:off x="0" y="1558038"/>
            <a:ext cx="4584589" cy="2755631"/>
          </a:xfrm>
          <a:prstGeom prst="rect">
            <a:avLst/>
          </a:prstGeom>
        </p:spPr>
      </p:pic>
      <p:sp>
        <p:nvSpPr>
          <p:cNvPr id="5" name="コンテンツ プレースホルダー 2">
            <a:extLst>
              <a:ext uri="{FF2B5EF4-FFF2-40B4-BE49-F238E27FC236}">
                <a16:creationId xmlns:a16="http://schemas.microsoft.com/office/drawing/2014/main" id="{292B2752-C9CF-9F72-801A-3C545C4B278C}"/>
              </a:ext>
            </a:extLst>
          </p:cNvPr>
          <p:cNvSpPr>
            <a:spLocks noGrp="1"/>
          </p:cNvSpPr>
          <p:nvPr>
            <p:ph idx="1"/>
          </p:nvPr>
        </p:nvSpPr>
        <p:spPr>
          <a:xfrm>
            <a:off x="211104" y="1084628"/>
            <a:ext cx="4226142" cy="647919"/>
          </a:xfrm>
        </p:spPr>
        <p:txBody>
          <a:bodyPr>
            <a:normAutofit/>
          </a:bodyPr>
          <a:lstStyle/>
          <a:p>
            <a:pPr marL="0" indent="0">
              <a:lnSpc>
                <a:spcPct val="100000"/>
              </a:lnSpc>
              <a:spcBef>
                <a:spcPts val="0"/>
              </a:spcBef>
              <a:spcAft>
                <a:spcPts val="600"/>
              </a:spcAft>
              <a:buNone/>
            </a:pPr>
            <a:r>
              <a:rPr lang="en-US" altLang="ja-JP" sz="2800" dirty="0">
                <a:solidFill>
                  <a:srgbClr val="0000FF"/>
                </a:solidFill>
              </a:rPr>
              <a:t>Excel</a:t>
            </a:r>
            <a:r>
              <a:rPr lang="ja-JP" altLang="en-US" sz="2800" dirty="0">
                <a:solidFill>
                  <a:srgbClr val="0000FF"/>
                </a:solidFill>
              </a:rPr>
              <a:t>で作成した散布図</a:t>
            </a:r>
            <a:r>
              <a:rPr lang="en-US" altLang="ja-JP" sz="2800" dirty="0">
                <a:solidFill>
                  <a:srgbClr val="0000FF"/>
                </a:solidFill>
              </a:rPr>
              <a:t>:</a:t>
            </a:r>
          </a:p>
        </p:txBody>
      </p:sp>
      <p:pic>
        <p:nvPicPr>
          <p:cNvPr id="7" name="図 6">
            <a:extLst>
              <a:ext uri="{FF2B5EF4-FFF2-40B4-BE49-F238E27FC236}">
                <a16:creationId xmlns:a16="http://schemas.microsoft.com/office/drawing/2014/main" id="{F5C74371-ACD9-6180-B555-C8C8C115A319}"/>
              </a:ext>
            </a:extLst>
          </p:cNvPr>
          <p:cNvPicPr>
            <a:picLocks noChangeAspect="1"/>
          </p:cNvPicPr>
          <p:nvPr/>
        </p:nvPicPr>
        <p:blipFill>
          <a:blip r:embed="rId3"/>
          <a:stretch>
            <a:fillRect/>
          </a:stretch>
        </p:blipFill>
        <p:spPr>
          <a:xfrm>
            <a:off x="4634441" y="1558038"/>
            <a:ext cx="4124548" cy="4124548"/>
          </a:xfrm>
          <a:prstGeom prst="rect">
            <a:avLst/>
          </a:prstGeom>
        </p:spPr>
      </p:pic>
      <p:sp>
        <p:nvSpPr>
          <p:cNvPr id="6" name="コンテンツ プレースホルダー 2">
            <a:extLst>
              <a:ext uri="{FF2B5EF4-FFF2-40B4-BE49-F238E27FC236}">
                <a16:creationId xmlns:a16="http://schemas.microsoft.com/office/drawing/2014/main" id="{1101B5D8-A330-3A91-422A-FC26A723C064}"/>
              </a:ext>
            </a:extLst>
          </p:cNvPr>
          <p:cNvSpPr txBox="1">
            <a:spLocks/>
          </p:cNvSpPr>
          <p:nvPr/>
        </p:nvSpPr>
        <p:spPr>
          <a:xfrm>
            <a:off x="8899439" y="1645619"/>
            <a:ext cx="3292561" cy="3949385"/>
          </a:xfrm>
          <a:prstGeom prst="rect">
            <a:avLst/>
          </a:prstGeom>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spcAft>
                <a:spcPts val="600"/>
              </a:spcAft>
              <a:buNone/>
            </a:pPr>
            <a:r>
              <a:rPr lang="ja-JP" altLang="en-US" sz="2000" dirty="0"/>
              <a:t>グラフ作成手順</a:t>
            </a:r>
            <a:endParaRPr lang="en-US" altLang="ja-JP" sz="2000" dirty="0"/>
          </a:p>
          <a:p>
            <a:pPr marL="514350" indent="-514350">
              <a:lnSpc>
                <a:spcPct val="100000"/>
              </a:lnSpc>
              <a:spcBef>
                <a:spcPts val="0"/>
              </a:spcBef>
              <a:spcAft>
                <a:spcPts val="600"/>
              </a:spcAft>
              <a:buFont typeface="Wingdings" panose="05000000000000000000" pitchFamily="2" charset="2"/>
              <a:buAutoNum type="arabicPeriod"/>
            </a:pPr>
            <a:r>
              <a:rPr lang="ja-JP" altLang="en-US" sz="2000" dirty="0"/>
              <a:t>普通の手順で散布図を挿入</a:t>
            </a:r>
            <a:endParaRPr lang="en-US" altLang="ja-JP" sz="2000" dirty="0"/>
          </a:p>
          <a:p>
            <a:pPr marL="514350" indent="-514350">
              <a:lnSpc>
                <a:spcPct val="100000"/>
              </a:lnSpc>
              <a:spcBef>
                <a:spcPts val="0"/>
              </a:spcBef>
              <a:spcAft>
                <a:spcPts val="600"/>
              </a:spcAft>
              <a:buFont typeface="Wingdings" panose="05000000000000000000" pitchFamily="2" charset="2"/>
              <a:buAutoNum type="arabicPeriod"/>
            </a:pPr>
            <a:r>
              <a:rPr lang="ja-JP" altLang="en-US" sz="2000" dirty="0"/>
              <a:t>グラフタイトルを削除</a:t>
            </a:r>
            <a:endParaRPr lang="en-US" altLang="ja-JP" sz="2000" dirty="0"/>
          </a:p>
          <a:p>
            <a:pPr marL="514350" indent="-514350">
              <a:lnSpc>
                <a:spcPct val="100000"/>
              </a:lnSpc>
              <a:spcBef>
                <a:spcPts val="0"/>
              </a:spcBef>
              <a:spcAft>
                <a:spcPts val="600"/>
              </a:spcAft>
              <a:buFont typeface="Wingdings" panose="05000000000000000000" pitchFamily="2" charset="2"/>
              <a:buAutoNum type="arabicPeriod"/>
            </a:pPr>
            <a:r>
              <a:rPr lang="en-US" altLang="ja-JP" sz="2000" dirty="0"/>
              <a:t>Resize plot area</a:t>
            </a:r>
          </a:p>
          <a:p>
            <a:pPr marL="514350" indent="-514350">
              <a:lnSpc>
                <a:spcPct val="100000"/>
              </a:lnSpc>
              <a:spcBef>
                <a:spcPts val="0"/>
              </a:spcBef>
              <a:spcAft>
                <a:spcPts val="600"/>
              </a:spcAft>
              <a:buFont typeface="Wingdings" panose="05000000000000000000" pitchFamily="2" charset="2"/>
              <a:buAutoNum type="arabicPeriod"/>
            </a:pPr>
            <a:r>
              <a:rPr lang="en-US" altLang="ja-JP" sz="2000" dirty="0"/>
              <a:t>Add axis labels</a:t>
            </a:r>
          </a:p>
          <a:p>
            <a:pPr marL="514350" indent="-514350">
              <a:lnSpc>
                <a:spcPct val="100000"/>
              </a:lnSpc>
              <a:spcBef>
                <a:spcPts val="0"/>
              </a:spcBef>
              <a:spcAft>
                <a:spcPts val="600"/>
              </a:spcAft>
              <a:buFont typeface="Wingdings" panose="05000000000000000000" pitchFamily="2" charset="2"/>
              <a:buAutoNum type="arabicPeriod"/>
            </a:pPr>
            <a:r>
              <a:rPr lang="en-US" altLang="ja-JP" sz="2000" dirty="0"/>
              <a:t>Change line width</a:t>
            </a:r>
          </a:p>
          <a:p>
            <a:pPr marL="514350" indent="-514350">
              <a:lnSpc>
                <a:spcPct val="100000"/>
              </a:lnSpc>
              <a:spcBef>
                <a:spcPts val="0"/>
              </a:spcBef>
              <a:spcAft>
                <a:spcPts val="600"/>
              </a:spcAft>
              <a:buFont typeface="Wingdings" panose="05000000000000000000" pitchFamily="2" charset="2"/>
              <a:buAutoNum type="arabicPeriod"/>
            </a:pPr>
            <a:r>
              <a:rPr lang="en-US" altLang="ja-JP" sz="2000" dirty="0"/>
              <a:t>Change font</a:t>
            </a:r>
          </a:p>
          <a:p>
            <a:pPr marL="514350" indent="-514350">
              <a:lnSpc>
                <a:spcPct val="100000"/>
              </a:lnSpc>
              <a:spcBef>
                <a:spcPts val="0"/>
              </a:spcBef>
              <a:spcAft>
                <a:spcPts val="600"/>
              </a:spcAft>
              <a:buFont typeface="Wingdings" panose="05000000000000000000" pitchFamily="2" charset="2"/>
              <a:buAutoNum type="arabicPeriod"/>
            </a:pPr>
            <a:r>
              <a:rPr lang="en-US" altLang="ja-JP" sz="2000" dirty="0"/>
              <a:t>Move legend</a:t>
            </a:r>
          </a:p>
          <a:p>
            <a:pPr marL="514350" indent="-514350">
              <a:lnSpc>
                <a:spcPct val="100000"/>
              </a:lnSpc>
              <a:spcBef>
                <a:spcPts val="0"/>
              </a:spcBef>
              <a:spcAft>
                <a:spcPts val="600"/>
              </a:spcAft>
              <a:buFont typeface="Wingdings" panose="05000000000000000000" pitchFamily="2" charset="2"/>
              <a:buAutoNum type="arabicPeriod"/>
            </a:pPr>
            <a:r>
              <a:rPr lang="ja-JP" altLang="en-US" sz="2000" dirty="0"/>
              <a:t>サイズ等調整</a:t>
            </a:r>
            <a:endParaRPr lang="en-US" altLang="ja-JP" sz="2000" dirty="0"/>
          </a:p>
        </p:txBody>
      </p:sp>
      <p:sp>
        <p:nvSpPr>
          <p:cNvPr id="4" name="コンテンツ プレースホルダー 2">
            <a:extLst>
              <a:ext uri="{FF2B5EF4-FFF2-40B4-BE49-F238E27FC236}">
                <a16:creationId xmlns:a16="http://schemas.microsoft.com/office/drawing/2014/main" id="{1A90B801-5979-F2AD-0DFC-8980C69EB7BC}"/>
              </a:ext>
            </a:extLst>
          </p:cNvPr>
          <p:cNvSpPr txBox="1">
            <a:spLocks/>
          </p:cNvSpPr>
          <p:nvPr/>
        </p:nvSpPr>
        <p:spPr>
          <a:xfrm>
            <a:off x="4795693" y="1084628"/>
            <a:ext cx="3815953" cy="750191"/>
          </a:xfrm>
          <a:prstGeom prst="rect">
            <a:avLst/>
          </a:prstGeom>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spcAft>
                <a:spcPts val="600"/>
              </a:spcAft>
              <a:buFont typeface="Wingdings" panose="05000000000000000000" pitchFamily="2" charset="2"/>
              <a:buNone/>
            </a:pPr>
            <a:r>
              <a:rPr lang="ja-JP" altLang="en-US" sz="2800" dirty="0">
                <a:solidFill>
                  <a:srgbClr val="0000FF"/>
                </a:solidFill>
              </a:rPr>
              <a:t>整形したグラフ</a:t>
            </a:r>
            <a:endParaRPr lang="en-US" altLang="ja-JP" sz="2800" dirty="0">
              <a:solidFill>
                <a:srgbClr val="0000FF"/>
              </a:solidFill>
            </a:endParaRPr>
          </a:p>
        </p:txBody>
      </p:sp>
      <p:sp>
        <p:nvSpPr>
          <p:cNvPr id="8" name="コンテンツ プレースホルダー 2">
            <a:extLst>
              <a:ext uri="{FF2B5EF4-FFF2-40B4-BE49-F238E27FC236}">
                <a16:creationId xmlns:a16="http://schemas.microsoft.com/office/drawing/2014/main" id="{EE942A32-473C-8FD9-F880-E18F3A8F0F4A}"/>
              </a:ext>
            </a:extLst>
          </p:cNvPr>
          <p:cNvSpPr txBox="1">
            <a:spLocks/>
          </p:cNvSpPr>
          <p:nvPr/>
        </p:nvSpPr>
        <p:spPr>
          <a:xfrm>
            <a:off x="5526622" y="5860570"/>
            <a:ext cx="6464733" cy="997430"/>
          </a:xfrm>
          <a:prstGeom prst="rect">
            <a:avLst/>
          </a:prstGeom>
        </p:spPr>
        <p:txBody>
          <a:bodyPr vert="horz" lIns="91440" tIns="45720" rIns="91440" bIns="45720" rtlCol="0">
            <a:normAutofit fontScale="85000" lnSpcReduction="20000"/>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spcAft>
                <a:spcPts val="600"/>
              </a:spcAft>
              <a:buNone/>
            </a:pPr>
            <a:r>
              <a:rPr lang="en-US" altLang="ja-JP" sz="3600" dirty="0"/>
              <a:t>Excel</a:t>
            </a:r>
            <a:r>
              <a:rPr lang="ja-JP" altLang="en-US" sz="3600" dirty="0"/>
              <a:t>のテンプレート機能を</a:t>
            </a:r>
            <a:endParaRPr lang="en-US" altLang="ja-JP" sz="3600" dirty="0"/>
          </a:p>
          <a:p>
            <a:pPr marL="0" indent="0">
              <a:lnSpc>
                <a:spcPct val="100000"/>
              </a:lnSpc>
              <a:spcBef>
                <a:spcPts val="0"/>
              </a:spcBef>
              <a:spcAft>
                <a:spcPts val="600"/>
              </a:spcAft>
              <a:buNone/>
            </a:pPr>
            <a:r>
              <a:rPr lang="ja-JP" altLang="en-US" sz="3600" dirty="0"/>
              <a:t>使うのもいい</a:t>
            </a:r>
            <a:endParaRPr lang="en-US" altLang="ja-JP" sz="3600" dirty="0"/>
          </a:p>
        </p:txBody>
      </p:sp>
    </p:spTree>
    <p:extLst>
      <p:ext uri="{BB962C8B-B14F-4D97-AF65-F5344CB8AC3E}">
        <p14:creationId xmlns:p14="http://schemas.microsoft.com/office/powerpoint/2010/main" val="164648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01492-1A4B-4A2E-91B1-71181BB84AFF}"/>
              </a:ext>
            </a:extLst>
          </p:cNvPr>
          <p:cNvSpPr>
            <a:spLocks noGrp="1"/>
          </p:cNvSpPr>
          <p:nvPr>
            <p:ph type="title"/>
          </p:nvPr>
        </p:nvSpPr>
        <p:spPr/>
        <p:txBody>
          <a:bodyPr/>
          <a:lstStyle/>
          <a:p>
            <a:r>
              <a:rPr kumimoji="1" lang="ja-JP" altLang="en-US"/>
              <a:t>プレゼンの目的</a:t>
            </a:r>
            <a:endParaRPr kumimoji="1" lang="ja-JP" altLang="en-US" dirty="0"/>
          </a:p>
        </p:txBody>
      </p:sp>
      <p:sp>
        <p:nvSpPr>
          <p:cNvPr id="3" name="コンテンツ プレースホルダー 2">
            <a:extLst>
              <a:ext uri="{FF2B5EF4-FFF2-40B4-BE49-F238E27FC236}">
                <a16:creationId xmlns:a16="http://schemas.microsoft.com/office/drawing/2014/main" id="{31D3EA90-72E8-465E-AF5D-5444B89E6CF9}"/>
              </a:ext>
            </a:extLst>
          </p:cNvPr>
          <p:cNvSpPr>
            <a:spLocks noGrp="1"/>
          </p:cNvSpPr>
          <p:nvPr>
            <p:ph idx="1"/>
          </p:nvPr>
        </p:nvSpPr>
        <p:spPr>
          <a:xfrm>
            <a:off x="369521" y="1240630"/>
            <a:ext cx="11452958" cy="5274469"/>
          </a:xfrm>
        </p:spPr>
        <p:txBody>
          <a:bodyPr>
            <a:normAutofit/>
          </a:bodyPr>
          <a:lstStyle/>
          <a:p>
            <a:pPr>
              <a:buFont typeface="Arial" panose="020B0604020202020204" pitchFamily="34" charset="0"/>
              <a:buChar char="•"/>
            </a:pPr>
            <a:r>
              <a:rPr lang="ja-JP" altLang="en-US" sz="4800" dirty="0"/>
              <a:t>自分の伝えたいことを聞き手に伝える</a:t>
            </a:r>
            <a:endParaRPr lang="en-US" altLang="ja-JP" sz="4800" dirty="0"/>
          </a:p>
          <a:p>
            <a:pPr>
              <a:buFont typeface="Arial" panose="020B0604020202020204" pitchFamily="34" charset="0"/>
              <a:buChar char="•"/>
            </a:pPr>
            <a:r>
              <a:rPr kumimoji="1" lang="ja-JP" altLang="en-US" sz="4800" b="1" dirty="0">
                <a:solidFill>
                  <a:schemeClr val="accent6"/>
                </a:solidFill>
              </a:rPr>
              <a:t>聞き手に伝わらなければ意味がない</a:t>
            </a:r>
            <a:endParaRPr kumimoji="1" lang="en-US" altLang="ja-JP" sz="7200" dirty="0">
              <a:solidFill>
                <a:schemeClr val="accent6"/>
              </a:solidFill>
            </a:endParaRPr>
          </a:p>
        </p:txBody>
      </p:sp>
    </p:spTree>
    <p:extLst>
      <p:ext uri="{BB962C8B-B14F-4D97-AF65-F5344CB8AC3E}">
        <p14:creationId xmlns:p14="http://schemas.microsoft.com/office/powerpoint/2010/main" val="940353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E67EC-0272-CB31-FC10-3AC2E6123DD7}"/>
            </a:ext>
          </a:extLst>
        </p:cNvPr>
        <p:cNvGrpSpPr/>
        <p:nvPr/>
      </p:nvGrpSpPr>
      <p:grpSpPr>
        <a:xfrm>
          <a:off x="0" y="0"/>
          <a:ext cx="0" cy="0"/>
          <a:chOff x="0" y="0"/>
          <a:chExt cx="0" cy="0"/>
        </a:xfrm>
      </p:grpSpPr>
      <p:sp>
        <p:nvSpPr>
          <p:cNvPr id="17" name="コンテンツ プレースホルダー 2">
            <a:extLst>
              <a:ext uri="{FF2B5EF4-FFF2-40B4-BE49-F238E27FC236}">
                <a16:creationId xmlns:a16="http://schemas.microsoft.com/office/drawing/2014/main" id="{610D806E-F2FA-88BB-F25E-5E62EC7EFDC2}"/>
              </a:ext>
            </a:extLst>
          </p:cNvPr>
          <p:cNvSpPr txBox="1">
            <a:spLocks/>
          </p:cNvSpPr>
          <p:nvPr/>
        </p:nvSpPr>
        <p:spPr>
          <a:xfrm>
            <a:off x="1270425" y="1325731"/>
            <a:ext cx="3766853" cy="469040"/>
          </a:xfrm>
          <a:prstGeom prst="rect">
            <a:avLst/>
          </a:prstGeom>
          <a:solidFill>
            <a:schemeClr val="accent2">
              <a:lumMod val="20000"/>
              <a:lumOff val="80000"/>
            </a:schemeClr>
          </a:solidFill>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spcBef>
                <a:spcPts val="0"/>
              </a:spcBef>
              <a:spcAft>
                <a:spcPts val="600"/>
              </a:spcAft>
              <a:buNone/>
            </a:pPr>
            <a:r>
              <a:rPr lang="ja-JP" altLang="en-US" sz="2000" i="1" dirty="0">
                <a:solidFill>
                  <a:srgbClr val="0000FF"/>
                </a:solidFill>
              </a:rPr>
              <a:t>プレゼンの図の説明は図の上</a:t>
            </a:r>
            <a:endParaRPr lang="en-US" altLang="ja-JP" sz="2000" b="0" dirty="0">
              <a:solidFill>
                <a:srgbClr val="0000FF"/>
              </a:solidFill>
            </a:endParaRPr>
          </a:p>
        </p:txBody>
      </p:sp>
      <p:sp>
        <p:nvSpPr>
          <p:cNvPr id="2" name="タイトル 1">
            <a:extLst>
              <a:ext uri="{FF2B5EF4-FFF2-40B4-BE49-F238E27FC236}">
                <a16:creationId xmlns:a16="http://schemas.microsoft.com/office/drawing/2014/main" id="{355942B9-F0B8-C8E6-601F-1CEED8A16306}"/>
              </a:ext>
            </a:extLst>
          </p:cNvPr>
          <p:cNvSpPr>
            <a:spLocks noGrp="1"/>
          </p:cNvSpPr>
          <p:nvPr>
            <p:ph type="title"/>
          </p:nvPr>
        </p:nvSpPr>
        <p:spPr>
          <a:xfrm>
            <a:off x="289063" y="277446"/>
            <a:ext cx="11171116" cy="807182"/>
          </a:xfrm>
        </p:spPr>
        <p:txBody>
          <a:bodyPr>
            <a:normAutofit/>
          </a:bodyPr>
          <a:lstStyle/>
          <a:p>
            <a:r>
              <a:rPr lang="en-US" altLang="ja-JP" dirty="0"/>
              <a:t>Excel:</a:t>
            </a:r>
            <a:r>
              <a:rPr lang="ja-JP" altLang="en-US" dirty="0"/>
              <a:t> プレゼン用グラフに整形</a:t>
            </a:r>
            <a:endParaRPr kumimoji="1" lang="ja-JP" altLang="en-US" dirty="0"/>
          </a:p>
        </p:txBody>
      </p:sp>
      <p:sp>
        <p:nvSpPr>
          <p:cNvPr id="4" name="コンテンツ プレースホルダー 2">
            <a:extLst>
              <a:ext uri="{FF2B5EF4-FFF2-40B4-BE49-F238E27FC236}">
                <a16:creationId xmlns:a16="http://schemas.microsoft.com/office/drawing/2014/main" id="{5AFCAC59-B6FF-69D4-1D86-F0AC9C8B1A1E}"/>
              </a:ext>
            </a:extLst>
          </p:cNvPr>
          <p:cNvSpPr txBox="1">
            <a:spLocks/>
          </p:cNvSpPr>
          <p:nvPr/>
        </p:nvSpPr>
        <p:spPr>
          <a:xfrm>
            <a:off x="7721230" y="1473245"/>
            <a:ext cx="4470770" cy="4686255"/>
          </a:xfrm>
          <a:prstGeom prst="rect">
            <a:avLst/>
          </a:prstGeom>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77800" indent="-177800">
              <a:lnSpc>
                <a:spcPct val="110000"/>
              </a:lnSpc>
              <a:spcBef>
                <a:spcPts val="0"/>
              </a:spcBef>
              <a:spcAft>
                <a:spcPts val="600"/>
              </a:spcAft>
              <a:buFont typeface="Arial" panose="020B0604020202020204" pitchFamily="34" charset="0"/>
              <a:buChar char="•"/>
            </a:pPr>
            <a:r>
              <a:rPr lang="ja-JP" altLang="en-US" sz="2000" dirty="0"/>
              <a:t>表示範囲</a:t>
            </a:r>
            <a:r>
              <a:rPr lang="ja-JP" altLang="en-US" sz="2000" b="0" dirty="0"/>
              <a:t>を適切に選択</a:t>
            </a:r>
            <a:br>
              <a:rPr lang="en-US" altLang="ja-JP" sz="2000" b="0" dirty="0"/>
            </a:br>
            <a:r>
              <a:rPr lang="ja-JP" altLang="en-US" sz="2000" b="0" dirty="0"/>
              <a:t>・適当な余白</a:t>
            </a:r>
            <a:br>
              <a:rPr lang="en-US" altLang="ja-JP" sz="2000" b="0" dirty="0"/>
            </a:br>
            <a:r>
              <a:rPr lang="ja-JP" altLang="en-US" sz="2000" b="0" dirty="0"/>
              <a:t>・ゼロ点を入れるかどうか</a:t>
            </a:r>
            <a:br>
              <a:rPr lang="en-US" altLang="ja-JP" sz="2000" b="0" dirty="0"/>
            </a:br>
            <a:r>
              <a:rPr lang="ja-JP" altLang="en-US" sz="2000" b="0" dirty="0"/>
              <a:t>・関連するグラフの表示範囲を</a:t>
            </a:r>
            <a:br>
              <a:rPr lang="en-US" altLang="ja-JP" sz="2000" b="0" dirty="0"/>
            </a:br>
            <a:r>
              <a:rPr lang="ja-JP" altLang="en-US" sz="2000" b="0" dirty="0"/>
              <a:t>　そろえる</a:t>
            </a:r>
            <a:endParaRPr lang="en-US" altLang="ja-JP" sz="2000" b="0" dirty="0"/>
          </a:p>
          <a:p>
            <a:pPr marL="177800" indent="-177800">
              <a:lnSpc>
                <a:spcPct val="110000"/>
              </a:lnSpc>
              <a:spcBef>
                <a:spcPts val="0"/>
              </a:spcBef>
              <a:spcAft>
                <a:spcPts val="600"/>
              </a:spcAft>
              <a:buFont typeface="Arial" panose="020B0604020202020204" pitchFamily="34" charset="0"/>
              <a:buChar char="•"/>
            </a:pPr>
            <a:r>
              <a:rPr lang="ja-JP" altLang="en-US" sz="2000" dirty="0"/>
              <a:t>主目盛りの数は</a:t>
            </a:r>
            <a:r>
              <a:rPr lang="en-US" altLang="ja-JP" sz="2000" dirty="0"/>
              <a:t>5</a:t>
            </a:r>
            <a:r>
              <a:rPr lang="ja-JP" altLang="en-US" sz="2000" dirty="0"/>
              <a:t>つ程度</a:t>
            </a:r>
            <a:endParaRPr lang="en-US" altLang="ja-JP" sz="2000" dirty="0"/>
          </a:p>
          <a:p>
            <a:pPr marL="177800" indent="-177800">
              <a:lnSpc>
                <a:spcPct val="110000"/>
              </a:lnSpc>
              <a:spcBef>
                <a:spcPts val="0"/>
              </a:spcBef>
              <a:spcAft>
                <a:spcPts val="600"/>
              </a:spcAft>
              <a:buFont typeface="Arial" panose="020B0604020202020204" pitchFamily="34" charset="0"/>
              <a:buChar char="•"/>
            </a:pPr>
            <a:r>
              <a:rPr lang="ja-JP" altLang="en-US" sz="2000" b="0" dirty="0"/>
              <a:t>凡例、マーカー、線の色や種類は</a:t>
            </a:r>
            <a:br>
              <a:rPr lang="en-US" altLang="ja-JP" sz="2000" b="0" dirty="0"/>
            </a:br>
            <a:r>
              <a:rPr lang="ja-JP" altLang="en-US" sz="2000" dirty="0"/>
              <a:t>グルーピング</a:t>
            </a:r>
            <a:r>
              <a:rPr lang="ja-JP" altLang="en-US" sz="2000" b="0" dirty="0"/>
              <a:t>する</a:t>
            </a:r>
            <a:br>
              <a:rPr lang="en-US" altLang="ja-JP" sz="2000" b="0" dirty="0"/>
            </a:br>
            <a:r>
              <a:rPr lang="ja-JP" altLang="en-US" sz="2000" b="0" dirty="0"/>
              <a:t>例</a:t>
            </a:r>
            <a:r>
              <a:rPr lang="en-US" altLang="ja-JP" sz="2000" b="0" dirty="0"/>
              <a:t>:</a:t>
            </a:r>
            <a:r>
              <a:rPr lang="ja-JP" altLang="en-US" sz="2000" b="0" dirty="0"/>
              <a:t> 白抜き</a:t>
            </a:r>
            <a:r>
              <a:rPr lang="en-US" altLang="ja-JP" sz="2000" b="0" dirty="0"/>
              <a:t>:</a:t>
            </a:r>
            <a:r>
              <a:rPr lang="ja-JP" altLang="en-US" sz="2000" b="0" dirty="0"/>
              <a:t> 未処理試料</a:t>
            </a:r>
            <a:br>
              <a:rPr lang="en-US" altLang="ja-JP" sz="2000" b="0" dirty="0"/>
            </a:br>
            <a:r>
              <a:rPr lang="ja-JP" altLang="en-US" sz="2000" b="0" dirty="0"/>
              <a:t>　  塗りつぶし</a:t>
            </a:r>
            <a:r>
              <a:rPr lang="en-US" altLang="ja-JP" sz="2000" b="0" dirty="0"/>
              <a:t>:</a:t>
            </a:r>
            <a:r>
              <a:rPr lang="ja-JP" altLang="en-US" sz="2000" b="0" dirty="0"/>
              <a:t> 熱処理試料</a:t>
            </a:r>
            <a:br>
              <a:rPr lang="en-US" altLang="ja-JP" sz="2000" b="0" dirty="0"/>
            </a:br>
            <a:r>
              <a:rPr lang="ja-JP" altLang="en-US" sz="2000" b="0" dirty="0"/>
              <a:t>　  低温 </a:t>
            </a:r>
            <a:r>
              <a:rPr lang="en-US" altLang="ja-JP" sz="2000" b="0" dirty="0"/>
              <a:t>=&gt;</a:t>
            </a:r>
            <a:r>
              <a:rPr lang="ja-JP" altLang="en-US" sz="2000" b="0" dirty="0"/>
              <a:t> 高温</a:t>
            </a:r>
            <a:r>
              <a:rPr lang="en-US" altLang="ja-JP" sz="2000" b="0" dirty="0"/>
              <a:t>:</a:t>
            </a:r>
            <a:r>
              <a:rPr lang="ja-JP" altLang="en-US" sz="2000" b="0" dirty="0"/>
              <a:t> 青系 </a:t>
            </a:r>
            <a:r>
              <a:rPr lang="en-US" altLang="ja-JP" sz="2000" b="0" dirty="0"/>
              <a:t>=&gt;</a:t>
            </a:r>
            <a:r>
              <a:rPr lang="ja-JP" altLang="en-US" sz="2000" b="0" dirty="0"/>
              <a:t> 赤系</a:t>
            </a:r>
            <a:endParaRPr lang="en-US" altLang="ja-JP" sz="2000" b="0" dirty="0"/>
          </a:p>
        </p:txBody>
      </p:sp>
      <p:pic>
        <p:nvPicPr>
          <p:cNvPr id="10" name="図 9">
            <a:extLst>
              <a:ext uri="{FF2B5EF4-FFF2-40B4-BE49-F238E27FC236}">
                <a16:creationId xmlns:a16="http://schemas.microsoft.com/office/drawing/2014/main" id="{1AE5A39F-70AE-741E-5F9E-FD43CB155926}"/>
              </a:ext>
            </a:extLst>
          </p:cNvPr>
          <p:cNvPicPr>
            <a:picLocks noChangeAspect="1"/>
          </p:cNvPicPr>
          <p:nvPr/>
        </p:nvPicPr>
        <p:blipFill>
          <a:blip r:embed="rId2"/>
          <a:stretch>
            <a:fillRect/>
          </a:stretch>
        </p:blipFill>
        <p:spPr>
          <a:xfrm>
            <a:off x="169519" y="1768078"/>
            <a:ext cx="5209706" cy="5209706"/>
          </a:xfrm>
          <a:prstGeom prst="rect">
            <a:avLst/>
          </a:prstGeom>
        </p:spPr>
      </p:pic>
      <p:sp>
        <p:nvSpPr>
          <p:cNvPr id="11" name="矢印: 下 10">
            <a:extLst>
              <a:ext uri="{FF2B5EF4-FFF2-40B4-BE49-F238E27FC236}">
                <a16:creationId xmlns:a16="http://schemas.microsoft.com/office/drawing/2014/main" id="{8830AEC3-698E-AFAC-37DA-72794E8867A6}"/>
              </a:ext>
            </a:extLst>
          </p:cNvPr>
          <p:cNvSpPr/>
          <p:nvPr/>
        </p:nvSpPr>
        <p:spPr>
          <a:xfrm rot="8475672">
            <a:off x="3816939" y="2980536"/>
            <a:ext cx="288758" cy="1170710"/>
          </a:xfrm>
          <a:prstGeom prst="downArrow">
            <a:avLst/>
          </a:prstGeom>
          <a:gradFill flip="none" rotWithShape="1">
            <a:gsLst>
              <a:gs pos="0">
                <a:schemeClr val="accent1"/>
              </a:gs>
              <a:gs pos="100000">
                <a:schemeClr val="accent6">
                  <a:lumMod val="75000"/>
                  <a:alpha val="20000"/>
                </a:schemeClr>
              </a:gs>
            </a:gsLst>
            <a:lin ang="540000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166F5645-E574-15A9-9AA7-28294ADECCA7}"/>
              </a:ext>
            </a:extLst>
          </p:cNvPr>
          <p:cNvSpPr txBox="1"/>
          <p:nvPr/>
        </p:nvSpPr>
        <p:spPr>
          <a:xfrm>
            <a:off x="3961318" y="3964204"/>
            <a:ext cx="1282886" cy="461665"/>
          </a:xfrm>
          <a:prstGeom prst="rect">
            <a:avLst/>
          </a:prstGeom>
          <a:noFill/>
        </p:spPr>
        <p:txBody>
          <a:bodyPr wrap="square">
            <a:spAutoFit/>
          </a:bodyPr>
          <a:lstStyle/>
          <a:p>
            <a:r>
              <a:rPr lang="en-US" altLang="ja-JP" sz="2400" b="1" dirty="0">
                <a:solidFill>
                  <a:schemeClr val="accent2">
                    <a:lumMod val="50000"/>
                  </a:schemeClr>
                </a:solidFill>
              </a:rPr>
              <a:t>300 K</a:t>
            </a:r>
            <a:endParaRPr lang="ja-JP" altLang="en-US" sz="2400" b="1" dirty="0">
              <a:solidFill>
                <a:schemeClr val="accent2">
                  <a:lumMod val="50000"/>
                </a:schemeClr>
              </a:solidFill>
            </a:endParaRPr>
          </a:p>
        </p:txBody>
      </p:sp>
      <p:sp>
        <p:nvSpPr>
          <p:cNvPr id="14" name="テキスト ボックス 13">
            <a:extLst>
              <a:ext uri="{FF2B5EF4-FFF2-40B4-BE49-F238E27FC236}">
                <a16:creationId xmlns:a16="http://schemas.microsoft.com/office/drawing/2014/main" id="{4DC632BC-FC45-4336-4A4A-17B64A377374}"/>
              </a:ext>
            </a:extLst>
          </p:cNvPr>
          <p:cNvSpPr txBox="1"/>
          <p:nvPr/>
        </p:nvSpPr>
        <p:spPr>
          <a:xfrm>
            <a:off x="3082514" y="2680366"/>
            <a:ext cx="1282886" cy="461665"/>
          </a:xfrm>
          <a:prstGeom prst="rect">
            <a:avLst/>
          </a:prstGeom>
          <a:noFill/>
        </p:spPr>
        <p:txBody>
          <a:bodyPr wrap="square">
            <a:spAutoFit/>
          </a:bodyPr>
          <a:lstStyle/>
          <a:p>
            <a:r>
              <a:rPr lang="en-US" altLang="ja-JP" sz="2400" b="1" dirty="0">
                <a:solidFill>
                  <a:schemeClr val="accent5">
                    <a:lumMod val="75000"/>
                  </a:schemeClr>
                </a:solidFill>
              </a:rPr>
              <a:t>600 K</a:t>
            </a:r>
            <a:endParaRPr lang="ja-JP" altLang="en-US" sz="2400" b="1" dirty="0">
              <a:solidFill>
                <a:schemeClr val="accent5">
                  <a:lumMod val="75000"/>
                </a:schemeClr>
              </a:solidFill>
            </a:endParaRPr>
          </a:p>
        </p:txBody>
      </p:sp>
      <p:sp>
        <p:nvSpPr>
          <p:cNvPr id="3" name="コンテンツ プレースホルダー 2">
            <a:extLst>
              <a:ext uri="{FF2B5EF4-FFF2-40B4-BE49-F238E27FC236}">
                <a16:creationId xmlns:a16="http://schemas.microsoft.com/office/drawing/2014/main" id="{F33949A1-8D95-7E0A-B0D2-C8221B15E7C0}"/>
              </a:ext>
            </a:extLst>
          </p:cNvPr>
          <p:cNvSpPr txBox="1">
            <a:spLocks/>
          </p:cNvSpPr>
          <p:nvPr/>
        </p:nvSpPr>
        <p:spPr>
          <a:xfrm>
            <a:off x="4980712" y="3285481"/>
            <a:ext cx="2598916" cy="1654679"/>
          </a:xfrm>
          <a:prstGeom prst="rect">
            <a:avLst/>
          </a:prstGeom>
          <a:solidFill>
            <a:schemeClr val="accent2">
              <a:lumMod val="20000"/>
              <a:lumOff val="80000"/>
            </a:schemeClr>
          </a:solidFill>
        </p:spPr>
        <p:txBody>
          <a:bodyPr vert="horz" lIns="91440" tIns="45720" rIns="91440" bIns="45720" rtlCol="0">
            <a:normAutofit/>
          </a:bodyPr>
          <a:lstStyle>
            <a:defPPr>
              <a:defRPr lang="en-US"/>
            </a:defPPr>
            <a:lvl1pPr indent="0" defTabSz="914400">
              <a:lnSpc>
                <a:spcPct val="110000"/>
              </a:lnSpc>
              <a:spcBef>
                <a:spcPts val="0"/>
              </a:spcBef>
              <a:spcAft>
                <a:spcPts val="600"/>
              </a:spcAft>
              <a:buClr>
                <a:schemeClr val="accent1">
                  <a:lumMod val="75000"/>
                </a:schemeClr>
              </a:buClr>
              <a:buFont typeface="Wingdings" panose="05000000000000000000" pitchFamily="2" charset="2"/>
              <a:buNone/>
              <a:defRPr kumimoji="1" sz="2000" b="1" i="1">
                <a:latin typeface="メイリオ" panose="020B0604030504040204" pitchFamily="50" charset="-128"/>
                <a:ea typeface="メイリオ" panose="020B0604030504040204" pitchFamily="50" charset="-128"/>
              </a:defRPr>
            </a:lvl1pPr>
            <a:lvl2pPr marL="714375" indent="-350838" defTabSz="914400">
              <a:lnSpc>
                <a:spcPct val="150000"/>
              </a:lnSpc>
              <a:spcBef>
                <a:spcPts val="500"/>
              </a:spcBef>
              <a:buClr>
                <a:schemeClr val="accent1">
                  <a:lumMod val="50000"/>
                </a:schemeClr>
              </a:buClr>
              <a:buFont typeface="Wingdings" panose="05000000000000000000" pitchFamily="2" charset="2"/>
              <a:buChar char="l"/>
              <a:defRPr kumimoji="1" sz="2000"/>
            </a:lvl2pPr>
            <a:lvl3pPr marL="984250" indent="-269875" defTabSz="914400">
              <a:lnSpc>
                <a:spcPct val="150000"/>
              </a:lnSpc>
              <a:spcBef>
                <a:spcPts val="500"/>
              </a:spcBef>
              <a:buClr>
                <a:schemeClr val="bg1">
                  <a:lumMod val="50000"/>
                </a:schemeClr>
              </a:buClr>
              <a:buSzPct val="80000"/>
              <a:buFont typeface="Arial" panose="020B0604020202020204" pitchFamily="34" charset="0"/>
              <a:buChar char="►"/>
              <a:defRPr kumimoji="1"/>
            </a:lvl3pPr>
            <a:lvl4pPr marL="1600200" indent="-228600" defTabSz="914400">
              <a:lnSpc>
                <a:spcPct val="150000"/>
              </a:lnSpc>
              <a:spcBef>
                <a:spcPts val="500"/>
              </a:spcBef>
              <a:buFont typeface="Arial" panose="020B0604020202020204" pitchFamily="34" charset="0"/>
              <a:buChar char="•"/>
              <a:defRPr kumimoji="1"/>
            </a:lvl4pPr>
            <a:lvl5pPr marL="2057400" indent="-228600" defTabSz="914400">
              <a:lnSpc>
                <a:spcPct val="15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r>
              <a:rPr lang="ja-JP" altLang="en-US" dirty="0"/>
              <a:t>矢印などで誘導</a:t>
            </a:r>
            <a:endParaRPr lang="en-US" altLang="ja-JP" dirty="0"/>
          </a:p>
          <a:p>
            <a:r>
              <a:rPr lang="ja-JP" altLang="en-US" dirty="0"/>
              <a:t>何を強調したいのか</a:t>
            </a:r>
            <a:br>
              <a:rPr lang="en-US" altLang="ja-JP" dirty="0"/>
            </a:br>
            <a:r>
              <a:rPr lang="ja-JP" altLang="en-US" dirty="0"/>
              <a:t>・</a:t>
            </a:r>
            <a:r>
              <a:rPr lang="en-US" altLang="ja-JP" dirty="0"/>
              <a:t>X-Y</a:t>
            </a:r>
            <a:r>
              <a:rPr lang="ja-JP" altLang="en-US" dirty="0"/>
              <a:t>の関係？</a:t>
            </a:r>
            <a:br>
              <a:rPr lang="en-US" altLang="ja-JP" dirty="0"/>
            </a:br>
            <a:r>
              <a:rPr lang="ja-JP" altLang="en-US" dirty="0"/>
              <a:t>・試料間の違い？</a:t>
            </a:r>
            <a:endParaRPr lang="en-US" altLang="ja-JP" dirty="0"/>
          </a:p>
        </p:txBody>
      </p:sp>
      <p:sp>
        <p:nvSpPr>
          <p:cNvPr id="5" name="コンテンツ プレースホルダー 2">
            <a:extLst>
              <a:ext uri="{FF2B5EF4-FFF2-40B4-BE49-F238E27FC236}">
                <a16:creationId xmlns:a16="http://schemas.microsoft.com/office/drawing/2014/main" id="{CA6FFCB0-7137-4D19-4A9A-F8E9B2247D1E}"/>
              </a:ext>
            </a:extLst>
          </p:cNvPr>
          <p:cNvSpPr txBox="1">
            <a:spLocks/>
          </p:cNvSpPr>
          <p:nvPr/>
        </p:nvSpPr>
        <p:spPr>
          <a:xfrm>
            <a:off x="3548618" y="5316506"/>
            <a:ext cx="3391172" cy="445827"/>
          </a:xfrm>
          <a:prstGeom prst="rect">
            <a:avLst/>
          </a:prstGeom>
          <a:solidFill>
            <a:schemeClr val="accent2">
              <a:lumMod val="20000"/>
              <a:lumOff val="80000"/>
            </a:schemeClr>
          </a:solidFill>
        </p:spPr>
        <p:txBody>
          <a:bodyPr vert="horz" lIns="91440" tIns="45720" rIns="91440" bIns="45720" rtlCol="0">
            <a:normAutofit/>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spcBef>
                <a:spcPts val="0"/>
              </a:spcBef>
              <a:spcAft>
                <a:spcPts val="600"/>
              </a:spcAft>
              <a:buNone/>
            </a:pPr>
            <a:r>
              <a:rPr lang="ja-JP" altLang="en-US" sz="2000" i="1" dirty="0"/>
              <a:t>凡例はデータの近くに配置</a:t>
            </a:r>
            <a:endParaRPr lang="en-US" altLang="ja-JP" sz="2000" b="0" dirty="0"/>
          </a:p>
        </p:txBody>
      </p:sp>
      <p:sp>
        <p:nvSpPr>
          <p:cNvPr id="7" name="コンテンツ プレースホルダー 2">
            <a:extLst>
              <a:ext uri="{FF2B5EF4-FFF2-40B4-BE49-F238E27FC236}">
                <a16:creationId xmlns:a16="http://schemas.microsoft.com/office/drawing/2014/main" id="{C69C2C3F-27A1-5FEB-61E1-7EA057827BA0}"/>
              </a:ext>
            </a:extLst>
          </p:cNvPr>
          <p:cNvSpPr txBox="1">
            <a:spLocks/>
          </p:cNvSpPr>
          <p:nvPr/>
        </p:nvSpPr>
        <p:spPr>
          <a:xfrm>
            <a:off x="1160825" y="2557296"/>
            <a:ext cx="1815728" cy="749681"/>
          </a:xfrm>
          <a:prstGeom prst="rect">
            <a:avLst/>
          </a:prstGeom>
          <a:solidFill>
            <a:schemeClr val="accent2">
              <a:lumMod val="20000"/>
              <a:lumOff val="80000"/>
            </a:schemeClr>
          </a:solidFill>
        </p:spPr>
        <p:txBody>
          <a:bodyPr vert="horz" lIns="91440" tIns="45720" rIns="91440" bIns="45720" rtlCol="0">
            <a:normAutofit lnSpcReduction="10000"/>
          </a:bodyPr>
          <a:lstStyle>
            <a:lvl1pPr marL="363538" indent="-363538" algn="l" defTabSz="914400" rtl="0" eaLnBrk="1" latinLnBrk="0" hangingPunct="1">
              <a:lnSpc>
                <a:spcPct val="150000"/>
              </a:lnSpc>
              <a:spcBef>
                <a:spcPts val="1000"/>
              </a:spcBef>
              <a:buClr>
                <a:schemeClr val="accent1">
                  <a:lumMod val="75000"/>
                </a:schemeClr>
              </a:buClr>
              <a:buFont typeface="Wingdings" panose="05000000000000000000" pitchFamily="2" charset="2"/>
              <a:buChar char="n"/>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714375" indent="-350838" algn="l" defTabSz="914400" rtl="0" eaLnBrk="1" latinLnBrk="0" hangingPunct="1">
              <a:lnSpc>
                <a:spcPct val="150000"/>
              </a:lnSpc>
              <a:spcBef>
                <a:spcPts val="500"/>
              </a:spcBef>
              <a:buClr>
                <a:schemeClr val="accent1">
                  <a:lumMod val="50000"/>
                </a:schemeClr>
              </a:buClr>
              <a:buFont typeface="Wingdings" panose="05000000000000000000" pitchFamily="2" charset="2"/>
              <a:buChar char="l"/>
              <a:defRPr kumimoji="1" sz="2000" kern="1200">
                <a:solidFill>
                  <a:schemeClr val="tx1"/>
                </a:solidFill>
                <a:latin typeface="+mn-lt"/>
                <a:ea typeface="+mn-ea"/>
                <a:cs typeface="+mn-cs"/>
              </a:defRPr>
            </a:lvl2pPr>
            <a:lvl3pPr marL="984250" indent="-269875" algn="l" defTabSz="914400" rtl="0" eaLnBrk="1" latinLnBrk="0" hangingPunct="1">
              <a:lnSpc>
                <a:spcPct val="150000"/>
              </a:lnSpc>
              <a:spcBef>
                <a:spcPts val="500"/>
              </a:spcBef>
              <a:buClr>
                <a:schemeClr val="bg1">
                  <a:lumMod val="50000"/>
                </a:schemeClr>
              </a:buClr>
              <a:buSzPct val="80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spcBef>
                <a:spcPts val="0"/>
              </a:spcBef>
              <a:spcAft>
                <a:spcPts val="600"/>
              </a:spcAft>
              <a:buNone/>
            </a:pPr>
            <a:r>
              <a:rPr lang="ja-JP" altLang="en-US" sz="2000" i="1" dirty="0"/>
              <a:t>文字を大きく、太く</a:t>
            </a:r>
            <a:endParaRPr lang="en-US" altLang="ja-JP" sz="2000" b="0" dirty="0"/>
          </a:p>
        </p:txBody>
      </p:sp>
      <p:cxnSp>
        <p:nvCxnSpPr>
          <p:cNvPr id="9" name="直線矢印コネクタ 8">
            <a:extLst>
              <a:ext uri="{FF2B5EF4-FFF2-40B4-BE49-F238E27FC236}">
                <a16:creationId xmlns:a16="http://schemas.microsoft.com/office/drawing/2014/main" id="{86D3244A-960E-FB7F-EE4E-5F09931C5208}"/>
              </a:ext>
            </a:extLst>
          </p:cNvPr>
          <p:cNvCxnSpPr>
            <a:cxnSpLocks/>
          </p:cNvCxnSpPr>
          <p:nvPr/>
        </p:nvCxnSpPr>
        <p:spPr>
          <a:xfrm flipH="1" flipV="1">
            <a:off x="3381163" y="5082142"/>
            <a:ext cx="167455" cy="364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5AD85D59-ACB7-F032-50DE-69F769FED0D6}"/>
              </a:ext>
            </a:extLst>
          </p:cNvPr>
          <p:cNvCxnSpPr>
            <a:cxnSpLocks/>
          </p:cNvCxnSpPr>
          <p:nvPr/>
        </p:nvCxnSpPr>
        <p:spPr>
          <a:xfrm flipH="1">
            <a:off x="4231908" y="3494584"/>
            <a:ext cx="771664" cy="285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C0FCF0EA-8472-72E6-1AC1-4BFF51D2D6C5}"/>
              </a:ext>
            </a:extLst>
          </p:cNvPr>
          <p:cNvSpPr txBox="1"/>
          <p:nvPr/>
        </p:nvSpPr>
        <p:spPr>
          <a:xfrm>
            <a:off x="941211" y="1754391"/>
            <a:ext cx="5154789" cy="461665"/>
          </a:xfrm>
          <a:prstGeom prst="rect">
            <a:avLst/>
          </a:prstGeom>
          <a:noFill/>
        </p:spPr>
        <p:txBody>
          <a:bodyPr wrap="square">
            <a:spAutoFit/>
          </a:bodyPr>
          <a:lstStyle/>
          <a:p>
            <a:r>
              <a:rPr lang="en-US" altLang="ja-JP" sz="2400" b="1" dirty="0">
                <a:solidFill>
                  <a:srgbClr val="0000FF"/>
                </a:solidFill>
              </a:rPr>
              <a:t>XZO</a:t>
            </a:r>
            <a:r>
              <a:rPr lang="ja-JP" altLang="en-US" sz="2400" b="1" dirty="0">
                <a:solidFill>
                  <a:srgbClr val="0000FF"/>
                </a:solidFill>
              </a:rPr>
              <a:t> </a:t>
            </a:r>
            <a:r>
              <a:rPr lang="en-US" altLang="ja-JP" sz="2400" b="1" dirty="0">
                <a:solidFill>
                  <a:srgbClr val="0000FF"/>
                </a:solidFill>
              </a:rPr>
              <a:t>(</a:t>
            </a:r>
            <a:r>
              <a:rPr lang="en-US" altLang="ja-JP" sz="2400" b="1" i="1" dirty="0" err="1">
                <a:solidFill>
                  <a:srgbClr val="0000FF"/>
                </a:solidFill>
              </a:rPr>
              <a:t>T</a:t>
            </a:r>
            <a:r>
              <a:rPr lang="en-US" altLang="ja-JP" sz="2400" b="1" baseline="-25000" dirty="0" err="1">
                <a:solidFill>
                  <a:srgbClr val="0000FF"/>
                </a:solidFill>
              </a:rPr>
              <a:t>g</a:t>
            </a:r>
            <a:r>
              <a:rPr lang="ja-JP" altLang="en-US" sz="2400" b="1" baseline="-25000" dirty="0">
                <a:solidFill>
                  <a:srgbClr val="0000FF"/>
                </a:solidFill>
              </a:rPr>
              <a:t> </a:t>
            </a:r>
            <a:r>
              <a:rPr lang="en-US" altLang="ja-JP" sz="2400" b="1" dirty="0">
                <a:solidFill>
                  <a:srgbClr val="0000FF"/>
                </a:solidFill>
              </a:rPr>
              <a:t>=</a:t>
            </a:r>
            <a:r>
              <a:rPr lang="ja-JP" altLang="en-US" sz="2400" b="1" dirty="0">
                <a:solidFill>
                  <a:srgbClr val="0000FF"/>
                </a:solidFill>
              </a:rPr>
              <a:t> </a:t>
            </a:r>
            <a:r>
              <a:rPr lang="en-US" altLang="ja-JP" sz="2400" b="1" dirty="0">
                <a:solidFill>
                  <a:srgbClr val="0000FF"/>
                </a:solidFill>
              </a:rPr>
              <a:t>300</a:t>
            </a:r>
            <a:r>
              <a:rPr lang="ja-JP" altLang="en-US" sz="2400" b="1" dirty="0">
                <a:solidFill>
                  <a:srgbClr val="0000FF"/>
                </a:solidFill>
              </a:rPr>
              <a:t> </a:t>
            </a:r>
            <a:r>
              <a:rPr lang="en-US" altLang="ja-JP" sz="2400" b="1" dirty="0">
                <a:solidFill>
                  <a:srgbClr val="0000FF"/>
                </a:solidFill>
              </a:rPr>
              <a:t>K)</a:t>
            </a:r>
            <a:r>
              <a:rPr lang="ja-JP" altLang="en-US" sz="2400" b="1" dirty="0">
                <a:solidFill>
                  <a:srgbClr val="0000FF"/>
                </a:solidFill>
              </a:rPr>
              <a:t> の </a:t>
            </a:r>
            <a:r>
              <a:rPr lang="en-US" altLang="ja-JP" sz="2400" b="1" dirty="0">
                <a:solidFill>
                  <a:srgbClr val="0000FF"/>
                </a:solidFill>
              </a:rPr>
              <a:t>σ</a:t>
            </a:r>
            <a:r>
              <a:rPr lang="ja-JP" altLang="en-US" sz="2400" b="1" dirty="0">
                <a:solidFill>
                  <a:srgbClr val="0000FF"/>
                </a:solidFill>
              </a:rPr>
              <a:t>－</a:t>
            </a:r>
            <a:r>
              <a:rPr lang="en-US" altLang="ja-JP" sz="2400" b="1" dirty="0">
                <a:solidFill>
                  <a:srgbClr val="0000FF"/>
                </a:solidFill>
              </a:rPr>
              <a:t>T</a:t>
            </a:r>
            <a:r>
              <a:rPr lang="ja-JP" altLang="en-US" sz="2400" b="1" dirty="0">
                <a:solidFill>
                  <a:srgbClr val="0000FF"/>
                </a:solidFill>
              </a:rPr>
              <a:t>依存性</a:t>
            </a:r>
          </a:p>
        </p:txBody>
      </p:sp>
    </p:spTree>
    <p:extLst>
      <p:ext uri="{BB962C8B-B14F-4D97-AF65-F5344CB8AC3E}">
        <p14:creationId xmlns:p14="http://schemas.microsoft.com/office/powerpoint/2010/main" val="2297234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F4D6C-A9FF-8A2D-BD70-F46F2C0E45C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2037E4F-E01C-0BEB-5718-AB4AC7EEEEB1}"/>
              </a:ext>
            </a:extLst>
          </p:cNvPr>
          <p:cNvSpPr>
            <a:spLocks noGrp="1"/>
          </p:cNvSpPr>
          <p:nvPr>
            <p:ph type="title"/>
          </p:nvPr>
        </p:nvSpPr>
        <p:spPr/>
        <p:txBody>
          <a:bodyPr/>
          <a:lstStyle/>
          <a:p>
            <a:r>
              <a:rPr kumimoji="1" lang="ja-JP" altLang="en-US" dirty="0"/>
              <a:t>発表原稿を作りましょう</a:t>
            </a:r>
          </a:p>
        </p:txBody>
      </p:sp>
      <p:sp>
        <p:nvSpPr>
          <p:cNvPr id="3" name="コンテンツ プレースホルダー 2">
            <a:extLst>
              <a:ext uri="{FF2B5EF4-FFF2-40B4-BE49-F238E27FC236}">
                <a16:creationId xmlns:a16="http://schemas.microsoft.com/office/drawing/2014/main" id="{9FEAF2FA-E8C7-3F4E-BC5A-DCA7691C8FC9}"/>
              </a:ext>
            </a:extLst>
          </p:cNvPr>
          <p:cNvSpPr>
            <a:spLocks noGrp="1"/>
          </p:cNvSpPr>
          <p:nvPr>
            <p:ph idx="1"/>
          </p:nvPr>
        </p:nvSpPr>
        <p:spPr>
          <a:xfrm>
            <a:off x="358041" y="1253331"/>
            <a:ext cx="11833959" cy="5604669"/>
          </a:xfrm>
        </p:spPr>
        <p:txBody>
          <a:bodyPr>
            <a:normAutofit fontScale="92500" lnSpcReduction="10000"/>
          </a:bodyPr>
          <a:lstStyle/>
          <a:p>
            <a:pPr>
              <a:lnSpc>
                <a:spcPct val="100000"/>
              </a:lnSpc>
              <a:spcBef>
                <a:spcPts val="0"/>
              </a:spcBef>
              <a:spcAft>
                <a:spcPts val="600"/>
              </a:spcAft>
              <a:buFont typeface="Arial" panose="020B0604020202020204" pitchFamily="34" charset="0"/>
              <a:buChar char="•"/>
            </a:pPr>
            <a:r>
              <a:rPr lang="ja-JP" altLang="en-US" sz="3600" b="0" dirty="0"/>
              <a:t>書くことで、内容と言葉が記憶される</a:t>
            </a:r>
            <a:endParaRPr lang="en-US" altLang="ja-JP" sz="3600" b="0" dirty="0"/>
          </a:p>
          <a:p>
            <a:pPr>
              <a:lnSpc>
                <a:spcPct val="100000"/>
              </a:lnSpc>
              <a:spcBef>
                <a:spcPts val="0"/>
              </a:spcBef>
              <a:spcAft>
                <a:spcPts val="600"/>
              </a:spcAft>
              <a:buFont typeface="Arial" panose="020B0604020202020204" pitchFamily="34" charset="0"/>
              <a:buChar char="•"/>
            </a:pPr>
            <a:r>
              <a:rPr lang="ja-JP" altLang="en-US" sz="3600" b="0" dirty="0"/>
              <a:t>発表練習で</a:t>
            </a:r>
            <a:br>
              <a:rPr lang="en-US" altLang="ja-JP" sz="3600" b="0" dirty="0"/>
            </a:br>
            <a:r>
              <a:rPr lang="ja-JP" altLang="en-US" sz="3600" b="0" dirty="0"/>
              <a:t>・</a:t>
            </a:r>
            <a:r>
              <a:rPr lang="ja-JP" altLang="en-US" sz="3600" dirty="0">
                <a:solidFill>
                  <a:srgbClr val="0000FF"/>
                </a:solidFill>
              </a:rPr>
              <a:t>どこで説明に詰まったか</a:t>
            </a:r>
            <a:br>
              <a:rPr lang="en-US" altLang="ja-JP" sz="3600" dirty="0">
                <a:solidFill>
                  <a:srgbClr val="0000FF"/>
                </a:solidFill>
              </a:rPr>
            </a:br>
            <a:r>
              <a:rPr lang="ja-JP" altLang="en-US" sz="3600" dirty="0">
                <a:solidFill>
                  <a:srgbClr val="0000FF"/>
                </a:solidFill>
              </a:rPr>
              <a:t>・どこのデータ・根拠が足りなかったか</a:t>
            </a:r>
            <a:br>
              <a:rPr lang="en-US" altLang="ja-JP" sz="3600" dirty="0">
                <a:solidFill>
                  <a:srgbClr val="0000FF"/>
                </a:solidFill>
              </a:rPr>
            </a:br>
            <a:r>
              <a:rPr lang="ja-JP" altLang="en-US" sz="3600" b="0" dirty="0"/>
              <a:t>が明確になる</a:t>
            </a:r>
            <a:endParaRPr lang="en-US" altLang="ja-JP" sz="3600" b="0" dirty="0"/>
          </a:p>
          <a:p>
            <a:pPr>
              <a:lnSpc>
                <a:spcPct val="100000"/>
              </a:lnSpc>
              <a:spcBef>
                <a:spcPts val="0"/>
              </a:spcBef>
              <a:spcAft>
                <a:spcPts val="600"/>
              </a:spcAft>
              <a:buFont typeface="Arial" panose="020B0604020202020204" pitchFamily="34" charset="0"/>
              <a:buChar char="•"/>
            </a:pPr>
            <a:r>
              <a:rPr lang="ja-JP" altLang="en-US" sz="3600" b="0" dirty="0"/>
              <a:t>原稿を修正するたびに、</a:t>
            </a:r>
            <a:br>
              <a:rPr lang="en-US" altLang="ja-JP" sz="3600" b="0" dirty="0"/>
            </a:br>
            <a:r>
              <a:rPr lang="ja-JP" altLang="en-US" sz="3600" b="0" dirty="0"/>
              <a:t>スライドの構成も記憶も改善される</a:t>
            </a:r>
            <a:endParaRPr lang="en-US" altLang="ja-JP" sz="3600" b="0" dirty="0"/>
          </a:p>
          <a:p>
            <a:pPr>
              <a:lnSpc>
                <a:spcPct val="100000"/>
              </a:lnSpc>
              <a:spcBef>
                <a:spcPts val="0"/>
              </a:spcBef>
              <a:spcAft>
                <a:spcPts val="600"/>
              </a:spcAft>
              <a:buFont typeface="Arial" panose="020B0604020202020204" pitchFamily="34" charset="0"/>
              <a:buChar char="•"/>
            </a:pPr>
            <a:endParaRPr lang="en-US" altLang="ja-JP" sz="3600" b="0" dirty="0"/>
          </a:p>
          <a:p>
            <a:pPr>
              <a:lnSpc>
                <a:spcPct val="100000"/>
              </a:lnSpc>
              <a:spcBef>
                <a:spcPts val="0"/>
              </a:spcBef>
              <a:spcAft>
                <a:spcPts val="600"/>
              </a:spcAft>
              <a:buFont typeface="Arial" panose="020B0604020202020204" pitchFamily="34" charset="0"/>
              <a:buChar char="•"/>
            </a:pPr>
            <a:r>
              <a:rPr lang="ja-JP" altLang="en-US" sz="3600" b="0" dirty="0"/>
              <a:t>良い言葉が</a:t>
            </a:r>
            <a:r>
              <a:rPr lang="ja-JP" altLang="en-US" sz="3600" b="0" dirty="0">
                <a:solidFill>
                  <a:srgbClr val="FF0000"/>
                </a:solidFill>
              </a:rPr>
              <a:t>思いつかないときは、生成</a:t>
            </a:r>
            <a:r>
              <a:rPr lang="en-US" altLang="ja-JP" sz="3600" b="0" dirty="0">
                <a:solidFill>
                  <a:srgbClr val="FF0000"/>
                </a:solidFill>
              </a:rPr>
              <a:t>AI</a:t>
            </a:r>
            <a:r>
              <a:rPr lang="ja-JP" altLang="en-US" sz="3600" b="0" dirty="0">
                <a:solidFill>
                  <a:srgbClr val="FF0000"/>
                </a:solidFill>
              </a:rPr>
              <a:t> </a:t>
            </a:r>
            <a:r>
              <a:rPr lang="en-US" altLang="ja-JP" sz="3600" b="0" dirty="0">
                <a:solidFill>
                  <a:srgbClr val="FF0000"/>
                </a:solidFill>
              </a:rPr>
              <a:t>(ChatGPT)</a:t>
            </a:r>
            <a:r>
              <a:rPr lang="ja-JP" altLang="en-US" sz="3600" b="0" dirty="0">
                <a:solidFill>
                  <a:srgbClr val="FF0000"/>
                </a:solidFill>
              </a:rPr>
              <a:t> を使うのもよい</a:t>
            </a:r>
            <a:r>
              <a:rPr lang="ja-JP" altLang="en-US" sz="3600" b="0" dirty="0"/>
              <a:t>。ただし、</a:t>
            </a:r>
            <a:r>
              <a:rPr lang="ja-JP" altLang="en-US" sz="3600" dirty="0">
                <a:solidFill>
                  <a:srgbClr val="FF0000"/>
                </a:solidFill>
              </a:rPr>
              <a:t>頼り過ぎない</a:t>
            </a:r>
            <a:r>
              <a:rPr lang="ja-JP" altLang="en-US" sz="3600" b="0" dirty="0"/>
              <a:t>こと</a:t>
            </a:r>
            <a:endParaRPr lang="en-US" altLang="ja-JP" sz="3600" b="0" dirty="0"/>
          </a:p>
          <a:p>
            <a:pPr>
              <a:lnSpc>
                <a:spcPct val="100000"/>
              </a:lnSpc>
              <a:spcBef>
                <a:spcPts val="0"/>
              </a:spcBef>
              <a:spcAft>
                <a:spcPts val="600"/>
              </a:spcAft>
              <a:buFont typeface="Arial" panose="020B0604020202020204" pitchFamily="34" charset="0"/>
              <a:buChar char="•"/>
            </a:pPr>
            <a:r>
              <a:rPr lang="ja-JP" altLang="en-US" sz="3600" b="0" dirty="0"/>
              <a:t>教員が修正できる</a:t>
            </a:r>
            <a:endParaRPr lang="en-US" altLang="ja-JP" sz="3600" b="0" dirty="0"/>
          </a:p>
        </p:txBody>
      </p:sp>
    </p:spTree>
    <p:extLst>
      <p:ext uri="{BB962C8B-B14F-4D97-AF65-F5344CB8AC3E}">
        <p14:creationId xmlns:p14="http://schemas.microsoft.com/office/powerpoint/2010/main" val="693872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8ED00-0B45-D2D8-83DD-47034FCF582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7E02B91-E511-CD05-6A2F-57C1B007C077}"/>
              </a:ext>
            </a:extLst>
          </p:cNvPr>
          <p:cNvSpPr>
            <a:spLocks noGrp="1"/>
          </p:cNvSpPr>
          <p:nvPr>
            <p:ph type="title"/>
          </p:nvPr>
        </p:nvSpPr>
        <p:spPr>
          <a:xfrm>
            <a:off x="205642" y="163146"/>
            <a:ext cx="11171116" cy="807182"/>
          </a:xfrm>
        </p:spPr>
        <p:txBody>
          <a:bodyPr>
            <a:normAutofit/>
          </a:bodyPr>
          <a:lstStyle/>
          <a:p>
            <a:r>
              <a:rPr kumimoji="1" lang="ja-JP" altLang="en-US" dirty="0"/>
              <a:t>学会発表、論文における主語</a:t>
            </a:r>
          </a:p>
        </p:txBody>
      </p:sp>
      <p:sp>
        <p:nvSpPr>
          <p:cNvPr id="3" name="コンテンツ プレースホルダー 2">
            <a:extLst>
              <a:ext uri="{FF2B5EF4-FFF2-40B4-BE49-F238E27FC236}">
                <a16:creationId xmlns:a16="http://schemas.microsoft.com/office/drawing/2014/main" id="{30EE116E-7C73-AE59-EFF2-D12AA289517D}"/>
              </a:ext>
            </a:extLst>
          </p:cNvPr>
          <p:cNvSpPr>
            <a:spLocks noGrp="1"/>
          </p:cNvSpPr>
          <p:nvPr>
            <p:ph idx="1"/>
          </p:nvPr>
        </p:nvSpPr>
        <p:spPr>
          <a:xfrm>
            <a:off x="205642" y="1116805"/>
            <a:ext cx="11862533" cy="5741195"/>
          </a:xfrm>
        </p:spPr>
        <p:txBody>
          <a:bodyPr>
            <a:normAutofit fontScale="92500" lnSpcReduction="10000"/>
          </a:bodyPr>
          <a:lstStyle/>
          <a:p>
            <a:pPr marL="0" indent="0">
              <a:lnSpc>
                <a:spcPct val="120000"/>
              </a:lnSpc>
              <a:spcBef>
                <a:spcPts val="600"/>
              </a:spcBef>
              <a:buNone/>
            </a:pPr>
            <a:r>
              <a:rPr lang="ja-JP" altLang="en-US" sz="3200" dirty="0"/>
              <a:t>修士論文など</a:t>
            </a:r>
            <a:r>
              <a:rPr lang="en-US" altLang="ja-JP" sz="3200" dirty="0"/>
              <a:t>:</a:t>
            </a:r>
            <a:r>
              <a:rPr lang="ja-JP" altLang="en-US" sz="3200" dirty="0"/>
              <a:t> </a:t>
            </a:r>
            <a:br>
              <a:rPr lang="en-US" altLang="ja-JP" sz="3200" b="0" dirty="0"/>
            </a:br>
            <a:r>
              <a:rPr lang="ja-JP" altLang="en-US" sz="3200" b="0" dirty="0"/>
              <a:t>　発表者の学生が何をしたか、どう考えたかが評価される</a:t>
            </a:r>
            <a:endParaRPr lang="en-US" altLang="ja-JP" sz="3200" b="0" dirty="0"/>
          </a:p>
          <a:p>
            <a:pPr>
              <a:lnSpc>
                <a:spcPct val="120000"/>
              </a:lnSpc>
              <a:spcBef>
                <a:spcPts val="600"/>
              </a:spcBef>
              <a:buFont typeface="Arial" panose="020B0604020202020204" pitchFamily="34" charset="0"/>
              <a:buChar char="•"/>
            </a:pPr>
            <a:r>
              <a:rPr lang="ja-JP" altLang="en-US" sz="3200" b="0" dirty="0"/>
              <a:t>主語は 「私」、</a:t>
            </a:r>
            <a:r>
              <a:rPr lang="en-US" altLang="ja-JP" sz="3200" b="0" dirty="0"/>
              <a:t>”I”</a:t>
            </a:r>
          </a:p>
          <a:p>
            <a:pPr marL="0" indent="0">
              <a:lnSpc>
                <a:spcPct val="120000"/>
              </a:lnSpc>
              <a:spcBef>
                <a:spcPts val="600"/>
              </a:spcBef>
              <a:buNone/>
            </a:pPr>
            <a:endParaRPr lang="en-US" altLang="ja-JP" sz="3200" b="0" dirty="0"/>
          </a:p>
          <a:p>
            <a:pPr marL="0" indent="0">
              <a:lnSpc>
                <a:spcPct val="120000"/>
              </a:lnSpc>
              <a:spcBef>
                <a:spcPts val="600"/>
              </a:spcBef>
              <a:buNone/>
            </a:pPr>
            <a:r>
              <a:rPr lang="ja-JP" altLang="en-US" sz="3200" dirty="0"/>
              <a:t>学会発表など</a:t>
            </a:r>
            <a:r>
              <a:rPr lang="en-US" altLang="ja-JP" sz="3200" dirty="0"/>
              <a:t>:</a:t>
            </a:r>
            <a:br>
              <a:rPr lang="en-US" altLang="ja-JP" sz="3200" dirty="0"/>
            </a:br>
            <a:r>
              <a:rPr lang="ja-JP" altLang="en-US" sz="3200" b="0" dirty="0"/>
              <a:t>　発表内容はグループでの成果であることが多い</a:t>
            </a:r>
            <a:endParaRPr lang="en-US" altLang="ja-JP" sz="3200" b="0" dirty="0"/>
          </a:p>
          <a:p>
            <a:pPr>
              <a:lnSpc>
                <a:spcPct val="120000"/>
              </a:lnSpc>
              <a:spcBef>
                <a:spcPts val="600"/>
              </a:spcBef>
              <a:buFont typeface="Arial" panose="020B0604020202020204" pitchFamily="34" charset="0"/>
              <a:buChar char="•"/>
            </a:pPr>
            <a:r>
              <a:rPr lang="ja-JP" altLang="en-US" sz="3200" b="0" dirty="0"/>
              <a:t>多くの場合、主語は 「私たち」、</a:t>
            </a:r>
            <a:r>
              <a:rPr lang="en-US" altLang="ja-JP" sz="3200" b="0" dirty="0"/>
              <a:t>”We”</a:t>
            </a:r>
          </a:p>
          <a:p>
            <a:pPr>
              <a:lnSpc>
                <a:spcPct val="120000"/>
              </a:lnSpc>
              <a:spcBef>
                <a:spcPts val="600"/>
              </a:spcBef>
              <a:buFont typeface="Arial" panose="020B0604020202020204" pitchFamily="34" charset="0"/>
              <a:buChar char="•"/>
            </a:pPr>
            <a:r>
              <a:rPr lang="ja-JP" altLang="en-US" sz="3200" b="0" dirty="0"/>
              <a:t>「私」、“</a:t>
            </a:r>
            <a:r>
              <a:rPr lang="en-US" altLang="ja-JP" sz="3200" b="0" dirty="0"/>
              <a:t>I”</a:t>
            </a:r>
            <a:r>
              <a:rPr lang="ja-JP" altLang="en-US" sz="3200" b="0" dirty="0"/>
              <a:t> で話をしているときは、</a:t>
            </a:r>
            <a:br>
              <a:rPr lang="en-US" altLang="ja-JP" sz="3200" b="0" dirty="0"/>
            </a:br>
            <a:r>
              <a:rPr lang="ja-JP" altLang="en-US" sz="3200" b="0" dirty="0"/>
              <a:t>　「この仕事は自分一人だけで全部行った」</a:t>
            </a:r>
            <a:br>
              <a:rPr lang="en-US" altLang="ja-JP" sz="3200" b="0" dirty="0"/>
            </a:br>
            <a:r>
              <a:rPr lang="ja-JP" altLang="en-US" sz="3200" b="0" dirty="0"/>
              <a:t>という</a:t>
            </a:r>
            <a:r>
              <a:rPr lang="ja-JP" altLang="en-US" sz="3200" dirty="0"/>
              <a:t>強い主張</a:t>
            </a:r>
            <a:endParaRPr lang="en-US" altLang="ja-JP" sz="3200" dirty="0"/>
          </a:p>
          <a:p>
            <a:pPr marL="0" indent="0">
              <a:lnSpc>
                <a:spcPct val="120000"/>
              </a:lnSpc>
              <a:spcBef>
                <a:spcPts val="600"/>
              </a:spcBef>
              <a:buNone/>
            </a:pPr>
            <a:endParaRPr lang="en-US" altLang="ja-JP" sz="3200" b="0" dirty="0"/>
          </a:p>
        </p:txBody>
      </p:sp>
    </p:spTree>
    <p:extLst>
      <p:ext uri="{BB962C8B-B14F-4D97-AF65-F5344CB8AC3E}">
        <p14:creationId xmlns:p14="http://schemas.microsoft.com/office/powerpoint/2010/main" val="2958648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D591B0-3C98-4960-9DB1-CC870774A737}"/>
              </a:ext>
            </a:extLst>
          </p:cNvPr>
          <p:cNvSpPr>
            <a:spLocks noGrp="1"/>
          </p:cNvSpPr>
          <p:nvPr>
            <p:ph type="title"/>
          </p:nvPr>
        </p:nvSpPr>
        <p:spPr/>
        <p:txBody>
          <a:bodyPr/>
          <a:lstStyle/>
          <a:p>
            <a:r>
              <a:rPr kumimoji="1" lang="ja-JP" altLang="en-US" dirty="0"/>
              <a:t>「伝わる」プレゼンとは何か？</a:t>
            </a:r>
          </a:p>
        </p:txBody>
      </p:sp>
      <p:sp>
        <p:nvSpPr>
          <p:cNvPr id="3" name="コンテンツ プレースホルダー 2">
            <a:extLst>
              <a:ext uri="{FF2B5EF4-FFF2-40B4-BE49-F238E27FC236}">
                <a16:creationId xmlns:a16="http://schemas.microsoft.com/office/drawing/2014/main" id="{77D8F5D2-7A3C-4603-BC73-B50B63497492}"/>
              </a:ext>
            </a:extLst>
          </p:cNvPr>
          <p:cNvSpPr>
            <a:spLocks noGrp="1"/>
          </p:cNvSpPr>
          <p:nvPr>
            <p:ph idx="1"/>
          </p:nvPr>
        </p:nvSpPr>
        <p:spPr>
          <a:xfrm>
            <a:off x="307241" y="1215231"/>
            <a:ext cx="11171115" cy="3280569"/>
          </a:xfrm>
        </p:spPr>
        <p:txBody>
          <a:bodyPr>
            <a:noAutofit/>
          </a:bodyPr>
          <a:lstStyle/>
          <a:p>
            <a:pPr marL="0" indent="0">
              <a:lnSpc>
                <a:spcPct val="100000"/>
              </a:lnSpc>
              <a:spcBef>
                <a:spcPts val="600"/>
              </a:spcBef>
              <a:buNone/>
            </a:pPr>
            <a:r>
              <a:rPr kumimoji="1" lang="ja-JP" altLang="en-US" sz="3200" b="0" dirty="0"/>
              <a:t>発表時間内に理解してもらう</a:t>
            </a:r>
            <a:endParaRPr kumimoji="1" lang="en-US" altLang="ja-JP" sz="3200" b="0" dirty="0"/>
          </a:p>
          <a:p>
            <a:pPr marL="0" indent="0">
              <a:lnSpc>
                <a:spcPct val="100000"/>
              </a:lnSpc>
              <a:spcBef>
                <a:spcPts val="600"/>
              </a:spcBef>
              <a:buNone/>
            </a:pPr>
            <a:r>
              <a:rPr lang="en-US" altLang="ja-JP" sz="3600" b="1" dirty="0"/>
              <a:t>→</a:t>
            </a:r>
            <a:r>
              <a:rPr lang="ja-JP" altLang="en-US" sz="3600" b="1" dirty="0"/>
              <a:t> 聞き手</a:t>
            </a:r>
            <a:r>
              <a:rPr lang="ja-JP" altLang="en-US" sz="3600" dirty="0"/>
              <a:t>が見ただけ、聞いただけでわかる</a:t>
            </a:r>
            <a:r>
              <a:rPr lang="ja-JP" altLang="en-US" sz="3600" b="1" dirty="0"/>
              <a:t>プレゼン</a:t>
            </a:r>
            <a:endParaRPr lang="en-US" altLang="ja-JP" sz="3600" b="1" dirty="0"/>
          </a:p>
          <a:p>
            <a:pPr marL="0" indent="0">
              <a:lnSpc>
                <a:spcPct val="100000"/>
              </a:lnSpc>
              <a:spcBef>
                <a:spcPts val="600"/>
              </a:spcBef>
              <a:buNone/>
            </a:pPr>
            <a:endParaRPr lang="en-US" altLang="ja-JP" sz="3600" b="1" dirty="0"/>
          </a:p>
          <a:p>
            <a:pPr marL="0" indent="0" algn="ctr">
              <a:lnSpc>
                <a:spcPct val="100000"/>
              </a:lnSpc>
              <a:spcBef>
                <a:spcPts val="600"/>
              </a:spcBef>
              <a:buNone/>
            </a:pPr>
            <a:r>
              <a:rPr kumimoji="1" lang="ja-JP" altLang="en-US" sz="3200" dirty="0"/>
              <a:t>伝えたいことが伝われば、</a:t>
            </a:r>
            <a:br>
              <a:rPr kumimoji="1" lang="en-US" altLang="ja-JP" sz="2400" dirty="0"/>
            </a:br>
            <a:r>
              <a:rPr kumimoji="1" lang="ja-JP" altLang="en-US" sz="4800" dirty="0">
                <a:solidFill>
                  <a:schemeClr val="accent6"/>
                </a:solidFill>
              </a:rPr>
              <a:t>簡単なスライドほど</a:t>
            </a:r>
            <a:r>
              <a:rPr lang="ja-JP" altLang="en-US" sz="4800" dirty="0">
                <a:solidFill>
                  <a:schemeClr val="accent6"/>
                </a:solidFill>
              </a:rPr>
              <a:t>良い</a:t>
            </a:r>
            <a:endParaRPr kumimoji="1" lang="en-US" altLang="ja-JP" sz="4800" dirty="0">
              <a:solidFill>
                <a:schemeClr val="accent6"/>
              </a:solidFill>
            </a:endParaRPr>
          </a:p>
        </p:txBody>
      </p:sp>
    </p:spTree>
    <p:extLst>
      <p:ext uri="{BB962C8B-B14F-4D97-AF65-F5344CB8AC3E}">
        <p14:creationId xmlns:p14="http://schemas.microsoft.com/office/powerpoint/2010/main" val="2868224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09DA4-6946-3F79-2C71-F870E73ECF8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24113D1-37BB-B191-FB98-58F79D3B0182}"/>
              </a:ext>
            </a:extLst>
          </p:cNvPr>
          <p:cNvSpPr>
            <a:spLocks noGrp="1"/>
          </p:cNvSpPr>
          <p:nvPr>
            <p:ph type="title"/>
          </p:nvPr>
        </p:nvSpPr>
        <p:spPr/>
        <p:txBody>
          <a:bodyPr/>
          <a:lstStyle/>
          <a:p>
            <a:r>
              <a:rPr kumimoji="1" lang="ja-JP" altLang="en-US" dirty="0"/>
              <a:t>「伝わる」プレゼンとは何か？</a:t>
            </a:r>
          </a:p>
        </p:txBody>
      </p:sp>
      <p:sp>
        <p:nvSpPr>
          <p:cNvPr id="3" name="コンテンツ プレースホルダー 2">
            <a:extLst>
              <a:ext uri="{FF2B5EF4-FFF2-40B4-BE49-F238E27FC236}">
                <a16:creationId xmlns:a16="http://schemas.microsoft.com/office/drawing/2014/main" id="{FE21D061-3C83-36CA-8466-B999F4B22C24}"/>
              </a:ext>
            </a:extLst>
          </p:cNvPr>
          <p:cNvSpPr>
            <a:spLocks noGrp="1"/>
          </p:cNvSpPr>
          <p:nvPr>
            <p:ph idx="1"/>
          </p:nvPr>
        </p:nvSpPr>
        <p:spPr>
          <a:xfrm>
            <a:off x="307241" y="1215231"/>
            <a:ext cx="11171115" cy="3280569"/>
          </a:xfrm>
        </p:spPr>
        <p:txBody>
          <a:bodyPr>
            <a:noAutofit/>
          </a:bodyPr>
          <a:lstStyle/>
          <a:p>
            <a:pPr marL="0" indent="0">
              <a:lnSpc>
                <a:spcPct val="100000"/>
              </a:lnSpc>
              <a:spcBef>
                <a:spcPts val="600"/>
              </a:spcBef>
              <a:buNone/>
            </a:pPr>
            <a:r>
              <a:rPr kumimoji="1" lang="ja-JP" altLang="en-US" sz="3200" b="0" dirty="0"/>
              <a:t>発表時間内に理解してもらう</a:t>
            </a:r>
            <a:endParaRPr kumimoji="1" lang="en-US" altLang="ja-JP" sz="3200" b="0" dirty="0"/>
          </a:p>
          <a:p>
            <a:pPr marL="0" indent="0">
              <a:lnSpc>
                <a:spcPct val="100000"/>
              </a:lnSpc>
              <a:spcBef>
                <a:spcPts val="600"/>
              </a:spcBef>
              <a:buNone/>
            </a:pPr>
            <a:r>
              <a:rPr lang="en-US" altLang="ja-JP" sz="3600" b="1" dirty="0"/>
              <a:t>→</a:t>
            </a:r>
            <a:r>
              <a:rPr lang="ja-JP" altLang="en-US" sz="3600" b="1" dirty="0"/>
              <a:t> 聞き手</a:t>
            </a:r>
            <a:r>
              <a:rPr lang="ja-JP" altLang="en-US" sz="3600" dirty="0"/>
              <a:t>が見ただけ、聞いただけでわかる</a:t>
            </a:r>
            <a:r>
              <a:rPr lang="ja-JP" altLang="en-US" sz="3600" b="1" dirty="0"/>
              <a:t>プレゼン</a:t>
            </a:r>
            <a:endParaRPr lang="en-US" altLang="ja-JP" sz="3600" b="1" dirty="0"/>
          </a:p>
          <a:p>
            <a:pPr marL="0" indent="0">
              <a:lnSpc>
                <a:spcPct val="100000"/>
              </a:lnSpc>
              <a:spcBef>
                <a:spcPts val="600"/>
              </a:spcBef>
              <a:buNone/>
            </a:pPr>
            <a:endParaRPr lang="en-US" altLang="ja-JP" sz="3600" b="1" dirty="0"/>
          </a:p>
          <a:p>
            <a:pPr marL="0" indent="0" algn="ctr">
              <a:lnSpc>
                <a:spcPct val="100000"/>
              </a:lnSpc>
              <a:spcBef>
                <a:spcPts val="600"/>
              </a:spcBef>
              <a:buNone/>
            </a:pPr>
            <a:r>
              <a:rPr kumimoji="1" lang="ja-JP" altLang="en-US" sz="3200" dirty="0"/>
              <a:t>伝えたいことが伝われば、</a:t>
            </a:r>
            <a:br>
              <a:rPr kumimoji="1" lang="en-US" altLang="ja-JP" sz="2400" dirty="0"/>
            </a:br>
            <a:r>
              <a:rPr kumimoji="1" lang="ja-JP" altLang="en-US" sz="4800" dirty="0">
                <a:solidFill>
                  <a:schemeClr val="accent6"/>
                </a:solidFill>
              </a:rPr>
              <a:t>簡単なスライドほど</a:t>
            </a:r>
            <a:r>
              <a:rPr lang="ja-JP" altLang="en-US" sz="4800" dirty="0">
                <a:solidFill>
                  <a:schemeClr val="accent6"/>
                </a:solidFill>
              </a:rPr>
              <a:t>良い</a:t>
            </a:r>
          </a:p>
        </p:txBody>
      </p:sp>
    </p:spTree>
    <p:extLst>
      <p:ext uri="{BB962C8B-B14F-4D97-AF65-F5344CB8AC3E}">
        <p14:creationId xmlns:p14="http://schemas.microsoft.com/office/powerpoint/2010/main" val="3447938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9F12CC-B60F-B80F-B212-7208C584AE38}"/>
              </a:ext>
            </a:extLst>
          </p:cNvPr>
          <p:cNvSpPr>
            <a:spLocks noGrp="1"/>
          </p:cNvSpPr>
          <p:nvPr>
            <p:ph type="title"/>
          </p:nvPr>
        </p:nvSpPr>
        <p:spPr/>
        <p:txBody>
          <a:bodyPr/>
          <a:lstStyle/>
          <a:p>
            <a:pPr lvl="0"/>
            <a:r>
              <a:rPr kumimoji="1" lang="ja-JP" altLang="en-US" dirty="0"/>
              <a:t>「伝わる」プレゼンとは何か？</a:t>
            </a:r>
          </a:p>
        </p:txBody>
      </p:sp>
      <p:sp>
        <p:nvSpPr>
          <p:cNvPr id="3" name="コンテンツ プレースホルダー 2">
            <a:extLst>
              <a:ext uri="{FF2B5EF4-FFF2-40B4-BE49-F238E27FC236}">
                <a16:creationId xmlns:a16="http://schemas.microsoft.com/office/drawing/2014/main" id="{F9391AF1-E365-239B-FF42-6C50283B33BD}"/>
              </a:ext>
            </a:extLst>
          </p:cNvPr>
          <p:cNvSpPr>
            <a:spLocks noGrp="1"/>
          </p:cNvSpPr>
          <p:nvPr>
            <p:ph idx="1"/>
          </p:nvPr>
        </p:nvSpPr>
        <p:spPr/>
        <p:txBody>
          <a:bodyPr>
            <a:normAutofit fontScale="92500" lnSpcReduction="10000"/>
          </a:bodyPr>
          <a:lstStyle/>
          <a:p>
            <a:pPr marL="363537" lvl="1" indent="0">
              <a:lnSpc>
                <a:spcPct val="100000"/>
              </a:lnSpc>
              <a:spcBef>
                <a:spcPts val="0"/>
              </a:spcBef>
              <a:spcAft>
                <a:spcPts val="1200"/>
              </a:spcAft>
              <a:buNone/>
            </a:pPr>
            <a:r>
              <a:rPr lang="ja-JP" altLang="en-US" sz="3600" dirty="0"/>
              <a:t>スライドを見た瞬間、直観的に</a:t>
            </a:r>
            <a:endParaRPr lang="en-US" altLang="ja-JP" sz="3600" dirty="0"/>
          </a:p>
          <a:p>
            <a:pPr lvl="1">
              <a:lnSpc>
                <a:spcPct val="100000"/>
              </a:lnSpc>
              <a:spcBef>
                <a:spcPts val="0"/>
              </a:spcBef>
              <a:spcAft>
                <a:spcPts val="1200"/>
              </a:spcAft>
            </a:pPr>
            <a:r>
              <a:rPr lang="ja-JP" altLang="en-US" sz="3600" dirty="0">
                <a:solidFill>
                  <a:srgbClr val="0000FF"/>
                </a:solidFill>
              </a:rPr>
              <a:t> 結論がわかる</a:t>
            </a:r>
            <a:br>
              <a:rPr lang="en-US" altLang="ja-JP" sz="3600" dirty="0">
                <a:solidFill>
                  <a:srgbClr val="0000FF"/>
                </a:solidFill>
              </a:rPr>
            </a:br>
            <a:r>
              <a:rPr lang="ja-JP" altLang="en-US" sz="2800" dirty="0"/>
              <a:t>　タイトルだけで理解できるように</a:t>
            </a:r>
            <a:br>
              <a:rPr lang="en-US" altLang="ja-JP" sz="2800" dirty="0"/>
            </a:br>
            <a:r>
              <a:rPr lang="ja-JP" altLang="en-US" sz="2800" dirty="0"/>
              <a:t>　結論が目立つように</a:t>
            </a:r>
            <a:endParaRPr lang="en-US" altLang="ja-JP" sz="2800" dirty="0"/>
          </a:p>
          <a:p>
            <a:pPr lvl="1">
              <a:lnSpc>
                <a:spcPct val="100000"/>
              </a:lnSpc>
              <a:spcBef>
                <a:spcPts val="0"/>
              </a:spcBef>
              <a:spcAft>
                <a:spcPts val="1200"/>
              </a:spcAft>
            </a:pPr>
            <a:r>
              <a:rPr lang="ja-JP" altLang="en-US" sz="3600" dirty="0">
                <a:solidFill>
                  <a:srgbClr val="0000FF"/>
                </a:solidFill>
              </a:rPr>
              <a:t> 説明の流れがわかる</a:t>
            </a:r>
            <a:br>
              <a:rPr lang="en-US" altLang="ja-JP" sz="3600" dirty="0">
                <a:solidFill>
                  <a:srgbClr val="0000FF"/>
                </a:solidFill>
              </a:rPr>
            </a:br>
            <a:r>
              <a:rPr lang="ja-JP" altLang="en-US" sz="2800" dirty="0"/>
              <a:t>　説明順序は  </a:t>
            </a:r>
            <a:r>
              <a:rPr lang="ja-JP" altLang="en-US" sz="2800" b="1" dirty="0">
                <a:solidFill>
                  <a:srgbClr val="FF0000"/>
                </a:solidFill>
              </a:rPr>
              <a:t>左上＝＞右上 ＝＞ 左下 </a:t>
            </a:r>
            <a:r>
              <a:rPr lang="en-US" altLang="ja-JP" sz="2800" b="1" dirty="0">
                <a:solidFill>
                  <a:srgbClr val="FF0000"/>
                </a:solidFill>
              </a:rPr>
              <a:t>=&gt;</a:t>
            </a:r>
            <a:r>
              <a:rPr lang="ja-JP" altLang="en-US" sz="2800" b="1" dirty="0">
                <a:solidFill>
                  <a:srgbClr val="FF0000"/>
                </a:solidFill>
              </a:rPr>
              <a:t> 右下</a:t>
            </a:r>
            <a:br>
              <a:rPr lang="en-US" altLang="ja-JP" sz="2800" dirty="0"/>
            </a:br>
            <a:r>
              <a:rPr lang="ja-JP" altLang="en-US" sz="2800" dirty="0"/>
              <a:t>　プレゼン全体の結論を最初に説明するのも有効</a:t>
            </a:r>
            <a:endParaRPr lang="en-US" altLang="ja-JP" sz="2800" dirty="0"/>
          </a:p>
          <a:p>
            <a:pPr lvl="1">
              <a:lnSpc>
                <a:spcPct val="100000"/>
              </a:lnSpc>
              <a:spcBef>
                <a:spcPts val="0"/>
              </a:spcBef>
              <a:spcAft>
                <a:spcPts val="1200"/>
              </a:spcAft>
            </a:pPr>
            <a:r>
              <a:rPr lang="ja-JP" altLang="en-US" sz="3600" dirty="0">
                <a:solidFill>
                  <a:srgbClr val="0000FF"/>
                </a:solidFill>
              </a:rPr>
              <a:t> 最低限必要な情報</a:t>
            </a:r>
            <a:r>
              <a:rPr lang="ja-JP" altLang="en-US" sz="3600" dirty="0"/>
              <a:t>が含まれている</a:t>
            </a:r>
            <a:br>
              <a:rPr lang="en-US" altLang="ja-JP" sz="3600" dirty="0"/>
            </a:br>
            <a:r>
              <a:rPr lang="ja-JP" altLang="en-US" sz="2800" dirty="0"/>
              <a:t>　説明しないが必要な情報は、補足スライドを準備する</a:t>
            </a:r>
            <a:endParaRPr lang="en-US" altLang="ja-JP" sz="2800" dirty="0"/>
          </a:p>
          <a:p>
            <a:pPr marL="363537" lvl="1" indent="0">
              <a:lnSpc>
                <a:spcPct val="100000"/>
              </a:lnSpc>
              <a:spcBef>
                <a:spcPts val="0"/>
              </a:spcBef>
              <a:spcAft>
                <a:spcPts val="1200"/>
              </a:spcAft>
              <a:buNone/>
            </a:pPr>
            <a:endParaRPr kumimoji="1" lang="ja-JP" altLang="en-US" dirty="0"/>
          </a:p>
        </p:txBody>
      </p:sp>
    </p:spTree>
    <p:extLst>
      <p:ext uri="{BB962C8B-B14F-4D97-AF65-F5344CB8AC3E}">
        <p14:creationId xmlns:p14="http://schemas.microsoft.com/office/powerpoint/2010/main" val="119866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7EEA3C-5C48-120E-BFDA-4E78EF103C8D}"/>
              </a:ext>
            </a:extLst>
          </p:cNvPr>
          <p:cNvSpPr>
            <a:spLocks noGrp="1"/>
          </p:cNvSpPr>
          <p:nvPr>
            <p:ph type="title"/>
          </p:nvPr>
        </p:nvSpPr>
        <p:spPr/>
        <p:txBody>
          <a:bodyPr/>
          <a:lstStyle/>
          <a:p>
            <a:r>
              <a:rPr kumimoji="1" lang="ja-JP" altLang="en-US" dirty="0"/>
              <a:t>プレゼンの標準構成</a:t>
            </a:r>
          </a:p>
        </p:txBody>
      </p:sp>
      <p:sp>
        <p:nvSpPr>
          <p:cNvPr id="3" name="コンテンツ プレースホルダー 2">
            <a:extLst>
              <a:ext uri="{FF2B5EF4-FFF2-40B4-BE49-F238E27FC236}">
                <a16:creationId xmlns:a16="http://schemas.microsoft.com/office/drawing/2014/main" id="{A019683B-5639-A0E2-5BEE-6E9D99A3D569}"/>
              </a:ext>
            </a:extLst>
          </p:cNvPr>
          <p:cNvSpPr>
            <a:spLocks noGrp="1"/>
          </p:cNvSpPr>
          <p:nvPr>
            <p:ph idx="1"/>
          </p:nvPr>
        </p:nvSpPr>
        <p:spPr>
          <a:xfrm>
            <a:off x="358041" y="1253331"/>
            <a:ext cx="11833959" cy="5604669"/>
          </a:xfrm>
        </p:spPr>
        <p:txBody>
          <a:bodyPr>
            <a:normAutofit/>
          </a:bodyPr>
          <a:lstStyle/>
          <a:p>
            <a:pPr marL="742950" indent="-742950">
              <a:lnSpc>
                <a:spcPct val="100000"/>
              </a:lnSpc>
              <a:spcBef>
                <a:spcPts val="0"/>
              </a:spcBef>
              <a:spcAft>
                <a:spcPts val="600"/>
              </a:spcAft>
              <a:buFont typeface="+mj-lt"/>
              <a:buAutoNum type="arabicPeriod"/>
            </a:pPr>
            <a:r>
              <a:rPr lang="ja-JP" altLang="en-US" sz="3600" dirty="0"/>
              <a:t>プレゼン題目</a:t>
            </a:r>
            <a:r>
              <a:rPr lang="en-US" altLang="ja-JP" sz="3600" dirty="0"/>
              <a:t>,</a:t>
            </a:r>
            <a:r>
              <a:rPr lang="ja-JP" altLang="en-US" sz="3600" dirty="0"/>
              <a:t> 発表者</a:t>
            </a:r>
            <a:r>
              <a:rPr lang="ja-JP" altLang="en-US" sz="3600" b="0" dirty="0"/>
              <a:t> </a:t>
            </a:r>
            <a:r>
              <a:rPr lang="en-US" altLang="ja-JP" sz="3600" b="0" dirty="0"/>
              <a:t>(</a:t>
            </a:r>
            <a:r>
              <a:rPr lang="ja-JP" altLang="en-US" sz="3600" b="0" dirty="0"/>
              <a:t>謝辞</a:t>
            </a:r>
            <a:r>
              <a:rPr lang="en-US" altLang="ja-JP" sz="3600" b="0" dirty="0"/>
              <a:t>)</a:t>
            </a:r>
          </a:p>
          <a:p>
            <a:pPr marL="742950" indent="-742950">
              <a:lnSpc>
                <a:spcPct val="100000"/>
              </a:lnSpc>
              <a:spcBef>
                <a:spcPts val="0"/>
              </a:spcBef>
              <a:spcAft>
                <a:spcPts val="600"/>
              </a:spcAft>
              <a:buFont typeface="+mj-lt"/>
              <a:buAutoNum type="arabicPeriod"/>
            </a:pPr>
            <a:r>
              <a:rPr lang="ja-JP" altLang="en-US" sz="3600" dirty="0"/>
              <a:t>背景・課題・動機</a:t>
            </a:r>
            <a:endParaRPr lang="en-US" altLang="ja-JP" sz="3600" dirty="0"/>
          </a:p>
          <a:p>
            <a:pPr marL="742950" indent="-742950">
              <a:lnSpc>
                <a:spcPct val="100000"/>
              </a:lnSpc>
              <a:spcBef>
                <a:spcPts val="0"/>
              </a:spcBef>
              <a:spcAft>
                <a:spcPts val="600"/>
              </a:spcAft>
              <a:buFont typeface="+mj-lt"/>
              <a:buAutoNum type="arabicPeriod"/>
            </a:pPr>
            <a:r>
              <a:rPr lang="ja-JP" altLang="en-US" sz="3600" dirty="0"/>
              <a:t>目的</a:t>
            </a:r>
            <a:endParaRPr lang="en-US" altLang="ja-JP" sz="3600" dirty="0"/>
          </a:p>
          <a:p>
            <a:pPr marL="742950" indent="-742950">
              <a:lnSpc>
                <a:spcPct val="100000"/>
              </a:lnSpc>
              <a:spcBef>
                <a:spcPts val="0"/>
              </a:spcBef>
              <a:spcAft>
                <a:spcPts val="600"/>
              </a:spcAft>
              <a:buFont typeface="+mj-lt"/>
              <a:buAutoNum type="arabicPeriod"/>
            </a:pPr>
            <a:r>
              <a:rPr lang="ja-JP" altLang="en-US" sz="3600" dirty="0"/>
              <a:t>アプローチ </a:t>
            </a:r>
            <a:r>
              <a:rPr lang="en-US" altLang="ja-JP" sz="3600" dirty="0"/>
              <a:t>(</a:t>
            </a:r>
            <a:r>
              <a:rPr lang="ja-JP" altLang="en-US" sz="3600" dirty="0"/>
              <a:t>方法</a:t>
            </a:r>
            <a:r>
              <a:rPr lang="en-US" altLang="ja-JP" sz="3600" dirty="0"/>
              <a:t>)</a:t>
            </a:r>
            <a:r>
              <a:rPr lang="ja-JP" altLang="en-US" sz="3600" dirty="0"/>
              <a:t>　</a:t>
            </a:r>
            <a:r>
              <a:rPr lang="ja-JP" altLang="en-US" sz="2800" b="0" dirty="0"/>
              <a:t>結論を簡潔に説明するのもよい</a:t>
            </a:r>
            <a:endParaRPr lang="en-US" altLang="ja-JP" sz="3600" b="0" dirty="0"/>
          </a:p>
          <a:p>
            <a:pPr marL="742950" indent="-742950">
              <a:lnSpc>
                <a:spcPct val="100000"/>
              </a:lnSpc>
              <a:spcBef>
                <a:spcPts val="0"/>
              </a:spcBef>
              <a:spcAft>
                <a:spcPts val="600"/>
              </a:spcAft>
              <a:buFont typeface="+mj-lt"/>
              <a:buAutoNum type="arabicPeriod"/>
            </a:pPr>
            <a:r>
              <a:rPr lang="ja-JP" altLang="en-US" sz="3600" dirty="0"/>
              <a:t>具体的な研究方法</a:t>
            </a:r>
            <a:endParaRPr lang="en-US" altLang="ja-JP" sz="3600" dirty="0"/>
          </a:p>
          <a:p>
            <a:pPr marL="742950" indent="-742950">
              <a:lnSpc>
                <a:spcPct val="100000"/>
              </a:lnSpc>
              <a:spcBef>
                <a:spcPts val="0"/>
              </a:spcBef>
              <a:spcAft>
                <a:spcPts val="600"/>
              </a:spcAft>
              <a:buFont typeface="+mj-lt"/>
              <a:buAutoNum type="arabicPeriod"/>
            </a:pPr>
            <a:r>
              <a:rPr lang="ja-JP" altLang="en-US" sz="3600" dirty="0"/>
              <a:t>研究結果</a:t>
            </a:r>
            <a:endParaRPr lang="en-US" altLang="ja-JP" sz="3600" dirty="0"/>
          </a:p>
          <a:p>
            <a:pPr marL="742950" indent="-742950">
              <a:lnSpc>
                <a:spcPct val="100000"/>
              </a:lnSpc>
              <a:spcBef>
                <a:spcPts val="0"/>
              </a:spcBef>
              <a:spcAft>
                <a:spcPts val="600"/>
              </a:spcAft>
              <a:buFont typeface="+mj-lt"/>
              <a:buAutoNum type="arabicPeriod"/>
            </a:pPr>
            <a:r>
              <a:rPr lang="ja-JP" altLang="en-US" sz="3600" dirty="0"/>
              <a:t>議論</a:t>
            </a:r>
            <a:endParaRPr lang="en-US" altLang="ja-JP" sz="3600" dirty="0"/>
          </a:p>
          <a:p>
            <a:pPr marL="742950" indent="-742950">
              <a:lnSpc>
                <a:spcPct val="100000"/>
              </a:lnSpc>
              <a:spcBef>
                <a:spcPts val="0"/>
              </a:spcBef>
              <a:spcAft>
                <a:spcPts val="600"/>
              </a:spcAft>
              <a:buFont typeface="+mj-lt"/>
              <a:buAutoNum type="arabicPeriod"/>
            </a:pPr>
            <a:r>
              <a:rPr lang="ja-JP" altLang="en-US" sz="3600" dirty="0"/>
              <a:t>結論 </a:t>
            </a:r>
            <a:r>
              <a:rPr lang="en-US" altLang="ja-JP" sz="3600" b="0" dirty="0"/>
              <a:t>(</a:t>
            </a:r>
            <a:r>
              <a:rPr lang="ja-JP" altLang="en-US" sz="3600" b="0" dirty="0"/>
              <a:t>謝辞</a:t>
            </a:r>
            <a:r>
              <a:rPr lang="en-US" altLang="ja-JP" sz="3600" b="0" dirty="0"/>
              <a:t>)</a:t>
            </a:r>
            <a:endParaRPr kumimoji="1" lang="ja-JP" altLang="en-US" sz="3600" b="0" dirty="0"/>
          </a:p>
        </p:txBody>
      </p:sp>
    </p:spTree>
    <p:extLst>
      <p:ext uri="{BB962C8B-B14F-4D97-AF65-F5344CB8AC3E}">
        <p14:creationId xmlns:p14="http://schemas.microsoft.com/office/powerpoint/2010/main" val="19898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DDAA9-63FF-8C0F-D637-B0CB38F2B59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2A7AA00-DA93-0AE3-AB23-AA6C4284C87A}"/>
              </a:ext>
            </a:extLst>
          </p:cNvPr>
          <p:cNvSpPr>
            <a:spLocks noGrp="1"/>
          </p:cNvSpPr>
          <p:nvPr>
            <p:ph type="title"/>
          </p:nvPr>
        </p:nvSpPr>
        <p:spPr>
          <a:xfrm>
            <a:off x="420932" y="277446"/>
            <a:ext cx="8378337" cy="807182"/>
          </a:xfrm>
        </p:spPr>
        <p:txBody>
          <a:bodyPr>
            <a:normAutofit/>
          </a:bodyPr>
          <a:lstStyle/>
          <a:p>
            <a:r>
              <a:rPr lang="ja-JP" altLang="en-US" dirty="0"/>
              <a:t>プレゼンの構成を考える</a:t>
            </a:r>
            <a:endParaRPr kumimoji="1" lang="ja-JP" altLang="en-US" dirty="0"/>
          </a:p>
        </p:txBody>
      </p:sp>
      <p:sp>
        <p:nvSpPr>
          <p:cNvPr id="4" name="テキスト ボックス 3">
            <a:extLst>
              <a:ext uri="{FF2B5EF4-FFF2-40B4-BE49-F238E27FC236}">
                <a16:creationId xmlns:a16="http://schemas.microsoft.com/office/drawing/2014/main" id="{9A817932-AF3F-D60C-3BDB-F9C9CF53ED95}"/>
              </a:ext>
            </a:extLst>
          </p:cNvPr>
          <p:cNvSpPr txBox="1"/>
          <p:nvPr/>
        </p:nvSpPr>
        <p:spPr>
          <a:xfrm>
            <a:off x="469900" y="1018658"/>
            <a:ext cx="11087100" cy="5816977"/>
          </a:xfrm>
          <a:prstGeom prst="rect">
            <a:avLst/>
          </a:prstGeom>
          <a:noFill/>
        </p:spPr>
        <p:txBody>
          <a:bodyPr wrap="square" bIns="0" rtlCol="0">
            <a:spAutoFit/>
          </a:bodyPr>
          <a:lstStyle/>
          <a:p>
            <a:pPr marL="457200" indent="-457200">
              <a:spcAft>
                <a:spcPts val="600"/>
              </a:spcAft>
              <a:buFont typeface="+mj-lt"/>
              <a:buAutoNum type="arabicPeriod"/>
            </a:pPr>
            <a:r>
              <a:rPr kumimoji="1" lang="ja-JP" altLang="en-US" sz="3600" dirty="0"/>
              <a:t>目的・条件・</a:t>
            </a:r>
            <a:r>
              <a:rPr kumimoji="1" lang="ja-JP" altLang="en-US" sz="3600" dirty="0">
                <a:solidFill>
                  <a:srgbClr val="FF0000"/>
                </a:solidFill>
              </a:rPr>
              <a:t>聞き手を明確に</a:t>
            </a:r>
            <a:r>
              <a:rPr kumimoji="1" lang="ja-JP" altLang="en-US" sz="3600" dirty="0"/>
              <a:t>する</a:t>
            </a:r>
            <a:br>
              <a:rPr kumimoji="1" lang="en-US" altLang="ja-JP" sz="3600" dirty="0"/>
            </a:br>
            <a:r>
              <a:rPr kumimoji="1" lang="ja-JP" altLang="en-US" sz="3600" dirty="0"/>
              <a:t>　</a:t>
            </a:r>
            <a:r>
              <a:rPr kumimoji="1" lang="ja-JP" altLang="en-US" sz="3600" b="1" dirty="0">
                <a:solidFill>
                  <a:srgbClr val="0000FF"/>
                </a:solidFill>
              </a:rPr>
              <a:t>聞き手の立場</a:t>
            </a:r>
            <a:r>
              <a:rPr kumimoji="1" lang="ja-JP" altLang="en-US" sz="3600" dirty="0"/>
              <a:t>になってプレゼンを行う</a:t>
            </a:r>
            <a:endParaRPr kumimoji="1" lang="en-US" altLang="ja-JP" sz="3600" dirty="0"/>
          </a:p>
          <a:p>
            <a:pPr marL="457200" indent="-457200">
              <a:spcAft>
                <a:spcPts val="600"/>
              </a:spcAft>
              <a:buFont typeface="+mj-lt"/>
              <a:buAutoNum type="arabicPeriod"/>
            </a:pPr>
            <a:r>
              <a:rPr kumimoji="1" lang="ja-JP" altLang="en-US" sz="3600" dirty="0">
                <a:solidFill>
                  <a:srgbClr val="FF0000"/>
                </a:solidFill>
              </a:rPr>
              <a:t>内容を選択</a:t>
            </a:r>
            <a:r>
              <a:rPr kumimoji="1" lang="ja-JP" altLang="en-US" sz="3600" dirty="0"/>
              <a:t>する</a:t>
            </a:r>
            <a:br>
              <a:rPr kumimoji="1" lang="en-US" altLang="ja-JP" sz="3600" dirty="0"/>
            </a:br>
            <a:r>
              <a:rPr kumimoji="1" lang="ja-JP" altLang="en-US" sz="3600" dirty="0"/>
              <a:t>・どこまで基礎的な説明が必要か？ </a:t>
            </a:r>
            <a:br>
              <a:rPr kumimoji="1" lang="en-US" altLang="ja-JP" sz="3600" dirty="0"/>
            </a:br>
            <a:r>
              <a:rPr kumimoji="1" lang="ja-JP" altLang="en-US" sz="3600" dirty="0"/>
              <a:t>・どこまで詳しい情報が必要か？</a:t>
            </a:r>
            <a:br>
              <a:rPr kumimoji="1" lang="en-US" altLang="ja-JP" sz="3600" dirty="0"/>
            </a:br>
            <a:r>
              <a:rPr kumimoji="1" lang="ja-JP" altLang="en-US" sz="3600" dirty="0"/>
              <a:t>・聞き手は何を聞きたいと考えているのか？</a:t>
            </a:r>
            <a:endParaRPr kumimoji="1" lang="en-US" altLang="ja-JP" sz="3600" dirty="0"/>
          </a:p>
          <a:p>
            <a:pPr marL="457200" indent="-457200">
              <a:spcAft>
                <a:spcPts val="600"/>
              </a:spcAft>
              <a:buFont typeface="+mj-lt"/>
              <a:buAutoNum type="arabicPeriod"/>
            </a:pPr>
            <a:endParaRPr kumimoji="1" lang="en-US" altLang="ja-JP" sz="3600" dirty="0"/>
          </a:p>
          <a:p>
            <a:pPr marL="457200" indent="-457200">
              <a:spcAft>
                <a:spcPts val="600"/>
              </a:spcAft>
              <a:buFont typeface="+mj-lt"/>
              <a:buAutoNum type="arabicPeriod"/>
            </a:pPr>
            <a:r>
              <a:rPr kumimoji="1" lang="ja-JP" altLang="en-US" sz="3600" dirty="0">
                <a:solidFill>
                  <a:srgbClr val="FF0000"/>
                </a:solidFill>
              </a:rPr>
              <a:t>流れ（説明の順序・論理展開）</a:t>
            </a:r>
            <a:r>
              <a:rPr kumimoji="1" lang="ja-JP" altLang="en-US" sz="3600" dirty="0"/>
              <a:t>を決める</a:t>
            </a:r>
            <a:br>
              <a:rPr kumimoji="1" lang="en-US" altLang="ja-JP" sz="3600" dirty="0"/>
            </a:br>
            <a:r>
              <a:rPr kumimoji="1" lang="ja-JP" altLang="en-US" sz="3600" dirty="0"/>
              <a:t>・実験の順序で説明するのはただの</a:t>
            </a:r>
            <a:r>
              <a:rPr kumimoji="1" lang="ja-JP" altLang="en-US" sz="3600" dirty="0">
                <a:solidFill>
                  <a:srgbClr val="0000FF"/>
                </a:solidFill>
              </a:rPr>
              <a:t>自己都合</a:t>
            </a:r>
            <a:br>
              <a:rPr kumimoji="1" lang="en-US" altLang="ja-JP" sz="3600" dirty="0">
                <a:solidFill>
                  <a:srgbClr val="0000FF"/>
                </a:solidFill>
              </a:rPr>
            </a:br>
            <a:r>
              <a:rPr kumimoji="1" lang="ja-JP" altLang="en-US" sz="3600" dirty="0">
                <a:solidFill>
                  <a:srgbClr val="0000FF"/>
                </a:solidFill>
              </a:rPr>
              <a:t>・結論に</a:t>
            </a:r>
            <a:r>
              <a:rPr kumimoji="1" lang="ja-JP" altLang="en-US" sz="3600" b="1" dirty="0">
                <a:solidFill>
                  <a:srgbClr val="0000FF"/>
                </a:solidFill>
              </a:rPr>
              <a:t>最短で到達する流れ</a:t>
            </a:r>
            <a:r>
              <a:rPr kumimoji="1" lang="ja-JP" altLang="en-US" sz="3600" dirty="0">
                <a:solidFill>
                  <a:srgbClr val="0000FF"/>
                </a:solidFill>
              </a:rPr>
              <a:t>に構成しなおす</a:t>
            </a:r>
            <a:endParaRPr kumimoji="1" lang="ja-JP" altLang="en-US" sz="3600" dirty="0"/>
          </a:p>
        </p:txBody>
      </p:sp>
    </p:spTree>
    <p:extLst>
      <p:ext uri="{BB962C8B-B14F-4D97-AF65-F5344CB8AC3E}">
        <p14:creationId xmlns:p14="http://schemas.microsoft.com/office/powerpoint/2010/main" val="2331780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DF0B3-67B3-012E-09E4-AF9DD6DC4A46}"/>
              </a:ext>
            </a:extLst>
          </p:cNvPr>
          <p:cNvSpPr>
            <a:spLocks noGrp="1"/>
          </p:cNvSpPr>
          <p:nvPr>
            <p:ph type="title"/>
          </p:nvPr>
        </p:nvSpPr>
        <p:spPr/>
        <p:txBody>
          <a:bodyPr/>
          <a:lstStyle/>
          <a:p>
            <a:r>
              <a:rPr kumimoji="1" lang="ja-JP" altLang="en-US" dirty="0"/>
              <a:t>プレゼンの構成をつくる</a:t>
            </a:r>
          </a:p>
        </p:txBody>
      </p:sp>
    </p:spTree>
    <p:extLst>
      <p:ext uri="{BB962C8B-B14F-4D97-AF65-F5344CB8AC3E}">
        <p14:creationId xmlns:p14="http://schemas.microsoft.com/office/powerpoint/2010/main" val="2692951115"/>
      </p:ext>
    </p:extLst>
  </p:cSld>
  <p:clrMapOvr>
    <a:masterClrMapping/>
  </p:clrMapOvr>
</p:sld>
</file>

<file path=ppt/theme/theme1.xml><?xml version="1.0" encoding="utf-8"?>
<a:theme xmlns:a="http://schemas.openxmlformats.org/drawingml/2006/main" name="Office テーマ">
  <a:themeElements>
    <a:clrScheme name="ユーザー定義-輪講2021">
      <a:dk1>
        <a:sysClr val="windowText" lastClr="000000"/>
      </a:dk1>
      <a:lt1>
        <a:sysClr val="window" lastClr="FFFFFF"/>
      </a:lt1>
      <a:dk2>
        <a:srgbClr val="212745"/>
      </a:dk2>
      <a:lt2>
        <a:srgbClr val="B4DCFA"/>
      </a:lt2>
      <a:accent1>
        <a:srgbClr val="4E67C8"/>
      </a:accent1>
      <a:accent2>
        <a:srgbClr val="5ECCF3"/>
      </a:accent2>
      <a:accent3>
        <a:srgbClr val="EADF52"/>
      </a:accent3>
      <a:accent4>
        <a:srgbClr val="5DCEAF"/>
      </a:accent4>
      <a:accent5>
        <a:srgbClr val="FF8021"/>
      </a:accent5>
      <a:accent6>
        <a:srgbClr val="F14124"/>
      </a:accent6>
      <a:hlink>
        <a:srgbClr val="56C7AA"/>
      </a:hlink>
      <a:folHlink>
        <a:srgbClr val="59A8D1"/>
      </a:folHlink>
    </a:clrScheme>
    <a:fontScheme name="SY-JP-presentation">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50828E50-E380-4F0A-9DCB-B30B7090FF04}" vid="{55EAFFDD-5E5E-4A6B-91E6-4486DE5BC98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4x3JP</Template>
  <TotalTime>113</TotalTime>
  <Words>2432</Words>
  <Application>Microsoft Office PowerPoint</Application>
  <PresentationFormat>ワイド画面</PresentationFormat>
  <Paragraphs>234</Paragraphs>
  <Slides>32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32</vt:i4>
      </vt:variant>
    </vt:vector>
  </HeadingPairs>
  <TitlesOfParts>
    <vt:vector size="39" baseType="lpstr">
      <vt:lpstr>メイリオ</vt:lpstr>
      <vt:lpstr>游ゴシック</vt:lpstr>
      <vt:lpstr>Arial</vt:lpstr>
      <vt:lpstr>Calibri</vt:lpstr>
      <vt:lpstr>Segoe UI</vt:lpstr>
      <vt:lpstr>Wingdings</vt:lpstr>
      <vt:lpstr>Office テーマ</vt:lpstr>
      <vt:lpstr>プレゼンテーションの技術 　構成の作り方</vt:lpstr>
      <vt:lpstr>講義の目的:プレゼン資料を作る方法</vt:lpstr>
      <vt:lpstr>プレゼンの目的</vt:lpstr>
      <vt:lpstr>「伝わる」プレゼンとは何か？</vt:lpstr>
      <vt:lpstr>「伝わる」プレゼンとは何か？</vt:lpstr>
      <vt:lpstr>「伝わる」プレゼンとは何か？</vt:lpstr>
      <vt:lpstr>プレゼンの標準構成</vt:lpstr>
      <vt:lpstr>プレゼンの構成を考える</vt:lpstr>
      <vt:lpstr>プレゼンの構成をつくる</vt:lpstr>
      <vt:lpstr>プレゼンの標準構成</vt:lpstr>
      <vt:lpstr>ステップ１： 目的と結論</vt:lpstr>
      <vt:lpstr>ステップ１： 目的と結論</vt:lpstr>
      <vt:lpstr>ステップ最後： 背景・課題・目的</vt:lpstr>
      <vt:lpstr>ステップ６： 研究結果 (実験、計算結果など)</vt:lpstr>
      <vt:lpstr>結果と考察</vt:lpstr>
      <vt:lpstr>ステップ７： 考察、議論、主張</vt:lpstr>
      <vt:lpstr>プレゼンの構成を完成させる</vt:lpstr>
      <vt:lpstr>時間調整</vt:lpstr>
      <vt:lpstr>スライドタイトル: 簡潔が一番</vt:lpstr>
      <vt:lpstr>スライドタイトル: 省略形と記号</vt:lpstr>
      <vt:lpstr>物理記号、物理量の表記ルール: ISO規定</vt:lpstr>
      <vt:lpstr>物理記号、物理量の表記</vt:lpstr>
      <vt:lpstr>配置と説明順序のルール</vt:lpstr>
      <vt:lpstr>色、フォント、など: きれいさより見やすさ</vt:lpstr>
      <vt:lpstr>スライド番号</vt:lpstr>
      <vt:lpstr>あいまいな表現は使わない</vt:lpstr>
      <vt:lpstr>グラフの作り方: Excelテンプレート</vt:lpstr>
      <vt:lpstr>Excel: VBAを有効にする</vt:lpstr>
      <vt:lpstr>Excel: グラフを学会発表でも使えるように整形</vt:lpstr>
      <vt:lpstr>Excel: プレゼン用グラフに整形</vt:lpstr>
      <vt:lpstr>発表原稿を作りましょう</vt:lpstr>
      <vt:lpstr>学会発表、論文における主語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プレゼンテーションの技術 論理展開・スライド作成</dc:title>
  <dc:creator/>
  <cp:lastModifiedBy>利夫 神谷</cp:lastModifiedBy>
  <cp:revision>131</cp:revision>
  <dcterms:created xsi:type="dcterms:W3CDTF">2022-05-24T03:00:44Z</dcterms:created>
  <dcterms:modified xsi:type="dcterms:W3CDTF">2025-04-07T19:42:06Z</dcterms:modified>
</cp:coreProperties>
</file>