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04" r:id="rId2"/>
    <p:sldMasterId id="2147484028" r:id="rId3"/>
    <p:sldMasterId id="2147484052" r:id="rId4"/>
  </p:sldMasterIdLst>
  <p:notesMasterIdLst>
    <p:notesMasterId r:id="rId20"/>
  </p:notesMasterIdLst>
  <p:sldIdLst>
    <p:sldId id="5073" r:id="rId5"/>
    <p:sldId id="5106" r:id="rId6"/>
    <p:sldId id="5109" r:id="rId7"/>
    <p:sldId id="5110" r:id="rId8"/>
    <p:sldId id="5111" r:id="rId9"/>
    <p:sldId id="5121" r:id="rId10"/>
    <p:sldId id="5120" r:id="rId11"/>
    <p:sldId id="5112" r:id="rId12"/>
    <p:sldId id="5114" r:id="rId13"/>
    <p:sldId id="5113" r:id="rId14"/>
    <p:sldId id="5115" r:id="rId15"/>
    <p:sldId id="5117" r:id="rId16"/>
    <p:sldId id="5116" r:id="rId17"/>
    <p:sldId id="5118" r:id="rId18"/>
    <p:sldId id="5119"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FF8"/>
    <a:srgbClr val="DAFED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96652" autoAdjust="0"/>
  </p:normalViewPr>
  <p:slideViewPr>
    <p:cSldViewPr snapToGrid="0">
      <p:cViewPr varScale="1">
        <p:scale>
          <a:sx n="83" d="100"/>
          <a:sy n="83" d="100"/>
        </p:scale>
        <p:origin x="206" y="41"/>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336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D245-4ADE-A1FA-1779-BF042A570A58}"/>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F5A5EC12-8DD7-E255-F574-7CE75608629A}"/>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C044200-827B-5B15-6071-F19BBD10C6CC}"/>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B1A487FD-571B-AA28-3CFD-6DA55617DB4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24120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AC80-9449-BA35-DE24-F1F72B34FD1F}"/>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3AA6F9E-56F0-9926-962A-0C536C56A32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6114C9B-178C-83F8-F3BE-15324A936F9E}"/>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C1B5665-F9B6-DD03-41A1-C3688BCA5055}"/>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66311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4590-47FF-280A-BB1C-187BE3FC9B8D}"/>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B380D10-17D6-5D00-FE94-99D8F80DBB8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B9D51BAE-DFEB-01B1-464E-214C1EC6223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C367EDA-2895-A0D9-F5D2-40711EA5F1AE}"/>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8597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F9E4-3167-6DFB-4D32-4F7CDC72AC0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C535419-0E09-B4CE-562F-FEEA3B9FD60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27E5560D-D4A8-47C0-8DFB-5698DB68E4F2}"/>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444A8B9-C569-6B01-8B8E-652F392095C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88699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F3DF-B84F-C1BC-B7B2-F96E10C38CC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AFA0D36-896D-BCAC-7AA6-31347076C69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F264AA3-F55D-BA41-18B6-57E3CA3F2D48}"/>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D3A5543C-BD20-6B0B-7EBD-549B60C4C7B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67559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33B4-AC21-8E0F-164A-69B7B1FA924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2CB1FCF-6030-25B1-7090-0AE294ED31A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94B02269-87D1-0C9E-7216-4FBF242016AC}"/>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0018BF4F-FAF9-89B8-B990-73672F1231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39427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E69D-8BA2-93EB-25A9-083819F7B5DA}"/>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65625F6-BE10-25F5-8996-1CDBB9C4DC1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C5FB396-1A4B-2D15-DBE7-DF562666B606}"/>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4A4C513-614F-13B1-A4E5-A4FE04DBDFBF}"/>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43405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DCD0-03DC-FFEE-4622-9917FA1AD6EB}"/>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498FE05-FE8F-A979-EDFC-AB86C7CA958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8E3422C-A283-6574-47AE-558EAB1CA43A}"/>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E1E846D-9ADB-A6C1-EA95-2975F2BCA2B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94803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1F2A-6F30-3202-1973-FA1211E9DB0E}"/>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5BEA4670-D85F-BC1C-7107-445616115D0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8C24CFC6-5E19-8B13-0B8A-F60F8FC98A3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715A244-9245-FDDF-9532-3A66636EF7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70371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267D-180D-1BFA-24AF-C36E943473C3}"/>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53EA6368-17D8-DDFA-3EF5-1DFD38068C0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F09ABCAD-0A4D-E853-8920-011816545326}"/>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D4EC9A18-4573-D5F7-1D3D-0919E1CB48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39340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F05CB-E31A-DB96-CDF7-C11D0B9E6F0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A9D9EEBA-F15A-6A4F-B3AE-54571442A83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0F301A97-C527-2B3C-DCBA-9A376D75CED3}"/>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8479917-994A-40CB-21B6-B00FDC2CDAA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87152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2D3C-625E-58F0-99EF-D8B25E319BC7}"/>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6D8AC448-9E15-6D80-6FD8-F01D0021191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5EC83E5A-D39F-3010-C308-40C94681AD5F}"/>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AC6D5A1-D2EA-0953-D83C-DD410972A1C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02228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A368A-09AB-B7CC-D30B-855099D0068C}"/>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90565457-6D14-4E8B-41AA-FE6527FD176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56A1D29-69BF-4A2B-DA46-2B85273BACAB}"/>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80BCE55-236B-E61F-71B8-A9EB4B1014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17598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6AB2E-D1A8-0C6B-EDD6-E5B4FC419FF1}"/>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E36A0B4C-77E2-21B6-CF64-C2D16548B64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AEDB038-0D2D-746A-0CA3-C5A2BA60F556}"/>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6072E8BD-6B29-D891-257A-C94432ECD91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12195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8B299207-A22D-4C0B-8BC6-0A450BE7DC24}"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8684242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BC3FC073-8E43-4A27-BC9F-D283EADCF086}"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0994381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4634A21-2771-4A8E-B948-BC987F9A10E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332785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79B5A94D-BEFC-47F2-ADD9-CC1CDE86D830}"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4240735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8"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9" name="Rectangle 6"/>
          <p:cNvSpPr>
            <a:spLocks noGrp="1" noChangeArrowheads="1"/>
          </p:cNvSpPr>
          <p:nvPr>
            <p:ph type="sldNum" sz="quarter" idx="12"/>
          </p:nvPr>
        </p:nvSpPr>
        <p:spPr>
          <a:ln/>
        </p:spPr>
        <p:txBody>
          <a:bodyPr/>
          <a:lstStyle>
            <a:lvl1pPr>
              <a:defRPr/>
            </a:lvl1pPr>
          </a:lstStyle>
          <a:p>
            <a:pPr defTabSz="457200">
              <a:defRPr/>
            </a:pPr>
            <a:fld id="{BCBCA061-458E-441E-BCEC-B7AB8E52ABFF}"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493401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4"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48569594-6B2C-4AE0-AD8D-E8464A0C5F91}"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6163173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3"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4" name="Rectangle 6"/>
          <p:cNvSpPr>
            <a:spLocks noGrp="1" noChangeArrowheads="1"/>
          </p:cNvSpPr>
          <p:nvPr>
            <p:ph type="sldNum" sz="quarter" idx="12"/>
          </p:nvPr>
        </p:nvSpPr>
        <p:spPr>
          <a:ln/>
        </p:spPr>
        <p:txBody>
          <a:bodyPr/>
          <a:lstStyle>
            <a:lvl1pPr>
              <a:defRPr/>
            </a:lvl1pPr>
          </a:lstStyle>
          <a:p>
            <a:pPr defTabSz="457200">
              <a:defRPr/>
            </a:pPr>
            <a:fld id="{5BC55A36-BB40-443C-9791-3BA8CB4CEEB2}"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5594697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9FAF339D-AEDF-4C4B-BCEA-4EC7967453A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229054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2B696F01-06F7-43B2-91C5-9275A55F7CE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93586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5E940E7A-912F-41C1-BF35-14C8FF108CE7}"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07655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60AF57D0-4F26-4BA8-BA24-6AEA5CF165B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41675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3549491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244526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28999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110406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61601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50324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120897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120640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5754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84227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6967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9955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1" y="126752"/>
            <a:ext cx="10753195"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80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854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3274543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11465334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2665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fontAlgn="base">
              <a:spcBef>
                <a:spcPct val="0"/>
              </a:spcBef>
              <a:spcAft>
                <a:spcPct val="0"/>
              </a:spcAft>
              <a:defRPr/>
            </a:pPr>
            <a:fld id="{D7826E72-A05E-4B5E-AEF3-9B9A3E33DAE4}" type="slidenum">
              <a:rPr kumimoji="0" lang="en-US" altLang="ja-JP" smtClean="0"/>
              <a:pPr defTabSz="457200" fontAlgn="base">
                <a:spcBef>
                  <a:spcPct val="0"/>
                </a:spcBef>
                <a:spcAft>
                  <a:spcPct val="0"/>
                </a:spcAft>
                <a:defRPr/>
              </a:pPr>
              <a:t>‹#›</a:t>
            </a:fld>
            <a:endParaRPr kumimoji="0" lang="en-US" altLang="ja-JP"/>
          </a:p>
        </p:txBody>
      </p:sp>
    </p:spTree>
    <p:extLst>
      <p:ext uri="{BB962C8B-B14F-4D97-AF65-F5344CB8AC3E}">
        <p14:creationId xmlns:p14="http://schemas.microsoft.com/office/powerpoint/2010/main" val="252463468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13713651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7" name="テキスト ボックス 6">
            <a:extLst>
              <a:ext uri="{FF2B5EF4-FFF2-40B4-BE49-F238E27FC236}">
                <a16:creationId xmlns:a16="http://schemas.microsoft.com/office/drawing/2014/main" id="{5765169A-5E1B-4EF9-8943-6AE17045916E}"/>
              </a:ext>
            </a:extLst>
          </p:cNvPr>
          <p:cNvSpPr txBox="1"/>
          <p:nvPr userDrawn="1"/>
        </p:nvSpPr>
        <p:spPr>
          <a:xfrm>
            <a:off x="4415813" y="6550223"/>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a:t>
            </a:r>
            <a:r>
              <a:rPr lang="en-US" altLang="ja-JP" sz="1050" baseline="30000" dirty="0">
                <a:solidFill>
                  <a:srgbClr val="FF0000"/>
                </a:solidFill>
                <a:latin typeface="Meiryo" panose="020B0604030504040204" pitchFamily="34" charset="-128"/>
                <a:ea typeface="Meiryo" panose="020B0604030504040204" pitchFamily="34" charset="-128"/>
              </a:rPr>
              <a:t>2</a:t>
            </a:r>
            <a:r>
              <a:rPr lang="en-US" altLang="ja-JP" sz="1050" dirty="0">
                <a:solidFill>
                  <a:srgbClr val="FF0000"/>
                </a:solidFill>
                <a:latin typeface="Meiryo" panose="020B0604030504040204" pitchFamily="34" charset="-128"/>
                <a:ea typeface="Meiryo" panose="020B0604030504040204" pitchFamily="34" charset="-128"/>
              </a:rPr>
              <a:t>MatE Internal Use Only</a:t>
            </a:r>
            <a:endParaRPr lang="ja-JP" altLang="en-US" sz="1050" dirty="0">
              <a:solidFill>
                <a:srgbClr val="FF0000"/>
              </a:solidFill>
            </a:endParaRP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92729517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readable.jp/translat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d2mate.mdxes.iir.isct.ac.jp/D2MatE/D2MatE_programs.html?page=ai"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api.deepl.com/v2/translate" TargetMode="External"/><Relationship Id="rId4" Type="http://schemas.openxmlformats.org/officeDocument/2006/relationships/hyperlink" Target="https://api-free.deepl.com/v2/translat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6096000" y="3420633"/>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東京科学大学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総合研究院</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lang="ja-JP" altLang="en-US" sz="2600" b="1" dirty="0">
                <a:solidFill>
                  <a:srgbClr val="000000"/>
                </a:solidFill>
                <a:latin typeface="ＭＳ Ｐゴシック"/>
                <a:ea typeface="ＭＳ Ｐゴシック"/>
              </a:rPr>
              <a:t>フロンティア材料研究所</a:t>
            </a:r>
            <a:endPar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26628" name="Text Box 4"/>
          <p:cNvSpPr txBox="1">
            <a:spLocks noChangeArrowheads="1"/>
          </p:cNvSpPr>
          <p:nvPr/>
        </p:nvSpPr>
        <p:spPr bwMode="auto">
          <a:xfrm>
            <a:off x="4367808" y="2780267"/>
            <a:ext cx="2324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983432" y="1400470"/>
            <a:ext cx="10513168" cy="167640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a:t>
            </a:r>
            <a:r>
              <a:rPr lang="en-US" altLang="ja-JP" sz="3600" b="1" dirty="0">
                <a:solidFill>
                  <a:srgbClr val="0000FF"/>
                </a:solidFill>
                <a:latin typeface="+mn-lt"/>
                <a:ea typeface="+mn-ea"/>
              </a:rPr>
              <a:t>: </a:t>
            </a:r>
            <a:r>
              <a:rPr lang="ja-JP" altLang="en-US" sz="3600" b="1" dirty="0">
                <a:solidFill>
                  <a:srgbClr val="0000FF"/>
                </a:solidFill>
                <a:latin typeface="+mn-lt"/>
                <a:ea typeface="+mn-ea"/>
              </a:rPr>
              <a:t>翻訳</a:t>
            </a:r>
            <a:r>
              <a:rPr lang="en-US" altLang="ja-JP" sz="3600" b="1" dirty="0">
                <a:solidFill>
                  <a:srgbClr val="0000FF"/>
                </a:solidFill>
                <a:latin typeface="+mn-lt"/>
                <a:ea typeface="+mn-ea"/>
              </a:rPr>
              <a:t>: translate.py</a:t>
            </a:r>
            <a:endParaRPr lang="ja-JP" altLang="en-US" sz="3600" b="1" dirty="0">
              <a:solidFill>
                <a:srgbClr val="0000FF"/>
              </a:solidFill>
              <a:latin typeface="+mn-lt"/>
              <a:ea typeface="+mn-ea"/>
            </a:endParaRPr>
          </a:p>
        </p:txBody>
      </p:sp>
      <p:sp>
        <p:nvSpPr>
          <p:cNvPr id="2" name="コンテンツ プレースホルダー 2">
            <a:extLst>
              <a:ext uri="{FF2B5EF4-FFF2-40B4-BE49-F238E27FC236}">
                <a16:creationId xmlns:a16="http://schemas.microsoft.com/office/drawing/2014/main" id="{AB63E4E9-9DF0-F8E3-61E0-BC5F72C81863}"/>
              </a:ext>
            </a:extLst>
          </p:cNvPr>
          <p:cNvSpPr txBox="1">
            <a:spLocks/>
          </p:cNvSpPr>
          <p:nvPr/>
        </p:nvSpPr>
        <p:spPr>
          <a:xfrm>
            <a:off x="454224" y="5631180"/>
            <a:ext cx="10887600" cy="1102994"/>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spcAft>
                <a:spcPts val="1200"/>
              </a:spcAft>
            </a:pPr>
            <a:r>
              <a:rPr lang="ja-JP" altLang="en-US" sz="2000" dirty="0"/>
              <a:t>本資料には、</a:t>
            </a:r>
            <a:r>
              <a:rPr lang="en-US" altLang="ja-JP" sz="2000" dirty="0"/>
              <a:t>Microsoft365</a:t>
            </a:r>
            <a:r>
              <a:rPr lang="ja-JP" altLang="en-US" sz="2000" dirty="0"/>
              <a:t> </a:t>
            </a:r>
            <a:r>
              <a:rPr lang="en-US" altLang="ja-JP" sz="2000" dirty="0"/>
              <a:t>Copilot / ChatGPT4o,o1</a:t>
            </a:r>
            <a:r>
              <a:rPr lang="ja-JP" altLang="en-US" sz="2000" dirty="0"/>
              <a:t>等</a:t>
            </a:r>
            <a:r>
              <a:rPr lang="en-US" altLang="ja-JP" sz="2000" dirty="0"/>
              <a:t> </a:t>
            </a:r>
            <a:r>
              <a:rPr lang="ja-JP" altLang="en-US" sz="2000" dirty="0"/>
              <a:t>に尋ね、</a:t>
            </a:r>
            <a:br>
              <a:rPr lang="en-US" altLang="ja-JP" sz="2000" dirty="0"/>
            </a:br>
            <a:r>
              <a:rPr lang="ja-JP" altLang="en-US" sz="2000" dirty="0"/>
              <a:t>本資料作成者が納得した内容が含まれています。</a:t>
            </a:r>
            <a:endParaRPr lang="en-US" altLang="ja-JP"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21CF-2302-3DF0-75C6-7EDDCB3AF572}"/>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AB6328CE-413E-0A94-61D5-A19DA1981C54}"/>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PowerPoint</a:t>
            </a:r>
            <a:r>
              <a:rPr lang="ja-JP" altLang="en-US" dirty="0"/>
              <a:t>ファイル </a:t>
            </a:r>
            <a:r>
              <a:rPr lang="en-US" altLang="ja-JP" dirty="0"/>
              <a:t>translate_test.pptx</a:t>
            </a:r>
            <a:r>
              <a:rPr lang="ja-JP" altLang="en-US" dirty="0"/>
              <a:t>の変換</a:t>
            </a:r>
            <a:r>
              <a:rPr lang="en-US" altLang="ja-JP" dirty="0"/>
              <a:t>:</a:t>
            </a:r>
            <a:r>
              <a:rPr lang="ja-JP" altLang="en-US" dirty="0"/>
              <a:t> 比較ファイル</a:t>
            </a:r>
          </a:p>
        </p:txBody>
      </p:sp>
      <p:sp>
        <p:nvSpPr>
          <p:cNvPr id="7" name="テキスト ボックス 6">
            <a:extLst>
              <a:ext uri="{FF2B5EF4-FFF2-40B4-BE49-F238E27FC236}">
                <a16:creationId xmlns:a16="http://schemas.microsoft.com/office/drawing/2014/main" id="{135E418A-1A9F-C3A5-2F99-006FD69FE098}"/>
              </a:ext>
            </a:extLst>
          </p:cNvPr>
          <p:cNvSpPr txBox="1"/>
          <p:nvPr/>
        </p:nvSpPr>
        <p:spPr>
          <a:xfrm>
            <a:off x="104774" y="668098"/>
            <a:ext cx="12087226" cy="101566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2000" b="1" i="0" u="none" strike="noStrike" kern="1200" cap="none" spc="0" normalizeH="0" baseline="0" noProof="0" dirty="0">
                <a:ln>
                  <a:noFill/>
                </a:ln>
                <a:effectLst/>
                <a:uLnTx/>
                <a:uFillTx/>
                <a:latin typeface="Verdana"/>
                <a:ea typeface="メイリオ"/>
                <a:cs typeface="+mn-cs"/>
              </a:rPr>
              <a:t>&gt; python translate.py </a:t>
            </a:r>
            <a:r>
              <a:rPr kumimoji="1" lang="en-US" altLang="ja-JP" sz="2000" b="1" i="0" u="none" strike="noStrike" kern="1200" cap="none" spc="0" normalizeH="0" baseline="0" noProof="0" dirty="0" err="1">
                <a:ln>
                  <a:noFill/>
                </a:ln>
                <a:effectLst/>
                <a:uLnTx/>
                <a:uFillTx/>
                <a:latin typeface="Verdana"/>
                <a:ea typeface="メイリオ"/>
                <a:cs typeface="+mn-cs"/>
              </a:rPr>
              <a:t>openai</a:t>
            </a:r>
            <a:r>
              <a:rPr kumimoji="1" lang="en-US" altLang="ja-JP" sz="2000" b="1" i="0" u="none" strike="noStrike" kern="1200" cap="none" spc="0" normalizeH="0" baseline="0" noProof="0" dirty="0">
                <a:ln>
                  <a:noFill/>
                </a:ln>
                <a:effectLst/>
                <a:uLnTx/>
                <a:uFillTx/>
                <a:latin typeface="Verdana"/>
                <a:ea typeface="メイリオ"/>
                <a:cs typeface="+mn-cs"/>
              </a:rPr>
              <a:t> je translate_test.pptx</a:t>
            </a:r>
          </a:p>
          <a:p>
            <a:pPr marR="0" lvl="0" algn="l" defTabSz="914400" rtl="0" eaLnBrk="1" fontAlgn="auto" latinLnBrk="0" hangingPunct="1">
              <a:lnSpc>
                <a:spcPct val="100000"/>
              </a:lnSpc>
              <a:spcBef>
                <a:spcPts val="0"/>
              </a:spcBef>
              <a:spcAft>
                <a:spcPts val="0"/>
              </a:spcAft>
              <a:buClrTx/>
              <a:buSzTx/>
              <a:tabLst/>
              <a:defRPr/>
            </a:pPr>
            <a:endParaRPr lang="en-US" altLang="ja-JP" sz="2000" b="1" dirty="0">
              <a:latin typeface="Verdana"/>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2000" b="0" i="0" u="none" strike="noStrike" kern="1200" cap="none" spc="0" normalizeH="0" baseline="0" noProof="0" dirty="0">
              <a:ln>
                <a:noFill/>
              </a:ln>
              <a:effectLst/>
              <a:uLnTx/>
              <a:uFillTx/>
              <a:latin typeface="Verdana"/>
              <a:ea typeface="メイリオ"/>
              <a:cs typeface="+mn-cs"/>
            </a:endParaRPr>
          </a:p>
        </p:txBody>
      </p:sp>
      <p:sp>
        <p:nvSpPr>
          <p:cNvPr id="9" name="テキスト ボックス 8">
            <a:extLst>
              <a:ext uri="{FF2B5EF4-FFF2-40B4-BE49-F238E27FC236}">
                <a16:creationId xmlns:a16="http://schemas.microsoft.com/office/drawing/2014/main" id="{5A03E6EC-B763-C821-1143-3DA446C788E1}"/>
              </a:ext>
            </a:extLst>
          </p:cNvPr>
          <p:cNvSpPr txBox="1"/>
          <p:nvPr/>
        </p:nvSpPr>
        <p:spPr>
          <a:xfrm>
            <a:off x="104774" y="1114181"/>
            <a:ext cx="4451929" cy="369332"/>
          </a:xfrm>
          <a:prstGeom prst="rect">
            <a:avLst/>
          </a:prstGeom>
          <a:no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translate_test_pptx.html</a:t>
            </a:r>
            <a:endParaRPr lang="ja-JP" altLang="en-US" dirty="0">
              <a:solidFill>
                <a:srgbClr val="FF0000"/>
              </a:solidFill>
            </a:endParaRPr>
          </a:p>
        </p:txBody>
      </p:sp>
      <p:pic>
        <p:nvPicPr>
          <p:cNvPr id="4" name="図 3">
            <a:extLst>
              <a:ext uri="{FF2B5EF4-FFF2-40B4-BE49-F238E27FC236}">
                <a16:creationId xmlns:a16="http://schemas.microsoft.com/office/drawing/2014/main" id="{813B2B5D-0CB3-B68F-9685-C598712DDAC4}"/>
              </a:ext>
            </a:extLst>
          </p:cNvPr>
          <p:cNvPicPr>
            <a:picLocks noChangeAspect="1"/>
          </p:cNvPicPr>
          <p:nvPr/>
        </p:nvPicPr>
        <p:blipFill>
          <a:blip r:embed="rId3"/>
          <a:srcRect t="9427" r="362" b="32256"/>
          <a:stretch/>
        </p:blipFill>
        <p:spPr>
          <a:xfrm>
            <a:off x="334098" y="1508099"/>
            <a:ext cx="11856317" cy="6283954"/>
          </a:xfrm>
          <a:prstGeom prst="rect">
            <a:avLst/>
          </a:prstGeom>
        </p:spPr>
      </p:pic>
    </p:spTree>
    <p:extLst>
      <p:ext uri="{BB962C8B-B14F-4D97-AF65-F5344CB8AC3E}">
        <p14:creationId xmlns:p14="http://schemas.microsoft.com/office/powerpoint/2010/main" val="21263003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A9C05-79F7-5598-1856-917A59476B98}"/>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A81E122-80BF-86A6-F74F-D71CCDA58CD7}"/>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ファイルの書式を維持したままテキスト化</a:t>
            </a:r>
            <a:endParaRPr lang="ja-JP" altLang="en-US" sz="3200" b="1" kern="0" dirty="0">
              <a:solidFill>
                <a:srgbClr val="000000"/>
              </a:solidFill>
              <a:latin typeface="Times New Roman"/>
              <a:ea typeface="ＭＳ Ｐゴシック"/>
            </a:endParaRPr>
          </a:p>
        </p:txBody>
      </p:sp>
      <p:sp>
        <p:nvSpPr>
          <p:cNvPr id="7" name="テキスト ボックス 6">
            <a:extLst>
              <a:ext uri="{FF2B5EF4-FFF2-40B4-BE49-F238E27FC236}">
                <a16:creationId xmlns:a16="http://schemas.microsoft.com/office/drawing/2014/main" id="{EEDE4925-263F-5B03-262A-27C61649EB67}"/>
              </a:ext>
            </a:extLst>
          </p:cNvPr>
          <p:cNvSpPr txBox="1"/>
          <p:nvPr/>
        </p:nvSpPr>
        <p:spPr>
          <a:xfrm>
            <a:off x="225424" y="876300"/>
            <a:ext cx="11966575" cy="5016758"/>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err="1"/>
              <a:t>Readble</a:t>
            </a:r>
            <a:r>
              <a:rPr kumimoji="1" lang="en-US" altLang="ja-JP" sz="3200" dirty="0"/>
              <a:t> (</a:t>
            </a:r>
            <a:r>
              <a:rPr kumimoji="1" lang="en-US" altLang="ja-JP" sz="3200" dirty="0">
                <a:hlinkClick r:id="rId3">
                  <a:extLst>
                    <a:ext uri="{A12FA001-AC4F-418D-AE19-62706E023703}">
                      <ahyp:hlinkClr xmlns:ahyp="http://schemas.microsoft.com/office/drawing/2018/hyperlinkcolor" val="tx"/>
                    </a:ext>
                  </a:extLst>
                </a:hlinkClick>
              </a:rPr>
              <a:t>https://readable.jp/translate</a:t>
            </a:r>
            <a:r>
              <a:rPr kumimoji="1" lang="en-US" altLang="ja-JP" sz="3200" dirty="0"/>
              <a:t>) </a:t>
            </a:r>
            <a:r>
              <a:rPr kumimoji="1" lang="ja-JP" altLang="en-US" sz="3200" dirty="0"/>
              <a:t>でできるとのこと</a:t>
            </a:r>
            <a:endParaRPr kumimoji="1" lang="en-US" altLang="ja-JP" sz="3200" dirty="0"/>
          </a:p>
          <a:p>
            <a:pPr marL="457200" indent="-457200">
              <a:buFont typeface="Arial" panose="020B0604020202020204" pitchFamily="34" charset="0"/>
              <a:buChar char="•"/>
            </a:pPr>
            <a:endParaRPr lang="en-US" altLang="ja-JP" sz="3200" dirty="0"/>
          </a:p>
          <a:p>
            <a:r>
              <a:rPr lang="ja-JP" altLang="en-US" sz="3200" dirty="0"/>
              <a:t>自作プログラムで</a:t>
            </a:r>
            <a:r>
              <a:rPr kumimoji="1" lang="en-US" altLang="ja-JP" sz="3200" dirty="0"/>
              <a:t>PDF</a:t>
            </a:r>
            <a:r>
              <a:rPr kumimoji="1" lang="ja-JP" altLang="en-US" sz="3200" dirty="0"/>
              <a:t>ファイルを扱う場合の問題</a:t>
            </a:r>
            <a:r>
              <a:rPr kumimoji="1" lang="en-US" altLang="ja-JP" sz="3200" dirty="0"/>
              <a:t>:</a:t>
            </a:r>
          </a:p>
          <a:p>
            <a:r>
              <a:rPr kumimoji="1" lang="ja-JP" altLang="en-US" sz="3200" dirty="0"/>
              <a:t>　</a:t>
            </a:r>
            <a:r>
              <a:rPr kumimoji="1" lang="en-US" altLang="ja-JP" sz="3200" dirty="0"/>
              <a:t>PDF</a:t>
            </a:r>
            <a:r>
              <a:rPr kumimoji="1" lang="ja-JP" altLang="en-US" sz="3200" dirty="0"/>
              <a:t>ファイルはレイアウト優先、文章の順序を記憶していない</a:t>
            </a:r>
            <a:endParaRPr kumimoji="1" lang="en-US" altLang="ja-JP" sz="3200" dirty="0"/>
          </a:p>
          <a:p>
            <a:r>
              <a:rPr kumimoji="1" lang="ja-JP" altLang="en-US" sz="3200" dirty="0"/>
              <a:t>　自作のプログラムで対応するのは難しい</a:t>
            </a:r>
            <a:br>
              <a:rPr kumimoji="1" lang="en-US" altLang="ja-JP" sz="3200" dirty="0"/>
            </a:br>
            <a:endParaRPr lang="en-US" altLang="ja-JP" sz="3200" dirty="0"/>
          </a:p>
          <a:p>
            <a:r>
              <a:rPr lang="ja-JP" altLang="en-US" sz="3200" dirty="0"/>
              <a:t>以下の妥協が必要</a:t>
            </a:r>
            <a:endParaRPr lang="en-US" altLang="ja-JP" sz="3200" dirty="0"/>
          </a:p>
          <a:p>
            <a:pPr marL="457200" indent="-457200">
              <a:buFont typeface="Arial" panose="020B0604020202020204" pitchFamily="34" charset="0"/>
              <a:buChar char="•"/>
            </a:pPr>
            <a:r>
              <a:rPr kumimoji="1" lang="ja-JP" altLang="en-US" sz="3200" dirty="0"/>
              <a:t>文章の順序を気にせずに翻訳 </a:t>
            </a:r>
            <a:r>
              <a:rPr kumimoji="1" lang="en-US" altLang="ja-JP" sz="3200" dirty="0"/>
              <a:t>=&gt;</a:t>
            </a:r>
            <a:r>
              <a:rPr kumimoji="1" lang="ja-JP" altLang="en-US" sz="3200" dirty="0"/>
              <a:t> ほぼ役に立たない</a:t>
            </a:r>
            <a:endParaRPr kumimoji="1" lang="en-US" altLang="ja-JP" sz="3200" dirty="0"/>
          </a:p>
          <a:p>
            <a:pPr marL="457200" indent="-457200">
              <a:buFont typeface="Arial" panose="020B0604020202020204" pitchFamily="34" charset="0"/>
              <a:buChar char="•"/>
            </a:pPr>
            <a:r>
              <a:rPr kumimoji="1" lang="ja-JP" altLang="en-US" sz="3200" dirty="0">
                <a:solidFill>
                  <a:srgbClr val="0000FF"/>
                </a:solidFill>
              </a:rPr>
              <a:t>信頼できるコンバータ・ライブラリでテキストに変換してから翻訳する</a:t>
            </a:r>
            <a:endParaRPr kumimoji="1" lang="en-US" altLang="ja-JP" sz="3200" dirty="0">
              <a:solidFill>
                <a:srgbClr val="0000FF"/>
              </a:solidFill>
            </a:endParaRPr>
          </a:p>
        </p:txBody>
      </p:sp>
    </p:spTree>
    <p:extLst>
      <p:ext uri="{BB962C8B-B14F-4D97-AF65-F5344CB8AC3E}">
        <p14:creationId xmlns:p14="http://schemas.microsoft.com/office/powerpoint/2010/main" val="3193866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E2FB-2348-8361-692F-08EBFBA67D5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E7A8F92-92ED-2514-850A-7F954B4E730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ファイルのテキスト化</a:t>
            </a:r>
            <a:endParaRPr lang="ja-JP" altLang="en-US" sz="3200" b="1" kern="0" dirty="0">
              <a:solidFill>
                <a:srgbClr val="000000"/>
              </a:solidFill>
              <a:latin typeface="Times New Roman"/>
              <a:ea typeface="ＭＳ Ｐゴシック"/>
            </a:endParaRPr>
          </a:p>
        </p:txBody>
      </p:sp>
      <p:sp>
        <p:nvSpPr>
          <p:cNvPr id="2" name="テキスト ボックス 1">
            <a:extLst>
              <a:ext uri="{FF2B5EF4-FFF2-40B4-BE49-F238E27FC236}">
                <a16:creationId xmlns:a16="http://schemas.microsoft.com/office/drawing/2014/main" id="{F9106FD8-7487-7CC2-35F2-C75ECF4CD0DB}"/>
              </a:ext>
            </a:extLst>
          </p:cNvPr>
          <p:cNvSpPr txBox="1"/>
          <p:nvPr/>
        </p:nvSpPr>
        <p:spPr>
          <a:xfrm>
            <a:off x="5494021" y="908651"/>
            <a:ext cx="6736080" cy="11649343"/>
          </a:xfrm>
          <a:prstGeom prst="rect">
            <a:avLst/>
          </a:prstGeom>
          <a:noFill/>
          <a:ln>
            <a:noFill/>
          </a:ln>
        </p:spPr>
        <p:txBody>
          <a:bodyPr wrap="square">
            <a:spAutoFit/>
          </a:bodyPr>
          <a:lstStyle/>
          <a:p>
            <a:pPr>
              <a:buNone/>
            </a:pPr>
            <a:r>
              <a:rPr lang="en-US" altLang="ja-JP" b="1" dirty="0"/>
              <a:t>Translate.py </a:t>
            </a:r>
            <a:r>
              <a:rPr lang="ja-JP" altLang="en-US" b="1" dirty="0"/>
              <a:t>でテキストに変換 </a:t>
            </a:r>
            <a:r>
              <a:rPr lang="en-US" altLang="ja-JP" b="1" dirty="0"/>
              <a:t>(pdf2docx.Converter()</a:t>
            </a:r>
            <a:r>
              <a:rPr lang="ja-JP" altLang="en-US" b="1" dirty="0"/>
              <a:t>を使用</a:t>
            </a:r>
            <a:r>
              <a:rPr lang="en-US" altLang="ja-JP" b="1" dirty="0"/>
              <a:t>)</a:t>
            </a:r>
          </a:p>
          <a:p>
            <a:pPr>
              <a:buNone/>
            </a:pPr>
            <a:r>
              <a:rPr lang="en-US" altLang="ja-JP" b="1" dirty="0"/>
              <a:t>&gt; python translate.py </a:t>
            </a:r>
            <a:r>
              <a:rPr lang="en-US" altLang="ja-JP" b="1" dirty="0" err="1"/>
              <a:t>openai</a:t>
            </a:r>
            <a:r>
              <a:rPr lang="en-US" altLang="ja-JP" b="1" dirty="0"/>
              <a:t> je kamiya-materia.pdf md</a:t>
            </a:r>
            <a:endParaRPr lang="en-US" altLang="ja-JP" sz="1100" dirty="0"/>
          </a:p>
          <a:p>
            <a:pPr>
              <a:buNone/>
            </a:pPr>
            <a:endParaRPr lang="en-US" altLang="ja-JP" sz="1100" dirty="0"/>
          </a:p>
          <a:p>
            <a:pPr>
              <a:buNone/>
            </a:pPr>
            <a:r>
              <a:rPr lang="ja-JP" altLang="en-US" sz="1100" dirty="0"/>
              <a:t>プロジェクト研究報告</a:t>
            </a:r>
          </a:p>
          <a:p>
            <a:pPr>
              <a:buNone/>
            </a:pPr>
            <a:r>
              <a:rPr lang="en-US" altLang="ja-JP" sz="1100" dirty="0"/>
              <a:t>｢</a:t>
            </a:r>
            <a:r>
              <a:rPr lang="ja-JP" altLang="en-US" sz="1100" dirty="0"/>
              <a:t>大学連携 特異構造金属・無機融合高機能材料開発共同研究プロジェクト活動紹介」</a:t>
            </a:r>
          </a:p>
          <a:p>
            <a:pPr>
              <a:buNone/>
            </a:pPr>
            <a:r>
              <a:rPr lang="ja-JP" altLang="en-US" sz="1100" dirty="0"/>
              <a:t>エレクトロニクス材料開発分野の活動状況</a:t>
            </a:r>
          </a:p>
          <a:p>
            <a:pPr>
              <a:buNone/>
            </a:pPr>
            <a:r>
              <a:rPr lang="ja-JP" altLang="en-US" sz="1100" dirty="0"/>
              <a:t>川原田 洋 神 谷 利 夫</a:t>
            </a:r>
          </a:p>
          <a:p>
            <a:pPr>
              <a:buNone/>
            </a:pPr>
            <a:r>
              <a:rPr lang="ja-JP" altLang="en-US" sz="1100" dirty="0"/>
              <a:t>早稲田大学教授大学院先進理工学研究科ナノ理工学専攻</a:t>
            </a:r>
            <a:r>
              <a:rPr lang="en-US" altLang="ja-JP" sz="1100" dirty="0"/>
              <a:t>(〒1698555 </a:t>
            </a:r>
            <a:r>
              <a:rPr lang="ja-JP" altLang="en-US" sz="1100" dirty="0"/>
              <a:t>東京都新宿区大久保 </a:t>
            </a:r>
            <a:r>
              <a:rPr lang="en-US" altLang="ja-JP" sz="1100" dirty="0"/>
              <a:t>341)</a:t>
            </a:r>
          </a:p>
          <a:p>
            <a:pPr>
              <a:buNone/>
            </a:pPr>
            <a:r>
              <a:rPr lang="en-US" altLang="ja-JP" sz="1100" dirty="0"/>
              <a:t></a:t>
            </a:r>
            <a:r>
              <a:rPr lang="ja-JP" altLang="en-US" sz="1100" dirty="0"/>
              <a:t>東京工業大学教授応用セラミックス研究所</a:t>
            </a:r>
          </a:p>
          <a:p>
            <a:pPr>
              <a:buNone/>
            </a:pPr>
            <a:endParaRPr lang="ja-JP" altLang="en-US" sz="1100" dirty="0"/>
          </a:p>
          <a:p>
            <a:pPr>
              <a:buNone/>
            </a:pPr>
            <a:r>
              <a:rPr lang="en-US" altLang="ja-JP" sz="1100" dirty="0"/>
              <a:t>Research Progress on Materials for MEMS and Electronics Devices of Electronics Materials Development Group; Hiroshi </a:t>
            </a:r>
            <a:r>
              <a:rPr lang="en-US" altLang="ja-JP" sz="1100" dirty="0" err="1"/>
              <a:t>Kawarada</a:t>
            </a:r>
            <a:r>
              <a:rPr lang="en-US" altLang="ja-JP" sz="1100" dirty="0"/>
              <a:t> and</a:t>
            </a:r>
          </a:p>
          <a:p>
            <a:pPr>
              <a:buNone/>
            </a:pPr>
            <a:r>
              <a:rPr lang="en-US" altLang="ja-JP" sz="1100" dirty="0"/>
              <a:t>Toshio Kamiya(Graduate School of Advanced Science and Engineering, </a:t>
            </a:r>
            <a:r>
              <a:rPr lang="en-US" altLang="ja-JP" sz="1100" dirty="0" err="1"/>
              <a:t>Waseda</a:t>
            </a:r>
            <a:r>
              <a:rPr lang="en-US" altLang="ja-JP" sz="1100" dirty="0"/>
              <a:t> University, Tokyo. Materials &amp; Structures </a:t>
            </a:r>
            <a:r>
              <a:rPr lang="en-US" altLang="ja-JP" sz="1100" dirty="0" err="1"/>
              <a:t>Labora</a:t>
            </a:r>
            <a:r>
              <a:rPr lang="en-US" altLang="ja-JP" sz="1100" dirty="0"/>
              <a:t>-</a:t>
            </a:r>
          </a:p>
          <a:p>
            <a:pPr>
              <a:buNone/>
            </a:pPr>
            <a:r>
              <a:rPr lang="en-US" altLang="ja-JP" sz="1100" dirty="0"/>
              <a:t>tory, Tokyo Institute of Technology, Tokyo)</a:t>
            </a:r>
          </a:p>
          <a:p>
            <a:pPr>
              <a:buNone/>
            </a:pPr>
            <a:r>
              <a:rPr lang="en-US" altLang="ja-JP" sz="1100" dirty="0"/>
              <a:t>Keywords: piezoelectric materials, carbon nanotube(CNT), </a:t>
            </a:r>
            <a:r>
              <a:rPr lang="en-US" altLang="ja-JP" sz="1100" dirty="0" err="1"/>
              <a:t>biosensing</a:t>
            </a:r>
            <a:r>
              <a:rPr lang="en-US" altLang="ja-JP" sz="1100" dirty="0"/>
              <a:t>, </a:t>
            </a:r>
            <a:r>
              <a:rPr lang="en-US" altLang="ja-JP" sz="1100" dirty="0" err="1"/>
              <a:t>aIGZO</a:t>
            </a:r>
            <a:r>
              <a:rPr lang="en-US" altLang="ja-JP" sz="1100" dirty="0"/>
              <a:t> TFT, topological insulator</a:t>
            </a:r>
          </a:p>
          <a:p>
            <a:pPr>
              <a:buNone/>
            </a:pPr>
            <a:r>
              <a:rPr lang="en-US" altLang="ja-JP" sz="1100" dirty="0"/>
              <a:t>2015</a:t>
            </a:r>
            <a:r>
              <a:rPr lang="ja-JP" altLang="en-US" sz="1100" dirty="0"/>
              <a:t>年 </a:t>
            </a:r>
            <a:r>
              <a:rPr lang="en-US" altLang="ja-JP" sz="1100" dirty="0"/>
              <a:t>3 </a:t>
            </a:r>
            <a:r>
              <a:rPr lang="ja-JP" altLang="en-US" sz="1100" dirty="0"/>
              <a:t>月 </a:t>
            </a:r>
            <a:r>
              <a:rPr lang="en-US" altLang="ja-JP" sz="1100" dirty="0"/>
              <a:t>2 </a:t>
            </a:r>
            <a:r>
              <a:rPr lang="ja-JP" altLang="en-US" sz="1100" dirty="0"/>
              <a:t>日受理</a:t>
            </a:r>
            <a:r>
              <a:rPr lang="en-US" altLang="ja-JP" sz="1100" dirty="0"/>
              <a:t>[doi:10.2320/materia.54.232]</a:t>
            </a:r>
          </a:p>
          <a:p>
            <a:pPr>
              <a:buNone/>
            </a:pPr>
            <a:endParaRPr lang="en-US" altLang="ja-JP" sz="1100" dirty="0"/>
          </a:p>
          <a:p>
            <a:pPr>
              <a:buNone/>
            </a:pPr>
            <a:r>
              <a:rPr lang="ja-JP" altLang="en-US" sz="1100" dirty="0"/>
              <a:t></a:t>
            </a:r>
            <a:r>
              <a:rPr lang="en-US" altLang="ja-JP" sz="1100" dirty="0"/>
              <a:t>. </a:t>
            </a:r>
            <a:r>
              <a:rPr lang="ja-JP" altLang="en-US" sz="1100" dirty="0"/>
              <a:t>マイクロエレクトロメカニカルシステムデバイス</a:t>
            </a:r>
          </a:p>
          <a:p>
            <a:pPr>
              <a:buNone/>
            </a:pPr>
            <a:endParaRPr lang="ja-JP" altLang="en-US" sz="1100" dirty="0"/>
          </a:p>
          <a:p>
            <a:pPr>
              <a:buNone/>
            </a:pPr>
            <a:r>
              <a:rPr lang="ja-JP" altLang="en-US" sz="1100" dirty="0"/>
              <a:t>用無鉛圧電セラミックス薄膜</a:t>
            </a:r>
          </a:p>
          <a:p>
            <a:pPr>
              <a:buNone/>
            </a:pPr>
            <a:endParaRPr lang="ja-JP" altLang="en-US" sz="1100" dirty="0"/>
          </a:p>
          <a:p>
            <a:pPr>
              <a:buNone/>
            </a:pPr>
            <a:r>
              <a:rPr lang="ja-JP" altLang="en-US" sz="1100" dirty="0"/>
              <a:t>有害元素含有材料の使用に関する規制が，欧州を中心に進</a:t>
            </a:r>
          </a:p>
          <a:p>
            <a:pPr>
              <a:buNone/>
            </a:pPr>
            <a:endParaRPr lang="ja-JP" altLang="en-US" sz="1100" dirty="0"/>
          </a:p>
          <a:p>
            <a:pPr>
              <a:buNone/>
            </a:pPr>
            <a:r>
              <a:rPr lang="ja-JP" altLang="en-US" sz="1100" dirty="0"/>
              <a:t>められている．現在製品化されている圧電体セラミックス材</a:t>
            </a:r>
          </a:p>
          <a:p>
            <a:pPr>
              <a:buNone/>
            </a:pPr>
            <a:endParaRPr lang="ja-JP" altLang="en-US" sz="1100" dirty="0"/>
          </a:p>
          <a:p>
            <a:pPr>
              <a:buNone/>
            </a:pPr>
            <a:r>
              <a:rPr lang="ja-JP" altLang="en-US" sz="1100" dirty="0"/>
              <a:t>料は鉛系酸化物の </a:t>
            </a:r>
            <a:r>
              <a:rPr lang="en-US" altLang="ja-JP" sz="1100" dirty="0"/>
              <a:t>Pb(Zr, Ti)O3 (PZT)</a:t>
            </a:r>
            <a:r>
              <a:rPr lang="ja-JP" altLang="en-US" sz="1100" dirty="0"/>
              <a:t>系が中心なため，無</a:t>
            </a:r>
          </a:p>
          <a:p>
            <a:pPr>
              <a:buNone/>
            </a:pPr>
            <a:r>
              <a:rPr lang="ja-JP" altLang="en-US" sz="1100" dirty="0"/>
              <a:t>鉛圧電材料の開発は急務である．種々の無鉛材料の中で</a:t>
            </a:r>
            <a:r>
              <a:rPr lang="en-US" altLang="ja-JP" sz="1100" dirty="0"/>
              <a:t>(K,</a:t>
            </a:r>
          </a:p>
          <a:p>
            <a:pPr>
              <a:buNone/>
            </a:pPr>
            <a:endParaRPr lang="en-US" altLang="ja-JP" sz="1100" dirty="0"/>
          </a:p>
          <a:p>
            <a:pPr>
              <a:buNone/>
            </a:pPr>
            <a:r>
              <a:rPr lang="en-US" altLang="ja-JP" sz="1100" dirty="0"/>
              <a:t>Na)NbO3 (KNN)</a:t>
            </a:r>
            <a:r>
              <a:rPr lang="ja-JP" altLang="en-US" sz="1100" dirty="0"/>
              <a:t>は，比較的高いキュリー温度と優れた圧電</a:t>
            </a:r>
          </a:p>
          <a:p>
            <a:pPr>
              <a:buNone/>
            </a:pPr>
            <a:r>
              <a:rPr lang="ja-JP" altLang="en-US" sz="1100" dirty="0"/>
              <a:t>特性を有する化合物として注目されている．名古屋大学エコ</a:t>
            </a:r>
          </a:p>
          <a:p>
            <a:pPr>
              <a:buNone/>
            </a:pPr>
            <a:endParaRPr lang="ja-JP" altLang="en-US" sz="1100" dirty="0"/>
          </a:p>
          <a:p>
            <a:pPr>
              <a:buNone/>
            </a:pPr>
            <a:r>
              <a:rPr lang="ja-JP" altLang="en-US" sz="1100" dirty="0"/>
              <a:t>トピア科学研究所は，高均質，精密な組成制御が容易で，低</a:t>
            </a:r>
          </a:p>
          <a:p>
            <a:pPr>
              <a:buNone/>
            </a:pPr>
            <a:endParaRPr lang="ja-JP" altLang="en-US" sz="1100" dirty="0"/>
          </a:p>
          <a:p>
            <a:pPr>
              <a:buNone/>
            </a:pPr>
            <a:r>
              <a:rPr lang="ja-JP" altLang="en-US" sz="1100" dirty="0"/>
              <a:t>温合成が可能な金属有機化合物前駆体溶液での化学プロセ</a:t>
            </a:r>
          </a:p>
          <a:p>
            <a:pPr>
              <a:buNone/>
            </a:pPr>
            <a:endParaRPr lang="ja-JP" altLang="en-US" sz="1100" dirty="0"/>
          </a:p>
          <a:p>
            <a:pPr>
              <a:buNone/>
            </a:pPr>
            <a:r>
              <a:rPr lang="ja-JP" altLang="en-US" sz="1100" dirty="0"/>
              <a:t>図 </a:t>
            </a:r>
            <a:r>
              <a:rPr lang="en-US" altLang="ja-JP" sz="1100" dirty="0"/>
              <a:t>1 </a:t>
            </a:r>
            <a:r>
              <a:rPr lang="ja-JP" altLang="en-US" sz="1100" dirty="0"/>
              <a:t>微細加工後のカンチレバー型</a:t>
            </a:r>
            <a:r>
              <a:rPr lang="en-US" altLang="ja-JP" sz="1100" dirty="0"/>
              <a:t>(K, Na)NbO3 </a:t>
            </a:r>
            <a:r>
              <a:rPr lang="ja-JP" altLang="en-US" sz="1100" dirty="0"/>
              <a:t>系薄</a:t>
            </a:r>
          </a:p>
          <a:p>
            <a:pPr>
              <a:buNone/>
            </a:pPr>
            <a:endParaRPr lang="ja-JP" altLang="en-US" sz="1100" dirty="0"/>
          </a:p>
          <a:p>
            <a:pPr>
              <a:buNone/>
            </a:pPr>
            <a:r>
              <a:rPr lang="ja-JP" altLang="en-US" sz="1100" dirty="0"/>
              <a:t>膜の電子顕微鏡写真．</a:t>
            </a:r>
          </a:p>
          <a:p>
            <a:pPr>
              <a:buNone/>
            </a:pPr>
            <a:endParaRPr lang="ja-JP" altLang="en-US" sz="1100" dirty="0"/>
          </a:p>
          <a:p>
            <a:pPr>
              <a:buNone/>
            </a:pPr>
            <a:r>
              <a:rPr lang="ja-JP" altLang="en-US" sz="1100" dirty="0"/>
              <a:t>スにより，</a:t>
            </a:r>
            <a:r>
              <a:rPr lang="en-US" altLang="ja-JP" sz="1100" dirty="0"/>
              <a:t>KNN </a:t>
            </a:r>
            <a:r>
              <a:rPr lang="ja-JP" altLang="en-US" sz="1100" dirty="0"/>
              <a:t>系化合物の薄膜化を行っている．所望の特</a:t>
            </a:r>
          </a:p>
          <a:p>
            <a:pPr>
              <a:buNone/>
            </a:pPr>
            <a:endParaRPr lang="ja-JP" altLang="en-US" sz="1100" dirty="0"/>
          </a:p>
          <a:p>
            <a:pPr>
              <a:buNone/>
            </a:pPr>
            <a:r>
              <a:rPr lang="ja-JP" altLang="en-US" sz="1100" dirty="0"/>
              <a:t>昇が起こり易く，そのような高温環境下では半導体デバイス</a:t>
            </a:r>
          </a:p>
          <a:p>
            <a:pPr>
              <a:buNone/>
            </a:pPr>
            <a:endParaRPr lang="ja-JP" altLang="en-US" sz="1100" dirty="0"/>
          </a:p>
          <a:p>
            <a:pPr>
              <a:buNone/>
            </a:pPr>
            <a:r>
              <a:rPr lang="ja-JP" altLang="en-US" sz="1100" dirty="0"/>
              <a:t>性を得るための </a:t>
            </a:r>
            <a:r>
              <a:rPr lang="en-US" altLang="ja-JP" sz="1100" dirty="0"/>
              <a:t>KNN </a:t>
            </a:r>
            <a:r>
              <a:rPr lang="ja-JP" altLang="en-US" sz="1100" dirty="0"/>
              <a:t>薄膜の特性制御のため，</a:t>
            </a:r>
            <a:r>
              <a:rPr lang="en-US" altLang="ja-JP" sz="1100" dirty="0"/>
              <a:t>KNN </a:t>
            </a:r>
            <a:r>
              <a:rPr lang="ja-JP" altLang="en-US" sz="1100" dirty="0"/>
              <a:t>に異種</a:t>
            </a:r>
          </a:p>
          <a:p>
            <a:pPr>
              <a:buNone/>
            </a:pPr>
            <a:endParaRPr lang="ja-JP" altLang="en-US" sz="1100" dirty="0"/>
          </a:p>
          <a:p>
            <a:pPr>
              <a:buNone/>
            </a:pPr>
            <a:r>
              <a:rPr lang="ja-JP" altLang="en-US" sz="1100" dirty="0"/>
              <a:t>の性能低下も懸念され，接合技術なども含めたデバイス内の</a:t>
            </a:r>
          </a:p>
          <a:p>
            <a:pPr>
              <a:buNone/>
            </a:pPr>
            <a:endParaRPr lang="ja-JP" altLang="en-US" sz="1100" dirty="0"/>
          </a:p>
          <a:p>
            <a:pPr>
              <a:buNone/>
            </a:pPr>
            <a:r>
              <a:rPr lang="ja-JP" altLang="en-US" sz="1100" dirty="0"/>
              <a:t>元素を置換あるいはドープする．多価イオンとなる </a:t>
            </a:r>
            <a:r>
              <a:rPr lang="en-US" altLang="ja-JP" sz="1100" dirty="0"/>
              <a:t>Mn </a:t>
            </a:r>
            <a:r>
              <a:rPr lang="ja-JP" altLang="en-US" sz="1100" dirty="0"/>
              <a:t>の</a:t>
            </a:r>
          </a:p>
          <a:p>
            <a:pPr>
              <a:buNone/>
            </a:pPr>
            <a:endParaRPr lang="ja-JP" altLang="en-US" sz="1100" dirty="0"/>
          </a:p>
          <a:p>
            <a:pPr>
              <a:buNone/>
            </a:pPr>
            <a:r>
              <a:rPr lang="ja-JP" altLang="en-US" sz="1100" dirty="0"/>
              <a:t>各要素技術の高度化も不可欠となっている．現在，このよう</a:t>
            </a:r>
          </a:p>
          <a:p>
            <a:pPr>
              <a:buNone/>
            </a:pPr>
            <a:endParaRPr lang="ja-JP" altLang="en-US" sz="1100" dirty="0"/>
          </a:p>
          <a:p>
            <a:pPr>
              <a:buNone/>
            </a:pPr>
            <a:r>
              <a:rPr lang="ja-JP" altLang="en-US" sz="1100" dirty="0"/>
              <a:t>ドープでは，大きな問題である電気絶縁性の低下を解決して</a:t>
            </a:r>
          </a:p>
          <a:p>
            <a:pPr>
              <a:buNone/>
            </a:pPr>
            <a:endParaRPr lang="ja-JP" altLang="en-US" sz="1100" dirty="0"/>
          </a:p>
          <a:p>
            <a:pPr>
              <a:buNone/>
            </a:pPr>
            <a:r>
              <a:rPr lang="ja-JP" altLang="en-US" sz="1100" dirty="0"/>
              <a:t>な接合部には有害物質である </a:t>
            </a:r>
            <a:r>
              <a:rPr lang="en-US" altLang="ja-JP" sz="1100" dirty="0"/>
              <a:t>Pb </a:t>
            </a:r>
            <a:r>
              <a:rPr lang="ja-JP" altLang="en-US" sz="1100" dirty="0"/>
              <a:t>を含む高融点はんだ</a:t>
            </a:r>
            <a:r>
              <a:rPr lang="en-US" altLang="ja-JP" sz="1100" dirty="0"/>
              <a:t>(Pb</a:t>
            </a:r>
          </a:p>
          <a:p>
            <a:pPr>
              <a:buNone/>
            </a:pPr>
            <a:endParaRPr lang="en-US" altLang="ja-JP" sz="1100" dirty="0"/>
          </a:p>
          <a:p>
            <a:pPr>
              <a:buNone/>
            </a:pPr>
            <a:r>
              <a:rPr lang="ja-JP" altLang="en-US" sz="1100" dirty="0"/>
              <a:t>いる．その機構は，</a:t>
            </a:r>
            <a:r>
              <a:rPr lang="en-US" altLang="ja-JP" sz="1100" dirty="0"/>
              <a:t>Mn2</a:t>
            </a:r>
            <a:r>
              <a:rPr lang="ja-JP" altLang="en-US" sz="1100" dirty="0"/>
              <a:t>＋ あるいは </a:t>
            </a:r>
            <a:r>
              <a:rPr lang="en-US" altLang="ja-JP" sz="1100" dirty="0"/>
              <a:t>Mn3</a:t>
            </a:r>
            <a:r>
              <a:rPr lang="ja-JP" altLang="en-US" sz="1100" dirty="0"/>
              <a:t>＋ の状態で薄膜中に</a:t>
            </a:r>
          </a:p>
          <a:p>
            <a:pPr>
              <a:buNone/>
            </a:pPr>
            <a:endParaRPr lang="ja-JP" altLang="en-US" sz="1100" dirty="0"/>
          </a:p>
          <a:p>
            <a:pPr>
              <a:buNone/>
            </a:pPr>
            <a:r>
              <a:rPr lang="en-US" altLang="ja-JP" sz="1100" dirty="0"/>
              <a:t>5Sn </a:t>
            </a:r>
            <a:r>
              <a:rPr lang="ja-JP" altLang="en-US" sz="1100" dirty="0"/>
              <a:t>など</a:t>
            </a:r>
            <a:r>
              <a:rPr lang="en-US" altLang="ja-JP" sz="1100" dirty="0"/>
              <a:t>)</a:t>
            </a:r>
            <a:r>
              <a:rPr lang="ja-JP" altLang="en-US" sz="1100" dirty="0"/>
              <a:t>が主に用いられているが，環境意識の高まりか</a:t>
            </a:r>
          </a:p>
          <a:p>
            <a:pPr>
              <a:buNone/>
            </a:pPr>
            <a:endParaRPr lang="ja-JP" altLang="en-US" sz="1100" dirty="0"/>
          </a:p>
          <a:p>
            <a:pPr>
              <a:buNone/>
            </a:pPr>
            <a:r>
              <a:rPr lang="ja-JP" altLang="en-US" sz="1100" dirty="0"/>
              <a:t>存在する </a:t>
            </a:r>
            <a:r>
              <a:rPr lang="en-US" altLang="ja-JP" sz="1100" dirty="0"/>
              <a:t>Mn </a:t>
            </a:r>
            <a:r>
              <a:rPr lang="ja-JP" altLang="en-US" sz="1100" dirty="0"/>
              <a:t>イオンにより薄膜中のキャリアがトラップさ</a:t>
            </a:r>
          </a:p>
          <a:p>
            <a:pPr>
              <a:buNone/>
            </a:pPr>
            <a:endParaRPr lang="ja-JP" altLang="en-US" sz="1100" dirty="0"/>
          </a:p>
          <a:p>
            <a:pPr>
              <a:buNone/>
            </a:pPr>
            <a:r>
              <a:rPr lang="ja-JP" altLang="en-US" sz="1100" dirty="0"/>
              <a:t>ら，有害物質を含まない代替材料とその接合プロセスの確立</a:t>
            </a:r>
          </a:p>
          <a:p>
            <a:pPr>
              <a:buNone/>
            </a:pPr>
            <a:endParaRPr lang="ja-JP" altLang="en-US" sz="1100" dirty="0"/>
          </a:p>
          <a:p>
            <a:pPr>
              <a:buNone/>
            </a:pPr>
            <a:r>
              <a:rPr lang="ja-JP" altLang="en-US" sz="1100" dirty="0"/>
              <a:t>れ，絶縁性の向上が得られる</a:t>
            </a:r>
            <a:r>
              <a:rPr lang="en-US" altLang="ja-JP" sz="1100" dirty="0"/>
              <a:t>(1)</a:t>
            </a:r>
            <a:r>
              <a:rPr lang="ja-JP" altLang="en-US" sz="1100" dirty="0"/>
              <a:t>．現在，早稲田大学ナノ理工</a:t>
            </a:r>
          </a:p>
          <a:p>
            <a:pPr>
              <a:buNone/>
            </a:pPr>
            <a:endParaRPr lang="ja-JP" altLang="en-US" sz="1100" dirty="0"/>
          </a:p>
          <a:p>
            <a:pPr>
              <a:buNone/>
            </a:pPr>
            <a:r>
              <a:rPr lang="ja-JP" altLang="en-US" sz="1100" dirty="0"/>
              <a:t>が喫緊の課題の一つとなっている．そこで，大阪大学接合科</a:t>
            </a:r>
          </a:p>
        </p:txBody>
      </p:sp>
      <p:sp>
        <p:nvSpPr>
          <p:cNvPr id="3" name="テキスト ボックス 2">
            <a:extLst>
              <a:ext uri="{FF2B5EF4-FFF2-40B4-BE49-F238E27FC236}">
                <a16:creationId xmlns:a16="http://schemas.microsoft.com/office/drawing/2014/main" id="{B5F0E372-35C7-16EA-F51B-331C90B8638F}"/>
              </a:ext>
            </a:extLst>
          </p:cNvPr>
          <p:cNvSpPr txBox="1"/>
          <p:nvPr/>
        </p:nvSpPr>
        <p:spPr>
          <a:xfrm>
            <a:off x="0" y="616113"/>
            <a:ext cx="3115465" cy="307777"/>
          </a:xfrm>
          <a:prstGeom prst="rect">
            <a:avLst/>
          </a:prstGeom>
          <a:solidFill>
            <a:schemeClr val="bg1"/>
          </a:solidFill>
          <a:ln>
            <a:noFill/>
          </a:ln>
        </p:spPr>
        <p:txBody>
          <a:bodyPr wrap="square">
            <a:spAutoFit/>
          </a:bodyPr>
          <a:lstStyle/>
          <a:p>
            <a:r>
              <a:rPr lang="ja-JP" altLang="en-US" sz="1400" dirty="0"/>
              <a:t>ま て り あ 第</a:t>
            </a:r>
            <a:r>
              <a:rPr lang="en-US" altLang="ja-JP" sz="1400" dirty="0"/>
              <a:t>54</a:t>
            </a:r>
            <a:r>
              <a:rPr lang="ja-JP" altLang="en-US" sz="1400" dirty="0"/>
              <a:t>巻 第</a:t>
            </a:r>
            <a:r>
              <a:rPr lang="en-US" altLang="ja-JP" sz="1400" dirty="0"/>
              <a:t>5 </a:t>
            </a:r>
            <a:r>
              <a:rPr lang="ja-JP" altLang="en-US" sz="1400" dirty="0"/>
              <a:t>号 </a:t>
            </a:r>
            <a:r>
              <a:rPr lang="en-US" altLang="ja-JP" sz="1400" dirty="0"/>
              <a:t>(2015) 232</a:t>
            </a:r>
            <a:endParaRPr lang="en-US" altLang="ja-JP" sz="1050" dirty="0"/>
          </a:p>
        </p:txBody>
      </p:sp>
      <p:pic>
        <p:nvPicPr>
          <p:cNvPr id="8" name="図 7">
            <a:extLst>
              <a:ext uri="{FF2B5EF4-FFF2-40B4-BE49-F238E27FC236}">
                <a16:creationId xmlns:a16="http://schemas.microsoft.com/office/drawing/2014/main" id="{20A9DD03-3EF8-DF05-2DF3-67828A39EE9B}"/>
              </a:ext>
            </a:extLst>
          </p:cNvPr>
          <p:cNvPicPr>
            <a:picLocks noChangeAspect="1"/>
          </p:cNvPicPr>
          <p:nvPr/>
        </p:nvPicPr>
        <p:blipFill>
          <a:blip r:embed="rId3"/>
          <a:srcRect l="25236" t="25041" r="29570" b="6233"/>
          <a:stretch/>
        </p:blipFill>
        <p:spPr>
          <a:xfrm>
            <a:off x="118946" y="942289"/>
            <a:ext cx="4742986" cy="5884644"/>
          </a:xfrm>
          <a:prstGeom prst="rect">
            <a:avLst/>
          </a:prstGeom>
        </p:spPr>
      </p:pic>
    </p:spTree>
    <p:extLst>
      <p:ext uri="{BB962C8B-B14F-4D97-AF65-F5344CB8AC3E}">
        <p14:creationId xmlns:p14="http://schemas.microsoft.com/office/powerpoint/2010/main" val="395489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1DBD-875D-D359-8E84-8937026C74F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FDA7315-021D-A228-760A-6AB5180727B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ファイルのテキスト化</a:t>
            </a:r>
            <a:r>
              <a:rPr lang="en-US" altLang="ja-JP" sz="3200" b="1" kern="0" dirty="0">
                <a:solidFill>
                  <a:srgbClr val="0000FF"/>
                </a:solidFill>
                <a:latin typeface="Times New Roman"/>
                <a:ea typeface="ＭＳ Ｐゴシック"/>
              </a:rPr>
              <a:t>:</a:t>
            </a:r>
            <a:r>
              <a:rPr lang="ja-JP" altLang="en-US" sz="3200" b="1" kern="0" dirty="0">
                <a:solidFill>
                  <a:srgbClr val="0000FF"/>
                </a:solidFill>
                <a:latin typeface="Times New Roman"/>
                <a:ea typeface="ＭＳ Ｐゴシック"/>
              </a:rPr>
              <a:t> 崩れたテキストを再構成</a:t>
            </a:r>
            <a:endParaRPr lang="en-US" altLang="ja-JP" sz="3200" b="1" kern="0" dirty="0">
              <a:solidFill>
                <a:srgbClr val="0000FF"/>
              </a:solidFill>
              <a:latin typeface="Times New Roman"/>
              <a:ea typeface="ＭＳ Ｐゴシック"/>
            </a:endParaRPr>
          </a:p>
        </p:txBody>
      </p:sp>
      <p:sp>
        <p:nvSpPr>
          <p:cNvPr id="2" name="テキスト ボックス 1">
            <a:extLst>
              <a:ext uri="{FF2B5EF4-FFF2-40B4-BE49-F238E27FC236}">
                <a16:creationId xmlns:a16="http://schemas.microsoft.com/office/drawing/2014/main" id="{69E1CBB5-0B03-E342-AA7F-785CC2330201}"/>
              </a:ext>
            </a:extLst>
          </p:cNvPr>
          <p:cNvSpPr txBox="1"/>
          <p:nvPr/>
        </p:nvSpPr>
        <p:spPr>
          <a:xfrm>
            <a:off x="4014377" y="655739"/>
            <a:ext cx="7991476" cy="8540800"/>
          </a:xfrm>
          <a:prstGeom prst="rect">
            <a:avLst/>
          </a:prstGeom>
          <a:noFill/>
          <a:ln>
            <a:noFill/>
          </a:ln>
        </p:spPr>
        <p:txBody>
          <a:bodyPr wrap="square">
            <a:spAutoFit/>
          </a:bodyPr>
          <a:lstStyle/>
          <a:p>
            <a:pPr>
              <a:buNone/>
            </a:pPr>
            <a:r>
              <a:rPr lang="en-US" altLang="ja-JP" b="1" dirty="0"/>
              <a:t>OpenAI API (ChatGPT4o) </a:t>
            </a:r>
            <a:r>
              <a:rPr lang="ja-JP" altLang="en-US" b="1" dirty="0"/>
              <a:t>で再構成</a:t>
            </a:r>
            <a:endParaRPr lang="en-US" altLang="ja-JP" b="1" dirty="0"/>
          </a:p>
          <a:p>
            <a:pPr>
              <a:buNone/>
            </a:pPr>
            <a:r>
              <a:rPr lang="en-US" altLang="ja-JP" sz="1400" dirty="0"/>
              <a:t>Role: </a:t>
            </a:r>
            <a:r>
              <a:rPr lang="ja-JP" altLang="en-US" sz="1400" dirty="0"/>
              <a:t>あなたは専門的な英語を正確かつ筋の通った文章に校正するアシスタントです</a:t>
            </a:r>
            <a:endParaRPr lang="en-US" altLang="ja-JP" sz="1400" dirty="0"/>
          </a:p>
          <a:p>
            <a:pPr>
              <a:buNone/>
            </a:pPr>
            <a:r>
              <a:rPr lang="en-US" altLang="ja-JP" sz="1400" dirty="0"/>
              <a:t>Prompt: </a:t>
            </a:r>
            <a:r>
              <a:rPr lang="ja-JP" altLang="en-US" sz="1400" dirty="0"/>
              <a:t>以下の*＃テキスト*以下の文章は</a:t>
            </a:r>
            <a:r>
              <a:rPr lang="en-US" altLang="ja-JP" sz="1400" dirty="0"/>
              <a:t>PDF</a:t>
            </a:r>
            <a:r>
              <a:rPr lang="ja-JP" altLang="en-US" sz="1400" dirty="0"/>
              <a:t>ファイルからテキストを抜き出したものですが、以下の作業をお願いします</a:t>
            </a:r>
          </a:p>
          <a:p>
            <a:pPr>
              <a:buNone/>
            </a:pPr>
            <a:r>
              <a:rPr lang="ja-JP" altLang="en-US" sz="1400" dirty="0"/>
              <a:t>・論文題目、著者名、所属名、雑誌名、</a:t>
            </a:r>
            <a:r>
              <a:rPr lang="en-US" altLang="ja-JP" sz="1400" dirty="0"/>
              <a:t>DOI</a:t>
            </a:r>
            <a:r>
              <a:rPr lang="ja-JP" altLang="en-US" sz="1400" dirty="0"/>
              <a:t>をとりだし、</a:t>
            </a:r>
            <a:r>
              <a:rPr lang="en-US" altLang="ja-JP" sz="1400" dirty="0"/>
              <a:t>[TITLE], [AUTHORS], [AFFILIATIONS], [JOURNAL], [DOI]</a:t>
            </a:r>
            <a:r>
              <a:rPr lang="ja-JP" altLang="en-US" sz="1400" dirty="0"/>
              <a:t>に続けて出力してください</a:t>
            </a:r>
          </a:p>
          <a:p>
            <a:pPr>
              <a:buNone/>
            </a:pPr>
            <a:r>
              <a:rPr lang="ja-JP" altLang="en-US" sz="1400" dirty="0"/>
              <a:t>・本文の文章が崩れているので、もとの文章を復元してください </a:t>
            </a:r>
            <a:r>
              <a:rPr lang="en-US" altLang="ja-JP" sz="1400" dirty="0"/>
              <a:t>(</a:t>
            </a:r>
            <a:r>
              <a:rPr lang="ja-JP" altLang="en-US" sz="1400" dirty="0"/>
              <a:t>以下略</a:t>
            </a:r>
            <a:r>
              <a:rPr lang="en-US" altLang="ja-JP" sz="1400" dirty="0"/>
              <a:t>)</a:t>
            </a:r>
            <a:r>
              <a:rPr lang="ja-JP" altLang="en-US" sz="1400" dirty="0"/>
              <a:t> </a:t>
            </a:r>
          </a:p>
          <a:p>
            <a:pPr>
              <a:buNone/>
            </a:pPr>
            <a:endParaRPr lang="en-US" altLang="ja-JP" b="1" dirty="0"/>
          </a:p>
          <a:p>
            <a:pPr>
              <a:buNone/>
            </a:pPr>
            <a:r>
              <a:rPr lang="en-US" altLang="ja-JP" sz="1100" dirty="0"/>
              <a:t>[TITLE] Research Progress on Materials for MEMS and Electronics Devices of Electronics Materials Development Group</a:t>
            </a:r>
          </a:p>
          <a:p>
            <a:pPr>
              <a:buNone/>
            </a:pPr>
            <a:r>
              <a:rPr lang="en-US" altLang="ja-JP" sz="1100" dirty="0"/>
              <a:t>[AUTHORS] Hiroshi </a:t>
            </a:r>
            <a:r>
              <a:rPr lang="en-US" altLang="ja-JP" sz="1100" dirty="0" err="1"/>
              <a:t>Kawarada</a:t>
            </a:r>
            <a:r>
              <a:rPr lang="en-US" altLang="ja-JP" sz="1100" dirty="0"/>
              <a:t>, Toshio Kamiya</a:t>
            </a:r>
          </a:p>
          <a:p>
            <a:pPr>
              <a:buNone/>
            </a:pPr>
            <a:r>
              <a:rPr lang="en-US" altLang="ja-JP" sz="1100" dirty="0"/>
              <a:t>[AFFILIATIONS] Graduate School of Advanced Science and Engineering, </a:t>
            </a:r>
            <a:r>
              <a:rPr lang="en-US" altLang="ja-JP" sz="1100" dirty="0" err="1"/>
              <a:t>Waseda</a:t>
            </a:r>
            <a:r>
              <a:rPr lang="en-US" altLang="ja-JP" sz="1100" dirty="0"/>
              <a:t> University, Tokyo; Materials &amp; Structures Laboratory, Tokyo Institute of Technology, Tokyo</a:t>
            </a:r>
          </a:p>
          <a:p>
            <a:pPr>
              <a:buNone/>
            </a:pPr>
            <a:r>
              <a:rPr lang="en-US" altLang="ja-JP" sz="1100" dirty="0"/>
              <a:t>[JOURNAL] Project Research Report</a:t>
            </a:r>
          </a:p>
          <a:p>
            <a:pPr>
              <a:buNone/>
            </a:pPr>
            <a:r>
              <a:rPr lang="en-US" altLang="ja-JP" sz="1100" dirty="0"/>
              <a:t>[DOI] 10.2320/materia.54.232</a:t>
            </a:r>
          </a:p>
          <a:p>
            <a:pPr>
              <a:buNone/>
            </a:pPr>
            <a:endParaRPr lang="en-US" altLang="ja-JP" sz="1100" dirty="0"/>
          </a:p>
          <a:p>
            <a:pPr>
              <a:buNone/>
            </a:pPr>
            <a:r>
              <a:rPr lang="en-US" altLang="ja-JP" sz="1100" dirty="0"/>
              <a:t>---</a:t>
            </a:r>
          </a:p>
          <a:p>
            <a:pPr>
              <a:buNone/>
            </a:pPr>
            <a:endParaRPr lang="en-US" altLang="ja-JP" sz="1100" dirty="0"/>
          </a:p>
          <a:p>
            <a:pPr>
              <a:buNone/>
            </a:pPr>
            <a:r>
              <a:rPr lang="en-US" altLang="ja-JP" sz="1100" dirty="0"/>
              <a:t>### </a:t>
            </a:r>
            <a:r>
              <a:rPr lang="ja-JP" altLang="en-US" sz="1100" dirty="0"/>
              <a:t>マイクロエレクトロメカニカルシステムデバイス用無鉛圧電セラミックス薄膜</a:t>
            </a:r>
          </a:p>
          <a:p>
            <a:pPr>
              <a:buNone/>
            </a:pPr>
            <a:endParaRPr lang="ja-JP" altLang="en-US" sz="1100" dirty="0"/>
          </a:p>
          <a:p>
            <a:pPr>
              <a:buNone/>
            </a:pPr>
            <a:r>
              <a:rPr lang="ja-JP" altLang="en-US" sz="1100" dirty="0"/>
              <a:t>有害元素含有材料の使用に関する規制が欧州を中心に進められている。現在製品化されている圧電体セラミックス材料は鉛系酸化物の</a:t>
            </a:r>
            <a:r>
              <a:rPr lang="en-US" altLang="ja-JP" sz="1100" dirty="0"/>
              <a:t>Pb(Zr, Ti)O3 (PZT)</a:t>
            </a:r>
            <a:r>
              <a:rPr lang="ja-JP" altLang="en-US" sz="1100" dirty="0"/>
              <a:t>系が中心なため、無鉛圧電材料の開発は急務である。種々の無鉛材料の中で</a:t>
            </a:r>
            <a:r>
              <a:rPr lang="en-US" altLang="ja-JP" sz="1100" dirty="0"/>
              <a:t>(K, Na)NbO3 (KNN)</a:t>
            </a:r>
            <a:r>
              <a:rPr lang="ja-JP" altLang="en-US" sz="1100" dirty="0"/>
              <a:t>は、比較的高いキュリー温度と優れた圧電特性を有する化合物として注目されている。名古屋大学エコトピア科学研究所は、高均質、精密な組成制御が容易で、低温合成が可能な金属</a:t>
            </a:r>
            <a:r>
              <a:rPr lang="en-US" altLang="ja-JP" sz="1100" dirty="0"/>
              <a:t>-</a:t>
            </a:r>
            <a:r>
              <a:rPr lang="ja-JP" altLang="en-US" sz="1100" dirty="0"/>
              <a:t>有機化合物前駆体溶液での化学プロセスにより、</a:t>
            </a:r>
            <a:r>
              <a:rPr lang="en-US" altLang="ja-JP" sz="1100" dirty="0"/>
              <a:t>KNN</a:t>
            </a:r>
            <a:r>
              <a:rPr lang="ja-JP" altLang="en-US" sz="1100" dirty="0"/>
              <a:t>系化合物の薄膜化を行っている。</a:t>
            </a:r>
          </a:p>
          <a:p>
            <a:pPr>
              <a:buNone/>
            </a:pPr>
            <a:endParaRPr lang="ja-JP" altLang="en-US" sz="1100" dirty="0"/>
          </a:p>
          <a:p>
            <a:pPr>
              <a:buNone/>
            </a:pPr>
            <a:r>
              <a:rPr lang="ja-JP" altLang="en-US" sz="1100" dirty="0"/>
              <a:t>所望の特性を得るための</a:t>
            </a:r>
            <a:r>
              <a:rPr lang="en-US" altLang="ja-JP" sz="1100" dirty="0"/>
              <a:t>KNN</a:t>
            </a:r>
            <a:r>
              <a:rPr lang="ja-JP" altLang="en-US" sz="1100" dirty="0"/>
              <a:t>薄膜の特性制御のため、</a:t>
            </a:r>
            <a:r>
              <a:rPr lang="en-US" altLang="ja-JP" sz="1100" dirty="0"/>
              <a:t>KNN</a:t>
            </a:r>
            <a:r>
              <a:rPr lang="ja-JP" altLang="en-US" sz="1100" dirty="0"/>
              <a:t>に異種元素を置換あるいはドープする。多価イオンとなる</a:t>
            </a:r>
            <a:r>
              <a:rPr lang="en-US" altLang="ja-JP" sz="1100" dirty="0"/>
              <a:t>Mn</a:t>
            </a:r>
            <a:r>
              <a:rPr lang="ja-JP" altLang="en-US" sz="1100" dirty="0"/>
              <a:t>のドープでは、大きな問題である電気絶縁性の低下を解決している。その機構は、</a:t>
            </a:r>
            <a:r>
              <a:rPr lang="en-US" altLang="ja-JP" sz="1100" dirty="0"/>
              <a:t>Mn²⁺</a:t>
            </a:r>
            <a:r>
              <a:rPr lang="ja-JP" altLang="en-US" sz="1100" dirty="0"/>
              <a:t>あるいは</a:t>
            </a:r>
            <a:r>
              <a:rPr lang="en-US" altLang="ja-JP" sz="1100" dirty="0"/>
              <a:t>Mn³⁺</a:t>
            </a:r>
            <a:r>
              <a:rPr lang="ja-JP" altLang="en-US" sz="1100" dirty="0"/>
              <a:t>の状態で薄膜中に存在する</a:t>
            </a:r>
            <a:r>
              <a:rPr lang="en-US" altLang="ja-JP" sz="1100" dirty="0"/>
              <a:t>Mn</a:t>
            </a:r>
            <a:r>
              <a:rPr lang="ja-JP" altLang="en-US" sz="1100" dirty="0"/>
              <a:t>イオンにより薄膜中のキャリアがトラップされ、絶縁性の向上が得られる</a:t>
            </a:r>
            <a:r>
              <a:rPr lang="en-US" altLang="ja-JP" sz="1100" dirty="0"/>
              <a:t>(1)</a:t>
            </a:r>
            <a:r>
              <a:rPr lang="ja-JP" altLang="en-US" sz="1100" dirty="0"/>
              <a:t>。現在、早稲田大学ナノ理工学研究機構と共同で発現する特性の評価と薄膜のデバイス化を目指した検討を行っている。</a:t>
            </a:r>
            <a:r>
              <a:rPr lang="en-US" altLang="ja-JP" sz="1100" dirty="0"/>
              <a:t>KNN</a:t>
            </a:r>
            <a:r>
              <a:rPr lang="ja-JP" altLang="en-US" sz="1100" dirty="0"/>
              <a:t>系薄膜における電界誘起歪み特性をはじめとした様々な電気的特性の解析、微細加工がその特性に及ぼす影響について、材料技術とデバイス加工技術を融合したカンチレバー型アクチュエーターの開発</a:t>
            </a:r>
            <a:r>
              <a:rPr lang="en-US" altLang="ja-JP" sz="1100" dirty="0"/>
              <a:t>(</a:t>
            </a:r>
            <a:r>
              <a:rPr lang="ja-JP" altLang="en-US" sz="1100" dirty="0"/>
              <a:t>図</a:t>
            </a:r>
            <a:r>
              <a:rPr lang="en-US" altLang="ja-JP" sz="1100" dirty="0"/>
              <a:t>1)</a:t>
            </a:r>
            <a:r>
              <a:rPr lang="ja-JP" altLang="en-US" sz="1100" dirty="0"/>
              <a:t>、さらには振動など自然エネルギーの電気エネルギーへの変換計測への展開を進めている。</a:t>
            </a:r>
          </a:p>
          <a:p>
            <a:pPr>
              <a:buNone/>
            </a:pPr>
            <a:endParaRPr lang="ja-JP" altLang="en-US" sz="1100" dirty="0"/>
          </a:p>
          <a:p>
            <a:pPr>
              <a:buNone/>
            </a:pPr>
            <a:r>
              <a:rPr lang="en-US" altLang="ja-JP" sz="1100" dirty="0"/>
              <a:t>### </a:t>
            </a:r>
            <a:r>
              <a:rPr lang="ja-JP" altLang="en-US" sz="1100" dirty="0"/>
              <a:t>ナノポーラス構造を利用した微細接合技術</a:t>
            </a:r>
          </a:p>
          <a:p>
            <a:pPr>
              <a:buNone/>
            </a:pPr>
            <a:endParaRPr lang="ja-JP" altLang="en-US" sz="1100" dirty="0"/>
          </a:p>
          <a:p>
            <a:pPr>
              <a:buNone/>
            </a:pPr>
            <a:r>
              <a:rPr lang="ja-JP" altLang="en-US" sz="1100" dirty="0"/>
              <a:t>電力エネルギーの効率と再生可能エネルギーの比率を高めるため、パワーモジュールやエネルギーモジュールが注目されている。パワーモジュールは動作時に電流を制御するため、大電流を制御するほど発熱量が大きくなり、またモジュールの小型化・軽量化では部品等の高密度搭載により温度上昇が起こり易く、そのような高温環境下では半導体デバイスの性能低下も懸念され、接合技術なども含めたデバイス内の各要素技術の高度化も不可欠となっている。</a:t>
            </a:r>
          </a:p>
          <a:p>
            <a:pPr>
              <a:buNone/>
            </a:pPr>
            <a:endParaRPr lang="ja-JP" altLang="en-US" sz="1100" dirty="0"/>
          </a:p>
          <a:p>
            <a:pPr>
              <a:buNone/>
            </a:pPr>
            <a:r>
              <a:rPr lang="ja-JP" altLang="en-US" sz="1100" dirty="0"/>
              <a:t>現在、このような接合部には有害物質である</a:t>
            </a:r>
            <a:r>
              <a:rPr lang="en-US" altLang="ja-JP" sz="1100" dirty="0"/>
              <a:t>Pb</a:t>
            </a:r>
            <a:r>
              <a:rPr lang="ja-JP" altLang="en-US" sz="1100" dirty="0"/>
              <a:t>を含む高融点はんだ</a:t>
            </a:r>
            <a:r>
              <a:rPr lang="en-US" altLang="ja-JP" sz="1100" dirty="0"/>
              <a:t>(Pb-5Sn</a:t>
            </a:r>
            <a:r>
              <a:rPr lang="ja-JP" altLang="en-US" sz="1100" dirty="0"/>
              <a:t>など</a:t>
            </a:r>
            <a:r>
              <a:rPr lang="en-US" altLang="ja-JP" sz="1100" dirty="0"/>
              <a:t>)</a:t>
            </a:r>
            <a:r>
              <a:rPr lang="ja-JP" altLang="en-US" sz="1100" dirty="0"/>
              <a:t>が主に用いられているが、環境意識の高まりから、有害物質を含まない代替材料とその接合プロセスの確立が喫緊の課題の一つとなっている。そこで、大阪大学接合科学研究所は、早稲田大学ナノ理工学研究機構との共同研究で、パワーデバイスなどに使用されている高鉛含有はんだ</a:t>
            </a:r>
            <a:r>
              <a:rPr lang="en-US" altLang="ja-JP" sz="1100" dirty="0"/>
              <a:t>(Pb-5Sn, Pn-10Sn</a:t>
            </a:r>
            <a:r>
              <a:rPr lang="ja-JP" altLang="en-US" sz="1100" dirty="0"/>
              <a:t>はんだなど</a:t>
            </a:r>
            <a:r>
              <a:rPr lang="en-US" altLang="ja-JP" sz="1100" dirty="0"/>
              <a:t>)</a:t>
            </a:r>
            <a:r>
              <a:rPr lang="ja-JP" altLang="en-US" sz="1100" dirty="0"/>
              <a:t>の代替材料、及びそのための代替接合プロセスの確立などを目的とし、新たなナノポーラス構造を利用した微細接合技術の構築に取り組んでいる。</a:t>
            </a:r>
          </a:p>
          <a:p>
            <a:pPr>
              <a:buNone/>
            </a:pPr>
            <a:endParaRPr lang="ja-JP" altLang="en-US" sz="1100" dirty="0"/>
          </a:p>
          <a:p>
            <a:pPr>
              <a:buNone/>
            </a:pPr>
            <a:r>
              <a:rPr lang="ja-JP" altLang="en-US" sz="1100" dirty="0"/>
              <a:t>これまでに</a:t>
            </a:r>
            <a:r>
              <a:rPr lang="en-US" altLang="ja-JP" sz="1100" dirty="0"/>
              <a:t>Au-Ag</a:t>
            </a:r>
            <a:r>
              <a:rPr lang="ja-JP" altLang="en-US" sz="1100" dirty="0"/>
              <a:t>合金より作製した</a:t>
            </a:r>
            <a:r>
              <a:rPr lang="en-US" altLang="ja-JP" sz="1100" dirty="0"/>
              <a:t>Au</a:t>
            </a:r>
            <a:r>
              <a:rPr lang="ja-JP" altLang="en-US" sz="1100" dirty="0"/>
              <a:t>ナノポーラス材料</a:t>
            </a:r>
            <a:r>
              <a:rPr lang="en-US" altLang="ja-JP" sz="1100" dirty="0"/>
              <a:t>(</a:t>
            </a:r>
            <a:r>
              <a:rPr lang="ja-JP" altLang="en-US" sz="1100" dirty="0"/>
              <a:t>図</a:t>
            </a:r>
            <a:r>
              <a:rPr lang="en-US" altLang="ja-JP" sz="1100" dirty="0"/>
              <a:t>2)</a:t>
            </a:r>
            <a:r>
              <a:rPr lang="ja-JP" altLang="en-US" sz="1100" dirty="0"/>
              <a:t>を利用し、接合プロセスを制御することで、</a:t>
            </a:r>
            <a:r>
              <a:rPr lang="en-US" altLang="ja-JP" sz="1100" dirty="0"/>
              <a:t>Cu/Cu</a:t>
            </a:r>
            <a:r>
              <a:rPr lang="ja-JP" altLang="en-US" sz="1100" dirty="0"/>
              <a:t>接合や</a:t>
            </a:r>
            <a:r>
              <a:rPr lang="en-US" altLang="ja-JP" sz="1100" dirty="0"/>
              <a:t>Au</a:t>
            </a:r>
            <a:r>
              <a:rPr lang="ja-JP" altLang="en-US" sz="1100" dirty="0"/>
              <a:t>めっき</a:t>
            </a:r>
            <a:r>
              <a:rPr lang="en-US" altLang="ja-JP" sz="1100" dirty="0"/>
              <a:t>/Au</a:t>
            </a:r>
            <a:r>
              <a:rPr lang="ja-JP" altLang="en-US" sz="1100" dirty="0"/>
              <a:t>めっき接合が可能であり、高鉛含有はんだと同等の</a:t>
            </a:r>
            <a:r>
              <a:rPr lang="en-US" altLang="ja-JP" sz="1100" dirty="0"/>
              <a:t>20 MPa</a:t>
            </a:r>
            <a:r>
              <a:rPr lang="ja-JP" altLang="en-US" sz="1100" dirty="0"/>
              <a:t>以上の接合強度を得られることなどを明らかにしてきた</a:t>
            </a:r>
            <a:r>
              <a:rPr lang="en-US" altLang="ja-JP" sz="1100" dirty="0"/>
              <a:t>(2)(3)</a:t>
            </a:r>
            <a:r>
              <a:rPr lang="ja-JP" altLang="en-US" sz="1100" dirty="0"/>
              <a:t>。</a:t>
            </a:r>
          </a:p>
        </p:txBody>
      </p:sp>
      <p:sp>
        <p:nvSpPr>
          <p:cNvPr id="4" name="テキスト ボックス 3">
            <a:extLst>
              <a:ext uri="{FF2B5EF4-FFF2-40B4-BE49-F238E27FC236}">
                <a16:creationId xmlns:a16="http://schemas.microsoft.com/office/drawing/2014/main" id="{F5A79BEC-A3B7-E7A1-F29D-8C4CB5013143}"/>
              </a:ext>
            </a:extLst>
          </p:cNvPr>
          <p:cNvSpPr txBox="1"/>
          <p:nvPr/>
        </p:nvSpPr>
        <p:spPr>
          <a:xfrm>
            <a:off x="186147" y="655739"/>
            <a:ext cx="4014378" cy="7755969"/>
          </a:xfrm>
          <a:prstGeom prst="rect">
            <a:avLst/>
          </a:prstGeom>
          <a:noFill/>
          <a:ln>
            <a:noFill/>
          </a:ln>
        </p:spPr>
        <p:txBody>
          <a:bodyPr wrap="square">
            <a:spAutoFit/>
          </a:bodyPr>
          <a:lstStyle/>
          <a:p>
            <a:pPr>
              <a:buNone/>
            </a:pPr>
            <a:r>
              <a:rPr lang="en-US" altLang="ja-JP" b="1" dirty="0"/>
              <a:t>Translate.py </a:t>
            </a:r>
            <a:r>
              <a:rPr lang="ja-JP" altLang="en-US" b="1" dirty="0"/>
              <a:t>でテキストに変換 </a:t>
            </a:r>
            <a:r>
              <a:rPr lang="en-US" altLang="ja-JP" b="1" dirty="0"/>
              <a:t>(pdf2docx.Converter()</a:t>
            </a:r>
            <a:r>
              <a:rPr lang="ja-JP" altLang="en-US" b="1" dirty="0"/>
              <a:t>を使用</a:t>
            </a:r>
            <a:r>
              <a:rPr lang="en-US" altLang="ja-JP" b="1" dirty="0"/>
              <a:t>)</a:t>
            </a:r>
          </a:p>
          <a:p>
            <a:pPr>
              <a:buNone/>
            </a:pPr>
            <a:endParaRPr lang="en-US" altLang="ja-JP" sz="1100" dirty="0"/>
          </a:p>
          <a:p>
            <a:pPr>
              <a:buNone/>
            </a:pPr>
            <a:r>
              <a:rPr lang="ja-JP" altLang="en-US" sz="1100" dirty="0"/>
              <a:t>プロジェクト研究報告</a:t>
            </a:r>
          </a:p>
          <a:p>
            <a:pPr>
              <a:buNone/>
            </a:pPr>
            <a:r>
              <a:rPr lang="en-US" altLang="ja-JP" sz="1100" dirty="0"/>
              <a:t>｢</a:t>
            </a:r>
            <a:r>
              <a:rPr lang="ja-JP" altLang="en-US" sz="1100" dirty="0"/>
              <a:t>大学連携 特異構造金属・無機融合高機能材料開発共同研究プロジェクト活動紹介」</a:t>
            </a:r>
          </a:p>
          <a:p>
            <a:pPr>
              <a:buNone/>
            </a:pPr>
            <a:r>
              <a:rPr lang="ja-JP" altLang="en-US" sz="1100" dirty="0"/>
              <a:t>エレクトロニクス材料開発分野の活動状況</a:t>
            </a:r>
          </a:p>
          <a:p>
            <a:pPr>
              <a:buNone/>
            </a:pPr>
            <a:r>
              <a:rPr lang="ja-JP" altLang="en-US" sz="1100" dirty="0"/>
              <a:t>川原田 洋 神 谷 利 夫</a:t>
            </a:r>
          </a:p>
          <a:p>
            <a:pPr>
              <a:buNone/>
            </a:pPr>
            <a:r>
              <a:rPr lang="ja-JP" altLang="en-US" sz="1100" dirty="0"/>
              <a:t>早稲田大学教授大学院先進理工学研究科ナノ理工学専攻</a:t>
            </a:r>
            <a:r>
              <a:rPr lang="en-US" altLang="ja-JP" sz="1100" dirty="0"/>
              <a:t>(〒1698555 </a:t>
            </a:r>
            <a:r>
              <a:rPr lang="ja-JP" altLang="en-US" sz="1100" dirty="0"/>
              <a:t>東京都新宿区大久保 </a:t>
            </a:r>
            <a:r>
              <a:rPr lang="en-US" altLang="ja-JP" sz="1100" dirty="0"/>
              <a:t>341)</a:t>
            </a:r>
          </a:p>
          <a:p>
            <a:pPr>
              <a:buNone/>
            </a:pPr>
            <a:r>
              <a:rPr lang="en-US" altLang="ja-JP" sz="1100" dirty="0"/>
              <a:t></a:t>
            </a:r>
            <a:r>
              <a:rPr lang="ja-JP" altLang="en-US" sz="1100" dirty="0"/>
              <a:t>東京工業大学教授応用セラミックス研究所</a:t>
            </a:r>
          </a:p>
          <a:p>
            <a:pPr>
              <a:buNone/>
            </a:pPr>
            <a:endParaRPr lang="ja-JP" altLang="en-US" sz="1100" dirty="0"/>
          </a:p>
          <a:p>
            <a:pPr>
              <a:buNone/>
            </a:pPr>
            <a:r>
              <a:rPr lang="en-US" altLang="ja-JP" sz="1100" dirty="0"/>
              <a:t>Research Progress on Materials for MEMS and Electronics Devices of Electronics Materials Development Group; Hiroshi </a:t>
            </a:r>
            <a:r>
              <a:rPr lang="en-US" altLang="ja-JP" sz="1100" dirty="0" err="1"/>
              <a:t>Kawarada</a:t>
            </a:r>
            <a:r>
              <a:rPr lang="en-US" altLang="ja-JP" sz="1100" dirty="0"/>
              <a:t> and</a:t>
            </a:r>
          </a:p>
          <a:p>
            <a:pPr>
              <a:buNone/>
            </a:pPr>
            <a:r>
              <a:rPr lang="en-US" altLang="ja-JP" sz="1100" dirty="0"/>
              <a:t>Toshio Kamiya(Graduate School of Advanced Science and Engineering, </a:t>
            </a:r>
            <a:r>
              <a:rPr lang="en-US" altLang="ja-JP" sz="1100" dirty="0" err="1"/>
              <a:t>Waseda</a:t>
            </a:r>
            <a:r>
              <a:rPr lang="en-US" altLang="ja-JP" sz="1100" dirty="0"/>
              <a:t> University, Tokyo. Materials &amp; Structures </a:t>
            </a:r>
            <a:r>
              <a:rPr lang="en-US" altLang="ja-JP" sz="1100" dirty="0" err="1"/>
              <a:t>Labora</a:t>
            </a:r>
            <a:r>
              <a:rPr lang="en-US" altLang="ja-JP" sz="1100" dirty="0"/>
              <a:t>-</a:t>
            </a:r>
          </a:p>
          <a:p>
            <a:pPr>
              <a:buNone/>
            </a:pPr>
            <a:r>
              <a:rPr lang="en-US" altLang="ja-JP" sz="1100" dirty="0"/>
              <a:t>tory, Tokyo Institute of Technology, Tokyo)</a:t>
            </a:r>
          </a:p>
          <a:p>
            <a:pPr>
              <a:buNone/>
            </a:pPr>
            <a:r>
              <a:rPr lang="en-US" altLang="ja-JP" sz="1100" dirty="0"/>
              <a:t>Keywords: piezoelectric materials, carbon nanotube(CNT), </a:t>
            </a:r>
            <a:r>
              <a:rPr lang="en-US" altLang="ja-JP" sz="1100" dirty="0" err="1"/>
              <a:t>biosensing</a:t>
            </a:r>
            <a:r>
              <a:rPr lang="en-US" altLang="ja-JP" sz="1100" dirty="0"/>
              <a:t>, </a:t>
            </a:r>
            <a:r>
              <a:rPr lang="en-US" altLang="ja-JP" sz="1100" dirty="0" err="1"/>
              <a:t>aIGZO</a:t>
            </a:r>
            <a:r>
              <a:rPr lang="en-US" altLang="ja-JP" sz="1100" dirty="0"/>
              <a:t> TFT, topological insulator</a:t>
            </a:r>
          </a:p>
          <a:p>
            <a:pPr>
              <a:buNone/>
            </a:pPr>
            <a:r>
              <a:rPr lang="en-US" altLang="ja-JP" sz="1100" dirty="0"/>
              <a:t>2015</a:t>
            </a:r>
            <a:r>
              <a:rPr lang="ja-JP" altLang="en-US" sz="1100" dirty="0"/>
              <a:t>年 </a:t>
            </a:r>
            <a:r>
              <a:rPr lang="en-US" altLang="ja-JP" sz="1100" dirty="0"/>
              <a:t>3 </a:t>
            </a:r>
            <a:r>
              <a:rPr lang="ja-JP" altLang="en-US" sz="1100" dirty="0"/>
              <a:t>月 </a:t>
            </a:r>
            <a:r>
              <a:rPr lang="en-US" altLang="ja-JP" sz="1100" dirty="0"/>
              <a:t>2 </a:t>
            </a:r>
            <a:r>
              <a:rPr lang="ja-JP" altLang="en-US" sz="1100" dirty="0"/>
              <a:t>日受理</a:t>
            </a:r>
            <a:r>
              <a:rPr lang="en-US" altLang="ja-JP" sz="1100" dirty="0"/>
              <a:t>[doi:10.2320/materia.54.232]</a:t>
            </a:r>
          </a:p>
          <a:p>
            <a:pPr>
              <a:buNone/>
            </a:pPr>
            <a:endParaRPr lang="en-US" altLang="ja-JP" sz="1100" dirty="0"/>
          </a:p>
          <a:p>
            <a:pPr>
              <a:buNone/>
            </a:pPr>
            <a:r>
              <a:rPr lang="ja-JP" altLang="en-US" sz="1100" dirty="0"/>
              <a:t></a:t>
            </a:r>
            <a:r>
              <a:rPr lang="en-US" altLang="ja-JP" sz="1100" dirty="0"/>
              <a:t>. </a:t>
            </a:r>
            <a:r>
              <a:rPr lang="ja-JP" altLang="en-US" sz="1100" dirty="0"/>
              <a:t>マイクロエレクトロメカニカルシステムデバイス</a:t>
            </a:r>
          </a:p>
          <a:p>
            <a:pPr>
              <a:buNone/>
            </a:pPr>
            <a:endParaRPr lang="ja-JP" altLang="en-US" sz="1100" dirty="0"/>
          </a:p>
          <a:p>
            <a:pPr>
              <a:buNone/>
            </a:pPr>
            <a:r>
              <a:rPr lang="ja-JP" altLang="en-US" sz="1100" dirty="0"/>
              <a:t>用無鉛圧電セラミックス薄膜</a:t>
            </a:r>
          </a:p>
          <a:p>
            <a:pPr>
              <a:buNone/>
            </a:pPr>
            <a:endParaRPr lang="ja-JP" altLang="en-US" sz="1100" dirty="0"/>
          </a:p>
          <a:p>
            <a:pPr>
              <a:buNone/>
            </a:pPr>
            <a:r>
              <a:rPr lang="ja-JP" altLang="en-US" sz="1100" dirty="0"/>
              <a:t>有害元素含有材料の使用に関する規制が，欧州を中心に進</a:t>
            </a:r>
          </a:p>
          <a:p>
            <a:pPr>
              <a:buNone/>
            </a:pPr>
            <a:endParaRPr lang="ja-JP" altLang="en-US" sz="1100" dirty="0"/>
          </a:p>
          <a:p>
            <a:pPr>
              <a:buNone/>
            </a:pPr>
            <a:r>
              <a:rPr lang="ja-JP" altLang="en-US" sz="1100" dirty="0"/>
              <a:t>められている．現在製品化されている圧電体セラミックス材</a:t>
            </a:r>
          </a:p>
          <a:p>
            <a:pPr>
              <a:buNone/>
            </a:pPr>
            <a:endParaRPr lang="ja-JP" altLang="en-US" sz="1100" dirty="0"/>
          </a:p>
          <a:p>
            <a:pPr>
              <a:buNone/>
            </a:pPr>
            <a:r>
              <a:rPr lang="ja-JP" altLang="en-US" sz="1100" dirty="0"/>
              <a:t>料は鉛系酸化物の </a:t>
            </a:r>
            <a:r>
              <a:rPr lang="en-US" altLang="ja-JP" sz="1100" dirty="0"/>
              <a:t>Pb(Zr, Ti)O3 (PZT)</a:t>
            </a:r>
            <a:r>
              <a:rPr lang="ja-JP" altLang="en-US" sz="1100" dirty="0"/>
              <a:t>系が中心なため，無</a:t>
            </a:r>
          </a:p>
          <a:p>
            <a:pPr>
              <a:buNone/>
            </a:pPr>
            <a:r>
              <a:rPr lang="ja-JP" altLang="en-US" sz="1100" dirty="0"/>
              <a:t>鉛圧電材料の開発は急務である．種々の無鉛材料の中で</a:t>
            </a:r>
            <a:r>
              <a:rPr lang="en-US" altLang="ja-JP" sz="1100" dirty="0"/>
              <a:t>(K,</a:t>
            </a:r>
          </a:p>
          <a:p>
            <a:pPr>
              <a:buNone/>
            </a:pPr>
            <a:endParaRPr lang="en-US" altLang="ja-JP" sz="1100" dirty="0"/>
          </a:p>
          <a:p>
            <a:pPr>
              <a:buNone/>
            </a:pPr>
            <a:r>
              <a:rPr lang="en-US" altLang="ja-JP" sz="1100" dirty="0"/>
              <a:t>Na)NbO3 (KNN)</a:t>
            </a:r>
            <a:r>
              <a:rPr lang="ja-JP" altLang="en-US" sz="1100" dirty="0"/>
              <a:t>は，比較的高いキュリー温度と優れた圧電</a:t>
            </a:r>
          </a:p>
          <a:p>
            <a:pPr>
              <a:buNone/>
            </a:pPr>
            <a:r>
              <a:rPr lang="ja-JP" altLang="en-US" sz="1100" dirty="0"/>
              <a:t>特性を有する化合物として注目されている．名古屋大学エコ</a:t>
            </a:r>
          </a:p>
          <a:p>
            <a:pPr>
              <a:buNone/>
            </a:pPr>
            <a:endParaRPr lang="ja-JP" altLang="en-US" sz="1100" dirty="0"/>
          </a:p>
          <a:p>
            <a:pPr>
              <a:buNone/>
            </a:pPr>
            <a:r>
              <a:rPr lang="ja-JP" altLang="en-US" sz="1100" dirty="0"/>
              <a:t>トピア科学研究所は，高均質，精密な組成制御が容易で，低</a:t>
            </a:r>
          </a:p>
          <a:p>
            <a:pPr>
              <a:buNone/>
            </a:pPr>
            <a:endParaRPr lang="ja-JP" altLang="en-US" sz="1100" dirty="0"/>
          </a:p>
          <a:p>
            <a:pPr>
              <a:buNone/>
            </a:pPr>
            <a:r>
              <a:rPr lang="ja-JP" altLang="en-US" sz="1100" dirty="0"/>
              <a:t>温合成が可能な金属有機化合物前駆体溶液での化学プロセ</a:t>
            </a:r>
          </a:p>
          <a:p>
            <a:pPr>
              <a:buNone/>
            </a:pPr>
            <a:endParaRPr lang="ja-JP" altLang="en-US" sz="1100" dirty="0"/>
          </a:p>
          <a:p>
            <a:pPr>
              <a:buNone/>
            </a:pPr>
            <a:r>
              <a:rPr lang="ja-JP" altLang="en-US" sz="1100" dirty="0"/>
              <a:t>図 </a:t>
            </a:r>
            <a:r>
              <a:rPr lang="en-US" altLang="ja-JP" sz="1100" dirty="0"/>
              <a:t>1 </a:t>
            </a:r>
            <a:r>
              <a:rPr lang="ja-JP" altLang="en-US" sz="1100" dirty="0"/>
              <a:t>微細加工後のカンチレバー型</a:t>
            </a:r>
            <a:r>
              <a:rPr lang="en-US" altLang="ja-JP" sz="1100" dirty="0"/>
              <a:t>(K, Na)NbO3 </a:t>
            </a:r>
            <a:r>
              <a:rPr lang="ja-JP" altLang="en-US" sz="1100" dirty="0"/>
              <a:t>系薄</a:t>
            </a:r>
          </a:p>
          <a:p>
            <a:pPr>
              <a:buNone/>
            </a:pPr>
            <a:endParaRPr lang="ja-JP" altLang="en-US" sz="1100" dirty="0"/>
          </a:p>
          <a:p>
            <a:pPr>
              <a:buNone/>
            </a:pPr>
            <a:r>
              <a:rPr lang="ja-JP" altLang="en-US" sz="1100" dirty="0"/>
              <a:t>膜の電子顕微鏡写真．</a:t>
            </a:r>
          </a:p>
        </p:txBody>
      </p:sp>
    </p:spTree>
    <p:extLst>
      <p:ext uri="{BB962C8B-B14F-4D97-AF65-F5344CB8AC3E}">
        <p14:creationId xmlns:p14="http://schemas.microsoft.com/office/powerpoint/2010/main" val="325781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BD3E-64B8-0D44-6DFE-BFD482F414BB}"/>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D08A985-30C9-C34B-BF4C-565902B79D87}"/>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再構成したテキストを翻訳</a:t>
            </a:r>
            <a:endParaRPr lang="en-US" altLang="ja-JP" sz="3200" b="1" kern="0" dirty="0">
              <a:solidFill>
                <a:srgbClr val="0000FF"/>
              </a:solidFill>
              <a:latin typeface="Times New Roman"/>
              <a:ea typeface="ＭＳ Ｐゴシック"/>
            </a:endParaRPr>
          </a:p>
        </p:txBody>
      </p:sp>
      <p:sp>
        <p:nvSpPr>
          <p:cNvPr id="2" name="テキスト ボックス 1">
            <a:extLst>
              <a:ext uri="{FF2B5EF4-FFF2-40B4-BE49-F238E27FC236}">
                <a16:creationId xmlns:a16="http://schemas.microsoft.com/office/drawing/2014/main" id="{22A3818A-C499-C8D8-7063-E3FEEE8C447F}"/>
              </a:ext>
            </a:extLst>
          </p:cNvPr>
          <p:cNvSpPr txBox="1"/>
          <p:nvPr/>
        </p:nvSpPr>
        <p:spPr>
          <a:xfrm>
            <a:off x="175802" y="684314"/>
            <a:ext cx="5691598" cy="8679299"/>
          </a:xfrm>
          <a:prstGeom prst="rect">
            <a:avLst/>
          </a:prstGeom>
          <a:noFill/>
          <a:ln>
            <a:solidFill>
              <a:schemeClr val="tx1"/>
            </a:solidFill>
          </a:ln>
        </p:spPr>
        <p:txBody>
          <a:bodyPr wrap="square">
            <a:spAutoFit/>
          </a:bodyPr>
          <a:lstStyle/>
          <a:p>
            <a:pPr>
              <a:buNone/>
            </a:pPr>
            <a:r>
              <a:rPr lang="en-US" altLang="ja-JP" b="1" dirty="0"/>
              <a:t>OpenAI API (ChatGPT4o) </a:t>
            </a:r>
            <a:r>
              <a:rPr lang="ja-JP" altLang="en-US" b="1" dirty="0"/>
              <a:t>で再構成</a:t>
            </a:r>
            <a:endParaRPr lang="en-US" altLang="ja-JP" b="1" dirty="0"/>
          </a:p>
          <a:p>
            <a:pPr>
              <a:buNone/>
            </a:pPr>
            <a:r>
              <a:rPr lang="en-US" altLang="ja-JP" b="1" dirty="0"/>
              <a:t>kamiya-materia_reformat.md</a:t>
            </a:r>
          </a:p>
          <a:p>
            <a:pPr>
              <a:buNone/>
            </a:pPr>
            <a:endParaRPr lang="en-US" altLang="ja-JP" b="1" dirty="0"/>
          </a:p>
          <a:p>
            <a:pPr>
              <a:buNone/>
            </a:pPr>
            <a:r>
              <a:rPr lang="en-US" altLang="ja-JP" sz="1800" dirty="0"/>
              <a:t>### </a:t>
            </a:r>
            <a:r>
              <a:rPr lang="ja-JP" altLang="en-US" sz="1800" dirty="0"/>
              <a:t>マイクロエレクトロメカニカルシステムデバイス用無鉛圧電セラミックス薄膜</a:t>
            </a:r>
          </a:p>
          <a:p>
            <a:pPr>
              <a:buNone/>
            </a:pPr>
            <a:endParaRPr lang="ja-JP" altLang="en-US" sz="1800" dirty="0"/>
          </a:p>
          <a:p>
            <a:pPr>
              <a:buNone/>
            </a:pPr>
            <a:r>
              <a:rPr lang="ja-JP" altLang="en-US" sz="1800" dirty="0"/>
              <a:t>有害元素含有材料の使用に関する規制が欧州を中心に進められている。現在製品化されている圧電体セラミックス材料は鉛系酸化物の</a:t>
            </a:r>
            <a:r>
              <a:rPr lang="en-US" altLang="ja-JP" sz="1800" dirty="0"/>
              <a:t>Pb(Zr, Ti)O3 (PZT)</a:t>
            </a:r>
            <a:r>
              <a:rPr lang="ja-JP" altLang="en-US" sz="1800" dirty="0"/>
              <a:t>系が中心なため、無鉛圧電材料の開発は急務である。種々の無鉛材料の中で</a:t>
            </a:r>
            <a:r>
              <a:rPr lang="en-US" altLang="ja-JP" sz="1800" dirty="0"/>
              <a:t>(K, Na)NbO3 (KNN)</a:t>
            </a:r>
            <a:r>
              <a:rPr lang="ja-JP" altLang="en-US" sz="1800" dirty="0"/>
              <a:t>は、比較的高いキュリー温度と優れた圧電特性を有する化合物として注目されている。名古屋大学エコトピア科学研究所は、高均質、精密な組成制御が容易で、低温合成が可能な金属</a:t>
            </a:r>
            <a:r>
              <a:rPr lang="en-US" altLang="ja-JP" sz="1800" dirty="0"/>
              <a:t>-</a:t>
            </a:r>
            <a:r>
              <a:rPr lang="ja-JP" altLang="en-US" sz="1800" dirty="0"/>
              <a:t>有機化合物前駆体溶液での化学プロセスにより、</a:t>
            </a:r>
            <a:r>
              <a:rPr lang="en-US" altLang="ja-JP" sz="1800" dirty="0"/>
              <a:t>KNN</a:t>
            </a:r>
            <a:r>
              <a:rPr lang="ja-JP" altLang="en-US" sz="1800" dirty="0"/>
              <a:t>系化合物の薄膜化を行っている。</a:t>
            </a:r>
          </a:p>
          <a:p>
            <a:pPr>
              <a:buNone/>
            </a:pPr>
            <a:endParaRPr lang="ja-JP" altLang="en-US" sz="1800" dirty="0"/>
          </a:p>
          <a:p>
            <a:pPr>
              <a:buNone/>
            </a:pPr>
            <a:r>
              <a:rPr lang="ja-JP" altLang="en-US" sz="1800" dirty="0"/>
              <a:t>所望の特性を得るための</a:t>
            </a:r>
            <a:r>
              <a:rPr lang="en-US" altLang="ja-JP" sz="1800" dirty="0"/>
              <a:t>KNN</a:t>
            </a:r>
            <a:r>
              <a:rPr lang="ja-JP" altLang="en-US" sz="1800" dirty="0"/>
              <a:t>薄膜の特性制御のため、</a:t>
            </a:r>
            <a:r>
              <a:rPr lang="en-US" altLang="ja-JP" sz="1800" dirty="0"/>
              <a:t>KNN</a:t>
            </a:r>
            <a:r>
              <a:rPr lang="ja-JP" altLang="en-US" sz="1800" dirty="0"/>
              <a:t>に異種元素を置換あるいはドープする。多価イオンとなる</a:t>
            </a:r>
            <a:r>
              <a:rPr lang="en-US" altLang="ja-JP" sz="1800" dirty="0"/>
              <a:t>Mn</a:t>
            </a:r>
            <a:r>
              <a:rPr lang="ja-JP" altLang="en-US" sz="1800" dirty="0"/>
              <a:t>のドープでは、大きな問題である電気絶縁性の低下を解決している。その機構は、</a:t>
            </a:r>
            <a:r>
              <a:rPr lang="en-US" altLang="ja-JP" sz="1800" dirty="0"/>
              <a:t>Mn²⁺</a:t>
            </a:r>
            <a:r>
              <a:rPr lang="ja-JP" altLang="en-US" sz="1800" dirty="0"/>
              <a:t>あるいは</a:t>
            </a:r>
            <a:r>
              <a:rPr lang="en-US" altLang="ja-JP" sz="1800" dirty="0"/>
              <a:t>Mn³⁺</a:t>
            </a:r>
            <a:r>
              <a:rPr lang="ja-JP" altLang="en-US" sz="1800" dirty="0"/>
              <a:t>の状態で薄膜中に存在する</a:t>
            </a:r>
            <a:r>
              <a:rPr lang="en-US" altLang="ja-JP" sz="1800" dirty="0"/>
              <a:t>Mn</a:t>
            </a:r>
            <a:r>
              <a:rPr lang="ja-JP" altLang="en-US" sz="1800" dirty="0"/>
              <a:t>イオンにより薄膜中のキャリアがトラップされ、絶縁性の向上が得られる</a:t>
            </a:r>
            <a:r>
              <a:rPr lang="en-US" altLang="ja-JP" sz="1800" dirty="0"/>
              <a:t>(1)</a:t>
            </a:r>
            <a:r>
              <a:rPr lang="ja-JP" altLang="en-US" sz="1800" dirty="0"/>
              <a:t>。現在、早稲田大学ナノ理工学研究機構と共同で発現する特性の評価と薄膜のデバイス化を目指した検討を行っている。</a:t>
            </a:r>
            <a:r>
              <a:rPr lang="en-US" altLang="ja-JP" sz="1800" dirty="0"/>
              <a:t>KNN</a:t>
            </a:r>
            <a:r>
              <a:rPr lang="ja-JP" altLang="en-US" sz="1800" dirty="0"/>
              <a:t>系薄膜における電界誘起歪み特性をはじめとした様々な電気的特性の解析、微細加工がその特性に及ぼす影響について、材料技術とデバイス加工技術を融合したカンチレバー型アクチュエーターの開発</a:t>
            </a:r>
            <a:r>
              <a:rPr lang="en-US" altLang="ja-JP" sz="1800" dirty="0"/>
              <a:t>(</a:t>
            </a:r>
            <a:r>
              <a:rPr lang="ja-JP" altLang="en-US" sz="1800" dirty="0"/>
              <a:t>図</a:t>
            </a:r>
            <a:r>
              <a:rPr lang="en-US" altLang="ja-JP" sz="1800" dirty="0"/>
              <a:t>1)</a:t>
            </a:r>
            <a:r>
              <a:rPr lang="ja-JP" altLang="en-US" sz="1800" dirty="0"/>
              <a:t>、さらには振動など自然エネルギーの電気エネルギーへの変換計測への展開を進めている。</a:t>
            </a:r>
          </a:p>
        </p:txBody>
      </p:sp>
      <p:sp>
        <p:nvSpPr>
          <p:cNvPr id="3" name="テキスト ボックス 2">
            <a:extLst>
              <a:ext uri="{FF2B5EF4-FFF2-40B4-BE49-F238E27FC236}">
                <a16:creationId xmlns:a16="http://schemas.microsoft.com/office/drawing/2014/main" id="{2478060E-1D5F-8F6C-7C00-B18CD34DF434}"/>
              </a:ext>
            </a:extLst>
          </p:cNvPr>
          <p:cNvSpPr txBox="1"/>
          <p:nvPr/>
        </p:nvSpPr>
        <p:spPr>
          <a:xfrm>
            <a:off x="5867400" y="684314"/>
            <a:ext cx="5691598" cy="10895290"/>
          </a:xfrm>
          <a:prstGeom prst="rect">
            <a:avLst/>
          </a:prstGeom>
          <a:noFill/>
          <a:ln>
            <a:solidFill>
              <a:schemeClr val="tx1"/>
            </a:solidFill>
          </a:ln>
        </p:spPr>
        <p:txBody>
          <a:bodyPr wrap="square">
            <a:spAutoFit/>
          </a:bodyPr>
          <a:lstStyle/>
          <a:p>
            <a:pPr>
              <a:buNone/>
            </a:pPr>
            <a:r>
              <a:rPr lang="en-US" altLang="ja-JP" b="1" dirty="0"/>
              <a:t>OpenAI API (ChatGPT4o) </a:t>
            </a:r>
            <a:r>
              <a:rPr lang="ja-JP" altLang="en-US" b="1" dirty="0"/>
              <a:t>で校正</a:t>
            </a:r>
            <a:endParaRPr lang="en-US" altLang="ja-JP" b="1" dirty="0"/>
          </a:p>
          <a:p>
            <a:r>
              <a:rPr lang="en-US" altLang="ja-JP" b="1" dirty="0"/>
              <a:t>kamiya-materia_revised.md</a:t>
            </a:r>
          </a:p>
          <a:p>
            <a:pPr>
              <a:buNone/>
            </a:pPr>
            <a:endParaRPr lang="en-US" altLang="ja-JP" b="1" dirty="0"/>
          </a:p>
          <a:p>
            <a:pPr>
              <a:buNone/>
            </a:pPr>
            <a:r>
              <a:rPr lang="en-US" altLang="ja-JP" dirty="0"/>
              <a:t>### Lead-Free Piezoelectric Ceramic Thin Films for Microelectromechanical Systems Devices</a:t>
            </a:r>
          </a:p>
          <a:p>
            <a:pPr>
              <a:buNone/>
            </a:pPr>
            <a:endParaRPr lang="en-US" altLang="ja-JP" dirty="0"/>
          </a:p>
          <a:p>
            <a:pPr>
              <a:buNone/>
            </a:pPr>
            <a:r>
              <a:rPr lang="en-US" altLang="ja-JP" dirty="0"/>
              <a:t>Regulations on the use of materials containing harmful elements are advancing, particularly in Europe. Currently, the predominant piezoelectric ceramic materials in products are lead-based oxides, specifically the Pb(Zr, Ti)O3 (PZT) system, making the development of lead-free piezoelectric materials urgent. Among various lead-free materials, (K, Na)NbO3 (KNN) is gaining attention as a compound with relatively high Curie temperature and excellent piezoelectric properties. The Ecotopia Science Institute at Nagoya University is working on the thin film formation of KNN compounds through a chemical process using metal-organic compound precursor solutions, which allows for high homogeneity, precise composition control, and low-temperature synthesis.</a:t>
            </a:r>
          </a:p>
          <a:p>
            <a:pPr>
              <a:buNone/>
            </a:pPr>
            <a:endParaRPr lang="en-US" altLang="ja-JP" dirty="0"/>
          </a:p>
          <a:p>
            <a:pPr>
              <a:buNone/>
            </a:pPr>
            <a:r>
              <a:rPr lang="en-US" altLang="ja-JP" dirty="0"/>
              <a:t>To control the properties of KNN thin films for desired characteristics, hetero-element substitution or doping is applied to KNN. Doping with multivalent ions such as Mn addresses the significant issue of reduced electrical insulation. The mechanism involves Mn ions existing in the thin film as Mn²⁺ or Mn³⁺, trapping carriers in the film and improving insulation (1). Currently, in collaboration with the </a:t>
            </a:r>
            <a:r>
              <a:rPr lang="en-US" altLang="ja-JP" dirty="0" err="1"/>
              <a:t>Waseda</a:t>
            </a:r>
            <a:r>
              <a:rPr lang="en-US" altLang="ja-JP" dirty="0"/>
              <a:t> University Research Organization for Nano &amp; Life Innovation, evaluations of the exhibited properties and efforts toward device application of the thin films are underway. These include analyzing various electrical properties, such as the electric field-induced strain characteristics of KNN thin films, and developing cantilever-type actuators by integrating material and device processing technologies (Figure 1). Furthermore, efforts are being made to apply these developments to the conversion and measurement of natural energy, such as vibrations, into electrical energy.</a:t>
            </a:r>
          </a:p>
        </p:txBody>
      </p:sp>
    </p:spTree>
    <p:extLst>
      <p:ext uri="{BB962C8B-B14F-4D97-AF65-F5344CB8AC3E}">
        <p14:creationId xmlns:p14="http://schemas.microsoft.com/office/powerpoint/2010/main" val="95543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E0DD-4A6E-D519-3D32-2CA55F7EDB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724FF1-E464-040A-E508-C12569E35AC1}"/>
              </a:ext>
            </a:extLst>
          </p:cNvPr>
          <p:cNvSpPr>
            <a:spLocks noChangeArrowheads="1"/>
          </p:cNvSpPr>
          <p:nvPr/>
        </p:nvSpPr>
        <p:spPr bwMode="auto">
          <a:xfrm>
            <a:off x="0" y="0"/>
            <a:ext cx="12192000" cy="6858000"/>
          </a:xfrm>
          <a:prstGeom prst="rect">
            <a:avLst/>
          </a:prstGeom>
          <a:solidFill>
            <a:srgbClr val="F7FFF8"/>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8" name="Rectangle 2">
            <a:extLst>
              <a:ext uri="{FF2B5EF4-FFF2-40B4-BE49-F238E27FC236}">
                <a16:creationId xmlns:a16="http://schemas.microsoft.com/office/drawing/2014/main" id="{AE7C0B8B-A953-95D0-A1E8-1C2F5668E109}"/>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まとめ</a:t>
            </a:r>
          </a:p>
        </p:txBody>
      </p:sp>
      <p:sp>
        <p:nvSpPr>
          <p:cNvPr id="2" name="テキスト ボックス 1">
            <a:extLst>
              <a:ext uri="{FF2B5EF4-FFF2-40B4-BE49-F238E27FC236}">
                <a16:creationId xmlns:a16="http://schemas.microsoft.com/office/drawing/2014/main" id="{BB27C819-415E-E169-B52E-3F192DB80C4E}"/>
              </a:ext>
            </a:extLst>
          </p:cNvPr>
          <p:cNvSpPr txBox="1"/>
          <p:nvPr/>
        </p:nvSpPr>
        <p:spPr>
          <a:xfrm>
            <a:off x="333375" y="852710"/>
            <a:ext cx="11858625"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生成</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翻訳、テキスト系</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は非常に柔軟</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さまざまな</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TPO</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に対応できる</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Role,</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prompt</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が重要</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頼りすぎないように注意</a:t>
            </a:r>
            <a:endParaRPr lang="en-US" altLang="ja-JP"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indent="-342900">
              <a:spcAft>
                <a:spcPts val="1200"/>
              </a:spcAft>
              <a:buFont typeface="Arial" panose="020B0604020202020204" pitchFamily="34" charset="0"/>
              <a:buChar char="•"/>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修正内容を確認する</a:t>
            </a:r>
            <a:endParaRPr lang="en-US" altLang="ja-JP"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ダブルチェック</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を行う</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ファイルごと翻訳する場合は</a:t>
            </a:r>
            <a:r>
              <a:rPr kumimoji="1" lang="ja-JP"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従量課金に注意</a:t>
            </a:r>
            <a:endParaRPr kumimoji="1" lang="en-US" altLang="ja-JP"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4374435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14CE-B5D0-BC2F-44BF-377F788B9EBC}"/>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758D920-4D6E-2C77-A742-4FD776C0146E}"/>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7EBB11FE-2FA1-0E97-84B6-DA14C1EA7EFA}"/>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翻訳プログラム</a:t>
            </a:r>
            <a:r>
              <a:rPr lang="en-US" altLang="ja-JP" sz="3600" b="1" dirty="0">
                <a:solidFill>
                  <a:srgbClr val="0000FF"/>
                </a:solidFill>
                <a:latin typeface="+mn-lt"/>
                <a:ea typeface="+mn-ea"/>
              </a:rPr>
              <a:t>:</a:t>
            </a:r>
            <a:r>
              <a:rPr lang="ja-JP" altLang="en-US" sz="3600" b="1" dirty="0">
                <a:solidFill>
                  <a:srgbClr val="0000FF"/>
                </a:solidFill>
                <a:latin typeface="+mn-lt"/>
                <a:ea typeface="+mn-ea"/>
              </a:rPr>
              <a:t> </a:t>
            </a:r>
            <a:r>
              <a:rPr lang="en-US" altLang="ja-JP" sz="3600" b="1" dirty="0">
                <a:solidFill>
                  <a:srgbClr val="0000FF"/>
                </a:solidFill>
                <a:latin typeface="+mn-lt"/>
                <a:ea typeface="+mn-ea"/>
              </a:rPr>
              <a:t>translate.py</a:t>
            </a:r>
            <a:br>
              <a:rPr lang="en-US" altLang="ja-JP" sz="3600" b="1" dirty="0">
                <a:solidFill>
                  <a:srgbClr val="0000FF"/>
                </a:solidFill>
                <a:latin typeface="+mn-lt"/>
                <a:ea typeface="+mn-ea"/>
              </a:rPr>
            </a:br>
            <a:br>
              <a:rPr lang="en-US" altLang="ja-JP" sz="3600" b="1" dirty="0">
                <a:solidFill>
                  <a:srgbClr val="0000FF"/>
                </a:solidFill>
                <a:latin typeface="+mn-lt"/>
                <a:ea typeface="+mn-ea"/>
              </a:rPr>
            </a:br>
            <a:r>
              <a:rPr lang="en-US" altLang="ja-JP" sz="2800" dirty="0">
                <a:solidFill>
                  <a:schemeClr val="tx1"/>
                </a:solidFill>
                <a:latin typeface="+mn-lt"/>
                <a:ea typeface="+mn-ea"/>
              </a:rPr>
              <a:t>MS-Word/PowerPoint/PDF/HTML/Markdown/Text</a:t>
            </a:r>
            <a:r>
              <a:rPr lang="ja-JP" altLang="en-US" sz="2800" dirty="0">
                <a:solidFill>
                  <a:schemeClr val="tx1"/>
                </a:solidFill>
                <a:latin typeface="+mn-lt"/>
                <a:ea typeface="+mn-ea"/>
              </a:rPr>
              <a:t>ファイルの翻訳</a:t>
            </a:r>
            <a:br>
              <a:rPr lang="en-US" altLang="ja-JP" sz="2800" dirty="0">
                <a:solidFill>
                  <a:schemeClr val="tx1"/>
                </a:solidFill>
                <a:latin typeface="+mn-lt"/>
                <a:ea typeface="+mn-ea"/>
              </a:rPr>
            </a:br>
            <a:r>
              <a:rPr lang="ja-JP" altLang="en-US" sz="2800" dirty="0">
                <a:solidFill>
                  <a:schemeClr val="tx1"/>
                </a:solidFill>
                <a:latin typeface="+mn-lt"/>
                <a:ea typeface="+mn-ea"/>
              </a:rPr>
              <a:t>元のファイルフォーマットを（なるべく）維持</a:t>
            </a:r>
            <a:br>
              <a:rPr lang="en-US" altLang="ja-JP" sz="2800" dirty="0">
                <a:solidFill>
                  <a:schemeClr val="tx1"/>
                </a:solidFill>
                <a:latin typeface="+mn-lt"/>
                <a:ea typeface="+mn-ea"/>
              </a:rPr>
            </a:br>
            <a:r>
              <a:rPr lang="ja-JP" altLang="en-US" sz="2800" dirty="0">
                <a:solidFill>
                  <a:schemeClr val="tx1"/>
                </a:solidFill>
                <a:latin typeface="+mn-lt"/>
                <a:ea typeface="+mn-ea"/>
              </a:rPr>
              <a:t>比較ファイル</a:t>
            </a:r>
            <a:r>
              <a:rPr lang="en-US" altLang="ja-JP" sz="2800" dirty="0">
                <a:solidFill>
                  <a:schemeClr val="tx1"/>
                </a:solidFill>
                <a:latin typeface="+mn-lt"/>
                <a:ea typeface="+mn-ea"/>
              </a:rPr>
              <a:t>(HTML)</a:t>
            </a:r>
            <a:br>
              <a:rPr lang="en-US" altLang="ja-JP" sz="2800" dirty="0">
                <a:solidFill>
                  <a:schemeClr val="tx1"/>
                </a:solidFill>
                <a:latin typeface="+mn-lt"/>
                <a:ea typeface="+mn-ea"/>
              </a:rPr>
            </a:br>
            <a:r>
              <a:rPr lang="en-US" altLang="ja-JP" sz="2800" dirty="0">
                <a:solidFill>
                  <a:schemeClr val="tx1"/>
                </a:solidFill>
                <a:latin typeface="+mn-lt"/>
                <a:ea typeface="+mn-ea"/>
              </a:rPr>
              <a:t>role-based</a:t>
            </a:r>
            <a:r>
              <a:rPr lang="ja-JP" altLang="en-US" sz="2800" dirty="0">
                <a:solidFill>
                  <a:schemeClr val="tx1"/>
                </a:solidFill>
                <a:latin typeface="+mn-lt"/>
                <a:ea typeface="+mn-ea"/>
              </a:rPr>
              <a:t> </a:t>
            </a:r>
            <a:r>
              <a:rPr lang="en-US" altLang="ja-JP" sz="2800" dirty="0">
                <a:solidFill>
                  <a:schemeClr val="tx1"/>
                </a:solidFill>
                <a:latin typeface="+mn-lt"/>
                <a:ea typeface="+mn-ea"/>
              </a:rPr>
              <a:t>prompting</a:t>
            </a:r>
            <a:r>
              <a:rPr lang="ja-JP" altLang="en-US" sz="2800" dirty="0">
                <a:solidFill>
                  <a:schemeClr val="tx1"/>
                </a:solidFill>
                <a:latin typeface="+mn-lt"/>
                <a:ea typeface="+mn-ea"/>
              </a:rPr>
              <a:t> </a:t>
            </a:r>
            <a:r>
              <a:rPr lang="en-US" altLang="ja-JP" sz="2800" dirty="0">
                <a:solidFill>
                  <a:schemeClr val="tx1"/>
                </a:solidFill>
                <a:latin typeface="+mn-lt"/>
                <a:ea typeface="+mn-ea"/>
              </a:rPr>
              <a:t>(OpenAI</a:t>
            </a:r>
            <a:r>
              <a:rPr lang="ja-JP" altLang="en-US" sz="2800" dirty="0">
                <a:solidFill>
                  <a:schemeClr val="tx1"/>
                </a:solidFill>
                <a:latin typeface="+mn-lt"/>
                <a:ea typeface="+mn-ea"/>
              </a:rPr>
              <a:t> </a:t>
            </a:r>
            <a:r>
              <a:rPr lang="en-US" altLang="ja-JP" sz="2800" dirty="0">
                <a:solidFill>
                  <a:schemeClr val="tx1"/>
                </a:solidFill>
                <a:latin typeface="+mn-lt"/>
                <a:ea typeface="+mn-ea"/>
              </a:rPr>
              <a:t>API)</a:t>
            </a:r>
            <a:br>
              <a:rPr lang="en-US" altLang="ja-JP" sz="2800" dirty="0">
                <a:solidFill>
                  <a:schemeClr val="tx1"/>
                </a:solidFill>
                <a:latin typeface="+mn-lt"/>
                <a:ea typeface="+mn-ea"/>
              </a:rPr>
            </a:br>
            <a:br>
              <a:rPr lang="en-US" altLang="ja-JP" sz="2800" dirty="0">
                <a:solidFill>
                  <a:schemeClr val="tx1"/>
                </a:solidFill>
                <a:latin typeface="+mn-lt"/>
                <a:ea typeface="+mn-ea"/>
              </a:rPr>
            </a:br>
            <a:r>
              <a:rPr lang="ja-JP" altLang="en-US" sz="2800" dirty="0">
                <a:solidFill>
                  <a:schemeClr val="tx1"/>
                </a:solidFill>
                <a:latin typeface="+mn-lt"/>
                <a:ea typeface="+mn-ea"/>
              </a:rPr>
              <a:t>必要</a:t>
            </a:r>
            <a:r>
              <a:rPr lang="en-US" altLang="ja-JP" sz="2800" dirty="0">
                <a:solidFill>
                  <a:schemeClr val="tx1"/>
                </a:solidFill>
                <a:latin typeface="+mn-lt"/>
                <a:ea typeface="+mn-ea"/>
              </a:rPr>
              <a:t>:</a:t>
            </a:r>
            <a:br>
              <a:rPr lang="en-US" altLang="ja-JP" sz="2800" dirty="0">
                <a:solidFill>
                  <a:schemeClr val="tx1"/>
                </a:solidFill>
                <a:latin typeface="+mn-lt"/>
                <a:ea typeface="+mn-ea"/>
              </a:rPr>
            </a:br>
            <a:r>
              <a:rPr lang="en-US" altLang="ja-JP" sz="2800" dirty="0" err="1">
                <a:solidFill>
                  <a:schemeClr val="tx1"/>
                </a:solidFill>
                <a:latin typeface="+mn-lt"/>
                <a:ea typeface="+mn-ea"/>
              </a:rPr>
              <a:t>DeepL</a:t>
            </a:r>
            <a:r>
              <a:rPr lang="ja-JP" altLang="en-US" sz="2800" dirty="0">
                <a:solidFill>
                  <a:schemeClr val="tx1"/>
                </a:solidFill>
                <a:latin typeface="+mn-lt"/>
                <a:ea typeface="+mn-ea"/>
              </a:rPr>
              <a:t> </a:t>
            </a:r>
            <a:r>
              <a:rPr lang="en-US" altLang="ja-JP" sz="2800" dirty="0">
                <a:solidFill>
                  <a:schemeClr val="tx1"/>
                </a:solidFill>
                <a:latin typeface="+mn-lt"/>
                <a:ea typeface="+mn-ea"/>
              </a:rPr>
              <a:t>API</a:t>
            </a:r>
            <a:r>
              <a:rPr lang="ja-JP" altLang="en-US" sz="2800" dirty="0">
                <a:solidFill>
                  <a:schemeClr val="tx1"/>
                </a:solidFill>
                <a:latin typeface="+mn-lt"/>
                <a:ea typeface="+mn-ea"/>
              </a:rPr>
              <a:t> </a:t>
            </a:r>
            <a:r>
              <a:rPr lang="en-US" altLang="ja-JP" sz="2800" dirty="0">
                <a:solidFill>
                  <a:schemeClr val="tx1"/>
                </a:solidFill>
                <a:latin typeface="+mn-lt"/>
                <a:ea typeface="+mn-ea"/>
              </a:rPr>
              <a:t>(</a:t>
            </a:r>
            <a:r>
              <a:rPr lang="ja-JP" altLang="en-US" sz="2800" dirty="0">
                <a:solidFill>
                  <a:schemeClr val="tx1"/>
                </a:solidFill>
                <a:latin typeface="+mn-lt"/>
                <a:ea typeface="+mn-ea"/>
              </a:rPr>
              <a:t>無料アカウントでも</a:t>
            </a:r>
            <a:r>
              <a:rPr lang="en-US" altLang="ja-JP" sz="2800" dirty="0">
                <a:solidFill>
                  <a:schemeClr val="tx1"/>
                </a:solidFill>
                <a:latin typeface="+mn-lt"/>
                <a:ea typeface="+mn-ea"/>
              </a:rPr>
              <a:t>OK)</a:t>
            </a:r>
            <a:br>
              <a:rPr lang="en-US" altLang="ja-JP" sz="2800" dirty="0">
                <a:solidFill>
                  <a:schemeClr val="tx1"/>
                </a:solidFill>
                <a:latin typeface="+mn-lt"/>
                <a:ea typeface="+mn-ea"/>
              </a:rPr>
            </a:br>
            <a:r>
              <a:rPr lang="en-US" altLang="ja-JP" sz="2800" dirty="0">
                <a:solidFill>
                  <a:schemeClr val="tx1"/>
                </a:solidFill>
                <a:latin typeface="+mn-lt"/>
                <a:ea typeface="+mn-ea"/>
              </a:rPr>
              <a:t>OpenAI</a:t>
            </a:r>
            <a:r>
              <a:rPr lang="ja-JP" altLang="en-US" sz="2800" dirty="0">
                <a:solidFill>
                  <a:schemeClr val="tx1"/>
                </a:solidFill>
                <a:latin typeface="+mn-lt"/>
                <a:ea typeface="+mn-ea"/>
              </a:rPr>
              <a:t> </a:t>
            </a:r>
            <a:r>
              <a:rPr lang="en-US" altLang="ja-JP" sz="2800" dirty="0">
                <a:solidFill>
                  <a:schemeClr val="tx1"/>
                </a:solidFill>
                <a:latin typeface="+mn-lt"/>
                <a:ea typeface="+mn-ea"/>
              </a:rPr>
              <a:t>API</a:t>
            </a:r>
            <a:r>
              <a:rPr lang="ja-JP" altLang="en-US" sz="2800" dirty="0">
                <a:solidFill>
                  <a:schemeClr val="tx1"/>
                </a:solidFill>
                <a:latin typeface="+mn-lt"/>
                <a:ea typeface="+mn-ea"/>
              </a:rPr>
              <a:t> </a:t>
            </a:r>
            <a:r>
              <a:rPr lang="en-US" altLang="ja-JP" sz="2800" dirty="0">
                <a:solidFill>
                  <a:schemeClr val="tx1"/>
                </a:solidFill>
                <a:latin typeface="+mn-lt"/>
                <a:ea typeface="+mn-ea"/>
              </a:rPr>
              <a:t>(</a:t>
            </a:r>
            <a:r>
              <a:rPr lang="ja-JP" altLang="en-US" sz="2800" dirty="0">
                <a:solidFill>
                  <a:schemeClr val="tx1"/>
                </a:solidFill>
                <a:latin typeface="+mn-lt"/>
                <a:ea typeface="+mn-ea"/>
              </a:rPr>
              <a:t>課金必須</a:t>
            </a:r>
            <a:r>
              <a:rPr lang="en-US" altLang="ja-JP" sz="2800" dirty="0">
                <a:solidFill>
                  <a:schemeClr val="tx1"/>
                </a:solidFill>
                <a:latin typeface="+mn-lt"/>
                <a:ea typeface="+mn-ea"/>
              </a:rPr>
              <a:t>)</a:t>
            </a:r>
          </a:p>
        </p:txBody>
      </p:sp>
    </p:spTree>
    <p:extLst>
      <p:ext uri="{BB962C8B-B14F-4D97-AF65-F5344CB8AC3E}">
        <p14:creationId xmlns:p14="http://schemas.microsoft.com/office/powerpoint/2010/main" val="23066432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B0C8-E005-78EB-68DF-C177C3B66E42}"/>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EE276364-DAAD-7812-5930-6D2A682B3C85}"/>
              </a:ext>
            </a:extLst>
          </p:cNvPr>
          <p:cNvPicPr>
            <a:picLocks noChangeAspect="1"/>
          </p:cNvPicPr>
          <p:nvPr/>
        </p:nvPicPr>
        <p:blipFill>
          <a:blip r:embed="rId3"/>
          <a:srcRect t="8889" r="1950" b="45741"/>
          <a:stretch/>
        </p:blipFill>
        <p:spPr>
          <a:xfrm>
            <a:off x="244474" y="1290766"/>
            <a:ext cx="11147426" cy="5375097"/>
          </a:xfrm>
          <a:prstGeom prst="rect">
            <a:avLst/>
          </a:prstGeom>
        </p:spPr>
      </p:pic>
      <p:sp>
        <p:nvSpPr>
          <p:cNvPr id="6" name="タイトル 2">
            <a:extLst>
              <a:ext uri="{FF2B5EF4-FFF2-40B4-BE49-F238E27FC236}">
                <a16:creationId xmlns:a16="http://schemas.microsoft.com/office/drawing/2014/main" id="{88B2B55F-366B-5A7F-5922-7B12B6D245E5}"/>
              </a:ext>
            </a:extLst>
          </p:cNvPr>
          <p:cNvSpPr>
            <a:spLocks noGrp="1"/>
          </p:cNvSpPr>
          <p:nvPr>
            <p:ph type="title"/>
          </p:nvPr>
        </p:nvSpPr>
        <p:spPr>
          <a:xfrm>
            <a:off x="0" y="1"/>
            <a:ext cx="12192000" cy="7881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生成</a:t>
            </a:r>
            <a:r>
              <a:rPr lang="en-US" altLang="ja-JP" sz="3200" b="1" dirty="0">
                <a:solidFill>
                  <a:srgbClr val="0000FF"/>
                </a:solidFill>
              </a:rPr>
              <a:t>AI</a:t>
            </a:r>
            <a:r>
              <a:rPr lang="ja-JP" altLang="en-US" sz="3200" b="1" dirty="0">
                <a:solidFill>
                  <a:srgbClr val="0000FF"/>
                </a:solidFill>
              </a:rPr>
              <a:t>・翻訳ページ</a:t>
            </a:r>
            <a:r>
              <a:rPr lang="en-US" altLang="ja-JP" sz="3200" b="1" dirty="0">
                <a:solidFill>
                  <a:srgbClr val="0000FF"/>
                </a:solidFill>
              </a:rPr>
              <a:t>:</a:t>
            </a:r>
            <a:r>
              <a:rPr lang="ja-JP" altLang="en-US" sz="3200" b="1" dirty="0">
                <a:solidFill>
                  <a:srgbClr val="0000FF"/>
                </a:solidFill>
              </a:rPr>
              <a:t> 翻訳プログラムのダウンロード</a:t>
            </a:r>
          </a:p>
        </p:txBody>
      </p:sp>
      <p:sp>
        <p:nvSpPr>
          <p:cNvPr id="7" name="テキスト ボックス 6">
            <a:extLst>
              <a:ext uri="{FF2B5EF4-FFF2-40B4-BE49-F238E27FC236}">
                <a16:creationId xmlns:a16="http://schemas.microsoft.com/office/drawing/2014/main" id="{E6B138F9-ED8C-312C-0902-923320ADE2D3}"/>
              </a:ext>
            </a:extLst>
          </p:cNvPr>
          <p:cNvSpPr txBox="1"/>
          <p:nvPr/>
        </p:nvSpPr>
        <p:spPr>
          <a:xfrm>
            <a:off x="104774" y="921434"/>
            <a:ext cx="97123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Verdana"/>
                <a:ea typeface="メイリオ"/>
                <a:cs typeface="+mn-cs"/>
              </a:rPr>
              <a:t>http://d2mate.mdxes.iir.isct.ac.jp/D2MatE/D2MatE_programs.html?page=ai</a:t>
            </a:r>
            <a:endParaRPr kumimoji="1" lang="ja-JP" altLang="en-US" sz="1800" b="0" i="0" u="none" strike="noStrike" kern="1200" cap="none" spc="0" normalizeH="0" baseline="0" noProof="0" dirty="0">
              <a:ln>
                <a:noFill/>
              </a:ln>
              <a:solidFill>
                <a:prstClr val="black"/>
              </a:solidFill>
              <a:effectLst/>
              <a:uLnTx/>
              <a:uFillTx/>
              <a:latin typeface="Verdana"/>
              <a:ea typeface="メイリオ"/>
              <a:cs typeface="+mn-cs"/>
            </a:endParaRPr>
          </a:p>
        </p:txBody>
      </p:sp>
      <p:sp>
        <p:nvSpPr>
          <p:cNvPr id="8" name="正方形/長方形 7">
            <a:extLst>
              <a:ext uri="{FF2B5EF4-FFF2-40B4-BE49-F238E27FC236}">
                <a16:creationId xmlns:a16="http://schemas.microsoft.com/office/drawing/2014/main" id="{B5A79EA7-09A0-4B00-07BA-83994A73B429}"/>
              </a:ext>
            </a:extLst>
          </p:cNvPr>
          <p:cNvSpPr/>
          <p:nvPr/>
        </p:nvSpPr>
        <p:spPr>
          <a:xfrm>
            <a:off x="244474" y="3066366"/>
            <a:ext cx="1845609" cy="36263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メイリオ"/>
              <a:cs typeface="+mn-cs"/>
            </a:endParaRPr>
          </a:p>
        </p:txBody>
      </p:sp>
      <p:sp>
        <p:nvSpPr>
          <p:cNvPr id="9" name="正方形/長方形 8">
            <a:extLst>
              <a:ext uri="{FF2B5EF4-FFF2-40B4-BE49-F238E27FC236}">
                <a16:creationId xmlns:a16="http://schemas.microsoft.com/office/drawing/2014/main" id="{265DF945-F0EC-BE9B-39F2-F4455584C09C}"/>
              </a:ext>
            </a:extLst>
          </p:cNvPr>
          <p:cNvSpPr/>
          <p:nvPr/>
        </p:nvSpPr>
        <p:spPr>
          <a:xfrm>
            <a:off x="2428139" y="3577277"/>
            <a:ext cx="8481161" cy="308858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メイリオ"/>
              <a:cs typeface="+mn-cs"/>
            </a:endParaRPr>
          </a:p>
        </p:txBody>
      </p:sp>
    </p:spTree>
    <p:extLst>
      <p:ext uri="{BB962C8B-B14F-4D97-AF65-F5344CB8AC3E}">
        <p14:creationId xmlns:p14="http://schemas.microsoft.com/office/powerpoint/2010/main" val="36265452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3942-A75F-CFEA-BB9E-5448FBF3247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8A95726-E861-90B4-89CC-B184CBB6AB1B}"/>
              </a:ext>
            </a:extLst>
          </p:cNvPr>
          <p:cNvSpPr>
            <a:spLocks noGrp="1"/>
          </p:cNvSpPr>
          <p:nvPr>
            <p:ph type="title"/>
          </p:nvPr>
        </p:nvSpPr>
        <p:spPr>
          <a:xfrm>
            <a:off x="0" y="1"/>
            <a:ext cx="12192000" cy="7881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200" b="1" dirty="0">
                <a:solidFill>
                  <a:srgbClr val="0000FF"/>
                </a:solidFill>
              </a:rPr>
              <a:t>translate.py</a:t>
            </a:r>
            <a:r>
              <a:rPr lang="ja-JP" altLang="en-US" sz="3200" b="1" dirty="0">
                <a:solidFill>
                  <a:srgbClr val="0000FF"/>
                </a:solidFill>
              </a:rPr>
              <a:t>の機能と特徴</a:t>
            </a:r>
          </a:p>
        </p:txBody>
      </p:sp>
      <p:sp>
        <p:nvSpPr>
          <p:cNvPr id="4" name="テキスト ボックス 3">
            <a:extLst>
              <a:ext uri="{FF2B5EF4-FFF2-40B4-BE49-F238E27FC236}">
                <a16:creationId xmlns:a16="http://schemas.microsoft.com/office/drawing/2014/main" id="{913046B5-3955-54F9-1A15-E86DD7776436}"/>
              </a:ext>
            </a:extLst>
          </p:cNvPr>
          <p:cNvSpPr txBox="1"/>
          <p:nvPr/>
        </p:nvSpPr>
        <p:spPr>
          <a:xfrm>
            <a:off x="104774" y="959534"/>
            <a:ext cx="12087226" cy="58169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.docx/.pptx/.html/.pdf/.md/.txt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OpenAI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API/Google</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lang="en-US" altLang="ja-JP" dirty="0">
                <a:solidFill>
                  <a:prstClr val="black"/>
                </a:solidFill>
                <a:latin typeface="Verdana"/>
                <a:ea typeface="メイリオ"/>
              </a:rPr>
              <a:t> (Gemini)</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DeepL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に対応</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テキスト部分だけを翻訳するので</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課金が少ない</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DeepL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Web</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で図を含む</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PPTx</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ファイルを翻訳すると大変</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日本語から翻訳する際、日本語文字を含まないテキストは翻訳しないので課金が少ない</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.docx</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の場合、翻訳単位を選択できる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paragraph</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段落単位</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段落内の</a:t>
            </a:r>
            <a:r>
              <a:rPr kumimoji="1" lang="en-US" altLang="ja-JP" b="0" i="0" u="none" strike="noStrike" kern="1200" cap="none" spc="0" normalizeH="0" baseline="0" noProof="0" dirty="0">
                <a:ln>
                  <a:noFill/>
                </a:ln>
                <a:solidFill>
                  <a:srgbClr val="FF0000"/>
                </a:solidFill>
                <a:effectLst/>
                <a:uLnTx/>
                <a:uFillTx/>
                <a:latin typeface="Verdana"/>
                <a:ea typeface="メイリオ"/>
                <a:cs typeface="+mn-cs"/>
              </a:rPr>
              <a:t>context</a:t>
            </a:r>
            <a:r>
              <a:rPr kumimoji="1" lang="ja-JP" altLang="en-US" b="0" i="0" u="none" strike="noStrike" kern="1200" cap="none" spc="0" normalizeH="0" baseline="0" noProof="0" dirty="0">
                <a:ln>
                  <a:noFill/>
                </a:ln>
                <a:solidFill>
                  <a:srgbClr val="FF0000"/>
                </a:solidFill>
                <a:effectLst/>
                <a:uLnTx/>
                <a:uFillTx/>
                <a:latin typeface="Verdana"/>
                <a:ea typeface="メイリオ"/>
                <a:cs typeface="+mn-cs"/>
              </a:rPr>
              <a:t>も考慮して翻訳</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できる</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文字装飾が消える</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run</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文字装飾単位</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翻訳単位が細切れになるので、</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context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が考慮されない</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ja-JP" altLang="en-US" b="0" i="0" u="none" strike="noStrike" kern="1200" cap="none" spc="0" normalizeH="0" baseline="0" noProof="0" dirty="0">
                <a:ln>
                  <a:noFill/>
                </a:ln>
                <a:solidFill>
                  <a:srgbClr val="FF0000"/>
                </a:solidFill>
                <a:effectLst/>
                <a:uLnTx/>
                <a:uFillTx/>
                <a:latin typeface="Verdana"/>
                <a:ea typeface="メイリオ"/>
                <a:cs typeface="+mn-cs"/>
              </a:rPr>
              <a:t>文字装飾が残る</a:t>
            </a:r>
            <a:endParaRPr kumimoji="1" lang="en-US" altLang="ja-JP" b="0" i="0" u="none" strike="noStrike" kern="1200" cap="none" spc="0" normalizeH="0" baseline="0" noProof="0" dirty="0">
              <a:ln>
                <a:noFill/>
              </a:ln>
              <a:solidFill>
                <a:srgbClr val="FF0000"/>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Markdown</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テキストに変換してから翻訳できる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文章全体の</a:t>
            </a:r>
            <a:r>
              <a:rPr kumimoji="1" lang="en-US" altLang="ja-JP" sz="2200" b="0" i="0" u="none" strike="noStrike" kern="1200" cap="none" spc="0" normalizeH="0" baseline="0" noProof="0" dirty="0">
                <a:ln>
                  <a:noFill/>
                </a:ln>
                <a:solidFill>
                  <a:srgbClr val="FF0000"/>
                </a:solidFill>
                <a:effectLst/>
                <a:uLnTx/>
                <a:uFillTx/>
                <a:latin typeface="Verdana"/>
                <a:ea typeface="メイリオ"/>
                <a:cs typeface="+mn-cs"/>
              </a:rPr>
              <a:t>context</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を考慮</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して翻訳される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元ファイルの書式などがすべて失われる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PDF</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ファイルの場合、</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Markdown</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ファイルに変換してから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OpenAI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で再構成してから翻訳</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翻訳前後の文章を比較する</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HTML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を出力。翻訳を修正して保存できる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srgbClr val="FF0000"/>
                </a:solidFill>
                <a:effectLst/>
                <a:uLnTx/>
                <a:uFillTx/>
                <a:latin typeface="Verdana"/>
                <a:ea typeface="メイリオ"/>
                <a:cs typeface="+mn-cs"/>
              </a:rPr>
              <a:t>AI</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翻訳と教員修正を学生と共有</a:t>
            </a:r>
          </a:p>
        </p:txBody>
      </p:sp>
    </p:spTree>
    <p:extLst>
      <p:ext uri="{BB962C8B-B14F-4D97-AF65-F5344CB8AC3E}">
        <p14:creationId xmlns:p14="http://schemas.microsoft.com/office/powerpoint/2010/main" val="18516019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CFC6-531D-5F0D-A5E6-C51C8A79E0DC}"/>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AC5FCBD5-09C4-2184-A0FC-C0D0549A8BFF}"/>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translate.py:</a:t>
            </a:r>
            <a:r>
              <a:rPr lang="ja-JP" altLang="en-US" dirty="0"/>
              <a:t> インストール</a:t>
            </a:r>
          </a:p>
        </p:txBody>
      </p:sp>
      <p:sp>
        <p:nvSpPr>
          <p:cNvPr id="7" name="テキスト ボックス 6">
            <a:extLst>
              <a:ext uri="{FF2B5EF4-FFF2-40B4-BE49-F238E27FC236}">
                <a16:creationId xmlns:a16="http://schemas.microsoft.com/office/drawing/2014/main" id="{57501FB8-CF3C-B028-27D0-644C6D894B4C}"/>
              </a:ext>
            </a:extLst>
          </p:cNvPr>
          <p:cNvSpPr txBox="1"/>
          <p:nvPr/>
        </p:nvSpPr>
        <p:spPr>
          <a:xfrm>
            <a:off x="104774" y="788166"/>
            <a:ext cx="12087226" cy="600164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400" b="0" i="0" u="none" strike="noStrike" kern="1200" cap="none" spc="0" normalizeH="0" baseline="0" noProof="0" dirty="0">
                <a:ln>
                  <a:noFill/>
                </a:ln>
                <a:effectLst/>
                <a:uLnTx/>
                <a:uFillTx/>
                <a:latin typeface="Verdana"/>
                <a:ea typeface="メイリオ"/>
                <a:cs typeface="+mn-cs"/>
              </a:rPr>
              <a:t>OpenAI</a:t>
            </a: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effectLst/>
                <a:uLnTx/>
                <a:uFillTx/>
                <a:latin typeface="Verdana"/>
                <a:ea typeface="メイリオ"/>
                <a:cs typeface="+mn-cs"/>
              </a:rPr>
              <a:t>API</a:t>
            </a:r>
            <a:r>
              <a:rPr kumimoji="1" lang="ja-JP" altLang="en-US" sz="2400" b="0" i="0" u="none" strike="noStrike" kern="1200" cap="none" spc="0" normalizeH="0" baseline="0" noProof="0" dirty="0">
                <a:ln>
                  <a:noFill/>
                </a:ln>
                <a:effectLst/>
                <a:uLnTx/>
                <a:uFillTx/>
                <a:latin typeface="Verdana"/>
                <a:ea typeface="メイリオ"/>
                <a:cs typeface="+mn-cs"/>
              </a:rPr>
              <a:t>、</a:t>
            </a:r>
            <a:r>
              <a:rPr kumimoji="1" lang="en-US" altLang="ja-JP" sz="2400" b="0" i="0" u="none" strike="noStrike" kern="1200" cap="none" spc="0" normalizeH="0" baseline="0" noProof="0" dirty="0">
                <a:ln>
                  <a:noFill/>
                </a:ln>
                <a:effectLst/>
                <a:uLnTx/>
                <a:uFillTx/>
                <a:latin typeface="Verdana"/>
                <a:ea typeface="メイリオ"/>
                <a:cs typeface="+mn-cs"/>
              </a:rPr>
              <a:t>Google</a:t>
            </a: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effectLst/>
                <a:uLnTx/>
                <a:uFillTx/>
                <a:latin typeface="Verdana"/>
                <a:ea typeface="メイリオ"/>
                <a:cs typeface="+mn-cs"/>
              </a:rPr>
              <a:t>API (Gemini)</a:t>
            </a:r>
            <a:r>
              <a:rPr kumimoji="1" lang="ja-JP" altLang="en-US" sz="2400" b="0" i="0" u="none" strike="noStrike" kern="1200" cap="none" spc="0" normalizeH="0" baseline="0" noProof="0" dirty="0">
                <a:ln>
                  <a:noFill/>
                </a:ln>
                <a:effectLst/>
                <a:uLnTx/>
                <a:uFillTx/>
                <a:latin typeface="Verdana"/>
                <a:ea typeface="メイリオ"/>
                <a:cs typeface="+mn-cs"/>
              </a:rPr>
              <a:t>、あるいは</a:t>
            </a:r>
            <a:r>
              <a:rPr kumimoji="1" lang="en-US" altLang="ja-JP" sz="2400" b="0" i="0" u="none" strike="noStrike" kern="1200" cap="none" spc="0" normalizeH="0" baseline="0" noProof="0" dirty="0" err="1">
                <a:ln>
                  <a:noFill/>
                </a:ln>
                <a:effectLst/>
                <a:uLnTx/>
                <a:uFillTx/>
                <a:latin typeface="Verdana"/>
                <a:ea typeface="メイリオ"/>
                <a:cs typeface="+mn-cs"/>
              </a:rPr>
              <a:t>DeepL</a:t>
            </a: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effectLst/>
                <a:uLnTx/>
                <a:uFillTx/>
                <a:latin typeface="Verdana"/>
                <a:ea typeface="メイリオ"/>
                <a:cs typeface="+mn-cs"/>
              </a:rPr>
              <a:t>API</a:t>
            </a: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effectLst/>
                <a:uLnTx/>
                <a:uFillTx/>
                <a:latin typeface="Verdana"/>
                <a:ea typeface="メイリオ"/>
                <a:cs typeface="+mn-cs"/>
              </a:rPr>
              <a:t>Key</a:t>
            </a:r>
            <a:r>
              <a:rPr kumimoji="1" lang="ja-JP" altLang="en-US" sz="2400" b="0" i="0" u="none" strike="noStrike" kern="1200" cap="none" spc="0" normalizeH="0" baseline="0" noProof="0" dirty="0">
                <a:ln>
                  <a:noFill/>
                </a:ln>
                <a:effectLst/>
                <a:uLnTx/>
                <a:uFillTx/>
                <a:latin typeface="Verdana"/>
                <a:ea typeface="メイリオ"/>
                <a:cs typeface="+mn-cs"/>
              </a:rPr>
              <a:t>を取得</a:t>
            </a:r>
            <a:endParaRPr kumimoji="1" lang="en-US" altLang="ja-JP" sz="2400" b="0" i="0" u="none" strike="noStrike" kern="1200" cap="none" spc="0" normalizeH="0" baseline="0" noProof="0" dirty="0">
              <a:ln>
                <a:noFill/>
              </a:ln>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400" b="0" i="0" u="none" strike="noStrike" kern="1200" cap="none" spc="0" normalizeH="0" baseline="0" noProof="0" dirty="0">
                <a:ln>
                  <a:noFill/>
                </a:ln>
                <a:effectLst/>
                <a:uLnTx/>
                <a:uFillTx/>
                <a:latin typeface="Verdana"/>
                <a:ea typeface="メイリオ"/>
                <a:cs typeface="+mn-cs"/>
                <a:hlinkClick r:id="rId3">
                  <a:extLst>
                    <a:ext uri="{A12FA001-AC4F-418D-AE19-62706E023703}">
                      <ahyp:hlinkClr xmlns:ahyp="http://schemas.microsoft.com/office/drawing/2018/hyperlinkcolor" val="tx"/>
                    </a:ext>
                  </a:extLst>
                </a:hlinkClick>
              </a:rPr>
              <a:t>http://d2mate.mdxes.iir.isct.ac.jp/D2MatE/D2MatE_programs.html?page=ai</a:t>
            </a:r>
            <a:r>
              <a:rPr kumimoji="1" lang="ja-JP" altLang="en-US" sz="2400" b="0" i="0" u="none" strike="noStrike" kern="1200" cap="none" spc="0" normalizeH="0" baseline="0" noProof="0" dirty="0">
                <a:ln>
                  <a:noFill/>
                </a:ln>
                <a:effectLst/>
                <a:uLnTx/>
                <a:uFillTx/>
                <a:latin typeface="Verdana"/>
                <a:ea typeface="メイリオ"/>
                <a:cs typeface="+mn-cs"/>
              </a:rPr>
              <a:t> から</a:t>
            </a:r>
            <a:br>
              <a:rPr kumimoji="1" lang="en-US" altLang="ja-JP" sz="2400" b="0" i="0" u="none" strike="noStrike" kern="1200" cap="none" spc="0" normalizeH="0" baseline="0" noProof="0" dirty="0">
                <a:ln>
                  <a:noFill/>
                </a:ln>
                <a:effectLst/>
                <a:uLnTx/>
                <a:uFillTx/>
                <a:latin typeface="Verdana"/>
                <a:ea typeface="メイリオ"/>
                <a:cs typeface="+mn-cs"/>
              </a:rPr>
            </a:b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effectLst/>
                <a:uLnTx/>
                <a:uFillTx/>
                <a:latin typeface="Verdana"/>
                <a:ea typeface="メイリオ"/>
                <a:cs typeface="+mn-cs"/>
              </a:rPr>
              <a:t>translate.py</a:t>
            </a:r>
            <a:r>
              <a:rPr kumimoji="1" lang="ja-JP" altLang="en-US" sz="2400" b="0" i="0" u="none" strike="noStrike" kern="1200" cap="none" spc="0" normalizeH="0" baseline="0" noProof="0" dirty="0">
                <a:ln>
                  <a:noFill/>
                </a:ln>
                <a:effectLst/>
                <a:uLnTx/>
                <a:uFillTx/>
                <a:latin typeface="Verdana"/>
                <a:ea typeface="メイリオ"/>
                <a:cs typeface="+mn-cs"/>
              </a:rPr>
              <a:t>、</a:t>
            </a:r>
            <a:r>
              <a:rPr kumimoji="1" lang="en-US" altLang="ja-JP" sz="2400" b="0" i="0" u="none" strike="noStrike" kern="1200" cap="none" spc="0" normalizeH="0" baseline="0" noProof="0" dirty="0" err="1">
                <a:ln>
                  <a:noFill/>
                </a:ln>
                <a:effectLst/>
                <a:uLnTx/>
                <a:uFillTx/>
                <a:latin typeface="Verdana"/>
                <a:ea typeface="メイリオ"/>
                <a:cs typeface="+mn-cs"/>
              </a:rPr>
              <a:t>translate.env</a:t>
            </a:r>
            <a:r>
              <a:rPr kumimoji="1" lang="ja-JP" altLang="en-US" sz="2400" b="0" i="0" u="none" strike="noStrike" kern="1200" cap="none" spc="0" normalizeH="0" baseline="0" noProof="0" dirty="0">
                <a:ln>
                  <a:noFill/>
                </a:ln>
                <a:effectLst/>
                <a:uLnTx/>
                <a:uFillTx/>
                <a:latin typeface="Verdana"/>
                <a:ea typeface="メイリオ"/>
                <a:cs typeface="+mn-cs"/>
              </a:rPr>
              <a:t>、</a:t>
            </a:r>
            <a:r>
              <a:rPr kumimoji="1" lang="en-US" altLang="ja-JP" sz="2400" b="0" i="0" u="none" strike="noStrike" kern="1200" cap="none" spc="0" normalizeH="0" baseline="0" noProof="0" dirty="0">
                <a:ln>
                  <a:noFill/>
                </a:ln>
                <a:effectLst/>
                <a:uLnTx/>
                <a:uFillTx/>
                <a:latin typeface="Verdana"/>
                <a:ea typeface="メイリオ"/>
                <a:cs typeface="+mn-cs"/>
              </a:rPr>
              <a:t>template_translate.html</a:t>
            </a:r>
            <a:r>
              <a:rPr kumimoji="1" lang="ja-JP" altLang="en-US" sz="2400" b="0" i="0" u="none" strike="noStrike" kern="1200" cap="none" spc="0" normalizeH="0" baseline="0" noProof="0" dirty="0">
                <a:ln>
                  <a:noFill/>
                </a:ln>
                <a:effectLst/>
                <a:uLnTx/>
                <a:uFillTx/>
                <a:latin typeface="Verdana"/>
                <a:ea typeface="メイリオ"/>
                <a:cs typeface="+mn-cs"/>
              </a:rPr>
              <a:t>を</a:t>
            </a:r>
            <a:r>
              <a:rPr kumimoji="1" lang="en-US" altLang="ja-JP" sz="2400" b="0" i="0" u="none" strike="noStrike" kern="1200" cap="none" spc="0" normalizeH="0" baseline="0" noProof="0" dirty="0">
                <a:ln>
                  <a:noFill/>
                </a:ln>
                <a:effectLst/>
                <a:uLnTx/>
                <a:uFillTx/>
                <a:latin typeface="Verdana"/>
                <a:ea typeface="メイリオ"/>
                <a:cs typeface="+mn-cs"/>
              </a:rPr>
              <a:t>DL</a:t>
            </a:r>
            <a:endParaRPr kumimoji="1" lang="en-US" altLang="ja-JP" sz="2400" b="0" i="0" u="none" strike="noStrike" kern="1200" cap="none" spc="0" normalizeH="0" baseline="0" noProof="0" dirty="0">
              <a:ln>
                <a:noFill/>
              </a:ln>
              <a:solidFill>
                <a:srgbClr val="FF0000"/>
              </a:solidFill>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400" b="0" i="0" u="none" strike="noStrike" kern="1200" cap="none" spc="0" normalizeH="0" baseline="0" noProof="0" dirty="0" err="1">
                <a:ln>
                  <a:noFill/>
                </a:ln>
                <a:effectLst/>
                <a:uLnTx/>
                <a:uFillTx/>
                <a:latin typeface="Verdana"/>
                <a:ea typeface="メイリオ"/>
                <a:cs typeface="+mn-cs"/>
              </a:rPr>
              <a:t>DeepL</a:t>
            </a:r>
            <a:r>
              <a:rPr kumimoji="1" lang="ja-JP" altLang="en-US" sz="2400" b="0" i="0" u="none" strike="noStrike" kern="1200" cap="none" spc="0" normalizeH="0" baseline="0" noProof="0" dirty="0">
                <a:ln>
                  <a:noFill/>
                </a:ln>
                <a:effectLst/>
                <a:uLnTx/>
                <a:uFillTx/>
                <a:latin typeface="Verdana"/>
                <a:ea typeface="メイリオ"/>
                <a:cs typeface="+mn-cs"/>
              </a:rPr>
              <a:t>が</a:t>
            </a:r>
            <a:r>
              <a:rPr kumimoji="1" lang="en-US" altLang="ja-JP" sz="2400" b="0" i="0" u="none" strike="noStrike" kern="1200" cap="none" spc="0" normalizeH="0" baseline="0" noProof="0" dirty="0">
                <a:ln>
                  <a:noFill/>
                </a:ln>
                <a:effectLst/>
                <a:uLnTx/>
                <a:uFillTx/>
                <a:latin typeface="Verdana"/>
                <a:ea typeface="メイリオ"/>
                <a:cs typeface="+mn-cs"/>
              </a:rPr>
              <a:t>Free</a:t>
            </a:r>
            <a:r>
              <a:rPr kumimoji="1" lang="ja-JP" altLang="en-US" sz="2400" b="0" i="0" u="none" strike="noStrike" kern="1200" cap="none" spc="0" normalizeH="0" baseline="0" noProof="0" dirty="0">
                <a:ln>
                  <a:noFill/>
                </a:ln>
                <a:effectLst/>
                <a:uLnTx/>
                <a:uFillTx/>
                <a:latin typeface="Verdana"/>
                <a:ea typeface="メイリオ"/>
                <a:cs typeface="+mn-cs"/>
              </a:rPr>
              <a:t>版か</a:t>
            </a:r>
            <a:r>
              <a:rPr kumimoji="1" lang="en-US" altLang="ja-JP" sz="2400" b="0" i="0" u="none" strike="noStrike" kern="1200" cap="none" spc="0" normalizeH="0" baseline="0" noProof="0" dirty="0">
                <a:ln>
                  <a:noFill/>
                </a:ln>
                <a:effectLst/>
                <a:uLnTx/>
                <a:uFillTx/>
                <a:latin typeface="Verdana"/>
                <a:ea typeface="メイリオ"/>
                <a:cs typeface="+mn-cs"/>
              </a:rPr>
              <a:t>Pro</a:t>
            </a:r>
            <a:r>
              <a:rPr kumimoji="1" lang="ja-JP" altLang="en-US" sz="2400" b="0" i="0" u="none" strike="noStrike" kern="1200" cap="none" spc="0" normalizeH="0" baseline="0" noProof="0" dirty="0">
                <a:ln>
                  <a:noFill/>
                </a:ln>
                <a:effectLst/>
                <a:uLnTx/>
                <a:uFillTx/>
                <a:latin typeface="Verdana"/>
                <a:ea typeface="メイリオ"/>
                <a:cs typeface="+mn-cs"/>
              </a:rPr>
              <a:t>版かによって</a:t>
            </a:r>
            <a:r>
              <a:rPr kumimoji="1" lang="en-US" altLang="ja-JP" sz="2400" b="0" i="0" u="none" strike="noStrike" kern="1200" cap="none" spc="0" normalizeH="0" baseline="0" noProof="0" dirty="0">
                <a:ln>
                  <a:noFill/>
                </a:ln>
                <a:effectLst/>
                <a:uLnTx/>
                <a:uFillTx/>
                <a:latin typeface="Verdana"/>
                <a:ea typeface="メイリオ"/>
                <a:cs typeface="+mn-cs"/>
              </a:rPr>
              <a:t>endpoint</a:t>
            </a:r>
            <a:r>
              <a:rPr kumimoji="1" lang="ja-JP" altLang="en-US" sz="2400" b="0" i="0" u="none" strike="noStrike" kern="1200" cap="none" spc="0" normalizeH="0" baseline="0" noProof="0" dirty="0">
                <a:ln>
                  <a:noFill/>
                </a:ln>
                <a:effectLst/>
                <a:uLnTx/>
                <a:uFillTx/>
                <a:latin typeface="Verdana"/>
                <a:ea typeface="メイリオ"/>
                <a:cs typeface="+mn-cs"/>
              </a:rPr>
              <a:t>を選ぶ</a:t>
            </a:r>
            <a:br>
              <a:rPr kumimoji="1" lang="en-US" altLang="ja-JP" sz="2400" b="0" i="0" u="none" strike="noStrike" kern="1200" cap="none" spc="0" normalizeH="0" baseline="0" noProof="0" dirty="0">
                <a:ln>
                  <a:noFill/>
                </a:ln>
                <a:effectLst/>
                <a:uLnTx/>
                <a:uFillTx/>
                <a:latin typeface="Verdana"/>
                <a:ea typeface="メイリオ"/>
                <a:cs typeface="+mn-cs"/>
              </a:rPr>
            </a:br>
            <a:r>
              <a:rPr kumimoji="1" lang="ja-JP" altLang="en-US" sz="2400" b="0" i="0" u="none" strike="noStrike" kern="1200" cap="none" spc="0" normalizeH="0" baseline="0" noProof="0" dirty="0">
                <a:ln>
                  <a:noFill/>
                </a:ln>
                <a:effectLst/>
                <a:uLnTx/>
                <a:uFillTx/>
                <a:latin typeface="Verdana"/>
                <a:ea typeface="メイリオ"/>
                <a:cs typeface="+mn-cs"/>
              </a:rPr>
              <a:t>  </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Free</a:t>
            </a:r>
            <a:r>
              <a:rPr kumimoji="1" lang="ja-JP" altLang="en-US"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版</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hlinkClick r:id="rId4">
                  <a:extLst>
                    <a:ext uri="{A12FA001-AC4F-418D-AE19-62706E023703}">
                      <ahyp:hlinkClr xmlns:ahyp="http://schemas.microsoft.com/office/drawing/2018/hyperlinkcolor" val="tx"/>
                    </a:ext>
                  </a:extLst>
                </a:hlinkClick>
              </a:rPr>
              <a:t>https://api-free.deepl.com/v2/translate</a:t>
            </a:r>
            <a:b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br>
            <a:r>
              <a:rPr kumimoji="1" lang="ja-JP" altLang="en-US"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Pro</a:t>
            </a:r>
            <a:r>
              <a:rPr kumimoji="1" lang="ja-JP" altLang="en-US"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版  </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hlinkClick r:id="rId5">
                  <a:extLst>
                    <a:ext uri="{A12FA001-AC4F-418D-AE19-62706E023703}">
                      <ahyp:hlinkClr xmlns:ahyp="http://schemas.microsoft.com/office/drawing/2018/hyperlinkcolor" val="tx"/>
                    </a:ext>
                  </a:extLst>
                </a:hlinkClick>
              </a:rPr>
              <a:t>https://api.deepl.com/v2/translate</a:t>
            </a:r>
            <a:endParaRPr kumimoji="1" lang="en-US" altLang="ja-JP" sz="2400" b="0" i="0" u="none" strike="noStrike" kern="1200" cap="none" spc="0" normalizeH="0" baseline="0" noProof="0" dirty="0">
              <a:ln>
                <a:noFill/>
              </a:ln>
              <a:solidFill>
                <a:srgbClr val="FF0000"/>
              </a:solidFill>
              <a:effectLst/>
              <a:uLnTx/>
              <a:uFillTx/>
              <a:latin typeface="Meiryo" panose="020B0604030504040204" pitchFamily="50" charset="-128"/>
              <a:ea typeface="Meiryo"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2400" b="0" i="0" u="none" strike="noStrike" kern="1200" cap="none" spc="0" normalizeH="0" baseline="0" noProof="0" dirty="0">
                <a:ln>
                  <a:noFill/>
                </a:ln>
                <a:effectLst/>
                <a:uLnTx/>
                <a:uFillTx/>
                <a:latin typeface="Verdana"/>
                <a:ea typeface="メイリオ"/>
                <a:cs typeface="+mn-cs"/>
              </a:rPr>
              <a:t>適当な場所に</a:t>
            </a:r>
            <a:r>
              <a:rPr kumimoji="1" lang="en-US" altLang="ja-JP" sz="2400" b="0" i="0" u="none" strike="noStrike" kern="1200" cap="none" spc="0" normalizeH="0" baseline="0" noProof="0" dirty="0" err="1">
                <a:ln>
                  <a:noFill/>
                </a:ln>
                <a:effectLst/>
                <a:uLnTx/>
                <a:uFillTx/>
                <a:latin typeface="Verdana"/>
                <a:ea typeface="メイリオ"/>
                <a:cs typeface="+mn-cs"/>
              </a:rPr>
              <a:t>account.env</a:t>
            </a:r>
            <a:r>
              <a:rPr kumimoji="1" lang="ja-JP" altLang="en-US" sz="2400" b="0" i="0" u="none" strike="noStrike" kern="1200" cap="none" spc="0" normalizeH="0" baseline="0" noProof="0" dirty="0">
                <a:ln>
                  <a:noFill/>
                </a:ln>
                <a:effectLst/>
                <a:uLnTx/>
                <a:uFillTx/>
                <a:latin typeface="Verdana"/>
                <a:ea typeface="メイリオ"/>
                <a:cs typeface="+mn-cs"/>
              </a:rPr>
              <a:t>を作成</a:t>
            </a:r>
            <a:br>
              <a:rPr kumimoji="1" lang="en-US" altLang="ja-JP" sz="2400" b="0" i="0" u="none" strike="noStrike" kern="1200" cap="none" spc="0" normalizeH="0" baseline="0" noProof="0" dirty="0">
                <a:ln>
                  <a:noFill/>
                </a:ln>
                <a:effectLst/>
                <a:uLnTx/>
                <a:uFillTx/>
                <a:latin typeface="Verdana"/>
                <a:ea typeface="メイリオ"/>
                <a:cs typeface="+mn-cs"/>
              </a:rPr>
            </a:br>
            <a:r>
              <a:rPr kumimoji="1" lang="en-US" altLang="ja-JP" sz="2400" b="0" i="0" u="none" strike="noStrike" kern="1200" cap="none" spc="0" normalizeH="0" baseline="0" noProof="0" dirty="0">
                <a:ln>
                  <a:noFill/>
                </a:ln>
                <a:solidFill>
                  <a:srgbClr val="0000FF"/>
                </a:solidFill>
                <a:effectLst/>
                <a:uLnTx/>
                <a:uFillTx/>
                <a:latin typeface="Meiryo" panose="020B0604030504040204" pitchFamily="50" charset="-128"/>
                <a:ea typeface="Meiryo" panose="020B0604030504040204" pitchFamily="50" charset="-128"/>
                <a:cs typeface="+mn-cs"/>
              </a:rPr>
              <a:t>OPENAI_API_KEY=XXX</a:t>
            </a:r>
            <a:br>
              <a:rPr kumimoji="1" lang="en-US" altLang="ja-JP" sz="2400" b="0" i="0" u="none" strike="noStrike" kern="1200" cap="none" spc="0" normalizeH="0" baseline="0" noProof="0" dirty="0">
                <a:ln>
                  <a:noFill/>
                </a:ln>
                <a:solidFill>
                  <a:srgbClr val="0000FF"/>
                </a:solidFill>
                <a:effectLst/>
                <a:uLnTx/>
                <a:uFillTx/>
                <a:latin typeface="Verdana"/>
                <a:ea typeface="メイリオ"/>
                <a:cs typeface="+mn-cs"/>
              </a:rPr>
            </a:br>
            <a:r>
              <a:rPr kumimoji="1" lang="en-US" altLang="ja-JP" sz="2400" b="0" i="0" u="none" strike="noStrike" kern="1200" cap="none" spc="0" normalizeH="0" baseline="0" noProof="0" dirty="0">
                <a:ln>
                  <a:noFill/>
                </a:ln>
                <a:solidFill>
                  <a:srgbClr val="0000FF"/>
                </a:solidFill>
                <a:effectLst/>
                <a:uLnTx/>
                <a:uFillTx/>
                <a:latin typeface="Meiryo" panose="020B0604030504040204" pitchFamily="50" charset="-128"/>
                <a:ea typeface="Meiryo" panose="020B0604030504040204" pitchFamily="50" charset="-128"/>
                <a:cs typeface="+mn-cs"/>
              </a:rPr>
              <a:t>DEEPL_API_KEY=XXX</a:t>
            </a:r>
            <a:br>
              <a:rPr kumimoji="1" lang="en-US" altLang="ja-JP" sz="2400" b="0" i="0" u="none" strike="noStrike" kern="1200" cap="none" spc="0" normalizeH="0" baseline="0" noProof="0" dirty="0">
                <a:ln>
                  <a:noFill/>
                </a:ln>
                <a:solidFill>
                  <a:srgbClr val="0000FF"/>
                </a:solidFill>
                <a:effectLst/>
                <a:uLnTx/>
                <a:uFillTx/>
                <a:latin typeface="Verdana"/>
                <a:ea typeface="メイリオ"/>
                <a:cs typeface="+mn-cs"/>
              </a:rPr>
            </a:br>
            <a:r>
              <a:rPr kumimoji="1" lang="en-US" altLang="ja-JP" sz="2400" b="0" i="0" u="none" strike="noStrike" kern="1200" cap="none" spc="0" normalizeH="0" baseline="0" noProof="0" dirty="0">
                <a:ln>
                  <a:noFill/>
                </a:ln>
                <a:solidFill>
                  <a:srgbClr val="0000FF"/>
                </a:solidFill>
                <a:effectLst/>
                <a:uLnTx/>
                <a:uFillTx/>
                <a:latin typeface="Meiryo" panose="020B0604030504040204" pitchFamily="50" charset="-128"/>
                <a:ea typeface="Meiryo" panose="020B0604030504040204" pitchFamily="50" charset="-128"/>
                <a:cs typeface="+mn-cs"/>
              </a:rPr>
              <a:t>endpoint=https://api.deepl.com/v2/translate</a:t>
            </a:r>
            <a:br>
              <a:rPr kumimoji="1" lang="en-US" altLang="ja-JP" sz="2400" b="0" i="0" u="none" strike="noStrike" kern="1200" cap="none" spc="0" normalizeH="0" baseline="0" noProof="0" dirty="0">
                <a:ln>
                  <a:noFill/>
                </a:ln>
                <a:solidFill>
                  <a:srgbClr val="0000FF"/>
                </a:solidFill>
                <a:effectLst/>
                <a:uLnTx/>
                <a:uFillTx/>
                <a:latin typeface="Meiryo" panose="020B0604030504040204" pitchFamily="50" charset="-128"/>
                <a:ea typeface="Meiryo" panose="020B0604030504040204" pitchFamily="50" charset="-128"/>
                <a:cs typeface="+mn-cs"/>
              </a:rPr>
            </a:br>
            <a:r>
              <a:rPr kumimoji="1" lang="en-US" altLang="ja-JP" sz="2400" b="0" i="0" u="none" strike="noStrike" kern="1200" cap="none" spc="0" normalizeH="0" baseline="0" noProof="0" dirty="0">
                <a:ln>
                  <a:noFill/>
                </a:ln>
                <a:solidFill>
                  <a:srgbClr val="0000FF"/>
                </a:solidFill>
                <a:effectLst/>
                <a:uLnTx/>
                <a:uFillTx/>
                <a:latin typeface="Meiryo" panose="020B0604030504040204" pitchFamily="50" charset="-128"/>
                <a:ea typeface="Meiryo" panose="020B0604030504040204" pitchFamily="50" charset="-128"/>
                <a:cs typeface="+mn-cs"/>
              </a:rPr>
              <a:t>GOOGLE_API_KEY=XXX</a:t>
            </a:r>
            <a:endParaRPr kumimoji="1" lang="en-US" altLang="ja-JP" sz="2400" b="0" i="0" u="none" strike="noStrike" kern="1200" cap="none" spc="0" normalizeH="0" baseline="0" noProof="0" dirty="0">
              <a:ln>
                <a:noFill/>
              </a:ln>
              <a:solidFill>
                <a:srgbClr val="FF0000"/>
              </a:solidFill>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400" b="0" i="0" u="none" strike="noStrike" kern="1200" cap="none" spc="0" normalizeH="0" baseline="0" noProof="0" dirty="0" err="1">
                <a:ln>
                  <a:noFill/>
                </a:ln>
                <a:effectLst/>
                <a:uLnTx/>
                <a:uFillTx/>
                <a:latin typeface="Meiryo" panose="020B0604030504040204" pitchFamily="50" charset="-128"/>
                <a:ea typeface="Meiryo" panose="020B0604030504040204" pitchFamily="50" charset="-128"/>
                <a:cs typeface="+mn-cs"/>
              </a:rPr>
              <a:t>translate.env</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の</a:t>
            </a:r>
            <a:r>
              <a:rPr kumimoji="1" lang="en-US" altLang="ja-JP" sz="2400" b="0" i="0" u="none" strike="noStrike" kern="1200" cap="none" spc="0" normalizeH="0" baseline="0" noProof="0" dirty="0" err="1">
                <a:ln>
                  <a:noFill/>
                </a:ln>
                <a:solidFill>
                  <a:srgbClr val="0000FF"/>
                </a:solidFill>
                <a:effectLst/>
                <a:uLnTx/>
                <a:uFillTx/>
                <a:latin typeface="Meiryo" panose="020B0604030504040204" pitchFamily="50" charset="-128"/>
                <a:ea typeface="Meiryo" panose="020B0604030504040204" pitchFamily="50" charset="-128"/>
                <a:cs typeface="+mn-cs"/>
              </a:rPr>
              <a:t>account_inf_path</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を、</a:t>
            </a:r>
            <a:r>
              <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3.</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の</a:t>
            </a:r>
            <a:r>
              <a:rPr kumimoji="1" lang="en-US" altLang="ja-JP" sz="2400" b="0" i="0" u="none" strike="noStrike" kern="1200" cap="none" spc="0" normalizeH="0" baseline="0" noProof="0" dirty="0" err="1">
                <a:ln>
                  <a:noFill/>
                </a:ln>
                <a:effectLst/>
                <a:uLnTx/>
                <a:uFillTx/>
                <a:latin typeface="Meiryo" panose="020B0604030504040204" pitchFamily="50" charset="-128"/>
                <a:ea typeface="Meiryo" panose="020B0604030504040204" pitchFamily="50" charset="-128"/>
                <a:cs typeface="+mn-cs"/>
              </a:rPr>
              <a:t>account.env</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のパスに変更</a:t>
            </a:r>
            <a:endPar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2400" dirty="0">
                <a:latin typeface="Meiryo" panose="020B0604030504040204" pitchFamily="50" charset="-128"/>
                <a:ea typeface="Meiryo" panose="020B0604030504040204" pitchFamily="50" charset="-128"/>
              </a:rPr>
              <a:t>有料版の</a:t>
            </a:r>
            <a:r>
              <a:rPr lang="en-US" altLang="ja-JP" sz="2400" dirty="0">
                <a:latin typeface="Meiryo" panose="020B0604030504040204" pitchFamily="50" charset="-128"/>
                <a:ea typeface="Meiryo" panose="020B0604030504040204" pitchFamily="50" charset="-128"/>
              </a:rPr>
              <a:t>Gemini</a:t>
            </a:r>
            <a:r>
              <a:rPr lang="ja-JP" altLang="en-US" sz="2400" dirty="0">
                <a:latin typeface="Meiryo" panose="020B0604030504040204" pitchFamily="50" charset="-128"/>
                <a:ea typeface="Meiryo" panose="020B0604030504040204" pitchFamily="50" charset="-128"/>
              </a:rPr>
              <a:t> </a:t>
            </a:r>
            <a:r>
              <a:rPr lang="en-US" altLang="ja-JP" sz="2400" dirty="0">
                <a:latin typeface="Meiryo" panose="020B0604030504040204" pitchFamily="50" charset="-128"/>
                <a:ea typeface="Meiryo" panose="020B0604030504040204" pitchFamily="50" charset="-128"/>
              </a:rPr>
              <a:t>API</a:t>
            </a:r>
            <a:r>
              <a:rPr lang="ja-JP" altLang="en-US" sz="2400" dirty="0">
                <a:latin typeface="Meiryo" panose="020B0604030504040204" pitchFamily="50" charset="-128"/>
                <a:ea typeface="Meiryo" panose="020B0604030504040204" pitchFamily="50" charset="-128"/>
              </a:rPr>
              <a:t>を使う場合は、</a:t>
            </a:r>
            <a:r>
              <a:rPr lang="en-US" altLang="ja-JP" sz="2400" dirty="0" err="1">
                <a:latin typeface="Meiryo" panose="020B0604030504040204" pitchFamily="50" charset="-128"/>
                <a:ea typeface="Meiryo" panose="020B0604030504040204" pitchFamily="50" charset="-128"/>
              </a:rPr>
              <a:t>tsleep_rpm</a:t>
            </a:r>
            <a:r>
              <a:rPr lang="ja-JP" altLang="en-US" sz="2400" dirty="0">
                <a:latin typeface="Meiryo" panose="020B0604030504040204" pitchFamily="50" charset="-128"/>
                <a:ea typeface="Meiryo" panose="020B0604030504040204" pitchFamily="50" charset="-128"/>
              </a:rPr>
              <a:t> </a:t>
            </a:r>
            <a:r>
              <a:rPr lang="en-US" altLang="ja-JP" sz="2400" dirty="0">
                <a:latin typeface="Meiryo" panose="020B0604030504040204" pitchFamily="50" charset="-128"/>
                <a:ea typeface="Meiryo" panose="020B0604030504040204" pitchFamily="50" charset="-128"/>
              </a:rPr>
              <a:t>=</a:t>
            </a:r>
            <a:r>
              <a:rPr lang="ja-JP" altLang="en-US" sz="2400" dirty="0">
                <a:latin typeface="Meiryo" panose="020B0604030504040204" pitchFamily="50" charset="-128"/>
                <a:ea typeface="Meiryo" panose="020B0604030504040204" pitchFamily="50" charset="-128"/>
              </a:rPr>
              <a:t> </a:t>
            </a:r>
            <a:r>
              <a:rPr lang="en-US" altLang="ja-JP" sz="2400" dirty="0">
                <a:latin typeface="Meiryo" panose="020B0604030504040204" pitchFamily="50" charset="-128"/>
                <a:ea typeface="Meiryo" panose="020B0604030504040204" pitchFamily="50" charset="-128"/>
              </a:rPr>
              <a:t>0</a:t>
            </a:r>
            <a:r>
              <a:rPr lang="ja-JP" altLang="en-US" sz="2400" dirty="0">
                <a:latin typeface="Meiryo" panose="020B0604030504040204" pitchFamily="50" charset="-128"/>
                <a:ea typeface="Meiryo" panose="020B0604030504040204" pitchFamily="50" charset="-128"/>
              </a:rPr>
              <a:t>にする</a:t>
            </a:r>
            <a:endPar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OpenAI</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a:t>
            </a:r>
            <a:r>
              <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API</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a:t>
            </a:r>
            <a:r>
              <a:rPr kumimoji="1" lang="en-US" altLang="ja-JP"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(ChatGPT)/Google API</a:t>
            </a:r>
            <a:r>
              <a:rPr kumimoji="1" lang="ja-JP" altLang="en-US" sz="24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を使う場合は、</a:t>
            </a:r>
            <a:r>
              <a:rPr kumimoji="1" lang="en-US" altLang="ja-JP" sz="2400" b="0" i="0" u="none" strike="noStrike" kern="1200" cap="none" spc="0" normalizeH="0" baseline="0" noProof="0" dirty="0" err="1">
                <a:ln>
                  <a:noFill/>
                </a:ln>
                <a:effectLst/>
                <a:uLnTx/>
                <a:uFillTx/>
                <a:latin typeface="Verdana"/>
                <a:ea typeface="メイリオ"/>
                <a:cs typeface="+mn-cs"/>
              </a:rPr>
              <a:t>translate.env</a:t>
            </a:r>
            <a:r>
              <a:rPr kumimoji="1" lang="ja-JP" altLang="en-US" sz="2400" b="0" i="0" u="none" strike="noStrike" kern="1200" cap="none" spc="0" normalizeH="0" baseline="0" noProof="0" dirty="0">
                <a:ln>
                  <a:noFill/>
                </a:ln>
                <a:effectLst/>
                <a:uLnTx/>
                <a:uFillTx/>
                <a:latin typeface="Verdana"/>
                <a:ea typeface="メイリオ"/>
                <a:cs typeface="+mn-cs"/>
              </a:rPr>
              <a:t> に</a:t>
            </a:r>
            <a:r>
              <a:rPr kumimoji="1" lang="en-US" altLang="ja-JP" sz="2400" b="0" i="0" u="none" strike="noStrike" kern="1200" cap="none" spc="0" normalizeH="0" baseline="0" noProof="0" dirty="0">
                <a:ln>
                  <a:noFill/>
                </a:ln>
                <a:effectLst/>
                <a:uLnTx/>
                <a:uFillTx/>
                <a:latin typeface="Verdana"/>
                <a:ea typeface="メイリオ"/>
                <a:cs typeface="+mn-cs"/>
              </a:rPr>
              <a:t>role</a:t>
            </a:r>
            <a:r>
              <a:rPr kumimoji="1" lang="ja-JP" altLang="en-US" sz="2400" b="0" i="0" u="none" strike="noStrike" kern="1200" cap="none" spc="0" normalizeH="0" baseline="0" noProof="0" dirty="0">
                <a:ln>
                  <a:noFill/>
                </a:ln>
                <a:effectLst/>
                <a:uLnTx/>
                <a:uFillTx/>
                <a:latin typeface="Verdana"/>
                <a:ea typeface="メイリオ"/>
                <a:cs typeface="+mn-cs"/>
              </a:rPr>
              <a:t>とプロンプトが書かれている。必要に応じて変更できる</a:t>
            </a:r>
            <a:endParaRPr kumimoji="1" lang="en-US" altLang="ja-JP" sz="2400" b="0" i="0" u="none" strike="noStrike" kern="1200" cap="none" spc="0" normalizeH="0" baseline="0" noProof="0" dirty="0">
              <a:ln>
                <a:noFill/>
              </a:ln>
              <a:effectLst/>
              <a:uLnTx/>
              <a:uFillTx/>
              <a:latin typeface="Verdana"/>
              <a:ea typeface="メイリオ"/>
              <a:cs typeface="+mn-cs"/>
            </a:endParaRPr>
          </a:p>
        </p:txBody>
      </p:sp>
    </p:spTree>
    <p:extLst>
      <p:ext uri="{BB962C8B-B14F-4D97-AF65-F5344CB8AC3E}">
        <p14:creationId xmlns:p14="http://schemas.microsoft.com/office/powerpoint/2010/main" val="26867698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B9E5-6D0A-C0AA-9477-285B9C3E5CEF}"/>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9410DFD0-73D6-C92D-015B-1F2DF97A39C5}"/>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translate.py:</a:t>
            </a:r>
            <a:r>
              <a:rPr lang="ja-JP" altLang="en-US" dirty="0"/>
              <a:t> </a:t>
            </a:r>
            <a:r>
              <a:rPr lang="en-US" altLang="ja-JP" dirty="0" err="1"/>
              <a:t>translate.env</a:t>
            </a:r>
            <a:endParaRPr lang="ja-JP" altLang="en-US" dirty="0"/>
          </a:p>
        </p:txBody>
      </p:sp>
      <p:sp>
        <p:nvSpPr>
          <p:cNvPr id="7" name="テキスト ボックス 6">
            <a:extLst>
              <a:ext uri="{FF2B5EF4-FFF2-40B4-BE49-F238E27FC236}">
                <a16:creationId xmlns:a16="http://schemas.microsoft.com/office/drawing/2014/main" id="{1D9B5289-0247-B1BF-B19A-95CEE2672306}"/>
              </a:ext>
            </a:extLst>
          </p:cNvPr>
          <p:cNvSpPr txBox="1"/>
          <p:nvPr/>
        </p:nvSpPr>
        <p:spPr>
          <a:xfrm>
            <a:off x="104774" y="709584"/>
            <a:ext cx="12087226"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solidFill>
                  <a:srgbClr val="FF0000"/>
                </a:solidFill>
                <a:effectLst/>
                <a:uLnTx/>
                <a:uFillTx/>
                <a:latin typeface="Verdana"/>
                <a:ea typeface="メイリオ"/>
                <a:cs typeface="+mn-cs"/>
              </a:rPr>
              <a:t>account_inf_path</a:t>
            </a:r>
            <a:r>
              <a:rPr kumimoji="1" lang="en-US" altLang="ja-JP" i="0" u="none" strike="noStrike" kern="1200" cap="none" spc="0" normalizeH="0" baseline="0" noProof="0" dirty="0">
                <a:ln>
                  <a:noFill/>
                </a:ln>
                <a:solidFill>
                  <a:srgbClr val="FF0000"/>
                </a:solidFill>
                <a:effectLst/>
                <a:uLnTx/>
                <a:uFillTx/>
                <a:latin typeface="Verdana"/>
                <a:ea typeface="メイリオ"/>
                <a:cs typeface="+mn-cs"/>
              </a:rPr>
              <a:t> = "d:/MyWebs/Database/accounts.env"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min_translate_length</a:t>
            </a:r>
            <a:r>
              <a:rPr kumimoji="1" lang="en-US" altLang="ja-JP" i="0" u="none" strike="noStrike" kern="1200" cap="none" spc="0" normalizeH="0" baseline="0" noProof="0" dirty="0">
                <a:ln>
                  <a:noFill/>
                </a:ln>
                <a:effectLst/>
                <a:uLnTx/>
                <a:uFillTx/>
                <a:latin typeface="Verdana"/>
                <a:ea typeface="メイリオ"/>
                <a:cs typeface="+mn-cs"/>
              </a:rPr>
              <a:t>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allowed_translation_length_ratio</a:t>
            </a:r>
            <a:r>
              <a:rPr kumimoji="1" lang="en-US" altLang="ja-JP" i="0" u="none" strike="noStrike" kern="1200" cap="none" spc="0" normalizeH="0" baseline="0" noProof="0" dirty="0">
                <a:ln>
                  <a:noFill/>
                </a:ln>
                <a:effectLst/>
                <a:uLnTx/>
                <a:uFillTx/>
                <a:latin typeface="Verdana"/>
                <a:ea typeface="メイリオ"/>
                <a:cs typeface="+mn-cs"/>
              </a:rPr>
              <a:t> = 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effectLst/>
                <a:uLnTx/>
                <a:uFillTx/>
                <a:latin typeface="Verdana"/>
                <a:ea typeface="メイリオ"/>
                <a:cs typeface="+mn-cs"/>
              </a:rPr>
              <a:t>#openai_model = "gpt-4o"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openai_model</a:t>
            </a:r>
            <a:r>
              <a:rPr kumimoji="1" lang="en-US" altLang="ja-JP" i="0" u="none" strike="noStrike" kern="1200" cap="none" spc="0" normalizeH="0" baseline="0" noProof="0" dirty="0">
                <a:ln>
                  <a:noFill/>
                </a:ln>
                <a:effectLst/>
                <a:uLnTx/>
                <a:uFillTx/>
                <a:latin typeface="Verdana"/>
                <a:ea typeface="メイリオ"/>
                <a:cs typeface="+mn-cs"/>
              </a:rPr>
              <a:t> = "gpt-4.1"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html_template_path</a:t>
            </a:r>
            <a:r>
              <a:rPr kumimoji="1" lang="en-US" altLang="ja-JP" i="0" u="none" strike="noStrike" kern="1200" cap="none" spc="0" normalizeH="0" baseline="0" noProof="0" dirty="0">
                <a:ln>
                  <a:noFill/>
                </a:ln>
                <a:effectLst/>
                <a:uLnTx/>
                <a:uFillTx/>
                <a:latin typeface="Verdana"/>
                <a:ea typeface="メイリオ"/>
                <a:cs typeface="+mn-cs"/>
              </a:rPr>
              <a:t> = 'template_translate.html'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effectLst/>
                <a:uLnTx/>
                <a:uFillTx/>
                <a:latin typeface="Verdana"/>
                <a:ea typeface="メイリオ"/>
                <a:cs typeface="+mn-cs"/>
              </a:rPr>
              <a:t>temperature = 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max_tokens</a:t>
            </a:r>
            <a:r>
              <a:rPr kumimoji="1" lang="en-US" altLang="ja-JP" i="0" u="none" strike="noStrike" kern="1200" cap="none" spc="0" normalizeH="0" baseline="0" noProof="0" dirty="0">
                <a:ln>
                  <a:noFill/>
                </a:ln>
                <a:effectLst/>
                <a:uLnTx/>
                <a:uFillTx/>
                <a:latin typeface="Verdana"/>
                <a:ea typeface="メイリオ"/>
                <a:cs typeface="+mn-cs"/>
              </a:rPr>
              <a:t> = 2000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gemini_model</a:t>
            </a:r>
            <a:r>
              <a:rPr kumimoji="1" lang="en-US" altLang="ja-JP" i="0" u="none" strike="noStrike" kern="1200" cap="none" spc="0" normalizeH="0" baseline="0" noProof="0" dirty="0">
                <a:ln>
                  <a:noFill/>
                </a:ln>
                <a:effectLst/>
                <a:uLnTx/>
                <a:uFillTx/>
                <a:latin typeface="Verdana"/>
                <a:ea typeface="メイリオ"/>
                <a:cs typeface="+mn-cs"/>
              </a:rPr>
              <a:t> = "gemini-1.5-pro-latest"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tsleep_rpm</a:t>
            </a:r>
            <a:r>
              <a:rPr kumimoji="1" lang="en-US" altLang="ja-JP" i="0" u="none" strike="noStrike" kern="1200" cap="none" spc="0" normalizeH="0" baseline="0" noProof="0" dirty="0">
                <a:ln>
                  <a:noFill/>
                </a:ln>
                <a:effectLst/>
                <a:uLnTx/>
                <a:uFillTx/>
                <a:latin typeface="Verdana"/>
                <a:ea typeface="メイリオ"/>
                <a:cs typeface="+mn-cs"/>
              </a:rPr>
              <a:t> =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effectLst/>
                <a:uLnTx/>
                <a:uFillTx/>
                <a:latin typeface="Verdana"/>
                <a:ea typeface="メイリオ"/>
                <a:cs typeface="+mn-cs"/>
              </a:rPr>
              <a:t>#ChatGPT, Gemini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role_content</a:t>
            </a:r>
            <a:r>
              <a:rPr kumimoji="1" lang="en-US" altLang="ja-JP" i="0" u="none" strike="noStrike" kern="1200" cap="none" spc="0" normalizeH="0" baseline="0" noProof="0" dirty="0">
                <a:ln>
                  <a:noFill/>
                </a:ln>
                <a:effectLst/>
                <a:uLnTx/>
                <a:uFillTx/>
                <a:latin typeface="Verdana"/>
                <a:ea typeface="メイリオ"/>
                <a:cs typeface="+mn-cs"/>
              </a:rPr>
              <a:t> = "</a:t>
            </a:r>
            <a:r>
              <a:rPr kumimoji="1" lang="ja-JP" altLang="en-US" i="0" u="none" strike="noStrike" kern="1200" cap="none" spc="0" normalizeH="0" baseline="0" noProof="0" dirty="0">
                <a:ln>
                  <a:noFill/>
                </a:ln>
                <a:effectLst/>
                <a:uLnTx/>
                <a:uFillTx/>
                <a:latin typeface="Verdana"/>
                <a:ea typeface="メイリオ"/>
                <a:cs typeface="+mn-cs"/>
              </a:rPr>
              <a:t>あなたは専門的な英語を正確かつプロフェッショナルに校正するアシスタントです。</a:t>
            </a:r>
            <a:r>
              <a:rPr kumimoji="1" lang="en-US" altLang="ja-JP" i="0" u="none" strike="noStrike" kern="1200" cap="none" spc="0" normalizeH="0" baseline="0" noProof="0" dirty="0">
                <a:ln>
                  <a:noFill/>
                </a:ln>
                <a:effectLst/>
                <a:uLnTx/>
                <a:uFillTx/>
                <a:latin typeface="Verdana"/>
                <a:ea typeface="メイリオ"/>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err="1">
                <a:ln>
                  <a:noFill/>
                </a:ln>
                <a:effectLst/>
                <a:uLnTx/>
                <a:uFillTx/>
                <a:latin typeface="Verdana"/>
                <a:ea typeface="メイリオ"/>
                <a:cs typeface="+mn-cs"/>
              </a:rPr>
              <a:t>prompt_template</a:t>
            </a:r>
            <a:r>
              <a:rPr kumimoji="1" lang="en-US" altLang="ja-JP" i="0" u="none" strike="noStrike" kern="1200" cap="none" spc="0" normalizeH="0" baseline="0" noProof="0" dirty="0">
                <a:ln>
                  <a:noFill/>
                </a:ln>
                <a:effectLst/>
                <a:uLnTx/>
                <a:uFillTx/>
                <a:latin typeface="Verdana"/>
                <a:ea typeface="メイリオ"/>
                <a:cs typeface="+mn-cs"/>
              </a:rPr>
              <a:t> = "*#</a:t>
            </a:r>
            <a:r>
              <a:rPr kumimoji="1" lang="ja-JP" altLang="en-US" i="0" u="none" strike="noStrike" kern="1200" cap="none" spc="0" normalizeH="0" baseline="0" noProof="0" dirty="0">
                <a:ln>
                  <a:noFill/>
                </a:ln>
                <a:effectLst/>
                <a:uLnTx/>
                <a:uFillTx/>
                <a:latin typeface="Verdana"/>
                <a:ea typeface="メイリオ"/>
                <a:cs typeface="+mn-cs"/>
              </a:rPr>
              <a:t>翻訳してほしいテキスト*以降のテキストは学会のプレゼンテーションの一部分です。以下の条件を守り、良い米国英語に翻訳してください。条件１：テキストに書かれていない解釈などは追加しない。条件２：文字数を大きく増やさない。条件３：動詞が入っていないテキストはスライドページのヘディングなので、完全な文にしない。</a:t>
            </a:r>
            <a:r>
              <a:rPr kumimoji="1" lang="en-US" altLang="ja-JP" i="0" u="none" strike="noStrike" kern="1200" cap="none" spc="0" normalizeH="0" baseline="0" noProof="0" dirty="0">
                <a:ln>
                  <a:noFill/>
                </a:ln>
                <a:effectLst/>
                <a:uLnTx/>
                <a:uFillTx/>
                <a:latin typeface="Verdana"/>
                <a:ea typeface="メイリオ"/>
                <a:cs typeface="+mn-cs"/>
              </a:rPr>
              <a:t>{{</a:t>
            </a:r>
            <a:r>
              <a:rPr kumimoji="1" lang="en-US" altLang="ja-JP" i="0" u="none" strike="noStrike" kern="1200" cap="none" spc="0" normalizeH="0" baseline="0" noProof="0" dirty="0" err="1">
                <a:ln>
                  <a:noFill/>
                </a:ln>
                <a:effectLst/>
                <a:uLnTx/>
                <a:uFillTx/>
                <a:latin typeface="Verdana"/>
                <a:ea typeface="メイリオ"/>
                <a:cs typeface="+mn-cs"/>
              </a:rPr>
              <a:t>additional_prompt</a:t>
            </a:r>
            <a:r>
              <a:rPr kumimoji="1" lang="en-US" altLang="ja-JP" i="0" u="none" strike="noStrike" kern="1200" cap="none" spc="0" normalizeH="0" baseline="0" noProof="0" dirty="0">
                <a:ln>
                  <a:noFill/>
                </a:ln>
                <a:effectLst/>
                <a:uLnTx/>
                <a:uFillTx/>
                <a:latin typeface="Verdana"/>
                <a:ea typeface="メイリオ"/>
                <a:cs typeface="+mn-cs"/>
              </a:rPr>
              <a:t>}}\n#</a:t>
            </a:r>
            <a:r>
              <a:rPr kumimoji="1" lang="ja-JP" altLang="en-US" i="0" u="none" strike="noStrike" kern="1200" cap="none" spc="0" normalizeH="0" baseline="0" noProof="0" dirty="0">
                <a:ln>
                  <a:noFill/>
                </a:ln>
                <a:effectLst/>
                <a:uLnTx/>
                <a:uFillTx/>
                <a:latin typeface="Verdana"/>
                <a:ea typeface="メイリオ"/>
                <a:cs typeface="+mn-cs"/>
              </a:rPr>
              <a:t>翻訳してほしいテキスト</a:t>
            </a:r>
            <a:r>
              <a:rPr kumimoji="1" lang="en-US" altLang="ja-JP" i="0" u="none" strike="noStrike" kern="1200" cap="none" spc="0" normalizeH="0" baseline="0" noProof="0" dirty="0">
                <a:ln>
                  <a:noFill/>
                </a:ln>
                <a:effectLst/>
                <a:uLnTx/>
                <a:uFillTx/>
                <a:latin typeface="Verdana"/>
                <a:ea typeface="メイリオ"/>
                <a:cs typeface="+mn-cs"/>
              </a:rPr>
              <a:t>\n{{text}}"</a:t>
            </a:r>
          </a:p>
        </p:txBody>
      </p:sp>
    </p:spTree>
    <p:extLst>
      <p:ext uri="{BB962C8B-B14F-4D97-AF65-F5344CB8AC3E}">
        <p14:creationId xmlns:p14="http://schemas.microsoft.com/office/powerpoint/2010/main" val="15000718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8017E-B5E1-5F9C-0857-62A2C33F3FE3}"/>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119AD674-9709-B3F8-E1C1-9F58F6F70BC2}"/>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translate.py:</a:t>
            </a:r>
            <a:r>
              <a:rPr lang="ja-JP" altLang="en-US" dirty="0"/>
              <a:t> 使い方</a:t>
            </a:r>
          </a:p>
        </p:txBody>
      </p:sp>
      <p:sp>
        <p:nvSpPr>
          <p:cNvPr id="7" name="テキスト ボックス 6">
            <a:extLst>
              <a:ext uri="{FF2B5EF4-FFF2-40B4-BE49-F238E27FC236}">
                <a16:creationId xmlns:a16="http://schemas.microsoft.com/office/drawing/2014/main" id="{F01B596D-0B12-ED2F-C054-4C8CA9DEDF50}"/>
              </a:ext>
            </a:extLst>
          </p:cNvPr>
          <p:cNvSpPr txBox="1"/>
          <p:nvPr/>
        </p:nvSpPr>
        <p:spPr>
          <a:xfrm>
            <a:off x="104774" y="788166"/>
            <a:ext cx="12087226" cy="64940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3200" b="0" i="0" u="none" strike="noStrike" kern="1200" cap="none" spc="0" normalizeH="0" baseline="0" noProof="0" dirty="0">
                <a:ln>
                  <a:noFill/>
                </a:ln>
                <a:effectLst/>
                <a:uLnTx/>
                <a:uFillTx/>
                <a:latin typeface="Verdana"/>
                <a:ea typeface="メイリオ"/>
                <a:cs typeface="+mn-cs"/>
              </a:rPr>
              <a:t>&gt; python translate.py </a:t>
            </a:r>
            <a:r>
              <a:rPr kumimoji="1" lang="en-US" altLang="ja-JP" sz="3200" b="0" i="0" u="none" strike="noStrike" kern="1200" cap="none" spc="0" normalizeH="0" baseline="0" noProof="0" dirty="0" err="1">
                <a:ln>
                  <a:noFill/>
                </a:ln>
                <a:effectLst/>
                <a:uLnTx/>
                <a:uFillTx/>
                <a:latin typeface="Verdana"/>
                <a:ea typeface="メイリオ"/>
                <a:cs typeface="+mn-cs"/>
              </a:rPr>
              <a:t>openai</a:t>
            </a:r>
            <a:r>
              <a:rPr kumimoji="1" lang="en-US" altLang="ja-JP" sz="3200" b="0" i="0" u="none" strike="noStrike" kern="1200" cap="none" spc="0" normalizeH="0" baseline="0" noProof="0" dirty="0">
                <a:ln>
                  <a:noFill/>
                </a:ln>
                <a:effectLst/>
                <a:uLnTx/>
                <a:uFillTx/>
                <a:latin typeface="Verdana"/>
                <a:ea typeface="メイリオ"/>
                <a:cs typeface="+mn-cs"/>
              </a:rPr>
              <a:t> je </a:t>
            </a:r>
            <a:r>
              <a:rPr kumimoji="1" lang="ja-JP" altLang="en-US" sz="3200" b="0" i="0" u="none" strike="noStrike" kern="1200" cap="none" spc="0" normalizeH="0" baseline="0" noProof="0" dirty="0">
                <a:ln>
                  <a:noFill/>
                </a:ln>
                <a:effectLst/>
                <a:uLnTx/>
                <a:uFillTx/>
                <a:latin typeface="Verdana"/>
                <a:ea typeface="メイリオ"/>
                <a:cs typeface="+mn-cs"/>
              </a:rPr>
              <a:t>ファイル名</a:t>
            </a:r>
            <a:endParaRPr kumimoji="1" lang="en-US" altLang="ja-JP" sz="3200" b="0" i="0" u="none" strike="noStrike" kern="1200" cap="none" spc="0" normalizeH="0" baseline="0" noProof="0" dirty="0">
              <a:ln>
                <a:noFill/>
              </a:ln>
              <a:effectLst/>
              <a:uLnTx/>
              <a:uFillTx/>
              <a:latin typeface="Verdana"/>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r>
              <a:rPr kumimoji="1" lang="en-US" altLang="ja-JP" sz="3200" b="0" i="0" u="none" strike="noStrike" kern="1200" cap="none" spc="0" normalizeH="0" baseline="0" noProof="0" dirty="0">
                <a:ln>
                  <a:noFill/>
                </a:ln>
                <a:effectLst/>
                <a:uLnTx/>
                <a:uFillTx/>
                <a:latin typeface="Verdana"/>
                <a:ea typeface="メイリオ"/>
                <a:cs typeface="+mn-cs"/>
              </a:rPr>
              <a:t>&gt; python translate.py </a:t>
            </a:r>
            <a:r>
              <a:rPr kumimoji="1" lang="en-US" altLang="ja-JP" sz="3200" b="0" i="0" u="none" strike="noStrike" kern="1200" cap="none" spc="0" normalizeH="0" baseline="0" noProof="0" dirty="0" err="1">
                <a:ln>
                  <a:noFill/>
                </a:ln>
                <a:effectLst/>
                <a:uLnTx/>
                <a:uFillTx/>
                <a:latin typeface="Verdana"/>
                <a:ea typeface="メイリオ"/>
                <a:cs typeface="+mn-cs"/>
              </a:rPr>
              <a:t>deepl</a:t>
            </a:r>
            <a:r>
              <a:rPr kumimoji="1" lang="en-US" altLang="ja-JP" sz="3200" b="0" i="0" u="none" strike="noStrike" kern="1200" cap="none" spc="0" normalizeH="0" baseline="0" noProof="0" dirty="0">
                <a:ln>
                  <a:noFill/>
                </a:ln>
                <a:effectLst/>
                <a:uLnTx/>
                <a:uFillTx/>
                <a:latin typeface="Verdana"/>
                <a:ea typeface="メイリオ"/>
                <a:cs typeface="+mn-cs"/>
              </a:rPr>
              <a:t> je </a:t>
            </a:r>
            <a:r>
              <a:rPr kumimoji="1" lang="ja-JP" altLang="en-US" sz="3200" b="0" i="0" u="none" strike="noStrike" kern="1200" cap="none" spc="0" normalizeH="0" baseline="0" noProof="0" dirty="0">
                <a:ln>
                  <a:noFill/>
                </a:ln>
                <a:effectLst/>
                <a:uLnTx/>
                <a:uFillTx/>
                <a:latin typeface="Verdana"/>
                <a:ea typeface="メイリオ"/>
                <a:cs typeface="+mn-cs"/>
              </a:rPr>
              <a:t>ファイル名</a:t>
            </a:r>
            <a:endParaRPr kumimoji="1" lang="en-US" altLang="ja-JP" sz="3200" b="0" i="0" u="none" strike="noStrike" kern="1200" cap="none" spc="0" normalizeH="0" baseline="0" noProof="0" dirty="0">
              <a:ln>
                <a:noFill/>
              </a:ln>
              <a:effectLst/>
              <a:uLnTx/>
              <a:uFillTx/>
              <a:latin typeface="Verdana"/>
              <a:ea typeface="メイリオ"/>
              <a:cs typeface="+mn-cs"/>
            </a:endParaRPr>
          </a:p>
          <a:p>
            <a:pPr>
              <a:defRPr/>
            </a:pPr>
            <a:r>
              <a:rPr kumimoji="1" lang="en-US" altLang="ja-JP" sz="3200" b="0" i="0" u="none" strike="noStrike" kern="1200" cap="none" spc="0" normalizeH="0" baseline="0" noProof="0" dirty="0">
                <a:ln>
                  <a:noFill/>
                </a:ln>
                <a:effectLst/>
                <a:uLnTx/>
                <a:uFillTx/>
                <a:latin typeface="Verdana"/>
                <a:ea typeface="メイリオ"/>
                <a:cs typeface="+mn-cs"/>
              </a:rPr>
              <a:t>&gt; python translate.py </a:t>
            </a:r>
            <a:r>
              <a:rPr kumimoji="1" lang="en-US" altLang="ja-JP" sz="3200" b="0" i="0" u="none" strike="noStrike" kern="1200" cap="none" spc="0" normalizeH="0" baseline="0" noProof="0" dirty="0" err="1">
                <a:ln>
                  <a:noFill/>
                </a:ln>
                <a:effectLst/>
                <a:uLnTx/>
                <a:uFillTx/>
                <a:latin typeface="Verdana"/>
                <a:ea typeface="メイリオ"/>
                <a:cs typeface="+mn-cs"/>
              </a:rPr>
              <a:t>gemini</a:t>
            </a:r>
            <a:r>
              <a:rPr kumimoji="1" lang="en-US" altLang="ja-JP" sz="3200" b="0" i="0" u="none" strike="noStrike" kern="1200" cap="none" spc="0" normalizeH="0" baseline="0" noProof="0" dirty="0">
                <a:ln>
                  <a:noFill/>
                </a:ln>
                <a:effectLst/>
                <a:uLnTx/>
                <a:uFillTx/>
                <a:latin typeface="Verdana"/>
                <a:ea typeface="メイリオ"/>
                <a:cs typeface="+mn-cs"/>
              </a:rPr>
              <a:t> je </a:t>
            </a:r>
            <a:r>
              <a:rPr kumimoji="1" lang="ja-JP" altLang="en-US" sz="3200" b="0" i="0" u="none" strike="noStrike" kern="1200" cap="none" spc="0" normalizeH="0" baseline="0" noProof="0" dirty="0">
                <a:ln>
                  <a:noFill/>
                </a:ln>
                <a:effectLst/>
                <a:uLnTx/>
                <a:uFillTx/>
                <a:latin typeface="Verdana"/>
                <a:ea typeface="メイリオ"/>
                <a:cs typeface="+mn-cs"/>
              </a:rPr>
              <a:t>ファイル名</a:t>
            </a:r>
            <a:endParaRPr kumimoji="1" lang="en-US" altLang="ja-JP" sz="32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3200" b="0" i="0" u="none" strike="noStrike" kern="1200" cap="none" spc="0" normalizeH="0" baseline="0" noProof="0" dirty="0">
                <a:ln>
                  <a:noFill/>
                </a:ln>
                <a:effectLst/>
                <a:uLnTx/>
                <a:uFillTx/>
                <a:latin typeface="Verdana"/>
                <a:ea typeface="メイリオ"/>
                <a:cs typeface="+mn-cs"/>
              </a:rPr>
            </a:br>
            <a:r>
              <a:rPr kumimoji="1" lang="ja-JP" altLang="en-US" sz="3200" b="0" i="0" u="none" strike="noStrike" kern="1200" cap="none" spc="0" normalizeH="0" baseline="0" noProof="0" dirty="0">
                <a:ln>
                  <a:noFill/>
                </a:ln>
                <a:effectLst/>
                <a:uLnTx/>
                <a:uFillTx/>
                <a:latin typeface="Verdana"/>
                <a:ea typeface="メイリオ"/>
                <a:cs typeface="+mn-cs"/>
              </a:rPr>
              <a:t>・</a:t>
            </a:r>
            <a:r>
              <a:rPr kumimoji="1" lang="en-US" altLang="ja-JP" sz="3200" b="0" i="0" u="none" strike="noStrike" kern="1200" cap="none" spc="0" normalizeH="0" baseline="0" noProof="0" dirty="0">
                <a:ln>
                  <a:noFill/>
                </a:ln>
                <a:effectLst/>
                <a:uLnTx/>
                <a:uFillTx/>
                <a:latin typeface="Verdana"/>
                <a:ea typeface="メイリオ"/>
                <a:cs typeface="+mn-cs"/>
              </a:rPr>
              <a:t>je</a:t>
            </a:r>
            <a:r>
              <a:rPr kumimoji="1" lang="ja-JP" altLang="en-US" sz="3200" b="0" i="0" u="none" strike="noStrike" kern="1200" cap="none" spc="0" normalizeH="0" baseline="0" noProof="0" dirty="0">
                <a:ln>
                  <a:noFill/>
                </a:ln>
                <a:effectLst/>
                <a:uLnTx/>
                <a:uFillTx/>
                <a:latin typeface="Verdana"/>
                <a:ea typeface="メイリオ"/>
                <a:cs typeface="+mn-cs"/>
              </a:rPr>
              <a:t>は日本語</a:t>
            </a:r>
            <a:r>
              <a:rPr kumimoji="1" lang="en-US" altLang="ja-JP" sz="3200" b="0" i="0" u="none" strike="noStrike" kern="1200" cap="none" spc="0" normalizeH="0" baseline="0" noProof="0" dirty="0">
                <a:ln>
                  <a:noFill/>
                </a:ln>
                <a:effectLst/>
                <a:uLnTx/>
                <a:uFillTx/>
                <a:latin typeface="Verdana"/>
                <a:ea typeface="メイリオ"/>
                <a:cs typeface="+mn-cs"/>
              </a:rPr>
              <a:t>=&gt;</a:t>
            </a:r>
            <a:r>
              <a:rPr kumimoji="1" lang="ja-JP" altLang="en-US" sz="3200" b="0" i="0" u="none" strike="noStrike" kern="1200" cap="none" spc="0" normalizeH="0" baseline="0" noProof="0" dirty="0">
                <a:ln>
                  <a:noFill/>
                </a:ln>
                <a:effectLst/>
                <a:uLnTx/>
                <a:uFillTx/>
                <a:latin typeface="Verdana"/>
                <a:ea typeface="メイリオ"/>
                <a:cs typeface="+mn-cs"/>
              </a:rPr>
              <a:t>英語の翻訳</a:t>
            </a:r>
            <a:r>
              <a:rPr lang="ja-JP" altLang="en-US" sz="3200" dirty="0">
                <a:latin typeface="Verdana"/>
                <a:ea typeface="メイリオ"/>
              </a:rPr>
              <a:t>を指定</a:t>
            </a:r>
            <a:r>
              <a:rPr kumimoji="1" lang="ja-JP" altLang="en-US" sz="3200" b="0" i="0" u="none" strike="noStrike" kern="1200" cap="none" spc="0" normalizeH="0" baseline="0" noProof="0" dirty="0">
                <a:ln>
                  <a:noFill/>
                </a:ln>
                <a:effectLst/>
                <a:uLnTx/>
                <a:uFillTx/>
                <a:latin typeface="Verdana"/>
                <a:ea typeface="メイリオ"/>
                <a:cs typeface="+mn-cs"/>
              </a:rPr>
              <a:t>。</a:t>
            </a:r>
            <a:endParaRPr kumimoji="1" lang="en-US" altLang="ja-JP" sz="32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Verdana"/>
                <a:ea typeface="メイリオ"/>
                <a:cs typeface="+mn-cs"/>
              </a:rPr>
              <a:t>・</a:t>
            </a:r>
            <a:r>
              <a:rPr kumimoji="1" lang="en-US" altLang="ja-JP" sz="3200" b="0" i="0" u="none" strike="noStrike" kern="1200" cap="none" spc="0" normalizeH="0" baseline="0" noProof="0" dirty="0">
                <a:ln>
                  <a:noFill/>
                </a:ln>
                <a:effectLst/>
                <a:uLnTx/>
                <a:uFillTx/>
                <a:latin typeface="Verdana"/>
                <a:ea typeface="メイリオ"/>
                <a:cs typeface="+mn-cs"/>
              </a:rPr>
              <a:t>MS-Word/PowerPoint</a:t>
            </a:r>
            <a:r>
              <a:rPr kumimoji="1" lang="ja-JP" altLang="en-US" sz="3200" b="0" i="0" u="none" strike="noStrike" kern="1200" cap="none" spc="0" normalizeH="0" baseline="0" noProof="0" dirty="0">
                <a:ln>
                  <a:noFill/>
                </a:ln>
                <a:effectLst/>
                <a:uLnTx/>
                <a:uFillTx/>
                <a:latin typeface="Verdana"/>
                <a:ea typeface="メイリオ"/>
                <a:cs typeface="+mn-cs"/>
              </a:rPr>
              <a:t>ファイルの場合、ファイル名の後に </a:t>
            </a:r>
            <a:br>
              <a:rPr kumimoji="1" lang="en-US" altLang="ja-JP" sz="3200" b="0" i="0" u="none" strike="noStrike" kern="1200" cap="none" spc="0" normalizeH="0" baseline="0" noProof="0" dirty="0">
                <a:ln>
                  <a:noFill/>
                </a:ln>
                <a:effectLst/>
                <a:uLnTx/>
                <a:uFillTx/>
                <a:latin typeface="Verdana"/>
                <a:ea typeface="メイリオ"/>
                <a:cs typeface="+mn-cs"/>
              </a:rPr>
            </a:br>
            <a:r>
              <a:rPr kumimoji="1" lang="ja-JP" altLang="en-US" sz="3200" b="0" i="0" u="none" strike="noStrike" kern="1200" cap="none" spc="0" normalizeH="0" baseline="0" noProof="0" dirty="0">
                <a:ln>
                  <a:noFill/>
                </a:ln>
                <a:effectLst/>
                <a:uLnTx/>
                <a:uFillTx/>
                <a:latin typeface="Verdana"/>
                <a:ea typeface="メイリオ"/>
                <a:cs typeface="+mn-cs"/>
              </a:rPr>
              <a:t>　</a:t>
            </a:r>
            <a:r>
              <a:rPr kumimoji="1" lang="en-US" altLang="ja-JP" sz="3200" b="0" i="0" u="none" strike="noStrike" kern="1200" cap="none" spc="0" normalizeH="0" baseline="0" noProof="0" dirty="0">
                <a:ln>
                  <a:noFill/>
                </a:ln>
                <a:solidFill>
                  <a:srgbClr val="0000FF"/>
                </a:solidFill>
                <a:effectLst/>
                <a:uLnTx/>
                <a:uFillTx/>
                <a:latin typeface="Verdana"/>
                <a:ea typeface="メイリオ"/>
                <a:cs typeface="+mn-cs"/>
              </a:rPr>
              <a:t>paragraph</a:t>
            </a:r>
            <a:r>
              <a:rPr kumimoji="1" lang="ja-JP" altLang="en-US" sz="3200" b="0" i="0" u="none" strike="noStrike" kern="1200" cap="none" spc="0" normalizeH="0" baseline="0" noProof="0" dirty="0">
                <a:ln>
                  <a:noFill/>
                </a:ln>
                <a:effectLst/>
                <a:uLnTx/>
                <a:uFillTx/>
                <a:latin typeface="Verdana"/>
                <a:ea typeface="メイリオ"/>
                <a:cs typeface="+mn-cs"/>
              </a:rPr>
              <a:t> と書くと、段落単位で翻訳。</a:t>
            </a:r>
            <a:br>
              <a:rPr kumimoji="1" lang="en-US" altLang="ja-JP" sz="3200" b="0" i="0" u="none" strike="noStrike" kern="1200" cap="none" spc="0" normalizeH="0" baseline="0" noProof="0" dirty="0">
                <a:ln>
                  <a:noFill/>
                </a:ln>
                <a:effectLst/>
                <a:uLnTx/>
                <a:uFillTx/>
                <a:latin typeface="Verdana"/>
                <a:ea typeface="メイリオ"/>
                <a:cs typeface="+mn-cs"/>
              </a:rPr>
            </a:br>
            <a:r>
              <a:rPr kumimoji="1" lang="ja-JP" altLang="en-US" sz="3200" b="0" i="0" u="none" strike="noStrike" kern="1200" cap="none" spc="0" normalizeH="0" baseline="0" noProof="0" dirty="0">
                <a:ln>
                  <a:noFill/>
                </a:ln>
                <a:effectLst/>
                <a:uLnTx/>
                <a:uFillTx/>
                <a:latin typeface="Verdana"/>
                <a:ea typeface="メイリオ"/>
                <a:cs typeface="+mn-cs"/>
              </a:rPr>
              <a:t>　</a:t>
            </a:r>
            <a:r>
              <a:rPr kumimoji="1" lang="en-US" altLang="ja-JP" sz="3200" b="0" i="0" u="none" strike="noStrike" kern="1200" cap="none" spc="0" normalizeH="0" baseline="0" noProof="0" dirty="0">
                <a:ln>
                  <a:noFill/>
                </a:ln>
                <a:solidFill>
                  <a:srgbClr val="0000FF"/>
                </a:solidFill>
                <a:effectLst/>
                <a:uLnTx/>
                <a:uFillTx/>
                <a:latin typeface="Verdana"/>
                <a:ea typeface="メイリオ"/>
                <a:cs typeface="+mn-cs"/>
              </a:rPr>
              <a:t>run</a:t>
            </a:r>
            <a:r>
              <a:rPr kumimoji="1" lang="ja-JP" altLang="en-US" sz="3200" b="0" i="0" u="none" strike="noStrike" kern="1200" cap="none" spc="0" normalizeH="0" baseline="0" noProof="0" dirty="0">
                <a:ln>
                  <a:noFill/>
                </a:ln>
                <a:effectLst/>
                <a:uLnTx/>
                <a:uFillTx/>
                <a:latin typeface="Verdana"/>
                <a:ea typeface="メイリオ"/>
                <a:cs typeface="+mn-cs"/>
              </a:rPr>
              <a:t>と書くと文字装飾単位で翻訳</a:t>
            </a:r>
            <a:endParaRPr kumimoji="1" lang="en-US" altLang="ja-JP" sz="32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Verdana"/>
                <a:ea typeface="メイリオ"/>
                <a:cs typeface="+mn-cs"/>
              </a:rPr>
              <a:t>　全てのファイル</a:t>
            </a:r>
            <a:r>
              <a:rPr kumimoji="1" lang="en-US" altLang="ja-JP" sz="3200" b="0" i="0" u="none" strike="noStrike" kern="1200" cap="none" spc="0" normalizeH="0" baseline="0" noProof="0" dirty="0">
                <a:ln>
                  <a:noFill/>
                </a:ln>
                <a:effectLst/>
                <a:uLnTx/>
                <a:uFillTx/>
                <a:latin typeface="Verdana"/>
                <a:ea typeface="メイリオ"/>
                <a:cs typeface="+mn-cs"/>
              </a:rPr>
              <a:t>:</a:t>
            </a:r>
            <a:r>
              <a:rPr kumimoji="1" lang="ja-JP" altLang="en-US" sz="3200" b="0" i="0" u="none" strike="noStrike" kern="1200" cap="none" spc="0" normalizeH="0" baseline="0" noProof="0" dirty="0">
                <a:ln>
                  <a:noFill/>
                </a:ln>
                <a:effectLst/>
                <a:uLnTx/>
                <a:uFillTx/>
                <a:latin typeface="Verdana"/>
                <a:ea typeface="メイリオ"/>
                <a:cs typeface="+mn-cs"/>
              </a:rPr>
              <a:t> </a:t>
            </a:r>
            <a:br>
              <a:rPr kumimoji="1" lang="en-US" altLang="ja-JP" sz="3200" b="0" i="0" u="none" strike="noStrike" kern="1200" cap="none" spc="0" normalizeH="0" baseline="0" noProof="0" dirty="0">
                <a:ln>
                  <a:noFill/>
                </a:ln>
                <a:effectLst/>
                <a:uLnTx/>
                <a:uFillTx/>
                <a:latin typeface="Verdana"/>
                <a:ea typeface="メイリオ"/>
                <a:cs typeface="+mn-cs"/>
              </a:rPr>
            </a:br>
            <a:r>
              <a:rPr kumimoji="1" lang="ja-JP" altLang="en-US" sz="3200" b="0" i="0" u="none" strike="noStrike" kern="1200" cap="none" spc="0" normalizeH="0" baseline="0" noProof="0" dirty="0">
                <a:ln>
                  <a:noFill/>
                </a:ln>
                <a:effectLst/>
                <a:uLnTx/>
                <a:uFillTx/>
                <a:latin typeface="Verdana"/>
                <a:ea typeface="メイリオ"/>
                <a:cs typeface="+mn-cs"/>
              </a:rPr>
              <a:t>　</a:t>
            </a:r>
            <a:r>
              <a:rPr kumimoji="1" lang="en-US" altLang="ja-JP" sz="3200" b="0" i="0" u="none" strike="noStrike" kern="1200" cap="none" spc="0" normalizeH="0" baseline="0" noProof="0" dirty="0">
                <a:ln>
                  <a:noFill/>
                </a:ln>
                <a:solidFill>
                  <a:srgbClr val="0000FF"/>
                </a:solidFill>
                <a:effectLst/>
                <a:uLnTx/>
                <a:uFillTx/>
                <a:latin typeface="Verdana"/>
                <a:ea typeface="メイリオ"/>
                <a:cs typeface="+mn-cs"/>
              </a:rPr>
              <a:t>md</a:t>
            </a:r>
            <a:r>
              <a:rPr kumimoji="1" lang="ja-JP" altLang="en-US" sz="3200" b="0" i="0" u="none" strike="noStrike" kern="1200" cap="none" spc="0" normalizeH="0" baseline="0" noProof="0" dirty="0">
                <a:ln>
                  <a:noFill/>
                </a:ln>
                <a:effectLst/>
                <a:uLnTx/>
                <a:uFillTx/>
                <a:latin typeface="Verdana"/>
                <a:ea typeface="メイリオ"/>
                <a:cs typeface="+mn-cs"/>
              </a:rPr>
              <a:t>と書くと、</a:t>
            </a:r>
            <a:r>
              <a:rPr kumimoji="1" lang="en-US" altLang="ja-JP" sz="3200" b="0" i="0" u="none" strike="noStrike" kern="1200" cap="none" spc="0" normalizeH="0" baseline="0" noProof="0" dirty="0">
                <a:ln>
                  <a:noFill/>
                </a:ln>
                <a:effectLst/>
                <a:uLnTx/>
                <a:uFillTx/>
                <a:latin typeface="Verdana"/>
                <a:ea typeface="メイリオ"/>
                <a:cs typeface="+mn-cs"/>
              </a:rPr>
              <a:t>Markdown</a:t>
            </a:r>
            <a:r>
              <a:rPr kumimoji="1" lang="ja-JP" altLang="en-US" sz="3200" b="0" i="0" u="none" strike="noStrike" kern="1200" cap="none" spc="0" normalizeH="0" baseline="0" noProof="0" dirty="0">
                <a:ln>
                  <a:noFill/>
                </a:ln>
                <a:effectLst/>
                <a:uLnTx/>
                <a:uFillTx/>
                <a:latin typeface="Verdana"/>
                <a:ea typeface="メイリオ"/>
                <a:cs typeface="+mn-cs"/>
              </a:rPr>
              <a:t>テキストに変換してから</a:t>
            </a:r>
            <a:br>
              <a:rPr kumimoji="1" lang="en-US" altLang="ja-JP" sz="3200" b="0" i="0" u="none" strike="noStrike" kern="1200" cap="none" spc="0" normalizeH="0" baseline="0" noProof="0" dirty="0">
                <a:ln>
                  <a:noFill/>
                </a:ln>
                <a:effectLst/>
                <a:uLnTx/>
                <a:uFillTx/>
                <a:latin typeface="Verdana"/>
                <a:ea typeface="メイリオ"/>
                <a:cs typeface="+mn-cs"/>
              </a:rPr>
            </a:br>
            <a:r>
              <a:rPr kumimoji="1" lang="ja-JP" altLang="en-US" sz="3200" b="0" i="0" u="none" strike="noStrike" kern="1200" cap="none" spc="0" normalizeH="0" baseline="0" noProof="0" dirty="0">
                <a:ln>
                  <a:noFill/>
                </a:ln>
                <a:effectLst/>
                <a:uLnTx/>
                <a:uFillTx/>
                <a:latin typeface="Verdana"/>
                <a:ea typeface="メイリオ"/>
                <a:cs typeface="+mn-cs"/>
              </a:rPr>
              <a:t>　全文を一度に変換する。</a:t>
            </a:r>
            <a:endParaRPr kumimoji="1" lang="en-US" altLang="ja-JP" sz="32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effectLst/>
              <a:uLnTx/>
              <a:uFillTx/>
              <a:latin typeface="Verdana"/>
              <a:ea typeface="メイリオ"/>
              <a:cs typeface="+mn-cs"/>
            </a:endParaRPr>
          </a:p>
        </p:txBody>
      </p:sp>
    </p:spTree>
    <p:extLst>
      <p:ext uri="{BB962C8B-B14F-4D97-AF65-F5344CB8AC3E}">
        <p14:creationId xmlns:p14="http://schemas.microsoft.com/office/powerpoint/2010/main" val="6370455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B774-6AD5-F65D-1812-6260C03D7C97}"/>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B3518A9E-6C91-ADB3-6953-D3CDD1C03E06}"/>
              </a:ext>
            </a:extLst>
          </p:cNvPr>
          <p:cNvPicPr>
            <a:picLocks noChangeAspect="1"/>
          </p:cNvPicPr>
          <p:nvPr/>
        </p:nvPicPr>
        <p:blipFill>
          <a:blip r:embed="rId3"/>
          <a:srcRect l="23995" t="17778" r="13071" b="14841"/>
          <a:stretch/>
        </p:blipFill>
        <p:spPr>
          <a:xfrm>
            <a:off x="5795598" y="2246973"/>
            <a:ext cx="6306142" cy="4086830"/>
          </a:xfrm>
          <a:prstGeom prst="rect">
            <a:avLst/>
          </a:prstGeom>
          <a:ln>
            <a:solidFill>
              <a:schemeClr val="tx1"/>
            </a:solidFill>
          </a:ln>
        </p:spPr>
      </p:pic>
      <p:pic>
        <p:nvPicPr>
          <p:cNvPr id="3" name="図 2">
            <a:extLst>
              <a:ext uri="{FF2B5EF4-FFF2-40B4-BE49-F238E27FC236}">
                <a16:creationId xmlns:a16="http://schemas.microsoft.com/office/drawing/2014/main" id="{4E54F9CA-A5C5-4796-2B5D-E44472C1E116}"/>
              </a:ext>
            </a:extLst>
          </p:cNvPr>
          <p:cNvPicPr>
            <a:picLocks noChangeAspect="1"/>
          </p:cNvPicPr>
          <p:nvPr/>
        </p:nvPicPr>
        <p:blipFill>
          <a:blip r:embed="rId4"/>
          <a:srcRect l="29454" t="18991" r="1193" b="12726"/>
          <a:stretch/>
        </p:blipFill>
        <p:spPr>
          <a:xfrm>
            <a:off x="125352" y="2242109"/>
            <a:ext cx="5652655" cy="4141469"/>
          </a:xfrm>
          <a:prstGeom prst="rect">
            <a:avLst/>
          </a:prstGeom>
          <a:ln>
            <a:solidFill>
              <a:schemeClr val="tx1"/>
            </a:solidFill>
          </a:ln>
        </p:spPr>
      </p:pic>
      <p:sp>
        <p:nvSpPr>
          <p:cNvPr id="9" name="テキスト ボックス 8">
            <a:extLst>
              <a:ext uri="{FF2B5EF4-FFF2-40B4-BE49-F238E27FC236}">
                <a16:creationId xmlns:a16="http://schemas.microsoft.com/office/drawing/2014/main" id="{EF1A4004-8C64-7148-2CB2-95D69C3F84E5}"/>
              </a:ext>
            </a:extLst>
          </p:cNvPr>
          <p:cNvSpPr txBox="1"/>
          <p:nvPr/>
        </p:nvSpPr>
        <p:spPr>
          <a:xfrm>
            <a:off x="1459429" y="2066520"/>
            <a:ext cx="2666982" cy="369332"/>
          </a:xfrm>
          <a:prstGeom prst="rect">
            <a:avLst/>
          </a:prstGeom>
          <a:solidFill>
            <a:schemeClr val="bg1"/>
          </a:solid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translate_test.pptx</a:t>
            </a:r>
            <a:endParaRPr lang="ja-JP" altLang="en-US" dirty="0">
              <a:solidFill>
                <a:srgbClr val="FF0000"/>
              </a:solidFill>
            </a:endParaRPr>
          </a:p>
        </p:txBody>
      </p:sp>
      <p:sp>
        <p:nvSpPr>
          <p:cNvPr id="11" name="テキスト ボックス 10">
            <a:extLst>
              <a:ext uri="{FF2B5EF4-FFF2-40B4-BE49-F238E27FC236}">
                <a16:creationId xmlns:a16="http://schemas.microsoft.com/office/drawing/2014/main" id="{CC2711D4-125B-3919-4A82-D792184FB2A8}"/>
              </a:ext>
            </a:extLst>
          </p:cNvPr>
          <p:cNvSpPr txBox="1"/>
          <p:nvPr/>
        </p:nvSpPr>
        <p:spPr>
          <a:xfrm>
            <a:off x="6399724" y="2062724"/>
            <a:ext cx="4220652" cy="369332"/>
          </a:xfrm>
          <a:prstGeom prst="rect">
            <a:avLst/>
          </a:prstGeom>
          <a:solidFill>
            <a:schemeClr val="bg1"/>
          </a:solid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translate_test_translated.pptx</a:t>
            </a:r>
            <a:endParaRPr lang="ja-JP" altLang="en-US" b="1" dirty="0">
              <a:solidFill>
                <a:srgbClr val="FF0000"/>
              </a:solidFill>
            </a:endParaRPr>
          </a:p>
        </p:txBody>
      </p:sp>
      <p:sp>
        <p:nvSpPr>
          <p:cNvPr id="6" name="タイトル 2">
            <a:extLst>
              <a:ext uri="{FF2B5EF4-FFF2-40B4-BE49-F238E27FC236}">
                <a16:creationId xmlns:a16="http://schemas.microsoft.com/office/drawing/2014/main" id="{6217F87C-FD5C-8FE8-083D-539D124BE1EE}"/>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PowerPoint</a:t>
            </a:r>
            <a:r>
              <a:rPr lang="ja-JP" altLang="en-US" dirty="0"/>
              <a:t>ファイル </a:t>
            </a:r>
            <a:r>
              <a:rPr lang="en-US" altLang="ja-JP" dirty="0"/>
              <a:t>translate_test.pptx</a:t>
            </a:r>
            <a:r>
              <a:rPr lang="ja-JP" altLang="en-US" dirty="0"/>
              <a:t>の変換</a:t>
            </a:r>
          </a:p>
        </p:txBody>
      </p:sp>
      <p:sp>
        <p:nvSpPr>
          <p:cNvPr id="7" name="テキスト ボックス 6">
            <a:extLst>
              <a:ext uri="{FF2B5EF4-FFF2-40B4-BE49-F238E27FC236}">
                <a16:creationId xmlns:a16="http://schemas.microsoft.com/office/drawing/2014/main" id="{0CCC0368-2908-E75A-33DA-552726D3E35B}"/>
              </a:ext>
            </a:extLst>
          </p:cNvPr>
          <p:cNvSpPr txBox="1"/>
          <p:nvPr/>
        </p:nvSpPr>
        <p:spPr>
          <a:xfrm>
            <a:off x="104774" y="788166"/>
            <a:ext cx="12087226" cy="126188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2000" b="1" i="0" u="none" strike="noStrike" kern="1200" cap="none" spc="0" normalizeH="0" baseline="0" noProof="0" dirty="0">
                <a:ln>
                  <a:noFill/>
                </a:ln>
                <a:effectLst/>
                <a:uLnTx/>
                <a:uFillTx/>
                <a:latin typeface="Verdana"/>
                <a:ea typeface="メイリオ"/>
                <a:cs typeface="+mn-cs"/>
              </a:rPr>
              <a:t>&gt; python translate.py </a:t>
            </a:r>
            <a:r>
              <a:rPr kumimoji="1" lang="en-US" altLang="ja-JP" sz="2000" b="1" i="0" u="none" strike="noStrike" kern="1200" cap="none" spc="0" normalizeH="0" baseline="0" noProof="0" dirty="0" err="1">
                <a:ln>
                  <a:noFill/>
                </a:ln>
                <a:effectLst/>
                <a:uLnTx/>
                <a:uFillTx/>
                <a:latin typeface="Verdana"/>
                <a:ea typeface="メイリオ"/>
                <a:cs typeface="+mn-cs"/>
              </a:rPr>
              <a:t>openai</a:t>
            </a:r>
            <a:r>
              <a:rPr kumimoji="1" lang="en-US" altLang="ja-JP" sz="2000" b="1" i="0" u="none" strike="noStrike" kern="1200" cap="none" spc="0" normalizeH="0" baseline="0" noProof="0" dirty="0">
                <a:ln>
                  <a:noFill/>
                </a:ln>
                <a:effectLst/>
                <a:uLnTx/>
                <a:uFillTx/>
                <a:latin typeface="Verdana"/>
                <a:ea typeface="メイリオ"/>
                <a:cs typeface="+mn-cs"/>
              </a:rPr>
              <a:t> je translate_test.pptx</a:t>
            </a:r>
            <a:endParaRPr lang="en-US" altLang="ja-JP" sz="2000" b="1" dirty="0">
              <a:latin typeface="Verdana"/>
              <a:ea typeface="メイリオ"/>
            </a:endParaRPr>
          </a:p>
          <a:p>
            <a:pPr marR="0" lvl="0" algn="l" defTabSz="914400" rtl="0" eaLnBrk="1" fontAlgn="auto" latinLnBrk="0" hangingPunct="1">
              <a:lnSpc>
                <a:spcPct val="100000"/>
              </a:lnSpc>
              <a:spcBef>
                <a:spcPts val="0"/>
              </a:spcBef>
              <a:spcAft>
                <a:spcPts val="0"/>
              </a:spcAft>
              <a:buClrTx/>
              <a:buSzTx/>
              <a:tabLst/>
              <a:defRPr/>
            </a:pPr>
            <a:r>
              <a:rPr kumimoji="1" lang="en-US" altLang="ja-JP" sz="1400" b="0" i="0" u="none" strike="noStrike" kern="1200" cap="none" spc="0" normalizeH="0" baseline="0" noProof="0" dirty="0">
                <a:ln>
                  <a:noFill/>
                </a:ln>
                <a:effectLst/>
                <a:uLnTx/>
                <a:uFillTx/>
                <a:latin typeface="Verdana"/>
                <a:ea typeface="メイリオ"/>
                <a:cs typeface="+mn-cs"/>
              </a:rPr>
              <a:t>Role:</a:t>
            </a:r>
            <a:r>
              <a:rPr kumimoji="1" lang="ja-JP" altLang="en-US" sz="1400" b="0" i="0" u="none" strike="noStrike" kern="1200" cap="none" spc="0" normalizeH="0" baseline="0" noProof="0" dirty="0">
                <a:ln>
                  <a:noFill/>
                </a:ln>
                <a:effectLst/>
                <a:uLnTx/>
                <a:uFillTx/>
                <a:latin typeface="Verdana"/>
                <a:ea typeface="メイリオ"/>
                <a:cs typeface="+mn-cs"/>
              </a:rPr>
              <a:t> あなたは専門的な英語を正確かつプロフェッショナルに校正するアシスタントです</a:t>
            </a:r>
            <a:endParaRPr kumimoji="1" lang="en-US" altLang="ja-JP" sz="1400" b="0" i="0" u="none" strike="noStrike" kern="1200" cap="none" spc="0" normalizeH="0" baseline="0" noProof="0" dirty="0">
              <a:ln>
                <a:noFill/>
              </a:ln>
              <a:effectLst/>
              <a:uLnTx/>
              <a:uFillTx/>
              <a:latin typeface="Verdana"/>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r>
              <a:rPr kumimoji="1" lang="en-US" altLang="ja-JP" sz="1400" b="0" i="0" u="none" strike="noStrike" kern="1200" cap="none" spc="0" normalizeH="0" baseline="0" noProof="0" dirty="0">
                <a:ln>
                  <a:noFill/>
                </a:ln>
                <a:effectLst/>
                <a:uLnTx/>
                <a:uFillTx/>
                <a:latin typeface="Verdana"/>
                <a:ea typeface="メイリオ"/>
                <a:cs typeface="+mn-cs"/>
              </a:rPr>
              <a:t>Prompt:</a:t>
            </a:r>
            <a:r>
              <a:rPr kumimoji="1" lang="ja-JP" altLang="en-US" sz="1400" b="0" i="0" u="none" strike="noStrike" kern="1200" cap="none" spc="0" normalizeH="0" baseline="0" noProof="0" dirty="0">
                <a:ln>
                  <a:noFill/>
                </a:ln>
                <a:effectLst/>
                <a:uLnTx/>
                <a:uFillTx/>
                <a:latin typeface="Verdana"/>
                <a:ea typeface="メイリオ"/>
                <a:cs typeface="+mn-cs"/>
              </a:rPr>
              <a:t> </a:t>
            </a:r>
            <a:r>
              <a:rPr kumimoji="1" lang="en-US" altLang="ja-JP" sz="1400" b="0" i="0" u="none" strike="noStrike" kern="1200" cap="none" spc="0" normalizeH="0" baseline="0" noProof="0" dirty="0">
                <a:ln>
                  <a:noFill/>
                </a:ln>
                <a:effectLst/>
                <a:uLnTx/>
                <a:uFillTx/>
                <a:latin typeface="Verdana"/>
                <a:ea typeface="メイリオ"/>
                <a:cs typeface="+mn-cs"/>
              </a:rPr>
              <a:t>*#</a:t>
            </a:r>
            <a:r>
              <a:rPr kumimoji="1" lang="ja-JP" altLang="en-US" sz="1400" b="0" i="0" u="none" strike="noStrike" kern="1200" cap="none" spc="0" normalizeH="0" baseline="0" noProof="0" dirty="0">
                <a:ln>
                  <a:noFill/>
                </a:ln>
                <a:effectLst/>
                <a:uLnTx/>
                <a:uFillTx/>
                <a:latin typeface="Verdana"/>
                <a:ea typeface="メイリオ"/>
                <a:cs typeface="+mn-cs"/>
              </a:rPr>
              <a:t>翻訳してほしいテキスト*以降のテキストは学会のプレゼンテーションの一部分です。以下の条件を守り、良い米国英語に翻訳してください。条件１：テキストに書かれていない解釈などは追加しない。条件２：文字数を大きく増やさない。条件３：動詞が入っていないテキストはスライドページのヘディングなので、完全な文にしない</a:t>
            </a:r>
            <a:r>
              <a:rPr kumimoji="1" lang="en-US" altLang="ja-JP" sz="1400" b="0" i="0" u="none" strike="noStrike" kern="1200" cap="none" spc="0" normalizeH="0" baseline="0" noProof="0" dirty="0">
                <a:ln>
                  <a:noFill/>
                </a:ln>
                <a:effectLst/>
                <a:uLnTx/>
                <a:uFillTx/>
                <a:latin typeface="Verdana"/>
                <a:ea typeface="メイリオ"/>
                <a:cs typeface="+mn-cs"/>
              </a:rPr>
              <a:t>\n#</a:t>
            </a:r>
            <a:r>
              <a:rPr kumimoji="1" lang="ja-JP" altLang="en-US" sz="1400" b="0" i="0" u="none" strike="noStrike" kern="1200" cap="none" spc="0" normalizeH="0" baseline="0" noProof="0" dirty="0">
                <a:ln>
                  <a:noFill/>
                </a:ln>
                <a:effectLst/>
                <a:uLnTx/>
                <a:uFillTx/>
                <a:latin typeface="Verdana"/>
                <a:ea typeface="メイリオ"/>
                <a:cs typeface="+mn-cs"/>
              </a:rPr>
              <a:t>翻訳してほしいテキスト</a:t>
            </a:r>
            <a:r>
              <a:rPr kumimoji="1" lang="en-US" altLang="ja-JP" sz="1400" b="0" i="0" u="none" strike="noStrike" kern="1200" cap="none" spc="0" normalizeH="0" baseline="0" noProof="0" dirty="0">
                <a:ln>
                  <a:noFill/>
                </a:ln>
                <a:effectLst/>
                <a:uLnTx/>
                <a:uFillTx/>
                <a:latin typeface="Verdana"/>
                <a:ea typeface="メイリオ"/>
                <a:cs typeface="+mn-cs"/>
              </a:rPr>
              <a:t>\n{{text}}</a:t>
            </a:r>
          </a:p>
        </p:txBody>
      </p:sp>
      <p:sp>
        <p:nvSpPr>
          <p:cNvPr id="12" name="テキスト ボックス 11">
            <a:extLst>
              <a:ext uri="{FF2B5EF4-FFF2-40B4-BE49-F238E27FC236}">
                <a16:creationId xmlns:a16="http://schemas.microsoft.com/office/drawing/2014/main" id="{FD655060-FE39-7E1B-1878-C92B63007600}"/>
              </a:ext>
            </a:extLst>
          </p:cNvPr>
          <p:cNvSpPr txBox="1"/>
          <p:nvPr/>
        </p:nvSpPr>
        <p:spPr>
          <a:xfrm>
            <a:off x="1326078" y="6337598"/>
            <a:ext cx="9998363" cy="523220"/>
          </a:xfrm>
          <a:prstGeom prst="rect">
            <a:avLst/>
          </a:prstGeom>
          <a:noFill/>
        </p:spPr>
        <p:txBody>
          <a:bodyPr wrap="square">
            <a:spAutoFit/>
          </a:bodyPr>
          <a:lstStyle/>
          <a:p>
            <a:r>
              <a:rPr lang="ja-JP" altLang="en-US" sz="2800" b="1" dirty="0">
                <a:solidFill>
                  <a:srgbClr val="FF0000"/>
                </a:solidFill>
              </a:rPr>
              <a:t>・翻訳文はもとのレイアウト　・ 文字がはみ出すことはある</a:t>
            </a:r>
          </a:p>
        </p:txBody>
      </p:sp>
    </p:spTree>
    <p:extLst>
      <p:ext uri="{BB962C8B-B14F-4D97-AF65-F5344CB8AC3E}">
        <p14:creationId xmlns:p14="http://schemas.microsoft.com/office/powerpoint/2010/main" val="32792696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6AA0-AEBC-FD6E-A6E6-52342FA123C4}"/>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C8CCA204-10C2-9FEC-F4AC-BDB8FC15824A}"/>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翻訳を利用する際の注意</a:t>
            </a:r>
          </a:p>
        </p:txBody>
      </p:sp>
      <p:sp>
        <p:nvSpPr>
          <p:cNvPr id="3" name="テキスト ボックス 2">
            <a:extLst>
              <a:ext uri="{FF2B5EF4-FFF2-40B4-BE49-F238E27FC236}">
                <a16:creationId xmlns:a16="http://schemas.microsoft.com/office/drawing/2014/main" id="{A4200BB1-FC9E-193D-31D5-2F16B78E6E1B}"/>
              </a:ext>
            </a:extLst>
          </p:cNvPr>
          <p:cNvSpPr txBox="1"/>
          <p:nvPr/>
        </p:nvSpPr>
        <p:spPr>
          <a:xfrm>
            <a:off x="228600" y="1207505"/>
            <a:ext cx="11734800" cy="4185761"/>
          </a:xfrm>
          <a:prstGeom prst="rect">
            <a:avLst/>
          </a:prstGeom>
          <a:solidFill>
            <a:srgbClr val="0000FF"/>
          </a:solid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神谷・片瀬研ルール：</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R="0" lvl="0" algn="l" defTabSz="914400" rtl="0" eaLnBrk="1" fontAlgn="auto" latinLnBrk="0" hangingPunct="1">
              <a:lnSpc>
                <a:spcPct val="100000"/>
              </a:lnSpc>
              <a:spcBef>
                <a:spcPts val="0"/>
              </a:spcBef>
              <a:spcAft>
                <a:spcPts val="1200"/>
              </a:spcAft>
              <a:buClrTx/>
              <a:buSzTx/>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生成</a:t>
            </a:r>
            <a:r>
              <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AI</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で日本語</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を英語</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に翻訳することは禁止</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まず、自力で英語に翻訳する</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生成</a:t>
            </a:r>
            <a:r>
              <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AI</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で</a:t>
            </a:r>
            <a:r>
              <a:rPr lang="ja-JP" altLang="en-US" sz="3600" b="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英語校正・推敲を</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行う</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原文と校正文を比較し、なぜ修正が入ったのか理解する</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校正文章を確認しながら、</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にコピーし戻す</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580245899"/>
      </p:ext>
    </p:extLst>
  </p:cSld>
  <p:clrMapOvr>
    <a:masterClrMapping/>
  </p:clrMapOvr>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8229</TotalTime>
  <Words>3632</Words>
  <Application>Microsoft Office PowerPoint</Application>
  <PresentationFormat>ワイド画面</PresentationFormat>
  <Paragraphs>246</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15</vt:i4>
      </vt:variant>
    </vt:vector>
  </HeadingPairs>
  <TitlesOfParts>
    <vt:vector size="28" baseType="lpstr">
      <vt:lpstr>ＭＳ Ｐゴシック</vt:lpstr>
      <vt:lpstr>Meiryo</vt:lpstr>
      <vt:lpstr>游ゴシック</vt:lpstr>
      <vt:lpstr>Arial</vt:lpstr>
      <vt:lpstr>Calibri</vt:lpstr>
      <vt:lpstr>Calibri Light</vt:lpstr>
      <vt:lpstr>Times New Roman</vt:lpstr>
      <vt:lpstr>Verdana</vt:lpstr>
      <vt:lpstr>Wingdings</vt:lpstr>
      <vt:lpstr>Office テーマ</vt:lpstr>
      <vt:lpstr>101_標準デザイン</vt:lpstr>
      <vt:lpstr>1_標準デザイン</vt:lpstr>
      <vt:lpstr>1_Office テーマ</vt:lpstr>
      <vt:lpstr>生成AIの利用例: 翻訳: translate.py</vt:lpstr>
      <vt:lpstr>翻訳プログラム: translate.py  MS-Word/PowerPoint/PDF/HTML/Markdown/Textファイルの翻訳 元のファイルフォーマットを（なるべく）維持 比較ファイル(HTML) role-based prompting (OpenAI API)  必要: DeepL API (無料アカウントでもOK) OpenAI API (課金必須)</vt:lpstr>
      <vt:lpstr>生成AI・翻訳ページ: 翻訳プログラムのダウンロード</vt:lpstr>
      <vt:lpstr>translate.pyの機能と特徴</vt:lpstr>
      <vt:lpstr>PowerPoint プレゼンテーション</vt:lpstr>
      <vt:lpstr>PowerPoint プレゼンテーション</vt:lpstr>
      <vt:lpstr>PowerPoint プレゼンテーション</vt:lpstr>
      <vt:lpstr>PowerPoint プレゼンテーション</vt:lpstr>
      <vt:lpstr>翻訳を利用する際の注意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504</cp:revision>
  <cp:lastPrinted>2020-04-20T20:05:09Z</cp:lastPrinted>
  <dcterms:created xsi:type="dcterms:W3CDTF">2013-04-22T01:26:47Z</dcterms:created>
  <dcterms:modified xsi:type="dcterms:W3CDTF">2025-05-08T02:53:11Z</dcterms:modified>
</cp:coreProperties>
</file>