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4028" r:id="rId2"/>
    <p:sldMasterId id="2147484052" r:id="rId3"/>
  </p:sldMasterIdLst>
  <p:notesMasterIdLst>
    <p:notesMasterId r:id="rId20"/>
  </p:notesMasterIdLst>
  <p:sldIdLst>
    <p:sldId id="5073" r:id="rId4"/>
    <p:sldId id="5125" r:id="rId5"/>
    <p:sldId id="5126" r:id="rId6"/>
    <p:sldId id="5128" r:id="rId7"/>
    <p:sldId id="5129" r:id="rId8"/>
    <p:sldId id="5130" r:id="rId9"/>
    <p:sldId id="5131" r:id="rId10"/>
    <p:sldId id="5132" r:id="rId11"/>
    <p:sldId id="5133" r:id="rId12"/>
    <p:sldId id="5134" r:id="rId13"/>
    <p:sldId id="5135" r:id="rId14"/>
    <p:sldId id="5136" r:id="rId15"/>
    <p:sldId id="5137" r:id="rId16"/>
    <p:sldId id="5139" r:id="rId17"/>
    <p:sldId id="5138" r:id="rId18"/>
    <p:sldId id="5140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神谷 利夫" initials="神谷" lastIdx="2" clrIdx="0">
    <p:extLst>
      <p:ext uri="{19B8F6BF-5375-455C-9EA6-DF929625EA0E}">
        <p15:presenceInfo xmlns:p15="http://schemas.microsoft.com/office/powerpoint/2012/main" userId="7d9dfa9c7fba710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DAF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3" autoAdjust="0"/>
    <p:restoredTop sz="96652" autoAdjust="0"/>
  </p:normalViewPr>
  <p:slideViewPr>
    <p:cSldViewPr snapToGrid="0">
      <p:cViewPr varScale="1">
        <p:scale>
          <a:sx n="106" d="100"/>
          <a:sy n="106" d="100"/>
        </p:scale>
        <p:origin x="1042" y="2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50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52D-4DC6-43D8-9FF5-E1C9EAEB0F0E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6E9C1-5B12-4393-898A-0F129C7F5F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91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6294E8-CF56-4848-A3B5-7413B75C715D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1237" cy="3427413"/>
          </a:xfrm>
          <a:solidFill>
            <a:srgbClr val="FFFFFF"/>
          </a:solidFill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4408" tIns="42204" rIns="84408" bIns="42204"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233631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BB727-9423-FD55-127B-D888CC3DC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D76E605D-7E92-5F39-6C2F-90BF484888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B6707456-D266-CF2E-503E-B6429F1399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E7BF76F3-4351-04FC-BBC3-6E5117A00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70030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02B30-5A13-69A3-9BDD-3F3891616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61AB25FD-8AF3-E8A2-DAFC-48DC5CF01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0F531ADD-E822-117E-ABB3-79CB5E6F58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810B117C-DEB8-AC33-3174-EA343CC30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240374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AC6FF-B0D8-F7CC-D392-66D4A9FA0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9107CBE8-DDAF-06FC-ED7C-1B840B1CDF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367F9A0E-2AA2-95D9-45C6-C3813B7474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8B87FB02-D749-C50D-6FF5-689F69F6D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983601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B766E-1D62-6163-2318-0B0A6F8C5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FE24D413-3C8C-253B-7C99-9F36DA5E44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402B29B0-6451-876C-6FCD-3ECDA68A9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01609B30-71CF-49B1-821A-B33594569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93330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85927-B179-39C5-9AA4-4AC10BF5E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C8402AF-58D9-0587-5292-189DACEA44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F62C18FE-2961-5819-2E66-0859158549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E2F09BE5-C756-9D01-0135-E3F0851C5A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052901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5971E-5465-0917-DD5D-351C012E6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BB89B5CA-CF9A-AF62-C806-77C3A6DB1B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4D26ADAF-73B3-1924-8415-0DC298E2FE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87FDE653-E380-8937-4021-BB5292A60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982378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5AF99-1A04-E5F6-F944-CF640283E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BED9BDF9-0705-6C12-DA86-3BB9BDB302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18C62846-88D8-68BC-7CBA-29A48F68C8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006ECEA9-B823-DEE6-0136-E17E4588EB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14553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3B4D1-F1D1-A9E9-104A-58CD5ED0A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7D8280A-CA1F-E780-CD79-43A65D3EBD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9455863B-C361-D608-9930-1CEC3C6611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11D8F2E9-6663-379D-EB5C-BF4B9B72C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64401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054E9-91CB-3FB8-D3DA-664F77B95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F0629A4A-4330-F09A-DB52-255DC38102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78EB6B4F-5E4F-29D1-01C2-A63F21118F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21156BEC-1C38-44B5-87C0-BC6D96AE1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322836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00247-9C22-1FF9-720D-36868A27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A92A490F-90C2-7054-7B71-3636BC818F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8F28529B-33BC-C7C8-5098-78B452CB29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31CB7190-D44D-4D1C-8077-2CAFA3F90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00717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0603C-9FBE-927F-C877-436D7143D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61F7C910-B98D-8518-F9B4-F0302D5AF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185F20F7-17A9-F5B6-92F5-8D51EF2F4A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49CB8853-3896-F731-D90C-37C302399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87413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18150-BBB1-ACCB-1709-7721DAFBD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E3C76BDC-924E-A527-1F6D-F8941FDA0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ABE03751-C6A6-DBAD-32A7-2C62589F53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C093B494-AFE8-DAF2-520A-0B97FF308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222347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A1ADA-3076-16D4-C8D3-0E7F4F418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72628D4E-127E-E862-774B-1B1722611D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D11C5AE5-E6B0-18C5-F3B4-4F8584089F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8FD2F98B-B466-8FEE-F382-C5BF1785C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83926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19AD1-3984-B1FE-AA49-2BA3B0641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6473D60B-E4C2-6EBB-CECD-67B2F22FE7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22AC818D-6B04-FEC0-EF56-F7A0D337C1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0E13CEDD-2C10-E5BC-0EF5-DE5F5DA5C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122766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B35B2-133F-C1BB-379B-2390F004F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>
            <a:extLst>
              <a:ext uri="{FF2B5EF4-FFF2-40B4-BE49-F238E27FC236}">
                <a16:creationId xmlns:a16="http://schemas.microsoft.com/office/drawing/2014/main" id="{21EA4DEF-F062-A664-ADD3-6ED05D5DA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B3F98B-4035-4C59-BA19-092B9DE9E124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321539" name="Rectangle 2">
            <a:extLst>
              <a:ext uri="{FF2B5EF4-FFF2-40B4-BE49-F238E27FC236}">
                <a16:creationId xmlns:a16="http://schemas.microsoft.com/office/drawing/2014/main" id="{91C765D5-ECCD-2DA0-F3E6-00BC7C568D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FFFFFF"/>
          </a:solidFill>
          <a:ln/>
        </p:spPr>
      </p:sp>
      <p:sp>
        <p:nvSpPr>
          <p:cNvPr id="321540" name="Rectangle 3">
            <a:extLst>
              <a:ext uri="{FF2B5EF4-FFF2-40B4-BE49-F238E27FC236}">
                <a16:creationId xmlns:a16="http://schemas.microsoft.com/office/drawing/2014/main" id="{14644F62-29CF-12D3-2677-5C1CB5FF8D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25305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99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6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466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3D1F5-B0A0-4E8A-9A41-693F614E49F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949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3F15B-D7EC-4346-AE00-9FCC720CBC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268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EA2D9-40AD-471D-B7AB-87D3788EDDC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9999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4493C-2800-46A6-9161-A99A8D8F31A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4061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E5C95-84D5-43DC-8380-4F38D2F06C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6014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16BF1C-FA65-4871-A403-CF583B1FFE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324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8394F-19E3-48F9-9203-FCE5E37321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89740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4FA544-1485-4266-8A90-D1BD78D50C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640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55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CDA21-0E8E-4B8D-BF7B-B1E7C93032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7545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6D5173-47DD-473B-A2C2-5B53628A8E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22766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36B7C-0DB2-4C87-BB26-12B02978C1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6769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564" y="41337"/>
            <a:ext cx="11456869" cy="6443459"/>
          </a:xfrm>
          <a:prstGeom prst="rect">
            <a:avLst/>
          </a:prstGeom>
        </p:spPr>
      </p:pic>
      <p:sp>
        <p:nvSpPr>
          <p:cNvPr id="4" name="正方形/長方形 3"/>
          <p:cNvSpPr/>
          <p:nvPr userDrawn="1"/>
        </p:nvSpPr>
        <p:spPr>
          <a:xfrm>
            <a:off x="11067083" y="-4242"/>
            <a:ext cx="936104" cy="119427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-4242"/>
            <a:ext cx="12192000" cy="139180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508484" y="3909153"/>
            <a:ext cx="11175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1886970"/>
            <a:ext cx="10363200" cy="1470025"/>
          </a:xfrm>
        </p:spPr>
        <p:txBody>
          <a:bodyPr>
            <a:normAutofit/>
          </a:bodyPr>
          <a:lstStyle>
            <a:lvl1pPr algn="ctr">
              <a:defRPr sz="3000" baseline="0">
                <a:solidFill>
                  <a:schemeClr val="accent5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340696"/>
            <a:ext cx="8534400" cy="1464568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203864"/>
                </a:solidFill>
                <a:latin typeface="+mj-ea"/>
                <a:ea typeface="+mj-ea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pic>
        <p:nvPicPr>
          <p:cNvPr id="9" name="図 8" descr="flag_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5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1" y="126752"/>
            <a:ext cx="10753195" cy="709963"/>
          </a:xfrm>
        </p:spPr>
        <p:txBody>
          <a:bodyPr bIns="0"/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4" name="直線コネクタ 3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6803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340768"/>
            <a:ext cx="5384800" cy="496855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854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745438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1E2C00-6005-4AB3-957F-73AB61047FFF}"/>
              </a:ext>
            </a:extLst>
          </p:cNvPr>
          <p:cNvSpPr txBox="1"/>
          <p:nvPr userDrawn="1"/>
        </p:nvSpPr>
        <p:spPr>
          <a:xfrm>
            <a:off x="3572091" y="6548141"/>
            <a:ext cx="25922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D2MatE Internal Use Only</a:t>
            </a:r>
            <a:endParaRPr lang="ja-JP" altLang="en-US" sz="1050" dirty="0">
              <a:solidFill>
                <a:srgbClr val="FF0000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E095A0B-3DFB-4D0F-9C97-5D4AD9D65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91269" y="1"/>
            <a:ext cx="2800731" cy="56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3349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CC2344-3C51-1546-8129-9C54973DD3EE}"/>
              </a:ext>
            </a:extLst>
          </p:cNvPr>
          <p:cNvSpPr/>
          <p:nvPr userDrawn="1"/>
        </p:nvSpPr>
        <p:spPr>
          <a:xfrm>
            <a:off x="9819861" y="0"/>
            <a:ext cx="2372139" cy="1351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0"/>
            <a:ext cx="12192000" cy="134938"/>
          </a:xfrm>
          <a:prstGeom prst="rect">
            <a:avLst/>
          </a:prstGeom>
          <a:solidFill>
            <a:srgbClr val="987D1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5" name="直線コネクタ 4"/>
          <p:cNvCxnSpPr/>
          <p:nvPr userDrawn="1"/>
        </p:nvCxnSpPr>
        <p:spPr>
          <a:xfrm flipV="1">
            <a:off x="1" y="842404"/>
            <a:ext cx="4463819" cy="1"/>
          </a:xfrm>
          <a:prstGeom prst="line">
            <a:avLst/>
          </a:prstGeom>
          <a:ln w="63500" cmpd="dbl">
            <a:solidFill>
              <a:srgbClr val="022C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 descr="flag_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070" y="11088"/>
            <a:ext cx="1109861" cy="154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67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59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9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11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5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AC9C-C48F-4FA9-A1BF-043E4229BD26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5BEC-EA90-49F1-A947-E2DAEF0E36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2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66EC2-1C3B-4D30-9466-90F20B9F5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136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31" r:id="rId3"/>
    <p:sldLayoutId id="2147484032" r:id="rId4"/>
    <p:sldLayoutId id="2147484033" r:id="rId5"/>
    <p:sldLayoutId id="2147484034" r:id="rId6"/>
    <p:sldLayoutId id="2147484035" r:id="rId7"/>
    <p:sldLayoutId id="2147484036" r:id="rId8"/>
    <p:sldLayoutId id="2147484037" r:id="rId9"/>
    <p:sldLayoutId id="2147484038" r:id="rId10"/>
    <p:sldLayoutId id="21474840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35361" y="116632"/>
            <a:ext cx="10753195" cy="720080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23392" y="1268762"/>
            <a:ext cx="10959008" cy="5256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246408" y="6351712"/>
            <a:ext cx="187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A50868-C88D-6B49-8F6F-2FC5D73B70AB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65169A-5E1B-4EF9-8943-6AE17045916E}"/>
              </a:ext>
            </a:extLst>
          </p:cNvPr>
          <p:cNvSpPr txBox="1"/>
          <p:nvPr userDrawn="1"/>
        </p:nvSpPr>
        <p:spPr>
          <a:xfrm>
            <a:off x="4415813" y="6550223"/>
            <a:ext cx="25922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</a:t>
            </a:r>
            <a:r>
              <a:rPr lang="en-US" altLang="ja-JP" sz="1050" baseline="300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lang="en-US" altLang="ja-JP" sz="105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MatE Internal Use Only</a:t>
            </a:r>
            <a:endParaRPr lang="ja-JP" altLang="en-US" sz="1050" dirty="0">
              <a:solidFill>
                <a:srgbClr val="FF0000"/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1601F79-2ECC-4C53-AD2B-67ECF01D8F5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391269" y="1"/>
            <a:ext cx="2800731" cy="56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9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kumimoji="1" sz="2700" kern="1200" baseline="0">
          <a:solidFill>
            <a:schemeClr val="accent5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j-cs"/>
        </a:defRPr>
      </a:lvl1pPr>
    </p:titleStyle>
    <p:bodyStyle>
      <a:lvl1pPr marL="257175" indent="-270000" algn="l" defTabSz="685800" rtl="0" eaLnBrk="1" latinLnBrk="0" hangingPunct="1">
        <a:spcBef>
          <a:spcPts val="900"/>
        </a:spcBef>
        <a:buFont typeface="Wingdings" panose="05000000000000000000" pitchFamily="2" charset="2"/>
        <a:buChar char="l"/>
        <a:defRPr kumimoji="1" sz="2400" kern="1200" baseline="0">
          <a:solidFill>
            <a:srgbClr val="203864"/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1pPr>
      <a:lvl2pPr marL="557213" indent="-270000" algn="l" defTabSz="685800" rtl="0" eaLnBrk="1" latinLnBrk="0" hangingPunct="1">
        <a:spcBef>
          <a:spcPts val="150"/>
        </a:spcBef>
        <a:buFont typeface="Wingdings" panose="05000000000000000000" pitchFamily="2" charset="2"/>
        <a:buChar char="n"/>
        <a:defRPr kumimoji="1" sz="21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2pPr>
      <a:lvl3pPr marL="740569" indent="-271463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3pPr>
      <a:lvl4pPr marL="1012031" indent="-339329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4pPr>
      <a:lvl5pPr marL="1276350" indent="-332185" algn="l" defTabSz="685800" rtl="0" eaLnBrk="1" latinLnBrk="0" hangingPunct="1">
        <a:spcBef>
          <a:spcPts val="150"/>
        </a:spcBef>
        <a:buFont typeface="Wingdings" panose="05000000000000000000" pitchFamily="2" charset="2"/>
        <a:buChar char="l"/>
        <a:defRPr kumimoji="1" sz="1800" kern="1200" baseline="0">
          <a:solidFill>
            <a:schemeClr val="bg2">
              <a:lumMod val="50000"/>
            </a:schemeClr>
          </a:solidFill>
          <a:latin typeface="Verdana" panose="020B0604030504040204" pitchFamily="34" charset="0"/>
          <a:ea typeface="メイリオ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99FFCC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096000" y="3289329"/>
            <a:ext cx="4572001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東京科学大学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総合研究院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元素戦略</a:t>
            </a:r>
            <a:r>
              <a:rPr kumimoji="1" lang="en-US" altLang="ja-JP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MDX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研究センター</a:t>
            </a:r>
            <a:endParaRPr kumimoji="1" lang="en-US" altLang="ja-JP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フロンティア材料研究所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367808" y="2991863"/>
            <a:ext cx="23241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神谷利夫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83432" y="1269166"/>
            <a:ext cx="10513168" cy="1676400"/>
          </a:xfrm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rgbClr val="0000FF"/>
                </a:solidFill>
                <a:latin typeface="+mn-lt"/>
                <a:ea typeface="+mn-ea"/>
              </a:rPr>
              <a:t>生成</a:t>
            </a:r>
            <a:r>
              <a:rPr lang="en-US" altLang="ja-JP" sz="4000" b="1" dirty="0">
                <a:solidFill>
                  <a:srgbClr val="0000FF"/>
                </a:solidFill>
                <a:latin typeface="+mn-lt"/>
                <a:ea typeface="+mn-ea"/>
              </a:rPr>
              <a:t>AI</a:t>
            </a:r>
            <a:r>
              <a:rPr lang="ja-JP" altLang="en-US" sz="4000" b="1" dirty="0">
                <a:solidFill>
                  <a:srgbClr val="0000FF"/>
                </a:solidFill>
                <a:latin typeface="+mn-lt"/>
                <a:ea typeface="+mn-ea"/>
              </a:rPr>
              <a:t>の利用例</a:t>
            </a:r>
            <a:r>
              <a:rPr lang="en-US" altLang="ja-JP" sz="4000" b="1" dirty="0">
                <a:solidFill>
                  <a:srgbClr val="0000FF"/>
                </a:solidFill>
                <a:latin typeface="+mn-lt"/>
                <a:ea typeface="+mn-ea"/>
              </a:rPr>
              <a:t>:</a:t>
            </a:r>
            <a:r>
              <a:rPr lang="ja-JP" altLang="en-US" sz="4000" b="1" dirty="0">
                <a:solidFill>
                  <a:srgbClr val="0000FF"/>
                </a:solidFill>
                <a:latin typeface="+mn-lt"/>
                <a:ea typeface="+mn-ea"/>
              </a:rPr>
              <a:t> 既存プログラムの理解と改良</a:t>
            </a: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87D98DB5-A32A-21C1-2279-9FD466557016}"/>
              </a:ext>
            </a:extLst>
          </p:cNvPr>
          <p:cNvSpPr txBox="1">
            <a:spLocks/>
          </p:cNvSpPr>
          <p:nvPr/>
        </p:nvSpPr>
        <p:spPr>
          <a:xfrm>
            <a:off x="462613" y="5631180"/>
            <a:ext cx="10887600" cy="110299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 kumimoji="1" sz="2400" b="1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Clr>
                <a:schemeClr val="bg1">
                  <a:lumMod val="50000"/>
                </a:schemeClr>
              </a:buClr>
              <a:buSzPct val="80000"/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ja-JP" altLang="en-US" sz="2000" dirty="0"/>
              <a:t>本資料には、</a:t>
            </a:r>
            <a:r>
              <a:rPr lang="en-US" altLang="ja-JP" sz="2000" dirty="0"/>
              <a:t>Microsoft365</a:t>
            </a:r>
            <a:r>
              <a:rPr lang="ja-JP" altLang="en-US" sz="2000" dirty="0"/>
              <a:t> </a:t>
            </a:r>
            <a:r>
              <a:rPr lang="en-US" altLang="ja-JP" sz="2000" dirty="0"/>
              <a:t>Copilot / ChatGPT4o,o4-mini</a:t>
            </a:r>
            <a:r>
              <a:rPr lang="ja-JP" altLang="en-US" sz="2000" dirty="0"/>
              <a:t>等</a:t>
            </a:r>
            <a:r>
              <a:rPr lang="en-US" altLang="ja-JP" sz="2000" dirty="0"/>
              <a:t> </a:t>
            </a:r>
            <a:r>
              <a:rPr lang="ja-JP" altLang="en-US" sz="2000" dirty="0"/>
              <a:t>に尋ね、</a:t>
            </a:r>
            <a:br>
              <a:rPr lang="en-US" altLang="ja-JP" sz="2000" dirty="0"/>
            </a:br>
            <a:r>
              <a:rPr lang="ja-JP" altLang="en-US" sz="2000" dirty="0"/>
              <a:t>本資料作成者が納得した内容が含まれています。</a:t>
            </a:r>
            <a:endParaRPr lang="en-US" altLang="ja-JP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ja-JP" altLang="en-US" sz="2000" dirty="0"/>
              <a:t>本チュートリアルでは、神谷・片瀬研究室学生 田中仁瓶 君が作成したプログラムを使わせていたいています</a:t>
            </a:r>
            <a:endParaRPr lang="en-US" altLang="ja-JP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8AA44-7D7F-0512-59B4-080F682BA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32228C8-B8BD-97D5-251B-5F87D6C8D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７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pandas</a:t>
            </a:r>
            <a:r>
              <a:rPr lang="ja-JP" altLang="en-US" sz="3600" b="1" dirty="0">
                <a:solidFill>
                  <a:srgbClr val="0000FF"/>
                </a:solidFill>
              </a:rPr>
              <a:t>の除去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D468412-6C47-22B4-4802-33CAD6F5C66C}"/>
              </a:ext>
            </a:extLst>
          </p:cNvPr>
          <p:cNvSpPr txBox="1"/>
          <p:nvPr/>
        </p:nvSpPr>
        <p:spPr>
          <a:xfrm>
            <a:off x="175681" y="905312"/>
            <a:ext cx="1195480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Q:</a:t>
            </a:r>
            <a:r>
              <a:rPr lang="ja-JP" altLang="en-US" sz="2400" b="1" dirty="0"/>
              <a:t> </a:t>
            </a:r>
            <a:r>
              <a:rPr lang="en-US" altLang="ja-JP" sz="2400" b="1" dirty="0" err="1"/>
              <a:t>pd.DataFrame</a:t>
            </a:r>
            <a:r>
              <a:rPr lang="ja-JP" altLang="en-US" sz="2400" b="1" dirty="0"/>
              <a:t>をリスト型で渡すようにし、また、</a:t>
            </a:r>
            <a:r>
              <a:rPr lang="en-US" altLang="ja-JP" sz="2400" b="1" dirty="0" err="1"/>
              <a:t>read_csv</a:t>
            </a:r>
            <a:r>
              <a:rPr lang="en-US" altLang="ja-JP" sz="2400" b="1" dirty="0"/>
              <a:t>()</a:t>
            </a:r>
            <a:r>
              <a:rPr lang="ja-JP" altLang="en-US" sz="2400" b="1" dirty="0"/>
              <a:t>も</a:t>
            </a:r>
            <a:r>
              <a:rPr lang="en-US" altLang="ja-JP" sz="2400" b="1" dirty="0"/>
              <a:t>CSV</a:t>
            </a:r>
            <a:r>
              <a:rPr lang="ja-JP" altLang="en-US" sz="2400" b="1" dirty="0"/>
              <a:t>ライブラリで読み込む</a:t>
            </a:r>
            <a:br>
              <a:rPr lang="en-US" altLang="ja-JP" sz="2400" b="1" dirty="0"/>
            </a:br>
            <a:r>
              <a:rPr lang="ja-JP" altLang="en-US" sz="2400" b="1" dirty="0"/>
              <a:t>　　関数を実装し、</a:t>
            </a:r>
            <a:r>
              <a:rPr lang="en-US" altLang="ja-JP" sz="2400" b="1" dirty="0"/>
              <a:t>pandas</a:t>
            </a:r>
            <a:r>
              <a:rPr lang="ja-JP" altLang="en-US" sz="2400" b="1" dirty="0"/>
              <a:t>を完全に外してください</a:t>
            </a:r>
          </a:p>
          <a:p>
            <a:endParaRPr lang="en-US" altLang="ja-JP" sz="2400" dirty="0"/>
          </a:p>
          <a:p>
            <a:r>
              <a:rPr lang="ja-JP" altLang="en-US" sz="2400" dirty="0"/>
              <a:t>コードを出力してくれなかったので追加プロンプト。ついでに</a:t>
            </a:r>
            <a:r>
              <a:rPr lang="en-US" altLang="ja-JP" sz="2400" dirty="0"/>
              <a:t>main()</a:t>
            </a:r>
            <a:r>
              <a:rPr lang="ja-JP" altLang="en-US" sz="2400" dirty="0"/>
              <a:t>関数を実装</a:t>
            </a:r>
            <a:br>
              <a:rPr lang="en-US" altLang="ja-JP" sz="2400" dirty="0"/>
            </a:br>
            <a:r>
              <a:rPr lang="en-US" altLang="ja-JP" sz="2400" b="1" dirty="0"/>
              <a:t>Q:</a:t>
            </a:r>
            <a:r>
              <a:rPr lang="ja-JP" altLang="en-US" sz="2400" b="1" dirty="0"/>
              <a:t> 全コードを出力しなおしてください。</a:t>
            </a:r>
            <a:br>
              <a:rPr lang="en-US" altLang="ja-JP" sz="2400" b="1" dirty="0"/>
            </a:br>
            <a:r>
              <a:rPr lang="ja-JP" altLang="en-US" sz="2400" b="1" dirty="0"/>
              <a:t>また、</a:t>
            </a:r>
            <a:r>
              <a:rPr lang="en-US" altLang="ja-JP" sz="2400" b="1" dirty="0"/>
              <a:t>if __name__ == "__main__"</a:t>
            </a:r>
            <a:r>
              <a:rPr lang="ja-JP" altLang="en-US" sz="2400" b="1" dirty="0"/>
              <a:t>の処理は</a:t>
            </a:r>
            <a:r>
              <a:rPr lang="en-US" altLang="ja-JP" sz="2400" b="1" dirty="0"/>
              <a:t>main()</a:t>
            </a:r>
            <a:r>
              <a:rPr lang="ja-JP" altLang="en-US" sz="2400" b="1" dirty="0"/>
              <a:t>関数に渡すようにしてください</a:t>
            </a:r>
          </a:p>
          <a:p>
            <a:endParaRPr lang="en-US" altLang="ja-JP" sz="1600" b="1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07remove_pandas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1169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A72CA-D61C-8B71-03DA-156710D5D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91CA94B9-1565-8796-4BA0-8557220653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これ以降は、</a:t>
            </a:r>
            <a:r>
              <a:rPr lang="en-US" altLang="ja-JP" sz="3600" b="1" dirty="0" err="1">
                <a:solidFill>
                  <a:srgbClr val="0000FF"/>
                </a:solidFill>
              </a:rPr>
              <a:t>VSCode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+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 err="1">
                <a:solidFill>
                  <a:srgbClr val="0000FF"/>
                </a:solidFill>
              </a:rPr>
              <a:t>github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copilot</a:t>
            </a:r>
            <a:r>
              <a:rPr lang="ja-JP" altLang="en-US" sz="3600" b="1" dirty="0">
                <a:solidFill>
                  <a:srgbClr val="0000FF"/>
                </a:solidFill>
              </a:rPr>
              <a:t>で個別修正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360BB96-3B68-4CEA-7935-52C8B17788BC}"/>
              </a:ext>
            </a:extLst>
          </p:cNvPr>
          <p:cNvSpPr txBox="1"/>
          <p:nvPr/>
        </p:nvSpPr>
        <p:spPr>
          <a:xfrm>
            <a:off x="175681" y="905312"/>
            <a:ext cx="119548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 err="1">
                <a:solidFill>
                  <a:srgbClr val="FF0000"/>
                </a:solidFill>
              </a:rPr>
              <a:t>github</a:t>
            </a:r>
            <a:r>
              <a:rPr lang="en-US" altLang="ja-JP" sz="2400" b="1" dirty="0">
                <a:solidFill>
                  <a:srgbClr val="FF0000"/>
                </a:solidFill>
              </a:rPr>
              <a:t> copilot</a:t>
            </a:r>
            <a:r>
              <a:rPr lang="ja-JP" altLang="en-US" sz="2400" b="1" dirty="0">
                <a:solidFill>
                  <a:srgbClr val="FF0000"/>
                </a:solidFill>
              </a:rPr>
              <a:t>拡張機能</a:t>
            </a:r>
            <a:r>
              <a:rPr lang="ja-JP" altLang="en-US" sz="2400" dirty="0"/>
              <a:t>を有効にしておくと、コメント行＋</a:t>
            </a:r>
            <a:r>
              <a:rPr lang="en-US" altLang="ja-JP" sz="2400" dirty="0"/>
              <a:t>ENTER</a:t>
            </a:r>
            <a:r>
              <a:rPr lang="ja-JP" altLang="en-US" sz="2400" dirty="0"/>
              <a:t>や、コード行末で</a:t>
            </a:r>
            <a:r>
              <a:rPr lang="en-US" altLang="ja-JP" sz="2400" dirty="0"/>
              <a:t>ENTER</a:t>
            </a:r>
            <a:r>
              <a:rPr lang="ja-JP" altLang="en-US" sz="2400" dirty="0"/>
              <a:t>したりすると、候補コードを提案してくれる</a:t>
            </a:r>
            <a:endParaRPr lang="en-US" altLang="ja-JP" sz="2400" dirty="0"/>
          </a:p>
          <a:p>
            <a:endParaRPr lang="en-US" altLang="ja-JP" sz="2400" dirty="0"/>
          </a:p>
          <a:p>
            <a:pPr marL="342900" indent="-342900">
              <a:buAutoNum type="arabicPeriod"/>
            </a:pPr>
            <a:r>
              <a:rPr lang="en-US" altLang="ja-JP" sz="2400" dirty="0"/>
              <a:t>GREEK_MAP</a:t>
            </a:r>
            <a:r>
              <a:rPr lang="ja-JP" altLang="en-US" sz="2400" dirty="0"/>
              <a:t>で、</a:t>
            </a:r>
            <a:br>
              <a:rPr lang="en-US" altLang="ja-JP" sz="2400" dirty="0"/>
            </a:br>
            <a:r>
              <a:rPr lang="en-US" altLang="ja-JP" sz="2400" dirty="0"/>
              <a:t>#</a:t>
            </a:r>
            <a:r>
              <a:rPr lang="ja-JP" altLang="en-US" sz="2400" dirty="0"/>
              <a:t>小文字も追加 </a:t>
            </a:r>
            <a:r>
              <a:rPr lang="en-US" altLang="ja-JP" sz="2400" b="1" dirty="0">
                <a:solidFill>
                  <a:srgbClr val="0000FF"/>
                </a:solidFill>
              </a:rPr>
              <a:t>[ENTER]</a:t>
            </a:r>
            <a:br>
              <a:rPr lang="en-US" altLang="ja-JP" sz="2400" dirty="0"/>
            </a:br>
            <a:r>
              <a:rPr lang="ja-JP" altLang="en-US" sz="2400" dirty="0"/>
              <a:t>で小文字ギリシャ文字を追加する。</a:t>
            </a:r>
            <a:br>
              <a:rPr lang="en-US" altLang="ja-JP" sz="2400" dirty="0"/>
            </a:br>
            <a:r>
              <a:rPr lang="ja-JP" altLang="en-US" sz="2400" dirty="0">
                <a:solidFill>
                  <a:srgbClr val="0000FF"/>
                </a:solidFill>
              </a:rPr>
              <a:t>・自動的に提案されない場合、 </a:t>
            </a:r>
            <a:r>
              <a:rPr lang="en-US" altLang="ja-JP" sz="2400" dirty="0">
                <a:solidFill>
                  <a:srgbClr val="0000FF"/>
                </a:solidFill>
              </a:rPr>
              <a:t>Ctrl+[ENTER]</a:t>
            </a:r>
            <a:r>
              <a:rPr lang="ja-JP" altLang="en-US" sz="2400" dirty="0">
                <a:solidFill>
                  <a:srgbClr val="0000FF"/>
                </a:solidFill>
              </a:rPr>
              <a:t> で改行する</a:t>
            </a:r>
            <a:br>
              <a:rPr lang="en-US" altLang="ja-JP" sz="2400" dirty="0">
                <a:solidFill>
                  <a:srgbClr val="0000FF"/>
                </a:solidFill>
              </a:rPr>
            </a:br>
            <a:r>
              <a:rPr lang="ja-JP" altLang="en-US" sz="2400" dirty="0">
                <a:solidFill>
                  <a:srgbClr val="0000FF"/>
                </a:solidFill>
              </a:rPr>
              <a:t>・提案を受け入れる場合は </a:t>
            </a:r>
            <a:r>
              <a:rPr lang="en-US" altLang="ja-JP" sz="2400" dirty="0">
                <a:solidFill>
                  <a:srgbClr val="0000FF"/>
                </a:solidFill>
              </a:rPr>
              <a:t>[TAB]</a:t>
            </a:r>
            <a:r>
              <a:rPr lang="ja-JP" altLang="en-US" sz="2400" dirty="0">
                <a:solidFill>
                  <a:srgbClr val="0000FF"/>
                </a:solidFill>
              </a:rPr>
              <a:t>キーを押す</a:t>
            </a:r>
            <a:br>
              <a:rPr lang="en-US" altLang="ja-JP" sz="2400" dirty="0">
                <a:solidFill>
                  <a:srgbClr val="0000FF"/>
                </a:solidFill>
              </a:rPr>
            </a:br>
            <a:r>
              <a:rPr lang="ja-JP" altLang="en-US" sz="2400" dirty="0">
                <a:solidFill>
                  <a:srgbClr val="0000FF"/>
                </a:solidFill>
              </a:rPr>
              <a:t>　提案を拒絶する場合</a:t>
            </a:r>
            <a:r>
              <a:rPr lang="en-US" altLang="ja-JP" sz="2400" dirty="0">
                <a:solidFill>
                  <a:srgbClr val="0000FF"/>
                </a:solidFill>
              </a:rPr>
              <a:t>:</a:t>
            </a:r>
            <a:r>
              <a:rPr lang="ja-JP" altLang="en-US" sz="2400" dirty="0">
                <a:solidFill>
                  <a:srgbClr val="0000FF"/>
                </a:solidFill>
              </a:rPr>
              <a:t> </a:t>
            </a:r>
            <a:r>
              <a:rPr lang="en-US" altLang="ja-JP" sz="2400" dirty="0">
                <a:solidFill>
                  <a:srgbClr val="0000FF"/>
                </a:solidFill>
              </a:rPr>
              <a:t>[ESC]</a:t>
            </a:r>
            <a:br>
              <a:rPr lang="en-US" altLang="ja-JP" sz="2400" dirty="0">
                <a:solidFill>
                  <a:srgbClr val="0000FF"/>
                </a:solidFill>
              </a:rPr>
            </a:br>
            <a:r>
              <a:rPr lang="ja-JP" altLang="en-US" sz="2400" dirty="0">
                <a:solidFill>
                  <a:srgbClr val="0000FF"/>
                </a:solidFill>
              </a:rPr>
              <a:t>　次の提案を表示</a:t>
            </a:r>
            <a:r>
              <a:rPr lang="en-US" altLang="ja-JP" sz="2400" dirty="0">
                <a:solidFill>
                  <a:srgbClr val="0000FF"/>
                </a:solidFill>
              </a:rPr>
              <a:t>:</a:t>
            </a:r>
            <a:r>
              <a:rPr lang="ja-JP" altLang="en-US" sz="2400" dirty="0">
                <a:solidFill>
                  <a:srgbClr val="0000FF"/>
                </a:solidFill>
              </a:rPr>
              <a:t> </a:t>
            </a:r>
            <a:r>
              <a:rPr lang="en-US" altLang="ja-JP" sz="2400" dirty="0">
                <a:solidFill>
                  <a:srgbClr val="0000FF"/>
                </a:solidFill>
              </a:rPr>
              <a:t>Alt+’]’</a:t>
            </a:r>
            <a:br>
              <a:rPr lang="en-US" altLang="ja-JP" sz="2400" dirty="0">
                <a:solidFill>
                  <a:srgbClr val="0000FF"/>
                </a:solidFill>
              </a:rPr>
            </a:br>
            <a:r>
              <a:rPr lang="ja-JP" altLang="en-US" sz="2400" dirty="0">
                <a:solidFill>
                  <a:srgbClr val="0000FF"/>
                </a:solidFill>
              </a:rPr>
              <a:t>　前の提案に戻る</a:t>
            </a:r>
            <a:r>
              <a:rPr lang="en-US" altLang="ja-JP" sz="2400" dirty="0">
                <a:solidFill>
                  <a:srgbClr val="0000FF"/>
                </a:solidFill>
              </a:rPr>
              <a:t>:</a:t>
            </a:r>
            <a:r>
              <a:rPr lang="ja-JP" altLang="en-US" sz="2400" dirty="0">
                <a:solidFill>
                  <a:srgbClr val="0000FF"/>
                </a:solidFill>
              </a:rPr>
              <a:t> </a:t>
            </a:r>
            <a:r>
              <a:rPr lang="en-US" altLang="ja-JP" sz="2400" dirty="0">
                <a:solidFill>
                  <a:srgbClr val="0000FF"/>
                </a:solidFill>
              </a:rPr>
              <a:t>Alt+’[’</a:t>
            </a:r>
            <a:br>
              <a:rPr lang="en-US" altLang="ja-JP" sz="2400" dirty="0">
                <a:solidFill>
                  <a:srgbClr val="0000FF"/>
                </a:solidFill>
              </a:rPr>
            </a:br>
            <a:r>
              <a:rPr lang="ja-JP" altLang="en-US" sz="2400" dirty="0">
                <a:solidFill>
                  <a:srgbClr val="0000FF"/>
                </a:solidFill>
              </a:rPr>
              <a:t>・提案が途中で止まった場合は、最後の提案の行末で</a:t>
            </a:r>
            <a:r>
              <a:rPr lang="en-US" altLang="ja-JP" sz="2400" dirty="0">
                <a:solidFill>
                  <a:srgbClr val="0000FF"/>
                </a:solidFill>
              </a:rPr>
              <a:t>[ENTER]</a:t>
            </a:r>
            <a:r>
              <a:rPr lang="ja-JP" altLang="en-US" sz="2400" dirty="0">
                <a:solidFill>
                  <a:srgbClr val="0000FF"/>
                </a:solidFill>
              </a:rPr>
              <a:t>を押してみる</a:t>
            </a:r>
            <a:br>
              <a:rPr lang="en-US" altLang="ja-JP" sz="2400" dirty="0">
                <a:solidFill>
                  <a:srgbClr val="0000FF"/>
                </a:solidFill>
              </a:rPr>
            </a:br>
            <a:endParaRPr lang="en-US" altLang="ja-JP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87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99D9C-0A83-4262-E064-CF201B820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A0B39F5B-7DC4-99E2-103D-0A7EF0D75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これ以降は、</a:t>
            </a:r>
            <a:r>
              <a:rPr lang="en-US" altLang="ja-JP" sz="3600" b="1" dirty="0" err="1">
                <a:solidFill>
                  <a:srgbClr val="0000FF"/>
                </a:solidFill>
              </a:rPr>
              <a:t>VSCode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+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 err="1">
                <a:solidFill>
                  <a:srgbClr val="0000FF"/>
                </a:solidFill>
              </a:rPr>
              <a:t>github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copilot</a:t>
            </a:r>
            <a:r>
              <a:rPr lang="ja-JP" altLang="en-US" sz="3600" b="1" dirty="0">
                <a:solidFill>
                  <a:srgbClr val="0000FF"/>
                </a:solidFill>
              </a:rPr>
              <a:t>で個別修正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22E1D5-5451-F0C2-3154-87AAE295BF56}"/>
              </a:ext>
            </a:extLst>
          </p:cNvPr>
          <p:cNvSpPr txBox="1"/>
          <p:nvPr/>
        </p:nvSpPr>
        <p:spPr>
          <a:xfrm>
            <a:off x="175681" y="905312"/>
            <a:ext cx="119548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2.</a:t>
            </a:r>
            <a:r>
              <a:rPr lang="ja-JP" altLang="en-US" sz="2400" dirty="0"/>
              <a:t> </a:t>
            </a:r>
            <a:r>
              <a:rPr lang="en-US" altLang="ja-JP" sz="2400" dirty="0" err="1"/>
              <a:t>parser.add_argument</a:t>
            </a:r>
            <a:r>
              <a:rPr lang="en-US" altLang="ja-JP" sz="2400" dirty="0"/>
              <a:t>(</a:t>
            </a:r>
          </a:p>
          <a:p>
            <a:r>
              <a:rPr lang="en-US" altLang="ja-JP" sz="2400" dirty="0"/>
              <a:t>        "--template",</a:t>
            </a:r>
          </a:p>
          <a:p>
            <a:r>
              <a:rPr lang="en-US" altLang="ja-JP" sz="2400" dirty="0"/>
              <a:t>        type=str,</a:t>
            </a:r>
          </a:p>
          <a:p>
            <a:r>
              <a:rPr lang="en-US" altLang="ja-JP" sz="2400" dirty="0"/>
              <a:t>        default="StandardGraph.xlsm",</a:t>
            </a:r>
          </a:p>
          <a:p>
            <a:r>
              <a:rPr lang="en-US" altLang="ja-JP" sz="2400" dirty="0"/>
              <a:t>        help="</a:t>
            </a:r>
            <a:r>
              <a:rPr lang="ja-JP" altLang="en-US" sz="2400" dirty="0"/>
              <a:t>マクロ付きテンプレートファイル </a:t>
            </a:r>
            <a:r>
              <a:rPr lang="en-US" altLang="ja-JP" sz="2400" dirty="0"/>
              <a:t>(.</a:t>
            </a:r>
            <a:r>
              <a:rPr lang="en-US" altLang="ja-JP" sz="2400" dirty="0" err="1"/>
              <a:t>xlsm</a:t>
            </a:r>
            <a:r>
              <a:rPr lang="en-US" altLang="ja-JP" sz="2400" dirty="0"/>
              <a:t>) </a:t>
            </a:r>
            <a:r>
              <a:rPr lang="ja-JP" altLang="en-US" sz="2400" dirty="0"/>
              <a:t>の名前 </a:t>
            </a:r>
            <a:r>
              <a:rPr lang="en-US" altLang="ja-JP" sz="2400" dirty="0"/>
              <a:t>(</a:t>
            </a:r>
            <a:r>
              <a:rPr lang="ja-JP" altLang="en-US" sz="2400" dirty="0"/>
              <a:t>デフォルト</a:t>
            </a:r>
            <a:r>
              <a:rPr lang="en-US" altLang="ja-JP" sz="2400" dirty="0"/>
              <a:t>: StandardGraph.xlsm)"</a:t>
            </a:r>
          </a:p>
          <a:p>
            <a:r>
              <a:rPr lang="en-US" altLang="ja-JP" sz="2400" dirty="0"/>
              <a:t>    )</a:t>
            </a:r>
            <a:br>
              <a:rPr lang="en-US" altLang="ja-JP" sz="2400" dirty="0"/>
            </a:br>
            <a:r>
              <a:rPr lang="ja-JP" altLang="en-US" sz="2400" dirty="0"/>
              <a:t>　の行末で</a:t>
            </a:r>
            <a:r>
              <a:rPr lang="en-US" altLang="ja-JP" sz="2400" dirty="0"/>
              <a:t>[ENTER]</a:t>
            </a:r>
            <a:r>
              <a:rPr lang="ja-JP" altLang="en-US" sz="2400" dirty="0"/>
              <a:t> （あるいは </a:t>
            </a:r>
            <a:r>
              <a:rPr lang="en-US" altLang="ja-JP" sz="2400" dirty="0"/>
              <a:t>Ctrl+[ENTER]</a:t>
            </a:r>
            <a:r>
              <a:rPr lang="ja-JP" altLang="en-US" sz="2400" dirty="0"/>
              <a:t>）を押すと、</a:t>
            </a:r>
            <a:br>
              <a:rPr lang="en-US" altLang="ja-JP" sz="2400" dirty="0"/>
            </a:br>
            <a:r>
              <a:rPr lang="ja-JP" altLang="en-US" sz="2400" dirty="0"/>
              <a:t>他の起動時引数を推測して提案してくれる。</a:t>
            </a:r>
            <a:br>
              <a:rPr lang="en-US" altLang="ja-JP" sz="2400" dirty="0"/>
            </a:br>
            <a:endParaRPr lang="en-US" altLang="ja-JP" sz="2400" dirty="0"/>
          </a:p>
          <a:p>
            <a:r>
              <a:rPr lang="ja-JP" altLang="en-US" sz="2400" dirty="0"/>
              <a:t>　この場合は</a:t>
            </a:r>
            <a:r>
              <a:rPr lang="en-US" altLang="ja-JP" sz="2400" dirty="0"/>
              <a:t>--</a:t>
            </a:r>
            <a:r>
              <a:rPr lang="en-US" altLang="ja-JP" sz="2400" dirty="0" err="1"/>
              <a:t>output_excel</a:t>
            </a:r>
            <a:r>
              <a:rPr lang="ja-JP" altLang="en-US" sz="2400" dirty="0"/>
              <a:t>を追加してくれた</a:t>
            </a:r>
            <a:endParaRPr lang="en-US" altLang="ja-JP" sz="2400" dirty="0"/>
          </a:p>
          <a:p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916482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76AC7-B0A7-9BA8-1AB0-381B477C8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3F68B17-A35C-C52B-AC16-C6CA64E4A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これ以降は、</a:t>
            </a:r>
            <a:r>
              <a:rPr lang="en-US" altLang="ja-JP" sz="3600" b="1" dirty="0" err="1">
                <a:solidFill>
                  <a:srgbClr val="0000FF"/>
                </a:solidFill>
              </a:rPr>
              <a:t>VSCode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+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 err="1">
                <a:solidFill>
                  <a:srgbClr val="0000FF"/>
                </a:solidFill>
              </a:rPr>
              <a:t>github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copilot</a:t>
            </a:r>
            <a:r>
              <a:rPr lang="ja-JP" altLang="en-US" sz="3600" b="1" dirty="0">
                <a:solidFill>
                  <a:srgbClr val="0000FF"/>
                </a:solidFill>
              </a:rPr>
              <a:t>で個別修正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8AD272-9CFA-65DC-D498-034CFCA37230}"/>
              </a:ext>
            </a:extLst>
          </p:cNvPr>
          <p:cNvSpPr txBox="1"/>
          <p:nvPr/>
        </p:nvSpPr>
        <p:spPr>
          <a:xfrm>
            <a:off x="175681" y="905312"/>
            <a:ext cx="119548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3.</a:t>
            </a:r>
            <a:r>
              <a:rPr lang="ja-JP" altLang="en-US" sz="2400" dirty="0"/>
              <a:t> </a:t>
            </a:r>
            <a:r>
              <a:rPr lang="en-US" altLang="ja-JP" sz="2400" dirty="0" err="1"/>
              <a:t>output_excel</a:t>
            </a:r>
            <a:r>
              <a:rPr lang="ja-JP" altLang="en-US" sz="2400" dirty="0"/>
              <a:t>の</a:t>
            </a:r>
            <a:r>
              <a:rPr lang="en-US" altLang="ja-JP" sz="2400" dirty="0"/>
              <a:t>default</a:t>
            </a:r>
            <a:r>
              <a:rPr lang="ja-JP" altLang="en-US" sz="2400" dirty="0"/>
              <a:t>値を </a:t>
            </a:r>
            <a:r>
              <a:rPr lang="ja-JP" altLang="en-US" sz="2400" dirty="0">
                <a:solidFill>
                  <a:srgbClr val="FF0000"/>
                </a:solidFill>
              </a:rPr>
              <a:t>手動で</a:t>
            </a:r>
            <a:r>
              <a:rPr lang="en-US" altLang="ja-JP" sz="2400" dirty="0">
                <a:solidFill>
                  <a:srgbClr val="FF0000"/>
                </a:solidFill>
              </a:rPr>
              <a:t>None</a:t>
            </a:r>
            <a:r>
              <a:rPr lang="ja-JP" altLang="en-US" sz="2400" dirty="0">
                <a:solidFill>
                  <a:srgbClr val="FF0000"/>
                </a:solidFill>
              </a:rPr>
              <a:t>に変更</a:t>
            </a:r>
            <a:r>
              <a:rPr lang="ja-JP" altLang="en-US" sz="2400" dirty="0"/>
              <a:t>。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en-US" altLang="ja-JP" sz="2400" dirty="0"/>
              <a:t>3’.  </a:t>
            </a:r>
            <a:r>
              <a:rPr lang="en-US" altLang="ja-JP" sz="2400" dirty="0" err="1"/>
              <a:t>cfg.output_excel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os.path.join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cfg.work_dir</a:t>
            </a:r>
            <a:r>
              <a:rPr lang="en-US" altLang="ja-JP" sz="2400" dirty="0"/>
              <a:t>, “combined_output.xlsm”)</a:t>
            </a:r>
            <a:br>
              <a:rPr lang="en-US" altLang="ja-JP" sz="2400" dirty="0"/>
            </a:br>
            <a:r>
              <a:rPr lang="ja-JP" altLang="en-US" sz="2400" dirty="0"/>
              <a:t>　の前に</a:t>
            </a:r>
            <a:br>
              <a:rPr lang="en-US" altLang="ja-JP" sz="2400" dirty="0"/>
            </a:br>
            <a:endParaRPr lang="en-US" altLang="ja-JP" sz="2400" dirty="0"/>
          </a:p>
          <a:p>
            <a:r>
              <a:rPr lang="en-US" altLang="ja-JP" sz="2400" dirty="0"/>
              <a:t>    #cfg.output_excel is None</a:t>
            </a:r>
            <a:r>
              <a:rPr lang="ja-JP" altLang="en-US" sz="2400" dirty="0"/>
              <a:t>のとき、次のデフォルトを代入</a:t>
            </a:r>
          </a:p>
          <a:p>
            <a:r>
              <a:rPr lang="ja-JP" altLang="en-US" sz="2400" dirty="0"/>
              <a:t>　と入力して</a:t>
            </a:r>
            <a:r>
              <a:rPr lang="en-US" altLang="ja-JP" sz="2400" dirty="0"/>
              <a:t>[ENTER]</a:t>
            </a:r>
            <a:r>
              <a:rPr lang="ja-JP" altLang="en-US" sz="2400" dirty="0"/>
              <a:t>。</a:t>
            </a:r>
            <a:br>
              <a:rPr lang="en-US" altLang="ja-JP" sz="2400" dirty="0"/>
            </a:br>
            <a:br>
              <a:rPr lang="en-US" altLang="ja-JP" sz="2400" dirty="0"/>
            </a:br>
            <a:r>
              <a:rPr lang="ja-JP" altLang="en-US" sz="2400" dirty="0"/>
              <a:t>　　次の提案を受け入れる</a:t>
            </a:r>
            <a:br>
              <a:rPr lang="en-US" altLang="ja-JP" sz="2400" dirty="0"/>
            </a:br>
            <a:r>
              <a:rPr lang="en-US" altLang="ja-JP" sz="2400" dirty="0"/>
              <a:t>    if </a:t>
            </a:r>
            <a:r>
              <a:rPr lang="en-US" altLang="ja-JP" sz="2400" dirty="0" err="1"/>
              <a:t>args.output_excel</a:t>
            </a:r>
            <a:r>
              <a:rPr lang="en-US" altLang="ja-JP" sz="2400" dirty="0"/>
              <a:t> is None:</a:t>
            </a:r>
          </a:p>
          <a:p>
            <a:r>
              <a:rPr lang="en-US" altLang="ja-JP" sz="2400" dirty="0"/>
              <a:t>        </a:t>
            </a:r>
            <a:r>
              <a:rPr lang="en-US" altLang="ja-JP" sz="2400" dirty="0" err="1"/>
              <a:t>cfg.output_excel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os.path.join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cfg.work_dir</a:t>
            </a:r>
            <a:r>
              <a:rPr lang="en-US" altLang="ja-JP" sz="2400" dirty="0"/>
              <a:t>, "combined_output.xlsm")</a:t>
            </a:r>
          </a:p>
          <a:p>
            <a:r>
              <a:rPr lang="en-US" altLang="ja-JP" sz="2400" dirty="0"/>
              <a:t>    else:</a:t>
            </a:r>
          </a:p>
          <a:p>
            <a:r>
              <a:rPr lang="en-US" altLang="ja-JP" sz="2400" dirty="0"/>
              <a:t>        </a:t>
            </a:r>
            <a:r>
              <a:rPr lang="en-US" altLang="ja-JP" sz="2400" dirty="0" err="1"/>
              <a:t>cfg.output_excel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args.output_excel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217607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9352D-5D95-DE51-E70A-BEBEBDBC6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C1CA53F6-E855-73BD-6FE6-245F80A53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これ以降は、</a:t>
            </a:r>
            <a:r>
              <a:rPr lang="en-US" altLang="ja-JP" sz="3600" b="1" dirty="0" err="1">
                <a:solidFill>
                  <a:srgbClr val="0000FF"/>
                </a:solidFill>
              </a:rPr>
              <a:t>VSCode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+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 err="1">
                <a:solidFill>
                  <a:srgbClr val="0000FF"/>
                </a:solidFill>
              </a:rPr>
              <a:t>github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copilot</a:t>
            </a:r>
            <a:r>
              <a:rPr lang="ja-JP" altLang="en-US" sz="3600" b="1" dirty="0">
                <a:solidFill>
                  <a:srgbClr val="0000FF"/>
                </a:solidFill>
              </a:rPr>
              <a:t>で個別修正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EC82F46-AE88-0562-E054-5519FF76A5F8}"/>
              </a:ext>
            </a:extLst>
          </p:cNvPr>
          <p:cNvSpPr txBox="1"/>
          <p:nvPr/>
        </p:nvSpPr>
        <p:spPr>
          <a:xfrm>
            <a:off x="175681" y="905312"/>
            <a:ext cx="119548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4.</a:t>
            </a:r>
            <a:r>
              <a:rPr lang="ja-JP" altLang="en-US" sz="2400" dirty="0"/>
              <a:t> 今後読みこむファイルパスを追加</a:t>
            </a:r>
            <a:br>
              <a:rPr lang="en-US" altLang="ja-JP" sz="2400" dirty="0"/>
            </a:br>
            <a:r>
              <a:rPr lang="en-US" altLang="ja-JP" sz="2400" dirty="0"/>
              <a:t>    # EIGENVAL, INCAR, KPOINTS</a:t>
            </a:r>
            <a:r>
              <a:rPr lang="ja-JP" altLang="en-US" sz="2400" dirty="0"/>
              <a:t>のファイルパスを作成</a:t>
            </a:r>
            <a:br>
              <a:rPr lang="en-US" altLang="ja-JP" sz="2400" dirty="0"/>
            </a:br>
            <a:r>
              <a:rPr lang="ja-JP" altLang="en-US" sz="2400" dirty="0"/>
              <a:t>　と入力して</a:t>
            </a:r>
            <a:r>
              <a:rPr lang="en-US" altLang="ja-JP" sz="2400" dirty="0"/>
              <a:t>[ENTER]</a:t>
            </a:r>
            <a:r>
              <a:rPr lang="ja-JP" altLang="en-US" sz="2400" dirty="0"/>
              <a:t>。以下の提案を受け入れる</a:t>
            </a:r>
          </a:p>
          <a:p>
            <a:r>
              <a:rPr lang="ja-JP" altLang="en-US" sz="2400" dirty="0"/>
              <a:t>    </a:t>
            </a:r>
            <a:r>
              <a:rPr lang="en-US" altLang="ja-JP" sz="2400" dirty="0" err="1"/>
              <a:t>cfg.eigenval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os.path.join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cfg.work_dir</a:t>
            </a:r>
            <a:r>
              <a:rPr lang="en-US" altLang="ja-JP" sz="2400" dirty="0"/>
              <a:t>, "EIGENVAL")</a:t>
            </a:r>
          </a:p>
          <a:p>
            <a:r>
              <a:rPr lang="en-US" altLang="ja-JP" sz="2400" dirty="0"/>
              <a:t>    </a:t>
            </a:r>
            <a:r>
              <a:rPr lang="en-US" altLang="ja-JP" sz="2400" dirty="0" err="1"/>
              <a:t>cfg.incar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os.path.join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cfg.work_dir</a:t>
            </a:r>
            <a:r>
              <a:rPr lang="en-US" altLang="ja-JP" sz="2400" dirty="0"/>
              <a:t>, "INCAR")</a:t>
            </a:r>
          </a:p>
          <a:p>
            <a:r>
              <a:rPr lang="en-US" altLang="ja-JP" sz="2400" dirty="0"/>
              <a:t>    </a:t>
            </a:r>
            <a:r>
              <a:rPr lang="en-US" altLang="ja-JP" sz="2400" dirty="0" err="1"/>
              <a:t>cfg.kpoints</a:t>
            </a:r>
            <a:r>
              <a:rPr lang="en-US" altLang="ja-JP" sz="2400" dirty="0"/>
              <a:t> = </a:t>
            </a:r>
            <a:r>
              <a:rPr lang="en-US" altLang="ja-JP" sz="2400" dirty="0" err="1"/>
              <a:t>os.path.join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cfg.work_dir</a:t>
            </a:r>
            <a:r>
              <a:rPr lang="en-US" altLang="ja-JP" sz="2400" dirty="0"/>
              <a:t>, "KPOINTS")</a:t>
            </a:r>
          </a:p>
          <a:p>
            <a:endParaRPr lang="en-US" altLang="ja-JP" sz="2400" dirty="0"/>
          </a:p>
          <a:p>
            <a:r>
              <a:rPr lang="en-US" altLang="ja-JP" sz="2400" dirty="0"/>
              <a:t>5.</a:t>
            </a:r>
            <a:r>
              <a:rPr lang="ja-JP" altLang="en-US" sz="2400" dirty="0"/>
              <a:t> ファイル読み込みエラーメッセージのファイルパスがハードコードされているので修正</a:t>
            </a:r>
            <a:br>
              <a:rPr lang="en-US" altLang="ja-JP" sz="2400" dirty="0"/>
            </a:br>
            <a:r>
              <a:rPr lang="ja-JP" altLang="en-US" sz="2400" dirty="0"/>
              <a:t>　</a:t>
            </a:r>
            <a:r>
              <a:rPr lang="en-US" altLang="ja-JP" sz="2400" dirty="0"/>
              <a:t>print(“”)</a:t>
            </a:r>
            <a:r>
              <a:rPr lang="ja-JP" altLang="en-US" sz="2400" dirty="0"/>
              <a:t>を</a:t>
            </a:r>
            <a:r>
              <a:rPr lang="en-US" altLang="ja-JP" sz="2400" dirty="0"/>
              <a:t>print(f”{</a:t>
            </a:r>
            <a:r>
              <a:rPr lang="en-US" altLang="ja-JP" sz="2400" dirty="0" err="1"/>
              <a:t>filepath</a:t>
            </a:r>
            <a:r>
              <a:rPr lang="en-US" altLang="ja-JP" sz="2400" dirty="0"/>
              <a:t>}”)</a:t>
            </a:r>
            <a:r>
              <a:rPr lang="ja-JP" altLang="en-US" sz="2400" dirty="0"/>
              <a:t>などに修正する。</a:t>
            </a:r>
            <a:br>
              <a:rPr lang="en-US" altLang="ja-JP" sz="2400" dirty="0"/>
            </a:br>
            <a:r>
              <a:rPr lang="ja-JP" altLang="en-US" sz="2400" dirty="0"/>
              <a:t>　一か所修正すると、他の</a:t>
            </a:r>
            <a:r>
              <a:rPr lang="en-US" altLang="ja-JP" sz="2400" dirty="0"/>
              <a:t>print()</a:t>
            </a:r>
            <a:r>
              <a:rPr lang="ja-JP" altLang="en-US" sz="2400" dirty="0"/>
              <a:t>文でハードコードされているパスをクリックすると、</a:t>
            </a:r>
            <a:br>
              <a:rPr lang="en-US" altLang="ja-JP" sz="2400" dirty="0"/>
            </a:br>
            <a:r>
              <a:rPr lang="ja-JP" altLang="en-US" sz="2400" dirty="0"/>
              <a:t>　</a:t>
            </a:r>
            <a:r>
              <a:rPr lang="en-US" altLang="ja-JP" sz="2400" dirty="0"/>
              <a:t>{</a:t>
            </a:r>
            <a:r>
              <a:rPr lang="en-US" altLang="ja-JP" sz="2400" dirty="0" err="1"/>
              <a:t>filepath</a:t>
            </a:r>
            <a:r>
              <a:rPr lang="en-US" altLang="ja-JP" sz="2400" dirty="0"/>
              <a:t>}</a:t>
            </a:r>
            <a:r>
              <a:rPr lang="ja-JP" altLang="en-US" sz="2400" dirty="0"/>
              <a:t>への修正を提案してくるので、マウスでクックして受け入れる。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157047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F1158-1DEB-6B20-68C9-6932AA857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3D4C73B-BB7C-CB43-3AC4-15614744D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これ以降は、</a:t>
            </a:r>
            <a:r>
              <a:rPr lang="en-US" altLang="ja-JP" sz="3600" b="1" dirty="0" err="1">
                <a:solidFill>
                  <a:srgbClr val="0000FF"/>
                </a:solidFill>
              </a:rPr>
              <a:t>VSCode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+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 err="1">
                <a:solidFill>
                  <a:srgbClr val="0000FF"/>
                </a:solidFill>
              </a:rPr>
              <a:t>github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copilot</a:t>
            </a:r>
            <a:r>
              <a:rPr lang="ja-JP" altLang="en-US" sz="3600" b="1" dirty="0">
                <a:solidFill>
                  <a:srgbClr val="0000FF"/>
                </a:solidFill>
              </a:rPr>
              <a:t>で個別修正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6C19D12-B14F-C1C0-0CFA-5A7A140A4E95}"/>
              </a:ext>
            </a:extLst>
          </p:cNvPr>
          <p:cNvSpPr txBox="1"/>
          <p:nvPr/>
        </p:nvSpPr>
        <p:spPr>
          <a:xfrm>
            <a:off x="175681" y="905312"/>
            <a:ext cx="119548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6. def </a:t>
            </a:r>
            <a:r>
              <a:rPr lang="en-US" altLang="ja-JP" sz="2400" dirty="0" err="1"/>
              <a:t>add_chart_and_save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</a:t>
            </a:r>
            <a:r>
              <a:rPr lang="en-US" altLang="ja-JP" sz="2400" dirty="0"/>
              <a:t>, bands, </a:t>
            </a:r>
            <a:r>
              <a:rPr lang="en-US" altLang="ja-JP" sz="2400" dirty="0" err="1"/>
              <a:t>klines_list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gap_list</a:t>
            </a:r>
            <a:r>
              <a:rPr lang="en-US" altLang="ja-JP" sz="2400" dirty="0"/>
              <a:t>, NKPTS, NBANDS):</a:t>
            </a:r>
            <a:br>
              <a:rPr lang="en-US" altLang="ja-JP" sz="2400" dirty="0"/>
            </a:br>
            <a:r>
              <a:rPr lang="ja-JP" altLang="en-US" sz="2400" dirty="0"/>
              <a:t>　にファイル書き込み許可の確認を追加。</a:t>
            </a:r>
            <a:endParaRPr lang="en-US" altLang="ja-JP" sz="2400" dirty="0"/>
          </a:p>
          <a:p>
            <a:r>
              <a:rPr lang="en-US" altLang="ja-JP" sz="2400" dirty="0"/>
              <a:t>    #</a:t>
            </a:r>
            <a:r>
              <a:rPr lang="ja-JP" altLang="en-US" sz="2400" dirty="0"/>
              <a:t>ファイルの書き込み許可確認</a:t>
            </a:r>
            <a:br>
              <a:rPr lang="en-US" altLang="ja-JP" sz="2400" dirty="0"/>
            </a:br>
            <a:r>
              <a:rPr lang="ja-JP" altLang="en-US" sz="2400" dirty="0"/>
              <a:t>　と入力して</a:t>
            </a:r>
            <a:r>
              <a:rPr lang="en-US" altLang="ja-JP" sz="2400" dirty="0"/>
              <a:t>[ENTER]</a:t>
            </a:r>
            <a:r>
              <a:rPr lang="ja-JP" altLang="en-US" sz="2400" dirty="0"/>
              <a:t>。以下の提案を受け入れる</a:t>
            </a:r>
          </a:p>
          <a:p>
            <a:r>
              <a:rPr lang="ja-JP" altLang="en-US" sz="2400" dirty="0"/>
              <a:t>    </a:t>
            </a:r>
            <a:r>
              <a:rPr lang="en-US" altLang="ja-JP" sz="2400" dirty="0"/>
              <a:t>if not </a:t>
            </a:r>
            <a:r>
              <a:rPr lang="en-US" altLang="ja-JP" sz="2400" dirty="0" err="1"/>
              <a:t>os.access</a:t>
            </a:r>
            <a:r>
              <a:rPr lang="en-US" altLang="ja-JP" sz="2400" dirty="0"/>
              <a:t>(</a:t>
            </a:r>
            <a:r>
              <a:rPr lang="en-US" altLang="ja-JP" sz="2400" dirty="0" err="1"/>
              <a:t>cfg.output_excel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os.W_OK</a:t>
            </a:r>
            <a:r>
              <a:rPr lang="en-US" altLang="ja-JP" sz="2400" dirty="0"/>
              <a:t>):</a:t>
            </a:r>
          </a:p>
          <a:p>
            <a:r>
              <a:rPr lang="en-US" altLang="ja-JP" sz="2400" dirty="0"/>
              <a:t>        print(</a:t>
            </a:r>
            <a:r>
              <a:rPr lang="en-US" altLang="ja-JP" sz="2400" dirty="0" err="1"/>
              <a:t>f"Error</a:t>
            </a:r>
            <a:r>
              <a:rPr lang="en-US" altLang="ja-JP" sz="2400" dirty="0"/>
              <a:t>: </a:t>
            </a:r>
            <a:r>
              <a:rPr lang="ja-JP" altLang="en-US" sz="2400" dirty="0"/>
              <a:t>出力ファイルに書き込み権限がありません</a:t>
            </a:r>
            <a:r>
              <a:rPr lang="en-US" altLang="ja-JP" sz="2400" dirty="0"/>
              <a:t>: {</a:t>
            </a:r>
            <a:r>
              <a:rPr lang="en-US" altLang="ja-JP" sz="2400" dirty="0" err="1"/>
              <a:t>cfg.output_excel</a:t>
            </a:r>
            <a:r>
              <a:rPr lang="en-US" altLang="ja-JP" sz="2400" dirty="0"/>
              <a:t>}")</a:t>
            </a:r>
          </a:p>
          <a:p>
            <a:r>
              <a:rPr lang="en-US" altLang="ja-JP" sz="2400" dirty="0"/>
              <a:t>        </a:t>
            </a:r>
            <a:r>
              <a:rPr lang="en-US" altLang="ja-JP" sz="2400" dirty="0" err="1"/>
              <a:t>sys.exit</a:t>
            </a:r>
            <a:r>
              <a:rPr lang="en-US" altLang="ja-JP" sz="2400" dirty="0"/>
              <a:t>(1)</a:t>
            </a:r>
          </a:p>
          <a:p>
            <a:endParaRPr lang="en-US" altLang="ja-JP" sz="2400" dirty="0"/>
          </a:p>
          <a:p>
            <a:r>
              <a:rPr lang="en-US" altLang="ja-JP" sz="2400" dirty="0"/>
              <a:t>7.</a:t>
            </a:r>
            <a:r>
              <a:rPr lang="ja-JP" altLang="en-US" sz="2400" dirty="0"/>
              <a:t> 全体にわたってコンソール出力を追加</a:t>
            </a:r>
            <a:br>
              <a:rPr lang="en-US" altLang="ja-JP" sz="2400" dirty="0"/>
            </a:br>
            <a:r>
              <a:rPr lang="ja-JP" altLang="en-US" sz="2400" dirty="0"/>
              <a:t>　</a:t>
            </a:r>
            <a:r>
              <a:rPr lang="en-US" altLang="ja-JP" sz="2400" dirty="0" err="1"/>
              <a:t>Ctrl+‘I</a:t>
            </a:r>
            <a:r>
              <a:rPr lang="en-US" altLang="ja-JP" sz="2400" dirty="0"/>
              <a:t>‘</a:t>
            </a:r>
            <a:r>
              <a:rPr lang="ja-JP" altLang="en-US" sz="2400" dirty="0"/>
              <a:t>を教えてプロンプト入力ダイアログを表示し、以下を入力</a:t>
            </a:r>
            <a:br>
              <a:rPr lang="en-US" altLang="ja-JP" sz="2400" dirty="0"/>
            </a:br>
            <a:r>
              <a:rPr lang="ja-JP" altLang="en-US" sz="2400" dirty="0"/>
              <a:t>プログラム全体にわたって、ファイル読み込み・書き込みや、</a:t>
            </a:r>
            <a:r>
              <a:rPr lang="en-US" altLang="ja-JP" sz="2400" dirty="0"/>
              <a:t>worksheet</a:t>
            </a:r>
            <a:r>
              <a:rPr lang="ja-JP" altLang="en-US" sz="2400" dirty="0"/>
              <a:t>への書き込み操作を行う場合と、処理終了時のメッセージを追加してください</a:t>
            </a:r>
            <a:endParaRPr lang="en-US" altLang="ja-JP" sz="2400" dirty="0"/>
          </a:p>
          <a:p>
            <a:r>
              <a:rPr lang="ja-JP" altLang="en-US" sz="2400" dirty="0"/>
              <a:t>　↑１つずつしか提案してくれないので、個別に追加する</a:t>
            </a:r>
            <a:endParaRPr lang="en-US" altLang="ja-JP" sz="2400" dirty="0"/>
          </a:p>
          <a:p>
            <a:r>
              <a:rPr lang="ja-JP" altLang="en-US" sz="2400" dirty="0"/>
              <a:t>　　一回追加すると、次から</a:t>
            </a:r>
            <a:r>
              <a:rPr lang="en-US" altLang="ja-JP" sz="2400" dirty="0"/>
              <a:t>open</a:t>
            </a:r>
            <a:r>
              <a:rPr lang="ja-JP" altLang="en-US" sz="2400" dirty="0"/>
              <a:t>の前で</a:t>
            </a:r>
            <a:r>
              <a:rPr lang="en-US" altLang="ja-JP" sz="2400" dirty="0"/>
              <a:t>[ENTER]</a:t>
            </a:r>
            <a:r>
              <a:rPr lang="ja-JP" altLang="en-US" sz="2400" dirty="0"/>
              <a:t>を押すと提案してくれる</a:t>
            </a:r>
            <a:endParaRPr lang="en-US" altLang="ja-JP" sz="2400" dirty="0"/>
          </a:p>
          <a:p>
            <a:br>
              <a:rPr lang="en-US" altLang="ja-JP" sz="2400" dirty="0"/>
            </a:b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77529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4F125-A4BB-DDE1-5DBE-6189922E3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2BDB462-8E7E-4223-DA9D-35906EC4C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200" b="1" dirty="0">
                <a:solidFill>
                  <a:srgbClr val="0000FF"/>
                </a:solidFill>
              </a:rPr>
              <a:t>まだファイル読み込み、書き込み部分の修正はできてませんが・・・</a:t>
            </a:r>
            <a:endParaRPr lang="en-US" altLang="ja-JP" sz="3200" b="1" dirty="0">
              <a:solidFill>
                <a:srgbClr val="0000FF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42A0FD3-2244-DBD0-6D33-F80427D812DE}"/>
              </a:ext>
            </a:extLst>
          </p:cNvPr>
          <p:cNvSpPr txBox="1"/>
          <p:nvPr/>
        </p:nvSpPr>
        <p:spPr>
          <a:xfrm>
            <a:off x="236988" y="720754"/>
            <a:ext cx="114153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combined_output</a:t>
            </a:r>
            <a:r>
              <a:rPr lang="en-US" altLang="ja-JP" dirty="0"/>
              <a:t>.xlsx</a:t>
            </a:r>
            <a:r>
              <a:rPr lang="ja-JP" altLang="en-US" dirty="0"/>
              <a:t> に修正</a:t>
            </a:r>
            <a:br>
              <a:rPr lang="en-US" altLang="ja-JP" dirty="0"/>
            </a:br>
            <a:r>
              <a:rPr lang="ja-JP" altLang="en-US" dirty="0"/>
              <a:t>・ </a:t>
            </a:r>
            <a:r>
              <a:rPr lang="en-US" altLang="ja-JP" dirty="0"/>
              <a:t>k</a:t>
            </a:r>
            <a:r>
              <a:rPr lang="ja-JP" altLang="en-US" dirty="0"/>
              <a:t>点データラベルのデータを作る</a:t>
            </a:r>
            <a:endParaRPr lang="en-US" altLang="ja-JP" dirty="0"/>
          </a:p>
          <a:p>
            <a:r>
              <a:rPr lang="ja-JP" altLang="en-US" dirty="0"/>
              <a:t>・ グラフシートに </a:t>
            </a:r>
            <a:r>
              <a:rPr lang="en-US" altLang="ja-JP" dirty="0"/>
              <a:t>“Add</a:t>
            </a:r>
            <a:r>
              <a:rPr lang="ja-JP" altLang="en-US" dirty="0"/>
              <a:t> </a:t>
            </a:r>
            <a:r>
              <a:rPr lang="en-US" altLang="ja-JP" dirty="0"/>
              <a:t>X</a:t>
            </a:r>
            <a:r>
              <a:rPr lang="ja-JP" altLang="en-US" dirty="0"/>
              <a:t> </a:t>
            </a:r>
            <a:r>
              <a:rPr lang="en-US" altLang="ja-JP" dirty="0"/>
              <a:t>labels”</a:t>
            </a:r>
            <a:r>
              <a:rPr lang="ja-JP" altLang="en-US" dirty="0"/>
              <a:t>ボタンをコピーし、実行</a:t>
            </a:r>
            <a:endParaRPr lang="en-US" altLang="ja-JP" dirty="0"/>
          </a:p>
          <a:p>
            <a:r>
              <a:rPr lang="ja-JP" altLang="en-US" dirty="0"/>
              <a:t>・ パーツの配置をそろえる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8AF4229-9461-573B-93C4-0E86AF82AD9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969" t="24513" r="5845" b="23897"/>
          <a:stretch>
            <a:fillRect/>
          </a:stretch>
        </p:blipFill>
        <p:spPr>
          <a:xfrm>
            <a:off x="3404381" y="1659987"/>
            <a:ext cx="8422854" cy="4712678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631D7E-DFC7-CCF2-A7E6-9E04FB3661E7}"/>
              </a:ext>
            </a:extLst>
          </p:cNvPr>
          <p:cNvSpPr/>
          <p:nvPr/>
        </p:nvSpPr>
        <p:spPr>
          <a:xfrm>
            <a:off x="3840480" y="3429000"/>
            <a:ext cx="1941342" cy="24301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A5050B1-1ED0-B759-1C0A-CA83E2830FCB}"/>
              </a:ext>
            </a:extLst>
          </p:cNvPr>
          <p:cNvSpPr/>
          <p:nvPr/>
        </p:nvSpPr>
        <p:spPr>
          <a:xfrm>
            <a:off x="2579077" y="2984110"/>
            <a:ext cx="1941342" cy="342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CBCFCDC-12EA-DD75-D4E6-B46064FEAA83}"/>
              </a:ext>
            </a:extLst>
          </p:cNvPr>
          <p:cNvSpPr/>
          <p:nvPr/>
        </p:nvSpPr>
        <p:spPr>
          <a:xfrm>
            <a:off x="6358598" y="5813474"/>
            <a:ext cx="5690380" cy="3428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42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83519-FD97-3CE1-DC16-6B81343D0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CF654D8-73AA-B84A-0CDC-61ED0CA34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改良するプログラムのオリジナル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020358-CDAA-58E3-7BE0-61FA93420ECA}"/>
              </a:ext>
            </a:extLst>
          </p:cNvPr>
          <p:cNvSpPr txBox="1"/>
          <p:nvPr/>
        </p:nvSpPr>
        <p:spPr>
          <a:xfrm>
            <a:off x="175681" y="703976"/>
            <a:ext cx="11160641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2400" u="none" strike="noStrike" dirty="0">
                <a:effectLst/>
              </a:rPr>
              <a:t>Band2excel\combined_band4.py</a:t>
            </a:r>
          </a:p>
          <a:p>
            <a:pPr>
              <a:spcAft>
                <a:spcPts val="600"/>
              </a:spcAft>
            </a:pPr>
            <a:endParaRPr lang="en-US" altLang="ja-JP" sz="2400" dirty="0"/>
          </a:p>
          <a:p>
            <a:pPr>
              <a:spcAft>
                <a:spcPts val="600"/>
              </a:spcAft>
            </a:pPr>
            <a:r>
              <a:rPr lang="ja-JP" altLang="en-US" sz="2400" u="none" strike="noStrike" dirty="0">
                <a:effectLst/>
              </a:rPr>
              <a:t>田中仁瓶</a:t>
            </a:r>
            <a:r>
              <a:rPr lang="ja-JP" altLang="en-US" sz="2400" dirty="0"/>
              <a:t>君が無料版</a:t>
            </a:r>
            <a:r>
              <a:rPr lang="en-US" altLang="ja-JP" sz="2400" dirty="0"/>
              <a:t>ChatGPT</a:t>
            </a:r>
            <a:r>
              <a:rPr lang="ja-JP" altLang="en-US" sz="2400" dirty="0"/>
              <a:t> </a:t>
            </a:r>
            <a:r>
              <a:rPr lang="en-US" altLang="ja-JP" sz="2400" dirty="0"/>
              <a:t>(GPT4o?)</a:t>
            </a:r>
            <a:r>
              <a:rPr lang="ja-JP" altLang="en-US" sz="2400" dirty="0"/>
              <a:t> で作成</a:t>
            </a:r>
            <a:endParaRPr lang="en-US" altLang="ja-JP" sz="24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ja-JP" sz="2400" u="none" strike="noStrike" dirty="0" err="1">
                <a:effectLst/>
              </a:rPr>
              <a:t>VASP+vaspkit</a:t>
            </a:r>
            <a:r>
              <a:rPr lang="ja-JP" altLang="en-US" sz="2400" u="none" strike="noStrike" dirty="0">
                <a:effectLst/>
              </a:rPr>
              <a:t>で計算したバンド構造データを</a:t>
            </a:r>
            <a:r>
              <a:rPr lang="en-US" altLang="ja-JP" sz="2400" u="none" strike="noStrike" dirty="0">
                <a:effectLst/>
              </a:rPr>
              <a:t>Excel</a:t>
            </a:r>
            <a:r>
              <a:rPr lang="ja-JP" altLang="en-US" sz="2400" u="none" strike="noStrike" dirty="0">
                <a:effectLst/>
              </a:rPr>
              <a:t>ファイルに書き込む</a:t>
            </a:r>
            <a:endParaRPr lang="en-US" altLang="ja-JP" sz="2400" u="none" strike="noStrike" dirty="0">
              <a:effectLst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sz="2400" dirty="0"/>
              <a:t>書き込んだデータからグラフを自動生成</a:t>
            </a:r>
            <a:endParaRPr lang="en-US" altLang="ja-JP" sz="24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5993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1065C-310A-6130-A575-4FE9901C6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40CB23C-CF38-FFBC-BB6A-16DF30871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修正方針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60BCC6-F65F-A4E1-6CD9-2AD664EDAD95}"/>
              </a:ext>
            </a:extLst>
          </p:cNvPr>
          <p:cNvSpPr txBox="1"/>
          <p:nvPr/>
        </p:nvSpPr>
        <p:spPr>
          <a:xfrm>
            <a:off x="175681" y="662031"/>
            <a:ext cx="119548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/>
              <a:t>修正目的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ja-JP" altLang="en-US" sz="2400" dirty="0"/>
              <a:t>もっと少ない手数で、そのまま使えるバンド図を描ける</a:t>
            </a:r>
            <a:r>
              <a:rPr lang="en-US" altLang="ja-JP" sz="2400" dirty="0"/>
              <a:t>Excel</a:t>
            </a:r>
            <a:r>
              <a:rPr lang="ja-JP" altLang="en-US" sz="2400" dirty="0"/>
              <a:t>ファイルを生成する</a:t>
            </a:r>
            <a:endParaRPr lang="en-US" altLang="ja-JP" sz="2400" dirty="0"/>
          </a:p>
          <a:p>
            <a:r>
              <a:rPr lang="ja-JP" altLang="en-US" sz="2400" dirty="0"/>
              <a:t>・ </a:t>
            </a:r>
            <a:r>
              <a:rPr lang="en-US" altLang="ja-JP" sz="2400" dirty="0"/>
              <a:t>StandardGraph.xlsm</a:t>
            </a:r>
            <a:r>
              <a:rPr lang="ja-JP" altLang="en-US" sz="2400" dirty="0"/>
              <a:t>の</a:t>
            </a:r>
            <a:r>
              <a:rPr lang="en-US" altLang="ja-JP" sz="2400" dirty="0"/>
              <a:t>VBA</a:t>
            </a:r>
            <a:r>
              <a:rPr lang="ja-JP" altLang="en-US" sz="2400" dirty="0"/>
              <a:t>を活かしたまま、</a:t>
            </a:r>
            <a:r>
              <a:rPr lang="en-US" altLang="ja-JP" sz="2400" dirty="0"/>
              <a:t>VASP</a:t>
            </a:r>
            <a:r>
              <a:rPr lang="ja-JP" altLang="en-US" sz="2400" dirty="0"/>
              <a:t>のバンド構造データを</a:t>
            </a:r>
            <a:r>
              <a:rPr lang="en-US" altLang="ja-JP" sz="2400" dirty="0"/>
              <a:t>Excel</a:t>
            </a:r>
            <a:r>
              <a:rPr lang="ja-JP" altLang="en-US" sz="2400" dirty="0"/>
              <a:t>でグラフ化</a:t>
            </a:r>
            <a:endParaRPr lang="en-US" altLang="ja-JP" sz="2400" dirty="0"/>
          </a:p>
          <a:p>
            <a:r>
              <a:rPr lang="ja-JP" altLang="en-US" sz="2400" dirty="0"/>
              <a:t>・ </a:t>
            </a:r>
            <a:r>
              <a:rPr lang="en-US" altLang="ja-JP" sz="2400" dirty="0"/>
              <a:t>k</a:t>
            </a:r>
            <a:r>
              <a:rPr lang="ja-JP" altLang="en-US" sz="2400" dirty="0"/>
              <a:t>点文字を辞書型変数を使ってギリシャ文字に変換する</a:t>
            </a:r>
            <a:endParaRPr lang="en-US" altLang="ja-JP" sz="2400" dirty="0"/>
          </a:p>
          <a:p>
            <a:r>
              <a:rPr lang="ja-JP" altLang="en-US" sz="2400" dirty="0"/>
              <a:t>・ 起動時引数を指定できるようにする</a:t>
            </a:r>
            <a:endParaRPr lang="en-US" altLang="ja-JP" sz="2400" dirty="0"/>
          </a:p>
          <a:p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・ バンドデータを</a:t>
            </a: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</a:rPr>
              <a:t>matrix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にする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・ </a:t>
            </a: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</a:rPr>
              <a:t>BZ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境界線データを簡単化する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altLang="ja-JP" sz="2400" baseline="30000" dirty="0"/>
          </a:p>
          <a:p>
            <a:r>
              <a:rPr lang="ja-JP" altLang="en-US" sz="2400" b="1" dirty="0"/>
              <a:t>修正手順</a:t>
            </a:r>
            <a:endParaRPr lang="en-US" altLang="ja-JP" sz="2400" b="1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2400" dirty="0"/>
              <a:t>コメントの追加</a:t>
            </a:r>
            <a:endParaRPr lang="en-US" altLang="ja-JP" sz="24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2400" dirty="0"/>
              <a:t>関数化、リファクタリング、</a:t>
            </a:r>
            <a:r>
              <a:rPr lang="en-US" altLang="ja-JP" sz="2400" dirty="0"/>
              <a:t> docstring</a:t>
            </a:r>
            <a:r>
              <a:rPr lang="ja-JP" altLang="en-US" sz="2400" dirty="0"/>
              <a:t>の追加</a:t>
            </a:r>
            <a:endParaRPr lang="en-US" altLang="ja-JP" sz="2400" dirty="0"/>
          </a:p>
          <a:p>
            <a:pPr marL="342900" indent="-342900">
              <a:buFont typeface="+mj-lt"/>
              <a:buAutoNum type="arabicPeriod"/>
            </a:pPr>
            <a:r>
              <a:rPr lang="ja-JP" altLang="en-US" sz="2400" b="1" dirty="0"/>
              <a:t>起動時引数を指定できるようにする</a:t>
            </a:r>
            <a:endParaRPr lang="en-US" altLang="ja-JP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altLang="ja-JP" sz="2400" b="1" dirty="0"/>
              <a:t>StandardGraph.xlsm</a:t>
            </a:r>
            <a:r>
              <a:rPr lang="ja-JP" altLang="en-US" sz="2400" b="1" dirty="0"/>
              <a:t>を</a:t>
            </a:r>
            <a:r>
              <a:rPr lang="en-US" altLang="ja-JP" sz="2400" b="1" dirty="0"/>
              <a:t>template</a:t>
            </a:r>
            <a:r>
              <a:rPr lang="ja-JP" altLang="en-US" sz="2400" b="1" dirty="0"/>
              <a:t>として読み込み、</a:t>
            </a:r>
            <a:br>
              <a:rPr lang="en-US" altLang="ja-JP" sz="2400" b="1" dirty="0"/>
            </a:br>
            <a:r>
              <a:rPr lang="en-US" altLang="ja-JP" sz="2400" b="1" dirty="0"/>
              <a:t>pandas</a:t>
            </a:r>
            <a:r>
              <a:rPr lang="ja-JP" altLang="en-US" sz="2400" b="1" dirty="0"/>
              <a:t>ではなく</a:t>
            </a:r>
            <a:r>
              <a:rPr lang="en-US" altLang="ja-JP" sz="2400" b="1" dirty="0" err="1"/>
              <a:t>openpyxl</a:t>
            </a:r>
            <a:r>
              <a:rPr lang="ja-JP" altLang="en-US" sz="2400" b="1" dirty="0"/>
              <a:t>で書き込む</a:t>
            </a:r>
            <a:endParaRPr lang="en-US" altLang="ja-JP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altLang="ja-JP" sz="2400" b="1" dirty="0"/>
              <a:t>k</a:t>
            </a:r>
            <a:r>
              <a:rPr lang="ja-JP" altLang="en-US" sz="2400" b="1" dirty="0"/>
              <a:t>点文字を辞書型変数を使ってギリシャ文字に変換し、データラベルとして使える形式で書き込む</a:t>
            </a:r>
            <a:endParaRPr lang="en-US" altLang="ja-JP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</a:rPr>
              <a:t>BZ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境界線データを簡単化する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バンドデータを</a:t>
            </a: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</a:rPr>
              <a:t>matrix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</a:rPr>
              <a:t>にする</a:t>
            </a:r>
            <a:endParaRPr lang="en-US" altLang="ja-JP" sz="2400" u="none" strike="noStrike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88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19595-D077-FB26-623D-9D6050BD4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DE523FDE-C996-284F-4CB8-8831C2F5B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１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プログラムを理解する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ADFECE2-F2C5-A54D-3B14-D88C5C1B6AD4}"/>
              </a:ext>
            </a:extLst>
          </p:cNvPr>
          <p:cNvSpPr txBox="1"/>
          <p:nvPr/>
        </p:nvSpPr>
        <p:spPr>
          <a:xfrm>
            <a:off x="175681" y="662031"/>
            <a:ext cx="11954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ja-JP" altLang="en-US" sz="2400" b="1" dirty="0"/>
              <a:t>コメントの追加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ja-JP" altLang="en-US" sz="2400" dirty="0"/>
              <a:t>簡単な作業は</a:t>
            </a:r>
            <a:r>
              <a:rPr lang="en-US" altLang="ja-JP" sz="2400" dirty="0"/>
              <a:t>MS365</a:t>
            </a:r>
            <a:r>
              <a:rPr lang="ja-JP" altLang="en-US" sz="2400" dirty="0"/>
              <a:t> </a:t>
            </a:r>
            <a:r>
              <a:rPr lang="en-US" altLang="ja-JP" sz="2400" dirty="0"/>
              <a:t>Copilot</a:t>
            </a:r>
            <a:r>
              <a:rPr lang="ja-JP" altLang="en-US" sz="2400" dirty="0"/>
              <a:t>と思ったけど、全コードを出力してくれなかったので</a:t>
            </a:r>
            <a:br>
              <a:rPr lang="en-US" altLang="ja-JP" sz="2400" dirty="0"/>
            </a:br>
            <a:r>
              <a:rPr lang="en-US" altLang="ja-JP" sz="2400" b="1" dirty="0"/>
              <a:t>ChatGPT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4o</a:t>
            </a:r>
            <a:r>
              <a:rPr lang="ja-JP" altLang="en-US" sz="2400" dirty="0"/>
              <a:t>でプロンプト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en-US" altLang="ja-JP" sz="2400" b="1" dirty="0"/>
              <a:t>Q:</a:t>
            </a:r>
            <a:r>
              <a:rPr lang="ja-JP" altLang="en-US" sz="2400" b="1" dirty="0"/>
              <a:t> 以下のプログラムについて、コードは変えず、詳しいコメントと、何をしているかの説明を入れてください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01comment</a:t>
            </a:r>
          </a:p>
          <a:p>
            <a:r>
              <a:rPr lang="ja-JP" altLang="en-US" sz="2400" dirty="0"/>
              <a:t>　もとのプログラムがよくできていたので、あまり意味がなかった。</a:t>
            </a:r>
            <a:endParaRPr lang="en-US" altLang="ja-JP" sz="2400" dirty="0"/>
          </a:p>
          <a:p>
            <a:r>
              <a:rPr lang="ja-JP" altLang="en-US" sz="2400" dirty="0"/>
              <a:t>　しかし、一般的にはまず、理解しやすいように直す方がいい</a:t>
            </a:r>
            <a:endParaRPr lang="en-US" altLang="ja-JP" sz="2400" dirty="0"/>
          </a:p>
          <a:p>
            <a:pPr marL="342900" indent="-342900">
              <a:buFont typeface="+mj-lt"/>
              <a:buAutoNum type="arabicPeriod"/>
            </a:pP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986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49D79-7680-B4C7-7120-D4F677A55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EBBC710F-95B4-CE94-2792-C573914B82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２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関数化、リファクタリング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F0009E-8278-2865-A448-B672C97FDDBA}"/>
              </a:ext>
            </a:extLst>
          </p:cNvPr>
          <p:cNvSpPr txBox="1"/>
          <p:nvPr/>
        </p:nvSpPr>
        <p:spPr>
          <a:xfrm>
            <a:off x="175681" y="662031"/>
            <a:ext cx="11954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2. </a:t>
            </a:r>
            <a:r>
              <a:rPr lang="ja-JP" altLang="en-US" sz="2400" b="1" dirty="0"/>
              <a:t>関数化、リファクタリング、</a:t>
            </a:r>
            <a:r>
              <a:rPr lang="en-US" altLang="ja-JP" sz="2400" b="1" dirty="0"/>
              <a:t> docstring</a:t>
            </a:r>
            <a:r>
              <a:rPr lang="ja-JP" altLang="en-US" sz="2400" b="1" dirty="0"/>
              <a:t>の追加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en-US" altLang="ja-JP" sz="2400" b="1" dirty="0"/>
              <a:t>Q: </a:t>
            </a:r>
            <a:r>
              <a:rPr lang="ja-JP" altLang="en-US" sz="2400" b="1" dirty="0"/>
              <a:t>以下のプログラムを関数毎にまとめ、</a:t>
            </a:r>
            <a:r>
              <a:rPr lang="en-US" altLang="ja-JP" sz="2400" b="1" dirty="0"/>
              <a:t>docstring</a:t>
            </a:r>
            <a:r>
              <a:rPr lang="ja-JP" altLang="en-US" sz="2400" b="1" dirty="0"/>
              <a:t>を追加してください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02refactoring</a:t>
            </a:r>
          </a:p>
          <a:p>
            <a:endParaRPr lang="en-US" altLang="ja-JP" sz="2400" dirty="0"/>
          </a:p>
          <a:p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399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95440-D21B-3CD7-0594-0552ED135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6509965D-AA93-7D29-9812-E2A4A1C5A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３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起動時引数への対応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615FE0E-F381-6EA2-F4C4-A6FEE947973B}"/>
              </a:ext>
            </a:extLst>
          </p:cNvPr>
          <p:cNvSpPr txBox="1"/>
          <p:nvPr/>
        </p:nvSpPr>
        <p:spPr>
          <a:xfrm>
            <a:off x="175681" y="662031"/>
            <a:ext cx="11954800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3. </a:t>
            </a:r>
            <a:r>
              <a:rPr lang="ja-JP" altLang="en-US" sz="2400" b="1" dirty="0"/>
              <a:t>起動時引数を指定できるようにする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en-US" altLang="ja-JP" sz="2400" dirty="0"/>
              <a:t>4o</a:t>
            </a:r>
            <a:r>
              <a:rPr lang="ja-JP" altLang="en-US" sz="2400" dirty="0"/>
              <a:t>で詰まったので、高速・推論機能のある</a:t>
            </a:r>
            <a:r>
              <a:rPr lang="en-US" altLang="ja-JP" sz="2400" dirty="0"/>
              <a:t>o4-mini</a:t>
            </a:r>
            <a:r>
              <a:rPr lang="ja-JP" altLang="en-US" sz="2400" dirty="0"/>
              <a:t>に変更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en-US" altLang="ja-JP" sz="2400" b="1" dirty="0"/>
              <a:t>Q:</a:t>
            </a:r>
            <a:r>
              <a:rPr lang="ja-JP" altLang="en-US" sz="2400" b="1" dirty="0"/>
              <a:t>以下の修正をしてください</a:t>
            </a:r>
          </a:p>
          <a:p>
            <a:r>
              <a:rPr lang="ja-JP" altLang="en-US" sz="2000" dirty="0"/>
              <a:t>＃ </a:t>
            </a:r>
            <a:r>
              <a:rPr lang="en-US" altLang="ja-JP" sz="2000" b="1" dirty="0" err="1">
                <a:solidFill>
                  <a:srgbClr val="FF0000"/>
                </a:solidFill>
              </a:rPr>
              <a:t>argparse</a:t>
            </a:r>
            <a:r>
              <a:rPr lang="ja-JP" altLang="en-US" sz="2000" dirty="0"/>
              <a:t>を使い、作業ディレクトリ </a:t>
            </a:r>
            <a:r>
              <a:rPr lang="en-US" altLang="ja-JP" sz="2000" dirty="0" err="1"/>
              <a:t>work_dir</a:t>
            </a:r>
            <a:r>
              <a:rPr lang="en-US" altLang="ja-JP" sz="2000" dirty="0"/>
              <a:t> </a:t>
            </a:r>
            <a:r>
              <a:rPr lang="ja-JP" altLang="en-US" sz="2000" dirty="0"/>
              <a:t>を起動時引数で指定できるように。</a:t>
            </a:r>
          </a:p>
          <a:p>
            <a:r>
              <a:rPr lang="ja-JP" altLang="en-US" sz="2000" dirty="0"/>
              <a:t>ファイルパスも、</a:t>
            </a:r>
            <a:r>
              <a:rPr lang="en-US" altLang="ja-JP" sz="2000" dirty="0" err="1"/>
              <a:t>work_dir</a:t>
            </a:r>
            <a:r>
              <a:rPr lang="ja-JP" altLang="en-US" sz="2000" dirty="0"/>
              <a:t>を基準にしてください。</a:t>
            </a:r>
          </a:p>
          <a:p>
            <a:r>
              <a:rPr lang="ja-JP" altLang="en-US" sz="2000" dirty="0"/>
              <a:t>＃ バンド図のエネルギー範囲を</a:t>
            </a:r>
            <a:r>
              <a:rPr lang="en-US" altLang="ja-JP" sz="2000" dirty="0" err="1"/>
              <a:t>chart.y_axis.scaling.max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chart.y_axis.scaling.min</a:t>
            </a:r>
            <a:r>
              <a:rPr lang="en-US" altLang="ja-JP" sz="2000" dirty="0"/>
              <a:t> </a:t>
            </a:r>
            <a:r>
              <a:rPr lang="ja-JP" altLang="en-US" sz="2000" dirty="0"/>
              <a:t>で指定していますが、これらも起動時引数</a:t>
            </a:r>
            <a:r>
              <a:rPr lang="en-US" altLang="ja-JP" sz="2000" dirty="0"/>
              <a:t>Emax, Emin</a:t>
            </a:r>
            <a:r>
              <a:rPr lang="ja-JP" altLang="en-US" sz="2000" dirty="0"/>
              <a:t>で指定できるように</a:t>
            </a:r>
          </a:p>
          <a:p>
            <a:r>
              <a:rPr lang="en-US" altLang="ja-JP" sz="2000" dirty="0"/>
              <a:t># </a:t>
            </a:r>
            <a:r>
              <a:rPr lang="ja-JP" altLang="en-US" sz="2000" dirty="0"/>
              <a:t>起動時引数の 初期値は、</a:t>
            </a:r>
            <a:r>
              <a:rPr lang="en-US" altLang="ja-JP" sz="2000" dirty="0"/>
              <a:t>initialize()</a:t>
            </a:r>
            <a:r>
              <a:rPr lang="ja-JP" altLang="en-US" sz="2000" dirty="0"/>
              <a:t>関数で</a:t>
            </a:r>
            <a:r>
              <a:rPr lang="en-US" altLang="ja-JP" sz="2000" dirty="0" err="1"/>
              <a:t>types.simpleNamespace</a:t>
            </a:r>
            <a:r>
              <a:rPr lang="ja-JP" altLang="en-US" sz="2000" dirty="0"/>
              <a:t>型の</a:t>
            </a:r>
            <a:r>
              <a:rPr lang="en-US" altLang="ja-JP" sz="2000" dirty="0" err="1"/>
              <a:t>cfg</a:t>
            </a:r>
            <a:r>
              <a:rPr lang="ja-JP" altLang="en-US" sz="2000" dirty="0"/>
              <a:t>変数を作り、その属性として与えて、</a:t>
            </a:r>
            <a:r>
              <a:rPr lang="en-US" altLang="ja-JP" sz="2000" dirty="0" err="1"/>
              <a:t>cfg</a:t>
            </a:r>
            <a:r>
              <a:rPr lang="ja-JP" altLang="en-US" sz="2000" dirty="0"/>
              <a:t>を返してください。</a:t>
            </a:r>
            <a:r>
              <a:rPr lang="en-US" altLang="ja-JP" sz="2000" dirty="0" err="1"/>
              <a:t>argpars</a:t>
            </a:r>
            <a:r>
              <a:rPr lang="ja-JP" altLang="en-US" sz="2000" dirty="0"/>
              <a:t>の設定・読み込みも</a:t>
            </a:r>
            <a:r>
              <a:rPr lang="en-US" altLang="ja-JP" sz="2000" dirty="0"/>
              <a:t>initialize()</a:t>
            </a:r>
            <a:r>
              <a:rPr lang="ja-JP" altLang="en-US" sz="2000" dirty="0"/>
              <a:t>関数で行います</a:t>
            </a:r>
          </a:p>
          <a:p>
            <a:r>
              <a:rPr lang="en-US" altLang="ja-JP" sz="2000" dirty="0"/>
              <a:t># </a:t>
            </a:r>
            <a:r>
              <a:rPr lang="ja-JP" altLang="en-US" sz="2000" dirty="0"/>
              <a:t>ファイルパスの生成を分離し、各関数には、必要に応じてファイルパス変数と</a:t>
            </a:r>
            <a:r>
              <a:rPr lang="en-US" altLang="ja-JP" sz="2000" dirty="0" err="1"/>
              <a:t>cfg</a:t>
            </a:r>
            <a:r>
              <a:rPr lang="ja-JP" altLang="en-US" sz="2000" dirty="0"/>
              <a:t>変数を渡してください</a:t>
            </a:r>
          </a:p>
          <a:p>
            <a:endParaRPr lang="en-US" altLang="ja-JP" sz="2400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03argparse</a:t>
            </a:r>
          </a:p>
          <a:p>
            <a:endParaRPr lang="en-US" altLang="ja-JP" sz="2400" dirty="0"/>
          </a:p>
          <a:p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9339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12471-4291-F9BA-B74A-67D8B6164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5BF0A34-962C-8B90-86F5-AA12EA539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４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StandardGraph.xlsm</a:t>
            </a:r>
            <a:r>
              <a:rPr lang="ja-JP" altLang="en-US" sz="3600" b="1" dirty="0">
                <a:solidFill>
                  <a:srgbClr val="0000FF"/>
                </a:solidFill>
              </a:rPr>
              <a:t>を</a:t>
            </a:r>
            <a:r>
              <a:rPr lang="en-US" altLang="ja-JP" sz="3600" b="1" dirty="0">
                <a:solidFill>
                  <a:srgbClr val="0000FF"/>
                </a:solidFill>
              </a:rPr>
              <a:t>template</a:t>
            </a:r>
            <a:r>
              <a:rPr lang="ja-JP" altLang="en-US" sz="3600" b="1" dirty="0">
                <a:solidFill>
                  <a:srgbClr val="0000FF"/>
                </a:solidFill>
              </a:rPr>
              <a:t>にする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9E114B-D447-B5BA-50F1-CFF986864C0B}"/>
              </a:ext>
            </a:extLst>
          </p:cNvPr>
          <p:cNvSpPr txBox="1"/>
          <p:nvPr/>
        </p:nvSpPr>
        <p:spPr>
          <a:xfrm>
            <a:off x="175681" y="662031"/>
            <a:ext cx="119548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Q: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pandas</a:t>
            </a:r>
            <a:r>
              <a:rPr lang="ja-JP" altLang="en-US" sz="2400" b="1" dirty="0"/>
              <a:t>で書き込んでいますが、</a:t>
            </a:r>
            <a:r>
              <a:rPr lang="en-US" altLang="ja-JP" sz="2400" b="1" dirty="0"/>
              <a:t> </a:t>
            </a:r>
            <a:r>
              <a:rPr lang="en-US" altLang="ja-JP" sz="2400" b="1" dirty="0">
                <a:solidFill>
                  <a:srgbClr val="FF0000"/>
                </a:solidFill>
              </a:rPr>
              <a:t>StandardGraph.xlsm</a:t>
            </a:r>
            <a:r>
              <a:rPr lang="ja-JP" altLang="en-US" sz="2400" b="1" dirty="0">
                <a:solidFill>
                  <a:srgbClr val="FF0000"/>
                </a:solidFill>
              </a:rPr>
              <a:t>を</a:t>
            </a:r>
            <a:r>
              <a:rPr lang="en-US" altLang="ja-JP" sz="2400" b="1" dirty="0">
                <a:solidFill>
                  <a:srgbClr val="FF0000"/>
                </a:solidFill>
              </a:rPr>
              <a:t>VBA,</a:t>
            </a:r>
            <a:r>
              <a:rPr lang="ja-JP" altLang="en-US" sz="2400" b="1" dirty="0">
                <a:solidFill>
                  <a:srgbClr val="FF0000"/>
                </a:solidFill>
              </a:rPr>
              <a:t>数式を有効にして</a:t>
            </a:r>
            <a:br>
              <a:rPr lang="en-US" altLang="ja-JP" sz="2400" b="1" dirty="0">
                <a:solidFill>
                  <a:srgbClr val="FF0000"/>
                </a:solidFill>
              </a:rPr>
            </a:br>
            <a:r>
              <a:rPr lang="ja-JP" altLang="en-US" sz="2400" b="1" dirty="0">
                <a:solidFill>
                  <a:srgbClr val="FF0000"/>
                </a:solidFill>
              </a:rPr>
              <a:t>　　</a:t>
            </a:r>
            <a:r>
              <a:rPr lang="en-US" altLang="ja-JP" sz="2400" b="1" dirty="0"/>
              <a:t>template</a:t>
            </a:r>
            <a:r>
              <a:rPr lang="ja-JP" altLang="en-US" sz="2400" b="1" dirty="0"/>
              <a:t>として読み込み、各シートを追加して書き込んでください</a:t>
            </a:r>
            <a:endParaRPr lang="en-US" altLang="ja-JP" sz="2400" b="1" dirty="0"/>
          </a:p>
          <a:p>
            <a:endParaRPr lang="en-US" altLang="ja-JP" sz="2400" dirty="0"/>
          </a:p>
          <a:p>
            <a:r>
              <a:rPr lang="ja-JP" altLang="en-US" sz="2400" dirty="0"/>
              <a:t>エラーが出たのでリフレクション</a:t>
            </a:r>
            <a:br>
              <a:rPr lang="en-US" altLang="ja-JP" sz="2400" dirty="0"/>
            </a:br>
            <a:r>
              <a:rPr lang="en-US" altLang="ja-JP" sz="2400" b="1" dirty="0"/>
              <a:t>Q:</a:t>
            </a:r>
            <a:r>
              <a:rPr lang="ja-JP" altLang="en-US" sz="2400" b="1" dirty="0"/>
              <a:t>エラーが出ました</a:t>
            </a:r>
          </a:p>
          <a:p>
            <a:r>
              <a:rPr lang="en-US" altLang="ja-JP" dirty="0"/>
              <a:t>Traceback (most recent call last): </a:t>
            </a:r>
          </a:p>
          <a:p>
            <a:r>
              <a:rPr lang="en-US" altLang="ja-JP" dirty="0"/>
              <a:t>File "G:\ZnO_band_jtanaka\combined_band4.py", line 286, in &lt;module&gt; </a:t>
            </a:r>
          </a:p>
          <a:p>
            <a:r>
              <a:rPr lang="en-US" altLang="ja-JP" dirty="0" err="1"/>
              <a:t>export_to_excel_template</a:t>
            </a:r>
            <a:r>
              <a:rPr lang="en-US" altLang="ja-JP" dirty="0"/>
              <a:t>(</a:t>
            </a:r>
            <a:r>
              <a:rPr lang="en-US" altLang="ja-JP" dirty="0" err="1"/>
              <a:t>cfg</a:t>
            </a:r>
            <a:r>
              <a:rPr lang="en-US" altLang="ja-JP" dirty="0"/>
              <a:t>, </a:t>
            </a:r>
            <a:r>
              <a:rPr lang="en-US" altLang="ja-JP" dirty="0" err="1"/>
              <a:t>df_band</a:t>
            </a:r>
            <a:r>
              <a:rPr lang="en-US" altLang="ja-JP" dirty="0"/>
              <a:t>, </a:t>
            </a:r>
            <a:r>
              <a:rPr lang="en-US" altLang="ja-JP" dirty="0" err="1"/>
              <a:t>df_klines</a:t>
            </a:r>
            <a:r>
              <a:rPr lang="en-US" altLang="ja-JP" dirty="0"/>
              <a:t>, </a:t>
            </a:r>
            <a:r>
              <a:rPr lang="en-US" altLang="ja-JP" dirty="0" err="1"/>
              <a:t>df_klabels</a:t>
            </a:r>
            <a:r>
              <a:rPr lang="en-US" altLang="ja-JP" dirty="0"/>
              <a:t>, </a:t>
            </a:r>
            <a:r>
              <a:rPr lang="en-US" altLang="ja-JP" dirty="0" err="1"/>
              <a:t>df_gap</a:t>
            </a:r>
            <a:r>
              <a:rPr lang="en-US" altLang="ja-JP" dirty="0"/>
              <a:t>) </a:t>
            </a:r>
          </a:p>
          <a:p>
            <a:r>
              <a:rPr lang="en-US" altLang="ja-JP" dirty="0"/>
              <a:t>File "G:\ZnO_band_jtanaka\combined_band4.py", line 208, in </a:t>
            </a:r>
            <a:r>
              <a:rPr lang="en-US" altLang="ja-JP" dirty="0" err="1"/>
              <a:t>export_to_excel_template</a:t>
            </a:r>
            <a:r>
              <a:rPr lang="en-US" altLang="ja-JP" dirty="0"/>
              <a:t> </a:t>
            </a:r>
          </a:p>
          <a:p>
            <a:r>
              <a:rPr lang="en-US" altLang="ja-JP" dirty="0"/>
              <a:t>with </a:t>
            </a:r>
            <a:r>
              <a:rPr lang="en-US" altLang="ja-JP" dirty="0" err="1"/>
              <a:t>pd.ExcelWriter</a:t>
            </a:r>
            <a:r>
              <a:rPr lang="en-US" altLang="ja-JP" dirty="0"/>
              <a:t>(</a:t>
            </a:r>
            <a:r>
              <a:rPr lang="en-US" altLang="ja-JP" dirty="0" err="1"/>
              <a:t>cfg.template</a:t>
            </a:r>
            <a:r>
              <a:rPr lang="en-US" altLang="ja-JP" dirty="0"/>
              <a:t>, engine="</a:t>
            </a:r>
            <a:r>
              <a:rPr lang="en-US" altLang="ja-JP" dirty="0" err="1"/>
              <a:t>openpyxl</a:t>
            </a:r>
            <a:r>
              <a:rPr lang="en-US" altLang="ja-JP" dirty="0"/>
              <a:t>", mode='a', </a:t>
            </a:r>
            <a:r>
              <a:rPr lang="en-US" altLang="ja-JP" dirty="0" err="1"/>
              <a:t>keep_vba</a:t>
            </a:r>
            <a:r>
              <a:rPr lang="en-US" altLang="ja-JP" dirty="0"/>
              <a:t>=True) as writer:</a:t>
            </a:r>
          </a:p>
          <a:p>
            <a:endParaRPr lang="en-US" altLang="ja-JP" sz="2400" dirty="0"/>
          </a:p>
          <a:p>
            <a:r>
              <a:rPr lang="en-US" altLang="ja-JP" sz="2400" dirty="0"/>
              <a:t>Pandas</a:t>
            </a:r>
            <a:r>
              <a:rPr lang="ja-JP" altLang="en-US" sz="2400" dirty="0"/>
              <a:t>を使っていることに気づいたので修正</a:t>
            </a:r>
            <a:br>
              <a:rPr lang="en-US" altLang="ja-JP" sz="2400" dirty="0"/>
            </a:br>
            <a:r>
              <a:rPr lang="en-US" altLang="ja-JP" sz="2400" b="1" dirty="0"/>
              <a:t>Q: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pandas</a:t>
            </a:r>
            <a:r>
              <a:rPr lang="ja-JP" altLang="en-US" sz="2400" b="1" dirty="0"/>
              <a:t>を使わず、</a:t>
            </a:r>
            <a:r>
              <a:rPr lang="en-US" altLang="ja-JP" sz="2400" b="1" dirty="0" err="1"/>
              <a:t>openpyxl</a:t>
            </a:r>
            <a:r>
              <a:rPr lang="ja-JP" altLang="en-US" sz="2400" b="1" dirty="0"/>
              <a:t>をつかって</a:t>
            </a:r>
            <a:r>
              <a:rPr lang="en-US" altLang="ja-JP" sz="2400" b="1" dirty="0" err="1"/>
              <a:t>keep_vba</a:t>
            </a:r>
            <a:r>
              <a:rPr lang="ja-JP" altLang="en-US" sz="2400" b="1" dirty="0"/>
              <a:t>をそのまま使えませんか</a:t>
            </a:r>
          </a:p>
          <a:p>
            <a:endParaRPr lang="en-US" altLang="ja-JP" sz="2000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04template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3759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B0F1C-298F-118D-6632-C74EEB2D6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537E3268-47D9-5C59-9900-2566C088B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５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例外処理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6010C9B-1C1E-CB77-3560-91DFEE4CD62A}"/>
              </a:ext>
            </a:extLst>
          </p:cNvPr>
          <p:cNvSpPr txBox="1"/>
          <p:nvPr/>
        </p:nvSpPr>
        <p:spPr>
          <a:xfrm>
            <a:off x="175681" y="905312"/>
            <a:ext cx="1195480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/>
              <a:t>template</a:t>
            </a:r>
            <a:r>
              <a:rPr lang="ja-JP" altLang="en-US" sz="2400" dirty="0"/>
              <a:t>の初期値を間違えて指定していたので修正</a:t>
            </a:r>
            <a:endParaRPr lang="en-US" altLang="ja-JP" sz="2400" dirty="0"/>
          </a:p>
          <a:p>
            <a:r>
              <a:rPr lang="ja-JP" altLang="en-US" sz="2400" dirty="0"/>
              <a:t>ファイルが見つからないなどの例外処理を依頼</a:t>
            </a:r>
            <a:br>
              <a:rPr lang="en-US" altLang="ja-JP" sz="2400" dirty="0"/>
            </a:br>
            <a:endParaRPr lang="en-US" altLang="ja-JP" sz="2400" dirty="0"/>
          </a:p>
          <a:p>
            <a:r>
              <a:rPr lang="en-US" altLang="ja-JP" sz="2400" b="1" dirty="0"/>
              <a:t>Q: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template</a:t>
            </a:r>
            <a:r>
              <a:rPr lang="ja-JP" altLang="en-US" sz="2400" b="1" dirty="0"/>
              <a:t>ファイルの初期値を</a:t>
            </a:r>
            <a:r>
              <a:rPr lang="en-US" altLang="ja-JP" sz="2400" b="1" dirty="0"/>
              <a:t>StandardGraph.xlsm</a:t>
            </a:r>
            <a:r>
              <a:rPr lang="ja-JP" altLang="en-US" sz="2400" b="1" dirty="0"/>
              <a:t>に修正してください。</a:t>
            </a:r>
            <a:br>
              <a:rPr lang="en-US" altLang="ja-JP" sz="2400" b="1" dirty="0"/>
            </a:br>
            <a:r>
              <a:rPr lang="ja-JP" altLang="en-US" sz="2400" b="1" dirty="0"/>
              <a:t>また、ファイル読み込み・書き込みエラーなど、想定される例外処理を加えてください。</a:t>
            </a:r>
            <a:br>
              <a:rPr lang="en-US" altLang="ja-JP" sz="2400" b="1" dirty="0"/>
            </a:br>
            <a:r>
              <a:rPr lang="ja-JP" altLang="en-US" sz="2400" b="1" dirty="0"/>
              <a:t>例外処理には</a:t>
            </a:r>
            <a:r>
              <a:rPr lang="ja-JP" altLang="en-US" sz="2400" b="1" dirty="0">
                <a:solidFill>
                  <a:srgbClr val="FF0000"/>
                </a:solidFill>
              </a:rPr>
              <a:t>なるべく</a:t>
            </a:r>
            <a:r>
              <a:rPr lang="en-US" altLang="ja-JP" sz="2400" b="1" dirty="0">
                <a:solidFill>
                  <a:srgbClr val="FF0000"/>
                </a:solidFill>
              </a:rPr>
              <a:t>if~</a:t>
            </a:r>
            <a:r>
              <a:rPr lang="ja-JP" altLang="en-US" sz="2400" b="1" dirty="0">
                <a:solidFill>
                  <a:srgbClr val="FF0000"/>
                </a:solidFill>
              </a:rPr>
              <a:t>をつかい、</a:t>
            </a:r>
            <a:r>
              <a:rPr lang="en-US" altLang="ja-JP" sz="2400" b="1" dirty="0">
                <a:solidFill>
                  <a:srgbClr val="FF0000"/>
                </a:solidFill>
              </a:rPr>
              <a:t>try~</a:t>
            </a:r>
            <a:r>
              <a:rPr lang="ja-JP" altLang="en-US" sz="2400" b="1" dirty="0">
                <a:solidFill>
                  <a:srgbClr val="FF0000"/>
                </a:solidFill>
              </a:rPr>
              <a:t>は使わない</a:t>
            </a:r>
            <a:r>
              <a:rPr lang="ja-JP" altLang="en-US" sz="2400" b="1" dirty="0"/>
              <a:t>でください</a:t>
            </a:r>
            <a:endParaRPr lang="en-US" altLang="ja-JP" sz="2400" b="1" dirty="0"/>
          </a:p>
          <a:p>
            <a:endParaRPr lang="en-US" altLang="ja-JP" sz="2000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05exception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5082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A8774-44F1-F227-0AC3-58AA32906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83367EB-F6FB-EA21-7492-7205D9680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rgbClr val="0000FF"/>
                </a:solidFill>
              </a:rPr>
              <a:t>修正手順 ６</a:t>
            </a:r>
            <a:r>
              <a:rPr lang="en-US" altLang="ja-JP" sz="3600" b="1" dirty="0">
                <a:solidFill>
                  <a:srgbClr val="0000FF"/>
                </a:solidFill>
              </a:rPr>
              <a:t>:</a:t>
            </a:r>
            <a:r>
              <a:rPr lang="ja-JP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ja-JP" sz="3600" b="1" dirty="0">
                <a:solidFill>
                  <a:srgbClr val="0000FF"/>
                </a:solidFill>
              </a:rPr>
              <a:t>k</a:t>
            </a:r>
            <a:r>
              <a:rPr lang="ja-JP" altLang="en-US" sz="3600" b="1" dirty="0">
                <a:solidFill>
                  <a:srgbClr val="0000FF"/>
                </a:solidFill>
              </a:rPr>
              <a:t>点文字列をギリシャ文字へ変換</a:t>
            </a:r>
            <a:endParaRPr lang="en-US" altLang="ja-JP" sz="3600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FD1B76-E50A-F544-8483-CF366395E6FF}"/>
              </a:ext>
            </a:extLst>
          </p:cNvPr>
          <p:cNvSpPr txBox="1"/>
          <p:nvPr/>
        </p:nvSpPr>
        <p:spPr>
          <a:xfrm>
            <a:off x="175681" y="905312"/>
            <a:ext cx="119548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Q: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KLABELS</a:t>
            </a:r>
            <a:r>
              <a:rPr lang="ja-JP" altLang="en-US" sz="2400" b="1" dirty="0"/>
              <a:t>の内容は以下のように、ギリシャ文字を英語名で書いてます。</a:t>
            </a:r>
            <a:br>
              <a:rPr lang="en-US" altLang="ja-JP" sz="2400" b="1" dirty="0"/>
            </a:br>
            <a:r>
              <a:rPr lang="ja-JP" altLang="en-US" sz="2400" b="1" dirty="0"/>
              <a:t>　　</a:t>
            </a:r>
            <a:r>
              <a:rPr lang="en-US" altLang="ja-JP" sz="2400" b="1" dirty="0"/>
              <a:t>KLABELS</a:t>
            </a:r>
            <a:r>
              <a:rPr lang="ja-JP" altLang="en-US" sz="2400" b="1" dirty="0"/>
              <a:t>を読み込んだ後、ギリシャ文字に対応する文字を辞書型変数で定義し、</a:t>
            </a:r>
            <a:br>
              <a:rPr lang="en-US" altLang="ja-JP" sz="2400" b="1" dirty="0"/>
            </a:br>
            <a:r>
              <a:rPr lang="ja-JP" altLang="en-US" sz="2400" b="1" dirty="0"/>
              <a:t>　　置換してください</a:t>
            </a:r>
          </a:p>
          <a:p>
            <a:r>
              <a:rPr lang="en-US" altLang="ja-JP" sz="2400" dirty="0"/>
              <a:t>K-Label Coordinate of high-symmetry k-point in band-structure plots </a:t>
            </a:r>
          </a:p>
          <a:p>
            <a:r>
              <a:rPr lang="en-US" altLang="ja-JP" sz="2400" dirty="0"/>
              <a:t>GAMMA 0.000 </a:t>
            </a:r>
          </a:p>
          <a:p>
            <a:r>
              <a:rPr lang="en-US" altLang="ja-JP" sz="2400" dirty="0"/>
              <a:t>(--cut--)</a:t>
            </a:r>
          </a:p>
          <a:p>
            <a:endParaRPr lang="en-US" altLang="ja-JP" sz="2400" dirty="0"/>
          </a:p>
          <a:p>
            <a:r>
              <a:rPr lang="ja-JP" altLang="en-US" sz="2400" dirty="0"/>
              <a:t>出力ファイル名が</a:t>
            </a:r>
            <a:r>
              <a:rPr lang="en-US" altLang="ja-JP" sz="2400" dirty="0"/>
              <a:t>template</a:t>
            </a:r>
            <a:r>
              <a:rPr lang="ja-JP" altLang="en-US" sz="2400" dirty="0"/>
              <a:t>と同じになってしまったので修正</a:t>
            </a:r>
            <a:br>
              <a:rPr lang="en-US" altLang="ja-JP" sz="2400" dirty="0"/>
            </a:br>
            <a:r>
              <a:rPr lang="en-US" altLang="ja-JP" b="1" dirty="0"/>
              <a:t>Q:</a:t>
            </a:r>
            <a:r>
              <a:rPr lang="ja-JP" altLang="en-US" b="1" dirty="0"/>
              <a:t> </a:t>
            </a:r>
            <a:r>
              <a:rPr lang="en-US" altLang="ja-JP" b="1" dirty="0" err="1"/>
              <a:t>cfg.template</a:t>
            </a:r>
            <a:r>
              <a:rPr lang="en-US" altLang="ja-JP" b="1" dirty="0"/>
              <a:t> = </a:t>
            </a:r>
            <a:r>
              <a:rPr lang="en-US" altLang="ja-JP" b="1" dirty="0" err="1"/>
              <a:t>os.path.join</a:t>
            </a:r>
            <a:r>
              <a:rPr lang="en-US" altLang="ja-JP" b="1" dirty="0"/>
              <a:t>(</a:t>
            </a:r>
            <a:r>
              <a:rPr lang="en-US" altLang="ja-JP" b="1" dirty="0" err="1"/>
              <a:t>cfg.work_dir</a:t>
            </a:r>
            <a:r>
              <a:rPr lang="en-US" altLang="ja-JP" b="1" dirty="0"/>
              <a:t>, </a:t>
            </a:r>
            <a:r>
              <a:rPr lang="en-US" altLang="ja-JP" b="1" dirty="0" err="1"/>
              <a:t>args.template</a:t>
            </a:r>
            <a:r>
              <a:rPr lang="en-US" altLang="ja-JP" b="1" dirty="0"/>
              <a:t>) </a:t>
            </a:r>
          </a:p>
          <a:p>
            <a:r>
              <a:rPr lang="en-US" altLang="ja-JP" b="1" dirty="0" err="1"/>
              <a:t>cfg.output_excel</a:t>
            </a:r>
            <a:r>
              <a:rPr lang="en-US" altLang="ja-JP" b="1" dirty="0"/>
              <a:t> = </a:t>
            </a:r>
            <a:r>
              <a:rPr lang="en-US" altLang="ja-JP" b="1" dirty="0" err="1"/>
              <a:t>cfg.template</a:t>
            </a:r>
            <a:r>
              <a:rPr lang="en-US" altLang="ja-JP" b="1" dirty="0"/>
              <a:t> </a:t>
            </a:r>
          </a:p>
          <a:p>
            <a:r>
              <a:rPr lang="ja-JP" altLang="en-US" b="1" dirty="0"/>
              <a:t>ですが、</a:t>
            </a:r>
          </a:p>
          <a:p>
            <a:r>
              <a:rPr lang="en-US" altLang="ja-JP" b="1" dirty="0" err="1"/>
              <a:t>cfg.output_excel</a:t>
            </a:r>
            <a:r>
              <a:rPr lang="en-US" altLang="ja-JP" b="1" dirty="0"/>
              <a:t>=</a:t>
            </a:r>
            <a:r>
              <a:rPr lang="en-US" altLang="ja-JP" b="1" dirty="0" err="1"/>
              <a:t>os.path.join</a:t>
            </a:r>
            <a:r>
              <a:rPr lang="en-US" altLang="ja-JP" b="1" dirty="0"/>
              <a:t>(</a:t>
            </a:r>
            <a:r>
              <a:rPr lang="en-US" altLang="ja-JP" b="1" dirty="0" err="1"/>
              <a:t>cfg.work_dir</a:t>
            </a:r>
            <a:r>
              <a:rPr lang="en-US" altLang="ja-JP" b="1" dirty="0"/>
              <a:t>, ”combined_output.xlsm")</a:t>
            </a:r>
          </a:p>
          <a:p>
            <a:r>
              <a:rPr lang="ja-JP" altLang="en-US" b="1" dirty="0"/>
              <a:t>にしてください。コードの出力は不要です</a:t>
            </a:r>
            <a:br>
              <a:rPr lang="en-US" altLang="ja-JP" b="1" dirty="0"/>
            </a:br>
            <a:br>
              <a:rPr lang="en-US" altLang="ja-JP" dirty="0"/>
            </a:br>
            <a:r>
              <a:rPr lang="en-US" altLang="ja-JP" b="1" dirty="0"/>
              <a:t>Q:wb.save(cfg.output_excel) </a:t>
            </a:r>
          </a:p>
          <a:p>
            <a:r>
              <a:rPr lang="ja-JP" altLang="en-US" b="1" dirty="0"/>
              <a:t>への修正もしてください。コードの出力は不要です</a:t>
            </a:r>
          </a:p>
          <a:p>
            <a:endParaRPr lang="en-US" altLang="ja-JP" sz="1600" b="1" dirty="0"/>
          </a:p>
          <a:p>
            <a:r>
              <a:rPr lang="ja-JP" altLang="en-US" sz="2400" b="1" dirty="0"/>
              <a:t>出力</a:t>
            </a:r>
            <a:r>
              <a:rPr lang="en-US" altLang="ja-JP" sz="2400" b="1" dirty="0"/>
              <a:t>: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06greek</a:t>
            </a:r>
            <a:endParaRPr lang="en-US" altLang="ja-JP" sz="24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442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>
            <a:latin typeface="ＭＳ Ｐゴシック" panose="020B0600070205080204" pitchFamily="50" charset="-128"/>
            <a:ea typeface="ＭＳ Ｐゴシック" panose="020B0600070205080204" pitchFamily="50" charset="-128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9447</TotalTime>
  <Words>1967</Words>
  <Application>Microsoft Office PowerPoint</Application>
  <PresentationFormat>ワイド画面</PresentationFormat>
  <Paragraphs>157</Paragraphs>
  <Slides>16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16</vt:i4>
      </vt:variant>
    </vt:vector>
  </HeadingPairs>
  <TitlesOfParts>
    <vt:vector size="28" baseType="lpstr">
      <vt:lpstr>ＭＳ Ｐゴシック</vt:lpstr>
      <vt:lpstr>Meiryo</vt:lpstr>
      <vt:lpstr>游ゴシック</vt:lpstr>
      <vt:lpstr>Arial</vt:lpstr>
      <vt:lpstr>Calibri</vt:lpstr>
      <vt:lpstr>Calibri Light</vt:lpstr>
      <vt:lpstr>Times New Roman</vt:lpstr>
      <vt:lpstr>Verdana</vt:lpstr>
      <vt:lpstr>Wingdings</vt:lpstr>
      <vt:lpstr>Office テーマ</vt:lpstr>
      <vt:lpstr>1_標準デザイン</vt:lpstr>
      <vt:lpstr>1_Office テーマ</vt:lpstr>
      <vt:lpstr>生成AIの利用例: 既存プログラムの理解と改良</vt:lpstr>
      <vt:lpstr>改良するプログラムのオリジナル</vt:lpstr>
      <vt:lpstr>修正方針</vt:lpstr>
      <vt:lpstr>修正手順 １: プログラムを理解する</vt:lpstr>
      <vt:lpstr>修正手順 ２: 関数化、リファクタリング</vt:lpstr>
      <vt:lpstr>修正手順 ３: 起動時引数への対応</vt:lpstr>
      <vt:lpstr>修正手順 ４: StandardGraph.xlsmをtemplateにする</vt:lpstr>
      <vt:lpstr>修正手順 ５: 例外処理</vt:lpstr>
      <vt:lpstr>修正手順 ６: k点文字列をギリシャ文字へ変換</vt:lpstr>
      <vt:lpstr>修正手順 ７: pandasの除去</vt:lpstr>
      <vt:lpstr>これ以降は、VSCode + github copilotで個別修正</vt:lpstr>
      <vt:lpstr>これ以降は、VSCode + github copilotで個別修正</vt:lpstr>
      <vt:lpstr>これ以降は、VSCode + github copilotで個別修正</vt:lpstr>
      <vt:lpstr>これ以降は、VSCode + github copilotで個別修正</vt:lpstr>
      <vt:lpstr>これ以降は、VSCode + github copilotで個別修正</vt:lpstr>
      <vt:lpstr>まだファイル読み込み、書き込み部分の修正はできてませんが・・・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レポートS6点群のステレオ投影</dc:title>
  <dc:creator>神谷利夫</dc:creator>
  <cp:lastModifiedBy>利夫 神谷</cp:lastModifiedBy>
  <cp:revision>516</cp:revision>
  <cp:lastPrinted>2020-04-20T20:05:09Z</cp:lastPrinted>
  <dcterms:created xsi:type="dcterms:W3CDTF">2013-04-22T01:26:47Z</dcterms:created>
  <dcterms:modified xsi:type="dcterms:W3CDTF">2025-06-05T20:10:58Z</dcterms:modified>
</cp:coreProperties>
</file>