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4004" r:id="rId2"/>
    <p:sldMasterId id="2147484028" r:id="rId3"/>
    <p:sldMasterId id="2147484052" r:id="rId4"/>
  </p:sldMasterIdLst>
  <p:notesMasterIdLst>
    <p:notesMasterId r:id="rId29"/>
  </p:notesMasterIdLst>
  <p:sldIdLst>
    <p:sldId id="5073" r:id="rId5"/>
    <p:sldId id="5083" r:id="rId6"/>
    <p:sldId id="5124" r:id="rId7"/>
    <p:sldId id="5125" r:id="rId8"/>
    <p:sldId id="5126" r:id="rId9"/>
    <p:sldId id="5127" r:id="rId10"/>
    <p:sldId id="5128" r:id="rId11"/>
    <p:sldId id="5129" r:id="rId12"/>
    <p:sldId id="5130" r:id="rId13"/>
    <p:sldId id="5133" r:id="rId14"/>
    <p:sldId id="5131" r:id="rId15"/>
    <p:sldId id="5132" r:id="rId16"/>
    <p:sldId id="5135" r:id="rId17"/>
    <p:sldId id="5139" r:id="rId18"/>
    <p:sldId id="5140" r:id="rId19"/>
    <p:sldId id="5141" r:id="rId20"/>
    <p:sldId id="5142" r:id="rId21"/>
    <p:sldId id="5134" r:id="rId22"/>
    <p:sldId id="5136" r:id="rId23"/>
    <p:sldId id="5137" r:id="rId24"/>
    <p:sldId id="5138" r:id="rId25"/>
    <p:sldId id="5143" r:id="rId26"/>
    <p:sldId id="5145" r:id="rId27"/>
    <p:sldId id="5146" r:id="rId2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神谷 利夫" initials="神谷" lastIdx="2" clrIdx="0">
    <p:extLst>
      <p:ext uri="{19B8F6BF-5375-455C-9EA6-DF929625EA0E}">
        <p15:presenceInfo xmlns:p15="http://schemas.microsoft.com/office/powerpoint/2012/main" userId="7d9dfa9c7fba710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DAFE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3" autoAdjust="0"/>
    <p:restoredTop sz="96652" autoAdjust="0"/>
  </p:normalViewPr>
  <p:slideViewPr>
    <p:cSldViewPr snapToGrid="0">
      <p:cViewPr varScale="1">
        <p:scale>
          <a:sx n="106" d="100"/>
          <a:sy n="106" d="100"/>
        </p:scale>
        <p:origin x="1042" y="29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18" d="100"/>
          <a:sy n="118" d="100"/>
        </p:scale>
        <p:origin x="50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9652D-4DC6-43D8-9FF5-E1C9EAEB0F0E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86E9C1-5B12-4393-898A-0F129C7F5F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911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6294E8-CF56-4848-A3B5-7413B75C715D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292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1237" cy="3427413"/>
          </a:xfrm>
          <a:solidFill>
            <a:srgbClr val="FFFFFF"/>
          </a:solidFill>
          <a:ln/>
        </p:spPr>
      </p:sp>
      <p:sp>
        <p:nvSpPr>
          <p:cNvPr id="292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4408" tIns="42204" rIns="84408" bIns="42204"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2336319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F6D4C-5A1C-FDDD-A6D6-E37D6E2CF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ADCFB0C8-C021-E5B3-B920-B415976005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BBF8C1AE-40AA-A882-4AA7-90F3E90314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3845078A-5A51-7885-A3F8-6DB2FFD74C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9749634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7E441-C566-AFCE-350A-67C5ED8E1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E8F879C5-41B0-C1D8-33C6-4ED9523B69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CBA8FBC8-75D7-C30B-3C2B-CB986679D8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F4D98909-4DCC-698F-772C-2311770D9A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5941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FD05C7-1D66-2717-92E2-E5A51FC16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CAE26863-C986-4A20-0C64-1199E34A60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9CA3BF3C-E249-7158-2656-8D60D5F822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42D2FDE4-8B69-802C-DF6E-1DA5C7CCCA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4760884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EC04B-C5CA-8F3E-6A03-AEF071A6B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C1C7E75B-4D50-699B-57AF-5EA7DB5DC7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852360FF-A103-0736-E18E-C90BC1DBF9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2EC751F3-346A-C234-8379-2145F6E7FB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0277981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3C0292-23D1-ED97-94BC-83FEA880C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EE8D9E03-AFF0-F008-F912-E80675C4A8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E5ACB394-1241-A36B-B096-E2E6B5E541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99CEDD47-5323-5495-1A54-4EB847892E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5755009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2F4C9-0227-9570-7630-74CB415C4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E1E9DB95-78D1-7649-0256-1A61F3512B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FB44507A-12B2-FB7B-8E95-76F90D2216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7F826640-9960-897F-6682-7CF194889C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5282139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4E335-0CEB-57E7-AD07-487847D5E4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DEF2393E-FFA5-3805-34F4-5DAFB0A158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7D1CC047-D676-6C11-B87C-9FA839E2B2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8ADDE718-C3BF-4952-E7D5-3F0A086DD1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4867637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10A15-838A-E19E-CA3B-3D86844F3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FBF48906-37F6-A9FC-31C1-CE6D9644C6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3F311789-9212-A312-34A5-7A76A02725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BC40F181-08CB-B821-7D19-E5F532E22F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1491212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0395CB-8679-6301-664B-21FC12D5A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A27F4CCF-4FE2-E61B-63AD-D75FE44A07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FF18D04E-20DB-B811-7E15-ED62601978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E270467B-70C8-38E9-15A1-10ABB2E641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5954573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7813B-C69B-5F02-C032-BFDE9D670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0B89B170-1905-31C5-196A-F3B2D33825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F693588F-AF67-E92D-30E2-0640DDE0DA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1BB56666-ACDD-20AE-C936-4A8039289F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903762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FEA8B-D9F5-C694-BEEF-E65ABF663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0360BA71-7138-B0C4-42F0-63344E910C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36D1CD57-8393-A1BC-BCF5-F7F4913AF9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71CB90FC-BF68-3DC6-3E53-031E58814F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1488565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73E77E-38B6-3518-EF18-ADDB10DAE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F9BB6691-8015-69F4-E215-D4B7394E98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063B04B8-0B30-A85D-54EE-1173563848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58526278-9262-6D9F-C94E-6323F1829F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2489354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4F96B6-5E0A-4AB8-3BB9-04C93C3CB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A691FCBF-9E2A-BD59-6D90-72F7EFFD9D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E188B219-7AD4-5B47-F7DE-DEA89DA3CB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B0097FBF-CC58-EFFA-80D3-D0E0FE8944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8389147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0A074-C268-1690-25D0-5F6431C91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89DFE71E-19C0-E14D-CD63-63C8D45ECD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14F09873-B868-4AE7-7648-5777815998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7C1701B1-9AC8-97A0-5196-BC737256A8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6551919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574705-15DB-EDE5-D40B-8C5208683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CB91E2B0-CD05-63CA-E01A-6DDDC5A8E3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A4BB2581-5F0A-CCC5-7251-775563BF6E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0BF69298-DC2C-D662-A997-75973D5C40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0940866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BDAFF2-400B-A947-75B0-BD6E5C6AF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A8C176B6-7C83-6CF8-B8DC-61074F16DD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4B86A980-29AE-33B6-EBBB-B5DFC9800A4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C4443A55-F559-103C-550F-7FA0BB0A92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697040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B78BC-6F10-11E4-38FC-720C29678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E4F325C6-B51B-DBB9-3490-4A2A17B37D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C068150F-AF4F-53F6-8E43-B4EB1299C3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1CFAFBB4-F63E-6B38-968A-E3792AC75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2665306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3B4D1-F1D1-A9E9-104A-58CD5ED0A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A7D8280A-CA1F-E780-CD79-43A65D3EBD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9455863B-C361-D608-9930-1CEC3C6611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11D8F2E9-6663-379D-EB5C-BF4B9B72C7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644011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C0709-B8E4-8D84-B067-E8EB580ED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F379F02D-7D17-0143-A188-0C9DF43912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DE7E7DB2-9C1A-9D1B-7387-0478AC165D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5227DA3E-2223-06A5-AB6F-9310711BD5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8029926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A3EB36-6021-9428-5BF1-5DB3DD5049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EA89654C-4B8C-6521-D32A-67BC315C11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701D52F4-D574-5E66-FEF3-C31821F1C9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D8F0A6A4-5C79-1672-B05C-3F73D4CCC9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5449419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FC41A-F7D2-2E8B-4FE0-DEF218AC9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19F25E97-30EF-D283-1097-87BA6A613C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419D8B0C-F413-1008-F387-A96023011D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4B278EF9-9705-3A90-C266-A7BC655F96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547558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DF41A-C335-E194-89EE-D20E02CA24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20C8E8EF-A954-214B-6E26-A33FB3F334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DC1966CD-9CD5-BFB1-AF5D-4C79D77B5C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22F97347-E902-0E6E-618C-2B8B5C8754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5980303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D58C6-940B-73F9-C9A1-E556C541F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64ECAD83-B7DE-65A7-2C09-4EFE8AF05A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F587942A-3324-8821-F1CF-110CE1C806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A4782B7F-EE66-B2D9-C71E-D82162167B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098623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8992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699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466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8B299207-A22D-4C0B-8BC6-0A450BE7DC24}" type="slidenum">
              <a:rPr kumimoji="0" lang="en-US" altLang="ja-JP" smtClean="0"/>
              <a:pPr defTabSz="457200">
                <a:defRPr/>
              </a:pPr>
              <a:t>‹#›</a:t>
            </a:fld>
            <a:endParaRPr kumimoji="0" lang="en-US" altLang="ja-JP"/>
          </a:p>
        </p:txBody>
      </p:sp>
    </p:spTree>
    <p:extLst>
      <p:ext uri="{BB962C8B-B14F-4D97-AF65-F5344CB8AC3E}">
        <p14:creationId xmlns:p14="http://schemas.microsoft.com/office/powerpoint/2010/main" val="286842421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BC3FC073-8E43-4A27-BC9F-D283EADCF086}" type="slidenum">
              <a:rPr kumimoji="0" lang="en-US" altLang="ja-JP" smtClean="0"/>
              <a:pPr defTabSz="457200">
                <a:defRPr/>
              </a:pPr>
              <a:t>‹#›</a:t>
            </a:fld>
            <a:endParaRPr kumimoji="0" lang="en-US" altLang="ja-JP"/>
          </a:p>
        </p:txBody>
      </p:sp>
    </p:spTree>
    <p:extLst>
      <p:ext uri="{BB962C8B-B14F-4D97-AF65-F5344CB8AC3E}">
        <p14:creationId xmlns:p14="http://schemas.microsoft.com/office/powerpoint/2010/main" val="309943818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74634A21-2771-4A8E-B948-BC987F9A10EE}" type="slidenum">
              <a:rPr kumimoji="0" lang="en-US" altLang="ja-JP" smtClean="0"/>
              <a:pPr defTabSz="457200">
                <a:defRPr/>
              </a:pPr>
              <a:t>‹#›</a:t>
            </a:fld>
            <a:endParaRPr kumimoji="0" lang="en-US" altLang="ja-JP"/>
          </a:p>
        </p:txBody>
      </p:sp>
    </p:spTree>
    <p:extLst>
      <p:ext uri="{BB962C8B-B14F-4D97-AF65-F5344CB8AC3E}">
        <p14:creationId xmlns:p14="http://schemas.microsoft.com/office/powerpoint/2010/main" val="2733278558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79B5A94D-BEFC-47F2-ADD9-CC1CDE86D830}" type="slidenum">
              <a:rPr kumimoji="0" lang="en-US" altLang="ja-JP" smtClean="0"/>
              <a:pPr defTabSz="457200">
                <a:defRPr/>
              </a:pPr>
              <a:t>‹#›</a:t>
            </a:fld>
            <a:endParaRPr kumimoji="0" lang="en-US" altLang="ja-JP"/>
          </a:p>
        </p:txBody>
      </p:sp>
    </p:spTree>
    <p:extLst>
      <p:ext uri="{BB962C8B-B14F-4D97-AF65-F5344CB8AC3E}">
        <p14:creationId xmlns:p14="http://schemas.microsoft.com/office/powerpoint/2010/main" val="4240735368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BCBCA061-458E-441E-BCEC-B7AB8E52ABFF}" type="slidenum">
              <a:rPr kumimoji="0" lang="en-US" altLang="ja-JP" smtClean="0"/>
              <a:pPr defTabSz="457200">
                <a:defRPr/>
              </a:pPr>
              <a:t>‹#›</a:t>
            </a:fld>
            <a:endParaRPr kumimoji="0" lang="en-US" altLang="ja-JP"/>
          </a:p>
        </p:txBody>
      </p:sp>
    </p:spTree>
    <p:extLst>
      <p:ext uri="{BB962C8B-B14F-4D97-AF65-F5344CB8AC3E}">
        <p14:creationId xmlns:p14="http://schemas.microsoft.com/office/powerpoint/2010/main" val="2493401890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48569594-6B2C-4AE0-AD8D-E8464A0C5F91}" type="slidenum">
              <a:rPr kumimoji="0" lang="en-US" altLang="ja-JP" smtClean="0"/>
              <a:pPr defTabSz="457200">
                <a:defRPr/>
              </a:pPr>
              <a:t>‹#›</a:t>
            </a:fld>
            <a:endParaRPr kumimoji="0" lang="en-US" altLang="ja-JP"/>
          </a:p>
        </p:txBody>
      </p:sp>
    </p:spTree>
    <p:extLst>
      <p:ext uri="{BB962C8B-B14F-4D97-AF65-F5344CB8AC3E}">
        <p14:creationId xmlns:p14="http://schemas.microsoft.com/office/powerpoint/2010/main" val="1616317353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5BC55A36-BB40-443C-9791-3BA8CB4CEEB2}" type="slidenum">
              <a:rPr kumimoji="0" lang="en-US" altLang="ja-JP" smtClean="0"/>
              <a:pPr defTabSz="457200">
                <a:defRPr/>
              </a:pPr>
              <a:t>‹#›</a:t>
            </a:fld>
            <a:endParaRPr kumimoji="0" lang="en-US" altLang="ja-JP"/>
          </a:p>
        </p:txBody>
      </p:sp>
    </p:spTree>
    <p:extLst>
      <p:ext uri="{BB962C8B-B14F-4D97-AF65-F5344CB8AC3E}">
        <p14:creationId xmlns:p14="http://schemas.microsoft.com/office/powerpoint/2010/main" val="1559469738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9FAF339D-AEDF-4C4B-BCEA-4EC7967453AC}" type="slidenum">
              <a:rPr kumimoji="0" lang="en-US" altLang="ja-JP" smtClean="0"/>
              <a:pPr defTabSz="457200">
                <a:defRPr/>
              </a:pPr>
              <a:t>‹#›</a:t>
            </a:fld>
            <a:endParaRPr kumimoji="0" lang="en-US" altLang="ja-JP"/>
          </a:p>
        </p:txBody>
      </p:sp>
    </p:spTree>
    <p:extLst>
      <p:ext uri="{BB962C8B-B14F-4D97-AF65-F5344CB8AC3E}">
        <p14:creationId xmlns:p14="http://schemas.microsoft.com/office/powerpoint/2010/main" val="322905495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45557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2B696F01-06F7-43B2-91C5-9275A55F7CEC}" type="slidenum">
              <a:rPr kumimoji="0" lang="en-US" altLang="ja-JP" smtClean="0"/>
              <a:pPr defTabSz="457200">
                <a:defRPr/>
              </a:pPr>
              <a:t>‹#›</a:t>
            </a:fld>
            <a:endParaRPr kumimoji="0" lang="en-US" altLang="ja-JP"/>
          </a:p>
        </p:txBody>
      </p:sp>
    </p:spTree>
    <p:extLst>
      <p:ext uri="{BB962C8B-B14F-4D97-AF65-F5344CB8AC3E}">
        <p14:creationId xmlns:p14="http://schemas.microsoft.com/office/powerpoint/2010/main" val="279358622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5E940E7A-912F-41C1-BF35-14C8FF108CE7}" type="slidenum">
              <a:rPr kumimoji="0" lang="en-US" altLang="ja-JP" smtClean="0"/>
              <a:pPr defTabSz="457200">
                <a:defRPr/>
              </a:pPr>
              <a:t>‹#›</a:t>
            </a:fld>
            <a:endParaRPr kumimoji="0" lang="en-US" altLang="ja-JP"/>
          </a:p>
        </p:txBody>
      </p:sp>
    </p:spTree>
    <p:extLst>
      <p:ext uri="{BB962C8B-B14F-4D97-AF65-F5344CB8AC3E}">
        <p14:creationId xmlns:p14="http://schemas.microsoft.com/office/powerpoint/2010/main" val="2207655613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kumimoji="0"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60AF57D0-4F26-4BA8-BA24-6AEA5CF165BE}" type="slidenum">
              <a:rPr kumimoji="0" lang="en-US" altLang="ja-JP" smtClean="0"/>
              <a:pPr defTabSz="457200">
                <a:defRPr/>
              </a:pPr>
              <a:t>‹#›</a:t>
            </a:fld>
            <a:endParaRPr kumimoji="0" lang="en-US" altLang="ja-JP"/>
          </a:p>
        </p:txBody>
      </p:sp>
    </p:spTree>
    <p:extLst>
      <p:ext uri="{BB962C8B-B14F-4D97-AF65-F5344CB8AC3E}">
        <p14:creationId xmlns:p14="http://schemas.microsoft.com/office/powerpoint/2010/main" val="2241675549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B3D1F5-B0A0-4E8A-9A41-693F614E49F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494915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73F15B-D7EC-4346-AE00-9FCC720CBCD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52682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9EA2D9-40AD-471D-B7AB-87D3788EDDC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899995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D4493C-2800-46A6-9161-A99A8D8F31A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40616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E5C95-84D5-43DC-8380-4F38D2F06C7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160142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16BF1C-FA65-4871-A403-CF583B1FFE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032445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78394F-19E3-48F9-9203-FCE5E37321A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0897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67000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4FA544-1485-4266-8A90-D1BD78D50C3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064028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2CDA21-0E8E-4B8D-BF7B-B1E7C930326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575452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6D5173-47DD-473B-A2C2-5B53628A8EF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22766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336B7C-0DB2-4C87-BB26-12B02978C1B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67693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7564" y="41337"/>
            <a:ext cx="11456869" cy="6443459"/>
          </a:xfrm>
          <a:prstGeom prst="rect">
            <a:avLst/>
          </a:prstGeom>
        </p:spPr>
      </p:pic>
      <p:sp>
        <p:nvSpPr>
          <p:cNvPr id="4" name="正方形/長方形 3"/>
          <p:cNvSpPr/>
          <p:nvPr userDrawn="1"/>
        </p:nvSpPr>
        <p:spPr>
          <a:xfrm>
            <a:off x="11067083" y="-4242"/>
            <a:ext cx="936104" cy="119427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0" y="-4242"/>
            <a:ext cx="12192000" cy="139180"/>
          </a:xfrm>
          <a:prstGeom prst="rect">
            <a:avLst/>
          </a:prstGeom>
          <a:solidFill>
            <a:srgbClr val="987D1C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508484" y="3909153"/>
            <a:ext cx="111750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1886970"/>
            <a:ext cx="10363200" cy="1470025"/>
          </a:xfrm>
        </p:spPr>
        <p:txBody>
          <a:bodyPr>
            <a:normAutofit/>
          </a:bodyPr>
          <a:lstStyle>
            <a:lvl1pPr algn="ctr">
              <a:defRPr sz="3000" baseline="0">
                <a:solidFill>
                  <a:schemeClr val="accent5">
                    <a:lumMod val="50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4340696"/>
            <a:ext cx="8534400" cy="1464568"/>
          </a:xfrm>
        </p:spPr>
        <p:txBody>
          <a:bodyPr>
            <a:normAutofit/>
          </a:bodyPr>
          <a:lstStyle>
            <a:lvl1pPr marL="0" indent="0" algn="ctr">
              <a:buNone/>
              <a:defRPr sz="2400" baseline="0">
                <a:solidFill>
                  <a:srgbClr val="203864"/>
                </a:solidFill>
                <a:latin typeface="+mj-ea"/>
                <a:ea typeface="+mj-ea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pic>
        <p:nvPicPr>
          <p:cNvPr id="9" name="図 8" descr="flag_l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070" y="11088"/>
            <a:ext cx="1109861" cy="1547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551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1" y="126752"/>
            <a:ext cx="10753195" cy="709963"/>
          </a:xfrm>
        </p:spPr>
        <p:txBody>
          <a:bodyPr bIns="0"/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cxnSp>
        <p:nvCxnSpPr>
          <p:cNvPr id="4" name="直線コネクタ 3"/>
          <p:cNvCxnSpPr/>
          <p:nvPr userDrawn="1"/>
        </p:nvCxnSpPr>
        <p:spPr>
          <a:xfrm flipV="1">
            <a:off x="1" y="842404"/>
            <a:ext cx="4463819" cy="1"/>
          </a:xfrm>
          <a:prstGeom prst="line">
            <a:avLst/>
          </a:prstGeom>
          <a:ln w="63500" cmpd="dbl">
            <a:solidFill>
              <a:srgbClr val="022C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168038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340768"/>
            <a:ext cx="5384800" cy="496855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340768"/>
            <a:ext cx="5384800" cy="496855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cxnSp>
        <p:nvCxnSpPr>
          <p:cNvPr id="5" name="直線コネクタ 4"/>
          <p:cNvCxnSpPr/>
          <p:nvPr userDrawn="1"/>
        </p:nvCxnSpPr>
        <p:spPr>
          <a:xfrm flipV="1">
            <a:off x="1" y="842404"/>
            <a:ext cx="4463819" cy="1"/>
          </a:xfrm>
          <a:prstGeom prst="line">
            <a:avLst/>
          </a:prstGeom>
          <a:ln w="63500" cmpd="dbl">
            <a:solidFill>
              <a:srgbClr val="022C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48542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7454381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 userDrawn="1"/>
        </p:nvSpPr>
        <p:spPr>
          <a:xfrm>
            <a:off x="10246408" y="6351712"/>
            <a:ext cx="1879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A50868-C88D-6B49-8F6F-2FC5D73B70AB}" type="slidenum">
              <a:rPr kumimoji="1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71E2C00-6005-4AB3-957F-73AB61047FFF}"/>
              </a:ext>
            </a:extLst>
          </p:cNvPr>
          <p:cNvSpPr txBox="1"/>
          <p:nvPr userDrawn="1"/>
        </p:nvSpPr>
        <p:spPr>
          <a:xfrm>
            <a:off x="3572091" y="6548141"/>
            <a:ext cx="2592288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050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D2MatE Internal Use Only</a:t>
            </a:r>
            <a:endParaRPr lang="ja-JP" altLang="en-US" sz="1050" dirty="0">
              <a:solidFill>
                <a:srgbClr val="FF0000"/>
              </a:solidFill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EE095A0B-3DFB-4D0F-9C97-5D4AD9D658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91269" y="1"/>
            <a:ext cx="2800731" cy="566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533490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2CC2344-3C51-1546-8129-9C54973DD3EE}"/>
              </a:ext>
            </a:extLst>
          </p:cNvPr>
          <p:cNvSpPr/>
          <p:nvPr userDrawn="1"/>
        </p:nvSpPr>
        <p:spPr>
          <a:xfrm>
            <a:off x="9819861" y="0"/>
            <a:ext cx="2372139" cy="1351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正方形/長方形 1"/>
          <p:cNvSpPr/>
          <p:nvPr userDrawn="1"/>
        </p:nvSpPr>
        <p:spPr>
          <a:xfrm>
            <a:off x="0" y="0"/>
            <a:ext cx="12192000" cy="134938"/>
          </a:xfrm>
          <a:prstGeom prst="rect">
            <a:avLst/>
          </a:prstGeom>
          <a:solidFill>
            <a:srgbClr val="987D1C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5" name="直線コネクタ 4"/>
          <p:cNvCxnSpPr/>
          <p:nvPr userDrawn="1"/>
        </p:nvCxnSpPr>
        <p:spPr>
          <a:xfrm flipV="1">
            <a:off x="1" y="842404"/>
            <a:ext cx="4463819" cy="1"/>
          </a:xfrm>
          <a:prstGeom prst="line">
            <a:avLst/>
          </a:prstGeom>
          <a:ln w="63500" cmpd="dbl">
            <a:solidFill>
              <a:srgbClr val="022C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図 5" descr="flag_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070" y="11088"/>
            <a:ext cx="1109861" cy="1547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57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595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891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116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107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96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51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12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000000"/>
                </a:solidFill>
                <a:ea typeface="ＭＳ Ｐゴシック" pitchFamily="50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000000"/>
                </a:solidFill>
                <a:ea typeface="ＭＳ Ｐゴシック" pitchFamily="50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000000"/>
                </a:solidFill>
                <a:ea typeface="ＭＳ Ｐゴシック" pitchFamily="50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7826E72-A05E-4B5E-AEF3-9B9A3E33DAE4}" type="slidenum">
              <a:rPr kumimoji="0" lang="en-US" altLang="ja-JP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0" lang="en-US" altLang="ja-JP"/>
          </a:p>
        </p:txBody>
      </p:sp>
    </p:spTree>
    <p:extLst>
      <p:ext uri="{BB962C8B-B14F-4D97-AF65-F5344CB8AC3E}">
        <p14:creationId xmlns:p14="http://schemas.microsoft.com/office/powerpoint/2010/main" val="2524634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4006" r:id="rId2"/>
    <p:sldLayoutId id="2147484007" r:id="rId3"/>
    <p:sldLayoutId id="2147484008" r:id="rId4"/>
    <p:sldLayoutId id="2147484009" r:id="rId5"/>
    <p:sldLayoutId id="2147484010" r:id="rId6"/>
    <p:sldLayoutId id="2147484011" r:id="rId7"/>
    <p:sldLayoutId id="2147484012" r:id="rId8"/>
    <p:sldLayoutId id="2147484013" r:id="rId9"/>
    <p:sldLayoutId id="2147484014" r:id="rId10"/>
    <p:sldLayoutId id="214748401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866EC2-1C3B-4D30-9466-90F20B9F58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7136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9" r:id="rId1"/>
    <p:sldLayoutId id="2147484030" r:id="rId2"/>
    <p:sldLayoutId id="2147484031" r:id="rId3"/>
    <p:sldLayoutId id="2147484032" r:id="rId4"/>
    <p:sldLayoutId id="2147484033" r:id="rId5"/>
    <p:sldLayoutId id="2147484034" r:id="rId6"/>
    <p:sldLayoutId id="2147484035" r:id="rId7"/>
    <p:sldLayoutId id="2147484036" r:id="rId8"/>
    <p:sldLayoutId id="2147484037" r:id="rId9"/>
    <p:sldLayoutId id="2147484038" r:id="rId10"/>
    <p:sldLayoutId id="214748403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35361" y="116632"/>
            <a:ext cx="10753195" cy="720080"/>
          </a:xfrm>
          <a:prstGeom prst="rect">
            <a:avLst/>
          </a:prstGeom>
        </p:spPr>
        <p:txBody>
          <a:bodyPr vert="horz" lIns="91440" tIns="45720" rIns="91440" bIns="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23392" y="1268762"/>
            <a:ext cx="10959008" cy="5256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8" name="テキスト ボックス 7"/>
          <p:cNvSpPr txBox="1"/>
          <p:nvPr userDrawn="1"/>
        </p:nvSpPr>
        <p:spPr>
          <a:xfrm>
            <a:off x="10246408" y="6351712"/>
            <a:ext cx="1879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A50868-C88D-6B49-8F6F-2FC5D73B70AB}" type="slidenum">
              <a:rPr kumimoji="1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765169A-5E1B-4EF9-8943-6AE17045916E}"/>
              </a:ext>
            </a:extLst>
          </p:cNvPr>
          <p:cNvSpPr txBox="1"/>
          <p:nvPr userDrawn="1"/>
        </p:nvSpPr>
        <p:spPr>
          <a:xfrm>
            <a:off x="4415813" y="6550223"/>
            <a:ext cx="2592288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050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</a:t>
            </a:r>
            <a:r>
              <a:rPr lang="en-US" altLang="ja-JP" sz="1050" baseline="30000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r>
              <a:rPr lang="en-US" altLang="ja-JP" sz="1050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MatE Internal Use Only</a:t>
            </a:r>
            <a:endParaRPr lang="ja-JP" altLang="en-US" sz="1050" dirty="0">
              <a:solidFill>
                <a:srgbClr val="FF0000"/>
              </a:solidFill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1601F79-2ECC-4C53-AD2B-67ECF01D8F50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9391269" y="1"/>
            <a:ext cx="2800731" cy="566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95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3" r:id="rId1"/>
    <p:sldLayoutId id="2147484054" r:id="rId2"/>
    <p:sldLayoutId id="2147484055" r:id="rId3"/>
    <p:sldLayoutId id="2147484056" r:id="rId4"/>
    <p:sldLayoutId id="2147484057" r:id="rId5"/>
    <p:sldLayoutId id="2147484058" r:id="rId6"/>
  </p:sldLayoutIdLst>
  <p:hf hdr="0" ftr="0" dt="0"/>
  <p:txStyles>
    <p:titleStyle>
      <a:lvl1pPr algn="l" defTabSz="685800" rtl="0" eaLnBrk="1" latinLnBrk="0" hangingPunct="1">
        <a:spcBef>
          <a:spcPct val="0"/>
        </a:spcBef>
        <a:buNone/>
        <a:defRPr kumimoji="1" sz="2700" kern="1200" baseline="0">
          <a:solidFill>
            <a:schemeClr val="accent5">
              <a:lumMod val="50000"/>
            </a:schemeClr>
          </a:solidFill>
          <a:latin typeface="Verdana" panose="020B0604030504040204" pitchFamily="34" charset="0"/>
          <a:ea typeface="メイリオ" panose="020B0604030504040204" pitchFamily="50" charset="-128"/>
          <a:cs typeface="+mj-cs"/>
        </a:defRPr>
      </a:lvl1pPr>
    </p:titleStyle>
    <p:bodyStyle>
      <a:lvl1pPr marL="257175" indent="-270000" algn="l" defTabSz="685800" rtl="0" eaLnBrk="1" latinLnBrk="0" hangingPunct="1">
        <a:spcBef>
          <a:spcPts val="900"/>
        </a:spcBef>
        <a:buFont typeface="Wingdings" panose="05000000000000000000" pitchFamily="2" charset="2"/>
        <a:buChar char="l"/>
        <a:defRPr kumimoji="1" sz="2400" kern="1200" baseline="0">
          <a:solidFill>
            <a:srgbClr val="203864"/>
          </a:solidFill>
          <a:latin typeface="Verdana" panose="020B0604030504040204" pitchFamily="34" charset="0"/>
          <a:ea typeface="メイリオ" panose="020B0604030504040204" pitchFamily="50" charset="-128"/>
          <a:cs typeface="+mn-cs"/>
        </a:defRPr>
      </a:lvl1pPr>
      <a:lvl2pPr marL="557213" indent="-270000" algn="l" defTabSz="685800" rtl="0" eaLnBrk="1" latinLnBrk="0" hangingPunct="1">
        <a:spcBef>
          <a:spcPts val="150"/>
        </a:spcBef>
        <a:buFont typeface="Wingdings" panose="05000000000000000000" pitchFamily="2" charset="2"/>
        <a:buChar char="n"/>
        <a:defRPr kumimoji="1" sz="2100" kern="1200" baseline="0">
          <a:solidFill>
            <a:schemeClr val="bg2">
              <a:lumMod val="50000"/>
            </a:schemeClr>
          </a:solidFill>
          <a:latin typeface="Verdana" panose="020B0604030504040204" pitchFamily="34" charset="0"/>
          <a:ea typeface="メイリオ" panose="020B0604030504040204" pitchFamily="50" charset="-128"/>
          <a:cs typeface="+mn-cs"/>
        </a:defRPr>
      </a:lvl2pPr>
      <a:lvl3pPr marL="740569" indent="-271463" algn="l" defTabSz="685800" rtl="0" eaLnBrk="1" latinLnBrk="0" hangingPunct="1">
        <a:spcBef>
          <a:spcPts val="150"/>
        </a:spcBef>
        <a:buFont typeface="Wingdings" panose="05000000000000000000" pitchFamily="2" charset="2"/>
        <a:buChar char="l"/>
        <a:defRPr kumimoji="1" sz="1800" kern="1200" baseline="0">
          <a:solidFill>
            <a:schemeClr val="bg2">
              <a:lumMod val="50000"/>
            </a:schemeClr>
          </a:solidFill>
          <a:latin typeface="Verdana" panose="020B0604030504040204" pitchFamily="34" charset="0"/>
          <a:ea typeface="メイリオ" panose="020B0604030504040204" pitchFamily="50" charset="-128"/>
          <a:cs typeface="+mn-cs"/>
        </a:defRPr>
      </a:lvl3pPr>
      <a:lvl4pPr marL="1012031" indent="-339329" algn="l" defTabSz="685800" rtl="0" eaLnBrk="1" latinLnBrk="0" hangingPunct="1">
        <a:spcBef>
          <a:spcPts val="150"/>
        </a:spcBef>
        <a:buFont typeface="Wingdings" panose="05000000000000000000" pitchFamily="2" charset="2"/>
        <a:buChar char="l"/>
        <a:defRPr kumimoji="1" sz="1800" kern="1200" baseline="0">
          <a:solidFill>
            <a:schemeClr val="bg2">
              <a:lumMod val="50000"/>
            </a:schemeClr>
          </a:solidFill>
          <a:latin typeface="Verdana" panose="020B0604030504040204" pitchFamily="34" charset="0"/>
          <a:ea typeface="メイリオ" panose="020B0604030504040204" pitchFamily="50" charset="-128"/>
          <a:cs typeface="+mn-cs"/>
        </a:defRPr>
      </a:lvl4pPr>
      <a:lvl5pPr marL="1276350" indent="-332185" algn="l" defTabSz="685800" rtl="0" eaLnBrk="1" latinLnBrk="0" hangingPunct="1">
        <a:spcBef>
          <a:spcPts val="150"/>
        </a:spcBef>
        <a:buFont typeface="Wingdings" panose="05000000000000000000" pitchFamily="2" charset="2"/>
        <a:buChar char="l"/>
        <a:defRPr kumimoji="1" sz="1800" kern="1200" baseline="0">
          <a:solidFill>
            <a:schemeClr val="bg2">
              <a:lumMod val="50000"/>
            </a:schemeClr>
          </a:solidFill>
          <a:latin typeface="Verdana" panose="020B0604030504040204" pitchFamily="34" charset="0"/>
          <a:ea typeface="メイリオ" panose="020B0604030504040204" pitchFamily="50" charset="-128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gradFill rotWithShape="0">
            <a:gsLst>
              <a:gs pos="0">
                <a:srgbClr val="99FFCC"/>
              </a:gs>
              <a:gs pos="100000">
                <a:srgbClr val="CCFF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6096000" y="3289329"/>
            <a:ext cx="4572001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東京科学大学</a:t>
            </a:r>
            <a:endParaRPr kumimoji="1" lang="en-US" altLang="ja-JP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総合研究院</a:t>
            </a:r>
            <a:endParaRPr kumimoji="1" lang="en-US" altLang="ja-JP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元素戦略</a:t>
            </a:r>
            <a:r>
              <a:rPr kumimoji="1" lang="en-US" altLang="ja-JP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MDX</a:t>
            </a: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研究センター</a:t>
            </a:r>
            <a:endParaRPr kumimoji="1" lang="en-US" altLang="ja-JP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600" b="1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フロンティア材料研究所</a:t>
            </a:r>
            <a:endParaRPr kumimoji="1" lang="ja-JP" altLang="en-US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4367808" y="2991863"/>
            <a:ext cx="232410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神谷利夫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83432" y="1269166"/>
            <a:ext cx="10513168" cy="16764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  <a:latin typeface="+mn-lt"/>
                <a:ea typeface="+mn-ea"/>
              </a:rPr>
              <a:t>生成</a:t>
            </a:r>
            <a:r>
              <a:rPr lang="en-US" altLang="ja-JP" sz="3600" b="1" dirty="0">
                <a:solidFill>
                  <a:srgbClr val="0000FF"/>
                </a:solidFill>
                <a:latin typeface="+mn-lt"/>
                <a:ea typeface="+mn-ea"/>
              </a:rPr>
              <a:t>AI</a:t>
            </a:r>
            <a:r>
              <a:rPr lang="ja-JP" altLang="en-US" sz="3600" b="1" dirty="0">
                <a:solidFill>
                  <a:srgbClr val="0000FF"/>
                </a:solidFill>
                <a:latin typeface="+mn-lt"/>
                <a:ea typeface="+mn-ea"/>
              </a:rPr>
              <a:t>の利用例</a:t>
            </a:r>
            <a:r>
              <a:rPr lang="en-US" altLang="ja-JP" sz="3600" b="1" dirty="0">
                <a:solidFill>
                  <a:srgbClr val="0000FF"/>
                </a:solidFill>
                <a:latin typeface="+mn-lt"/>
                <a:ea typeface="+mn-ea"/>
              </a:rPr>
              <a:t>:</a:t>
            </a:r>
            <a:r>
              <a:rPr lang="ja-JP" altLang="en-US" sz="3600" b="1" dirty="0">
                <a:solidFill>
                  <a:srgbClr val="0000FF"/>
                </a:solidFill>
                <a:latin typeface="+mn-lt"/>
                <a:ea typeface="+mn-ea"/>
              </a:rPr>
              <a:t> </a:t>
            </a:r>
            <a:r>
              <a:rPr lang="en-US" altLang="ja-JP" sz="3600" b="1" dirty="0">
                <a:solidFill>
                  <a:srgbClr val="0000FF"/>
                </a:solidFill>
                <a:latin typeface="+mn-lt"/>
                <a:ea typeface="+mn-ea"/>
              </a:rPr>
              <a:t>template</a:t>
            </a:r>
            <a:r>
              <a:rPr lang="ja-JP" altLang="en-US" sz="3600" b="1" dirty="0">
                <a:solidFill>
                  <a:srgbClr val="0000FF"/>
                </a:solidFill>
                <a:latin typeface="+mn-lt"/>
                <a:ea typeface="+mn-ea"/>
              </a:rPr>
              <a:t>を用いたプログラミング</a:t>
            </a:r>
          </a:p>
        </p:txBody>
      </p:sp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87D98DB5-A32A-21C1-2279-9FD466557016}"/>
              </a:ext>
            </a:extLst>
          </p:cNvPr>
          <p:cNvSpPr txBox="1">
            <a:spLocks/>
          </p:cNvSpPr>
          <p:nvPr/>
        </p:nvSpPr>
        <p:spPr>
          <a:xfrm>
            <a:off x="454224" y="5631180"/>
            <a:ext cx="10887600" cy="11029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None/>
              <a:defRPr kumimoji="1" sz="2400" b="1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50000"/>
              </a:lnSpc>
              <a:spcBef>
                <a:spcPts val="500"/>
              </a:spcBef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50000"/>
              </a:lnSpc>
              <a:spcBef>
                <a:spcPts val="500"/>
              </a:spcBef>
              <a:buClr>
                <a:schemeClr val="bg1">
                  <a:lumMod val="50000"/>
                </a:schemeClr>
              </a:buClr>
              <a:buSzPct val="80000"/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ja-JP" altLang="en-US" sz="2000" dirty="0"/>
              <a:t>本資料には、</a:t>
            </a:r>
            <a:r>
              <a:rPr lang="en-US" altLang="ja-JP" sz="2000" dirty="0"/>
              <a:t>Microsoft365</a:t>
            </a:r>
            <a:r>
              <a:rPr lang="ja-JP" altLang="en-US" sz="2000" dirty="0"/>
              <a:t> </a:t>
            </a:r>
            <a:r>
              <a:rPr lang="en-US" altLang="ja-JP" sz="2000" dirty="0"/>
              <a:t>Copilot / ChatGPT4o,o4-mini</a:t>
            </a:r>
            <a:r>
              <a:rPr lang="ja-JP" altLang="en-US" sz="2000" dirty="0"/>
              <a:t>等</a:t>
            </a:r>
            <a:r>
              <a:rPr lang="en-US" altLang="ja-JP" sz="2000" dirty="0"/>
              <a:t> </a:t>
            </a:r>
            <a:r>
              <a:rPr lang="ja-JP" altLang="en-US" sz="2000" dirty="0"/>
              <a:t>に尋ね、</a:t>
            </a:r>
            <a:br>
              <a:rPr lang="en-US" altLang="ja-JP" sz="2000" dirty="0"/>
            </a:br>
            <a:r>
              <a:rPr lang="ja-JP" altLang="en-US" sz="2000" dirty="0"/>
              <a:t>本資料作成者が納得した内容が含まれています。</a:t>
            </a:r>
            <a:endParaRPr lang="en-US" altLang="ja-JP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A07496-51E3-658D-0102-79E3400502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B1A0A5FA-DBB6-ACF3-920A-256596C01E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ライブラリを差し替える例</a:t>
            </a:r>
            <a:r>
              <a:rPr lang="en-US" altLang="ja-JP" sz="3600" b="1" dirty="0">
                <a:solidFill>
                  <a:srgbClr val="0000FF"/>
                </a:solidFill>
              </a:rPr>
              <a:t>: matplotlib</a:t>
            </a:r>
            <a:r>
              <a:rPr lang="ja-JP" altLang="en-US" sz="3600" b="1" dirty="0">
                <a:solidFill>
                  <a:srgbClr val="0000FF"/>
                </a:solidFill>
              </a:rPr>
              <a:t>の</a:t>
            </a:r>
            <a:r>
              <a:rPr lang="en-US" altLang="ja-JP" sz="3600" b="1" dirty="0">
                <a:solidFill>
                  <a:srgbClr val="0000FF"/>
                </a:solidFill>
              </a:rPr>
              <a:t>GUI</a:t>
            </a:r>
            <a:r>
              <a:rPr lang="ja-JP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ja-JP" sz="3600" b="1" dirty="0">
                <a:solidFill>
                  <a:srgbClr val="0000FF"/>
                </a:solidFill>
              </a:rPr>
              <a:t>backend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6540E83-7F04-FBEA-B27A-6BD262EBCD92}"/>
              </a:ext>
            </a:extLst>
          </p:cNvPr>
          <p:cNvSpPr txBox="1"/>
          <p:nvPr/>
        </p:nvSpPr>
        <p:spPr>
          <a:xfrm>
            <a:off x="212652" y="925028"/>
            <a:ext cx="1196871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dirty="0"/>
              <a:t>matplotlib</a:t>
            </a:r>
            <a:r>
              <a:rPr lang="ja-JP" altLang="en-US" sz="2800" dirty="0"/>
              <a:t>では、グラフを描画する際に</a:t>
            </a:r>
            <a:r>
              <a:rPr lang="en-US" altLang="ja-JP" sz="2800" dirty="0"/>
              <a:t>GUI</a:t>
            </a:r>
            <a:r>
              <a:rPr lang="ja-JP" altLang="en-US" sz="2800" dirty="0"/>
              <a:t>ライブラリを使っている</a:t>
            </a:r>
            <a:endParaRPr lang="en-US" altLang="ja-JP" sz="2800" dirty="0"/>
          </a:p>
          <a:p>
            <a:pPr marL="457200" indent="-457200">
              <a:buFontTx/>
              <a:buChar char="-"/>
            </a:pPr>
            <a:r>
              <a:rPr lang="en-US" altLang="ja-JP" sz="2800" dirty="0" err="1"/>
              <a:t>TkAgg</a:t>
            </a:r>
            <a:r>
              <a:rPr lang="en-US" altLang="ja-JP" sz="2800" dirty="0"/>
              <a:t>: </a:t>
            </a:r>
            <a:r>
              <a:rPr lang="en-US" altLang="ja-JP" sz="2800" dirty="0" err="1"/>
              <a:t>tkinter</a:t>
            </a:r>
            <a:r>
              <a:rPr lang="ja-JP" altLang="en-US" sz="2800" dirty="0"/>
              <a:t>を使ったバックエンド</a:t>
            </a:r>
            <a:endParaRPr lang="en-US" altLang="ja-JP" sz="2800" dirty="0"/>
          </a:p>
          <a:p>
            <a:pPr marL="457200" indent="-457200">
              <a:buFontTx/>
              <a:buChar char="-"/>
            </a:pPr>
            <a:r>
              <a:rPr lang="en-US" altLang="ja-JP" sz="2800" dirty="0"/>
              <a:t>QtAgg: </a:t>
            </a:r>
            <a:r>
              <a:rPr lang="en-US" altLang="ja-JP" sz="2800" dirty="0" err="1"/>
              <a:t>PyQt</a:t>
            </a:r>
            <a:r>
              <a:rPr lang="ja-JP" altLang="en-US" sz="2800" dirty="0"/>
              <a:t>や</a:t>
            </a:r>
            <a:r>
              <a:rPr lang="en-US" altLang="ja-JP" sz="2800" dirty="0" err="1"/>
              <a:t>PySide</a:t>
            </a:r>
            <a:r>
              <a:rPr lang="ja-JP" altLang="en-US" sz="2800" dirty="0"/>
              <a:t>を利用したバックエンド</a:t>
            </a:r>
            <a:endParaRPr lang="en-US" altLang="ja-JP" sz="2800" dirty="0"/>
          </a:p>
          <a:p>
            <a:pPr marL="457200" indent="-457200">
              <a:buFontTx/>
              <a:buChar char="-"/>
            </a:pPr>
            <a:r>
              <a:rPr lang="en-US" altLang="ja-JP" sz="2800" dirty="0"/>
              <a:t>GTK3Agg: GTK</a:t>
            </a:r>
            <a:r>
              <a:rPr lang="ja-JP" altLang="en-US" sz="2800" dirty="0"/>
              <a:t>を使ったバックエンド</a:t>
            </a:r>
            <a:endParaRPr lang="en-US" altLang="ja-JP" sz="2800" dirty="0"/>
          </a:p>
          <a:p>
            <a:pPr marL="457200" indent="-457200">
              <a:buFontTx/>
              <a:buChar char="-"/>
            </a:pPr>
            <a:r>
              <a:rPr lang="en-US" altLang="ja-JP" sz="2800" dirty="0" err="1"/>
              <a:t>wxAgg</a:t>
            </a:r>
            <a:r>
              <a:rPr lang="en-US" altLang="ja-JP" sz="2800" dirty="0"/>
              <a:t>: </a:t>
            </a:r>
            <a:r>
              <a:rPr lang="en-US" altLang="ja-JP" sz="2800" dirty="0" err="1"/>
              <a:t>wxPython</a:t>
            </a:r>
            <a:r>
              <a:rPr lang="ja-JP" altLang="en-US" sz="2800" dirty="0"/>
              <a:t>を利用したバックエンド</a:t>
            </a:r>
            <a:endParaRPr lang="en-US" altLang="ja-JP" sz="2800" dirty="0"/>
          </a:p>
          <a:p>
            <a:pPr marL="457200" indent="-457200">
              <a:buFontTx/>
              <a:buChar char="-"/>
            </a:pPr>
            <a:r>
              <a:rPr lang="en-US" altLang="ja-JP" sz="2800" dirty="0" err="1"/>
              <a:t>MacOSX</a:t>
            </a:r>
            <a:r>
              <a:rPr lang="en-US" altLang="ja-JP" sz="2800" dirty="0"/>
              <a:t>: macOS</a:t>
            </a:r>
            <a:r>
              <a:rPr lang="ja-JP" altLang="en-US" sz="2800" dirty="0"/>
              <a:t>専用のバックエンド</a:t>
            </a:r>
            <a:endParaRPr lang="en-US" altLang="ja-JP" sz="2800" dirty="0"/>
          </a:p>
          <a:p>
            <a:pPr marL="457200" indent="-457200">
              <a:buFontTx/>
              <a:buChar char="-"/>
            </a:pPr>
            <a:r>
              <a:rPr lang="en-US" altLang="ja-JP" sz="2800" dirty="0" err="1"/>
              <a:t>WebAgg</a:t>
            </a:r>
            <a:r>
              <a:rPr lang="en-US" altLang="ja-JP" sz="2800" dirty="0"/>
              <a:t>: </a:t>
            </a:r>
            <a:r>
              <a:rPr lang="ja-JP" altLang="en-US" sz="2800" dirty="0"/>
              <a:t>ブラウザを利用するバックエンド</a:t>
            </a:r>
            <a:endParaRPr lang="en-US" altLang="ja-JP" sz="2800" dirty="0"/>
          </a:p>
          <a:p>
            <a:endParaRPr lang="en-US" altLang="ja-JP" sz="2800" dirty="0"/>
          </a:p>
          <a:p>
            <a:r>
              <a:rPr lang="ja-JP" altLang="en-US" sz="2800" dirty="0"/>
              <a:t>それぞれの</a:t>
            </a:r>
            <a:r>
              <a:rPr lang="en-US" altLang="ja-JP" sz="2800" dirty="0"/>
              <a:t>GUI</a:t>
            </a:r>
            <a:r>
              <a:rPr lang="ja-JP" altLang="en-US" sz="2800" dirty="0"/>
              <a:t> </a:t>
            </a:r>
            <a:r>
              <a:rPr lang="en-US" altLang="ja-JP" sz="2800" dirty="0"/>
              <a:t>backend</a:t>
            </a:r>
            <a:r>
              <a:rPr lang="ja-JP" altLang="en-US" sz="2800" dirty="0"/>
              <a:t>の</a:t>
            </a:r>
            <a:r>
              <a:rPr lang="en-US" altLang="ja-JP" sz="2800" dirty="0"/>
              <a:t>interface</a:t>
            </a:r>
            <a:r>
              <a:rPr lang="ja-JP" altLang="en-US" sz="2800" dirty="0"/>
              <a:t>は異なるが、間に</a:t>
            </a:r>
            <a:r>
              <a:rPr lang="en-US" altLang="ja-JP" sz="2800" dirty="0"/>
              <a:t>wrapper</a:t>
            </a:r>
            <a:r>
              <a:rPr lang="ja-JP" altLang="en-US" sz="2800" dirty="0"/>
              <a:t>関数をいれて</a:t>
            </a:r>
            <a:endParaRPr lang="en-US" altLang="ja-JP" sz="2800" dirty="0"/>
          </a:p>
          <a:p>
            <a:r>
              <a:rPr lang="ja-JP" altLang="en-US" sz="2800" dirty="0"/>
              <a:t>切り替えている（と思う）</a:t>
            </a:r>
          </a:p>
        </p:txBody>
      </p:sp>
    </p:spTree>
    <p:extLst>
      <p:ext uri="{BB962C8B-B14F-4D97-AF65-F5344CB8AC3E}">
        <p14:creationId xmlns:p14="http://schemas.microsoft.com/office/powerpoint/2010/main" val="278966514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97FE4-622F-C22F-072F-3D06F24FC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6F4E55EE-F42F-77F2-D4D7-424EA72F56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再利用性を高めるための注意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01A76D5-2B14-6B74-5BC7-18F78D471F44}"/>
              </a:ext>
            </a:extLst>
          </p:cNvPr>
          <p:cNvSpPr txBox="1"/>
          <p:nvPr/>
        </p:nvSpPr>
        <p:spPr>
          <a:xfrm>
            <a:off x="223285" y="871863"/>
            <a:ext cx="11968715" cy="606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dirty="0"/>
              <a:t>ライブラリでも、関数でも、以下の原則を守る</a:t>
            </a:r>
            <a:endParaRPr lang="en-US" altLang="ja-JP" sz="3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ja-JP" altLang="en-US" sz="3600" dirty="0">
                <a:solidFill>
                  <a:srgbClr val="FF0000"/>
                </a:solidFill>
              </a:rPr>
              <a:t>入力 </a:t>
            </a:r>
            <a:r>
              <a:rPr lang="en-US" altLang="ja-JP" sz="3600" dirty="0">
                <a:solidFill>
                  <a:srgbClr val="FF0000"/>
                </a:solidFill>
              </a:rPr>
              <a:t>(</a:t>
            </a:r>
            <a:r>
              <a:rPr lang="ja-JP" altLang="en-US" sz="3600" dirty="0">
                <a:solidFill>
                  <a:srgbClr val="FF0000"/>
                </a:solidFill>
              </a:rPr>
              <a:t>引数</a:t>
            </a:r>
            <a:r>
              <a:rPr lang="en-US" altLang="ja-JP" sz="3600" dirty="0">
                <a:solidFill>
                  <a:srgbClr val="FF0000"/>
                </a:solidFill>
              </a:rPr>
              <a:t>)</a:t>
            </a:r>
            <a:r>
              <a:rPr lang="ja-JP" altLang="en-US" sz="3600" dirty="0">
                <a:solidFill>
                  <a:srgbClr val="FF0000"/>
                </a:solidFill>
              </a:rPr>
              <a:t> が同じであれば、戻り値も同じになる</a:t>
            </a:r>
            <a:br>
              <a:rPr lang="en-US" altLang="ja-JP" sz="3600" dirty="0">
                <a:solidFill>
                  <a:srgbClr val="FF0000"/>
                </a:solidFill>
              </a:rPr>
            </a:br>
            <a:r>
              <a:rPr lang="ja-JP" altLang="en-US" sz="3200" dirty="0"/>
              <a:t>　引数の変数名は具体的に。</a:t>
            </a:r>
            <a:r>
              <a:rPr lang="en-US" altLang="ja-JP" sz="3200" dirty="0"/>
              <a:t>default</a:t>
            </a:r>
            <a:r>
              <a:rPr lang="ja-JP" altLang="en-US" sz="3200" dirty="0"/>
              <a:t>引数で与えるのが</a:t>
            </a:r>
            <a:r>
              <a:rPr lang="en-US" altLang="ja-JP" sz="3200" dirty="0"/>
              <a:t>better</a:t>
            </a:r>
            <a:br>
              <a:rPr lang="en-US" altLang="ja-JP" sz="3200" dirty="0"/>
            </a:br>
            <a:r>
              <a:rPr lang="ja-JP" altLang="en-US" sz="3200" dirty="0"/>
              <a:t>　型ヒントを使うのが推奨</a:t>
            </a:r>
            <a:endParaRPr lang="en-US" altLang="ja-JP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ja-JP" altLang="en-US" sz="3600" dirty="0">
                <a:solidFill>
                  <a:srgbClr val="FF0000"/>
                </a:solidFill>
              </a:rPr>
              <a:t>入力は変更されない</a:t>
            </a:r>
            <a:br>
              <a:rPr lang="en-US" altLang="ja-JP" sz="3600" dirty="0">
                <a:solidFill>
                  <a:srgbClr val="FF0000"/>
                </a:solidFill>
              </a:rPr>
            </a:br>
            <a:r>
              <a:rPr lang="ja-JP" altLang="en-US" sz="3200" dirty="0"/>
              <a:t>　引数にリスト、辞書やオブジェクトがある場合、</a:t>
            </a:r>
            <a:br>
              <a:rPr lang="en-US" altLang="ja-JP" sz="3200" dirty="0"/>
            </a:br>
            <a:r>
              <a:rPr lang="ja-JP" altLang="en-US" sz="3200" dirty="0"/>
              <a:t>関数内でコピーし、修正した変数を戻り値として返す</a:t>
            </a:r>
            <a:endParaRPr lang="en-US" altLang="ja-JP" sz="3200" dirty="0"/>
          </a:p>
          <a:p>
            <a:endParaRPr lang="en-US" altLang="ja-JP" sz="3600" dirty="0"/>
          </a:p>
          <a:p>
            <a:r>
              <a:rPr lang="ja-JP" altLang="en-US" sz="3600" dirty="0"/>
              <a:t>つまり、</a:t>
            </a:r>
            <a:endParaRPr lang="en-US" altLang="ja-JP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ja-JP" sz="3600" dirty="0"/>
              <a:t>global</a:t>
            </a:r>
            <a:r>
              <a:rPr lang="ja-JP" altLang="en-US" sz="3600" dirty="0"/>
              <a:t>変数を使わない</a:t>
            </a:r>
            <a:endParaRPr lang="en-US" altLang="ja-JP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ja-JP" sz="3600" dirty="0"/>
              <a:t>global</a:t>
            </a:r>
            <a:r>
              <a:rPr lang="ja-JP" altLang="en-US" sz="3600" dirty="0"/>
              <a:t>変数を使う場合でも、変更しない </a:t>
            </a:r>
            <a:r>
              <a:rPr lang="en-US" altLang="ja-JP" sz="3600" dirty="0"/>
              <a:t>(</a:t>
            </a:r>
            <a:r>
              <a:rPr lang="ja-JP" altLang="en-US" sz="3600" dirty="0"/>
              <a:t>定数のみ</a:t>
            </a:r>
            <a:r>
              <a:rPr lang="en-US" altLang="ja-JP" sz="36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5156977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DCB01-9738-6A01-ED41-A52D779F4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B339F7C5-6717-39DF-5A43-684A9F5556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-1"/>
            <a:ext cx="12192000" cy="1360967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ただし</a:t>
            </a:r>
            <a:r>
              <a:rPr lang="en-US" altLang="ja-JP" sz="3600" b="1" dirty="0">
                <a:solidFill>
                  <a:srgbClr val="0000FF"/>
                </a:solidFill>
              </a:rPr>
              <a:t>:</a:t>
            </a:r>
            <a:r>
              <a:rPr lang="ja-JP" altLang="en-US" sz="3600" b="1" dirty="0">
                <a:solidFill>
                  <a:srgbClr val="0000FF"/>
                </a:solidFill>
              </a:rPr>
              <a:t> 変数が多い場合や</a:t>
            </a:r>
            <a:br>
              <a:rPr lang="en-US" altLang="ja-JP" sz="3600" b="1" dirty="0">
                <a:solidFill>
                  <a:srgbClr val="0000FF"/>
                </a:solidFill>
              </a:rPr>
            </a:br>
            <a:r>
              <a:rPr lang="ja-JP" altLang="en-US" sz="3600" b="1" dirty="0">
                <a:solidFill>
                  <a:srgbClr val="0000FF"/>
                </a:solidFill>
              </a:rPr>
              <a:t>設定ファイル、起動時引数を使う場合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BC3EC69-A730-3967-0E57-ABC971872762}"/>
              </a:ext>
            </a:extLst>
          </p:cNvPr>
          <p:cNvSpPr txBox="1"/>
          <p:nvPr/>
        </p:nvSpPr>
        <p:spPr>
          <a:xfrm>
            <a:off x="223285" y="1566952"/>
            <a:ext cx="11968715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dirty="0"/>
              <a:t>変数をグループ分けすると便利</a:t>
            </a:r>
            <a:endParaRPr lang="en-US" altLang="ja-JP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ja-JP" sz="3600" dirty="0" err="1"/>
              <a:t>types.simpleNamespace</a:t>
            </a:r>
            <a:r>
              <a:rPr lang="ja-JP" altLang="en-US" sz="3600" dirty="0"/>
              <a:t> を使う</a:t>
            </a:r>
            <a:endParaRPr lang="en-US" altLang="ja-JP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ja-JP" sz="3600" dirty="0"/>
              <a:t>class</a:t>
            </a:r>
            <a:r>
              <a:rPr lang="ja-JP" altLang="en-US" sz="3600" dirty="0"/>
              <a:t>を定義する</a:t>
            </a:r>
            <a:br>
              <a:rPr lang="en-US" altLang="ja-JP" sz="3600" dirty="0"/>
            </a:br>
            <a:r>
              <a:rPr lang="ja-JP" altLang="en-US" sz="3600" dirty="0"/>
              <a:t>・ メソッドを追加できる </a:t>
            </a:r>
            <a:r>
              <a:rPr lang="en-US" altLang="ja-JP" sz="3600" dirty="0"/>
              <a:t>(</a:t>
            </a:r>
            <a:r>
              <a:rPr lang="ja-JP" altLang="en-US" sz="3600" dirty="0"/>
              <a:t>設定ファイルや引数の読み書き等</a:t>
            </a:r>
            <a:r>
              <a:rPr lang="en-US" altLang="ja-JP" sz="3600" dirty="0"/>
              <a:t>)</a:t>
            </a:r>
            <a:br>
              <a:rPr lang="en-US" altLang="ja-JP" sz="3600" dirty="0"/>
            </a:br>
            <a:r>
              <a:rPr lang="ja-JP" altLang="en-US" sz="3600" dirty="0"/>
              <a:t>・ 科学計算では重要 </a:t>
            </a:r>
            <a:r>
              <a:rPr lang="en-US" altLang="ja-JP" sz="3600" dirty="0"/>
              <a:t>(</a:t>
            </a:r>
            <a:r>
              <a:rPr lang="en-US" altLang="ja-JP" sz="3600" dirty="0" err="1"/>
              <a:t>pymatgen.Composition</a:t>
            </a:r>
            <a:r>
              <a:rPr lang="ja-JP" altLang="en-US" sz="3600" dirty="0"/>
              <a:t>など</a:t>
            </a:r>
            <a:r>
              <a:rPr lang="en-US" altLang="ja-JP" sz="3600" dirty="0"/>
              <a:t>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ja-JP" sz="3600" dirty="0"/>
              <a:t>global</a:t>
            </a:r>
            <a:r>
              <a:rPr lang="ja-JP" altLang="en-US" sz="3600" dirty="0"/>
              <a:t> 変数を１つの</a:t>
            </a:r>
            <a:r>
              <a:rPr lang="en-US" altLang="ja-JP" sz="3600" dirty="0" err="1"/>
              <a:t>namaspace</a:t>
            </a:r>
            <a:r>
              <a:rPr lang="ja-JP" altLang="en-US" sz="3600" dirty="0"/>
              <a:t>に閉じ込めることができる</a:t>
            </a:r>
            <a:endParaRPr lang="en-US" altLang="ja-JP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ja-JP" altLang="en-US" sz="3600" dirty="0"/>
              <a:t>ライブラリの機能を実行する際に、</a:t>
            </a:r>
            <a:br>
              <a:rPr lang="en-US" altLang="ja-JP" sz="3600" dirty="0"/>
            </a:br>
            <a:r>
              <a:rPr lang="en-US" altLang="ja-JP" sz="3600" dirty="0"/>
              <a:t>namespace</a:t>
            </a:r>
            <a:r>
              <a:rPr lang="ja-JP" altLang="en-US" sz="3600" dirty="0"/>
              <a:t>を渡すだけで実行できる</a:t>
            </a:r>
            <a:br>
              <a:rPr lang="en-US" altLang="ja-JP" sz="3600" dirty="0"/>
            </a:br>
            <a:r>
              <a:rPr lang="ja-JP" altLang="en-US" sz="3600" dirty="0">
                <a:solidFill>
                  <a:srgbClr val="FF0000"/>
                </a:solidFill>
              </a:rPr>
              <a:t>　ただし、基本関数の引数は具体的にする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212090836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4DD17E-68DF-9EC3-98F8-CEA413A41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4EE6B224-CFE4-35BC-2239-32578FB510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978196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生成</a:t>
            </a:r>
            <a:r>
              <a:rPr lang="en-US" altLang="ja-JP" sz="3600" b="1" dirty="0">
                <a:solidFill>
                  <a:srgbClr val="0000FF"/>
                </a:solidFill>
              </a:rPr>
              <a:t>AI</a:t>
            </a:r>
            <a:r>
              <a:rPr lang="ja-JP" altLang="en-US" sz="3600" b="1" dirty="0">
                <a:solidFill>
                  <a:srgbClr val="0000FF"/>
                </a:solidFill>
              </a:rPr>
              <a:t>によるプログラミングの注意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6BF6B8A-0C25-18B2-B751-72BDE4091376}"/>
              </a:ext>
            </a:extLst>
          </p:cNvPr>
          <p:cNvSpPr txBox="1"/>
          <p:nvPr/>
        </p:nvSpPr>
        <p:spPr>
          <a:xfrm>
            <a:off x="425305" y="1078143"/>
            <a:ext cx="11968715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200" dirty="0"/>
              <a:t>コーディングスタイルが毎回異なる</a:t>
            </a:r>
            <a:endParaRPr lang="en-US" altLang="ja-JP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ja-JP" altLang="en-US" sz="3200" dirty="0"/>
              <a:t>全コードべた書きか、関数化しているか</a:t>
            </a:r>
            <a:br>
              <a:rPr lang="en-US" altLang="ja-JP" sz="3200" dirty="0"/>
            </a:br>
            <a:r>
              <a:rPr lang="ja-JP" altLang="en-US" sz="3200" dirty="0"/>
              <a:t>　関数化してくれる方が理解が容易</a:t>
            </a:r>
            <a:endParaRPr lang="en-US" altLang="ja-JP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ja-JP" sz="3200" dirty="0"/>
              <a:t>__name__</a:t>
            </a:r>
            <a:r>
              <a:rPr lang="ja-JP" altLang="en-US" sz="3200" dirty="0"/>
              <a:t>を使うか、使わないか</a:t>
            </a:r>
            <a:br>
              <a:rPr lang="en-US" altLang="ja-JP" sz="3200" dirty="0"/>
            </a:br>
            <a:r>
              <a:rPr lang="ja-JP" altLang="en-US" sz="3200" dirty="0"/>
              <a:t>　再利用を考えるなら、使うのがよい</a:t>
            </a:r>
            <a:endParaRPr lang="en-US" altLang="ja-JP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ja-JP" altLang="en-US" sz="3200" dirty="0"/>
              <a:t>変数をどこで初期化するか</a:t>
            </a:r>
            <a:br>
              <a:rPr lang="en-US" altLang="ja-JP" sz="3200" dirty="0"/>
            </a:br>
            <a:r>
              <a:rPr lang="ja-JP" altLang="en-US" sz="3200" dirty="0"/>
              <a:t>　プログラムの先頭、あるいは</a:t>
            </a:r>
            <a:r>
              <a:rPr lang="en-US" altLang="ja-JP" sz="3200" dirty="0"/>
              <a:t>initialize()</a:t>
            </a:r>
            <a:r>
              <a:rPr lang="ja-JP" altLang="en-US" sz="3200" dirty="0"/>
              <a:t>関数に初期化を</a:t>
            </a:r>
            <a:br>
              <a:rPr lang="en-US" altLang="ja-JP" sz="3200" dirty="0"/>
            </a:br>
            <a:r>
              <a:rPr lang="ja-JP" altLang="en-US" sz="3200" dirty="0"/>
              <a:t>　まとめてほしい</a:t>
            </a:r>
            <a:endParaRPr lang="en-US" altLang="ja-JP" sz="3200" dirty="0"/>
          </a:p>
          <a:p>
            <a:endParaRPr lang="en-US" altLang="ja-JP" sz="3200" dirty="0"/>
          </a:p>
          <a:p>
            <a:r>
              <a:rPr lang="ja-JP" altLang="en-US" sz="3200" dirty="0"/>
              <a:t>最低限の機能しか実装してくれない</a:t>
            </a:r>
            <a:endParaRPr lang="en-US" altLang="ja-JP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ja-JP" altLang="en-US" sz="3200" dirty="0"/>
              <a:t>起動時引数や設定ファイルの処理もしてほしい</a:t>
            </a:r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3981743248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D2FCD-84EC-626E-415C-4DE2C39F7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988D0B21-A92D-9BF7-67CE-F1FD4711B2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978196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生成</a:t>
            </a:r>
            <a:r>
              <a:rPr lang="en-US" altLang="ja-JP" sz="3600" b="1" dirty="0">
                <a:solidFill>
                  <a:srgbClr val="0000FF"/>
                </a:solidFill>
              </a:rPr>
              <a:t>AI</a:t>
            </a:r>
            <a:r>
              <a:rPr lang="ja-JP" altLang="en-US" sz="3600" b="1" dirty="0">
                <a:solidFill>
                  <a:srgbClr val="0000FF"/>
                </a:solidFill>
              </a:rPr>
              <a:t>によるプログラミングの例</a:t>
            </a:r>
            <a:r>
              <a:rPr lang="en-US" altLang="ja-JP" sz="3600" b="1" dirty="0">
                <a:solidFill>
                  <a:srgbClr val="0000FF"/>
                </a:solidFill>
              </a:rPr>
              <a:t>: peakfit_o4-mini.py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0C41D54-3314-01C8-130A-24AE6E22DC5C}"/>
              </a:ext>
            </a:extLst>
          </p:cNvPr>
          <p:cNvSpPr txBox="1"/>
          <p:nvPr/>
        </p:nvSpPr>
        <p:spPr>
          <a:xfrm>
            <a:off x="425305" y="1078143"/>
            <a:ext cx="1196871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b="1" dirty="0"/>
              <a:t>ChatGPT o4-mini</a:t>
            </a:r>
          </a:p>
          <a:p>
            <a:endParaRPr lang="en-US" altLang="ja-JP" sz="2400" dirty="0"/>
          </a:p>
          <a:p>
            <a:r>
              <a:rPr lang="en-US" altLang="ja-JP" sz="2400" dirty="0"/>
              <a:t>Q:</a:t>
            </a:r>
            <a:r>
              <a:rPr lang="ja-JP" altLang="en-US" sz="2400" dirty="0"/>
              <a:t> 以下の機能を持つ</a:t>
            </a:r>
            <a:r>
              <a:rPr lang="en-US" altLang="ja-JP" sz="2400" dirty="0"/>
              <a:t>python</a:t>
            </a:r>
            <a:r>
              <a:rPr lang="ja-JP" altLang="en-US" sz="2400" dirty="0"/>
              <a:t>プログラムを作ってください</a:t>
            </a:r>
            <a:br>
              <a:rPr lang="en-US" altLang="ja-JP" sz="2400" dirty="0"/>
            </a:br>
            <a:r>
              <a:rPr lang="en-US" altLang="ja-JP" sz="2400" dirty="0"/>
              <a:t>#</a:t>
            </a:r>
            <a:r>
              <a:rPr lang="ja-JP" altLang="en-US" sz="2400" dirty="0"/>
              <a:t> 非線形最小二乗法で、擬</a:t>
            </a:r>
            <a:r>
              <a:rPr lang="en-US" altLang="ja-JP" sz="2400" dirty="0"/>
              <a:t>Voigt</a:t>
            </a:r>
            <a:r>
              <a:rPr lang="ja-JP" altLang="en-US" sz="2400" dirty="0"/>
              <a:t>関数を使ってピークフィットする</a:t>
            </a:r>
            <a:br>
              <a:rPr lang="en-US" altLang="ja-JP" sz="2400" dirty="0"/>
            </a:br>
            <a:r>
              <a:rPr lang="en-US" altLang="ja-JP" sz="2400" dirty="0"/>
              <a:t>#</a:t>
            </a:r>
            <a:r>
              <a:rPr lang="ja-JP" altLang="en-US" sz="2400" dirty="0"/>
              <a:t> </a:t>
            </a:r>
            <a:r>
              <a:rPr lang="en-US" altLang="ja-JP" sz="2400" dirty="0" err="1"/>
              <a:t>x,y</a:t>
            </a:r>
            <a:r>
              <a:rPr lang="ja-JP" altLang="en-US" sz="2400" dirty="0"/>
              <a:t>データを</a:t>
            </a:r>
            <a:r>
              <a:rPr lang="en-US" altLang="ja-JP" sz="2400" dirty="0"/>
              <a:t>Excel</a:t>
            </a:r>
            <a:r>
              <a:rPr lang="ja-JP" altLang="en-US" sz="2400" dirty="0"/>
              <a:t>ファイルから読み込む</a:t>
            </a:r>
            <a:endParaRPr lang="en-US" altLang="ja-JP" sz="2400" dirty="0"/>
          </a:p>
          <a:p>
            <a:r>
              <a:rPr lang="en-US" altLang="ja-JP" sz="2400" dirty="0"/>
              <a:t># </a:t>
            </a:r>
            <a:r>
              <a:rPr lang="ja-JP" altLang="en-US" sz="2400" dirty="0"/>
              <a:t>ピークパラメータの初期値から初期プロファイルを計算</a:t>
            </a:r>
            <a:br>
              <a:rPr lang="en-US" altLang="ja-JP" sz="2400" dirty="0"/>
            </a:br>
            <a:r>
              <a:rPr lang="en-US" altLang="ja-JP" sz="2400" dirty="0"/>
              <a:t>#</a:t>
            </a:r>
            <a:r>
              <a:rPr lang="ja-JP" altLang="en-US" sz="2400" dirty="0"/>
              <a:t> 非線形最小二乗法を実行</a:t>
            </a:r>
            <a:br>
              <a:rPr lang="en-US" altLang="ja-JP" sz="2400" dirty="0"/>
            </a:br>
            <a:r>
              <a:rPr lang="en-US" altLang="ja-JP" sz="2400" dirty="0"/>
              <a:t>#</a:t>
            </a:r>
            <a:r>
              <a:rPr lang="ja-JP" altLang="en-US" sz="2400" dirty="0"/>
              <a:t> 最適化パラメータで最適化プロファイルを計算</a:t>
            </a:r>
            <a:endParaRPr lang="en-US" altLang="ja-JP" sz="2400" dirty="0"/>
          </a:p>
          <a:p>
            <a:r>
              <a:rPr lang="en-US" altLang="ja-JP" sz="2400" dirty="0"/>
              <a:t>#</a:t>
            </a:r>
            <a:r>
              <a:rPr lang="ja-JP" altLang="en-US" sz="2400" dirty="0"/>
              <a:t> 入力データ、初期プロファイル、最適化プロファイルをグラフ化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16801911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FFD1B-31EB-FD46-352C-FC6012B2E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69976702-F9E2-1121-487D-B1C0A83FD5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978196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生成</a:t>
            </a:r>
            <a:r>
              <a:rPr lang="en-US" altLang="ja-JP" sz="3600" b="1" dirty="0">
                <a:solidFill>
                  <a:srgbClr val="0000FF"/>
                </a:solidFill>
              </a:rPr>
              <a:t>AI</a:t>
            </a:r>
            <a:r>
              <a:rPr lang="ja-JP" altLang="en-US" sz="3600" b="1" dirty="0">
                <a:solidFill>
                  <a:srgbClr val="0000FF"/>
                </a:solidFill>
              </a:rPr>
              <a:t>によるプログラミングの例</a:t>
            </a:r>
            <a:r>
              <a:rPr lang="en-US" altLang="ja-JP" sz="3600" b="1" dirty="0">
                <a:solidFill>
                  <a:srgbClr val="0000FF"/>
                </a:solidFill>
              </a:rPr>
              <a:t>: peakfit_o4-mini.py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F34436C-1593-1F21-2BA8-57BC45A17092}"/>
              </a:ext>
            </a:extLst>
          </p:cNvPr>
          <p:cNvSpPr txBox="1"/>
          <p:nvPr/>
        </p:nvSpPr>
        <p:spPr>
          <a:xfrm>
            <a:off x="425305" y="1078143"/>
            <a:ext cx="1196871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def</a:t>
            </a:r>
            <a:r>
              <a:rPr lang="ja-JP" altLang="en-US" dirty="0"/>
              <a:t> </a:t>
            </a:r>
            <a:r>
              <a:rPr lang="en-US" altLang="ja-JP" dirty="0"/>
              <a:t>main():</a:t>
            </a:r>
          </a:p>
          <a:p>
            <a:r>
              <a:rPr lang="ja-JP" altLang="en-US" dirty="0"/>
              <a:t>    </a:t>
            </a:r>
            <a:r>
              <a:rPr lang="en-US" altLang="ja-JP" dirty="0" err="1"/>
              <a:t>excel_file</a:t>
            </a:r>
            <a:r>
              <a:rPr lang="ja-JP" altLang="en-US" dirty="0"/>
              <a:t> </a:t>
            </a:r>
            <a:r>
              <a:rPr lang="en-US" altLang="ja-JP" dirty="0"/>
              <a:t>=</a:t>
            </a:r>
            <a:r>
              <a:rPr lang="ja-JP" altLang="en-US" dirty="0"/>
              <a:t> </a:t>
            </a:r>
            <a:r>
              <a:rPr lang="en-US" altLang="ja-JP" dirty="0"/>
              <a:t>“data.xlsx“</a:t>
            </a:r>
            <a:br>
              <a:rPr lang="en-US" altLang="ja-JP" dirty="0"/>
            </a:br>
            <a:endParaRPr lang="en-US" altLang="ja-JP" dirty="0"/>
          </a:p>
          <a:p>
            <a:r>
              <a:rPr lang="en-US" altLang="ja-JP" dirty="0"/>
              <a:t>=&gt;</a:t>
            </a:r>
            <a:r>
              <a:rPr lang="ja-JP" altLang="en-US" dirty="0"/>
              <a:t> 入力ファイル名が決め打ちなので、</a:t>
            </a:r>
            <a:r>
              <a:rPr lang="en-US" altLang="ja-JP" dirty="0"/>
              <a:t>peak.xlsx</a:t>
            </a:r>
            <a:r>
              <a:rPr lang="ja-JP" altLang="en-US" dirty="0"/>
              <a:t>に修正</a:t>
            </a:r>
            <a:endParaRPr lang="en-US" altLang="ja-JP" dirty="0"/>
          </a:p>
          <a:p>
            <a:r>
              <a:rPr lang="ja-JP" altLang="en-US" dirty="0"/>
              <a:t>    </a:t>
            </a:r>
            <a:r>
              <a:rPr lang="en-US" altLang="ja-JP" dirty="0" err="1"/>
              <a:t>excel_file</a:t>
            </a:r>
            <a:r>
              <a:rPr lang="ja-JP" altLang="en-US" dirty="0"/>
              <a:t> </a:t>
            </a:r>
            <a:r>
              <a:rPr lang="en-US" altLang="ja-JP" dirty="0"/>
              <a:t>=</a:t>
            </a:r>
            <a:r>
              <a:rPr lang="ja-JP" altLang="en-US" dirty="0"/>
              <a:t> </a:t>
            </a:r>
            <a:r>
              <a:rPr lang="en-US" altLang="ja-JP" dirty="0"/>
              <a:t>"peak.xlsx“</a:t>
            </a:r>
            <a:br>
              <a:rPr lang="en-US" altLang="ja-JP" dirty="0"/>
            </a:br>
            <a:endParaRPr lang="en-US" altLang="ja-JP" dirty="0"/>
          </a:p>
          <a:p>
            <a:r>
              <a:rPr lang="ja-JP" altLang="en-US" dirty="0"/>
              <a:t>エラー</a:t>
            </a:r>
            <a:r>
              <a:rPr lang="en-US" altLang="ja-JP" dirty="0"/>
              <a:t>:</a:t>
            </a:r>
          </a:p>
          <a:p>
            <a:r>
              <a:rPr lang="en-US" altLang="ja-JP" dirty="0"/>
              <a:t>Q:</a:t>
            </a:r>
            <a:r>
              <a:rPr lang="ja-JP" altLang="en-US" dirty="0"/>
              <a:t> </a:t>
            </a:r>
            <a:r>
              <a:rPr lang="en-US" altLang="ja-JP" dirty="0" err="1"/>
              <a:t>x,y</a:t>
            </a:r>
            <a:r>
              <a:rPr lang="ja-JP" altLang="en-US" dirty="0"/>
              <a:t>データだけの</a:t>
            </a:r>
            <a:r>
              <a:rPr lang="en-US" altLang="ja-JP" dirty="0"/>
              <a:t>Excel</a:t>
            </a:r>
            <a:r>
              <a:rPr lang="ja-JP" altLang="en-US" dirty="0"/>
              <a:t>ファイルを読み込ませたらエラーが出ました。フォーマットは以下のようです</a:t>
            </a:r>
          </a:p>
          <a:p>
            <a:r>
              <a:rPr lang="en-US" altLang="ja-JP" dirty="0" err="1"/>
              <a:t>x,y</a:t>
            </a:r>
            <a:endParaRPr lang="en-US" altLang="ja-JP" dirty="0"/>
          </a:p>
          <a:p>
            <a:r>
              <a:rPr lang="en-US" altLang="ja-JP" dirty="0"/>
              <a:t>0,0</a:t>
            </a:r>
          </a:p>
          <a:p>
            <a:r>
              <a:rPr lang="en-US" altLang="ja-JP" dirty="0"/>
              <a:t>1,1</a:t>
            </a:r>
          </a:p>
          <a:p>
            <a:r>
              <a:rPr lang="en-US" altLang="ja-JP" dirty="0"/>
              <a:t>#</a:t>
            </a:r>
            <a:r>
              <a:rPr lang="ja-JP" altLang="en-US" dirty="0"/>
              <a:t>エラー</a:t>
            </a:r>
          </a:p>
          <a:p>
            <a:r>
              <a:rPr lang="ja-JP" altLang="en-US" dirty="0"/>
              <a:t>データ読み込みエラー</a:t>
            </a:r>
            <a:r>
              <a:rPr lang="en-US" altLang="ja-JP" dirty="0"/>
              <a:t>: ‘</a:t>
            </a:r>
            <a:r>
              <a:rPr lang="en-US" altLang="ja-JP" dirty="0" err="1"/>
              <a:t>dict</a:t>
            </a:r>
            <a:r>
              <a:rPr lang="en-US" altLang="ja-JP" dirty="0"/>
              <a:t>’ object has no attribute ‘columns’</a:t>
            </a:r>
            <a:br>
              <a:rPr lang="en-US" altLang="ja-JP" dirty="0"/>
            </a:br>
            <a:br>
              <a:rPr lang="en-US" altLang="ja-JP" dirty="0"/>
            </a:br>
            <a:r>
              <a:rPr lang="en-US" altLang="ja-JP" dirty="0"/>
              <a:t>A:</a:t>
            </a:r>
            <a:r>
              <a:rPr lang="ja-JP" altLang="en-US" dirty="0"/>
              <a:t> 以下では、</a:t>
            </a:r>
            <a:r>
              <a:rPr lang="en-US" altLang="ja-JP" dirty="0" err="1"/>
              <a:t>load_data_from_excel</a:t>
            </a:r>
            <a:r>
              <a:rPr lang="en-US" altLang="ja-JP" dirty="0"/>
              <a:t> </a:t>
            </a:r>
            <a:r>
              <a:rPr lang="ja-JP" altLang="en-US" dirty="0"/>
              <a:t>関数を修正して、引数 </a:t>
            </a:r>
            <a:r>
              <a:rPr lang="en-US" altLang="ja-JP" dirty="0" err="1"/>
              <a:t>sheet_name</a:t>
            </a:r>
            <a:r>
              <a:rPr lang="en-US" altLang="ja-JP" dirty="0"/>
              <a:t> </a:t>
            </a:r>
            <a:r>
              <a:rPr lang="ja-JP" altLang="en-US" dirty="0"/>
              <a:t>に </a:t>
            </a:r>
            <a:r>
              <a:rPr lang="en-US" altLang="ja-JP" dirty="0"/>
              <a:t>None </a:t>
            </a:r>
            <a:r>
              <a:rPr lang="ja-JP" altLang="en-US" dirty="0"/>
              <a:t>を渡したときは「デフォルトシート </a:t>
            </a:r>
            <a:r>
              <a:rPr lang="en-US" altLang="ja-JP" dirty="0"/>
              <a:t>(</a:t>
            </a:r>
            <a:r>
              <a:rPr lang="ja-JP" altLang="en-US" dirty="0"/>
              <a:t>最初のシート</a:t>
            </a:r>
            <a:r>
              <a:rPr lang="en-US" altLang="ja-JP" dirty="0"/>
              <a:t>) </a:t>
            </a:r>
            <a:r>
              <a:rPr lang="ja-JP" altLang="en-US" dirty="0"/>
              <a:t>のみ」を読み込むようにする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6769202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CA25E2-26BB-4A06-37FC-65CE516BF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23B06615-9881-843C-7242-7C7673E768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978196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生成</a:t>
            </a:r>
            <a:r>
              <a:rPr lang="en-US" altLang="ja-JP" sz="3600" b="1" dirty="0">
                <a:solidFill>
                  <a:srgbClr val="0000FF"/>
                </a:solidFill>
              </a:rPr>
              <a:t>AI</a:t>
            </a:r>
            <a:r>
              <a:rPr lang="ja-JP" altLang="en-US" sz="3600" b="1" dirty="0">
                <a:solidFill>
                  <a:srgbClr val="0000FF"/>
                </a:solidFill>
              </a:rPr>
              <a:t>によるプログラミングの例</a:t>
            </a:r>
            <a:r>
              <a:rPr lang="en-US" altLang="ja-JP" sz="3600" b="1" dirty="0">
                <a:solidFill>
                  <a:srgbClr val="0000FF"/>
                </a:solidFill>
              </a:rPr>
              <a:t>:</a:t>
            </a:r>
            <a:r>
              <a:rPr lang="ja-JP" altLang="en-US" sz="3600" b="1" dirty="0">
                <a:solidFill>
                  <a:srgbClr val="0000FF"/>
                </a:solidFill>
              </a:rPr>
              <a:t> 実行結果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68474A5-FE0C-623C-E1F3-A17E03254D0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926"/>
          <a:stretch>
            <a:fillRect/>
          </a:stretch>
        </p:blipFill>
        <p:spPr>
          <a:xfrm>
            <a:off x="2416030" y="1602297"/>
            <a:ext cx="7906710" cy="5255703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E660D8A-E15B-C242-312C-92F351149A84}"/>
              </a:ext>
            </a:extLst>
          </p:cNvPr>
          <p:cNvSpPr txBox="1"/>
          <p:nvPr/>
        </p:nvSpPr>
        <p:spPr>
          <a:xfrm>
            <a:off x="232358" y="834862"/>
            <a:ext cx="1196871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&gt; python peakfit_o4-mini.py</a:t>
            </a:r>
            <a:br>
              <a:rPr lang="en-US" altLang="ja-JP" dirty="0"/>
            </a:br>
            <a:r>
              <a:rPr lang="ja-JP" altLang="en-US" dirty="0"/>
              <a:t>データファイル</a:t>
            </a:r>
            <a:r>
              <a:rPr lang="en-US" altLang="ja-JP" dirty="0"/>
              <a:t>:</a:t>
            </a:r>
            <a:r>
              <a:rPr lang="ja-JP" altLang="en-US" dirty="0"/>
              <a:t> </a:t>
            </a:r>
            <a:r>
              <a:rPr lang="en-US" altLang="ja-JP" dirty="0"/>
              <a:t>peak.xlsx</a:t>
            </a:r>
          </a:p>
        </p:txBody>
      </p:sp>
    </p:spTree>
    <p:extLst>
      <p:ext uri="{BB962C8B-B14F-4D97-AF65-F5344CB8AC3E}">
        <p14:creationId xmlns:p14="http://schemas.microsoft.com/office/powerpoint/2010/main" val="4139919397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0C304-9A61-12F0-9DF1-EC77AE898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DD041939-E024-C651-334C-86ECEF544B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978196"/>
          </a:xfrm>
        </p:spPr>
        <p:txBody>
          <a:bodyPr/>
          <a:lstStyle/>
          <a:p>
            <a:pPr eaLnBrk="1" hangingPunct="1"/>
            <a:r>
              <a:rPr lang="en-US" altLang="ja-JP" sz="3600" b="1" dirty="0">
                <a:solidFill>
                  <a:srgbClr val="0000FF"/>
                </a:solidFill>
              </a:rPr>
              <a:t>peakfit_o4-mini.py</a:t>
            </a:r>
            <a:r>
              <a:rPr lang="ja-JP" altLang="en-US" sz="3600" b="1" dirty="0">
                <a:solidFill>
                  <a:srgbClr val="0000FF"/>
                </a:solidFill>
              </a:rPr>
              <a:t>の不満点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2CB7AEA-A24E-A6AB-E97E-CB92C41E7FA9}"/>
              </a:ext>
            </a:extLst>
          </p:cNvPr>
          <p:cNvSpPr txBox="1"/>
          <p:nvPr/>
        </p:nvSpPr>
        <p:spPr>
          <a:xfrm>
            <a:off x="425305" y="1078143"/>
            <a:ext cx="1196871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4000" dirty="0"/>
              <a:t>入力ファイル名、パラメータ初期値が決め打ち</a:t>
            </a:r>
            <a:endParaRPr lang="en-US" altLang="ja-JP" sz="4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4000" dirty="0"/>
              <a:t>main()</a:t>
            </a:r>
            <a:r>
              <a:rPr lang="ja-JP" altLang="en-US" sz="4000" dirty="0"/>
              <a:t>関数に複数の機能が詰め込まれている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2195177256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99EB88-2148-CA68-800F-03DC04D75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4A191DCD-79AF-AE32-C392-CA55FCC4AD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-1"/>
            <a:ext cx="12192000" cy="1360967"/>
          </a:xfrm>
        </p:spPr>
        <p:txBody>
          <a:bodyPr/>
          <a:lstStyle/>
          <a:p>
            <a:pPr eaLnBrk="1" hangingPunct="1"/>
            <a:r>
              <a:rPr lang="ja-JP" altLang="en-US" sz="4000" b="1" dirty="0">
                <a:solidFill>
                  <a:srgbClr val="0000FF"/>
                </a:solidFill>
              </a:rPr>
              <a:t>ということで、</a:t>
            </a:r>
            <a:r>
              <a:rPr lang="en-US" altLang="ja-JP" sz="4000" b="1" dirty="0">
                <a:solidFill>
                  <a:srgbClr val="0000FF"/>
                </a:solidFill>
              </a:rPr>
              <a:t>template</a:t>
            </a:r>
            <a:r>
              <a:rPr lang="ja-JP" altLang="en-US" sz="4000" b="1" dirty="0">
                <a:solidFill>
                  <a:srgbClr val="0000FF"/>
                </a:solidFill>
              </a:rPr>
              <a:t>を使ってコード生成を依頼する</a:t>
            </a:r>
            <a:endParaRPr lang="en-US" altLang="ja-JP" sz="4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14290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026C04-EA22-4C62-8CD2-E34E7F2C3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1A41839C-448B-753C-7698-A24F63B538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72456"/>
          </a:xfrm>
        </p:spPr>
        <p:txBody>
          <a:bodyPr/>
          <a:lstStyle/>
          <a:p>
            <a:pPr eaLnBrk="1" hangingPunct="1"/>
            <a:r>
              <a:rPr lang="en-US" altLang="ja-JP" sz="4000" b="1" dirty="0">
                <a:solidFill>
                  <a:srgbClr val="0000FF"/>
                </a:solidFill>
              </a:rPr>
              <a:t>template.py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0298E38-4557-637A-EA10-893EC7BB5ADA}"/>
              </a:ext>
            </a:extLst>
          </p:cNvPr>
          <p:cNvSpPr txBox="1"/>
          <p:nvPr/>
        </p:nvSpPr>
        <p:spPr>
          <a:xfrm>
            <a:off x="223285" y="872456"/>
            <a:ext cx="11968715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生成</a:t>
            </a:r>
            <a:r>
              <a:rPr lang="en-US" altLang="ja-JP" sz="2800" dirty="0"/>
              <a:t>AI</a:t>
            </a:r>
            <a:r>
              <a:rPr lang="ja-JP" altLang="en-US" sz="2800" dirty="0"/>
              <a:t>の</a:t>
            </a:r>
            <a:r>
              <a:rPr lang="en-US" altLang="ja-JP" sz="2800" dirty="0"/>
              <a:t>template</a:t>
            </a:r>
            <a:r>
              <a:rPr lang="ja-JP" altLang="en-US" sz="2800" dirty="0"/>
              <a:t>にするだけなので、動かなくても構わない</a:t>
            </a:r>
            <a:endParaRPr lang="en-US" altLang="ja-JP" sz="2800" dirty="0"/>
          </a:p>
          <a:p>
            <a:endParaRPr lang="en-US" altLang="ja-JP" sz="2000" dirty="0"/>
          </a:p>
          <a:p>
            <a:r>
              <a:rPr lang="en-US" altLang="ja-JP" sz="2000" b="1" dirty="0"/>
              <a:t>OUTLINE:</a:t>
            </a:r>
          </a:p>
          <a:p>
            <a:r>
              <a:rPr lang="en-US" altLang="ja-JP" sz="2000" dirty="0"/>
              <a:t>def main():</a:t>
            </a:r>
            <a:br>
              <a:rPr lang="en-US" altLang="ja-JP" sz="2000" dirty="0"/>
            </a:br>
            <a:r>
              <a:rPr lang="en-US" altLang="ja-JP" sz="2000" dirty="0"/>
              <a:t>    </a:t>
            </a:r>
            <a:r>
              <a:rPr lang="en-US" altLang="ja-JP" sz="2000" dirty="0" err="1"/>
              <a:t>cfg</a:t>
            </a:r>
            <a:r>
              <a:rPr lang="en-US" altLang="ja-JP" sz="2000" dirty="0"/>
              <a:t>, parser = initialize()			#</a:t>
            </a:r>
            <a:r>
              <a:rPr lang="ja-JP" altLang="en-US" sz="2000" dirty="0"/>
              <a:t> 変数の初期化、起動時引数の変数を取得</a:t>
            </a:r>
            <a:br>
              <a:rPr lang="en-US" altLang="ja-JP" sz="2000" dirty="0"/>
            </a:br>
            <a:r>
              <a:rPr lang="en-US" altLang="ja-JP" sz="2000" dirty="0"/>
              <a:t>    </a:t>
            </a:r>
            <a:r>
              <a:rPr lang="en-US" altLang="ja-JP" sz="2000" dirty="0" err="1"/>
              <a:t>cfg</a:t>
            </a:r>
            <a:r>
              <a:rPr lang="en-US" altLang="ja-JP" sz="2000" dirty="0"/>
              <a:t> = </a:t>
            </a:r>
            <a:r>
              <a:rPr lang="en-US" altLang="ja-JP" sz="2000" dirty="0" err="1"/>
              <a:t>update_vars</a:t>
            </a:r>
            <a:r>
              <a:rPr lang="en-US" altLang="ja-JP" sz="2000" dirty="0"/>
              <a:t>(</a:t>
            </a:r>
            <a:r>
              <a:rPr lang="en-US" altLang="ja-JP" sz="2000" dirty="0" err="1"/>
              <a:t>cfg</a:t>
            </a:r>
            <a:r>
              <a:rPr lang="en-US" altLang="ja-JP" sz="2000" dirty="0"/>
              <a:t>, parser)		#</a:t>
            </a:r>
            <a:r>
              <a:rPr lang="ja-JP" altLang="en-US" sz="2000" dirty="0"/>
              <a:t> 起動時引数、初期設定ファイルなどで変数を更新</a:t>
            </a:r>
            <a:endParaRPr lang="en-US" altLang="ja-JP" sz="2000" dirty="0"/>
          </a:p>
          <a:p>
            <a:r>
              <a:rPr lang="en-US" altLang="ja-JP" sz="2000" dirty="0"/>
              <a:t>    if </a:t>
            </a:r>
            <a:r>
              <a:rPr lang="en-US" altLang="ja-JP" sz="2000" dirty="0" err="1"/>
              <a:t>cfg.mode</a:t>
            </a:r>
            <a:r>
              <a:rPr lang="en-US" altLang="ja-JP" sz="2000" dirty="0"/>
              <a:t> == ‘exec’:			#</a:t>
            </a:r>
            <a:r>
              <a:rPr lang="ja-JP" altLang="en-US" sz="2000" dirty="0"/>
              <a:t> </a:t>
            </a:r>
            <a:r>
              <a:rPr lang="en-US" altLang="ja-JP" sz="2000" dirty="0" err="1"/>
              <a:t>cfg.mode</a:t>
            </a:r>
            <a:r>
              <a:rPr lang="ja-JP" altLang="en-US" sz="2000" dirty="0"/>
              <a:t>の値によって実行関数を変える</a:t>
            </a:r>
            <a:br>
              <a:rPr lang="en-US" altLang="ja-JP" sz="2000" dirty="0"/>
            </a:br>
            <a:r>
              <a:rPr lang="en-US" altLang="ja-JP" sz="2000" dirty="0"/>
              <a:t>        execute(</a:t>
            </a:r>
            <a:r>
              <a:rPr lang="en-US" altLang="ja-JP" sz="2000" dirty="0" err="1"/>
              <a:t>cfg</a:t>
            </a:r>
            <a:r>
              <a:rPr lang="en-US" altLang="ja-JP" sz="2000" dirty="0"/>
              <a:t>)				#</a:t>
            </a:r>
            <a:r>
              <a:rPr lang="ja-JP" altLang="en-US" sz="2000" dirty="0"/>
              <a:t> 他のプログラムから</a:t>
            </a:r>
            <a:r>
              <a:rPr lang="en-US" altLang="ja-JP" sz="2000" dirty="0"/>
              <a:t>import</a:t>
            </a:r>
            <a:r>
              <a:rPr lang="ja-JP" altLang="en-US" sz="2000" dirty="0"/>
              <a:t>した場合でも、</a:t>
            </a:r>
            <a:endParaRPr lang="en-US" altLang="ja-JP" sz="2000" dirty="0"/>
          </a:p>
          <a:p>
            <a:r>
              <a:rPr lang="en-US" altLang="ja-JP" sz="2000" dirty="0"/>
              <a:t>					#</a:t>
            </a:r>
            <a:r>
              <a:rPr lang="ja-JP" altLang="en-US" sz="2000" dirty="0"/>
              <a:t>  </a:t>
            </a:r>
            <a:r>
              <a:rPr lang="en-US" altLang="ja-JP" sz="2000" dirty="0"/>
              <a:t>execute(</a:t>
            </a:r>
            <a:r>
              <a:rPr lang="en-US" altLang="ja-JP" sz="2000" dirty="0" err="1"/>
              <a:t>cfg</a:t>
            </a:r>
            <a:r>
              <a:rPr lang="en-US" altLang="ja-JP" sz="2000" dirty="0"/>
              <a:t>)</a:t>
            </a:r>
            <a:r>
              <a:rPr lang="ja-JP" altLang="en-US" sz="2000" dirty="0"/>
              <a:t>だけで実行できる</a:t>
            </a:r>
            <a:br>
              <a:rPr lang="en-US" altLang="ja-JP" sz="2000" dirty="0"/>
            </a:br>
            <a:r>
              <a:rPr lang="en-US" altLang="ja-JP" sz="2000" dirty="0"/>
              <a:t>    else:					#</a:t>
            </a:r>
            <a:r>
              <a:rPr lang="ja-JP" altLang="en-US" sz="2000" dirty="0"/>
              <a:t> </a:t>
            </a:r>
            <a:r>
              <a:rPr lang="en-US" altLang="ja-JP" sz="2000" dirty="0" err="1"/>
              <a:t>cfg.mode</a:t>
            </a:r>
            <a:r>
              <a:rPr lang="ja-JP" altLang="en-US" sz="2000" dirty="0"/>
              <a:t>の値が不正な場合の処理</a:t>
            </a:r>
            <a:endParaRPr lang="en-US" altLang="ja-JP" sz="2000" dirty="0"/>
          </a:p>
          <a:p>
            <a:r>
              <a:rPr lang="en-US" altLang="ja-JP" sz="2000" dirty="0"/>
              <a:t>        print(f"\</a:t>
            </a:r>
            <a:r>
              <a:rPr lang="en-US" altLang="ja-JP" sz="2000" dirty="0" err="1"/>
              <a:t>nError</a:t>
            </a:r>
            <a:r>
              <a:rPr lang="en-US" altLang="ja-JP" sz="2000" dirty="0"/>
              <a:t>: Invalid mode [{</a:t>
            </a:r>
            <a:r>
              <a:rPr lang="en-US" altLang="ja-JP" sz="2000" dirty="0" err="1"/>
              <a:t>cfg.mode</a:t>
            </a:r>
            <a:r>
              <a:rPr lang="en-US" altLang="ja-JP" sz="2000" dirty="0"/>
              <a:t>}].\n")</a:t>
            </a:r>
          </a:p>
          <a:p>
            <a:r>
              <a:rPr lang="en-US" altLang="ja-JP" sz="2000" dirty="0"/>
              <a:t>        usage(parser)  # </a:t>
            </a:r>
            <a:r>
              <a:rPr lang="ja-JP" altLang="en-US" sz="2000" dirty="0"/>
              <a:t>プログラム終了時に </a:t>
            </a:r>
            <a:r>
              <a:rPr lang="en-US" altLang="ja-JP" sz="2000" dirty="0"/>
              <a:t>`</a:t>
            </a:r>
            <a:r>
              <a:rPr lang="en-US" altLang="ja-JP" sz="2000" dirty="0" err="1"/>
              <a:t>argparse</a:t>
            </a:r>
            <a:r>
              <a:rPr lang="en-US" altLang="ja-JP" sz="2000" dirty="0"/>
              <a:t>` </a:t>
            </a:r>
            <a:r>
              <a:rPr lang="ja-JP" altLang="en-US" sz="2000" dirty="0"/>
              <a:t>の情報を動的に表示</a:t>
            </a:r>
            <a:br>
              <a:rPr lang="en-US" altLang="ja-JP" sz="2000" dirty="0"/>
            </a:br>
            <a:r>
              <a:rPr lang="ja-JP" altLang="en-US" sz="2000" dirty="0"/>
              <a:t>        </a:t>
            </a:r>
            <a:r>
              <a:rPr lang="en-US" altLang="ja-JP" sz="2000" dirty="0" err="1"/>
              <a:t>sys.exit</a:t>
            </a:r>
            <a:r>
              <a:rPr lang="en-US" altLang="ja-JP" sz="2000" dirty="0"/>
              <a:t>(1)</a:t>
            </a:r>
          </a:p>
          <a:p>
            <a:endParaRPr lang="en-US" altLang="ja-JP" sz="2000" dirty="0"/>
          </a:p>
          <a:p>
            <a:r>
              <a:rPr lang="en-US" altLang="ja-JP" sz="2000" dirty="0"/>
              <a:t>    usage(parser)  # </a:t>
            </a:r>
            <a:r>
              <a:rPr lang="ja-JP" altLang="en-US" sz="2000" dirty="0"/>
              <a:t>プログラム終了時に </a:t>
            </a:r>
            <a:r>
              <a:rPr lang="en-US" altLang="ja-JP" sz="2000" dirty="0"/>
              <a:t>`</a:t>
            </a:r>
            <a:r>
              <a:rPr lang="en-US" altLang="ja-JP" sz="2000" dirty="0" err="1"/>
              <a:t>argparse</a:t>
            </a:r>
            <a:r>
              <a:rPr lang="en-US" altLang="ja-JP" sz="2000" dirty="0"/>
              <a:t>` </a:t>
            </a:r>
            <a:r>
              <a:rPr lang="ja-JP" altLang="en-US" sz="2000" dirty="0"/>
              <a:t>の情報を動的に表示</a:t>
            </a:r>
            <a:br>
              <a:rPr lang="en-US" altLang="ja-JP" sz="2000" dirty="0"/>
            </a:br>
            <a:br>
              <a:rPr lang="en-US" altLang="ja-JP" sz="2000" dirty="0"/>
            </a:br>
            <a:r>
              <a:rPr lang="en-US" altLang="ja-JP" sz="2000" dirty="0"/>
              <a:t>if __name__ == “__main__”:		#</a:t>
            </a:r>
            <a:r>
              <a:rPr lang="ja-JP" altLang="en-US" sz="2000" dirty="0"/>
              <a:t> プログラムとして起動された場合のみ、</a:t>
            </a:r>
            <a:r>
              <a:rPr lang="en-US" altLang="ja-JP" sz="2000" dirty="0"/>
              <a:t>main()</a:t>
            </a:r>
            <a:r>
              <a:rPr lang="ja-JP" altLang="en-US" sz="2000" dirty="0"/>
              <a:t>を実行</a:t>
            </a:r>
            <a:br>
              <a:rPr lang="en-US" altLang="ja-JP" sz="2000" dirty="0"/>
            </a:br>
            <a:r>
              <a:rPr lang="en-US" altLang="ja-JP" sz="2000" dirty="0"/>
              <a:t>    main()</a:t>
            </a:r>
            <a:endParaRPr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424758440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92A3B-18F2-3735-742E-19C000DAB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B8DB2382-B635-68B0-E7B7-5CF9176F77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en-US" altLang="ja-JP" sz="3200" b="1" dirty="0">
                <a:solidFill>
                  <a:srgbClr val="0000FF"/>
                </a:solidFill>
              </a:rPr>
              <a:t>Q:</a:t>
            </a:r>
            <a:r>
              <a:rPr lang="ja-JP" altLang="en-US" sz="3200" b="1" dirty="0">
                <a:solidFill>
                  <a:srgbClr val="0000FF"/>
                </a:solidFill>
              </a:rPr>
              <a:t>プログラミングにおける次の生成</a:t>
            </a:r>
            <a:r>
              <a:rPr lang="en-US" altLang="ja-JP" sz="3200" b="1" dirty="0">
                <a:solidFill>
                  <a:srgbClr val="0000FF"/>
                </a:solidFill>
              </a:rPr>
              <a:t>AI</a:t>
            </a:r>
            <a:r>
              <a:rPr lang="ja-JP" altLang="en-US" sz="3200" b="1" dirty="0">
                <a:solidFill>
                  <a:srgbClr val="0000FF"/>
                </a:solidFill>
              </a:rPr>
              <a:t>の特徴を整理してください</a:t>
            </a:r>
            <a:endParaRPr lang="en-US" altLang="ja-JP" sz="3200" b="1" dirty="0">
              <a:solidFill>
                <a:srgbClr val="0000FF"/>
              </a:solidFill>
            </a:endParaRPr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D200921B-D1A2-46D3-EE9C-873E1E9AD5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803697"/>
              </p:ext>
            </p:extLst>
          </p:nvPr>
        </p:nvGraphicFramePr>
        <p:xfrm>
          <a:off x="152400" y="747459"/>
          <a:ext cx="11887200" cy="51931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0800">
                  <a:extLst>
                    <a:ext uri="{9D8B030D-6E8A-4147-A177-3AD203B41FA5}">
                      <a16:colId xmlns:a16="http://schemas.microsoft.com/office/drawing/2014/main" val="4272647692"/>
                    </a:ext>
                  </a:extLst>
                </a:gridCol>
                <a:gridCol w="1742400">
                  <a:extLst>
                    <a:ext uri="{9D8B030D-6E8A-4147-A177-3AD203B41FA5}">
                      <a16:colId xmlns:a16="http://schemas.microsoft.com/office/drawing/2014/main" val="1987165830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1606469414"/>
                    </a:ext>
                  </a:extLst>
                </a:gridCol>
                <a:gridCol w="2433600">
                  <a:extLst>
                    <a:ext uri="{9D8B030D-6E8A-4147-A177-3AD203B41FA5}">
                      <a16:colId xmlns:a16="http://schemas.microsoft.com/office/drawing/2014/main" val="4147079213"/>
                    </a:ext>
                  </a:extLst>
                </a:gridCol>
                <a:gridCol w="2196000">
                  <a:extLst>
                    <a:ext uri="{9D8B030D-6E8A-4147-A177-3AD203B41FA5}">
                      <a16:colId xmlns:a16="http://schemas.microsoft.com/office/drawing/2014/main" val="3351159513"/>
                    </a:ext>
                  </a:extLst>
                </a:gridCol>
                <a:gridCol w="2204400">
                  <a:extLst>
                    <a:ext uri="{9D8B030D-6E8A-4147-A177-3AD203B41FA5}">
                      <a16:colId xmlns:a16="http://schemas.microsoft.com/office/drawing/2014/main" val="3755108517"/>
                    </a:ext>
                  </a:extLst>
                </a:gridCol>
              </a:tblGrid>
              <a:tr h="228813"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600" b="1" u="none" strike="noStrike">
                          <a:effectLst/>
                        </a:rPr>
                        <a:t>項目／モデル</a:t>
                      </a:r>
                      <a:endParaRPr lang="ja-JP" sz="1600" b="1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600" b="1" u="none" strike="noStrike">
                          <a:effectLst/>
                        </a:rPr>
                        <a:t>GPT-4o</a:t>
                      </a:r>
                      <a:endParaRPr lang="ja-JP" sz="1600" b="1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600" b="1" u="none" strike="noStrike">
                          <a:effectLst/>
                        </a:rPr>
                        <a:t>GPT-4o-mini</a:t>
                      </a:r>
                      <a:endParaRPr lang="ja-JP" sz="1600" b="1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600" b="1" u="none" strike="noStrike">
                          <a:effectLst/>
                        </a:rPr>
                        <a:t>Microsoft 365 Copilot</a:t>
                      </a:r>
                      <a:endParaRPr lang="ja-JP" sz="1600" b="1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600" b="1" u="none" strike="noStrike">
                          <a:effectLst/>
                        </a:rPr>
                        <a:t>Gemini 2.5 Flash</a:t>
                      </a:r>
                      <a:endParaRPr lang="ja-JP" sz="1600" b="1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600" b="1" u="none" strike="noStrike" dirty="0">
                          <a:effectLst/>
                        </a:rPr>
                        <a:t>Gemini 2.5 Pro</a:t>
                      </a:r>
                      <a:endParaRPr 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extLst>
                  <a:ext uri="{0D108BD9-81ED-4DB2-BD59-A6C34878D82A}">
                    <a16:rowId xmlns:a16="http://schemas.microsoft.com/office/drawing/2014/main" val="3572102122"/>
                  </a:ext>
                </a:extLst>
              </a:tr>
              <a:tr h="610167"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 dirty="0">
                          <a:effectLst/>
                        </a:rPr>
                        <a:t>マルチモーダル対応</a:t>
                      </a:r>
                      <a:endParaRPr lang="ja-JP" sz="1400" b="1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>
                          <a:effectLst/>
                        </a:rPr>
                        <a:t>テキスト／画像／音声／動画</a:t>
                      </a:r>
                      <a:endParaRPr lang="ja-JP" sz="1400" b="0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 dirty="0">
                          <a:effectLst/>
                        </a:rPr>
                        <a:t>テキスト／画像（将来音声・動画対応予定）</a:t>
                      </a:r>
                      <a:endParaRPr 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>
                          <a:effectLst/>
                        </a:rPr>
                        <a:t>主にテキスト（Office ドキュメント内で画像も解析可能）</a:t>
                      </a:r>
                      <a:endParaRPr lang="ja-JP" sz="1400" b="0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>
                          <a:effectLst/>
                        </a:rPr>
                        <a:t>テキスト／コード／画像／音声／動画（思考過程出力含む）</a:t>
                      </a:r>
                      <a:endParaRPr lang="ja-JP" sz="1400" b="0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 dirty="0">
                          <a:effectLst/>
                        </a:rPr>
                        <a:t>テキスト／画像／音声／動画（強化された動画→コード機能含む）</a:t>
                      </a:r>
                      <a:endParaRPr 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extLst>
                  <a:ext uri="{0D108BD9-81ED-4DB2-BD59-A6C34878D82A}">
                    <a16:rowId xmlns:a16="http://schemas.microsoft.com/office/drawing/2014/main" val="3304882483"/>
                  </a:ext>
                </a:extLst>
              </a:tr>
              <a:tr h="533896"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>
                          <a:effectLst/>
                        </a:rPr>
                        <a:t>コンテキスト長</a:t>
                      </a:r>
                      <a:endParaRPr lang="ja-JP" sz="1400" b="1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400" b="1" u="none" strike="noStrike">
                          <a:solidFill>
                            <a:srgbClr val="FF0000"/>
                          </a:solidFill>
                          <a:effectLst/>
                        </a:rPr>
                        <a:t>128K トークン</a:t>
                      </a:r>
                      <a:endParaRPr lang="ja-JP" sz="1400" b="1" i="0" u="none" strike="noStrike">
                        <a:solidFill>
                          <a:srgbClr val="FF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128K </a:t>
                      </a:r>
                      <a:r>
                        <a:rPr lang="en-US" sz="1400" b="1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トークン</a:t>
                      </a:r>
                      <a:endParaRPr lang="ja-JP" sz="1400" b="1" i="0" u="none" strike="noStrike" dirty="0">
                        <a:solidFill>
                          <a:srgbClr val="FF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おおむね 8K ～ 32K トークン（Office 内要約中心）</a:t>
                      </a:r>
                      <a:endParaRPr lang="ja-JP" sz="1400" b="1" i="0" u="none" strike="noStrike" dirty="0">
                        <a:solidFill>
                          <a:srgbClr val="FF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1,048,576 </a:t>
                      </a:r>
                      <a:r>
                        <a:rPr lang="en-US" sz="1400" b="1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トークン</a:t>
                      </a:r>
                      <a:endParaRPr lang="ja-JP" sz="1400" b="1" i="0" u="none" strike="noStrike" dirty="0">
                        <a:solidFill>
                          <a:srgbClr val="FF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1,048,576 </a:t>
                      </a:r>
                      <a:r>
                        <a:rPr lang="en-US" sz="1400" b="1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トークン</a:t>
                      </a:r>
                      <a:endParaRPr lang="ja-JP" sz="1400" b="1" i="0" u="none" strike="noStrike" dirty="0">
                        <a:solidFill>
                          <a:srgbClr val="FF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extLst>
                  <a:ext uri="{0D108BD9-81ED-4DB2-BD59-A6C34878D82A}">
                    <a16:rowId xmlns:a16="http://schemas.microsoft.com/office/drawing/2014/main" val="1297830827"/>
                  </a:ext>
                </a:extLst>
              </a:tr>
              <a:tr h="610167"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>
                          <a:effectLst/>
                        </a:rPr>
                        <a:t>主な用途</a:t>
                      </a:r>
                      <a:endParaRPr lang="ja-JP" sz="1400" b="1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 dirty="0">
                          <a:effectLst/>
                        </a:rPr>
                        <a:t>高度な自然言語</a:t>
                      </a:r>
                      <a:endParaRPr lang="en-US" altLang="ja-JP" sz="1400" u="none" strike="noStrike" dirty="0">
                        <a:effectLst/>
                      </a:endParaRPr>
                    </a:p>
                    <a:p>
                      <a:pPr algn="just" fontAlgn="ctr"/>
                      <a:r>
                        <a:rPr lang="ja-JP" sz="1400" u="none" strike="noStrike" dirty="0">
                          <a:effectLst/>
                        </a:rPr>
                        <a:t>＋マルチタスク</a:t>
                      </a:r>
                      <a:endParaRPr 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 dirty="0">
                          <a:effectLst/>
                        </a:rPr>
                        <a:t>コスト重視の</a:t>
                      </a:r>
                      <a:endParaRPr lang="en-US" altLang="ja-JP" sz="1400" u="none" strike="noStrike" dirty="0">
                        <a:effectLst/>
                      </a:endParaRPr>
                    </a:p>
                    <a:p>
                      <a:pPr algn="just" fontAlgn="ctr"/>
                      <a:r>
                        <a:rPr lang="ja-JP" sz="1400" u="none" strike="noStrike" dirty="0">
                          <a:effectLst/>
                        </a:rPr>
                        <a:t>高速テキスト・画像推論</a:t>
                      </a:r>
                      <a:endParaRPr 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 dirty="0">
                          <a:effectLst/>
                        </a:rPr>
                        <a:t>ドキュメント生成、データ分析、</a:t>
                      </a:r>
                      <a:endParaRPr lang="en-US" altLang="ja-JP" sz="1400" u="none" strike="noStrike" dirty="0">
                        <a:effectLst/>
                      </a:endParaRPr>
                    </a:p>
                    <a:p>
                      <a:pPr algn="just" fontAlgn="ctr"/>
                      <a:r>
                        <a:rPr lang="ja-JP" sz="1400" u="none" strike="noStrike" dirty="0">
                          <a:effectLst/>
                        </a:rPr>
                        <a:t>プレゼン作成、簡易コード生成</a:t>
                      </a:r>
                      <a:endParaRPr 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 dirty="0">
                          <a:effectLst/>
                        </a:rPr>
                        <a:t>高頻度なコード補完、</a:t>
                      </a:r>
                      <a:endParaRPr lang="en-US" altLang="ja-JP" sz="1400" u="none" strike="noStrike" dirty="0">
                        <a:effectLst/>
                      </a:endParaRPr>
                    </a:p>
                    <a:p>
                      <a:pPr algn="just" fontAlgn="ctr"/>
                      <a:r>
                        <a:rPr lang="ja-JP" sz="1400" u="none" strike="noStrike" dirty="0">
                          <a:effectLst/>
                        </a:rPr>
                        <a:t>ドキュメント解析、ツール連携</a:t>
                      </a:r>
                      <a:endParaRPr 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 dirty="0">
                          <a:effectLst/>
                        </a:rPr>
                        <a:t>フロントエンド開発、</a:t>
                      </a:r>
                      <a:endParaRPr lang="en-US" altLang="ja-JP" sz="1400" u="none" strike="noStrike" dirty="0">
                        <a:effectLst/>
                      </a:endParaRPr>
                    </a:p>
                    <a:p>
                      <a:pPr algn="just" fontAlgn="ctr"/>
                      <a:r>
                        <a:rPr lang="ja-JP" sz="1400" u="none" strike="noStrike" dirty="0">
                          <a:effectLst/>
                        </a:rPr>
                        <a:t>動画→コード、</a:t>
                      </a:r>
                      <a:endParaRPr lang="en-US" altLang="ja-JP" sz="1400" u="none" strike="noStrike" dirty="0">
                        <a:effectLst/>
                      </a:endParaRPr>
                    </a:p>
                    <a:p>
                      <a:pPr algn="just" fontAlgn="ctr"/>
                      <a:r>
                        <a:rPr lang="ja-JP" sz="1400" u="none" strike="noStrike" dirty="0">
                          <a:effectLst/>
                        </a:rPr>
                        <a:t>複雑なエージェントワーク</a:t>
                      </a:r>
                      <a:endParaRPr 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extLst>
                  <a:ext uri="{0D108BD9-81ED-4DB2-BD59-A6C34878D82A}">
                    <a16:rowId xmlns:a16="http://schemas.microsoft.com/office/drawing/2014/main" val="609106356"/>
                  </a:ext>
                </a:extLst>
              </a:tr>
              <a:tr h="686438"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>
                          <a:effectLst/>
                        </a:rPr>
                        <a:t>コーディング精度</a:t>
                      </a:r>
                      <a:endParaRPr lang="ja-JP" sz="1400" b="1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最上位クラス</a:t>
                      </a:r>
                      <a:endParaRPr lang="ja-JP" sz="1400" b="1" i="0" u="none" strike="noStrike" dirty="0">
                        <a:solidFill>
                          <a:srgbClr val="FF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高精度（重いタスクは難あり）</a:t>
                      </a:r>
                      <a:endParaRPr lang="ja-JP" sz="1400" b="1" i="0" u="none" strike="noStrike" dirty="0">
                        <a:solidFill>
                          <a:srgbClr val="FF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400" b="1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Officeマクロ生成やスクリプト支援</a:t>
                      </a:r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、</a:t>
                      </a:r>
                    </a:p>
                    <a:p>
                      <a:pPr algn="just" fontAlgn="ctr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VS Code </a:t>
                      </a:r>
                      <a:r>
                        <a:rPr lang="en-US" sz="1400" b="1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連携</a:t>
                      </a:r>
                      <a:r>
                        <a:rPr lang="ja-JP" alt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：</a:t>
                      </a:r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GitHub Copilot</a:t>
                      </a:r>
                      <a:endParaRPr lang="ja-JP" sz="1400" b="1" i="0" u="none" strike="noStrike" dirty="0">
                        <a:solidFill>
                          <a:srgbClr val="FF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ベンチマーク上良好（エッセンシャルなコード作成に最適）</a:t>
                      </a:r>
                      <a:endParaRPr lang="ja-JP" sz="1400" b="1" i="0" u="none" strike="noStrike" dirty="0">
                        <a:solidFill>
                          <a:srgbClr val="FF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SWE-Bench</a:t>
                      </a:r>
                      <a:r>
                        <a:rPr lang="ja-JP" alt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400" b="1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最高スコア、設計・UI・アーキテクチャ支援が強力</a:t>
                      </a:r>
                      <a:endParaRPr lang="ja-JP" sz="1400" b="1" i="0" u="none" strike="noStrike" dirty="0">
                        <a:solidFill>
                          <a:srgbClr val="FF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extLst>
                  <a:ext uri="{0D108BD9-81ED-4DB2-BD59-A6C34878D82A}">
                    <a16:rowId xmlns:a16="http://schemas.microsoft.com/office/drawing/2014/main" val="2417565947"/>
                  </a:ext>
                </a:extLst>
              </a:tr>
              <a:tr h="610167"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>
                          <a:effectLst/>
                        </a:rPr>
                        <a:t>統合環境</a:t>
                      </a:r>
                      <a:endParaRPr lang="ja-JP" sz="1400" b="1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400" u="none" strike="noStrike">
                          <a:effectLst/>
                        </a:rPr>
                        <a:t>ChatGPT／API</a:t>
                      </a:r>
                      <a:endParaRPr lang="ja-JP" sz="1400" b="0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400" u="none" strike="noStrike" dirty="0" err="1">
                          <a:effectLst/>
                        </a:rPr>
                        <a:t>ChatGPT／API</a:t>
                      </a:r>
                      <a:endParaRPr 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400" u="none" strike="noStrike" dirty="0">
                          <a:effectLst/>
                        </a:rPr>
                        <a:t>Office </a:t>
                      </a:r>
                      <a:r>
                        <a:rPr lang="en-US" sz="1400" u="none" strike="noStrike" dirty="0" err="1">
                          <a:effectLst/>
                        </a:rPr>
                        <a:t>アプリ</a:t>
                      </a:r>
                      <a:endParaRPr lang="en-US" sz="1400" u="none" strike="noStrike" dirty="0">
                        <a:effectLst/>
                      </a:endParaRPr>
                    </a:p>
                    <a:p>
                      <a:pPr algn="just" fontAlgn="ctr"/>
                      <a:r>
                        <a:rPr lang="en-US" altLang="ja-JP" sz="1400" u="none" strike="noStrike" dirty="0">
                          <a:effectLst/>
                        </a:rPr>
                        <a:t>(W</a:t>
                      </a:r>
                      <a:r>
                        <a:rPr lang="en-US" sz="1400" u="none" strike="noStrike" dirty="0">
                          <a:effectLst/>
                        </a:rPr>
                        <a:t>ord/Excel/PowerPoint/</a:t>
                      </a:r>
                    </a:p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</a:rPr>
                        <a:t>Outlook/Teams/OneNote）</a:t>
                      </a:r>
                      <a:endParaRPr 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400" u="none" strike="noStrike" dirty="0">
                          <a:effectLst/>
                        </a:rPr>
                        <a:t>Vertex AI（API）、</a:t>
                      </a:r>
                    </a:p>
                    <a:p>
                      <a:pPr algn="just" fontAlgn="ctr"/>
                      <a:r>
                        <a:rPr lang="en-US" sz="1400" u="none" strike="noStrike" dirty="0">
                          <a:effectLst/>
                        </a:rPr>
                        <a:t>Google Cloud </a:t>
                      </a:r>
                      <a:r>
                        <a:rPr lang="en-US" sz="1400" u="none" strike="noStrike" dirty="0" err="1">
                          <a:effectLst/>
                        </a:rPr>
                        <a:t>上のサーバーレス</a:t>
                      </a:r>
                      <a:endParaRPr 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400" u="none" strike="noStrike" dirty="0">
                          <a:effectLst/>
                        </a:rPr>
                        <a:t>Vertex AI（API）、</a:t>
                      </a:r>
                    </a:p>
                    <a:p>
                      <a:pPr algn="just" fontAlgn="ctr"/>
                      <a:r>
                        <a:rPr lang="en-US" sz="1400" u="none" strike="noStrike" dirty="0">
                          <a:effectLst/>
                        </a:rPr>
                        <a:t>Google AI </a:t>
                      </a:r>
                      <a:r>
                        <a:rPr lang="en-US" sz="1400" u="none" strike="noStrike" dirty="0" err="1">
                          <a:effectLst/>
                        </a:rPr>
                        <a:t>Studio、I</a:t>
                      </a:r>
                      <a:r>
                        <a:rPr lang="en-US" sz="1400" u="none" strike="noStrike" dirty="0">
                          <a:effectLst/>
                        </a:rPr>
                        <a:t>/O Edition</a:t>
                      </a:r>
                      <a:endParaRPr 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extLst>
                  <a:ext uri="{0D108BD9-81ED-4DB2-BD59-A6C34878D82A}">
                    <a16:rowId xmlns:a16="http://schemas.microsoft.com/office/drawing/2014/main" val="3131917486"/>
                  </a:ext>
                </a:extLst>
              </a:tr>
              <a:tr h="686438"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>
                          <a:effectLst/>
                        </a:rPr>
                        <a:t>料金（入力/出力）</a:t>
                      </a:r>
                      <a:endParaRPr lang="ja-JP" sz="1400" b="1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400" u="none" strike="noStrike">
                          <a:effectLst/>
                        </a:rPr>
                        <a:t>$2.50 / $10.00 per 1M TOK</a:t>
                      </a:r>
                      <a:endParaRPr lang="ja-JP" sz="1400" b="0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400" u="none" strike="noStrike">
                          <a:effectLst/>
                        </a:rPr>
                        <a:t>$0.15 / $0.60 per 1M TOK</a:t>
                      </a:r>
                      <a:endParaRPr lang="ja-JP" sz="1400" b="0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>
                          <a:effectLst/>
                        </a:rPr>
                        <a:t>サブスクリプション（月額固定）＋利用量課金型（エンタープライズ向け）</a:t>
                      </a:r>
                      <a:endParaRPr lang="ja-JP" sz="1400" b="0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400" u="none" strike="noStrike">
                          <a:effectLst/>
                        </a:rPr>
                        <a:t>$2.50 / $15.00 per 1M TOK</a:t>
                      </a:r>
                      <a:endParaRPr lang="ja-JP" sz="1400" b="0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400" u="none" strike="noStrike" dirty="0">
                          <a:effectLst/>
                        </a:rPr>
                        <a:t>$2.50 / $15.00 per 1M TOK</a:t>
                      </a:r>
                      <a:endParaRPr 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extLst>
                  <a:ext uri="{0D108BD9-81ED-4DB2-BD59-A6C34878D82A}">
                    <a16:rowId xmlns:a16="http://schemas.microsoft.com/office/drawing/2014/main" val="2781964821"/>
                  </a:ext>
                </a:extLst>
              </a:tr>
              <a:tr h="686438"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>
                          <a:effectLst/>
                        </a:rPr>
                        <a:t>思考制御機能</a:t>
                      </a:r>
                      <a:endParaRPr lang="ja-JP" sz="1400" b="1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>
                          <a:effectLst/>
                        </a:rPr>
                        <a:t>なし（システム内最適化済み）</a:t>
                      </a:r>
                      <a:endParaRPr lang="ja-JP" sz="1400" b="0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>
                          <a:effectLst/>
                        </a:rPr>
                        <a:t>なし（システム内最適化済み）</a:t>
                      </a:r>
                      <a:endParaRPr lang="ja-JP" sz="1400" b="0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>
                          <a:effectLst/>
                        </a:rPr>
                        <a:t>なし（対話ベースで逐次生成）</a:t>
                      </a:r>
                      <a:endParaRPr lang="ja-JP" sz="1400" b="0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>
                          <a:effectLst/>
                        </a:rPr>
                        <a:t>動的な “Thinking Budget” 制御可能</a:t>
                      </a:r>
                      <a:endParaRPr lang="ja-JP" sz="1400" b="0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 dirty="0">
                          <a:effectLst/>
                        </a:rPr>
                        <a:t>深いステップバイステップの思考出力（Thought Summaries）</a:t>
                      </a:r>
                      <a:endParaRPr 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extLst>
                  <a:ext uri="{0D108BD9-81ED-4DB2-BD59-A6C34878D82A}">
                    <a16:rowId xmlns:a16="http://schemas.microsoft.com/office/drawing/2014/main" val="1496544676"/>
                  </a:ext>
                </a:extLst>
              </a:tr>
              <a:tr h="381354"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>
                          <a:effectLst/>
                        </a:rPr>
                        <a:t>日本語対応</a:t>
                      </a:r>
                      <a:endParaRPr lang="ja-JP" sz="1400" b="1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>
                          <a:effectLst/>
                        </a:rPr>
                        <a:t>標準対応（Unicode トークナイザ最適化）</a:t>
                      </a:r>
                      <a:endParaRPr lang="ja-JP" sz="1400" b="0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>
                          <a:effectLst/>
                        </a:rPr>
                        <a:t>標準対応（Unicode トークナイザ最適化）</a:t>
                      </a:r>
                      <a:endParaRPr lang="ja-JP" sz="1400" b="0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400" u="none" strike="noStrike">
                          <a:effectLst/>
                        </a:rPr>
                        <a:t>Office 言語設定に依存</a:t>
                      </a:r>
                      <a:endParaRPr lang="ja-JP" sz="1400" b="0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>
                          <a:effectLst/>
                        </a:rPr>
                        <a:t>標準対応（多言語サポートあり）</a:t>
                      </a:r>
                      <a:endParaRPr lang="ja-JP" sz="1400" b="0" i="0" u="none" strike="noStrike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sz="1400" u="none" strike="noStrike" dirty="0">
                          <a:effectLst/>
                        </a:rPr>
                        <a:t>標準対応（多言語サポートあり）</a:t>
                      </a:r>
                      <a:endParaRPr 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1829" marR="1829" marT="1829" marB="0" anchor="ctr"/>
                </a:tc>
                <a:extLst>
                  <a:ext uri="{0D108BD9-81ED-4DB2-BD59-A6C34878D82A}">
                    <a16:rowId xmlns:a16="http://schemas.microsoft.com/office/drawing/2014/main" val="4020035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291481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86718-65AD-5E51-F084-A3501BD92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9514F0FD-DAA0-69DA-738B-AA9652A6F6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72456"/>
          </a:xfrm>
        </p:spPr>
        <p:txBody>
          <a:bodyPr/>
          <a:lstStyle/>
          <a:p>
            <a:pPr eaLnBrk="1" hangingPunct="1"/>
            <a:r>
              <a:rPr lang="en-US" altLang="ja-JP" sz="4000" b="1" dirty="0">
                <a:solidFill>
                  <a:srgbClr val="0000FF"/>
                </a:solidFill>
              </a:rPr>
              <a:t>template.py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1E50627-52F8-0AD8-7665-068D9B87A3F8}"/>
              </a:ext>
            </a:extLst>
          </p:cNvPr>
          <p:cNvSpPr txBox="1"/>
          <p:nvPr/>
        </p:nvSpPr>
        <p:spPr>
          <a:xfrm>
            <a:off x="223285" y="864067"/>
            <a:ext cx="11968715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b="1" dirty="0"/>
              <a:t>初期化、起動時引数の処理</a:t>
            </a:r>
            <a:r>
              <a:rPr lang="en-US" altLang="ja-JP" sz="2000" b="1" dirty="0"/>
              <a:t>:</a:t>
            </a:r>
          </a:p>
          <a:p>
            <a:r>
              <a:rPr lang="en-US" altLang="ja-JP" sz="2000" dirty="0"/>
              <a:t>def initialize():</a:t>
            </a:r>
            <a:br>
              <a:rPr lang="en-US" altLang="ja-JP" sz="2000" dirty="0"/>
            </a:br>
            <a:r>
              <a:rPr lang="ja-JP" altLang="en-US" sz="2000" dirty="0"/>
              <a:t>    </a:t>
            </a:r>
            <a:r>
              <a:rPr lang="en-US" altLang="ja-JP" sz="2000" dirty="0" err="1"/>
              <a:t>cfg</a:t>
            </a:r>
            <a:r>
              <a:rPr lang="en-US" altLang="ja-JP" sz="2000" dirty="0"/>
              <a:t> = </a:t>
            </a:r>
            <a:r>
              <a:rPr lang="en-US" altLang="ja-JP" sz="2000" dirty="0" err="1"/>
              <a:t>SimpleNamespace</a:t>
            </a:r>
            <a:r>
              <a:rPr lang="en-US" altLang="ja-JP" sz="2000" dirty="0"/>
              <a:t>()</a:t>
            </a:r>
            <a:br>
              <a:rPr lang="en-US" altLang="ja-JP" sz="2000" dirty="0"/>
            </a:br>
            <a:r>
              <a:rPr lang="en-US" altLang="ja-JP" sz="2000" dirty="0"/>
              <a:t>    parser = </a:t>
            </a:r>
            <a:r>
              <a:rPr lang="en-US" altLang="ja-JP" sz="2000" dirty="0" err="1"/>
              <a:t>argparse.ArgumentParser</a:t>
            </a:r>
            <a:r>
              <a:rPr lang="en-US" altLang="ja-JP" sz="2000" dirty="0"/>
              <a:t>(description=“Scientific Computing Program”)</a:t>
            </a:r>
            <a:br>
              <a:rPr lang="en-US" altLang="ja-JP" sz="2000" dirty="0"/>
            </a:br>
            <a:r>
              <a:rPr lang="en-US" altLang="ja-JP" sz="2000" dirty="0"/>
              <a:t>    </a:t>
            </a:r>
            <a:r>
              <a:rPr lang="en-US" altLang="ja-JP" sz="2000" dirty="0" err="1"/>
              <a:t>parser.add_argument</a:t>
            </a:r>
            <a:r>
              <a:rPr lang="en-US" altLang="ja-JP" sz="2000" dirty="0"/>
              <a:t>(“--mode”, type=str, required=False, default=“exec”, choices=[“exec”], </a:t>
            </a:r>
            <a:br>
              <a:rPr lang="en-US" altLang="ja-JP" sz="2000" dirty="0"/>
            </a:br>
            <a:r>
              <a:rPr lang="en-US" altLang="ja-JP" sz="2000" dirty="0"/>
              <a:t>		</a:t>
            </a:r>
            <a:r>
              <a:rPr lang="ja-JP" altLang="en-US" sz="2000" dirty="0"/>
              <a:t>          </a:t>
            </a:r>
            <a:r>
              <a:rPr lang="en-US" altLang="ja-JP" sz="2000" dirty="0"/>
              <a:t>help="Execution mode")</a:t>
            </a:r>
            <a:br>
              <a:rPr lang="en-US" altLang="ja-JP" sz="2000" dirty="0"/>
            </a:br>
            <a:r>
              <a:rPr lang="en-US" altLang="ja-JP" sz="2000" dirty="0"/>
              <a:t>--cut—</a:t>
            </a:r>
          </a:p>
          <a:p>
            <a:r>
              <a:rPr lang="ja-JP" altLang="en-US" sz="2000" dirty="0"/>
              <a:t>    </a:t>
            </a:r>
            <a:r>
              <a:rPr lang="en-US" altLang="ja-JP" sz="2000" dirty="0"/>
              <a:t>return </a:t>
            </a:r>
            <a:r>
              <a:rPr lang="en-US" altLang="ja-JP" sz="2000" dirty="0" err="1"/>
              <a:t>cfg</a:t>
            </a:r>
            <a:r>
              <a:rPr lang="en-US" altLang="ja-JP" sz="2000" dirty="0"/>
              <a:t>, parser</a:t>
            </a:r>
            <a:br>
              <a:rPr lang="en-US" altLang="ja-JP" sz="2000" dirty="0"/>
            </a:br>
            <a:br>
              <a:rPr lang="en-US" altLang="ja-JP" sz="2000" dirty="0"/>
            </a:br>
            <a:r>
              <a:rPr lang="en-US" altLang="ja-JP" sz="2000" dirty="0"/>
              <a:t>def usage(parser):</a:t>
            </a:r>
          </a:p>
          <a:p>
            <a:r>
              <a:rPr lang="ja-JP" altLang="en-US" sz="2000" dirty="0"/>
              <a:t>    </a:t>
            </a:r>
            <a:r>
              <a:rPr lang="en-US" altLang="ja-JP" sz="2000" dirty="0"/>
              <a:t>print(“\n=== </a:t>
            </a:r>
            <a:r>
              <a:rPr lang="ja-JP" altLang="en-US" sz="2000" dirty="0"/>
              <a:t>使用方法 </a:t>
            </a:r>
            <a:r>
              <a:rPr lang="en-US" altLang="ja-JP" sz="2000" dirty="0"/>
              <a:t>===”)</a:t>
            </a:r>
            <a:br>
              <a:rPr lang="en-US" altLang="ja-JP" sz="2000" dirty="0"/>
            </a:br>
            <a:r>
              <a:rPr lang="en-US" altLang="ja-JP" sz="2000" dirty="0"/>
              <a:t>    </a:t>
            </a:r>
            <a:r>
              <a:rPr lang="en-US" altLang="ja-JP" sz="2000" dirty="0" err="1"/>
              <a:t>parser.print_help</a:t>
            </a:r>
            <a:r>
              <a:rPr lang="en-US" altLang="ja-JP" sz="2000" dirty="0"/>
              <a:t>()  			# </a:t>
            </a:r>
            <a:r>
              <a:rPr lang="ja-JP" altLang="en-US" sz="2000" dirty="0"/>
              <a:t>引数の説明を自動表示</a:t>
            </a:r>
            <a:br>
              <a:rPr lang="en-US" altLang="ja-JP" sz="2000" dirty="0"/>
            </a:br>
            <a:br>
              <a:rPr lang="en-US" altLang="ja-JP" sz="2000" dirty="0"/>
            </a:br>
            <a:r>
              <a:rPr lang="en-US" altLang="ja-JP" sz="2000" dirty="0"/>
              <a:t>def </a:t>
            </a:r>
            <a:r>
              <a:rPr lang="en-US" altLang="ja-JP" sz="2000" dirty="0" err="1"/>
              <a:t>update_vars</a:t>
            </a:r>
            <a:r>
              <a:rPr lang="en-US" altLang="ja-JP" sz="2000" dirty="0"/>
              <a:t>(</a:t>
            </a:r>
            <a:r>
              <a:rPr lang="en-US" altLang="ja-JP" sz="2000" dirty="0" err="1"/>
              <a:t>cfg</a:t>
            </a:r>
            <a:r>
              <a:rPr lang="en-US" altLang="ja-JP" sz="2000" dirty="0"/>
              <a:t>, parser):</a:t>
            </a:r>
            <a:br>
              <a:rPr lang="en-US" altLang="ja-JP" sz="2000" dirty="0"/>
            </a:br>
            <a:r>
              <a:rPr lang="ja-JP" altLang="en-US" sz="2000" dirty="0"/>
              <a:t>    </a:t>
            </a:r>
            <a:r>
              <a:rPr lang="en-US" altLang="ja-JP" sz="2000" dirty="0" err="1"/>
              <a:t>args</a:t>
            </a:r>
            <a:r>
              <a:rPr lang="en-US" altLang="ja-JP" sz="2000" dirty="0"/>
              <a:t> = </a:t>
            </a:r>
            <a:r>
              <a:rPr lang="ja-JP" altLang="en-US" sz="2000" dirty="0"/>
              <a:t>   </a:t>
            </a:r>
            <a:r>
              <a:rPr lang="en-US" altLang="ja-JP" sz="2000" dirty="0" err="1"/>
              <a:t>parser.parse_args</a:t>
            </a:r>
            <a:r>
              <a:rPr lang="en-US" altLang="ja-JP" sz="2000" dirty="0"/>
              <a:t>()</a:t>
            </a:r>
            <a:br>
              <a:rPr lang="en-US" altLang="ja-JP" sz="2000" dirty="0"/>
            </a:br>
            <a:r>
              <a:rPr lang="en-US" altLang="ja-JP" sz="2000" dirty="0"/>
              <a:t>    for key, value in vars(</a:t>
            </a:r>
            <a:r>
              <a:rPr lang="en-US" altLang="ja-JP" sz="2000" dirty="0" err="1"/>
              <a:t>args</a:t>
            </a:r>
            <a:r>
              <a:rPr lang="en-US" altLang="ja-JP" sz="2000" dirty="0"/>
              <a:t>).items():</a:t>
            </a:r>
            <a:br>
              <a:rPr lang="en-US" altLang="ja-JP" sz="2000" dirty="0"/>
            </a:br>
            <a:r>
              <a:rPr lang="en-US" altLang="ja-JP" sz="2000" dirty="0"/>
              <a:t>            </a:t>
            </a:r>
            <a:r>
              <a:rPr lang="en-US" altLang="ja-JP" sz="2000" dirty="0" err="1"/>
              <a:t>setattr</a:t>
            </a:r>
            <a:r>
              <a:rPr lang="en-US" altLang="ja-JP" sz="2000" dirty="0"/>
              <a:t>(</a:t>
            </a:r>
            <a:r>
              <a:rPr lang="en-US" altLang="ja-JP" sz="2000" dirty="0" err="1"/>
              <a:t>cfg</a:t>
            </a:r>
            <a:r>
              <a:rPr lang="en-US" altLang="ja-JP" sz="2000" dirty="0"/>
              <a:t>, key, value)		#</a:t>
            </a:r>
            <a:r>
              <a:rPr lang="ja-JP" altLang="en-US" sz="2000" dirty="0"/>
              <a:t> 起動時引数の変数を</a:t>
            </a:r>
            <a:r>
              <a:rPr lang="en-US" altLang="ja-JP" sz="2000" dirty="0" err="1"/>
              <a:t>cfg</a:t>
            </a:r>
            <a:r>
              <a:rPr lang="ja-JP" altLang="en-US" sz="2000" dirty="0"/>
              <a:t>に代入</a:t>
            </a:r>
            <a:br>
              <a:rPr lang="en-US" altLang="ja-JP" sz="2000" dirty="0"/>
            </a:br>
            <a:r>
              <a:rPr lang="en-US" altLang="ja-JP" sz="2000" dirty="0"/>
              <a:t>    return </a:t>
            </a:r>
            <a:r>
              <a:rPr lang="en-US" altLang="ja-JP" sz="2000" dirty="0" err="1"/>
              <a:t>cfg</a:t>
            </a:r>
            <a:endParaRPr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3946398480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44D46A-709D-25DC-9B13-83A2FCA34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AAA23323-FB7B-3D6B-7F56-85548CC749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72456"/>
          </a:xfrm>
        </p:spPr>
        <p:txBody>
          <a:bodyPr/>
          <a:lstStyle/>
          <a:p>
            <a:pPr eaLnBrk="1" hangingPunct="1"/>
            <a:r>
              <a:rPr lang="en-US" altLang="ja-JP" sz="4000" b="1" dirty="0">
                <a:solidFill>
                  <a:srgbClr val="0000FF"/>
                </a:solidFill>
              </a:rPr>
              <a:t>template.py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E497299-EBEE-E977-8061-52B3CEA2C202}"/>
              </a:ext>
            </a:extLst>
          </p:cNvPr>
          <p:cNvSpPr txBox="1"/>
          <p:nvPr/>
        </p:nvSpPr>
        <p:spPr>
          <a:xfrm>
            <a:off x="223285" y="864067"/>
            <a:ext cx="11968715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b="1" dirty="0"/>
              <a:t>とりあえず、こんな関数があったらいいなと思うものを追加</a:t>
            </a:r>
            <a:r>
              <a:rPr lang="en-US" altLang="ja-JP" sz="2000" b="1" dirty="0"/>
              <a:t>:</a:t>
            </a:r>
          </a:p>
          <a:p>
            <a:r>
              <a:rPr lang="en-US" altLang="ja-JP" sz="2000" dirty="0"/>
              <a:t>def </a:t>
            </a:r>
            <a:r>
              <a:rPr lang="en-US" altLang="ja-JP" sz="2000" dirty="0" err="1"/>
              <a:t>read_data</a:t>
            </a:r>
            <a:r>
              <a:rPr lang="en-US" altLang="ja-JP" sz="2000" dirty="0"/>
              <a:t>(filename):</a:t>
            </a:r>
            <a:r>
              <a:rPr lang="ja-JP" altLang="en-US" sz="2000" dirty="0"/>
              <a:t>   </a:t>
            </a:r>
            <a:r>
              <a:rPr lang="en-US" altLang="ja-JP" sz="2000" dirty="0"/>
              <a:t># Excel</a:t>
            </a:r>
            <a:r>
              <a:rPr lang="ja-JP" altLang="en-US" sz="2000" dirty="0"/>
              <a:t>ファイルなどからデータを読み込む</a:t>
            </a:r>
            <a:br>
              <a:rPr lang="en-US" altLang="ja-JP" sz="2000" dirty="0"/>
            </a:br>
            <a:r>
              <a:rPr lang="ja-JP" altLang="en-US" sz="2000" dirty="0"/>
              <a:t>    </a:t>
            </a:r>
            <a:r>
              <a:rPr lang="en-US" altLang="ja-JP" sz="2000" dirty="0"/>
              <a:t>return labels, data_list</a:t>
            </a:r>
            <a:r>
              <a:rPr lang="ja-JP" altLang="en-US" sz="2000" dirty="0"/>
              <a:t>   </a:t>
            </a:r>
            <a:r>
              <a:rPr lang="en-US" altLang="ja-JP" sz="2000" dirty="0"/>
              <a:t>#</a:t>
            </a:r>
            <a:r>
              <a:rPr lang="ja-JP" altLang="en-US" sz="2000" dirty="0"/>
              <a:t> ラベルとデータ（</a:t>
            </a:r>
            <a:r>
              <a:rPr lang="en-US" altLang="ja-JP" sz="2000" dirty="0"/>
              <a:t>2</a:t>
            </a:r>
            <a:r>
              <a:rPr lang="ja-JP" altLang="en-US" sz="2000" dirty="0"/>
              <a:t>次元リスト</a:t>
            </a:r>
            <a:r>
              <a:rPr lang="en-US" altLang="ja-JP" sz="2000" dirty="0"/>
              <a:t>)</a:t>
            </a:r>
            <a:r>
              <a:rPr lang="ja-JP" altLang="en-US" sz="2000" dirty="0"/>
              <a:t> を別に返すことを指示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def </a:t>
            </a:r>
            <a:r>
              <a:rPr lang="en-US" altLang="ja-JP" sz="2000" dirty="0" err="1"/>
              <a:t>split_data</a:t>
            </a:r>
            <a:r>
              <a:rPr lang="en-US" altLang="ja-JP" sz="2000" dirty="0"/>
              <a:t>(labels, data_list):</a:t>
            </a:r>
            <a:br>
              <a:rPr lang="en-US" altLang="ja-JP" sz="2000" dirty="0"/>
            </a:br>
            <a:r>
              <a:rPr lang="ja-JP" altLang="en-US" sz="2000" dirty="0"/>
              <a:t>    </a:t>
            </a:r>
            <a:r>
              <a:rPr lang="en-US" altLang="ja-JP" sz="2000" dirty="0"/>
              <a:t>return labels[0], labels[1], </a:t>
            </a:r>
            <a:r>
              <a:rPr lang="en-US" altLang="ja-JP" sz="2000" dirty="0" err="1"/>
              <a:t>xdata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ydata</a:t>
            </a:r>
            <a:r>
              <a:rPr lang="en-US" altLang="ja-JP" sz="2000" dirty="0"/>
              <a:t>	#</a:t>
            </a:r>
            <a:r>
              <a:rPr lang="ja-JP" altLang="en-US" sz="2000" dirty="0"/>
              <a:t> ラベルとデータを</a:t>
            </a:r>
            <a:r>
              <a:rPr lang="en-US" altLang="ja-JP" sz="2000" dirty="0" err="1"/>
              <a:t>x,y</a:t>
            </a:r>
            <a:r>
              <a:rPr lang="ja-JP" altLang="en-US" sz="2000" dirty="0"/>
              <a:t>別に分離して返す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def analyze(</a:t>
            </a:r>
            <a:r>
              <a:rPr lang="en-US" altLang="ja-JP" sz="2000" dirty="0" err="1"/>
              <a:t>xlabels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ylabels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xdata_list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ydata_list</a:t>
            </a:r>
            <a:r>
              <a:rPr lang="en-US" altLang="ja-JP" sz="2000" dirty="0"/>
              <a:t>):  #</a:t>
            </a:r>
            <a:r>
              <a:rPr lang="ja-JP" altLang="en-US" sz="2000" dirty="0"/>
              <a:t> 解析処理する関数を匂わす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def </a:t>
            </a:r>
            <a:r>
              <a:rPr lang="en-US" altLang="ja-JP" sz="2000" dirty="0" err="1"/>
              <a:t>save_data</a:t>
            </a:r>
            <a:r>
              <a:rPr lang="en-US" altLang="ja-JP" sz="2000" dirty="0"/>
              <a:t>(</a:t>
            </a:r>
            <a:r>
              <a:rPr lang="en-US" altLang="ja-JP" sz="2000" dirty="0" err="1"/>
              <a:t>xlabels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ylabels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xdata_list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ydata_list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xlabels_cal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ylabels_cal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xcal_list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ycal_list</a:t>
            </a:r>
            <a:r>
              <a:rPr lang="en-US" altLang="ja-JP" sz="2000" dirty="0"/>
              <a:t>):</a:t>
            </a:r>
          </a:p>
          <a:p>
            <a:r>
              <a:rPr lang="en-US" altLang="ja-JP" sz="2000" dirty="0"/>
              <a:t>	#</a:t>
            </a:r>
            <a:r>
              <a:rPr lang="ja-JP" altLang="en-US" sz="2000" dirty="0"/>
              <a:t> データを保存する関数の使用を匂わす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def </a:t>
            </a:r>
            <a:r>
              <a:rPr lang="en-US" altLang="ja-JP" sz="2000" dirty="0" err="1"/>
              <a:t>plot_by_matplotlib</a:t>
            </a:r>
            <a:r>
              <a:rPr lang="en-US" altLang="ja-JP" sz="2000" dirty="0"/>
              <a:t>(</a:t>
            </a:r>
            <a:r>
              <a:rPr lang="en-US" altLang="ja-JP" sz="2000" dirty="0" err="1"/>
              <a:t>xlabels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ylabels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xdata_list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ydata_list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xlabels_cal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ylabels_cal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xcal_list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ycal_list</a:t>
            </a:r>
            <a:r>
              <a:rPr lang="en-US" altLang="ja-JP" sz="2000" dirty="0"/>
              <a:t>):   </a:t>
            </a:r>
            <a:br>
              <a:rPr lang="en-US" altLang="ja-JP" sz="2000" dirty="0"/>
            </a:br>
            <a:r>
              <a:rPr lang="en-US" altLang="ja-JP" sz="2000" dirty="0"/>
              <a:t>	#</a:t>
            </a:r>
            <a:r>
              <a:rPr lang="ja-JP" altLang="en-US" sz="2000" dirty="0"/>
              <a:t> </a:t>
            </a:r>
            <a:r>
              <a:rPr lang="en-US" altLang="ja-JP" sz="2000" dirty="0" err="1"/>
              <a:t>matpotlib</a:t>
            </a:r>
            <a:r>
              <a:rPr lang="ja-JP" altLang="en-US" sz="2000" dirty="0"/>
              <a:t>を使ってグラフを描画する関数の使用を匂わす</a:t>
            </a:r>
            <a:endParaRPr lang="en-US" altLang="ja-JP" sz="2000" dirty="0"/>
          </a:p>
          <a:p>
            <a:br>
              <a:rPr lang="en-US" altLang="ja-JP" sz="2000" dirty="0"/>
            </a:br>
            <a:r>
              <a:rPr lang="en-US" altLang="ja-JP" sz="2000" dirty="0"/>
              <a:t>def </a:t>
            </a:r>
            <a:r>
              <a:rPr lang="en-US" altLang="ja-JP" sz="2000" dirty="0" err="1"/>
              <a:t>plot_by_plotly</a:t>
            </a:r>
            <a:r>
              <a:rPr lang="en-US" altLang="ja-JP" sz="2000" dirty="0"/>
              <a:t>(</a:t>
            </a:r>
            <a:r>
              <a:rPr lang="en-US" altLang="ja-JP" sz="2000" dirty="0" err="1"/>
              <a:t>xlabels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ylabels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xdata_list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ydata_list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xlabels_cal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ylabels_cal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xcal_list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ycal_list</a:t>
            </a:r>
            <a:r>
              <a:rPr lang="en-US" altLang="ja-JP" sz="2000" dirty="0"/>
              <a:t>): </a:t>
            </a:r>
            <a:br>
              <a:rPr lang="en-US" altLang="ja-JP" sz="2000" dirty="0"/>
            </a:br>
            <a:r>
              <a:rPr lang="en-US" altLang="ja-JP" sz="2000" dirty="0"/>
              <a:t>	#</a:t>
            </a:r>
            <a:r>
              <a:rPr lang="ja-JP" altLang="en-US" sz="2000" dirty="0"/>
              <a:t> </a:t>
            </a:r>
            <a:r>
              <a:rPr lang="en-US" altLang="ja-JP" sz="2000" dirty="0" err="1"/>
              <a:t>plotly</a:t>
            </a:r>
            <a:r>
              <a:rPr lang="ja-JP" altLang="en-US" sz="2000" dirty="0"/>
              <a:t>を使ってグラフを描画する関数の使用を匂わす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2308360668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F5307F-3BC8-F324-5C4B-6F5AD7175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48967937-AFFC-2DD0-EA3B-C30716169D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72456"/>
          </a:xfrm>
        </p:spPr>
        <p:txBody>
          <a:bodyPr/>
          <a:lstStyle/>
          <a:p>
            <a:pPr eaLnBrk="1" hangingPunct="1"/>
            <a:r>
              <a:rPr lang="en-US" altLang="ja-JP" sz="4000" b="1" dirty="0">
                <a:solidFill>
                  <a:srgbClr val="0000FF"/>
                </a:solidFill>
              </a:rPr>
              <a:t>template.py</a:t>
            </a:r>
            <a:r>
              <a:rPr lang="ja-JP" altLang="en-US" sz="4000" b="1" dirty="0">
                <a:solidFill>
                  <a:srgbClr val="0000FF"/>
                </a:solidFill>
              </a:rPr>
              <a:t>を使ってプロンプト</a:t>
            </a:r>
            <a:r>
              <a:rPr lang="en-US" altLang="ja-JP" sz="4000" b="1" dirty="0">
                <a:solidFill>
                  <a:srgbClr val="0000FF"/>
                </a:solidFill>
              </a:rPr>
              <a:t>:</a:t>
            </a:r>
            <a:r>
              <a:rPr lang="ja-JP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ja-JP" sz="4000" b="1" dirty="0">
                <a:solidFill>
                  <a:srgbClr val="0000FF"/>
                </a:solidFill>
              </a:rPr>
              <a:t>peakfit_template.py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75E7D73-F7B9-5D0D-F0B4-BDF2B39F07AE}"/>
              </a:ext>
            </a:extLst>
          </p:cNvPr>
          <p:cNvSpPr txBox="1"/>
          <p:nvPr/>
        </p:nvSpPr>
        <p:spPr>
          <a:xfrm>
            <a:off x="282692" y="717416"/>
            <a:ext cx="11968715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b="1" dirty="0"/>
              <a:t>ChatGPT o4-mini</a:t>
            </a:r>
          </a:p>
          <a:p>
            <a:endParaRPr lang="en-US" altLang="ja-JP" sz="2400" dirty="0"/>
          </a:p>
          <a:p>
            <a:r>
              <a:rPr lang="en-US" altLang="ja-JP" sz="2400" dirty="0"/>
              <a:t>Q:</a:t>
            </a:r>
            <a:r>
              <a:rPr lang="ja-JP" altLang="en-US" sz="2400" dirty="0"/>
              <a:t> </a:t>
            </a:r>
            <a:r>
              <a:rPr lang="ja-JP" altLang="en-US" sz="2400" dirty="0">
                <a:solidFill>
                  <a:srgbClr val="FF0000"/>
                </a:solidFill>
              </a:rPr>
              <a:t>次の機能を持つ</a:t>
            </a:r>
            <a:r>
              <a:rPr lang="en-US" altLang="ja-JP" sz="2400" dirty="0">
                <a:solidFill>
                  <a:srgbClr val="FF0000"/>
                </a:solidFill>
              </a:rPr>
              <a:t>python</a:t>
            </a:r>
            <a:r>
              <a:rPr lang="ja-JP" altLang="en-US" sz="2400" dirty="0">
                <a:solidFill>
                  <a:srgbClr val="FF0000"/>
                </a:solidFill>
              </a:rPr>
              <a:t>プログラムを、下記の</a:t>
            </a:r>
            <a:r>
              <a:rPr lang="en-US" altLang="ja-JP" sz="2400" dirty="0">
                <a:solidFill>
                  <a:srgbClr val="FF0000"/>
                </a:solidFill>
              </a:rPr>
              <a:t>template</a:t>
            </a:r>
            <a:r>
              <a:rPr lang="ja-JP" altLang="en-US" sz="2400" dirty="0">
                <a:solidFill>
                  <a:srgbClr val="FF0000"/>
                </a:solidFill>
              </a:rPr>
              <a:t>を参考に作ってください</a:t>
            </a:r>
            <a:br>
              <a:rPr lang="en-US" altLang="ja-JP" sz="2400" dirty="0"/>
            </a:br>
            <a:r>
              <a:rPr lang="en-US" altLang="ja-JP" sz="2400" dirty="0"/>
              <a:t>#</a:t>
            </a:r>
            <a:r>
              <a:rPr lang="ja-JP" altLang="en-US" sz="2400" dirty="0"/>
              <a:t> 非線形最小二乗法で、擬</a:t>
            </a:r>
            <a:r>
              <a:rPr lang="en-US" altLang="ja-JP" sz="2400" dirty="0"/>
              <a:t>Voigt</a:t>
            </a:r>
            <a:r>
              <a:rPr lang="ja-JP" altLang="en-US" sz="2400" dirty="0"/>
              <a:t>関数を使ってピークフィットする</a:t>
            </a:r>
            <a:br>
              <a:rPr lang="en-US" altLang="ja-JP" sz="2400" dirty="0"/>
            </a:br>
            <a:r>
              <a:rPr lang="en-US" altLang="ja-JP" sz="2400" dirty="0"/>
              <a:t>#</a:t>
            </a:r>
            <a:r>
              <a:rPr lang="ja-JP" altLang="en-US" sz="2400" dirty="0"/>
              <a:t> </a:t>
            </a:r>
            <a:r>
              <a:rPr lang="en-US" altLang="ja-JP" sz="2400" dirty="0" err="1"/>
              <a:t>x,y</a:t>
            </a:r>
            <a:r>
              <a:rPr lang="ja-JP" altLang="en-US" sz="2400" dirty="0"/>
              <a:t>データを</a:t>
            </a:r>
            <a:r>
              <a:rPr lang="en-US" altLang="ja-JP" sz="2400" dirty="0"/>
              <a:t>Excel</a:t>
            </a:r>
            <a:r>
              <a:rPr lang="ja-JP" altLang="en-US" sz="2400" dirty="0"/>
              <a:t>ファイルから読み込む</a:t>
            </a:r>
            <a:endParaRPr lang="en-US" altLang="ja-JP" sz="2400" dirty="0"/>
          </a:p>
          <a:p>
            <a:r>
              <a:rPr lang="en-US" altLang="ja-JP" sz="2400" dirty="0"/>
              <a:t># </a:t>
            </a:r>
            <a:r>
              <a:rPr lang="ja-JP" altLang="en-US" sz="2400" dirty="0"/>
              <a:t>ピークパラメータの初期値から初期プロファイルを計算</a:t>
            </a:r>
            <a:br>
              <a:rPr lang="en-US" altLang="ja-JP" sz="2400" dirty="0"/>
            </a:br>
            <a:r>
              <a:rPr lang="en-US" altLang="ja-JP" sz="2400" dirty="0"/>
              <a:t>#</a:t>
            </a:r>
            <a:r>
              <a:rPr lang="ja-JP" altLang="en-US" sz="2400" dirty="0"/>
              <a:t> 非線形最小二乗法を実行</a:t>
            </a:r>
            <a:br>
              <a:rPr lang="en-US" altLang="ja-JP" sz="2400" dirty="0"/>
            </a:br>
            <a:r>
              <a:rPr lang="en-US" altLang="ja-JP" sz="2400" dirty="0"/>
              <a:t>#</a:t>
            </a:r>
            <a:r>
              <a:rPr lang="ja-JP" altLang="en-US" sz="2400" dirty="0"/>
              <a:t> 最適化パラメータで最適化プロファイルを計算</a:t>
            </a:r>
            <a:endParaRPr lang="en-US" altLang="ja-JP" sz="2400" dirty="0"/>
          </a:p>
          <a:p>
            <a:r>
              <a:rPr lang="en-US" altLang="ja-JP" sz="2400" dirty="0"/>
              <a:t>#</a:t>
            </a:r>
            <a:r>
              <a:rPr lang="ja-JP" altLang="en-US" sz="2400" dirty="0"/>
              <a:t> 入力データ、初期プロファイル、最適化プロファイルをグラフ化</a:t>
            </a:r>
            <a:br>
              <a:rPr lang="en-US" altLang="ja-JP" sz="2400" dirty="0"/>
            </a:br>
            <a:br>
              <a:rPr lang="en-US" altLang="ja-JP" sz="2400" dirty="0"/>
            </a:br>
            <a:r>
              <a:rPr lang="en-US" altLang="ja-JP" sz="2400" dirty="0">
                <a:solidFill>
                  <a:srgbClr val="FF0000"/>
                </a:solidFill>
              </a:rPr>
              <a:t>#template</a:t>
            </a:r>
            <a:r>
              <a:rPr lang="ja-JP" altLang="en-US" sz="2400" dirty="0">
                <a:solidFill>
                  <a:srgbClr val="FF0000"/>
                </a:solidFill>
              </a:rPr>
              <a:t> </a:t>
            </a:r>
            <a:r>
              <a:rPr lang="en-US" altLang="ja-JP" sz="2400" dirty="0">
                <a:solidFill>
                  <a:srgbClr val="FF0000"/>
                </a:solidFill>
              </a:rPr>
              <a:t>python</a:t>
            </a:r>
            <a:r>
              <a:rPr lang="ja-JP" altLang="en-US" sz="2400" dirty="0">
                <a:solidFill>
                  <a:srgbClr val="FF0000"/>
                </a:solidFill>
              </a:rPr>
              <a:t>プログラム</a:t>
            </a:r>
            <a:br>
              <a:rPr lang="en-US" altLang="ja-JP" sz="2400" dirty="0"/>
            </a:br>
            <a:r>
              <a:rPr lang="ja-JP" altLang="en-US" sz="2400" dirty="0"/>
              <a:t>（ここに</a:t>
            </a:r>
            <a:r>
              <a:rPr lang="en-US" altLang="ja-JP" sz="2400" dirty="0"/>
              <a:t>template.py</a:t>
            </a:r>
            <a:r>
              <a:rPr lang="ja-JP" altLang="en-US" sz="2400" dirty="0"/>
              <a:t>をペースト</a:t>
            </a:r>
            <a:r>
              <a:rPr lang="en-US" altLang="ja-JP" sz="2400" dirty="0"/>
              <a:t>)</a:t>
            </a:r>
          </a:p>
          <a:p>
            <a:endParaRPr lang="en-US" altLang="ja-JP" sz="2400" dirty="0"/>
          </a:p>
          <a:p>
            <a:r>
              <a:rPr lang="ja-JP" altLang="en-US" sz="2400" dirty="0"/>
              <a:t>初期値を設定してくれなかったので、追加プロンプト</a:t>
            </a:r>
            <a:br>
              <a:rPr lang="en-US" altLang="ja-JP" sz="2400" dirty="0"/>
            </a:br>
            <a:r>
              <a:rPr lang="en-US" altLang="ja-JP" sz="2400" dirty="0"/>
              <a:t>Q:</a:t>
            </a:r>
            <a:r>
              <a:rPr lang="ja-JP" altLang="en-US" sz="2400" dirty="0"/>
              <a:t> </a:t>
            </a:r>
            <a:r>
              <a:rPr lang="en-US" altLang="ja-JP" sz="2400" dirty="0" err="1"/>
              <a:t>add_argument</a:t>
            </a:r>
            <a:r>
              <a:rPr lang="ja-JP" altLang="en-US" sz="2400" dirty="0"/>
              <a:t>では、適当な</a:t>
            </a:r>
            <a:r>
              <a:rPr lang="en-US" altLang="ja-JP" sz="2400" dirty="0"/>
              <a:t>default</a:t>
            </a:r>
            <a:r>
              <a:rPr lang="ja-JP" altLang="en-US" sz="2400" dirty="0"/>
              <a:t>値を設定してください</a:t>
            </a:r>
          </a:p>
          <a:p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371533276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F6CE6F-EEA6-FE9D-AE5E-1670B3D4AC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D04C04E3-07AD-3423-3161-C7E43816BC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978196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生成</a:t>
            </a:r>
            <a:r>
              <a:rPr lang="en-US" altLang="ja-JP" sz="3600" b="1" dirty="0">
                <a:solidFill>
                  <a:srgbClr val="0000FF"/>
                </a:solidFill>
              </a:rPr>
              <a:t>AI</a:t>
            </a:r>
            <a:r>
              <a:rPr lang="ja-JP" altLang="en-US" sz="3600" b="1" dirty="0">
                <a:solidFill>
                  <a:srgbClr val="0000FF"/>
                </a:solidFill>
              </a:rPr>
              <a:t>によるプログラミングの例</a:t>
            </a:r>
            <a:r>
              <a:rPr lang="en-US" altLang="ja-JP" sz="3600" b="1" dirty="0">
                <a:solidFill>
                  <a:srgbClr val="0000FF"/>
                </a:solidFill>
              </a:rPr>
              <a:t>:</a:t>
            </a:r>
            <a:r>
              <a:rPr lang="ja-JP" altLang="en-US" sz="3600" b="1" dirty="0">
                <a:solidFill>
                  <a:srgbClr val="0000FF"/>
                </a:solidFill>
              </a:rPr>
              <a:t> 実行結果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D47276E-F538-DCF9-BA7D-67BD12E02880}"/>
              </a:ext>
            </a:extLst>
          </p:cNvPr>
          <p:cNvSpPr txBox="1"/>
          <p:nvPr/>
        </p:nvSpPr>
        <p:spPr>
          <a:xfrm>
            <a:off x="232358" y="834862"/>
            <a:ext cx="1196871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&gt; python peakfit_template.py --infile=peak.xlsx</a:t>
            </a:r>
            <a:br>
              <a:rPr lang="en-US" altLang="ja-JP" dirty="0"/>
            </a:br>
            <a:r>
              <a:rPr lang="ja-JP" altLang="en-US" dirty="0"/>
              <a:t>データファイル</a:t>
            </a:r>
            <a:r>
              <a:rPr lang="en-US" altLang="ja-JP" dirty="0"/>
              <a:t>:</a:t>
            </a:r>
            <a:r>
              <a:rPr lang="ja-JP" altLang="en-US" dirty="0"/>
              <a:t> </a:t>
            </a:r>
            <a:r>
              <a:rPr lang="en-US" altLang="ja-JP" dirty="0"/>
              <a:t>peak.xlsx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C33B5D6-C8C1-4C34-0D5A-E645D98E01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9486" y="1220540"/>
            <a:ext cx="6781193" cy="5637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432341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9CD40-037E-4936-C447-6825ED4CEE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8A4ABFFB-5505-BF17-C310-53F42B4096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72456"/>
          </a:xfrm>
        </p:spPr>
        <p:txBody>
          <a:bodyPr/>
          <a:lstStyle/>
          <a:p>
            <a:pPr eaLnBrk="1" hangingPunct="1"/>
            <a:r>
              <a:rPr lang="en-US" altLang="ja-JP" sz="4000" b="1" dirty="0">
                <a:solidFill>
                  <a:srgbClr val="0000FF"/>
                </a:solidFill>
              </a:rPr>
              <a:t>template.py</a:t>
            </a:r>
            <a:r>
              <a:rPr lang="ja-JP" altLang="en-US" sz="4000" b="1" dirty="0">
                <a:solidFill>
                  <a:srgbClr val="0000FF"/>
                </a:solidFill>
              </a:rPr>
              <a:t>を使ってプロンプト</a:t>
            </a:r>
            <a:r>
              <a:rPr lang="en-US" altLang="ja-JP" sz="4000" b="1" dirty="0">
                <a:solidFill>
                  <a:srgbClr val="0000FF"/>
                </a:solidFill>
              </a:rPr>
              <a:t>:</a:t>
            </a:r>
            <a:r>
              <a:rPr lang="ja-JP" altLang="en-US" sz="4000" b="1" dirty="0">
                <a:solidFill>
                  <a:srgbClr val="0000FF"/>
                </a:solidFill>
              </a:rPr>
              <a:t> 比較</a:t>
            </a:r>
            <a:endParaRPr lang="en-US" altLang="ja-JP" sz="4000" b="1" dirty="0">
              <a:solidFill>
                <a:srgbClr val="0000FF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0D501B1-2E35-8091-27F6-E422DA288C82}"/>
              </a:ext>
            </a:extLst>
          </p:cNvPr>
          <p:cNvSpPr txBox="1"/>
          <p:nvPr/>
        </p:nvSpPr>
        <p:spPr>
          <a:xfrm>
            <a:off x="282692" y="1098959"/>
            <a:ext cx="11968715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ja-JP" altLang="en-US" sz="2800" dirty="0"/>
              <a:t>入力ファイル名、</a:t>
            </a:r>
            <a:r>
              <a:rPr lang="en-US" altLang="ja-JP" sz="2800" dirty="0" err="1"/>
              <a:t>plot_mode</a:t>
            </a:r>
            <a:r>
              <a:rPr lang="ja-JP" altLang="en-US" sz="2800" dirty="0"/>
              <a:t>、パラメータ初期値を起動時引数で渡せる</a:t>
            </a:r>
            <a:endParaRPr lang="en-US" altLang="ja-JP" sz="2800" dirty="0"/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ja-JP" sz="2800" dirty="0"/>
              <a:t>--</a:t>
            </a:r>
            <a:r>
              <a:rPr lang="en-US" altLang="ja-JP" sz="2800" dirty="0" err="1"/>
              <a:t>plot_mode</a:t>
            </a:r>
            <a:r>
              <a:rPr lang="en-US" altLang="ja-JP" sz="2800" dirty="0"/>
              <a:t>=</a:t>
            </a:r>
            <a:r>
              <a:rPr lang="en-US" altLang="ja-JP" sz="2800" dirty="0" err="1"/>
              <a:t>plotly</a:t>
            </a:r>
            <a:r>
              <a:rPr lang="ja-JP" altLang="en-US" sz="2800" dirty="0"/>
              <a:t>ではエラーがでたが、</a:t>
            </a:r>
            <a:br>
              <a:rPr lang="en-US" altLang="ja-JP" sz="2800" dirty="0"/>
            </a:br>
            <a:r>
              <a:rPr lang="en-US" altLang="ja-JP" sz="2800" dirty="0"/>
              <a:t>matplotlib</a:t>
            </a:r>
            <a:r>
              <a:rPr lang="ja-JP" altLang="en-US" sz="2800" dirty="0"/>
              <a:t>だけでなく</a:t>
            </a:r>
            <a:r>
              <a:rPr lang="en-US" altLang="ja-JP" sz="2800" dirty="0" err="1"/>
              <a:t>plotly</a:t>
            </a:r>
            <a:r>
              <a:rPr lang="ja-JP" altLang="en-US" sz="2800" dirty="0"/>
              <a:t>にも対応</a:t>
            </a:r>
            <a:endParaRPr lang="en-US" altLang="ja-JP" sz="2800" dirty="0"/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ja-JP" altLang="en-US" sz="2800" dirty="0"/>
              <a:t>フィッティング結果もファイルに出力</a:t>
            </a:r>
            <a:endParaRPr lang="en-US" altLang="ja-JP" sz="2800" dirty="0"/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ja-JP" sz="2800" dirty="0"/>
              <a:t>main()</a:t>
            </a:r>
            <a:r>
              <a:rPr lang="ja-JP" altLang="en-US" sz="2800" dirty="0"/>
              <a:t>関数が簡潔になっている</a:t>
            </a:r>
            <a:endParaRPr lang="en-US" altLang="ja-JP" sz="2800" dirty="0"/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ja-JP" altLang="en-US" sz="2800" dirty="0"/>
              <a:t>実行関数が </a:t>
            </a:r>
            <a:r>
              <a:rPr lang="en-US" altLang="ja-JP" sz="2800" dirty="0"/>
              <a:t>execute(</a:t>
            </a:r>
            <a:r>
              <a:rPr lang="en-US" altLang="ja-JP" sz="2800" dirty="0" err="1"/>
              <a:t>cfg</a:t>
            </a:r>
            <a:r>
              <a:rPr lang="en-US" altLang="ja-JP" sz="2800" dirty="0"/>
              <a:t>)</a:t>
            </a:r>
            <a:r>
              <a:rPr lang="ja-JP" altLang="en-US" sz="2800" dirty="0"/>
              <a:t> にまとまっている</a:t>
            </a:r>
            <a:endParaRPr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371482427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178F2-8913-7D4E-899B-B32C5B242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86DF2251-DFDB-C14E-0DD9-201F29DB99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en-US" altLang="ja-JP" sz="2800" b="1" dirty="0">
                <a:solidFill>
                  <a:srgbClr val="0000FF"/>
                </a:solidFill>
              </a:rPr>
              <a:t>Q:</a:t>
            </a:r>
            <a:r>
              <a:rPr lang="ja-JP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ja-JP" sz="2800" b="1" dirty="0">
                <a:solidFill>
                  <a:srgbClr val="0000FF"/>
                </a:solidFill>
              </a:rPr>
              <a:t>128,000</a:t>
            </a:r>
            <a:r>
              <a:rPr lang="ja-JP" altLang="en-US" sz="2800" b="1" dirty="0">
                <a:solidFill>
                  <a:srgbClr val="0000FF"/>
                </a:solidFill>
              </a:rPr>
              <a:t>トークンというのは、例えば</a:t>
            </a:r>
            <a:r>
              <a:rPr lang="en-US" altLang="ja-JP" sz="2800" b="1" dirty="0">
                <a:solidFill>
                  <a:srgbClr val="0000FF"/>
                </a:solidFill>
              </a:rPr>
              <a:t>python</a:t>
            </a:r>
            <a:r>
              <a:rPr lang="ja-JP" altLang="en-US" sz="2800" b="1" dirty="0">
                <a:solidFill>
                  <a:srgbClr val="0000FF"/>
                </a:solidFill>
              </a:rPr>
              <a:t>プログラムだと何行くらいでしょう</a:t>
            </a:r>
            <a:endParaRPr lang="en-US" altLang="ja-JP" sz="2800" b="1" dirty="0">
              <a:solidFill>
                <a:srgbClr val="0000FF"/>
              </a:solidFill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0BF03686-C5A6-8467-2930-3CA4E9AC8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707468"/>
              </p:ext>
            </p:extLst>
          </p:nvPr>
        </p:nvGraphicFramePr>
        <p:xfrm>
          <a:off x="232144" y="838201"/>
          <a:ext cx="11727711" cy="47226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05916">
                  <a:extLst>
                    <a:ext uri="{9D8B030D-6E8A-4147-A177-3AD203B41FA5}">
                      <a16:colId xmlns:a16="http://schemas.microsoft.com/office/drawing/2014/main" val="4252097573"/>
                    </a:ext>
                  </a:extLst>
                </a:gridCol>
                <a:gridCol w="3012558">
                  <a:extLst>
                    <a:ext uri="{9D8B030D-6E8A-4147-A177-3AD203B41FA5}">
                      <a16:colId xmlns:a16="http://schemas.microsoft.com/office/drawing/2014/main" val="2236971487"/>
                    </a:ext>
                  </a:extLst>
                </a:gridCol>
                <a:gridCol w="3909237">
                  <a:extLst>
                    <a:ext uri="{9D8B030D-6E8A-4147-A177-3AD203B41FA5}">
                      <a16:colId xmlns:a16="http://schemas.microsoft.com/office/drawing/2014/main" val="579557302"/>
                    </a:ext>
                  </a:extLst>
                </a:gridCol>
              </a:tblGrid>
              <a:tr h="114845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800" u="none" strike="noStrike">
                          <a:effectLst/>
                        </a:rPr>
                        <a:t>内容のタイプ</a:t>
                      </a:r>
                      <a:endParaRPr lang="ja-JP" altLang="en-US" sz="2800" b="1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u="none" strike="noStrike" dirty="0">
                          <a:effectLst/>
                        </a:rPr>
                        <a:t>1</a:t>
                      </a:r>
                      <a:r>
                        <a:rPr lang="ja-JP" altLang="en-US" sz="2800" u="none" strike="noStrike" dirty="0">
                          <a:effectLst/>
                        </a:rPr>
                        <a:t>行あたりの</a:t>
                      </a:r>
                      <a:endParaRPr lang="en-US" altLang="ja-JP" sz="2800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ja-JP" altLang="en-US" sz="2800" u="none" strike="noStrike" dirty="0">
                          <a:effectLst/>
                        </a:rPr>
                        <a:t>平均トークン数</a:t>
                      </a:r>
                      <a:endParaRPr lang="ja-JP" alt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u="none" strike="noStrike" dirty="0">
                          <a:effectLst/>
                        </a:rPr>
                        <a:t>128K</a:t>
                      </a:r>
                      <a:r>
                        <a:rPr lang="ja-JP" altLang="en-US" sz="2800" u="none" strike="noStrike" dirty="0">
                          <a:effectLst/>
                        </a:rPr>
                        <a:t> トークン</a:t>
                      </a:r>
                      <a:endParaRPr lang="en-US" altLang="ja-JP" sz="2800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ja-JP" altLang="en-US" sz="2800" u="none" strike="noStrike" dirty="0">
                          <a:effectLst/>
                        </a:rPr>
                        <a:t>での行数の目安</a:t>
                      </a:r>
                      <a:endParaRPr lang="ja-JP" alt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858" marR="6858" marT="6858" marB="0" anchor="ctr"/>
                </a:tc>
                <a:extLst>
                  <a:ext uri="{0D108BD9-81ED-4DB2-BD59-A6C34878D82A}">
                    <a16:rowId xmlns:a16="http://schemas.microsoft.com/office/drawing/2014/main" val="3602990660"/>
                  </a:ext>
                </a:extLst>
              </a:tr>
              <a:tr h="89354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>
                          <a:effectLst/>
                        </a:rPr>
                        <a:t>シンプルなコード（</a:t>
                      </a:r>
                      <a:r>
                        <a:rPr lang="en-US" altLang="ja-JP" sz="2800" u="none" strike="noStrike">
                          <a:effectLst/>
                        </a:rPr>
                        <a:t>x = 1</a:t>
                      </a:r>
                      <a:r>
                        <a:rPr lang="ja-JP" altLang="en-US" sz="2800" u="none" strike="noStrike">
                          <a:effectLst/>
                        </a:rPr>
                        <a:t> 程度）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2800" u="none" strike="noStrike">
                          <a:effectLst/>
                        </a:rPr>
                        <a:t>3〜5</a:t>
                      </a:r>
                      <a:r>
                        <a:rPr lang="ja-JP" altLang="en-US" sz="2800" u="none" strike="noStrike">
                          <a:effectLst/>
                        </a:rPr>
                        <a:t>トークン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>
                          <a:effectLst/>
                        </a:rPr>
                        <a:t>約</a:t>
                      </a:r>
                      <a:r>
                        <a:rPr lang="en-US" altLang="ja-JP" sz="2800" u="none" strike="noStrike">
                          <a:effectLst/>
                        </a:rPr>
                        <a:t>25,000〜40,000</a:t>
                      </a:r>
                      <a:r>
                        <a:rPr lang="ja-JP" altLang="en-US" sz="2800" u="none" strike="noStrike">
                          <a:effectLst/>
                        </a:rPr>
                        <a:t>行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858" marR="6858" marT="6858" marB="0" anchor="ctr"/>
                </a:tc>
                <a:extLst>
                  <a:ext uri="{0D108BD9-81ED-4DB2-BD59-A6C34878D82A}">
                    <a16:rowId xmlns:a16="http://schemas.microsoft.com/office/drawing/2014/main" val="956067272"/>
                  </a:ext>
                </a:extLst>
              </a:tr>
              <a:tr h="178708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>
                          <a:effectLst/>
                        </a:rPr>
                        <a:t>標準的な関数・ループを含むコード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2800" u="none" strike="noStrike">
                          <a:effectLst/>
                        </a:rPr>
                        <a:t>7〜12</a:t>
                      </a:r>
                      <a:r>
                        <a:rPr lang="ja-JP" altLang="en-US" sz="2800" u="none" strike="noStrike">
                          <a:effectLst/>
                        </a:rPr>
                        <a:t>トークン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>
                          <a:effectLst/>
                        </a:rPr>
                        <a:t>約</a:t>
                      </a:r>
                      <a:r>
                        <a:rPr lang="en-US" altLang="ja-JP" sz="2800" u="none" strike="noStrike">
                          <a:effectLst/>
                        </a:rPr>
                        <a:t>10,000〜18,000</a:t>
                      </a:r>
                      <a:r>
                        <a:rPr lang="ja-JP" altLang="en-US" sz="2800" u="none" strike="noStrike">
                          <a:effectLst/>
                        </a:rPr>
                        <a:t>行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858" marR="6858" marT="6858" marB="0" anchor="ctr"/>
                </a:tc>
                <a:extLst>
                  <a:ext uri="{0D108BD9-81ED-4DB2-BD59-A6C34878D82A}">
                    <a16:rowId xmlns:a16="http://schemas.microsoft.com/office/drawing/2014/main" val="2402564536"/>
                  </a:ext>
                </a:extLst>
              </a:tr>
              <a:tr h="89354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>
                          <a:effectLst/>
                        </a:rPr>
                        <a:t>コメントや長い変数名、文字列あり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2800" u="none" strike="noStrike">
                          <a:effectLst/>
                        </a:rPr>
                        <a:t>15〜20</a:t>
                      </a:r>
                      <a:r>
                        <a:rPr lang="ja-JP" altLang="en-US" sz="2800" u="none" strike="noStrike">
                          <a:effectLst/>
                        </a:rPr>
                        <a:t>トークン</a:t>
                      </a:r>
                      <a:endParaRPr lang="ja-JP" altLang="en-US" sz="28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u="none" strike="noStrike" dirty="0">
                          <a:effectLst/>
                        </a:rPr>
                        <a:t>約</a:t>
                      </a:r>
                      <a:r>
                        <a:rPr lang="en-US" altLang="ja-JP" sz="2800" u="none" strike="noStrike" dirty="0">
                          <a:effectLst/>
                        </a:rPr>
                        <a:t>6,000〜8,500</a:t>
                      </a:r>
                      <a:r>
                        <a:rPr lang="ja-JP" altLang="en-US" sz="2800" u="none" strike="noStrike" dirty="0">
                          <a:effectLst/>
                        </a:rPr>
                        <a:t>行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858" marR="6858" marT="6858" marB="0" anchor="ctr"/>
                </a:tc>
                <a:extLst>
                  <a:ext uri="{0D108BD9-81ED-4DB2-BD59-A6C34878D82A}">
                    <a16:rowId xmlns:a16="http://schemas.microsoft.com/office/drawing/2014/main" val="1872774521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9DAD83C-1DF6-E32F-A2BA-52D2DC26C2AF}"/>
              </a:ext>
            </a:extLst>
          </p:cNvPr>
          <p:cNvSpPr txBox="1"/>
          <p:nvPr/>
        </p:nvSpPr>
        <p:spPr>
          <a:xfrm>
            <a:off x="223278" y="5752215"/>
            <a:ext cx="120466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3600" u="none" strike="noStrike" dirty="0">
                <a:effectLst/>
              </a:rPr>
              <a:t>MS365</a:t>
            </a:r>
            <a:r>
              <a:rPr lang="ja-JP" altLang="en-US" sz="3600" u="none" strike="noStrike" dirty="0">
                <a:effectLst/>
              </a:rPr>
              <a:t> </a:t>
            </a:r>
            <a:r>
              <a:rPr lang="en-US" altLang="ja-JP" sz="3600" u="none" strike="noStrike" dirty="0">
                <a:effectLst/>
              </a:rPr>
              <a:t>Copilot</a:t>
            </a:r>
            <a:r>
              <a:rPr lang="ja-JP" altLang="en-US" sz="3600" u="none" strike="noStrike" dirty="0">
                <a:effectLst/>
              </a:rPr>
              <a:t>の最低ライン </a:t>
            </a:r>
            <a:r>
              <a:rPr lang="en-US" altLang="ja-JP" sz="3600" u="none" strike="noStrike" dirty="0">
                <a:effectLst/>
              </a:rPr>
              <a:t>8K</a:t>
            </a:r>
            <a:r>
              <a:rPr lang="ja-JP" altLang="en-US" sz="3600" u="none" strike="noStrike" dirty="0">
                <a:effectLst/>
              </a:rPr>
              <a:t> でも、</a:t>
            </a:r>
            <a:r>
              <a:rPr lang="en-US" altLang="ja-JP" sz="3600" u="none" strike="noStrike" dirty="0">
                <a:effectLst/>
              </a:rPr>
              <a:t>1,000</a:t>
            </a:r>
            <a:r>
              <a:rPr lang="ja-JP" altLang="en-US" sz="3600" u="none" strike="noStrike" dirty="0">
                <a:effectLst/>
              </a:rPr>
              <a:t>行程度は行ける？</a:t>
            </a:r>
            <a:endParaRPr lang="en-US" altLang="ja-JP" sz="3600" u="none" strike="noStrik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5789981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83519-FD97-3CE1-DC16-6B81343D0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1CF654D8-73AA-B84A-0CDC-61ED0CA341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プログラムに要求される性能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3020358-CDAA-58E3-7BE0-61FA93420ECA}"/>
              </a:ext>
            </a:extLst>
          </p:cNvPr>
          <p:cNvSpPr txBox="1"/>
          <p:nvPr/>
        </p:nvSpPr>
        <p:spPr>
          <a:xfrm>
            <a:off x="1031358" y="838200"/>
            <a:ext cx="11160641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1950" indent="-361950">
              <a:buFont typeface="+mj-lt"/>
              <a:buAutoNum type="arabicPeriod"/>
            </a:pPr>
            <a:r>
              <a:rPr lang="ja-JP" altLang="en-US" sz="2800" u="none" strike="noStrike" dirty="0">
                <a:solidFill>
                  <a:srgbClr val="FF0000"/>
                </a:solidFill>
                <a:effectLst/>
              </a:rPr>
              <a:t>正確性</a:t>
            </a:r>
            <a:endParaRPr lang="en-US" altLang="ja-JP" sz="2800" u="none" strike="noStrike" dirty="0">
              <a:solidFill>
                <a:srgbClr val="FF0000"/>
              </a:solidFill>
              <a:effectLst/>
            </a:endParaRPr>
          </a:p>
          <a:p>
            <a:pPr marL="361950" indent="-361950">
              <a:buFont typeface="+mj-lt"/>
              <a:buAutoNum type="arabicPeriod"/>
            </a:pPr>
            <a:r>
              <a:rPr lang="ja-JP" altLang="en-US" sz="2400" dirty="0"/>
              <a:t>速度 </a:t>
            </a:r>
            <a:r>
              <a:rPr lang="en-US" altLang="ja-JP" sz="2400" dirty="0"/>
              <a:t>(python</a:t>
            </a:r>
            <a:r>
              <a:rPr lang="ja-JP" altLang="en-US" sz="2400" dirty="0"/>
              <a:t>では優先順位は低い</a:t>
            </a:r>
            <a:r>
              <a:rPr lang="en-US" altLang="ja-JP" sz="2400" dirty="0"/>
              <a:t>)</a:t>
            </a:r>
            <a:br>
              <a:rPr lang="en-US" altLang="ja-JP" sz="2400" dirty="0"/>
            </a:br>
            <a:r>
              <a:rPr lang="en-US" altLang="ja-JP" dirty="0"/>
              <a:t>- </a:t>
            </a:r>
            <a:r>
              <a:rPr lang="ja-JP" altLang="en-US" dirty="0"/>
              <a:t>最適化：無駄な処理を減らし、パフォーマンスを向上。</a:t>
            </a:r>
            <a:br>
              <a:rPr lang="en-US" altLang="ja-JP" dirty="0"/>
            </a:br>
            <a:r>
              <a:rPr lang="en-US" altLang="ja-JP" dirty="0"/>
              <a:t>- </a:t>
            </a:r>
            <a:r>
              <a:rPr lang="ja-JP" altLang="en-US" dirty="0"/>
              <a:t>リソース管理：</a:t>
            </a:r>
            <a:r>
              <a:rPr lang="en-US" altLang="ja-JP" dirty="0"/>
              <a:t>CPU</a:t>
            </a:r>
            <a:r>
              <a:rPr lang="ja-JP" altLang="en-US" dirty="0"/>
              <a:t>やメモリの使用量を抑える。</a:t>
            </a:r>
            <a:endParaRPr lang="en-US" altLang="ja-JP" dirty="0"/>
          </a:p>
          <a:p>
            <a:pPr marL="361950" indent="-361950">
              <a:buFont typeface="+mj-lt"/>
              <a:buAutoNum type="arabicPeriod"/>
            </a:pPr>
            <a:r>
              <a:rPr lang="ja-JP" altLang="en-US" sz="2400" u="none" strike="noStrike" dirty="0">
                <a:solidFill>
                  <a:srgbClr val="FF0000"/>
                </a:solidFill>
                <a:effectLst/>
              </a:rPr>
              <a:t>保守性（メンテナンス性）</a:t>
            </a:r>
            <a:br>
              <a:rPr lang="en-US" altLang="ja-JP" sz="2400" u="none" strike="noStrike" dirty="0">
                <a:solidFill>
                  <a:srgbClr val="FF0000"/>
                </a:solidFill>
                <a:effectLst/>
              </a:rPr>
            </a:br>
            <a:r>
              <a:rPr lang="en-US" altLang="ja-JP" u="none" strike="noStrike" dirty="0">
                <a:effectLst/>
              </a:rPr>
              <a:t>- </a:t>
            </a:r>
            <a:r>
              <a:rPr lang="ja-JP" altLang="en-US" u="none" strike="noStrike" dirty="0">
                <a:effectLst/>
              </a:rPr>
              <a:t>コードの可読性：他の開発者が理解しやすいコードを書くこと。</a:t>
            </a:r>
            <a:br>
              <a:rPr lang="en-US" altLang="ja-JP" u="none" strike="noStrike" dirty="0">
                <a:effectLst/>
              </a:rPr>
            </a:br>
            <a:r>
              <a:rPr lang="en-US" altLang="ja-JP" u="none" strike="noStrike" dirty="0">
                <a:effectLst/>
              </a:rPr>
              <a:t>- </a:t>
            </a:r>
            <a:r>
              <a:rPr lang="ja-JP" altLang="en-US" u="none" strike="noStrike" dirty="0">
                <a:effectLst/>
              </a:rPr>
              <a:t>適切なコメント：意図が明確になるように記述。</a:t>
            </a:r>
            <a:br>
              <a:rPr lang="en-US" altLang="ja-JP" u="none" strike="noStrike" dirty="0">
                <a:effectLst/>
              </a:rPr>
            </a:br>
            <a:r>
              <a:rPr lang="en-US" altLang="ja-JP" u="none" strike="noStrike" dirty="0">
                <a:effectLst/>
              </a:rPr>
              <a:t>- </a:t>
            </a:r>
            <a:r>
              <a:rPr lang="ja-JP" altLang="en-US" u="none" strike="noStrike" dirty="0">
                <a:effectLst/>
              </a:rPr>
              <a:t>モジュール化：変更が容易になるように、機能を分割。</a:t>
            </a:r>
          </a:p>
          <a:p>
            <a:pPr marL="361950" indent="-361950">
              <a:buFont typeface="+mj-lt"/>
              <a:buAutoNum type="arabicPeriod"/>
            </a:pPr>
            <a:r>
              <a:rPr lang="ja-JP" altLang="en-US" sz="2400" u="none" strike="noStrike" dirty="0">
                <a:solidFill>
                  <a:srgbClr val="FF0000"/>
                </a:solidFill>
                <a:effectLst/>
              </a:rPr>
              <a:t>汎用性</a:t>
            </a:r>
            <a:br>
              <a:rPr lang="en-US" altLang="ja-JP" sz="2400" u="none" strike="noStrike" dirty="0">
                <a:solidFill>
                  <a:srgbClr val="FF0000"/>
                </a:solidFill>
                <a:effectLst/>
              </a:rPr>
            </a:br>
            <a:r>
              <a:rPr lang="en-US" altLang="ja-JP" u="none" strike="noStrike" dirty="0">
                <a:effectLst/>
              </a:rPr>
              <a:t>- </a:t>
            </a:r>
            <a:r>
              <a:rPr lang="ja-JP" altLang="en-US" u="none" strike="noStrike" dirty="0">
                <a:solidFill>
                  <a:srgbClr val="FF0000"/>
                </a:solidFill>
                <a:effectLst/>
              </a:rPr>
              <a:t>設定ファイル、起動時引数</a:t>
            </a:r>
            <a:r>
              <a:rPr lang="ja-JP" altLang="en-US" u="none" strike="noStrike" dirty="0">
                <a:effectLst/>
              </a:rPr>
              <a:t>の活用：環境に依存せず動作できるようにする。</a:t>
            </a:r>
            <a:br>
              <a:rPr lang="en-US" altLang="ja-JP" u="none" strike="noStrike" dirty="0">
                <a:effectLst/>
              </a:rPr>
            </a:br>
            <a:r>
              <a:rPr lang="en-US" altLang="ja-JP" u="none" strike="noStrike" dirty="0">
                <a:effectLst/>
              </a:rPr>
              <a:t>- </a:t>
            </a:r>
            <a:r>
              <a:rPr lang="ja-JP" altLang="en-US" u="none" strike="noStrike" dirty="0">
                <a:effectLst/>
              </a:rPr>
              <a:t>柔軟な設計：さまざまなユースケースに対応できる構造を持たせる。</a:t>
            </a:r>
          </a:p>
          <a:p>
            <a:pPr marL="361950" indent="-361950">
              <a:buFont typeface="+mj-lt"/>
              <a:buAutoNum type="arabicPeriod"/>
            </a:pPr>
            <a:r>
              <a:rPr lang="ja-JP" altLang="en-US" sz="2400" u="none" strike="noStrike" dirty="0">
                <a:solidFill>
                  <a:srgbClr val="FF0000"/>
                </a:solidFill>
                <a:effectLst/>
              </a:rPr>
              <a:t>例外耐性</a:t>
            </a:r>
            <a:br>
              <a:rPr lang="en-US" altLang="ja-JP" sz="2400" u="none" strike="noStrike" dirty="0">
                <a:solidFill>
                  <a:srgbClr val="FF0000"/>
                </a:solidFill>
                <a:effectLst/>
              </a:rPr>
            </a:br>
            <a:r>
              <a:rPr lang="en-US" altLang="ja-JP" dirty="0"/>
              <a:t>-</a:t>
            </a:r>
            <a:r>
              <a:rPr lang="ja-JP" altLang="en-US" dirty="0"/>
              <a:t> 適切なエラーハンドリング：エラーを捕捉し、適切に処理する。</a:t>
            </a:r>
            <a:br>
              <a:rPr lang="en-US" altLang="ja-JP" dirty="0"/>
            </a:br>
            <a:r>
              <a:rPr lang="en-US" altLang="ja-JP" u="none" strike="noStrike" dirty="0">
                <a:effectLst/>
              </a:rPr>
              <a:t>- </a:t>
            </a:r>
            <a:r>
              <a:rPr lang="ja-JP" altLang="en-US" u="none" strike="noStrike" dirty="0">
                <a:effectLst/>
              </a:rPr>
              <a:t>フェイルセーフ設計：予期しない障害に強い構成にする。</a:t>
            </a:r>
          </a:p>
          <a:p>
            <a:pPr marL="361950" indent="-361950">
              <a:buFont typeface="+mj-lt"/>
              <a:buAutoNum type="arabicPeriod"/>
            </a:pPr>
            <a:r>
              <a:rPr lang="ja-JP" altLang="en-US" sz="2400" u="none" strike="noStrike" dirty="0">
                <a:effectLst/>
              </a:rPr>
              <a:t>再利用性</a:t>
            </a:r>
            <a:br>
              <a:rPr lang="en-US" altLang="ja-JP" sz="2400" u="none" strike="noStrike" dirty="0">
                <a:effectLst/>
              </a:rPr>
            </a:br>
            <a:r>
              <a:rPr lang="en-US" altLang="ja-JP" u="none" strike="noStrike" dirty="0">
                <a:effectLst/>
              </a:rPr>
              <a:t>- </a:t>
            </a:r>
            <a:r>
              <a:rPr lang="ja-JP" altLang="en-US" u="none" strike="noStrike" dirty="0">
                <a:effectLst/>
              </a:rPr>
              <a:t>ライブラリ化：共通機能をモジュールとして分け、再利用を促進。</a:t>
            </a:r>
            <a:br>
              <a:rPr lang="en-US" altLang="ja-JP" dirty="0"/>
            </a:br>
            <a:r>
              <a:rPr lang="en-US" altLang="ja-JP" dirty="0"/>
              <a:t>- DRY</a:t>
            </a:r>
            <a:r>
              <a:rPr lang="ja-JP" altLang="en-US" u="none" strike="noStrike" dirty="0">
                <a:effectLst/>
              </a:rPr>
              <a:t>（</a:t>
            </a:r>
            <a:r>
              <a:rPr lang="en-US" altLang="ja-JP" u="none" strike="noStrike" dirty="0">
                <a:effectLst/>
              </a:rPr>
              <a:t>Don't Repeat Yourself</a:t>
            </a:r>
            <a:r>
              <a:rPr lang="ja-JP" altLang="en-US" u="none" strike="noStrike" dirty="0">
                <a:effectLst/>
              </a:rPr>
              <a:t>）原則：同じコードを何度も書かない。</a:t>
            </a:r>
            <a:endParaRPr lang="en-US" altLang="ja-JP" sz="2400" u="none" strike="noStrik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5993768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58F8B1-9EEF-1EC5-8B3A-A8EB8E421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0C19DA0C-794B-E84B-8A90-8520E84F67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プログラムに要求される性能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635ED8F-504A-C6EA-5AC9-7518BB5C4D11}"/>
              </a:ext>
            </a:extLst>
          </p:cNvPr>
          <p:cNvSpPr txBox="1"/>
          <p:nvPr/>
        </p:nvSpPr>
        <p:spPr>
          <a:xfrm>
            <a:off x="1158948" y="1010094"/>
            <a:ext cx="1103305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b="1" u="none" strike="noStrike" dirty="0">
                <a:effectLst/>
              </a:rPr>
              <a:t>ネットワーク、マルチユーザ、ミッションクリティカルな場合：</a:t>
            </a:r>
            <a:endParaRPr lang="en-US" altLang="ja-JP" sz="2400" b="1" u="none" strike="noStrike" dirty="0">
              <a:effectLst/>
            </a:endParaRPr>
          </a:p>
          <a:p>
            <a:endParaRPr lang="en-US" altLang="ja-JP" sz="2400" u="none" strike="noStrike" dirty="0">
              <a:effectLst/>
            </a:endParaRPr>
          </a:p>
          <a:p>
            <a:pPr marL="361950" indent="-361950">
              <a:buFont typeface="+mj-lt"/>
              <a:buAutoNum type="arabicPeriod"/>
            </a:pPr>
            <a:r>
              <a:rPr lang="ja-JP" altLang="en-US" sz="2400" u="none" strike="noStrike" dirty="0">
                <a:effectLst/>
              </a:rPr>
              <a:t>セキュリティ</a:t>
            </a:r>
            <a:br>
              <a:rPr lang="en-US" altLang="ja-JP" sz="2400" u="none" strike="noStrike" dirty="0">
                <a:effectLst/>
              </a:rPr>
            </a:br>
            <a:r>
              <a:rPr lang="en-US" altLang="ja-JP" sz="2400" u="none" strike="noStrike" dirty="0">
                <a:effectLst/>
              </a:rPr>
              <a:t>- </a:t>
            </a:r>
            <a:r>
              <a:rPr lang="ja-JP" altLang="en-US" sz="2400" u="none" strike="noStrike" dirty="0">
                <a:effectLst/>
              </a:rPr>
              <a:t>入力チェック：</a:t>
            </a:r>
            <a:r>
              <a:rPr lang="en-US" altLang="ja-JP" sz="2400" u="none" strike="noStrike" dirty="0">
                <a:effectLst/>
              </a:rPr>
              <a:t>SQL</a:t>
            </a:r>
            <a:r>
              <a:rPr lang="ja-JP" altLang="en-US" sz="2400" u="none" strike="noStrike" dirty="0">
                <a:effectLst/>
              </a:rPr>
              <a:t>インジェクションなどの攻撃を防ぐ。</a:t>
            </a:r>
            <a:br>
              <a:rPr lang="en-US" altLang="ja-JP" sz="2400" u="none" strike="noStrike" dirty="0">
                <a:effectLst/>
              </a:rPr>
            </a:br>
            <a:r>
              <a:rPr lang="en-US" altLang="ja-JP" sz="2400" u="none" strike="noStrike" dirty="0">
                <a:effectLst/>
              </a:rPr>
              <a:t>- </a:t>
            </a:r>
            <a:r>
              <a:rPr lang="ja-JP" altLang="en-US" sz="2400" u="none" strike="noStrike" dirty="0">
                <a:effectLst/>
              </a:rPr>
              <a:t>暗号化：データの安全性を確保。</a:t>
            </a:r>
          </a:p>
          <a:p>
            <a:pPr marL="361950" indent="-361950">
              <a:buFont typeface="+mj-lt"/>
              <a:buAutoNum type="arabicPeriod"/>
            </a:pPr>
            <a:r>
              <a:rPr lang="ja-JP" altLang="en-US" sz="2400" u="none" strike="noStrike" dirty="0">
                <a:effectLst/>
              </a:rPr>
              <a:t>スケーラビリティ</a:t>
            </a:r>
            <a:br>
              <a:rPr lang="en-US" altLang="ja-JP" sz="2400" u="none" strike="noStrike" dirty="0">
                <a:effectLst/>
              </a:rPr>
            </a:br>
            <a:r>
              <a:rPr lang="en-US" altLang="ja-JP" sz="2400" u="none" strike="noStrike" dirty="0">
                <a:effectLst/>
              </a:rPr>
              <a:t>-</a:t>
            </a:r>
            <a:r>
              <a:rPr lang="ja-JP" altLang="en-US" sz="2400" u="none" strike="noStrike" dirty="0">
                <a:effectLst/>
              </a:rPr>
              <a:t> 負荷分散：多くのユーザーが利用しても耐えられる設計に。</a:t>
            </a:r>
            <a:br>
              <a:rPr lang="en-US" altLang="ja-JP" sz="2400" u="none" strike="noStrike" dirty="0">
                <a:effectLst/>
              </a:rPr>
            </a:br>
            <a:r>
              <a:rPr lang="en-US" altLang="ja-JP" sz="2400" u="none" strike="noStrike" dirty="0">
                <a:effectLst/>
              </a:rPr>
              <a:t>- </a:t>
            </a:r>
            <a:r>
              <a:rPr lang="ja-JP" altLang="en-US" sz="2400" u="none" strike="noStrike" dirty="0">
                <a:effectLst/>
              </a:rPr>
              <a:t>拡張しやすい構造：後々の変更が容易。</a:t>
            </a:r>
            <a:endParaRPr lang="en-US" altLang="ja-JP" sz="2400" u="none" strike="noStrik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675832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BFD1F-2E35-073D-C374-4A5EE7B1FD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B4D4385C-5C23-FE75-E13B-9317980026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en-US" altLang="ja-JP" sz="3600" b="1" dirty="0">
                <a:solidFill>
                  <a:srgbClr val="0000FF"/>
                </a:solidFill>
              </a:rPr>
              <a:t>DRY</a:t>
            </a:r>
            <a:r>
              <a:rPr lang="ja-JP" altLang="en-US" sz="3600" b="1" dirty="0">
                <a:solidFill>
                  <a:srgbClr val="0000FF"/>
                </a:solidFill>
              </a:rPr>
              <a:t>原則について注意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7774EC2-ADBE-03B2-D46E-E9CD9875F0CF}"/>
              </a:ext>
            </a:extLst>
          </p:cNvPr>
          <p:cNvSpPr txBox="1"/>
          <p:nvPr/>
        </p:nvSpPr>
        <p:spPr>
          <a:xfrm>
            <a:off x="223284" y="712381"/>
            <a:ext cx="11968715" cy="62505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3600" u="none" strike="noStrike" dirty="0">
                <a:effectLst/>
              </a:rPr>
              <a:t>Don‘t Repeat Yourself</a:t>
            </a:r>
            <a:r>
              <a:rPr lang="ja-JP" altLang="en-US" sz="3600" u="none" strike="noStrike" dirty="0">
                <a:effectLst/>
              </a:rPr>
              <a:t> </a:t>
            </a:r>
            <a:r>
              <a:rPr lang="en-US" altLang="ja-JP" sz="3600" u="none" strike="noStrike" dirty="0">
                <a:effectLst/>
              </a:rPr>
              <a:t>(</a:t>
            </a:r>
            <a:r>
              <a:rPr lang="ja-JP" altLang="en-US" sz="3600" u="none" strike="noStrike" dirty="0">
                <a:effectLst/>
              </a:rPr>
              <a:t>車輪の再発明をするな</a:t>
            </a:r>
            <a:r>
              <a:rPr lang="en-US" altLang="ja-JP" sz="3600" u="none" strike="noStrike" dirty="0">
                <a:effectLst/>
              </a:rPr>
              <a:t>): </a:t>
            </a:r>
          </a:p>
          <a:p>
            <a:r>
              <a:rPr lang="en-US" altLang="ja-JP" sz="3600" dirty="0"/>
              <a:t>		</a:t>
            </a:r>
            <a:r>
              <a:rPr lang="ja-JP" altLang="en-US" sz="3600" u="none" strike="noStrike" dirty="0">
                <a:effectLst/>
              </a:rPr>
              <a:t>同じコードを何度も書かない</a:t>
            </a:r>
            <a:endParaRPr lang="en-US" altLang="ja-JP" sz="3600" u="none" strike="noStrike" dirty="0">
              <a:effectLst/>
            </a:endParaRPr>
          </a:p>
          <a:p>
            <a:r>
              <a:rPr lang="ja-JP" altLang="en-US" sz="3200" b="1" dirty="0"/>
              <a:t>長所</a:t>
            </a:r>
            <a:r>
              <a:rPr lang="en-US" altLang="ja-JP" sz="3200" b="1" dirty="0"/>
              <a:t>:</a:t>
            </a:r>
            <a:br>
              <a:rPr lang="en-US" altLang="ja-JP" sz="3200" b="1" dirty="0"/>
            </a:br>
            <a:r>
              <a:rPr lang="ja-JP" altLang="en-US" sz="3200" dirty="0"/>
              <a:t>・ 時間・コストの節約 </a:t>
            </a:r>
            <a:r>
              <a:rPr lang="en-US" altLang="ja-JP" sz="3200" dirty="0"/>
              <a:t>(</a:t>
            </a:r>
            <a:r>
              <a:rPr lang="ja-JP" altLang="en-US" sz="3200" dirty="0"/>
              <a:t>同じコードを書かない</a:t>
            </a:r>
            <a:r>
              <a:rPr lang="en-US" altLang="ja-JP" sz="3200" dirty="0"/>
              <a:t>)</a:t>
            </a:r>
          </a:p>
          <a:p>
            <a:r>
              <a:rPr lang="ja-JP" altLang="en-US" sz="3200" dirty="0"/>
              <a:t>・ コードの品質の向上 </a:t>
            </a:r>
            <a:r>
              <a:rPr lang="en-US" altLang="ja-JP" sz="3200" dirty="0"/>
              <a:t>(</a:t>
            </a:r>
            <a:r>
              <a:rPr lang="ja-JP" altLang="en-US" sz="3200" dirty="0"/>
              <a:t>様々な局面に耐性のあるコード</a:t>
            </a:r>
            <a:r>
              <a:rPr lang="en-US" altLang="ja-JP" sz="3200" dirty="0"/>
              <a:t>)</a:t>
            </a:r>
          </a:p>
          <a:p>
            <a:r>
              <a:rPr lang="ja-JP" altLang="en-US" sz="3200" b="1" dirty="0"/>
              <a:t>短所</a:t>
            </a:r>
            <a:r>
              <a:rPr lang="en-US" altLang="ja-JP" sz="3200" b="1" dirty="0"/>
              <a:t>:</a:t>
            </a:r>
          </a:p>
          <a:p>
            <a:r>
              <a:rPr lang="ja-JP" altLang="en-US" sz="3200" dirty="0"/>
              <a:t>・ コードを１か所にまとめると、コードに到達するまでに</a:t>
            </a:r>
            <a:br>
              <a:rPr lang="en-US" altLang="ja-JP" sz="3200" dirty="0"/>
            </a:br>
            <a:r>
              <a:rPr lang="ja-JP" altLang="en-US" sz="3200" dirty="0"/>
              <a:t>　複数の関数、ファイルをたどっていく必要が出る</a:t>
            </a:r>
            <a:endParaRPr lang="en-US" altLang="ja-JP" sz="3200" dirty="0"/>
          </a:p>
          <a:p>
            <a:r>
              <a:rPr lang="ja-JP" altLang="en-US" sz="3200" dirty="0"/>
              <a:t>　　</a:t>
            </a:r>
            <a:r>
              <a:rPr lang="en-US" altLang="ja-JP" sz="3200" dirty="0"/>
              <a:t>=&gt;</a:t>
            </a:r>
            <a:r>
              <a:rPr lang="ja-JP" altLang="en-US" sz="3200" dirty="0"/>
              <a:t> </a:t>
            </a:r>
            <a:r>
              <a:rPr lang="ja-JP" altLang="en-US" sz="3200" dirty="0">
                <a:solidFill>
                  <a:srgbClr val="FF0000"/>
                </a:solidFill>
              </a:rPr>
              <a:t>保守性最悪</a:t>
            </a:r>
            <a:endParaRPr lang="en-US" altLang="ja-JP" sz="3200" dirty="0">
              <a:solidFill>
                <a:srgbClr val="FF0000"/>
              </a:solidFill>
            </a:endParaRPr>
          </a:p>
          <a:p>
            <a:endParaRPr lang="en-US" altLang="ja-JP" sz="3200" dirty="0">
              <a:solidFill>
                <a:srgbClr val="FF0000"/>
              </a:solidFill>
            </a:endParaRPr>
          </a:p>
          <a:p>
            <a:r>
              <a:rPr lang="en-US" altLang="ja-JP" sz="3200" u="none" strike="noStrike" dirty="0">
                <a:solidFill>
                  <a:srgbClr val="FF0000"/>
                </a:solidFill>
                <a:effectLst/>
              </a:rPr>
              <a:t>	</a:t>
            </a:r>
            <a:r>
              <a:rPr lang="ja-JP" altLang="en-US" sz="3200" u="none" strike="noStrike" dirty="0">
                <a:solidFill>
                  <a:srgbClr val="FF0000"/>
                </a:solidFill>
                <a:effectLst/>
              </a:rPr>
              <a:t>バランスが重要。</a:t>
            </a:r>
            <a:endParaRPr lang="en-US" altLang="ja-JP" sz="3200" u="none" strike="noStrike" dirty="0">
              <a:solidFill>
                <a:srgbClr val="FF0000"/>
              </a:solidFill>
              <a:effectLst/>
            </a:endParaRPr>
          </a:p>
          <a:p>
            <a:r>
              <a:rPr lang="en-US" altLang="ja-JP" sz="3200" u="none" strike="noStrike" dirty="0">
                <a:solidFill>
                  <a:srgbClr val="FF0000"/>
                </a:solidFill>
                <a:effectLst/>
              </a:rPr>
              <a:t>	</a:t>
            </a:r>
            <a:r>
              <a:rPr lang="ja-JP" altLang="en-US" sz="3200" u="none" strike="noStrike" dirty="0">
                <a:solidFill>
                  <a:srgbClr val="FF0000"/>
                </a:solidFill>
                <a:effectLst/>
              </a:rPr>
              <a:t>短く、安定したコードならコピーがたくさんあっても困らない</a:t>
            </a:r>
            <a:endParaRPr lang="en-US" altLang="ja-JP" sz="3200" u="none" strike="noStrike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8184528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37653-BC12-5081-7C7D-E1D6C065B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C15A082F-74B2-D798-0950-571F40652F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ロジック、条件分岐、例外処理が複雑な場合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37B633E-02BC-B398-07E1-110766340C1D}"/>
              </a:ext>
            </a:extLst>
          </p:cNvPr>
          <p:cNvSpPr txBox="1"/>
          <p:nvPr/>
        </p:nvSpPr>
        <p:spPr>
          <a:xfrm>
            <a:off x="223285" y="1041991"/>
            <a:ext cx="11968715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u="none" strike="noStrike" dirty="0">
                <a:effectLst/>
              </a:rPr>
              <a:t>同じコードは関数、ライブラリにまとめて改善していくと、</a:t>
            </a:r>
            <a:br>
              <a:rPr lang="en-US" altLang="ja-JP" sz="3600" u="none" strike="noStrike" dirty="0">
                <a:effectLst/>
              </a:rPr>
            </a:br>
            <a:r>
              <a:rPr lang="en-US" altLang="ja-JP" sz="3600" u="none" strike="noStrike" dirty="0">
                <a:effectLst/>
              </a:rPr>
              <a:t>robust</a:t>
            </a:r>
            <a:r>
              <a:rPr lang="ja-JP" altLang="en-US" sz="3600" u="none" strike="noStrike" dirty="0">
                <a:effectLst/>
              </a:rPr>
              <a:t>なコードとして再利用性が高まる</a:t>
            </a:r>
            <a:endParaRPr lang="en-US" altLang="ja-JP" sz="3600" u="none" strike="noStrike" dirty="0">
              <a:effectLst/>
            </a:endParaRPr>
          </a:p>
          <a:p>
            <a:endParaRPr lang="en-US" altLang="ja-JP" sz="3600" dirty="0"/>
          </a:p>
          <a:p>
            <a:r>
              <a:rPr lang="ja-JP" altLang="en-US" sz="3600" u="none" strike="noStrike" dirty="0">
                <a:effectLst/>
              </a:rPr>
              <a:t>この場合もバランスが重要。</a:t>
            </a:r>
            <a:endParaRPr lang="en-US" altLang="ja-JP" sz="3600" u="none" strike="noStrike" dirty="0">
              <a:effectLst/>
            </a:endParaRPr>
          </a:p>
          <a:p>
            <a:r>
              <a:rPr lang="ja-JP" altLang="en-US" sz="3600" dirty="0"/>
              <a:t>・ 似ている関数でも、両立しない条件があるコードを１つに</a:t>
            </a:r>
            <a:endParaRPr lang="en-US" altLang="ja-JP" sz="3600" dirty="0"/>
          </a:p>
          <a:p>
            <a:r>
              <a:rPr lang="ja-JP" altLang="en-US" sz="3600" dirty="0"/>
              <a:t>　</a:t>
            </a:r>
            <a:r>
              <a:rPr lang="ja-JP" altLang="en-US" sz="3600" u="none" strike="noStrike" dirty="0">
                <a:effectLst/>
              </a:rPr>
              <a:t>まとめるのは、かえってバグを増やす</a:t>
            </a:r>
            <a:endParaRPr lang="en-US" altLang="ja-JP" sz="3600" u="none" strike="noStrike" dirty="0">
              <a:effectLst/>
            </a:endParaRPr>
          </a:p>
          <a:p>
            <a:endParaRPr lang="en-US" altLang="ja-JP" sz="3600" dirty="0"/>
          </a:p>
          <a:p>
            <a:r>
              <a:rPr lang="ja-JP" altLang="en-US" sz="3600" dirty="0"/>
              <a:t>・ そもそも、条件分岐が多いコードは、もとの設計が悪い。</a:t>
            </a:r>
            <a:br>
              <a:rPr lang="en-US" altLang="ja-JP" sz="3600" dirty="0"/>
            </a:br>
            <a:r>
              <a:rPr lang="ja-JP" altLang="en-US" sz="3600" dirty="0"/>
              <a:t>　もとが悪いコードは、</a:t>
            </a:r>
            <a:br>
              <a:rPr lang="en-US" altLang="ja-JP" sz="3600" dirty="0"/>
            </a:br>
            <a:r>
              <a:rPr lang="ja-JP" altLang="en-US" sz="3600" dirty="0"/>
              <a:t>　そのプログラム内だけで殺すほうがいい</a:t>
            </a:r>
            <a:endParaRPr lang="en-US" altLang="ja-JP" sz="3600" u="none" strike="noStrike" dirty="0">
              <a:effectLst/>
            </a:endParaRPr>
          </a:p>
          <a:p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266611196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A0F691-23BF-83ED-66A5-83921E801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B82DE822-1E2C-B95B-60A0-C731127CF9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再利用性</a:t>
            </a:r>
            <a:r>
              <a:rPr lang="en-US" altLang="ja-JP" sz="3600" b="1" dirty="0">
                <a:solidFill>
                  <a:srgbClr val="0000FF"/>
                </a:solidFill>
              </a:rPr>
              <a:t>:</a:t>
            </a:r>
            <a:r>
              <a:rPr lang="ja-JP" altLang="en-US" sz="3600" b="1" dirty="0">
                <a:solidFill>
                  <a:srgbClr val="0000FF"/>
                </a:solidFill>
              </a:rPr>
              <a:t> ライブラリ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0A101DB-1288-0F25-4ACF-0A20B64BCBCB}"/>
              </a:ext>
            </a:extLst>
          </p:cNvPr>
          <p:cNvSpPr txBox="1"/>
          <p:nvPr/>
        </p:nvSpPr>
        <p:spPr>
          <a:xfrm>
            <a:off x="223285" y="925028"/>
            <a:ext cx="11968715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200" u="none" strike="noStrike" dirty="0">
                <a:effectLst/>
              </a:rPr>
              <a:t>多くのプログラミング言語では、実行プログラムとライブラリは別</a:t>
            </a:r>
            <a:endParaRPr lang="en-US" altLang="ja-JP" sz="3200" u="none" strike="noStrike" dirty="0">
              <a:effectLst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ja-JP" sz="3200" dirty="0"/>
          </a:p>
          <a:p>
            <a:r>
              <a:rPr lang="en-US" altLang="ja-JP" sz="3200" dirty="0"/>
              <a:t>python</a:t>
            </a:r>
            <a:r>
              <a:rPr lang="ja-JP" altLang="en-US" sz="3200" dirty="0"/>
              <a:t>では１つのファイルを実行プログラムとしても、ライブラリとしても使える</a:t>
            </a:r>
            <a:endParaRPr lang="en-US" altLang="ja-JP" sz="3200" dirty="0"/>
          </a:p>
          <a:p>
            <a:endParaRPr lang="en-US" altLang="ja-JP" sz="2800" dirty="0"/>
          </a:p>
          <a:p>
            <a:r>
              <a:rPr lang="en-US" altLang="ja-JP" sz="2800" dirty="0"/>
              <a:t>def main():</a:t>
            </a:r>
          </a:p>
          <a:p>
            <a:r>
              <a:rPr lang="en-US" altLang="ja-JP" sz="2800" dirty="0"/>
              <a:t>    ….</a:t>
            </a:r>
          </a:p>
          <a:p>
            <a:endParaRPr lang="en-US" altLang="ja-JP" sz="2800" dirty="0"/>
          </a:p>
          <a:p>
            <a:r>
              <a:rPr lang="en-US" altLang="ja-JP" sz="2800" dirty="0"/>
              <a:t>If __name__ == “__main__”: # </a:t>
            </a:r>
            <a:r>
              <a:rPr lang="ja-JP" altLang="en-US" sz="2800" dirty="0"/>
              <a:t>実行プログラムとして呼ばれた場合に実行</a:t>
            </a:r>
            <a:endParaRPr lang="en-US" altLang="ja-JP" sz="2800" dirty="0"/>
          </a:p>
          <a:p>
            <a:r>
              <a:rPr lang="en-US" altLang="ja-JP" sz="2800" dirty="0"/>
              <a:t>    main()</a:t>
            </a:r>
          </a:p>
        </p:txBody>
      </p:sp>
    </p:spTree>
    <p:extLst>
      <p:ext uri="{BB962C8B-B14F-4D97-AF65-F5344CB8AC3E}">
        <p14:creationId xmlns:p14="http://schemas.microsoft.com/office/powerpoint/2010/main" val="98484487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DCD56-546A-213D-4DA3-9D5B76BBF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D9C1FA04-5053-E480-BC08-C48A674ABB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再利用性</a:t>
            </a:r>
            <a:r>
              <a:rPr lang="en-US" altLang="ja-JP" sz="3600" b="1" dirty="0">
                <a:solidFill>
                  <a:srgbClr val="0000FF"/>
                </a:solidFill>
              </a:rPr>
              <a:t>:</a:t>
            </a:r>
            <a:r>
              <a:rPr lang="ja-JP" altLang="en-US" sz="3600" b="1" dirty="0">
                <a:solidFill>
                  <a:srgbClr val="0000FF"/>
                </a:solidFill>
              </a:rPr>
              <a:t> ライブラリ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A7CF1E5-FDD7-E7BE-A10A-50ABA65AFACA}"/>
              </a:ext>
            </a:extLst>
          </p:cNvPr>
          <p:cNvSpPr txBox="1"/>
          <p:nvPr/>
        </p:nvSpPr>
        <p:spPr>
          <a:xfrm>
            <a:off x="223285" y="925028"/>
            <a:ext cx="11968715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800" dirty="0"/>
              <a:t>import</a:t>
            </a:r>
            <a:r>
              <a:rPr lang="ja-JP" altLang="en-US" sz="2800" dirty="0"/>
              <a:t>で読み込んだライブラリは、オブジェクト変数としてアクセスできる</a:t>
            </a:r>
            <a:endParaRPr lang="en-US" altLang="ja-JP" sz="2800" dirty="0"/>
          </a:p>
          <a:p>
            <a:r>
              <a:rPr lang="en-US" altLang="ja-JP" sz="2800" dirty="0"/>
              <a:t>import numpy as np</a:t>
            </a:r>
          </a:p>
          <a:p>
            <a:r>
              <a:rPr lang="ja-JP" altLang="en-US" sz="2800" dirty="0"/>
              <a:t>は以下のようにも書ける </a:t>
            </a:r>
            <a:r>
              <a:rPr lang="en-US" altLang="ja-JP" sz="2800" dirty="0"/>
              <a:t>(syntax sugar)</a:t>
            </a:r>
          </a:p>
          <a:p>
            <a:r>
              <a:rPr lang="en-US" altLang="ja-JP" sz="2800" dirty="0"/>
              <a:t>import numpy</a:t>
            </a:r>
          </a:p>
          <a:p>
            <a:r>
              <a:rPr lang="en-US" altLang="ja-JP" sz="2800" dirty="0"/>
              <a:t>np = numpy</a:t>
            </a:r>
          </a:p>
          <a:p>
            <a:endParaRPr lang="en-US" altLang="ja-JP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ja-JP" altLang="en-US" sz="2800" dirty="0"/>
              <a:t>同じ構造、</a:t>
            </a:r>
            <a:r>
              <a:rPr lang="en-US" altLang="ja-JP" sz="2800" dirty="0"/>
              <a:t>interface</a:t>
            </a:r>
            <a:r>
              <a:rPr lang="ja-JP" altLang="en-US" sz="2800" dirty="0"/>
              <a:t>をもつライブラリは置き換えられる</a:t>
            </a:r>
            <a:endParaRPr lang="en-US" altLang="ja-JP" sz="2800" dirty="0"/>
          </a:p>
          <a:p>
            <a:r>
              <a:rPr lang="en-US" altLang="ja-JP" sz="2800" dirty="0"/>
              <a:t>import mymodel1 as model</a:t>
            </a:r>
          </a:p>
          <a:p>
            <a:r>
              <a:rPr lang="ja-JP" altLang="en-US" sz="2800" dirty="0"/>
              <a:t>を</a:t>
            </a:r>
            <a:endParaRPr lang="en-US" altLang="ja-JP" sz="2800" dirty="0"/>
          </a:p>
          <a:p>
            <a:r>
              <a:rPr lang="en-US" altLang="ja-JP" sz="2800" dirty="0"/>
              <a:t>import mymodel2 as model</a:t>
            </a:r>
          </a:p>
          <a:p>
            <a:r>
              <a:rPr lang="ja-JP" altLang="en-US" sz="2800" dirty="0"/>
              <a:t>と書き換えると、プログラム本体を修正せず、ライブラリを切り替えられる</a:t>
            </a:r>
            <a:endParaRPr lang="en-US" altLang="ja-JP" sz="2800" dirty="0"/>
          </a:p>
          <a:p>
            <a:endParaRPr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274407137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01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Verdana"/>
        <a:ea typeface="メイリオ"/>
        <a:cs typeface=""/>
      </a:majorFont>
      <a:minorFont>
        <a:latin typeface="Verdana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>
            <a:latin typeface="ＭＳ Ｐゴシック" panose="020B0600070205080204" pitchFamily="50" charset="-128"/>
            <a:ea typeface="ＭＳ Ｐゴシック" panose="020B0600070205080204" pitchFamily="50" charset="-128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9423</TotalTime>
  <Words>2698</Words>
  <Application>Microsoft Office PowerPoint</Application>
  <PresentationFormat>ワイド画面</PresentationFormat>
  <Paragraphs>268</Paragraphs>
  <Slides>24</Slides>
  <Notes>24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24</vt:i4>
      </vt:variant>
    </vt:vector>
  </HeadingPairs>
  <TitlesOfParts>
    <vt:vector size="38" baseType="lpstr">
      <vt:lpstr>ＭＳ Ｐゴシック</vt:lpstr>
      <vt:lpstr>Meiryo</vt:lpstr>
      <vt:lpstr>游ゴシック</vt:lpstr>
      <vt:lpstr>游明朝</vt:lpstr>
      <vt:lpstr>Arial</vt:lpstr>
      <vt:lpstr>Calibri</vt:lpstr>
      <vt:lpstr>Calibri Light</vt:lpstr>
      <vt:lpstr>Times New Roman</vt:lpstr>
      <vt:lpstr>Verdana</vt:lpstr>
      <vt:lpstr>Wingdings</vt:lpstr>
      <vt:lpstr>Office テーマ</vt:lpstr>
      <vt:lpstr>101_標準デザイン</vt:lpstr>
      <vt:lpstr>1_標準デザイン</vt:lpstr>
      <vt:lpstr>1_Office テーマ</vt:lpstr>
      <vt:lpstr>生成AIの利用例: templateを用いたプログラミング</vt:lpstr>
      <vt:lpstr>Q:プログラミングにおける次の生成AIの特徴を整理してください</vt:lpstr>
      <vt:lpstr>Q: 128,000トークンというのは、例えばpythonプログラムだと何行くらいでしょう</vt:lpstr>
      <vt:lpstr>プログラムに要求される性能</vt:lpstr>
      <vt:lpstr>プログラムに要求される性能</vt:lpstr>
      <vt:lpstr>DRY原則について注意</vt:lpstr>
      <vt:lpstr>ロジック、条件分岐、例外処理が複雑な場合</vt:lpstr>
      <vt:lpstr>再利用性: ライブラリ</vt:lpstr>
      <vt:lpstr>再利用性: ライブラリ</vt:lpstr>
      <vt:lpstr>ライブラリを差し替える例: matplotlibのGUI backend</vt:lpstr>
      <vt:lpstr>再利用性を高めるための注意</vt:lpstr>
      <vt:lpstr>ただし: 変数が多い場合や 設定ファイル、起動時引数を使う場合</vt:lpstr>
      <vt:lpstr>生成AIによるプログラミングの注意</vt:lpstr>
      <vt:lpstr>生成AIによるプログラミングの例: peakfit_o4-mini.py</vt:lpstr>
      <vt:lpstr>生成AIによるプログラミングの例: peakfit_o4-mini.py</vt:lpstr>
      <vt:lpstr>生成AIによるプログラミングの例: 実行結果</vt:lpstr>
      <vt:lpstr>peakfit_o4-mini.pyの不満点</vt:lpstr>
      <vt:lpstr>ということで、templateを使ってコード生成を依頼する</vt:lpstr>
      <vt:lpstr>template.py</vt:lpstr>
      <vt:lpstr>template.py</vt:lpstr>
      <vt:lpstr>template.py</vt:lpstr>
      <vt:lpstr>template.pyを使ってプロンプト: peakfit_template.py</vt:lpstr>
      <vt:lpstr>生成AIによるプログラミングの例: 実行結果</vt:lpstr>
      <vt:lpstr>template.pyを使ってプロンプト: 比較</vt:lpstr>
    </vt:vector>
  </TitlesOfParts>
  <Company>東京工業大学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レポートS6点群のステレオ投影</dc:title>
  <dc:creator>神谷利夫</dc:creator>
  <cp:lastModifiedBy>利夫 神谷</cp:lastModifiedBy>
  <cp:revision>511</cp:revision>
  <cp:lastPrinted>2020-04-20T20:05:09Z</cp:lastPrinted>
  <dcterms:created xsi:type="dcterms:W3CDTF">2013-04-22T01:26:47Z</dcterms:created>
  <dcterms:modified xsi:type="dcterms:W3CDTF">2025-06-05T19:16:52Z</dcterms:modified>
</cp:coreProperties>
</file>