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4004" r:id="rId2"/>
    <p:sldMasterId id="2147484028" r:id="rId3"/>
    <p:sldMasterId id="2147484052" r:id="rId4"/>
    <p:sldMasterId id="2147484059" r:id="rId5"/>
  </p:sldMasterIdLst>
  <p:notesMasterIdLst>
    <p:notesMasterId r:id="rId51"/>
  </p:notesMasterIdLst>
  <p:sldIdLst>
    <p:sldId id="5073" r:id="rId6"/>
    <p:sldId id="5017" r:id="rId7"/>
    <p:sldId id="4998" r:id="rId8"/>
    <p:sldId id="5078" r:id="rId9"/>
    <p:sldId id="5079" r:id="rId10"/>
    <p:sldId id="4917" r:id="rId11"/>
    <p:sldId id="5032" r:id="rId12"/>
    <p:sldId id="4981" r:id="rId13"/>
    <p:sldId id="5033" r:id="rId14"/>
    <p:sldId id="5074" r:id="rId15"/>
    <p:sldId id="5075" r:id="rId16"/>
    <p:sldId id="4984" r:id="rId17"/>
    <p:sldId id="5014" r:id="rId18"/>
    <p:sldId id="5013" r:id="rId19"/>
    <p:sldId id="5031" r:id="rId20"/>
    <p:sldId id="4983" r:id="rId21"/>
    <p:sldId id="4986" r:id="rId22"/>
    <p:sldId id="4993" r:id="rId23"/>
    <p:sldId id="4985" r:id="rId24"/>
    <p:sldId id="5082" r:id="rId25"/>
    <p:sldId id="4812" r:id="rId26"/>
    <p:sldId id="4994" r:id="rId27"/>
    <p:sldId id="5080" r:id="rId28"/>
    <p:sldId id="4987" r:id="rId29"/>
    <p:sldId id="4988" r:id="rId30"/>
    <p:sldId id="4978" r:id="rId31"/>
    <p:sldId id="4990" r:id="rId32"/>
    <p:sldId id="4989" r:id="rId33"/>
    <p:sldId id="4991" r:id="rId34"/>
    <p:sldId id="5123" r:id="rId35"/>
    <p:sldId id="5124" r:id="rId36"/>
    <p:sldId id="4768" r:id="rId37"/>
    <p:sldId id="5083" r:id="rId38"/>
    <p:sldId id="372" r:id="rId39"/>
    <p:sldId id="4769" r:id="rId40"/>
    <p:sldId id="5122" r:id="rId41"/>
    <p:sldId id="364" r:id="rId42"/>
    <p:sldId id="4770" r:id="rId43"/>
    <p:sldId id="4772" r:id="rId44"/>
    <p:sldId id="365" r:id="rId45"/>
    <p:sldId id="4773" r:id="rId46"/>
    <p:sldId id="4774" r:id="rId47"/>
    <p:sldId id="5120" r:id="rId48"/>
    <p:sldId id="5121" r:id="rId49"/>
    <p:sldId id="5119" r:id="rId5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神谷 利夫" initials="神谷" lastIdx="2" clrIdx="0">
    <p:extLst>
      <p:ext uri="{19B8F6BF-5375-455C-9EA6-DF929625EA0E}">
        <p15:presenceInfo xmlns:p15="http://schemas.microsoft.com/office/powerpoint/2012/main" userId="7d9dfa9c7fba710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AFEDD"/>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03" autoAdjust="0"/>
    <p:restoredTop sz="96652" autoAdjust="0"/>
  </p:normalViewPr>
  <p:slideViewPr>
    <p:cSldViewPr snapToGrid="0">
      <p:cViewPr varScale="1">
        <p:scale>
          <a:sx n="67" d="100"/>
          <a:sy n="67" d="100"/>
        </p:scale>
        <p:origin x="387" y="48"/>
      </p:cViewPr>
      <p:guideLst/>
    </p:cSldViewPr>
  </p:slideViewPr>
  <p:notesTextViewPr>
    <p:cViewPr>
      <p:scale>
        <a:sx n="3" d="2"/>
        <a:sy n="3" d="2"/>
      </p:scale>
      <p:origin x="0" y="0"/>
    </p:cViewPr>
  </p:notesTextViewPr>
  <p:sorterViewPr>
    <p:cViewPr>
      <p:scale>
        <a:sx n="150" d="100"/>
        <a:sy n="150" d="100"/>
      </p:scale>
      <p:origin x="0" y="-4548"/>
    </p:cViewPr>
  </p:sorterViewPr>
  <p:notesViewPr>
    <p:cSldViewPr snapToGrid="0">
      <p:cViewPr varScale="1">
        <p:scale>
          <a:sx n="118" d="100"/>
          <a:sy n="118" d="100"/>
        </p:scale>
        <p:origin x="5004"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C9652D-4DC6-43D8-9FF5-E1C9EAEB0F0E}" type="datetimeFigureOut">
              <a:rPr kumimoji="1" lang="ja-JP" altLang="en-US" smtClean="0"/>
              <a:t>2025/4/27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86E9C1-5B12-4393-898A-0F129C7F5FD2}" type="slidenum">
              <a:rPr kumimoji="1" lang="ja-JP" altLang="en-US" smtClean="0"/>
              <a:t>‹#›</a:t>
            </a:fld>
            <a:endParaRPr kumimoji="1" lang="ja-JP" altLang="en-US"/>
          </a:p>
        </p:txBody>
      </p:sp>
    </p:spTree>
    <p:extLst>
      <p:ext uri="{BB962C8B-B14F-4D97-AF65-F5344CB8AC3E}">
        <p14:creationId xmlns:p14="http://schemas.microsoft.com/office/powerpoint/2010/main" val="29579111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7"/>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66294E8-CF56-4848-A3B5-7413B75C715D}"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292867" name="Rectangle 2"/>
          <p:cNvSpPr>
            <a:spLocks noGrp="1" noRot="1" noChangeAspect="1" noChangeArrowheads="1" noTextEdit="1"/>
          </p:cNvSpPr>
          <p:nvPr>
            <p:ph type="sldImg"/>
          </p:nvPr>
        </p:nvSpPr>
        <p:spPr>
          <a:xfrm>
            <a:off x="382588" y="685800"/>
            <a:ext cx="6091237" cy="3427413"/>
          </a:xfrm>
          <a:solidFill>
            <a:srgbClr val="FFFFFF"/>
          </a:solidFill>
          <a:ln/>
        </p:spPr>
      </p:sp>
      <p:sp>
        <p:nvSpPr>
          <p:cNvPr id="292868" name="Rectangle 3"/>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lIns="84408" tIns="42204" rIns="84408" bIns="42204"/>
          <a:lstStyle/>
          <a:p>
            <a:pPr eaLnBrk="1" hangingPunct="1"/>
            <a:endParaRPr lang="ja-JP" altLang="ja-JP"/>
          </a:p>
        </p:txBody>
      </p:sp>
    </p:spTree>
    <p:extLst>
      <p:ext uri="{BB962C8B-B14F-4D97-AF65-F5344CB8AC3E}">
        <p14:creationId xmlns:p14="http://schemas.microsoft.com/office/powerpoint/2010/main" val="32336319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805FC-4DA7-9A75-4695-1B9FD65BC323}"/>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0705FEEF-9DD8-D7B3-0A4F-1C6A15677301}"/>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7E07DC86-697B-FA2C-E104-85B76949E123}"/>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0D66C17F-6CDD-7AA2-1950-483F179699D4}"/>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699105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E60F8-D3E3-B187-58D6-B9069404B32E}"/>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DB6ED075-FCE8-5C3C-3A14-76072474A64F}"/>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4B00D38F-0C93-F3F0-0116-E05AD4BA295E}"/>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F009FB9C-4634-3C2B-4D23-CF9C2A8641D4}"/>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12658655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7"/>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p:cNvSpPr>
            <a:spLocks noGrp="1" noRot="1" noChangeAspect="1" noChangeArrowheads="1" noTextEdit="1"/>
          </p:cNvSpPr>
          <p:nvPr>
            <p:ph type="sldImg"/>
          </p:nvPr>
        </p:nvSpPr>
        <p:spPr>
          <a:solidFill>
            <a:srgbClr val="FFFFFF"/>
          </a:solidFill>
          <a:ln/>
        </p:spPr>
      </p:sp>
      <p:sp>
        <p:nvSpPr>
          <p:cNvPr id="32154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17377318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7"/>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p:cNvSpPr>
            <a:spLocks noGrp="1" noRot="1" noChangeAspect="1" noChangeArrowheads="1" noTextEdit="1"/>
          </p:cNvSpPr>
          <p:nvPr>
            <p:ph type="sldImg"/>
          </p:nvPr>
        </p:nvSpPr>
        <p:spPr>
          <a:solidFill>
            <a:srgbClr val="FFFFFF"/>
          </a:solidFill>
          <a:ln/>
        </p:spPr>
      </p:sp>
      <p:sp>
        <p:nvSpPr>
          <p:cNvPr id="32154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33631830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446CE-7793-75D7-F660-890AA0CB89DF}"/>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A35D4176-6AA1-71E7-259E-05B10E048315}"/>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955F63FB-845E-439D-0FD6-F4CF11CD98A1}"/>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56A85000-79BF-8452-375E-722F044537EB}"/>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25118898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5541E-6B02-077F-875E-F4CCC06A00CE}"/>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DE28B86A-7022-7CD5-1C61-02D1F457AFF5}"/>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962D0162-D8E3-140C-9306-E63DF31D2CC2}"/>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F11ADE08-5AF9-03B6-8D63-46510EE294AD}"/>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40670102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F0403-CE70-2882-3585-C49AEF7039A1}"/>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B559DF7B-3EB1-5AAC-2A13-51E41EBF04F5}"/>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D6D32F06-4CF6-A5AD-4C59-A9E5B919B7C0}"/>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52C419B4-6C74-2D16-4CAD-1A3AD64A5DF1}"/>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30184215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F6D60-083A-2547-7808-DFF68C93D490}"/>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FF14606D-2D8C-3CF1-8C9A-217D766CD703}"/>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2F970522-F137-D432-C38B-A0246980A8B7}"/>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1B8FC123-4786-97E5-849A-87630606F36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11716070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D305A-F61F-12D9-B5E7-3FE631A2CC23}"/>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F232F9AE-F02C-540E-F914-7112CBFD8306}"/>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66CA14A6-46CA-D373-E8C4-11DE32F590BA}"/>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057D29CF-E684-8E6A-170F-9AA081CBEBB7}"/>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10319182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94255-6A50-9D59-9AA3-117CD373FBF5}"/>
            </a:ext>
          </a:extLst>
        </p:cNvPr>
        <p:cNvGrpSpPr/>
        <p:nvPr/>
      </p:nvGrpSpPr>
      <p:grpSpPr>
        <a:xfrm>
          <a:off x="0" y="0"/>
          <a:ext cx="0" cy="0"/>
          <a:chOff x="0" y="0"/>
          <a:chExt cx="0" cy="0"/>
        </a:xfrm>
      </p:grpSpPr>
      <p:sp>
        <p:nvSpPr>
          <p:cNvPr id="292866" name="Rectangle 7">
            <a:extLst>
              <a:ext uri="{FF2B5EF4-FFF2-40B4-BE49-F238E27FC236}">
                <a16:creationId xmlns:a16="http://schemas.microsoft.com/office/drawing/2014/main" id="{5EDA4708-2384-EF38-07CF-E44F6640D606}"/>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66294E8-CF56-4848-A3B5-7413B75C715D}"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292867" name="Rectangle 2">
            <a:extLst>
              <a:ext uri="{FF2B5EF4-FFF2-40B4-BE49-F238E27FC236}">
                <a16:creationId xmlns:a16="http://schemas.microsoft.com/office/drawing/2014/main" id="{A276B923-194E-E9BA-BA3D-AF14D572BD8E}"/>
              </a:ext>
            </a:extLst>
          </p:cNvPr>
          <p:cNvSpPr>
            <a:spLocks noGrp="1" noRot="1" noChangeAspect="1" noChangeArrowheads="1" noTextEdit="1"/>
          </p:cNvSpPr>
          <p:nvPr>
            <p:ph type="sldImg"/>
          </p:nvPr>
        </p:nvSpPr>
        <p:spPr>
          <a:xfrm>
            <a:off x="382588" y="685800"/>
            <a:ext cx="6091237" cy="3427413"/>
          </a:xfrm>
          <a:solidFill>
            <a:srgbClr val="FFFFFF"/>
          </a:solidFill>
          <a:ln/>
        </p:spPr>
      </p:sp>
      <p:sp>
        <p:nvSpPr>
          <p:cNvPr id="292868" name="Rectangle 3">
            <a:extLst>
              <a:ext uri="{FF2B5EF4-FFF2-40B4-BE49-F238E27FC236}">
                <a16:creationId xmlns:a16="http://schemas.microsoft.com/office/drawing/2014/main" id="{DA6B97E8-9EB5-344D-3187-D9D56F75A15B}"/>
              </a:ext>
            </a:extLst>
          </p:cNvPr>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lIns="84408" tIns="42204" rIns="84408" bIns="42204"/>
          <a:lstStyle/>
          <a:p>
            <a:pPr eaLnBrk="1" hangingPunct="1"/>
            <a:endParaRPr lang="ja-JP" altLang="ja-JP"/>
          </a:p>
        </p:txBody>
      </p:sp>
    </p:spTree>
    <p:extLst>
      <p:ext uri="{BB962C8B-B14F-4D97-AF65-F5344CB8AC3E}">
        <p14:creationId xmlns:p14="http://schemas.microsoft.com/office/powerpoint/2010/main" val="335606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7"/>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p:cNvSpPr>
            <a:spLocks noGrp="1" noRot="1" noChangeAspect="1" noChangeArrowheads="1" noTextEdit="1"/>
          </p:cNvSpPr>
          <p:nvPr>
            <p:ph type="sldImg"/>
          </p:nvPr>
        </p:nvSpPr>
        <p:spPr>
          <a:solidFill>
            <a:srgbClr val="FFFFFF"/>
          </a:solidFill>
          <a:ln/>
        </p:spPr>
      </p:sp>
      <p:sp>
        <p:nvSpPr>
          <p:cNvPr id="32154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1699341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F3A13-3F8B-BECE-0C61-174FFCB2E50C}"/>
            </a:ext>
          </a:extLst>
        </p:cNvPr>
        <p:cNvGrpSpPr/>
        <p:nvPr/>
      </p:nvGrpSpPr>
      <p:grpSpPr>
        <a:xfrm>
          <a:off x="0" y="0"/>
          <a:ext cx="0" cy="0"/>
          <a:chOff x="0" y="0"/>
          <a:chExt cx="0" cy="0"/>
        </a:xfrm>
      </p:grpSpPr>
      <p:sp>
        <p:nvSpPr>
          <p:cNvPr id="292866" name="Rectangle 7">
            <a:extLst>
              <a:ext uri="{FF2B5EF4-FFF2-40B4-BE49-F238E27FC236}">
                <a16:creationId xmlns:a16="http://schemas.microsoft.com/office/drawing/2014/main" id="{914C69DE-9337-8812-18D7-FCEFC5C46699}"/>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66294E8-CF56-4848-A3B5-7413B75C715D}" type="slidenum">
              <a:rPr kumimoji="1"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1"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itchFamily="50" charset="-128"/>
              <a:cs typeface="+mn-cs"/>
            </a:endParaRPr>
          </a:p>
        </p:txBody>
      </p:sp>
      <p:sp>
        <p:nvSpPr>
          <p:cNvPr id="292867" name="Rectangle 2">
            <a:extLst>
              <a:ext uri="{FF2B5EF4-FFF2-40B4-BE49-F238E27FC236}">
                <a16:creationId xmlns:a16="http://schemas.microsoft.com/office/drawing/2014/main" id="{0D103973-C7AD-153F-2415-A6B041C72D4D}"/>
              </a:ext>
            </a:extLst>
          </p:cNvPr>
          <p:cNvSpPr>
            <a:spLocks noGrp="1" noRot="1" noChangeAspect="1" noChangeArrowheads="1" noTextEdit="1"/>
          </p:cNvSpPr>
          <p:nvPr>
            <p:ph type="sldImg"/>
          </p:nvPr>
        </p:nvSpPr>
        <p:spPr>
          <a:xfrm>
            <a:off x="93663" y="746125"/>
            <a:ext cx="6618287" cy="3724275"/>
          </a:xfrm>
          <a:solidFill>
            <a:srgbClr val="FFFFFF"/>
          </a:solidFill>
          <a:ln/>
        </p:spPr>
      </p:sp>
      <p:sp>
        <p:nvSpPr>
          <p:cNvPr id="292868" name="Rectangle 3">
            <a:extLst>
              <a:ext uri="{FF2B5EF4-FFF2-40B4-BE49-F238E27FC236}">
                <a16:creationId xmlns:a16="http://schemas.microsoft.com/office/drawing/2014/main" id="{16B89D40-5451-C83C-9866-21E4DA60FBF2}"/>
              </a:ext>
            </a:extLst>
          </p:cNvPr>
          <p:cNvSpPr>
            <a:spLocks noGrp="1" noChangeArrowheads="1"/>
          </p:cNvSpPr>
          <p:nvPr>
            <p:ph type="body" idx="1"/>
          </p:nvPr>
        </p:nvSpPr>
        <p:spPr>
          <a:xfrm>
            <a:off x="680562" y="4721186"/>
            <a:ext cx="5444490" cy="4472702"/>
          </a:xfrm>
          <a:solidFill>
            <a:srgbClr val="FFFFFF"/>
          </a:solidFill>
          <a:ln>
            <a:solidFill>
              <a:srgbClr val="000000"/>
            </a:solidFill>
            <a:miter lim="800000"/>
            <a:headEnd/>
            <a:tailEnd/>
          </a:ln>
        </p:spPr>
        <p:txBody>
          <a:bodyPr lIns="84408" tIns="42204" rIns="84408" bIns="42204"/>
          <a:lstStyle/>
          <a:p>
            <a:pPr eaLnBrk="1" hangingPunct="1"/>
            <a:endParaRPr lang="ja-JP" altLang="ja-JP"/>
          </a:p>
        </p:txBody>
      </p:sp>
    </p:spTree>
    <p:extLst>
      <p:ext uri="{BB962C8B-B14F-4D97-AF65-F5344CB8AC3E}">
        <p14:creationId xmlns:p14="http://schemas.microsoft.com/office/powerpoint/2010/main" val="29925919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D7567-D088-6C65-D2C6-DA189CFFB3E2}"/>
            </a:ext>
          </a:extLst>
        </p:cNvPr>
        <p:cNvGrpSpPr/>
        <p:nvPr/>
      </p:nvGrpSpPr>
      <p:grpSpPr>
        <a:xfrm>
          <a:off x="0" y="0"/>
          <a:ext cx="0" cy="0"/>
          <a:chOff x="0" y="0"/>
          <a:chExt cx="0" cy="0"/>
        </a:xfrm>
      </p:grpSpPr>
      <p:sp>
        <p:nvSpPr>
          <p:cNvPr id="292866" name="Rectangle 7">
            <a:extLst>
              <a:ext uri="{FF2B5EF4-FFF2-40B4-BE49-F238E27FC236}">
                <a16:creationId xmlns:a16="http://schemas.microsoft.com/office/drawing/2014/main" id="{1D5210E4-AD18-1007-1E72-7EC69DAEF147}"/>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66294E8-CF56-4848-A3B5-7413B75C715D}" type="slidenum">
              <a:rPr kumimoji="1"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1"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itchFamily="50" charset="-128"/>
              <a:cs typeface="+mn-cs"/>
            </a:endParaRPr>
          </a:p>
        </p:txBody>
      </p:sp>
      <p:sp>
        <p:nvSpPr>
          <p:cNvPr id="292867" name="Rectangle 2">
            <a:extLst>
              <a:ext uri="{FF2B5EF4-FFF2-40B4-BE49-F238E27FC236}">
                <a16:creationId xmlns:a16="http://schemas.microsoft.com/office/drawing/2014/main" id="{3297EB75-5D96-BC52-3561-737C5AA2D270}"/>
              </a:ext>
            </a:extLst>
          </p:cNvPr>
          <p:cNvSpPr>
            <a:spLocks noGrp="1" noRot="1" noChangeAspect="1" noChangeArrowheads="1" noTextEdit="1"/>
          </p:cNvSpPr>
          <p:nvPr>
            <p:ph type="sldImg"/>
          </p:nvPr>
        </p:nvSpPr>
        <p:spPr>
          <a:xfrm>
            <a:off x="93663" y="746125"/>
            <a:ext cx="6618287" cy="3724275"/>
          </a:xfrm>
          <a:solidFill>
            <a:srgbClr val="FFFFFF"/>
          </a:solidFill>
          <a:ln/>
        </p:spPr>
      </p:sp>
      <p:sp>
        <p:nvSpPr>
          <p:cNvPr id="292868" name="Rectangle 3">
            <a:extLst>
              <a:ext uri="{FF2B5EF4-FFF2-40B4-BE49-F238E27FC236}">
                <a16:creationId xmlns:a16="http://schemas.microsoft.com/office/drawing/2014/main" id="{9C3BE2A1-FB69-89C5-8A51-C19CA386B72D}"/>
              </a:ext>
            </a:extLst>
          </p:cNvPr>
          <p:cNvSpPr>
            <a:spLocks noGrp="1" noChangeArrowheads="1"/>
          </p:cNvSpPr>
          <p:nvPr>
            <p:ph type="body" idx="1"/>
          </p:nvPr>
        </p:nvSpPr>
        <p:spPr>
          <a:xfrm>
            <a:off x="680562" y="4721186"/>
            <a:ext cx="5444490" cy="4472702"/>
          </a:xfrm>
          <a:solidFill>
            <a:srgbClr val="FFFFFF"/>
          </a:solidFill>
          <a:ln>
            <a:solidFill>
              <a:srgbClr val="000000"/>
            </a:solidFill>
            <a:miter lim="800000"/>
            <a:headEnd/>
            <a:tailEnd/>
          </a:ln>
        </p:spPr>
        <p:txBody>
          <a:bodyPr lIns="84408" tIns="42204" rIns="84408" bIns="42204"/>
          <a:lstStyle/>
          <a:p>
            <a:pPr eaLnBrk="1" hangingPunct="1"/>
            <a:endParaRPr lang="ja-JP" altLang="ja-JP"/>
          </a:p>
        </p:txBody>
      </p:sp>
    </p:spTree>
    <p:extLst>
      <p:ext uri="{BB962C8B-B14F-4D97-AF65-F5344CB8AC3E}">
        <p14:creationId xmlns:p14="http://schemas.microsoft.com/office/powerpoint/2010/main" val="29920597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82860-23E0-A25A-2BC1-6681FC2F12D1}"/>
            </a:ext>
          </a:extLst>
        </p:cNvPr>
        <p:cNvGrpSpPr/>
        <p:nvPr/>
      </p:nvGrpSpPr>
      <p:grpSpPr>
        <a:xfrm>
          <a:off x="0" y="0"/>
          <a:ext cx="0" cy="0"/>
          <a:chOff x="0" y="0"/>
          <a:chExt cx="0" cy="0"/>
        </a:xfrm>
      </p:grpSpPr>
      <p:sp>
        <p:nvSpPr>
          <p:cNvPr id="292866" name="Rectangle 7">
            <a:extLst>
              <a:ext uri="{FF2B5EF4-FFF2-40B4-BE49-F238E27FC236}">
                <a16:creationId xmlns:a16="http://schemas.microsoft.com/office/drawing/2014/main" id="{625D952D-B8CB-B3C7-DBF8-D921E7ADE221}"/>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66294E8-CF56-4848-A3B5-7413B75C715D}"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292867" name="Rectangle 2">
            <a:extLst>
              <a:ext uri="{FF2B5EF4-FFF2-40B4-BE49-F238E27FC236}">
                <a16:creationId xmlns:a16="http://schemas.microsoft.com/office/drawing/2014/main" id="{5583F6CC-F371-3969-20BB-13B748D005DD}"/>
              </a:ext>
            </a:extLst>
          </p:cNvPr>
          <p:cNvSpPr>
            <a:spLocks noGrp="1" noRot="1" noChangeAspect="1" noChangeArrowheads="1" noTextEdit="1"/>
          </p:cNvSpPr>
          <p:nvPr>
            <p:ph type="sldImg"/>
          </p:nvPr>
        </p:nvSpPr>
        <p:spPr>
          <a:xfrm>
            <a:off x="382588" y="685800"/>
            <a:ext cx="6091237" cy="3427413"/>
          </a:xfrm>
          <a:solidFill>
            <a:srgbClr val="FFFFFF"/>
          </a:solidFill>
          <a:ln/>
        </p:spPr>
      </p:sp>
      <p:sp>
        <p:nvSpPr>
          <p:cNvPr id="292868" name="Rectangle 3">
            <a:extLst>
              <a:ext uri="{FF2B5EF4-FFF2-40B4-BE49-F238E27FC236}">
                <a16:creationId xmlns:a16="http://schemas.microsoft.com/office/drawing/2014/main" id="{EC8525FE-E002-B638-9D2E-3493CB85CFFC}"/>
              </a:ext>
            </a:extLst>
          </p:cNvPr>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lIns="84408" tIns="42204" rIns="84408" bIns="42204"/>
          <a:lstStyle/>
          <a:p>
            <a:pPr eaLnBrk="1" hangingPunct="1"/>
            <a:endParaRPr lang="ja-JP" altLang="ja-JP"/>
          </a:p>
        </p:txBody>
      </p:sp>
    </p:spTree>
    <p:extLst>
      <p:ext uri="{BB962C8B-B14F-4D97-AF65-F5344CB8AC3E}">
        <p14:creationId xmlns:p14="http://schemas.microsoft.com/office/powerpoint/2010/main" val="4272821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52FB6-47B4-5FDF-41E1-74F75356D0C4}"/>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777673EC-0F19-5D67-8107-5A43A7C5CADC}"/>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FDF564A1-92A3-6ACD-4923-09A2154644EF}"/>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E853EB07-D954-99A3-C4A2-8FF08C4D30DC}"/>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3400945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6F924-CA6A-8D1B-8C53-5A8BBD4F6763}"/>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4B8CD64D-1C99-CFA8-2B80-37A164CE7DF0}"/>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6F9F2506-7F1D-427A-2283-01B56B67B255}"/>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BD28EFC7-B42C-2A17-2345-686D355D814C}"/>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32743138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A99EE-26DC-4C1E-DE8A-4A7702ADC227}"/>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08DD4350-5D47-1DA0-6F53-10F4609DBAFB}"/>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7BB5F107-1F2A-47DD-EE4A-B64EE75E478D}"/>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B3C7AC4C-EFA8-53EB-A8F3-4B2DB39BF50E}"/>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4976468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11306-F174-153D-056A-7AD1EF343E39}"/>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E9A24F10-BEFF-614F-8C6C-DA5B057AFF0D}"/>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9998F52E-E2C7-ED54-ACD9-A54DCF579CDB}"/>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73C6FB53-766B-4364-A093-04782FC56BA3}"/>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30664377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09AD9-AC5B-6084-665B-20B1D52E5A28}"/>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CBE2A87B-2929-11A0-7746-8DFCFFBA39EF}"/>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EEF5B8FD-C5FE-1E48-ECB8-22E8695C9CF3}"/>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75DF57EA-3F7D-8D74-F5E6-B62817D414C6}"/>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11561279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32A40-DE0F-468F-D147-FE3A91A3AE06}"/>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F903E4F7-C43D-5D5C-259A-AB9BBBD98071}"/>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7A3889E3-7496-F851-EC97-D565C584F71E}"/>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F50FCD28-2281-C4BA-9853-43CEEAB738F0}"/>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2402839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D8C34-52EB-494A-5A31-5277DEEF8F9F}"/>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8265F8E1-22C0-4DB4-7C99-E031F8E8190D}"/>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C89453F1-9FD4-645E-3B48-83BEBE91A164}"/>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8D4004F7-C54D-FD11-E6F9-BFEC33A9EF13}"/>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1885697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81CBD-252C-0589-E3B1-F165C760DF56}"/>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A52C4495-7773-DA64-5C7C-BABDC627FF56}"/>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243D1529-C912-2601-D049-A8C3D6A1CBDE}"/>
              </a:ext>
            </a:extLst>
          </p:cNvPr>
          <p:cNvSpPr>
            <a:spLocks noGrp="1" noRot="1" noChangeAspect="1" noChangeArrowheads="1" noTextEdit="1"/>
          </p:cNvSpPr>
          <p:nvPr>
            <p:ph type="sldImg"/>
          </p:nvPr>
        </p:nvSpPr>
        <p:spPr>
          <a:solidFill>
            <a:srgbClr val="FFFFFF"/>
          </a:solidFill>
          <a:ln/>
        </p:spPr>
      </p:sp>
      <p:sp>
        <p:nvSpPr>
          <p:cNvPr id="321540" name="Rectangle 3">
            <a:extLst>
              <a:ext uri="{FF2B5EF4-FFF2-40B4-BE49-F238E27FC236}">
                <a16:creationId xmlns:a16="http://schemas.microsoft.com/office/drawing/2014/main" id="{387FBA88-8BAE-419C-CC42-459C3974241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513122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0683B-FB4F-D51E-BB1B-B6ED20DFBA26}"/>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7AD0FA0F-B9E4-6633-36FA-00EAFBA14017}"/>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46AADBF5-DEFA-4B5F-66CD-C867497196A7}"/>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004A81FD-D8E6-3BAE-E731-8326FBAF3CA1}"/>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8797631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633B4-AC21-8E0F-164A-69B7B1FA9246}"/>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02CB1FCF-6030-25B1-7090-0AE294ED31AD}"/>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45</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94B02269-87D1-0C9E-7216-4FBF242016AC}"/>
              </a:ext>
            </a:extLst>
          </p:cNvPr>
          <p:cNvSpPr>
            <a:spLocks noGrp="1" noRot="1" noChangeAspect="1" noChangeArrowheads="1" noTextEdit="1"/>
          </p:cNvSpPr>
          <p:nvPr>
            <p:ph type="sldImg"/>
          </p:nvPr>
        </p:nvSpPr>
        <p:spPr>
          <a:solidFill>
            <a:srgbClr val="FFFFFF"/>
          </a:solidFill>
          <a:ln/>
        </p:spPr>
      </p:sp>
      <p:sp>
        <p:nvSpPr>
          <p:cNvPr id="321540" name="Rectangle 3">
            <a:extLst>
              <a:ext uri="{FF2B5EF4-FFF2-40B4-BE49-F238E27FC236}">
                <a16:creationId xmlns:a16="http://schemas.microsoft.com/office/drawing/2014/main" id="{0018BF4F-FAF9-89B8-B990-73672F1231B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2394277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00A88-529E-25BD-0E49-5EC200163315}"/>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7159DD7A-5DE0-1AE7-0220-E623A98BAC01}"/>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B0D5F5D1-1B37-C193-60DB-3876B1791A5B}"/>
              </a:ext>
            </a:extLst>
          </p:cNvPr>
          <p:cNvSpPr>
            <a:spLocks noGrp="1" noRot="1" noChangeAspect="1" noChangeArrowheads="1" noTextEdit="1"/>
          </p:cNvSpPr>
          <p:nvPr>
            <p:ph type="sldImg"/>
          </p:nvPr>
        </p:nvSpPr>
        <p:spPr>
          <a:solidFill>
            <a:srgbClr val="FFFFFF"/>
          </a:solidFill>
          <a:ln/>
        </p:spPr>
      </p:sp>
      <p:sp>
        <p:nvSpPr>
          <p:cNvPr id="321540" name="Rectangle 3">
            <a:extLst>
              <a:ext uri="{FF2B5EF4-FFF2-40B4-BE49-F238E27FC236}">
                <a16:creationId xmlns:a16="http://schemas.microsoft.com/office/drawing/2014/main" id="{4E157E10-BC61-6FD9-5188-48797EDF2414}"/>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3196490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7"/>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288896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ECD03-1242-1DEF-AB9D-8764423D4BAF}"/>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671349F8-2240-C0FE-C69B-FDA20513A9C4}"/>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C1FEDEB7-B4EC-BCD2-08B5-0331FAC4831C}"/>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E568C783-63D4-8D14-1D85-85B83591FE0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3041140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2E055-4D7A-E591-0EBD-18F5A8EEBF72}"/>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99268910-DE4D-940A-BB72-D5DBE7616B65}"/>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0EBDD4DD-88E0-D3F4-0E06-D5A4184F875B}"/>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574F5B87-DD85-30F0-6B82-67FD57D94C68}"/>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2906700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35F7-6E8B-FCDB-4707-125359ECD9EA}"/>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ECFCE509-4FCD-2CEE-1B0C-84D731F66AE0}"/>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92AA5CDD-432F-9BD6-C6B6-E7070E0BF593}"/>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7329DF72-5B63-FE8D-8937-EFD1850AF97B}"/>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618284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2DE22-E698-8475-CE9B-EF4ABECCD2C7}"/>
            </a:ext>
          </a:extLst>
        </p:cNvPr>
        <p:cNvGrpSpPr/>
        <p:nvPr/>
      </p:nvGrpSpPr>
      <p:grpSpPr>
        <a:xfrm>
          <a:off x="0" y="0"/>
          <a:ext cx="0" cy="0"/>
          <a:chOff x="0" y="0"/>
          <a:chExt cx="0" cy="0"/>
        </a:xfrm>
      </p:grpSpPr>
      <p:sp>
        <p:nvSpPr>
          <p:cNvPr id="292866" name="Rectangle 7">
            <a:extLst>
              <a:ext uri="{FF2B5EF4-FFF2-40B4-BE49-F238E27FC236}">
                <a16:creationId xmlns:a16="http://schemas.microsoft.com/office/drawing/2014/main" id="{75C69D39-2368-0FA2-ADCB-2610E0A710F6}"/>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66294E8-CF56-4848-A3B5-7413B75C715D}"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292867" name="Rectangle 2">
            <a:extLst>
              <a:ext uri="{FF2B5EF4-FFF2-40B4-BE49-F238E27FC236}">
                <a16:creationId xmlns:a16="http://schemas.microsoft.com/office/drawing/2014/main" id="{0F89967C-8572-4FFD-C3D8-EA12145F1A2E}"/>
              </a:ext>
            </a:extLst>
          </p:cNvPr>
          <p:cNvSpPr>
            <a:spLocks noGrp="1" noRot="1" noChangeAspect="1" noChangeArrowheads="1" noTextEdit="1"/>
          </p:cNvSpPr>
          <p:nvPr>
            <p:ph type="sldImg"/>
          </p:nvPr>
        </p:nvSpPr>
        <p:spPr>
          <a:xfrm>
            <a:off x="382588" y="685800"/>
            <a:ext cx="6091237" cy="3427413"/>
          </a:xfrm>
          <a:solidFill>
            <a:srgbClr val="FFFFFF"/>
          </a:solidFill>
          <a:ln/>
        </p:spPr>
      </p:sp>
      <p:sp>
        <p:nvSpPr>
          <p:cNvPr id="292868" name="Rectangle 3">
            <a:extLst>
              <a:ext uri="{FF2B5EF4-FFF2-40B4-BE49-F238E27FC236}">
                <a16:creationId xmlns:a16="http://schemas.microsoft.com/office/drawing/2014/main" id="{4CE7EACD-1E38-5588-D289-6EC26D7F9F01}"/>
              </a:ext>
            </a:extLst>
          </p:cNvPr>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lIns="84408" tIns="42204" rIns="84408" bIns="42204"/>
          <a:lstStyle/>
          <a:p>
            <a:pPr eaLnBrk="1" hangingPunct="1"/>
            <a:endParaRPr lang="ja-JP" altLang="ja-JP"/>
          </a:p>
        </p:txBody>
      </p:sp>
    </p:spTree>
    <p:extLst>
      <p:ext uri="{BB962C8B-B14F-4D97-AF65-F5344CB8AC3E}">
        <p14:creationId xmlns:p14="http://schemas.microsoft.com/office/powerpoint/2010/main" val="3761319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Master" Target="../slideMasters/slideMaster5.xml"/><Relationship Id="rId5" Type="http://schemas.microsoft.com/office/2007/relationships/hdphoto" Target="../media/hdphoto2.wdp"/><Relationship Id="rId4" Type="http://schemas.openxmlformats.org/officeDocument/2006/relationships/image" Target="../media/image5.png"/></Relationships>
</file>

<file path=ppt/slideLayouts/_rels/slideLayout4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7BDAC9C-C48F-4FA9-A1BF-043E4229BD26}" type="datetimeFigureOut">
              <a:rPr kumimoji="1" lang="ja-JP" altLang="en-US" smtClean="0"/>
              <a:t>2025/4/27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2678992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BDAC9C-C48F-4FA9-A1BF-043E4229BD26}" type="datetimeFigureOut">
              <a:rPr kumimoji="1" lang="ja-JP" altLang="en-US" smtClean="0"/>
              <a:t>2025/4/27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1939699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BDAC9C-C48F-4FA9-A1BF-043E4229BD26}" type="datetimeFigureOut">
              <a:rPr kumimoji="1" lang="ja-JP" altLang="en-US" smtClean="0"/>
              <a:t>2025/4/27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612466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5"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6" name="Rectangle 6"/>
          <p:cNvSpPr>
            <a:spLocks noGrp="1" noChangeArrowheads="1"/>
          </p:cNvSpPr>
          <p:nvPr>
            <p:ph type="sldNum" sz="quarter" idx="12"/>
          </p:nvPr>
        </p:nvSpPr>
        <p:spPr>
          <a:ln/>
        </p:spPr>
        <p:txBody>
          <a:bodyPr/>
          <a:lstStyle>
            <a:lvl1pPr>
              <a:defRPr/>
            </a:lvl1pPr>
          </a:lstStyle>
          <a:p>
            <a:pPr defTabSz="457200">
              <a:defRPr/>
            </a:pPr>
            <a:fld id="{8B299207-A22D-4C0B-8BC6-0A450BE7DC24}"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86842421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5"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6" name="Rectangle 6"/>
          <p:cNvSpPr>
            <a:spLocks noGrp="1" noChangeArrowheads="1"/>
          </p:cNvSpPr>
          <p:nvPr>
            <p:ph type="sldNum" sz="quarter" idx="12"/>
          </p:nvPr>
        </p:nvSpPr>
        <p:spPr>
          <a:ln/>
        </p:spPr>
        <p:txBody>
          <a:bodyPr/>
          <a:lstStyle>
            <a:lvl1pPr>
              <a:defRPr/>
            </a:lvl1pPr>
          </a:lstStyle>
          <a:p>
            <a:pPr defTabSz="457200">
              <a:defRPr/>
            </a:pPr>
            <a:fld id="{BC3FC073-8E43-4A27-BC9F-D283EADCF086}"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309943818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5"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6" name="Rectangle 6"/>
          <p:cNvSpPr>
            <a:spLocks noGrp="1" noChangeArrowheads="1"/>
          </p:cNvSpPr>
          <p:nvPr>
            <p:ph type="sldNum" sz="quarter" idx="12"/>
          </p:nvPr>
        </p:nvSpPr>
        <p:spPr>
          <a:ln/>
        </p:spPr>
        <p:txBody>
          <a:bodyPr/>
          <a:lstStyle>
            <a:lvl1pPr>
              <a:defRPr/>
            </a:lvl1pPr>
          </a:lstStyle>
          <a:p>
            <a:pPr defTabSz="457200">
              <a:defRPr/>
            </a:pPr>
            <a:fld id="{74634A21-2771-4A8E-B948-BC987F9A10EE}"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73327855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6"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7" name="Rectangle 6"/>
          <p:cNvSpPr>
            <a:spLocks noGrp="1" noChangeArrowheads="1"/>
          </p:cNvSpPr>
          <p:nvPr>
            <p:ph type="sldNum" sz="quarter" idx="12"/>
          </p:nvPr>
        </p:nvSpPr>
        <p:spPr>
          <a:ln/>
        </p:spPr>
        <p:txBody>
          <a:bodyPr/>
          <a:lstStyle>
            <a:lvl1pPr>
              <a:defRPr/>
            </a:lvl1pPr>
          </a:lstStyle>
          <a:p>
            <a:pPr defTabSz="457200">
              <a:defRPr/>
            </a:pPr>
            <a:fld id="{79B5A94D-BEFC-47F2-ADD9-CC1CDE86D830}"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4240735368"/>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8"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9" name="Rectangle 6"/>
          <p:cNvSpPr>
            <a:spLocks noGrp="1" noChangeArrowheads="1"/>
          </p:cNvSpPr>
          <p:nvPr>
            <p:ph type="sldNum" sz="quarter" idx="12"/>
          </p:nvPr>
        </p:nvSpPr>
        <p:spPr>
          <a:ln/>
        </p:spPr>
        <p:txBody>
          <a:bodyPr/>
          <a:lstStyle>
            <a:lvl1pPr>
              <a:defRPr/>
            </a:lvl1pPr>
          </a:lstStyle>
          <a:p>
            <a:pPr defTabSz="457200">
              <a:defRPr/>
            </a:pPr>
            <a:fld id="{BCBCA061-458E-441E-BCEC-B7AB8E52ABFF}"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493401890"/>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4"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5" name="Rectangle 6"/>
          <p:cNvSpPr>
            <a:spLocks noGrp="1" noChangeArrowheads="1"/>
          </p:cNvSpPr>
          <p:nvPr>
            <p:ph type="sldNum" sz="quarter" idx="12"/>
          </p:nvPr>
        </p:nvSpPr>
        <p:spPr>
          <a:ln/>
        </p:spPr>
        <p:txBody>
          <a:bodyPr/>
          <a:lstStyle>
            <a:lvl1pPr>
              <a:defRPr/>
            </a:lvl1pPr>
          </a:lstStyle>
          <a:p>
            <a:pPr defTabSz="457200">
              <a:defRPr/>
            </a:pPr>
            <a:fld id="{48569594-6B2C-4AE0-AD8D-E8464A0C5F91}"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1616317353"/>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3"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4" name="Rectangle 6"/>
          <p:cNvSpPr>
            <a:spLocks noGrp="1" noChangeArrowheads="1"/>
          </p:cNvSpPr>
          <p:nvPr>
            <p:ph type="sldNum" sz="quarter" idx="12"/>
          </p:nvPr>
        </p:nvSpPr>
        <p:spPr>
          <a:ln/>
        </p:spPr>
        <p:txBody>
          <a:bodyPr/>
          <a:lstStyle>
            <a:lvl1pPr>
              <a:defRPr/>
            </a:lvl1pPr>
          </a:lstStyle>
          <a:p>
            <a:pPr defTabSz="457200">
              <a:defRPr/>
            </a:pPr>
            <a:fld id="{5BC55A36-BB40-443C-9791-3BA8CB4CEEB2}"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1559469738"/>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6"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7" name="Rectangle 6"/>
          <p:cNvSpPr>
            <a:spLocks noGrp="1" noChangeArrowheads="1"/>
          </p:cNvSpPr>
          <p:nvPr>
            <p:ph type="sldNum" sz="quarter" idx="12"/>
          </p:nvPr>
        </p:nvSpPr>
        <p:spPr>
          <a:ln/>
        </p:spPr>
        <p:txBody>
          <a:bodyPr/>
          <a:lstStyle>
            <a:lvl1pPr>
              <a:defRPr/>
            </a:lvl1pPr>
          </a:lstStyle>
          <a:p>
            <a:pPr defTabSz="457200">
              <a:defRPr/>
            </a:pPr>
            <a:fld id="{9FAF339D-AEDF-4C4B-BCEA-4EC7967453AC}"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322905495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BDAC9C-C48F-4FA9-A1BF-043E4229BD26}" type="datetimeFigureOut">
              <a:rPr kumimoji="1" lang="ja-JP" altLang="en-US" smtClean="0"/>
              <a:t>2025/4/27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12445557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6"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7" name="Rectangle 6"/>
          <p:cNvSpPr>
            <a:spLocks noGrp="1" noChangeArrowheads="1"/>
          </p:cNvSpPr>
          <p:nvPr>
            <p:ph type="sldNum" sz="quarter" idx="12"/>
          </p:nvPr>
        </p:nvSpPr>
        <p:spPr>
          <a:ln/>
        </p:spPr>
        <p:txBody>
          <a:bodyPr/>
          <a:lstStyle>
            <a:lvl1pPr>
              <a:defRPr/>
            </a:lvl1pPr>
          </a:lstStyle>
          <a:p>
            <a:pPr defTabSz="457200">
              <a:defRPr/>
            </a:pPr>
            <a:fld id="{2B696F01-06F7-43B2-91C5-9275A55F7CEC}"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79358622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5"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6" name="Rectangle 6"/>
          <p:cNvSpPr>
            <a:spLocks noGrp="1" noChangeArrowheads="1"/>
          </p:cNvSpPr>
          <p:nvPr>
            <p:ph type="sldNum" sz="quarter" idx="12"/>
          </p:nvPr>
        </p:nvSpPr>
        <p:spPr>
          <a:ln/>
        </p:spPr>
        <p:txBody>
          <a:bodyPr/>
          <a:lstStyle>
            <a:lvl1pPr>
              <a:defRPr/>
            </a:lvl1pPr>
          </a:lstStyle>
          <a:p>
            <a:pPr defTabSz="457200">
              <a:defRPr/>
            </a:pPr>
            <a:fld id="{5E940E7A-912F-41C1-BF35-14C8FF108CE7}"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207655613"/>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5"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6" name="Rectangle 6"/>
          <p:cNvSpPr>
            <a:spLocks noGrp="1" noChangeArrowheads="1"/>
          </p:cNvSpPr>
          <p:nvPr>
            <p:ph type="sldNum" sz="quarter" idx="12"/>
          </p:nvPr>
        </p:nvSpPr>
        <p:spPr>
          <a:ln/>
        </p:spPr>
        <p:txBody>
          <a:bodyPr/>
          <a:lstStyle>
            <a:lvl1pPr>
              <a:defRPr/>
            </a:lvl1pPr>
          </a:lstStyle>
          <a:p>
            <a:pPr defTabSz="457200">
              <a:defRPr/>
            </a:pPr>
            <a:fld id="{60AF57D0-4F26-4BA8-BA24-6AEA5CF165BE}"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24167554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F1B3D1F5-B0A0-4E8A-9A41-693F614E49F7}" type="slidenum">
              <a:rPr lang="en-US" altLang="ja-JP"/>
              <a:pPr/>
              <a:t>‹#›</a:t>
            </a:fld>
            <a:endParaRPr lang="en-US" altLang="ja-JP"/>
          </a:p>
        </p:txBody>
      </p:sp>
    </p:spTree>
    <p:extLst>
      <p:ext uri="{BB962C8B-B14F-4D97-AF65-F5344CB8AC3E}">
        <p14:creationId xmlns:p14="http://schemas.microsoft.com/office/powerpoint/2010/main" val="35494915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A73F15B-D7EC-4346-AE00-9FCC720CBCDC}" type="slidenum">
              <a:rPr lang="en-US" altLang="ja-JP"/>
              <a:pPr/>
              <a:t>‹#›</a:t>
            </a:fld>
            <a:endParaRPr lang="en-US" altLang="ja-JP"/>
          </a:p>
        </p:txBody>
      </p:sp>
    </p:spTree>
    <p:extLst>
      <p:ext uri="{BB962C8B-B14F-4D97-AF65-F5344CB8AC3E}">
        <p14:creationId xmlns:p14="http://schemas.microsoft.com/office/powerpoint/2010/main" val="24452682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F59EA2D9-40AD-471D-B7AB-87D3788EDDC1}" type="slidenum">
              <a:rPr lang="en-US" altLang="ja-JP"/>
              <a:pPr/>
              <a:t>‹#›</a:t>
            </a:fld>
            <a:endParaRPr lang="en-US" altLang="ja-JP"/>
          </a:p>
        </p:txBody>
      </p:sp>
    </p:spTree>
    <p:extLst>
      <p:ext uri="{BB962C8B-B14F-4D97-AF65-F5344CB8AC3E}">
        <p14:creationId xmlns:p14="http://schemas.microsoft.com/office/powerpoint/2010/main" val="32899995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44D4493C-2800-46A6-9161-A99A8D8F31A8}" type="slidenum">
              <a:rPr lang="en-US" altLang="ja-JP"/>
              <a:pPr/>
              <a:t>‹#›</a:t>
            </a:fld>
            <a:endParaRPr lang="en-US" altLang="ja-JP"/>
          </a:p>
        </p:txBody>
      </p:sp>
    </p:spTree>
    <p:extLst>
      <p:ext uri="{BB962C8B-B14F-4D97-AF65-F5344CB8AC3E}">
        <p14:creationId xmlns:p14="http://schemas.microsoft.com/office/powerpoint/2010/main" val="11040616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D1DE5C95-84D5-43DC-8380-4F38D2F06C7A}" type="slidenum">
              <a:rPr lang="en-US" altLang="ja-JP"/>
              <a:pPr/>
              <a:t>‹#›</a:t>
            </a:fld>
            <a:endParaRPr lang="en-US" altLang="ja-JP"/>
          </a:p>
        </p:txBody>
      </p:sp>
    </p:spTree>
    <p:extLst>
      <p:ext uri="{BB962C8B-B14F-4D97-AF65-F5344CB8AC3E}">
        <p14:creationId xmlns:p14="http://schemas.microsoft.com/office/powerpoint/2010/main" val="6160142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fld id="{1F16BF1C-FA65-4871-A403-CF583B1FFEB9}" type="slidenum">
              <a:rPr lang="en-US" altLang="ja-JP"/>
              <a:pPr/>
              <a:t>‹#›</a:t>
            </a:fld>
            <a:endParaRPr lang="en-US" altLang="ja-JP"/>
          </a:p>
        </p:txBody>
      </p:sp>
    </p:spTree>
    <p:extLst>
      <p:ext uri="{BB962C8B-B14F-4D97-AF65-F5344CB8AC3E}">
        <p14:creationId xmlns:p14="http://schemas.microsoft.com/office/powerpoint/2010/main" val="5032445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fld id="{2878394F-19E3-48F9-9203-FCE5E37321A4}" type="slidenum">
              <a:rPr lang="en-US" altLang="ja-JP"/>
              <a:pPr/>
              <a:t>‹#›</a:t>
            </a:fld>
            <a:endParaRPr lang="en-US" altLang="ja-JP"/>
          </a:p>
        </p:txBody>
      </p:sp>
    </p:spTree>
    <p:extLst>
      <p:ext uri="{BB962C8B-B14F-4D97-AF65-F5344CB8AC3E}">
        <p14:creationId xmlns:p14="http://schemas.microsoft.com/office/powerpoint/2010/main" val="1208974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7BDAC9C-C48F-4FA9-A1BF-043E4229BD26}" type="datetimeFigureOut">
              <a:rPr kumimoji="1" lang="ja-JP" altLang="en-US" smtClean="0"/>
              <a:t>2025/4/27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37556700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B74FA544-1485-4266-8A90-D1BD78D50C39}" type="slidenum">
              <a:rPr lang="en-US" altLang="ja-JP"/>
              <a:pPr/>
              <a:t>‹#›</a:t>
            </a:fld>
            <a:endParaRPr lang="en-US" altLang="ja-JP"/>
          </a:p>
        </p:txBody>
      </p:sp>
    </p:spTree>
    <p:extLst>
      <p:ext uri="{BB962C8B-B14F-4D97-AF65-F5344CB8AC3E}">
        <p14:creationId xmlns:p14="http://schemas.microsoft.com/office/powerpoint/2010/main" val="12064028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62CDA21-0E8E-4B8D-BF7B-B1E7C9303261}" type="slidenum">
              <a:rPr lang="en-US" altLang="ja-JP"/>
              <a:pPr/>
              <a:t>‹#›</a:t>
            </a:fld>
            <a:endParaRPr lang="en-US" altLang="ja-JP"/>
          </a:p>
        </p:txBody>
      </p:sp>
    </p:spTree>
    <p:extLst>
      <p:ext uri="{BB962C8B-B14F-4D97-AF65-F5344CB8AC3E}">
        <p14:creationId xmlns:p14="http://schemas.microsoft.com/office/powerpoint/2010/main" val="27575452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716D5173-47DD-473B-A2C2-5B53628A8EF8}" type="slidenum">
              <a:rPr lang="en-US" altLang="ja-JP"/>
              <a:pPr/>
              <a:t>‹#›</a:t>
            </a:fld>
            <a:endParaRPr lang="en-US" altLang="ja-JP"/>
          </a:p>
        </p:txBody>
      </p:sp>
    </p:spTree>
    <p:extLst>
      <p:ext uri="{BB962C8B-B14F-4D97-AF65-F5344CB8AC3E}">
        <p14:creationId xmlns:p14="http://schemas.microsoft.com/office/powerpoint/2010/main" val="8422766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C336B7C-0DB2-4C87-BB26-12B02978C1B8}" type="slidenum">
              <a:rPr lang="en-US" altLang="ja-JP"/>
              <a:pPr/>
              <a:t>‹#›</a:t>
            </a:fld>
            <a:endParaRPr lang="en-US" altLang="ja-JP"/>
          </a:p>
        </p:txBody>
      </p:sp>
    </p:spTree>
    <p:extLst>
      <p:ext uri="{BB962C8B-B14F-4D97-AF65-F5344CB8AC3E}">
        <p14:creationId xmlns:p14="http://schemas.microsoft.com/office/powerpoint/2010/main" val="6967693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1" name="図 10"/>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67564" y="41337"/>
            <a:ext cx="11456869" cy="6443459"/>
          </a:xfrm>
          <a:prstGeom prst="rect">
            <a:avLst/>
          </a:prstGeom>
        </p:spPr>
      </p:pic>
      <p:sp>
        <p:nvSpPr>
          <p:cNvPr id="4" name="正方形/長方形 3"/>
          <p:cNvSpPr/>
          <p:nvPr userDrawn="1"/>
        </p:nvSpPr>
        <p:spPr>
          <a:xfrm>
            <a:off x="11067083" y="-4242"/>
            <a:ext cx="936104" cy="1194272"/>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7" name="正方形/長方形 6"/>
          <p:cNvSpPr/>
          <p:nvPr userDrawn="1"/>
        </p:nvSpPr>
        <p:spPr>
          <a:xfrm>
            <a:off x="0" y="-4242"/>
            <a:ext cx="12192000" cy="139180"/>
          </a:xfrm>
          <a:prstGeom prst="rect">
            <a:avLst/>
          </a:prstGeom>
          <a:solidFill>
            <a:srgbClr val="987D1C"/>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cxnSp>
        <p:nvCxnSpPr>
          <p:cNvPr id="8" name="直線コネクタ 7"/>
          <p:cNvCxnSpPr/>
          <p:nvPr userDrawn="1"/>
        </p:nvCxnSpPr>
        <p:spPr>
          <a:xfrm>
            <a:off x="508484" y="3909153"/>
            <a:ext cx="11175032"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2" name="タイトル 1"/>
          <p:cNvSpPr>
            <a:spLocks noGrp="1"/>
          </p:cNvSpPr>
          <p:nvPr>
            <p:ph type="ctrTitle"/>
          </p:nvPr>
        </p:nvSpPr>
        <p:spPr>
          <a:xfrm>
            <a:off x="914400" y="1886970"/>
            <a:ext cx="10363200" cy="1470025"/>
          </a:xfrm>
        </p:spPr>
        <p:txBody>
          <a:bodyPr>
            <a:normAutofit/>
          </a:bodyPr>
          <a:lstStyle>
            <a:lvl1pPr algn="ctr">
              <a:defRPr sz="3000" baseline="0">
                <a:solidFill>
                  <a:schemeClr val="accent5">
                    <a:lumMod val="50000"/>
                  </a:schemeClr>
                </a:solidFill>
                <a:latin typeface="+mj-ea"/>
                <a:ea typeface="+mj-ea"/>
              </a:defRPr>
            </a:lvl1pPr>
          </a:lstStyle>
          <a:p>
            <a:r>
              <a:rPr kumimoji="1" lang="ja-JP" altLang="en-US"/>
              <a:t>マスタ タイトルの書式設定</a:t>
            </a:r>
          </a:p>
        </p:txBody>
      </p:sp>
      <p:sp>
        <p:nvSpPr>
          <p:cNvPr id="3" name="サブタイトル 2"/>
          <p:cNvSpPr>
            <a:spLocks noGrp="1"/>
          </p:cNvSpPr>
          <p:nvPr>
            <p:ph type="subTitle" idx="1"/>
          </p:nvPr>
        </p:nvSpPr>
        <p:spPr>
          <a:xfrm>
            <a:off x="1828800" y="4340696"/>
            <a:ext cx="8534400" cy="1464568"/>
          </a:xfrm>
        </p:spPr>
        <p:txBody>
          <a:bodyPr>
            <a:normAutofit/>
          </a:bodyPr>
          <a:lstStyle>
            <a:lvl1pPr marL="0" indent="0" algn="ctr">
              <a:buNone/>
              <a:defRPr sz="2400" baseline="0">
                <a:solidFill>
                  <a:srgbClr val="203864"/>
                </a:solidFill>
                <a:latin typeface="+mj-ea"/>
                <a:ea typeface="+mj-ea"/>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kumimoji="1" lang="ja-JP" altLang="en-US"/>
              <a:t>マスタ サブタイトルの書式設定</a:t>
            </a:r>
          </a:p>
        </p:txBody>
      </p:sp>
      <p:pic>
        <p:nvPicPr>
          <p:cNvPr id="9" name="図 8" descr="flag_l.png"/>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541070" y="11088"/>
            <a:ext cx="1109861" cy="1547220"/>
          </a:xfrm>
          <a:prstGeom prst="rect">
            <a:avLst/>
          </a:prstGeom>
        </p:spPr>
      </p:pic>
    </p:spTree>
    <p:extLst>
      <p:ext uri="{BB962C8B-B14F-4D97-AF65-F5344CB8AC3E}">
        <p14:creationId xmlns:p14="http://schemas.microsoft.com/office/powerpoint/2010/main" val="4995510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1" y="126752"/>
            <a:ext cx="10753195" cy="709963"/>
          </a:xfrm>
        </p:spPr>
        <p:txBody>
          <a:bodyPr bIns="0"/>
          <a:lstStyle/>
          <a:p>
            <a:r>
              <a:rPr kumimoji="1" lang="ja-JP" altLang="en-US" dirty="0"/>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4" name="直線コネクタ 3"/>
          <p:cNvCxnSpPr/>
          <p:nvPr userDrawn="1"/>
        </p:nvCxnSpPr>
        <p:spPr>
          <a:xfrm flipV="1">
            <a:off x="1" y="842404"/>
            <a:ext cx="4463819" cy="1"/>
          </a:xfrm>
          <a:prstGeom prst="line">
            <a:avLst/>
          </a:prstGeom>
          <a:ln w="63500" cmpd="dbl">
            <a:solidFill>
              <a:srgbClr val="022C5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16803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340768"/>
            <a:ext cx="5384800" cy="496855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340768"/>
            <a:ext cx="5384800" cy="496855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5" name="直線コネクタ 4"/>
          <p:cNvCxnSpPr/>
          <p:nvPr userDrawn="1"/>
        </p:nvCxnSpPr>
        <p:spPr>
          <a:xfrm flipV="1">
            <a:off x="1" y="842404"/>
            <a:ext cx="4463819" cy="1"/>
          </a:xfrm>
          <a:prstGeom prst="line">
            <a:avLst/>
          </a:prstGeom>
          <a:ln w="63500" cmpd="dbl">
            <a:solidFill>
              <a:srgbClr val="022C5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8542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Tree>
    <p:extLst>
      <p:ext uri="{BB962C8B-B14F-4D97-AF65-F5344CB8AC3E}">
        <p14:creationId xmlns:p14="http://schemas.microsoft.com/office/powerpoint/2010/main" val="32745438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reserve="1">
  <p:cSld name="1_タイトル スライド">
    <p:spTree>
      <p:nvGrpSpPr>
        <p:cNvPr id="1" name=""/>
        <p:cNvGrpSpPr/>
        <p:nvPr/>
      </p:nvGrpSpPr>
      <p:grpSpPr>
        <a:xfrm>
          <a:off x="0" y="0"/>
          <a:ext cx="0" cy="0"/>
          <a:chOff x="0" y="0"/>
          <a:chExt cx="0" cy="0"/>
        </a:xfrm>
      </p:grpSpPr>
      <p:sp>
        <p:nvSpPr>
          <p:cNvPr id="4" name="テキスト ボックス 3"/>
          <p:cNvSpPr txBox="1"/>
          <p:nvPr userDrawn="1"/>
        </p:nvSpPr>
        <p:spPr>
          <a:xfrm>
            <a:off x="10246408" y="6351712"/>
            <a:ext cx="1879443" cy="369332"/>
          </a:xfrm>
          <a:prstGeom prst="rect">
            <a:avLst/>
          </a:prstGeom>
          <a:noFill/>
        </p:spPr>
        <p:txBody>
          <a:bodyPr wrap="square" rtlCol="0">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fld id="{8BA50868-C88D-6B49-8F6F-2FC5D73B70AB}" type="slidenum">
              <a:rPr kumimoji="1" lang="ja-JP" altLang="en-US" sz="1800" b="0" i="0"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a:rPr>
              <a:pPr marL="0" marR="0" lvl="0" indent="0" algn="r" defTabSz="685800" rtl="0" eaLnBrk="1" fontAlgn="auto" latinLnBrk="0" hangingPunct="1">
                <a:lnSpc>
                  <a:spcPct val="100000"/>
                </a:lnSpc>
                <a:spcBef>
                  <a:spcPts val="0"/>
                </a:spcBef>
                <a:spcAft>
                  <a:spcPts val="0"/>
                </a:spcAft>
                <a:buClrTx/>
                <a:buSzTx/>
                <a:buFontTx/>
                <a:buNone/>
                <a:tabLst/>
                <a:defRPr/>
              </a:pPr>
              <a:t>‹#›</a:t>
            </a:fld>
            <a:endParaRPr kumimoji="1" lang="ja-JP" altLang="en-US" sz="1800"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a:endParaRPr>
          </a:p>
        </p:txBody>
      </p:sp>
      <p:sp>
        <p:nvSpPr>
          <p:cNvPr id="6" name="テキスト ボックス 5">
            <a:extLst>
              <a:ext uri="{FF2B5EF4-FFF2-40B4-BE49-F238E27FC236}">
                <a16:creationId xmlns:a16="http://schemas.microsoft.com/office/drawing/2014/main" id="{971E2C00-6005-4AB3-957F-73AB61047FFF}"/>
              </a:ext>
            </a:extLst>
          </p:cNvPr>
          <p:cNvSpPr txBox="1"/>
          <p:nvPr userDrawn="1"/>
        </p:nvSpPr>
        <p:spPr>
          <a:xfrm>
            <a:off x="3572091" y="6548141"/>
            <a:ext cx="2592288" cy="253916"/>
          </a:xfrm>
          <a:prstGeom prst="rect">
            <a:avLst/>
          </a:prstGeom>
          <a:noFill/>
        </p:spPr>
        <p:txBody>
          <a:bodyPr wrap="square">
            <a:spAutoFit/>
          </a:bodyPr>
          <a:lstStyle/>
          <a:p>
            <a:pPr algn="ctr"/>
            <a:r>
              <a:rPr lang="en-US" altLang="ja-JP" sz="1050" dirty="0">
                <a:solidFill>
                  <a:srgbClr val="FF0000"/>
                </a:solidFill>
                <a:latin typeface="Meiryo" panose="020B0604030504040204" pitchFamily="34" charset="-128"/>
                <a:ea typeface="Meiryo" panose="020B0604030504040204" pitchFamily="34" charset="-128"/>
              </a:rPr>
              <a:t>D2MatE Internal Use Only</a:t>
            </a:r>
            <a:endParaRPr lang="ja-JP" altLang="en-US" sz="1050" dirty="0">
              <a:solidFill>
                <a:srgbClr val="FF0000"/>
              </a:solidFill>
            </a:endParaRPr>
          </a:p>
        </p:txBody>
      </p:sp>
      <p:pic>
        <p:nvPicPr>
          <p:cNvPr id="7" name="図 6">
            <a:extLst>
              <a:ext uri="{FF2B5EF4-FFF2-40B4-BE49-F238E27FC236}">
                <a16:creationId xmlns:a16="http://schemas.microsoft.com/office/drawing/2014/main" id="{EE095A0B-3DFB-4D0F-9C97-5D4AD9D65834}"/>
              </a:ext>
            </a:extLst>
          </p:cNvPr>
          <p:cNvPicPr>
            <a:picLocks noChangeAspect="1"/>
          </p:cNvPicPr>
          <p:nvPr userDrawn="1"/>
        </p:nvPicPr>
        <p:blipFill>
          <a:blip r:embed="rId2"/>
          <a:stretch>
            <a:fillRect/>
          </a:stretch>
        </p:blipFill>
        <p:spPr>
          <a:xfrm>
            <a:off x="9391269" y="1"/>
            <a:ext cx="2800731" cy="566338"/>
          </a:xfrm>
          <a:prstGeom prst="rect">
            <a:avLst/>
          </a:prstGeom>
        </p:spPr>
      </p:pic>
    </p:spTree>
    <p:extLst>
      <p:ext uri="{BB962C8B-B14F-4D97-AF65-F5344CB8AC3E}">
        <p14:creationId xmlns:p14="http://schemas.microsoft.com/office/powerpoint/2010/main" val="1146533490"/>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4_ユーザー設定レイアウト">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2CC2344-3C51-1546-8129-9C54973DD3EE}"/>
              </a:ext>
            </a:extLst>
          </p:cNvPr>
          <p:cNvSpPr/>
          <p:nvPr userDrawn="1"/>
        </p:nvSpPr>
        <p:spPr>
          <a:xfrm>
            <a:off x="9819861" y="0"/>
            <a:ext cx="2372139" cy="13517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 name="正方形/長方形 1"/>
          <p:cNvSpPr/>
          <p:nvPr userDrawn="1"/>
        </p:nvSpPr>
        <p:spPr>
          <a:xfrm>
            <a:off x="0" y="0"/>
            <a:ext cx="12192000" cy="134938"/>
          </a:xfrm>
          <a:prstGeom prst="rect">
            <a:avLst/>
          </a:prstGeom>
          <a:solidFill>
            <a:srgbClr val="987D1C"/>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cxnSp>
        <p:nvCxnSpPr>
          <p:cNvPr id="5" name="直線コネクタ 4"/>
          <p:cNvCxnSpPr/>
          <p:nvPr userDrawn="1"/>
        </p:nvCxnSpPr>
        <p:spPr>
          <a:xfrm flipV="1">
            <a:off x="1" y="842404"/>
            <a:ext cx="4463819" cy="1"/>
          </a:xfrm>
          <a:prstGeom prst="line">
            <a:avLst/>
          </a:prstGeom>
          <a:ln w="63500" cmpd="dbl">
            <a:solidFill>
              <a:srgbClr val="022C5E"/>
            </a:solidFill>
          </a:ln>
        </p:spPr>
        <p:style>
          <a:lnRef idx="1">
            <a:schemeClr val="accent1"/>
          </a:lnRef>
          <a:fillRef idx="0">
            <a:schemeClr val="accent1"/>
          </a:fillRef>
          <a:effectRef idx="0">
            <a:schemeClr val="accent1"/>
          </a:effectRef>
          <a:fontRef idx="minor">
            <a:schemeClr val="tx1"/>
          </a:fontRef>
        </p:style>
      </p:cxnSp>
      <p:pic>
        <p:nvPicPr>
          <p:cNvPr id="6" name="図 5" descr="flag_l.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541070" y="11088"/>
            <a:ext cx="1109861" cy="1547220"/>
          </a:xfrm>
          <a:prstGeom prst="rect">
            <a:avLst/>
          </a:prstGeom>
        </p:spPr>
      </p:pic>
    </p:spTree>
    <p:extLst>
      <p:ext uri="{BB962C8B-B14F-4D97-AF65-F5344CB8AC3E}">
        <p14:creationId xmlns:p14="http://schemas.microsoft.com/office/powerpoint/2010/main" val="426657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7BDAC9C-C48F-4FA9-A1BF-043E4229BD26}" type="datetimeFigureOut">
              <a:rPr kumimoji="1" lang="ja-JP" altLang="en-US" smtClean="0"/>
              <a:t>2025/4/27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283559592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31371" y="1213378"/>
            <a:ext cx="11329259" cy="2160240"/>
          </a:xfrm>
          <a:effectLst>
            <a:outerShdw blurRad="50800" dist="38100" dir="2700000" algn="tl" rotWithShape="0">
              <a:prstClr val="black">
                <a:alpha val="40000"/>
              </a:prstClr>
            </a:outerShdw>
          </a:effectLst>
        </p:spPr>
        <p:txBody>
          <a:bodyPr>
            <a:normAutofit/>
          </a:bodyPr>
          <a:lstStyle>
            <a:lvl1pPr>
              <a:lnSpc>
                <a:spcPct val="120000"/>
              </a:lnSpc>
              <a:defRPr sz="4400" b="0">
                <a:solidFill>
                  <a:schemeClr val="tx1"/>
                </a:solidFill>
                <a:effectLst>
                  <a:outerShdw blurRad="38100" dist="38100" dir="2700000" algn="tl">
                    <a:srgbClr val="000000">
                      <a:alpha val="43137"/>
                    </a:srgbClr>
                  </a:outerShdw>
                </a:effectLst>
                <a:latin typeface="Arial" panose="020B0604020202020204" pitchFamily="34" charset="0"/>
                <a:ea typeface="+mj-ea"/>
                <a:cs typeface="Arial" pitchFamily="34" charset="0"/>
              </a:defRPr>
            </a:lvl1pPr>
          </a:lstStyle>
          <a:p>
            <a:r>
              <a:rPr kumimoji="1" lang="ja-JP" altLang="en-US" dirty="0"/>
              <a:t>マスタ タイトルの書式設定</a:t>
            </a:r>
          </a:p>
        </p:txBody>
      </p:sp>
      <p:sp>
        <p:nvSpPr>
          <p:cNvPr id="3" name="サブタイトル 2"/>
          <p:cNvSpPr>
            <a:spLocks noGrp="1"/>
          </p:cNvSpPr>
          <p:nvPr>
            <p:ph type="subTitle" idx="1"/>
          </p:nvPr>
        </p:nvSpPr>
        <p:spPr>
          <a:xfrm>
            <a:off x="571462" y="4005064"/>
            <a:ext cx="11093157" cy="2160240"/>
          </a:xfrm>
        </p:spPr>
        <p:txBody>
          <a:bodyPr>
            <a:normAutofit/>
          </a:bodyPr>
          <a:lstStyle>
            <a:lvl1pPr marL="0" indent="0" algn="ctr">
              <a:lnSpc>
                <a:spcPct val="120000"/>
              </a:lnSpc>
              <a:spcBef>
                <a:spcPts val="0"/>
              </a:spcBef>
              <a:buNone/>
              <a:defRPr sz="3200">
                <a:solidFill>
                  <a:schemeClr val="tx1"/>
                </a:solidFill>
                <a:effectLst>
                  <a:outerShdw blurRad="63500" dist="25400" dir="2700000" algn="tl" rotWithShape="0">
                    <a:prstClr val="black">
                      <a:alpha val="40000"/>
                    </a:prstClr>
                  </a:outerShdw>
                </a:effectLst>
                <a:latin typeface="Arial" panose="020B0604020202020204" pitchFamily="34" charset="0"/>
                <a:ea typeface="+mn-ea"/>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 サブタイトルの書式設定</a:t>
            </a:r>
          </a:p>
        </p:txBody>
      </p:sp>
      <p:sp>
        <p:nvSpPr>
          <p:cNvPr id="4" name="日付プレースホルダ 3"/>
          <p:cNvSpPr>
            <a:spLocks noGrp="1"/>
          </p:cNvSpPr>
          <p:nvPr>
            <p:ph type="dt" sz="half" idx="10"/>
          </p:nvPr>
        </p:nvSpPr>
        <p:spPr/>
        <p:txBody>
          <a:bodyPr/>
          <a:lstStyle/>
          <a:p>
            <a:pPr eaLnBrk="1" fontAlgn="auto" hangingPunct="1">
              <a:spcBef>
                <a:spcPts val="0"/>
              </a:spcBef>
              <a:spcAft>
                <a:spcPts val="0"/>
              </a:spcAft>
              <a:defRPr/>
            </a:pPr>
            <a:fld id="{A7B0D2E4-2293-45F9-9DEF-2804B6C53FBF}"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12"/>
          </p:nvPr>
        </p:nvSpPr>
        <p:spPr>
          <a:xfrm>
            <a:off x="9360363" y="6592268"/>
            <a:ext cx="2844800" cy="365125"/>
          </a:xfrm>
        </p:spPr>
        <p:txBody>
          <a:bodyPr/>
          <a:lstStyle>
            <a:lvl1pPr>
              <a:defRPr>
                <a:solidFill>
                  <a:schemeClr val="bg1"/>
                </a:solidFill>
              </a:defRPr>
            </a:lvl1pPr>
          </a:lstStyle>
          <a:p>
            <a:pPr eaLnBrk="1" fontAlgn="auto" hangingPunct="1">
              <a:spcBef>
                <a:spcPts val="0"/>
              </a:spcBef>
              <a:spcAft>
                <a:spcPts val="0"/>
              </a:spcAft>
              <a:defRPr/>
            </a:pPr>
            <a:fld id="{96BD2B70-7575-4A40-A55F-709166A95AA5}" type="slidenum">
              <a:rPr lang="ja-JP" altLang="en-US" smtClean="0">
                <a:solidFill>
                  <a:prstClr val="white"/>
                </a:solidFill>
                <a:latin typeface="Calibri"/>
              </a:rPr>
              <a:pPr eaLnBrk="1" fontAlgn="auto" hangingPunct="1">
                <a:spcBef>
                  <a:spcPts val="0"/>
                </a:spcBef>
                <a:spcAft>
                  <a:spcPts val="0"/>
                </a:spcAft>
                <a:defRPr/>
              </a:pPr>
              <a:t>‹#›</a:t>
            </a:fld>
            <a:endParaRPr lang="ja-JP" altLang="en-US" dirty="0">
              <a:solidFill>
                <a:prstClr val="white"/>
              </a:solidFill>
              <a:latin typeface="Calibri"/>
            </a:endParaRPr>
          </a:p>
        </p:txBody>
      </p:sp>
      <p:pic>
        <p:nvPicPr>
          <p:cNvPr id="9" name="図 8"/>
          <p:cNvPicPr preferRelativeResize="0">
            <a:picLocks/>
          </p:cNvPicPr>
          <p:nvPr userDrawn="1"/>
        </p:nvPicPr>
        <p:blipFill>
          <a:blip r:embed="rId2">
            <a:extLst>
              <a:ext uri="{BEBA8EAE-BF5A-486C-A8C5-ECC9F3942E4B}">
                <a14:imgProps xmlns:a14="http://schemas.microsoft.com/office/drawing/2010/main">
                  <a14:imgLayer r:embed="rId3">
                    <a14:imgEffect>
                      <a14:colorTemperature colorTemp="7200"/>
                    </a14:imgEffect>
                    <a14:imgEffect>
                      <a14:brightnessContrast bright="-25000" contrast="50000"/>
                    </a14:imgEffect>
                  </a14:imgLayer>
                </a14:imgProps>
              </a:ext>
              <a:ext uri="{28A0092B-C50C-407E-A947-70E740481C1C}">
                <a14:useLocalDpi xmlns:a14="http://schemas.microsoft.com/office/drawing/2010/main" val="0"/>
              </a:ext>
            </a:extLst>
          </a:blip>
          <a:stretch>
            <a:fillRect/>
          </a:stretch>
        </p:blipFill>
        <p:spPr>
          <a:xfrm flipV="1">
            <a:off x="0" y="6669360"/>
            <a:ext cx="12192000" cy="216024"/>
          </a:xfrm>
          <a:prstGeom prst="rect">
            <a:avLst/>
          </a:prstGeom>
          <a:noFill/>
          <a:ln>
            <a:noFill/>
          </a:ln>
        </p:spPr>
      </p:pic>
      <p:pic>
        <p:nvPicPr>
          <p:cNvPr id="591874" name="Picture 2" descr="D:\Documents_C\東工大\ロゴ-レターヘッド等\logo.png"/>
          <p:cNvPicPr>
            <a:picLocks noChangeAspect="1" noChangeArrowheads="1"/>
          </p:cNvPicPr>
          <p:nvPr userDrawn="1"/>
        </p:nvPicPr>
        <p:blipFill>
          <a:blip r:embed="rId4" cstate="print">
            <a:biLevel thresh="75000"/>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385163" y="332656"/>
            <a:ext cx="918779" cy="68908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7" name="テキスト ボックス 6"/>
          <p:cNvSpPr txBox="1"/>
          <p:nvPr userDrawn="1"/>
        </p:nvSpPr>
        <p:spPr>
          <a:xfrm>
            <a:off x="50351" y="962735"/>
            <a:ext cx="1543509"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Narrow" panose="020B0606020202030204" pitchFamily="34" charset="0"/>
                <a:ea typeface="Tahoma" panose="020B0604030504040204" pitchFamily="34" charset="0"/>
                <a:cs typeface="Tahoma" panose="020B0604030504040204" pitchFamily="34" charset="0"/>
              </a:rPr>
              <a:t>Tokyo Tech</a:t>
            </a:r>
            <a:endParaRPr kumimoji="1" lang="ja-JP" altLang="en-US" sz="1600" b="0"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Narrow" panose="020B0606020202030204" pitchFamily="34" charset="0"/>
              <a:ea typeface="ＭＳ Ｐゴシック" panose="020B0600070205080204" pitchFamily="50" charset="-128"/>
              <a:cs typeface="Tahoma" panose="020B0604030504040204" pitchFamily="34" charset="0"/>
            </a:endParaRPr>
          </a:p>
        </p:txBody>
      </p:sp>
      <p:pic>
        <p:nvPicPr>
          <p:cNvPr id="11" name="図 10"/>
          <p:cNvPicPr preferRelativeResize="0">
            <a:picLocks/>
          </p:cNvPicPr>
          <p:nvPr userDrawn="1"/>
        </p:nvPicPr>
        <p:blipFill>
          <a:blip r:embed="rId2">
            <a:extLst>
              <a:ext uri="{BEBA8EAE-BF5A-486C-A8C5-ECC9F3942E4B}">
                <a14:imgProps xmlns:a14="http://schemas.microsoft.com/office/drawing/2010/main">
                  <a14:imgLayer r:embed="rId3">
                    <a14:imgEffect>
                      <a14:colorTemperature colorTemp="7200"/>
                    </a14:imgEffect>
                    <a14:imgEffect>
                      <a14:brightnessContrast bright="-25000" contrast="50000"/>
                    </a14:imgEffect>
                  </a14:imgLayer>
                </a14:imgProps>
              </a:ext>
              <a:ext uri="{28A0092B-C50C-407E-A947-70E740481C1C}">
                <a14:useLocalDpi xmlns:a14="http://schemas.microsoft.com/office/drawing/2010/main" val="0"/>
              </a:ext>
            </a:extLst>
          </a:blip>
          <a:stretch>
            <a:fillRect/>
          </a:stretch>
        </p:blipFill>
        <p:spPr>
          <a:xfrm flipV="1">
            <a:off x="0" y="0"/>
            <a:ext cx="12192000" cy="216024"/>
          </a:xfrm>
          <a:prstGeom prst="rect">
            <a:avLst/>
          </a:prstGeom>
          <a:noFill/>
          <a:ln>
            <a:noFill/>
          </a:ln>
        </p:spPr>
      </p:pic>
    </p:spTree>
    <p:extLst>
      <p:ext uri="{BB962C8B-B14F-4D97-AF65-F5344CB8AC3E}">
        <p14:creationId xmlns:p14="http://schemas.microsoft.com/office/powerpoint/2010/main" val="996589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12" name="図 11"/>
          <p:cNvPicPr>
            <a:picLocks/>
          </p:cNvPicPr>
          <p:nvPr userDrawn="1"/>
        </p:nvPicPr>
        <p:blipFill>
          <a:blip r:embed="rId2">
            <a:extLst>
              <a:ext uri="{BEBA8EAE-BF5A-486C-A8C5-ECC9F3942E4B}">
                <a14:imgProps xmlns:a14="http://schemas.microsoft.com/office/drawing/2010/main">
                  <a14:imgLayer r:embed="rId3">
                    <a14:imgEffect>
                      <a14:colorTemperature colorTemp="7200"/>
                    </a14:imgEffect>
                    <a14:imgEffect>
                      <a14:brightnessContrast bright="-25000" contrast="50000"/>
                    </a14:imgEffect>
                  </a14:imgLayer>
                </a14:imgProps>
              </a:ext>
              <a:ext uri="{28A0092B-C50C-407E-A947-70E740481C1C}">
                <a14:useLocalDpi xmlns:a14="http://schemas.microsoft.com/office/drawing/2010/main" val="0"/>
              </a:ext>
            </a:extLst>
          </a:blip>
          <a:stretch>
            <a:fillRect/>
          </a:stretch>
        </p:blipFill>
        <p:spPr>
          <a:xfrm flipV="1">
            <a:off x="0" y="0"/>
            <a:ext cx="12192000" cy="692696"/>
          </a:xfrm>
          <a:prstGeom prst="rect">
            <a:avLst/>
          </a:prstGeom>
          <a:noFill/>
          <a:ln>
            <a:noFill/>
          </a:ln>
        </p:spPr>
      </p:pic>
      <p:sp>
        <p:nvSpPr>
          <p:cNvPr id="2" name="タイトル 1"/>
          <p:cNvSpPr>
            <a:spLocks noGrp="1"/>
          </p:cNvSpPr>
          <p:nvPr>
            <p:ph type="title" hasCustomPrompt="1"/>
          </p:nvPr>
        </p:nvSpPr>
        <p:spPr>
          <a:xfrm>
            <a:off x="0" y="67935"/>
            <a:ext cx="12192000" cy="576000"/>
          </a:xfrm>
          <a:noFill/>
          <a:effectLst>
            <a:outerShdw blurRad="50800" dist="38100" dir="2700000" algn="tl" rotWithShape="0">
              <a:prstClr val="black">
                <a:alpha val="40000"/>
              </a:prstClr>
            </a:outerShdw>
          </a:effectLst>
        </p:spPr>
        <p:txBody>
          <a:bodyPr>
            <a:noAutofit/>
          </a:bodyPr>
          <a:lstStyle>
            <a:lvl1pPr>
              <a:defRPr lang="ja-JP" altLang="en-US" sz="4000" b="0" baseline="0" dirty="0">
                <a:solidFill>
                  <a:schemeClr val="bg1"/>
                </a:solidFill>
                <a:effectLst>
                  <a:outerShdw blurRad="50800" dist="38100" dir="2700000" algn="tl" rotWithShape="0">
                    <a:prstClr val="black">
                      <a:alpha val="40000"/>
                    </a:prstClr>
                  </a:outerShdw>
                </a:effectLst>
                <a:latin typeface="Arial" panose="020B0604020202020204" pitchFamily="34" charset="0"/>
                <a:ea typeface="ＭＳ Ｐゴシック" panose="020B0600070205080204" pitchFamily="50" charset="-128"/>
                <a:cs typeface="Arial" panose="020B0604020202020204" pitchFamily="34" charset="0"/>
              </a:defRPr>
            </a:lvl1pPr>
          </a:lstStyle>
          <a:p>
            <a:r>
              <a:rPr kumimoji="1" lang="ja-JP" altLang="en-US" dirty="0"/>
              <a:t>タイトル</a:t>
            </a:r>
          </a:p>
        </p:txBody>
      </p:sp>
      <p:sp>
        <p:nvSpPr>
          <p:cNvPr id="3" name="コンテンツ プレースホルダ 2"/>
          <p:cNvSpPr>
            <a:spLocks noGrp="1"/>
          </p:cNvSpPr>
          <p:nvPr>
            <p:ph idx="1"/>
          </p:nvPr>
        </p:nvSpPr>
        <p:spPr>
          <a:xfrm>
            <a:off x="335360" y="980729"/>
            <a:ext cx="11521280" cy="5539531"/>
          </a:xfrm>
        </p:spPr>
        <p:txBody>
          <a:bodyPr>
            <a:normAutofit/>
          </a:bodyPr>
          <a:lstStyle>
            <a:lvl1pPr marL="0" indent="0" algn="l" defTabSz="180000">
              <a:lnSpc>
                <a:spcPct val="100000"/>
              </a:lnSpc>
              <a:spcBef>
                <a:spcPts val="2400"/>
              </a:spcBef>
              <a:buSzPct val="80000"/>
              <a:buFont typeface="Wingdings" pitchFamily="2" charset="2"/>
              <a:buNone/>
              <a:tabLst>
                <a:tab pos="180000" algn="l"/>
              </a:tabLst>
              <a:defRPr sz="3200" b="0" baseline="0">
                <a:solidFill>
                  <a:schemeClr val="tx1"/>
                </a:solidFill>
                <a:effectLst/>
                <a:latin typeface="Arial" panose="020B0604020202020204" pitchFamily="34" charset="0"/>
                <a:ea typeface="+mn-ea"/>
                <a:cs typeface="Arial" pitchFamily="34" charset="0"/>
              </a:defRPr>
            </a:lvl1pPr>
            <a:lvl2pPr marL="288000" indent="-216000" algn="l" defTabSz="180000">
              <a:lnSpc>
                <a:spcPct val="100000"/>
              </a:lnSpc>
              <a:spcBef>
                <a:spcPts val="400"/>
              </a:spcBef>
              <a:buFont typeface="Arial" pitchFamily="34" charset="0"/>
              <a:buChar char="•"/>
              <a:tabLst>
                <a:tab pos="180000" algn="l"/>
              </a:tabLst>
              <a:defRPr sz="2800" baseline="0">
                <a:effectLst/>
                <a:latin typeface="Arial" panose="020B0604020202020204" pitchFamily="34" charset="0"/>
                <a:ea typeface="+mn-ea"/>
                <a:cs typeface="Arial" pitchFamily="34" charset="0"/>
              </a:defRPr>
            </a:lvl2pPr>
            <a:lvl3pPr marL="540000" indent="-180000" algn="l" defTabSz="180000">
              <a:lnSpc>
                <a:spcPct val="100000"/>
              </a:lnSpc>
              <a:spcBef>
                <a:spcPts val="300"/>
              </a:spcBef>
              <a:tabLst>
                <a:tab pos="180000" algn="l"/>
              </a:tabLst>
              <a:defRPr sz="2800" baseline="0">
                <a:effectLst/>
                <a:latin typeface="Arial" panose="020B0604020202020204" pitchFamily="34" charset="0"/>
                <a:ea typeface="+mn-ea"/>
                <a:cs typeface="Arial" pitchFamily="34" charset="0"/>
              </a:defRPr>
            </a:lvl3pPr>
            <a:lvl4pPr indent="0" algn="l" defTabSz="180000">
              <a:lnSpc>
                <a:spcPct val="100000"/>
              </a:lnSpc>
              <a:tabLst>
                <a:tab pos="180000" algn="l"/>
              </a:tabLst>
              <a:defRPr sz="2400">
                <a:effectLst/>
                <a:latin typeface="Arial" panose="020B0604020202020204" pitchFamily="34" charset="0"/>
                <a:ea typeface="+mn-ea"/>
                <a:cs typeface="Arial" pitchFamily="34" charset="0"/>
              </a:defRPr>
            </a:lvl4pPr>
            <a:lvl5pPr indent="0" algn="l" defTabSz="180000">
              <a:lnSpc>
                <a:spcPct val="100000"/>
              </a:lnSpc>
              <a:tabLst>
                <a:tab pos="180000" algn="l"/>
              </a:tabLst>
              <a:defRPr sz="2400">
                <a:effectLst/>
                <a:latin typeface="Arial" panose="020B0604020202020204" pitchFamily="34" charset="0"/>
                <a:ea typeface="+mn-ea"/>
                <a:cs typeface="Arial" pitchFamily="34" charset="0"/>
              </a:defRPr>
            </a:lvl5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10"/>
          </p:nvPr>
        </p:nvSpPr>
        <p:spPr/>
        <p:txBody>
          <a:bodyPr/>
          <a:lstStyle/>
          <a:p>
            <a:pPr eaLnBrk="1" fontAlgn="auto" hangingPunct="1">
              <a:spcBef>
                <a:spcPts val="0"/>
              </a:spcBef>
              <a:spcAft>
                <a:spcPts val="0"/>
              </a:spcAft>
              <a:defRPr/>
            </a:pPr>
            <a:fld id="{9AC71E4B-4E7C-4AC7-BFF3-85370275F1F8}"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12"/>
          </p:nvPr>
        </p:nvSpPr>
        <p:spPr>
          <a:xfrm>
            <a:off x="9360363" y="6520260"/>
            <a:ext cx="2844800" cy="365125"/>
          </a:xfrm>
        </p:spPr>
        <p:txBody>
          <a:bodyPr/>
          <a:lstStyle>
            <a:lvl1pPr>
              <a:defRPr>
                <a:solidFill>
                  <a:schemeClr val="tx1"/>
                </a:solidFill>
              </a:defRPr>
            </a:lvl1pPr>
          </a:lstStyle>
          <a:p>
            <a:pPr eaLnBrk="1" fontAlgn="auto" hangingPunct="1">
              <a:spcBef>
                <a:spcPts val="0"/>
              </a:spcBef>
              <a:spcAft>
                <a:spcPts val="0"/>
              </a:spcAft>
              <a:defRPr/>
            </a:pPr>
            <a:fld id="{96BD2B70-7575-4A40-A55F-709166A95AA5}" type="slidenum">
              <a:rPr lang="ja-JP" altLang="en-US" smtClean="0">
                <a:solidFill>
                  <a:prstClr val="black"/>
                </a:solidFill>
                <a:latin typeface="Calibri"/>
              </a:rPr>
              <a:pPr eaLnBrk="1" fontAlgn="auto" hangingPunct="1">
                <a:spcBef>
                  <a:spcPts val="0"/>
                </a:spcBef>
                <a:spcAft>
                  <a:spcPts val="0"/>
                </a:spcAft>
                <a:defRPr/>
              </a:pPr>
              <a:t>‹#›</a:t>
            </a:fld>
            <a:endParaRPr lang="ja-JP" altLang="en-US" dirty="0">
              <a:solidFill>
                <a:prstClr val="black"/>
              </a:solidFill>
              <a:latin typeface="Calibri"/>
            </a:endParaRPr>
          </a:p>
        </p:txBody>
      </p:sp>
    </p:spTree>
    <p:extLst>
      <p:ext uri="{BB962C8B-B14F-4D97-AF65-F5344CB8AC3E}">
        <p14:creationId xmlns:p14="http://schemas.microsoft.com/office/powerpoint/2010/main" val="367202039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pPr eaLnBrk="1" fontAlgn="auto" hangingPunct="1">
              <a:spcBef>
                <a:spcPts val="0"/>
              </a:spcBef>
              <a:spcAft>
                <a:spcPts val="0"/>
              </a:spcAft>
              <a:defRPr/>
            </a:pPr>
            <a:fld id="{6E53B725-7930-4C4D-8C94-5B687B3401A8}"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69594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pPr eaLnBrk="1" fontAlgn="auto" hangingPunct="1">
              <a:spcBef>
                <a:spcPts val="0"/>
              </a:spcBef>
              <a:spcAft>
                <a:spcPts val="0"/>
              </a:spcAft>
              <a:defRPr/>
            </a:pPr>
            <a:fld id="{E9AD8DD1-4C26-4AC2-8F76-C679C1409155}"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6" name="フッター プレースホルダ 5"/>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7" name="スライド番号プレースホルダ 6"/>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23211369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pPr eaLnBrk="1" fontAlgn="auto" hangingPunct="1">
              <a:spcBef>
                <a:spcPts val="0"/>
              </a:spcBef>
              <a:spcAft>
                <a:spcPts val="0"/>
              </a:spcAft>
              <a:defRPr/>
            </a:pPr>
            <a:fld id="{10F8B666-C8F8-4093-9035-B2F514F0C342}"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8" name="フッター プレースホルダ 7"/>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9" name="スライド番号プレースホルダ 8"/>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38558641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pPr eaLnBrk="1" fontAlgn="auto" hangingPunct="1">
              <a:spcBef>
                <a:spcPts val="0"/>
              </a:spcBef>
              <a:spcAft>
                <a:spcPts val="0"/>
              </a:spcAft>
              <a:defRPr/>
            </a:pPr>
            <a:fld id="{CC56B0C2-4A89-4AC6-BBFE-0547FE74797A}"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4" name="フッター プレースホルダ 3"/>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5" name="スライド番号プレースホルダ 4"/>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38331423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eaLnBrk="1" fontAlgn="auto" hangingPunct="1">
              <a:spcBef>
                <a:spcPts val="0"/>
              </a:spcBef>
              <a:spcAft>
                <a:spcPts val="0"/>
              </a:spcAft>
              <a:defRPr/>
            </a:pPr>
            <a:fld id="{9EBAE1B0-DF8A-4D5F-B188-B7632C347154}"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3" name="フッター プレースホルダ 2"/>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4" name="スライド番号プレースホルダ 3"/>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30022513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pPr eaLnBrk="1" fontAlgn="auto" hangingPunct="1">
              <a:spcBef>
                <a:spcPts val="0"/>
              </a:spcBef>
              <a:spcAft>
                <a:spcPts val="0"/>
              </a:spcAft>
              <a:defRPr/>
            </a:pPr>
            <a:fld id="{C4BC38E5-D037-4B23-9C45-F91C0CB42C4B}"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6" name="フッター プレースホルダ 5"/>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7" name="スライド番号プレースホルダ 6"/>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39820098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pPr eaLnBrk="1" fontAlgn="auto" hangingPunct="1">
              <a:spcBef>
                <a:spcPts val="0"/>
              </a:spcBef>
              <a:spcAft>
                <a:spcPts val="0"/>
              </a:spcAft>
              <a:defRPr/>
            </a:pPr>
            <a:fld id="{56071174-3404-4EC9-BE18-6693B8DD3AEF}"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6" name="フッター プレースホルダ 5"/>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7" name="スライド番号プレースホルダ 6"/>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17093247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eaLnBrk="1" fontAlgn="auto" hangingPunct="1">
              <a:spcBef>
                <a:spcPts val="0"/>
              </a:spcBef>
              <a:spcAft>
                <a:spcPts val="0"/>
              </a:spcAft>
              <a:defRPr/>
            </a:pPr>
            <a:fld id="{997DA19F-A183-4F3D-8716-F6FD65D7F15E}"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11957983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7BDAC9C-C48F-4FA9-A1BF-043E4229BD26}" type="datetimeFigureOut">
              <a:rPr kumimoji="1" lang="ja-JP" altLang="en-US" smtClean="0"/>
              <a:t>2025/4/27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392289146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eaLnBrk="1" fontAlgn="auto" hangingPunct="1">
              <a:spcBef>
                <a:spcPts val="0"/>
              </a:spcBef>
              <a:spcAft>
                <a:spcPts val="0"/>
              </a:spcAft>
              <a:defRPr/>
            </a:pPr>
            <a:fld id="{F7D73D22-500E-494B-B956-AD209E7BE7C0}"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12407922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txAndTwoObj">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631951" y="198439"/>
            <a:ext cx="8735483" cy="720725"/>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1443568" y="1317626"/>
            <a:ext cx="4891617"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6538384" y="1317625"/>
            <a:ext cx="4891616"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6538384" y="3878264"/>
            <a:ext cx="4891616"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日付プレースホルダ 5"/>
          <p:cNvSpPr>
            <a:spLocks noGrp="1"/>
          </p:cNvSpPr>
          <p:nvPr>
            <p:ph type="dt" sz="half" idx="10"/>
          </p:nvPr>
        </p:nvSpPr>
        <p:spPr>
          <a:xfrm>
            <a:off x="1871133" y="6453189"/>
            <a:ext cx="2844800" cy="268287"/>
          </a:xfrm>
        </p:spPr>
        <p:txBody>
          <a:bodyPr/>
          <a:lstStyle>
            <a:lvl1pPr>
              <a:defRPr/>
            </a:lvl1pPr>
          </a:lstStyle>
          <a:p>
            <a:pPr eaLnBrk="1" fontAlgn="auto" hangingPunct="1">
              <a:spcBef>
                <a:spcPts val="0"/>
              </a:spcBef>
              <a:spcAft>
                <a:spcPts val="0"/>
              </a:spcAft>
              <a:defRPr/>
            </a:pPr>
            <a:fld id="{0EA13214-78F0-45F5-83B5-D290649AC273}"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en-US" altLang="ja-JP" dirty="0">
              <a:solidFill>
                <a:prstClr val="black">
                  <a:tint val="75000"/>
                </a:prstClr>
              </a:solidFill>
              <a:latin typeface="Calibri"/>
            </a:endParaRPr>
          </a:p>
        </p:txBody>
      </p:sp>
      <p:sp>
        <p:nvSpPr>
          <p:cNvPr id="7" name="フッター プレースホルダ 6"/>
          <p:cNvSpPr>
            <a:spLocks noGrp="1"/>
          </p:cNvSpPr>
          <p:nvPr>
            <p:ph type="ftr" sz="quarter" idx="11"/>
          </p:nvPr>
        </p:nvSpPr>
        <p:spPr>
          <a:xfrm>
            <a:off x="4923367" y="6453189"/>
            <a:ext cx="3860800" cy="268287"/>
          </a:xfrm>
        </p:spPr>
        <p:txBody>
          <a:bodyPr/>
          <a:lstStyle>
            <a:lvl1pPr>
              <a:defRPr/>
            </a:lvl1pPr>
          </a:lstStyle>
          <a:p>
            <a:pPr eaLnBrk="1" fontAlgn="auto" hangingPunct="1">
              <a:spcBef>
                <a:spcPts val="0"/>
              </a:spcBef>
              <a:spcAft>
                <a:spcPts val="0"/>
              </a:spcAft>
              <a:defRPr/>
            </a:pPr>
            <a:endParaRPr lang="en-US" altLang="ja-JP" dirty="0">
              <a:solidFill>
                <a:prstClr val="black">
                  <a:tint val="75000"/>
                </a:prstClr>
              </a:solidFill>
              <a:latin typeface="Calibri"/>
            </a:endParaRPr>
          </a:p>
        </p:txBody>
      </p:sp>
      <p:sp>
        <p:nvSpPr>
          <p:cNvPr id="8" name="スライド番号プレースホルダ 7"/>
          <p:cNvSpPr>
            <a:spLocks noGrp="1"/>
          </p:cNvSpPr>
          <p:nvPr>
            <p:ph type="sldNum" sz="quarter" idx="12"/>
          </p:nvPr>
        </p:nvSpPr>
        <p:spPr>
          <a:xfrm>
            <a:off x="9012767" y="6453189"/>
            <a:ext cx="2844800" cy="268287"/>
          </a:xfrm>
        </p:spPr>
        <p:txBody>
          <a:bodyPr/>
          <a:lstStyle>
            <a:lvl1pPr>
              <a:defRPr/>
            </a:lvl1pPr>
          </a:lstStyle>
          <a:p>
            <a:pPr eaLnBrk="1" fontAlgn="auto" hangingPunct="1">
              <a:spcBef>
                <a:spcPts val="0"/>
              </a:spcBef>
              <a:spcAft>
                <a:spcPts val="0"/>
              </a:spcAft>
              <a:defRPr/>
            </a:pPr>
            <a:fld id="{9BEE9519-D24B-4F1F-A954-C3E1DA6103B3}" type="slidenum">
              <a:rPr lang="en-US" altLang="ja-JP" smtClean="0">
                <a:solidFill>
                  <a:prstClr val="black">
                    <a:tint val="75000"/>
                  </a:prstClr>
                </a:solidFill>
                <a:latin typeface="Calibri"/>
              </a:rPr>
              <a:pPr eaLnBrk="1" fontAlgn="auto" hangingPunct="1">
                <a:spcBef>
                  <a:spcPts val="0"/>
                </a:spcBef>
                <a:spcAft>
                  <a:spcPts val="0"/>
                </a:spcAft>
                <a:defRPr/>
              </a:pPr>
              <a:t>‹#›</a:t>
            </a:fld>
            <a:endParaRPr lang="en-US" altLang="ja-JP" dirty="0">
              <a:solidFill>
                <a:prstClr val="black">
                  <a:tint val="75000"/>
                </a:prstClr>
              </a:solidFill>
              <a:latin typeface="Calibri"/>
            </a:endParaRPr>
          </a:p>
        </p:txBody>
      </p:sp>
    </p:spTree>
    <p:extLst>
      <p:ext uri="{BB962C8B-B14F-4D97-AF65-F5344CB8AC3E}">
        <p14:creationId xmlns:p14="http://schemas.microsoft.com/office/powerpoint/2010/main" val="23258504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198439"/>
            <a:ext cx="12192000" cy="720725"/>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443568" y="1317626"/>
            <a:ext cx="4891617" cy="49688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538384" y="1317626"/>
            <a:ext cx="4891616" cy="49688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a:xfrm>
            <a:off x="1871133" y="6453189"/>
            <a:ext cx="2844800" cy="268287"/>
          </a:xfrm>
        </p:spPr>
        <p:txBody>
          <a:bodyPr/>
          <a:lstStyle>
            <a:lvl1pPr>
              <a:defRPr/>
            </a:lvl1pPr>
          </a:lstStyle>
          <a:p>
            <a:pPr eaLnBrk="1" fontAlgn="auto" hangingPunct="1">
              <a:spcBef>
                <a:spcPts val="0"/>
              </a:spcBef>
              <a:spcAft>
                <a:spcPts val="0"/>
              </a:spcAft>
              <a:defRPr/>
            </a:pPr>
            <a:fld id="{9C21409F-358E-4055-BCAD-F52D951CF281}"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en-US" altLang="ja-JP" dirty="0">
              <a:solidFill>
                <a:prstClr val="black">
                  <a:tint val="75000"/>
                </a:prstClr>
              </a:solidFill>
              <a:latin typeface="Calibri"/>
            </a:endParaRPr>
          </a:p>
        </p:txBody>
      </p:sp>
      <p:sp>
        <p:nvSpPr>
          <p:cNvPr id="6" name="フッター プレースホルダー 5"/>
          <p:cNvSpPr>
            <a:spLocks noGrp="1"/>
          </p:cNvSpPr>
          <p:nvPr>
            <p:ph type="ftr" sz="quarter" idx="11"/>
          </p:nvPr>
        </p:nvSpPr>
        <p:spPr>
          <a:xfrm>
            <a:off x="4923367" y="6453189"/>
            <a:ext cx="3860800" cy="268287"/>
          </a:xfrm>
        </p:spPr>
        <p:txBody>
          <a:bodyPr/>
          <a:lstStyle>
            <a:lvl1pPr>
              <a:defRPr/>
            </a:lvl1pPr>
          </a:lstStyle>
          <a:p>
            <a:pPr eaLnBrk="1" fontAlgn="auto" hangingPunct="1">
              <a:spcBef>
                <a:spcPts val="0"/>
              </a:spcBef>
              <a:spcAft>
                <a:spcPts val="0"/>
              </a:spcAft>
              <a:defRPr/>
            </a:pPr>
            <a:endParaRPr lang="en-US" altLang="ja-JP" dirty="0">
              <a:solidFill>
                <a:prstClr val="black">
                  <a:tint val="75000"/>
                </a:prstClr>
              </a:solidFill>
              <a:latin typeface="Calibri"/>
            </a:endParaRPr>
          </a:p>
        </p:txBody>
      </p:sp>
      <p:sp>
        <p:nvSpPr>
          <p:cNvPr id="7" name="スライド番号プレースホルダー 6"/>
          <p:cNvSpPr>
            <a:spLocks noGrp="1"/>
          </p:cNvSpPr>
          <p:nvPr>
            <p:ph type="sldNum" sz="quarter" idx="12"/>
          </p:nvPr>
        </p:nvSpPr>
        <p:spPr>
          <a:xfrm>
            <a:off x="9012767" y="6453189"/>
            <a:ext cx="2844800" cy="268287"/>
          </a:xfrm>
        </p:spPr>
        <p:txBody>
          <a:bodyPr/>
          <a:lstStyle>
            <a:lvl1pPr>
              <a:defRPr/>
            </a:lvl1pPr>
          </a:lstStyle>
          <a:p>
            <a:pPr eaLnBrk="1" fontAlgn="auto" hangingPunct="1">
              <a:spcBef>
                <a:spcPts val="0"/>
              </a:spcBef>
              <a:spcAft>
                <a:spcPts val="0"/>
              </a:spcAft>
              <a:defRPr/>
            </a:pPr>
            <a:fld id="{FF7FB363-AF9D-4729-875A-3F4EEE31FC36}" type="slidenum">
              <a:rPr lang="en-US" altLang="ja-JP" smtClean="0">
                <a:solidFill>
                  <a:prstClr val="black">
                    <a:tint val="75000"/>
                  </a:prstClr>
                </a:solidFill>
                <a:latin typeface="Calibri"/>
              </a:rPr>
              <a:pPr eaLnBrk="1" fontAlgn="auto" hangingPunct="1">
                <a:spcBef>
                  <a:spcPts val="0"/>
                </a:spcBef>
                <a:spcAft>
                  <a:spcPts val="0"/>
                </a:spcAft>
                <a:defRPr/>
              </a:pPr>
              <a:t>‹#›</a:t>
            </a:fld>
            <a:endParaRPr lang="en-US" altLang="ja-JP" dirty="0">
              <a:solidFill>
                <a:prstClr val="black">
                  <a:tint val="75000"/>
                </a:prstClr>
              </a:solidFill>
              <a:latin typeface="Calibri"/>
            </a:endParaRPr>
          </a:p>
        </p:txBody>
      </p:sp>
    </p:spTree>
    <p:extLst>
      <p:ext uri="{BB962C8B-B14F-4D97-AF65-F5344CB8AC3E}">
        <p14:creationId xmlns:p14="http://schemas.microsoft.com/office/powerpoint/2010/main" val="28145257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7BDAC9C-C48F-4FA9-A1BF-043E4229BD26}" type="datetimeFigureOut">
              <a:rPr kumimoji="1" lang="ja-JP" altLang="en-US" smtClean="0"/>
              <a:t>2025/4/27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3295116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DAC9C-C48F-4FA9-A1BF-043E4229BD26}" type="datetimeFigureOut">
              <a:rPr kumimoji="1" lang="ja-JP" altLang="en-US" smtClean="0"/>
              <a:t>2025/4/27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1164107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7BDAC9C-C48F-4FA9-A1BF-043E4229BD26}" type="datetimeFigureOut">
              <a:rPr kumimoji="1" lang="ja-JP" altLang="en-US" smtClean="0"/>
              <a:t>2025/4/27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360296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7BDAC9C-C48F-4FA9-A1BF-043E4229BD26}" type="datetimeFigureOut">
              <a:rPr kumimoji="1" lang="ja-JP" altLang="en-US" smtClean="0"/>
              <a:t>2025/4/27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2705516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BDAC9C-C48F-4FA9-A1BF-043E4229BD26}" type="datetimeFigureOut">
              <a:rPr kumimoji="1" lang="ja-JP" altLang="en-US" smtClean="0"/>
              <a:t>2025/4/27</a:t>
            </a:fld>
            <a:endParaRPr kumimoji="1" lang="ja-JP" alt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4171128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22531"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rgbClr val="000000"/>
                </a:solidFill>
                <a:ea typeface="ＭＳ Ｐゴシック" pitchFamily="50" charset="-128"/>
              </a:defRPr>
            </a:lvl1pPr>
          </a:lstStyle>
          <a:p>
            <a:pPr defTabSz="457200" fontAlgn="base">
              <a:spcBef>
                <a:spcPct val="0"/>
              </a:spcBef>
              <a:spcAft>
                <a:spcPct val="0"/>
              </a:spcAft>
              <a:defRPr/>
            </a:pPr>
            <a:endParaRPr kumimoji="0" lang="en-US" altLang="ja-JP"/>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solidFill>
                  <a:srgbClr val="000000"/>
                </a:solidFill>
                <a:ea typeface="ＭＳ Ｐゴシック" pitchFamily="50" charset="-128"/>
              </a:defRPr>
            </a:lvl1pPr>
          </a:lstStyle>
          <a:p>
            <a:pPr defTabSz="457200" fontAlgn="base">
              <a:spcBef>
                <a:spcPct val="0"/>
              </a:spcBef>
              <a:spcAft>
                <a:spcPct val="0"/>
              </a:spcAft>
              <a:defRPr/>
            </a:pPr>
            <a:endParaRPr kumimoji="0" lang="en-US" altLang="ja-JP"/>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rgbClr val="000000"/>
                </a:solidFill>
                <a:ea typeface="ＭＳ Ｐゴシック" pitchFamily="50" charset="-128"/>
              </a:defRPr>
            </a:lvl1pPr>
          </a:lstStyle>
          <a:p>
            <a:pPr defTabSz="457200" fontAlgn="base">
              <a:spcBef>
                <a:spcPct val="0"/>
              </a:spcBef>
              <a:spcAft>
                <a:spcPct val="0"/>
              </a:spcAft>
              <a:defRPr/>
            </a:pPr>
            <a:fld id="{D7826E72-A05E-4B5E-AEF3-9B9A3E33DAE4}" type="slidenum">
              <a:rPr kumimoji="0" lang="en-US" altLang="ja-JP" smtClean="0"/>
              <a:pPr defTabSz="457200" fontAlgn="base">
                <a:spcBef>
                  <a:spcPct val="0"/>
                </a:spcBef>
                <a:spcAft>
                  <a:spcPct val="0"/>
                </a:spcAft>
                <a:defRPr/>
              </a:pPr>
              <a:t>‹#›</a:t>
            </a:fld>
            <a:endParaRPr kumimoji="0" lang="en-US" altLang="ja-JP"/>
          </a:p>
        </p:txBody>
      </p:sp>
    </p:spTree>
    <p:extLst>
      <p:ext uri="{BB962C8B-B14F-4D97-AF65-F5344CB8AC3E}">
        <p14:creationId xmlns:p14="http://schemas.microsoft.com/office/powerpoint/2010/main" val="2524634686"/>
      </p:ext>
    </p:extLst>
  </p:cSld>
  <p:clrMap bg1="lt1" tx1="dk1" bg2="lt2" tx2="dk2" accent1="accent1" accent2="accent2" accent3="accent3" accent4="accent4" accent5="accent5" accent6="accent6" hlink="hlink" folHlink="folHlink"/>
  <p:sldLayoutIdLst>
    <p:sldLayoutId id="2147484005" r:id="rId1"/>
    <p:sldLayoutId id="2147484006" r:id="rId2"/>
    <p:sldLayoutId id="2147484007" r:id="rId3"/>
    <p:sldLayoutId id="2147484008" r:id="rId4"/>
    <p:sldLayoutId id="2147484009" r:id="rId5"/>
    <p:sldLayoutId id="2147484010" r:id="rId6"/>
    <p:sldLayoutId id="2147484011" r:id="rId7"/>
    <p:sldLayoutId id="2147484012" r:id="rId8"/>
    <p:sldLayoutId id="2147484013" r:id="rId9"/>
    <p:sldLayoutId id="2147484014" r:id="rId10"/>
    <p:sldLayoutId id="2147484015" r:id="rId11"/>
  </p:sldLayoutIdLst>
  <p:transition/>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ja-JP"/>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6866EC2-1C3B-4D30-9466-90F20B9F58E8}" type="slidenum">
              <a:rPr lang="en-US" altLang="ja-JP"/>
              <a:pPr/>
              <a:t>‹#›</a:t>
            </a:fld>
            <a:endParaRPr lang="en-US" altLang="ja-JP"/>
          </a:p>
        </p:txBody>
      </p:sp>
    </p:spTree>
    <p:extLst>
      <p:ext uri="{BB962C8B-B14F-4D97-AF65-F5344CB8AC3E}">
        <p14:creationId xmlns:p14="http://schemas.microsoft.com/office/powerpoint/2010/main" val="1371365173"/>
      </p:ext>
    </p:extLst>
  </p:cSld>
  <p:clrMap bg1="lt1" tx1="dk1" bg2="lt2" tx2="dk2" accent1="accent1" accent2="accent2" accent3="accent3" accent4="accent4" accent5="accent5" accent6="accent6" hlink="hlink" folHlink="folHlink"/>
  <p:sldLayoutIdLst>
    <p:sldLayoutId id="2147484029" r:id="rId1"/>
    <p:sldLayoutId id="2147484030" r:id="rId2"/>
    <p:sldLayoutId id="2147484031" r:id="rId3"/>
    <p:sldLayoutId id="2147484032" r:id="rId4"/>
    <p:sldLayoutId id="2147484033" r:id="rId5"/>
    <p:sldLayoutId id="2147484034" r:id="rId6"/>
    <p:sldLayoutId id="2147484035" r:id="rId7"/>
    <p:sldLayoutId id="2147484036" r:id="rId8"/>
    <p:sldLayoutId id="2147484037" r:id="rId9"/>
    <p:sldLayoutId id="2147484038" r:id="rId10"/>
    <p:sldLayoutId id="214748403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35361" y="116632"/>
            <a:ext cx="10753195" cy="720080"/>
          </a:xfrm>
          <a:prstGeom prst="rect">
            <a:avLst/>
          </a:prstGeom>
        </p:spPr>
        <p:txBody>
          <a:bodyPr vert="horz" lIns="91440" tIns="45720" rIns="91440" bIns="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23392" y="1268762"/>
            <a:ext cx="10959008" cy="5256585"/>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テキスト ボックス 7"/>
          <p:cNvSpPr txBox="1"/>
          <p:nvPr userDrawn="1"/>
        </p:nvSpPr>
        <p:spPr>
          <a:xfrm>
            <a:off x="10246408" y="6351712"/>
            <a:ext cx="1879443" cy="369332"/>
          </a:xfrm>
          <a:prstGeom prst="rect">
            <a:avLst/>
          </a:prstGeom>
          <a:noFill/>
        </p:spPr>
        <p:txBody>
          <a:bodyPr wrap="square" rtlCol="0">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fld id="{8BA50868-C88D-6B49-8F6F-2FC5D73B70AB}" type="slidenum">
              <a:rPr kumimoji="1" lang="ja-JP" altLang="en-US" sz="1800" b="0" i="0"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a:rPr>
              <a:pPr marL="0" marR="0" lvl="0" indent="0" algn="r" defTabSz="685800" rtl="0" eaLnBrk="1" fontAlgn="auto" latinLnBrk="0" hangingPunct="1">
                <a:lnSpc>
                  <a:spcPct val="100000"/>
                </a:lnSpc>
                <a:spcBef>
                  <a:spcPts val="0"/>
                </a:spcBef>
                <a:spcAft>
                  <a:spcPts val="0"/>
                </a:spcAft>
                <a:buClrTx/>
                <a:buSzTx/>
                <a:buFontTx/>
                <a:buNone/>
                <a:tabLst/>
                <a:defRPr/>
              </a:pPr>
              <a:t>‹#›</a:t>
            </a:fld>
            <a:endParaRPr kumimoji="1" lang="ja-JP" altLang="en-US" sz="1800"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a:endParaRPr>
          </a:p>
        </p:txBody>
      </p:sp>
      <p:sp>
        <p:nvSpPr>
          <p:cNvPr id="7" name="テキスト ボックス 6">
            <a:extLst>
              <a:ext uri="{FF2B5EF4-FFF2-40B4-BE49-F238E27FC236}">
                <a16:creationId xmlns:a16="http://schemas.microsoft.com/office/drawing/2014/main" id="{5765169A-5E1B-4EF9-8943-6AE17045916E}"/>
              </a:ext>
            </a:extLst>
          </p:cNvPr>
          <p:cNvSpPr txBox="1"/>
          <p:nvPr userDrawn="1"/>
        </p:nvSpPr>
        <p:spPr>
          <a:xfrm>
            <a:off x="4415813" y="6550223"/>
            <a:ext cx="2592288" cy="253916"/>
          </a:xfrm>
          <a:prstGeom prst="rect">
            <a:avLst/>
          </a:prstGeom>
          <a:noFill/>
        </p:spPr>
        <p:txBody>
          <a:bodyPr wrap="square">
            <a:spAutoFit/>
          </a:bodyPr>
          <a:lstStyle/>
          <a:p>
            <a:pPr algn="ctr"/>
            <a:r>
              <a:rPr lang="en-US" altLang="ja-JP" sz="1050" dirty="0">
                <a:solidFill>
                  <a:srgbClr val="FF0000"/>
                </a:solidFill>
                <a:latin typeface="Meiryo" panose="020B0604030504040204" pitchFamily="34" charset="-128"/>
                <a:ea typeface="Meiryo" panose="020B0604030504040204" pitchFamily="34" charset="-128"/>
              </a:rPr>
              <a:t>D</a:t>
            </a:r>
            <a:r>
              <a:rPr lang="en-US" altLang="ja-JP" sz="1050" baseline="30000" dirty="0">
                <a:solidFill>
                  <a:srgbClr val="FF0000"/>
                </a:solidFill>
                <a:latin typeface="Meiryo" panose="020B0604030504040204" pitchFamily="34" charset="-128"/>
                <a:ea typeface="Meiryo" panose="020B0604030504040204" pitchFamily="34" charset="-128"/>
              </a:rPr>
              <a:t>2</a:t>
            </a:r>
            <a:r>
              <a:rPr lang="en-US" altLang="ja-JP" sz="1050" dirty="0">
                <a:solidFill>
                  <a:srgbClr val="FF0000"/>
                </a:solidFill>
                <a:latin typeface="Meiryo" panose="020B0604030504040204" pitchFamily="34" charset="-128"/>
                <a:ea typeface="Meiryo" panose="020B0604030504040204" pitchFamily="34" charset="-128"/>
              </a:rPr>
              <a:t>MatE Internal Use Only</a:t>
            </a:r>
            <a:endParaRPr lang="ja-JP" altLang="en-US" sz="1050" dirty="0">
              <a:solidFill>
                <a:srgbClr val="FF0000"/>
              </a:solidFill>
            </a:endParaRPr>
          </a:p>
        </p:txBody>
      </p:sp>
      <p:pic>
        <p:nvPicPr>
          <p:cNvPr id="5" name="図 4">
            <a:extLst>
              <a:ext uri="{FF2B5EF4-FFF2-40B4-BE49-F238E27FC236}">
                <a16:creationId xmlns:a16="http://schemas.microsoft.com/office/drawing/2014/main" id="{51601F79-2ECC-4C53-AD2B-67ECF01D8F50}"/>
              </a:ext>
            </a:extLst>
          </p:cNvPr>
          <p:cNvPicPr>
            <a:picLocks noChangeAspect="1"/>
          </p:cNvPicPr>
          <p:nvPr userDrawn="1"/>
        </p:nvPicPr>
        <p:blipFill>
          <a:blip r:embed="rId8"/>
          <a:stretch>
            <a:fillRect/>
          </a:stretch>
        </p:blipFill>
        <p:spPr>
          <a:xfrm>
            <a:off x="9391269" y="1"/>
            <a:ext cx="2800731" cy="566338"/>
          </a:xfrm>
          <a:prstGeom prst="rect">
            <a:avLst/>
          </a:prstGeom>
        </p:spPr>
      </p:pic>
    </p:spTree>
    <p:extLst>
      <p:ext uri="{BB962C8B-B14F-4D97-AF65-F5344CB8AC3E}">
        <p14:creationId xmlns:p14="http://schemas.microsoft.com/office/powerpoint/2010/main" val="927295178"/>
      </p:ext>
    </p:extLst>
  </p:cSld>
  <p:clrMap bg1="lt1" tx1="dk1" bg2="lt2" tx2="dk2" accent1="accent1" accent2="accent2" accent3="accent3" accent4="accent4" accent5="accent5" accent6="accent6" hlink="hlink" folHlink="folHlink"/>
  <p:sldLayoutIdLst>
    <p:sldLayoutId id="2147484053" r:id="rId1"/>
    <p:sldLayoutId id="2147484054" r:id="rId2"/>
    <p:sldLayoutId id="2147484055" r:id="rId3"/>
    <p:sldLayoutId id="2147484056" r:id="rId4"/>
    <p:sldLayoutId id="2147484057" r:id="rId5"/>
    <p:sldLayoutId id="2147484058" r:id="rId6"/>
  </p:sldLayoutIdLst>
  <p:hf hdr="0" ftr="0" dt="0"/>
  <p:txStyles>
    <p:titleStyle>
      <a:lvl1pPr algn="l" defTabSz="685800" rtl="0" eaLnBrk="1" latinLnBrk="0" hangingPunct="1">
        <a:spcBef>
          <a:spcPct val="0"/>
        </a:spcBef>
        <a:buNone/>
        <a:defRPr kumimoji="1" sz="2700" kern="1200" baseline="0">
          <a:solidFill>
            <a:schemeClr val="accent5">
              <a:lumMod val="50000"/>
            </a:schemeClr>
          </a:solidFill>
          <a:latin typeface="Verdana" panose="020B0604030504040204" pitchFamily="34" charset="0"/>
          <a:ea typeface="メイリオ" panose="020B0604030504040204" pitchFamily="50" charset="-128"/>
          <a:cs typeface="+mj-cs"/>
        </a:defRPr>
      </a:lvl1pPr>
    </p:titleStyle>
    <p:bodyStyle>
      <a:lvl1pPr marL="257175" indent="-270000" algn="l" defTabSz="685800" rtl="0" eaLnBrk="1" latinLnBrk="0" hangingPunct="1">
        <a:spcBef>
          <a:spcPts val="900"/>
        </a:spcBef>
        <a:buFont typeface="Wingdings" panose="05000000000000000000" pitchFamily="2" charset="2"/>
        <a:buChar char="l"/>
        <a:defRPr kumimoji="1" sz="2400" kern="1200" baseline="0">
          <a:solidFill>
            <a:srgbClr val="203864"/>
          </a:solidFill>
          <a:latin typeface="Verdana" panose="020B0604030504040204" pitchFamily="34" charset="0"/>
          <a:ea typeface="メイリオ" panose="020B0604030504040204" pitchFamily="50" charset="-128"/>
          <a:cs typeface="+mn-cs"/>
        </a:defRPr>
      </a:lvl1pPr>
      <a:lvl2pPr marL="557213" indent="-270000" algn="l" defTabSz="685800" rtl="0" eaLnBrk="1" latinLnBrk="0" hangingPunct="1">
        <a:spcBef>
          <a:spcPts val="150"/>
        </a:spcBef>
        <a:buFont typeface="Wingdings" panose="05000000000000000000" pitchFamily="2" charset="2"/>
        <a:buChar char="n"/>
        <a:defRPr kumimoji="1" sz="2100" kern="1200" baseline="0">
          <a:solidFill>
            <a:schemeClr val="bg2">
              <a:lumMod val="50000"/>
            </a:schemeClr>
          </a:solidFill>
          <a:latin typeface="Verdana" panose="020B0604030504040204" pitchFamily="34" charset="0"/>
          <a:ea typeface="メイリオ" panose="020B0604030504040204" pitchFamily="50" charset="-128"/>
          <a:cs typeface="+mn-cs"/>
        </a:defRPr>
      </a:lvl2pPr>
      <a:lvl3pPr marL="740569" indent="-271463" algn="l" defTabSz="685800" rtl="0" eaLnBrk="1" latinLnBrk="0" hangingPunct="1">
        <a:spcBef>
          <a:spcPts val="150"/>
        </a:spcBef>
        <a:buFont typeface="Wingdings" panose="05000000000000000000" pitchFamily="2" charset="2"/>
        <a:buChar char="l"/>
        <a:defRPr kumimoji="1" sz="1800" kern="1200" baseline="0">
          <a:solidFill>
            <a:schemeClr val="bg2">
              <a:lumMod val="50000"/>
            </a:schemeClr>
          </a:solidFill>
          <a:latin typeface="Verdana" panose="020B0604030504040204" pitchFamily="34" charset="0"/>
          <a:ea typeface="メイリオ" panose="020B0604030504040204" pitchFamily="50" charset="-128"/>
          <a:cs typeface="+mn-cs"/>
        </a:defRPr>
      </a:lvl3pPr>
      <a:lvl4pPr marL="1012031" indent="-339329" algn="l" defTabSz="685800" rtl="0" eaLnBrk="1" latinLnBrk="0" hangingPunct="1">
        <a:spcBef>
          <a:spcPts val="150"/>
        </a:spcBef>
        <a:buFont typeface="Wingdings" panose="05000000000000000000" pitchFamily="2" charset="2"/>
        <a:buChar char="l"/>
        <a:defRPr kumimoji="1" sz="1800" kern="1200" baseline="0">
          <a:solidFill>
            <a:schemeClr val="bg2">
              <a:lumMod val="50000"/>
            </a:schemeClr>
          </a:solidFill>
          <a:latin typeface="Verdana" panose="020B0604030504040204" pitchFamily="34" charset="0"/>
          <a:ea typeface="メイリオ" panose="020B0604030504040204" pitchFamily="50" charset="-128"/>
          <a:cs typeface="+mn-cs"/>
        </a:defRPr>
      </a:lvl4pPr>
      <a:lvl5pPr marL="1276350" indent="-332185" algn="l" defTabSz="685800" rtl="0" eaLnBrk="1" latinLnBrk="0" hangingPunct="1">
        <a:spcBef>
          <a:spcPts val="150"/>
        </a:spcBef>
        <a:buFont typeface="Wingdings" panose="05000000000000000000" pitchFamily="2" charset="2"/>
        <a:buChar char="l"/>
        <a:defRPr kumimoji="1" sz="1800" kern="1200" baseline="0">
          <a:solidFill>
            <a:schemeClr val="bg2">
              <a:lumMod val="50000"/>
            </a:schemeClr>
          </a:solidFill>
          <a:latin typeface="Verdana" panose="020B0604030504040204" pitchFamily="34" charset="0"/>
          <a:ea typeface="メイリオ" panose="020B0604030504040204" pitchFamily="50" charset="-128"/>
          <a:cs typeface="+mn-cs"/>
        </a:defRPr>
      </a:lvl5pPr>
      <a:lvl6pPr marL="18859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dirty="0"/>
              <a:t>マスタ タイトルの書式設定</a:t>
            </a:r>
          </a:p>
        </p:txBody>
      </p:sp>
      <p:sp>
        <p:nvSpPr>
          <p:cNvPr id="3" name="テキスト プレースホルダ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defRPr/>
            </a:pPr>
            <a:fld id="{C4E876A7-256E-4E1F-89AE-03C09EFEEC7C}" type="datetime1">
              <a:rPr lang="ja-JP" altLang="en-US" smtClean="0">
                <a:solidFill>
                  <a:prstClr val="black">
                    <a:tint val="75000"/>
                  </a:prstClr>
                </a:solidFill>
                <a:latin typeface="Calibri"/>
              </a:rPr>
              <a:pPr eaLnBrk="1" fontAlgn="auto" hangingPunct="1">
                <a:spcBef>
                  <a:spcPts val="0"/>
                </a:spcBef>
                <a:spcAft>
                  <a:spcPts val="0"/>
                </a:spcAft>
                <a:defRPr/>
              </a:pPr>
              <a:t>2025/4/27</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1008242911"/>
      </p:ext>
    </p:extLst>
  </p:cSld>
  <p:clrMap bg1="lt1" tx1="dk1" bg2="lt2" tx2="dk2" accent1="accent1" accent2="accent2" accent3="accent3" accent4="accent4" accent5="accent5" accent6="accent6" hlink="hlink" folHlink="folHlink"/>
  <p:sldLayoutIdLst>
    <p:sldLayoutId id="2147484060" r:id="rId1"/>
    <p:sldLayoutId id="2147484061" r:id="rId2"/>
    <p:sldLayoutId id="2147484062" r:id="rId3"/>
    <p:sldLayoutId id="2147484063" r:id="rId4"/>
    <p:sldLayoutId id="2147484064" r:id="rId5"/>
    <p:sldLayoutId id="2147484065" r:id="rId6"/>
    <p:sldLayoutId id="2147484066" r:id="rId7"/>
    <p:sldLayoutId id="2147484067" r:id="rId8"/>
    <p:sldLayoutId id="2147484068" r:id="rId9"/>
    <p:sldLayoutId id="2147484069" r:id="rId10"/>
    <p:sldLayoutId id="2147484070" r:id="rId11"/>
    <p:sldLayoutId id="2147484071" r:id="rId12"/>
    <p:sldLayoutId id="2147484072" r:id="rId1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ctr" defTabSz="914400" rtl="0" eaLnBrk="1" latinLnBrk="0" hangingPunct="1">
        <a:spcBef>
          <a:spcPct val="0"/>
        </a:spcBef>
        <a:buNone/>
        <a:defRPr kumimoji="1"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s://www.titech.ac.jp/student/students/news/2024/069373"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https://innovatopia.jp/ai/ai-news/13399/"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d2mate.mdxes.iir.isct.ac.jp/D2MatE/D2MatE_programs.html?page=fcms" TargetMode="External"/><Relationship Id="rId2" Type="http://schemas.openxmlformats.org/officeDocument/2006/relationships/hyperlink" Target="http://d2mate.mdxes.iir.isct.ac.jp/D2MatE/D2MatE_programs.html?page=tutorial" TargetMode="Externa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12.xml"/><Relationship Id="rId4" Type="http://schemas.openxmlformats.org/officeDocument/2006/relationships/image" Target="../media/image60.png"/></Relationships>
</file>

<file path=ppt/slides/_rels/slide22.xml.rels><?xml version="1.0" encoding="UTF-8" standalone="yes"?>
<Relationships xmlns="http://schemas.openxmlformats.org/package/2006/relationships"><Relationship Id="rId3" Type="http://schemas.openxmlformats.org/officeDocument/2006/relationships/hyperlink" Target="https://chatgpt.com/share/67f8275c-6d68-800f-99be-990750cfac32" TargetMode="External"/><Relationship Id="rId2" Type="http://schemas.openxmlformats.org/officeDocument/2006/relationships/notesSlide" Target="../notesSlides/notesSlide21.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hyperlink" Target="https://news.microsoft.com/ja-jp/2023/09/12/230912-copilot-copyright-commitment-ai-legal-concerns/" TargetMode="External"/><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hyperlink" Target="https://www.orientdisplay.com/ja/knowledge-base/tft-basics/lcd-history/" TargetMode="External"/><Relationship Id="rId2" Type="http://schemas.openxmlformats.org/officeDocument/2006/relationships/notesSlide" Target="../notesSlides/notesSlide30.xml"/><Relationship Id="rId1" Type="http://schemas.openxmlformats.org/officeDocument/2006/relationships/slideLayout" Target="../slideLayouts/slideLayout13.xml"/><Relationship Id="rId5" Type="http://schemas.openxmlformats.org/officeDocument/2006/relationships/hyperlink" Target="https://ja.wikipedia.org/wiki/%E8%96%84%E8%86%9C%E3%83%88%E3%83%A9%E3%83%B3%E3%82%B8%E3%82%B9%E3%82%BF" TargetMode="External"/><Relationship Id="rId4" Type="http://schemas.openxmlformats.org/officeDocument/2006/relationships/hyperlink" Target="https://www.jstage.jst.go.jp/article/oubutsu/79/1/79_32/_pdf/-char/ja"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0" y="0"/>
            <a:ext cx="12192000" cy="6858000"/>
          </a:xfrm>
          <a:prstGeom prst="rect">
            <a:avLst/>
          </a:prstGeom>
          <a:gradFill rotWithShape="0">
            <a:gsLst>
              <a:gs pos="0">
                <a:srgbClr val="99FFCC"/>
              </a:gs>
              <a:gs pos="100000">
                <a:srgbClr val="CCFFFF"/>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26627" name="Text Box 3"/>
          <p:cNvSpPr txBox="1">
            <a:spLocks noChangeArrowheads="1"/>
          </p:cNvSpPr>
          <p:nvPr/>
        </p:nvSpPr>
        <p:spPr bwMode="auto">
          <a:xfrm>
            <a:off x="6096000" y="3403629"/>
            <a:ext cx="4572001" cy="1692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ts val="0"/>
              </a:spcBef>
              <a:spcAft>
                <a:spcPct val="0"/>
              </a:spcAft>
              <a:buClrTx/>
              <a:buSzTx/>
              <a:buFontTx/>
              <a:buNone/>
              <a:tabLst/>
              <a:defRPr/>
            </a:pPr>
            <a:r>
              <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rPr>
              <a:t>東京科学大学</a:t>
            </a:r>
            <a:endParaRPr kumimoji="1" lang="en-US" altLang="ja-JP" sz="2600" b="1"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0" marR="0" lvl="0" indent="0" algn="r" defTabSz="914400" rtl="0" eaLnBrk="1" fontAlgn="base" latinLnBrk="0" hangingPunct="1">
              <a:lnSpc>
                <a:spcPct val="100000"/>
              </a:lnSpc>
              <a:spcBef>
                <a:spcPts val="0"/>
              </a:spcBef>
              <a:spcAft>
                <a:spcPct val="0"/>
              </a:spcAft>
              <a:buClrTx/>
              <a:buSzTx/>
              <a:buFontTx/>
              <a:buNone/>
              <a:tabLst/>
              <a:defRPr/>
            </a:pPr>
            <a:r>
              <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rPr>
              <a:t>総合研究院</a:t>
            </a:r>
            <a:endParaRPr kumimoji="1" lang="en-US" altLang="ja-JP" sz="2600" b="1"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0" marR="0" lvl="0" indent="0" algn="r" defTabSz="914400" rtl="0" eaLnBrk="1" fontAlgn="base" latinLnBrk="0" hangingPunct="1">
              <a:lnSpc>
                <a:spcPct val="100000"/>
              </a:lnSpc>
              <a:spcBef>
                <a:spcPts val="0"/>
              </a:spcBef>
              <a:spcAft>
                <a:spcPct val="0"/>
              </a:spcAft>
              <a:buClrTx/>
              <a:buSzTx/>
              <a:buFontTx/>
              <a:buNone/>
              <a:tabLst/>
              <a:defRPr/>
            </a:pPr>
            <a:r>
              <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rPr>
              <a:t>元素戦略</a:t>
            </a:r>
            <a:r>
              <a:rPr kumimoji="1" lang="en-US" altLang="ja-JP" sz="2600" b="1" i="0" u="none" strike="noStrike" kern="1200" cap="none" spc="0" normalizeH="0" baseline="0" noProof="0" dirty="0">
                <a:ln>
                  <a:noFill/>
                </a:ln>
                <a:solidFill>
                  <a:srgbClr val="000000"/>
                </a:solidFill>
                <a:effectLst/>
                <a:uLnTx/>
                <a:uFillTx/>
                <a:latin typeface="ＭＳ Ｐゴシック"/>
                <a:ea typeface="ＭＳ Ｐゴシック"/>
                <a:cs typeface="+mn-cs"/>
              </a:rPr>
              <a:t>MDX</a:t>
            </a:r>
            <a:r>
              <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rPr>
              <a:t>研究センター</a:t>
            </a:r>
            <a:endParaRPr kumimoji="1" lang="en-US" altLang="ja-JP" sz="2600" b="1"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0" marR="0" lvl="0" indent="0" algn="r" defTabSz="914400" rtl="0" eaLnBrk="1" fontAlgn="base" latinLnBrk="0" hangingPunct="1">
              <a:lnSpc>
                <a:spcPct val="100000"/>
              </a:lnSpc>
              <a:spcBef>
                <a:spcPts val="0"/>
              </a:spcBef>
              <a:spcAft>
                <a:spcPct val="0"/>
              </a:spcAft>
              <a:buClrTx/>
              <a:buSzTx/>
              <a:buFontTx/>
              <a:buNone/>
              <a:tabLst/>
              <a:defRPr/>
            </a:pPr>
            <a:r>
              <a:rPr lang="ja-JP" altLang="en-US" sz="2600" b="1" dirty="0">
                <a:solidFill>
                  <a:srgbClr val="000000"/>
                </a:solidFill>
                <a:latin typeface="ＭＳ Ｐゴシック"/>
                <a:ea typeface="ＭＳ Ｐゴシック"/>
              </a:rPr>
              <a:t>フロンティア材料研究所</a:t>
            </a:r>
            <a:endPar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endParaRPr>
          </a:p>
        </p:txBody>
      </p:sp>
      <p:sp>
        <p:nvSpPr>
          <p:cNvPr id="26628" name="Text Box 4"/>
          <p:cNvSpPr txBox="1">
            <a:spLocks noChangeArrowheads="1"/>
          </p:cNvSpPr>
          <p:nvPr/>
        </p:nvSpPr>
        <p:spPr bwMode="auto">
          <a:xfrm>
            <a:off x="0" y="2763263"/>
            <a:ext cx="12192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rPr>
              <a:t>神谷利夫</a:t>
            </a:r>
          </a:p>
        </p:txBody>
      </p:sp>
      <p:sp>
        <p:nvSpPr>
          <p:cNvPr id="26629" name="Rectangle 5"/>
          <p:cNvSpPr>
            <a:spLocks noGrp="1" noChangeArrowheads="1"/>
          </p:cNvSpPr>
          <p:nvPr>
            <p:ph type="ctrTitle"/>
          </p:nvPr>
        </p:nvSpPr>
        <p:spPr>
          <a:xfrm>
            <a:off x="0" y="1383466"/>
            <a:ext cx="12192000" cy="1676400"/>
          </a:xfrm>
        </p:spPr>
        <p:txBody>
          <a:bodyPr/>
          <a:lstStyle/>
          <a:p>
            <a:pPr eaLnBrk="1" hangingPunct="1"/>
            <a:r>
              <a:rPr lang="ja-JP" altLang="en-US" sz="4800" b="1" dirty="0">
                <a:solidFill>
                  <a:srgbClr val="0000FF"/>
                </a:solidFill>
                <a:latin typeface="+mn-lt"/>
                <a:ea typeface="+mn-ea"/>
              </a:rPr>
              <a:t>生成</a:t>
            </a:r>
            <a:r>
              <a:rPr lang="en-US" altLang="ja-JP" sz="4800" b="1" dirty="0">
                <a:solidFill>
                  <a:srgbClr val="0000FF"/>
                </a:solidFill>
                <a:latin typeface="+mn-lt"/>
                <a:ea typeface="+mn-ea"/>
              </a:rPr>
              <a:t>AI</a:t>
            </a:r>
            <a:r>
              <a:rPr lang="ja-JP" altLang="en-US" sz="4800" b="1" dirty="0">
                <a:solidFill>
                  <a:srgbClr val="0000FF"/>
                </a:solidFill>
                <a:latin typeface="+mn-lt"/>
                <a:ea typeface="+mn-ea"/>
              </a:rPr>
              <a:t>の利用と注意</a:t>
            </a:r>
          </a:p>
        </p:txBody>
      </p:sp>
      <p:sp>
        <p:nvSpPr>
          <p:cNvPr id="2" name="コンテンツ プレースホルダー 2">
            <a:extLst>
              <a:ext uri="{FF2B5EF4-FFF2-40B4-BE49-F238E27FC236}">
                <a16:creationId xmlns:a16="http://schemas.microsoft.com/office/drawing/2014/main" id="{BA3A9A4F-879D-CF29-B51D-8CE07D944D55}"/>
              </a:ext>
            </a:extLst>
          </p:cNvPr>
          <p:cNvSpPr txBox="1">
            <a:spLocks/>
          </p:cNvSpPr>
          <p:nvPr/>
        </p:nvSpPr>
        <p:spPr>
          <a:xfrm>
            <a:off x="7144" y="5638324"/>
            <a:ext cx="12192000" cy="1102994"/>
          </a:xfrm>
          <a:prstGeom prst="rect">
            <a:avLst/>
          </a:prstGeom>
        </p:spPr>
        <p:txBody>
          <a:bodyPr vert="horz" lIns="91440" tIns="45720" rIns="91440" bIns="45720" rtlCol="0">
            <a:normAutofit/>
          </a:bodyPr>
          <a:lstStyle>
            <a:lvl1pPr marL="0" indent="0" algn="ctr" defTabSz="914400" rtl="0" eaLnBrk="1" latinLnBrk="0" hangingPunct="1">
              <a:lnSpc>
                <a:spcPct val="150000"/>
              </a:lnSpc>
              <a:spcBef>
                <a:spcPts val="1000"/>
              </a:spcBef>
              <a:buClr>
                <a:schemeClr val="accent1">
                  <a:lumMod val="75000"/>
                </a:schemeClr>
              </a:buClr>
              <a:buFont typeface="Wingdings" panose="05000000000000000000" pitchFamily="2" charset="2"/>
              <a:buNone/>
              <a:defRPr kumimoji="1" sz="2400" b="1" kern="1200">
                <a:solidFill>
                  <a:schemeClr val="tx1"/>
                </a:solidFill>
                <a:latin typeface="メイリオ" panose="020B0604030504040204" pitchFamily="50" charset="-128"/>
                <a:ea typeface="メイリオ" panose="020B0604030504040204" pitchFamily="50" charset="-128"/>
                <a:cs typeface="+mn-cs"/>
              </a:defRPr>
            </a:lvl1pPr>
            <a:lvl2pPr marL="457200" indent="0" algn="ctr" defTabSz="914400" rtl="0" eaLnBrk="1" latinLnBrk="0" hangingPunct="1">
              <a:lnSpc>
                <a:spcPct val="150000"/>
              </a:lnSpc>
              <a:spcBef>
                <a:spcPts val="500"/>
              </a:spcBef>
              <a:buClr>
                <a:schemeClr val="accent1">
                  <a:lumMod val="50000"/>
                </a:schemeClr>
              </a:buClr>
              <a:buFont typeface="Wingdings" panose="05000000000000000000" pitchFamily="2" charset="2"/>
              <a:buNone/>
              <a:defRPr kumimoji="1" sz="2000" kern="1200">
                <a:solidFill>
                  <a:schemeClr val="tx1"/>
                </a:solidFill>
                <a:latin typeface="+mn-lt"/>
                <a:ea typeface="+mn-ea"/>
                <a:cs typeface="+mn-cs"/>
              </a:defRPr>
            </a:lvl2pPr>
            <a:lvl3pPr marL="914400" indent="0" algn="ctr" defTabSz="914400" rtl="0" eaLnBrk="1" latinLnBrk="0" hangingPunct="1">
              <a:lnSpc>
                <a:spcPct val="150000"/>
              </a:lnSpc>
              <a:spcBef>
                <a:spcPts val="500"/>
              </a:spcBef>
              <a:buClr>
                <a:schemeClr val="bg1">
                  <a:lumMod val="50000"/>
                </a:schemeClr>
              </a:buClr>
              <a:buSzPct val="80000"/>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15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15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spcBef>
                <a:spcPts val="0"/>
              </a:spcBef>
              <a:spcAft>
                <a:spcPts val="1200"/>
              </a:spcAft>
            </a:pPr>
            <a:r>
              <a:rPr lang="ja-JP" altLang="en-US" sz="2000" dirty="0"/>
              <a:t>本資料には、</a:t>
            </a:r>
            <a:r>
              <a:rPr lang="en-US" altLang="ja-JP" sz="2000" dirty="0"/>
              <a:t>Microsoft365</a:t>
            </a:r>
            <a:r>
              <a:rPr lang="ja-JP" altLang="en-US" sz="2000" dirty="0"/>
              <a:t> </a:t>
            </a:r>
            <a:r>
              <a:rPr lang="en-US" altLang="ja-JP" sz="2000" dirty="0"/>
              <a:t>Copilot / ChatGPT4o,o1</a:t>
            </a:r>
            <a:r>
              <a:rPr lang="ja-JP" altLang="en-US" sz="2000" dirty="0"/>
              <a:t>等</a:t>
            </a:r>
            <a:r>
              <a:rPr lang="en-US" altLang="ja-JP" sz="2000" dirty="0"/>
              <a:t> </a:t>
            </a:r>
            <a:r>
              <a:rPr lang="ja-JP" altLang="en-US" sz="2000" dirty="0"/>
              <a:t>に尋ね、</a:t>
            </a:r>
            <a:br>
              <a:rPr lang="en-US" altLang="ja-JP" sz="2000" dirty="0"/>
            </a:br>
            <a:r>
              <a:rPr lang="ja-JP" altLang="en-US" sz="2000" dirty="0"/>
              <a:t>本資料作成者が納得した内容が含まれています。</a:t>
            </a:r>
            <a:endParaRPr lang="en-US" altLang="ja-JP"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CEA01-FFFB-5280-89BC-A1ABAF188A55}"/>
            </a:ext>
          </a:extLst>
        </p:cNvPr>
        <p:cNvGrpSpPr/>
        <p:nvPr/>
      </p:nvGrpSpPr>
      <p:grpSpPr>
        <a:xfrm>
          <a:off x="0" y="0"/>
          <a:ext cx="0" cy="0"/>
          <a:chOff x="0" y="0"/>
          <a:chExt cx="0" cy="0"/>
        </a:xfrm>
      </p:grpSpPr>
      <p:sp>
        <p:nvSpPr>
          <p:cNvPr id="26626" name="Rectangle 2">
            <a:extLst>
              <a:ext uri="{FF2B5EF4-FFF2-40B4-BE49-F238E27FC236}">
                <a16:creationId xmlns:a16="http://schemas.microsoft.com/office/drawing/2014/main" id="{63468CB2-44B0-E3BF-5DBA-0710F6F53C0A}"/>
              </a:ext>
            </a:extLst>
          </p:cNvPr>
          <p:cNvSpPr>
            <a:spLocks noChangeArrowheads="1"/>
          </p:cNvSpPr>
          <p:nvPr/>
        </p:nvSpPr>
        <p:spPr bwMode="auto">
          <a:xfrm>
            <a:off x="0" y="0"/>
            <a:ext cx="12192000" cy="6858000"/>
          </a:xfrm>
          <a:prstGeom prst="rect">
            <a:avLst/>
          </a:prstGeom>
          <a:solidFill>
            <a:srgbClr val="DAFEDD"/>
          </a:solidFill>
          <a:ln w="9525">
            <a:solidFill>
              <a:schemeClr val="tx1"/>
            </a:solid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26629" name="Rectangle 5">
            <a:extLst>
              <a:ext uri="{FF2B5EF4-FFF2-40B4-BE49-F238E27FC236}">
                <a16:creationId xmlns:a16="http://schemas.microsoft.com/office/drawing/2014/main" id="{F0E88737-EAE2-86AA-5CBC-034B7AFE42E0}"/>
              </a:ext>
            </a:extLst>
          </p:cNvPr>
          <p:cNvSpPr>
            <a:spLocks noGrp="1" noChangeArrowheads="1"/>
          </p:cNvSpPr>
          <p:nvPr>
            <p:ph type="ctrTitle"/>
          </p:nvPr>
        </p:nvSpPr>
        <p:spPr>
          <a:xfrm>
            <a:off x="-1" y="1885950"/>
            <a:ext cx="12191999" cy="2952750"/>
          </a:xfrm>
        </p:spPr>
        <p:txBody>
          <a:bodyPr/>
          <a:lstStyle/>
          <a:p>
            <a:pPr eaLnBrk="1" hangingPunct="1"/>
            <a:r>
              <a:rPr lang="ja-JP" altLang="en-US" sz="3600" b="1" dirty="0">
                <a:solidFill>
                  <a:srgbClr val="0000FF"/>
                </a:solidFill>
                <a:latin typeface="+mn-lt"/>
                <a:ea typeface="+mn-ea"/>
              </a:rPr>
              <a:t>生成</a:t>
            </a:r>
            <a:r>
              <a:rPr lang="en-US" altLang="ja-JP" sz="3600" b="1" dirty="0">
                <a:solidFill>
                  <a:srgbClr val="0000FF"/>
                </a:solidFill>
                <a:latin typeface="+mn-lt"/>
                <a:ea typeface="+mn-ea"/>
              </a:rPr>
              <a:t>AI</a:t>
            </a:r>
            <a:r>
              <a:rPr lang="ja-JP" altLang="en-US" sz="3600" b="1" dirty="0">
                <a:solidFill>
                  <a:srgbClr val="0000FF"/>
                </a:solidFill>
                <a:latin typeface="+mn-lt"/>
                <a:ea typeface="+mn-ea"/>
              </a:rPr>
              <a:t>を使う上での注意</a:t>
            </a:r>
          </a:p>
        </p:txBody>
      </p:sp>
    </p:spTree>
    <p:extLst>
      <p:ext uri="{BB962C8B-B14F-4D97-AF65-F5344CB8AC3E}">
        <p14:creationId xmlns:p14="http://schemas.microsoft.com/office/powerpoint/2010/main" val="140571205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F9D62-2BE2-EC7E-366E-6A01A3B934AE}"/>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B9CC5447-4F23-5BDD-1C17-36699725BE96}"/>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東工大</a:t>
            </a:r>
            <a:r>
              <a:rPr lang="en-US" altLang="ja-JP" sz="3600" b="1" dirty="0">
                <a:solidFill>
                  <a:srgbClr val="0000FF"/>
                </a:solidFill>
              </a:rPr>
              <a:t>(</a:t>
            </a:r>
            <a:r>
              <a:rPr lang="ja-JP" altLang="en-US" sz="3600" b="1" dirty="0">
                <a:solidFill>
                  <a:srgbClr val="0000FF"/>
                </a:solidFill>
              </a:rPr>
              <a:t>科学大</a:t>
            </a:r>
            <a:r>
              <a:rPr lang="en-US" altLang="ja-JP" sz="3600" b="1" dirty="0">
                <a:solidFill>
                  <a:srgbClr val="0000FF"/>
                </a:solidFill>
              </a:rPr>
              <a:t>)</a:t>
            </a:r>
            <a:r>
              <a:rPr lang="ja-JP" altLang="en-US" sz="3600" b="1" dirty="0">
                <a:solidFill>
                  <a:srgbClr val="0000FF"/>
                </a:solidFill>
              </a:rPr>
              <a:t>の方針</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6F6DAB98-AD19-1C92-27EB-686EBEF4654A}"/>
              </a:ext>
            </a:extLst>
          </p:cNvPr>
          <p:cNvSpPr txBox="1"/>
          <p:nvPr/>
        </p:nvSpPr>
        <p:spPr>
          <a:xfrm>
            <a:off x="400049" y="838201"/>
            <a:ext cx="11210925" cy="5262979"/>
          </a:xfrm>
          <a:prstGeom prst="rect">
            <a:avLst/>
          </a:prstGeom>
          <a:noFill/>
        </p:spPr>
        <p:txBody>
          <a:bodyPr wrap="square" rtlCol="0">
            <a:spAutoFit/>
          </a:bodyPr>
          <a:lstStyle/>
          <a:p>
            <a:pPr>
              <a:spcAft>
                <a:spcPts val="1200"/>
              </a:spcAft>
              <a:buNone/>
            </a:pPr>
            <a:r>
              <a:rPr lang="en-US" altLang="ja-JP" sz="2000" b="1" dirty="0"/>
              <a:t>2024/5/31</a:t>
            </a:r>
            <a:r>
              <a:rPr lang="ja-JP" altLang="en-US" sz="2000" b="1" dirty="0"/>
              <a:t>　 </a:t>
            </a:r>
            <a:r>
              <a:rPr lang="en-US" altLang="ja-JP" sz="2000" b="1" dirty="0"/>
              <a:t>(202/4/20</a:t>
            </a:r>
            <a:r>
              <a:rPr lang="ja-JP" altLang="en-US" sz="2000" b="1" dirty="0"/>
              <a:t>公開資料の再掲</a:t>
            </a:r>
            <a:r>
              <a:rPr lang="en-US" altLang="ja-JP" sz="2000" b="1" dirty="0"/>
              <a:t>)</a:t>
            </a:r>
          </a:p>
          <a:p>
            <a:pPr>
              <a:spcAft>
                <a:spcPts val="1200"/>
              </a:spcAft>
              <a:buNone/>
            </a:pPr>
            <a:r>
              <a:rPr lang="ja-JP" altLang="en-US" sz="2000" b="1" dirty="0"/>
              <a:t>　学修における生成系人工知能の使用に関する本学の考え方について</a:t>
            </a:r>
            <a:endParaRPr lang="en-US" altLang="ja-JP" sz="2000" b="1" dirty="0"/>
          </a:p>
          <a:p>
            <a:pPr>
              <a:spcAft>
                <a:spcPts val="1200"/>
              </a:spcAft>
              <a:buNone/>
            </a:pPr>
            <a:r>
              <a:rPr lang="en-US" altLang="ja-JP" sz="2000" b="1" dirty="0">
                <a:hlinkClick r:id="rId3">
                  <a:extLst>
                    <a:ext uri="{A12FA001-AC4F-418D-AE19-62706E023703}">
                      <ahyp:hlinkClr xmlns:ahyp="http://schemas.microsoft.com/office/drawing/2018/hyperlinkcolor" val="tx"/>
                    </a:ext>
                  </a:extLst>
                </a:hlinkClick>
              </a:rPr>
              <a:t>https://www.titech.ac.jp/student/students/news/2024/069373</a:t>
            </a:r>
            <a:endParaRPr lang="en-US" altLang="ja-JP" sz="2000" b="1" dirty="0"/>
          </a:p>
          <a:p>
            <a:pPr>
              <a:spcAft>
                <a:spcPts val="1200"/>
              </a:spcAft>
            </a:pPr>
            <a:endParaRPr lang="en-US" altLang="ja-JP" sz="2400" b="1" dirty="0"/>
          </a:p>
          <a:p>
            <a:pPr>
              <a:spcAft>
                <a:spcPts val="1200"/>
              </a:spcAft>
            </a:pPr>
            <a:r>
              <a:rPr lang="ja-JP" altLang="en-US" sz="2400" b="1" dirty="0"/>
              <a:t>以下、要点を抜粋</a:t>
            </a:r>
            <a:endParaRPr lang="en-US" altLang="ja-JP" sz="2400" b="1" dirty="0"/>
          </a:p>
          <a:p>
            <a:pPr marL="342900" indent="-342900">
              <a:spcAft>
                <a:spcPts val="1200"/>
              </a:spcAft>
              <a:buFont typeface="Arial" panose="020B0604020202020204" pitchFamily="34" charset="0"/>
              <a:buChar char="•"/>
            </a:pPr>
            <a:r>
              <a:rPr lang="ja-JP" altLang="en-US" sz="2400" b="1" dirty="0"/>
              <a:t>現時点ではその使用を全面禁止とすることはしない。</a:t>
            </a:r>
            <a:br>
              <a:rPr lang="en-US" altLang="ja-JP" sz="2400" b="1" dirty="0"/>
            </a:br>
            <a:r>
              <a:rPr lang="ja-JP" altLang="en-US" sz="2400" b="1" dirty="0"/>
              <a:t>学生の主体性を信頼し，良識と倫理観に基づいて生成系</a:t>
            </a:r>
            <a:r>
              <a:rPr lang="en-US" altLang="ja-JP" sz="2400" b="1" dirty="0"/>
              <a:t>AI</a:t>
            </a:r>
            <a:r>
              <a:rPr lang="ja-JP" altLang="en-US" sz="2400" b="1" dirty="0"/>
              <a:t>を道具として使いこなすことを期待する。</a:t>
            </a:r>
            <a:br>
              <a:rPr lang="en-US" altLang="ja-JP" sz="2400" b="1" dirty="0"/>
            </a:br>
            <a:r>
              <a:rPr lang="ja-JP" altLang="en-US" sz="2400" b="1" dirty="0"/>
              <a:t>生成系</a:t>
            </a:r>
            <a:r>
              <a:rPr lang="en-US" altLang="ja-JP" sz="2400" b="1" dirty="0"/>
              <a:t>AI</a:t>
            </a:r>
            <a:r>
              <a:rPr lang="ja-JP" altLang="en-US" sz="2400" b="1" dirty="0"/>
              <a:t>の出力をほぼそのまま鵜呑みにしたレポートを提出することは，皆さんが生成系</a:t>
            </a:r>
            <a:r>
              <a:rPr lang="en-US" altLang="ja-JP" sz="2400" b="1" dirty="0"/>
              <a:t>AI</a:t>
            </a:r>
            <a:r>
              <a:rPr lang="ja-JP" altLang="en-US" sz="2400" b="1" dirty="0"/>
              <a:t>に隷属することにも等しく，甚だ不適切です。</a:t>
            </a:r>
          </a:p>
          <a:p>
            <a:pPr marL="342900" indent="-342900">
              <a:spcAft>
                <a:spcPts val="1200"/>
              </a:spcAft>
              <a:buFont typeface="Arial" panose="020B0604020202020204" pitchFamily="34" charset="0"/>
              <a:buChar char="•"/>
            </a:pPr>
            <a:r>
              <a:rPr lang="ja-JP" altLang="en-US" sz="2400" b="1" dirty="0"/>
              <a:t>生成系</a:t>
            </a:r>
            <a:r>
              <a:rPr lang="en-US" altLang="ja-JP" sz="2400" b="1" dirty="0"/>
              <a:t>AI</a:t>
            </a:r>
            <a:r>
              <a:rPr lang="ja-JP" altLang="en-US" sz="2400" b="1" dirty="0"/>
              <a:t>の使用が許される程度は，授業の到達目標や内容，授業担当教員の指導方針・成績評価方針などに委ねられる。</a:t>
            </a:r>
            <a:endParaRPr lang="en-US" altLang="ja-JP" sz="2400" b="1" dirty="0"/>
          </a:p>
        </p:txBody>
      </p:sp>
    </p:spTree>
    <p:extLst>
      <p:ext uri="{BB962C8B-B14F-4D97-AF65-F5344CB8AC3E}">
        <p14:creationId xmlns:p14="http://schemas.microsoft.com/office/powerpoint/2010/main" val="53465791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80CDE-6A06-E1BC-669C-979BBBE87AB9}"/>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6CF5F380-6465-D964-094A-9319EDBCCC65}"/>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生成</a:t>
            </a:r>
            <a:r>
              <a:rPr lang="en-US" altLang="ja-JP" sz="3600" b="1" dirty="0">
                <a:solidFill>
                  <a:srgbClr val="0000FF"/>
                </a:solidFill>
              </a:rPr>
              <a:t>AI</a:t>
            </a:r>
            <a:r>
              <a:rPr lang="ja-JP" altLang="en-US" sz="3600" b="1" dirty="0">
                <a:solidFill>
                  <a:srgbClr val="0000FF"/>
                </a:solidFill>
              </a:rPr>
              <a:t>を使う上での問題</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59D974E5-E7BB-706F-EA72-0DFF1930014D}"/>
              </a:ext>
            </a:extLst>
          </p:cNvPr>
          <p:cNvSpPr txBox="1"/>
          <p:nvPr/>
        </p:nvSpPr>
        <p:spPr>
          <a:xfrm>
            <a:off x="400049" y="838201"/>
            <a:ext cx="11210925" cy="5262979"/>
          </a:xfrm>
          <a:prstGeom prst="rect">
            <a:avLst/>
          </a:prstGeom>
          <a:noFill/>
        </p:spPr>
        <p:txBody>
          <a:bodyPr wrap="square" rtlCol="0">
            <a:spAutoFit/>
          </a:bodyPr>
          <a:lstStyle/>
          <a:p>
            <a:pPr>
              <a:buNone/>
            </a:pPr>
            <a:r>
              <a:rPr lang="ja-JP" altLang="en-US" sz="2000" b="1" dirty="0"/>
              <a:t>誤情報のリスク</a:t>
            </a:r>
            <a:r>
              <a:rPr lang="en-US" altLang="ja-JP" sz="2000" b="1" dirty="0"/>
              <a:t>: </a:t>
            </a:r>
            <a:r>
              <a:rPr lang="ja-JP" altLang="en-US" sz="2000" dirty="0"/>
              <a:t>生成</a:t>
            </a:r>
            <a:r>
              <a:rPr lang="en-US" altLang="ja-JP" sz="2000" dirty="0"/>
              <a:t>AI</a:t>
            </a:r>
            <a:r>
              <a:rPr lang="ja-JP" altLang="en-US" sz="2000" dirty="0"/>
              <a:t>は間違った情報や曖昧な内容を出力する可能性がある。</a:t>
            </a:r>
            <a:br>
              <a:rPr lang="en-US" altLang="ja-JP" sz="2000" dirty="0"/>
            </a:br>
            <a:r>
              <a:rPr lang="ja-JP" altLang="en-US" sz="2000" dirty="0"/>
              <a:t>情報を必ずクロスチェック</a:t>
            </a:r>
            <a:endParaRPr lang="en-US" altLang="ja-JP" sz="2000" dirty="0"/>
          </a:p>
          <a:p>
            <a:pPr>
              <a:buNone/>
            </a:pPr>
            <a:endParaRPr lang="en-US" altLang="ja-JP" sz="2000" dirty="0"/>
          </a:p>
          <a:p>
            <a:pPr>
              <a:buNone/>
            </a:pPr>
            <a:r>
              <a:rPr lang="ja-JP" altLang="en-US" sz="2000" b="1" dirty="0"/>
              <a:t>著作権侵害</a:t>
            </a:r>
            <a:r>
              <a:rPr lang="en-US" altLang="ja-JP" sz="2000" b="1" dirty="0"/>
              <a:t>: </a:t>
            </a:r>
            <a:r>
              <a:rPr lang="ja-JP" altLang="en-US" sz="2000" dirty="0"/>
              <a:t>生成された内容が、既存の著作物に似ていたりする場合がある。</a:t>
            </a:r>
            <a:br>
              <a:rPr lang="en-US" altLang="ja-JP" sz="2000" dirty="0"/>
            </a:br>
            <a:r>
              <a:rPr lang="ja-JP" altLang="en-US" sz="2000" dirty="0"/>
              <a:t>生成物を配布したり商業目的等で使用する際には、著作権チェックを行う</a:t>
            </a:r>
            <a:endParaRPr lang="en-US" altLang="ja-JP" sz="2000" dirty="0"/>
          </a:p>
          <a:p>
            <a:pPr>
              <a:buNone/>
            </a:pPr>
            <a:endParaRPr lang="en-US" altLang="ja-JP" sz="2000" dirty="0"/>
          </a:p>
          <a:p>
            <a:pPr>
              <a:buNone/>
            </a:pPr>
            <a:r>
              <a:rPr lang="ja-JP" altLang="en-US" sz="2000" b="1" dirty="0"/>
              <a:t>偏見や差別の問題</a:t>
            </a:r>
            <a:r>
              <a:rPr lang="en-US" altLang="ja-JP" sz="2000" b="1" dirty="0"/>
              <a:t>: </a:t>
            </a:r>
            <a:r>
              <a:rPr lang="ja-JP" altLang="en-US" sz="2000" dirty="0"/>
              <a:t>訓練データに偏りがあったり、プロンプトに意図的な偏向がある場合、回答が偏見を反映する可能性がある。</a:t>
            </a:r>
            <a:br>
              <a:rPr lang="en-US" altLang="ja-JP" sz="2000" dirty="0"/>
            </a:br>
            <a:r>
              <a:rPr lang="ja-JP" altLang="en-US" sz="2000" dirty="0"/>
              <a:t>回答に不適切な表現が含まれていないか確認</a:t>
            </a:r>
            <a:endParaRPr lang="en-US" altLang="ja-JP" sz="2000" dirty="0"/>
          </a:p>
          <a:p>
            <a:pPr>
              <a:buNone/>
            </a:pPr>
            <a:endParaRPr lang="en-US" altLang="ja-JP" sz="2000" dirty="0"/>
          </a:p>
          <a:p>
            <a:pPr>
              <a:buNone/>
            </a:pPr>
            <a:r>
              <a:rPr lang="ja-JP" altLang="en-US" sz="2000" b="1" dirty="0"/>
              <a:t>プライバシーとセキュリティ</a:t>
            </a:r>
            <a:r>
              <a:rPr lang="en-US" altLang="ja-JP" sz="2000" b="1" dirty="0"/>
              <a:t>: </a:t>
            </a:r>
            <a:r>
              <a:rPr lang="ja-JP" altLang="en-US" sz="2000" b="1" dirty="0"/>
              <a:t> </a:t>
            </a:r>
            <a:r>
              <a:rPr lang="ja-JP" altLang="en-US" sz="2000" dirty="0"/>
              <a:t>プロンプトに投入した情報は学習され、他者の質問に対する回答に使われる場合があります。回答には個人情報、肖像権にかかわる画像などが含まれている可能性があります。</a:t>
            </a:r>
            <a:endParaRPr lang="en-US" altLang="ja-JP" sz="2000" dirty="0"/>
          </a:p>
          <a:p>
            <a:pPr>
              <a:buNone/>
            </a:pPr>
            <a:endParaRPr lang="en-US" altLang="ja-JP" sz="2000" dirty="0"/>
          </a:p>
          <a:p>
            <a:pPr>
              <a:buNone/>
            </a:pPr>
            <a:r>
              <a:rPr lang="ja-JP" altLang="en-US" sz="2000" b="1" dirty="0"/>
              <a:t>責任の所在</a:t>
            </a:r>
            <a:r>
              <a:rPr lang="en-US" altLang="ja-JP" sz="2000" b="1" dirty="0"/>
              <a:t>: </a:t>
            </a:r>
            <a:r>
              <a:rPr lang="ja-JP" altLang="en-US" sz="2000" dirty="0"/>
              <a:t>生成</a:t>
            </a:r>
            <a:r>
              <a:rPr lang="en-US" altLang="ja-JP" sz="2000" dirty="0"/>
              <a:t>AI</a:t>
            </a:r>
            <a:r>
              <a:rPr lang="ja-JP" altLang="en-US" sz="2000" dirty="0"/>
              <a:t>が作成した内容をどう使うかは最終的にユーザーの責任</a:t>
            </a:r>
            <a:br>
              <a:rPr lang="en-US" altLang="ja-JP" sz="2000" dirty="0"/>
            </a:br>
            <a:endParaRPr lang="en-US" altLang="ja-JP" sz="2000" dirty="0"/>
          </a:p>
          <a:p>
            <a:pPr algn="ctr">
              <a:buNone/>
            </a:pPr>
            <a:r>
              <a:rPr lang="ja-JP" altLang="en-US" sz="3600" b="1" dirty="0">
                <a:solidFill>
                  <a:srgbClr val="FF0000"/>
                </a:solidFill>
              </a:rPr>
              <a:t>倫理的かつ法的に問題のない利用をする</a:t>
            </a:r>
          </a:p>
        </p:txBody>
      </p:sp>
    </p:spTree>
    <p:extLst>
      <p:ext uri="{BB962C8B-B14F-4D97-AF65-F5344CB8AC3E}">
        <p14:creationId xmlns:p14="http://schemas.microsoft.com/office/powerpoint/2010/main" val="147126731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524000" y="-1"/>
            <a:ext cx="9144000" cy="1198179"/>
          </a:xfrm>
        </p:spPr>
        <p:txBody>
          <a:bodyPr/>
          <a:lstStyle/>
          <a:p>
            <a:pPr eaLnBrk="1" hangingPunct="1"/>
            <a:r>
              <a:rPr lang="en-US" altLang="ja-JP" sz="3200" b="1" dirty="0">
                <a:solidFill>
                  <a:srgbClr val="0000FF"/>
                </a:solidFill>
              </a:rPr>
              <a:t>Samsung</a:t>
            </a:r>
            <a:r>
              <a:rPr lang="ja-JP" altLang="en-US" sz="3200" b="1" dirty="0">
                <a:solidFill>
                  <a:srgbClr val="0000FF"/>
                </a:solidFill>
              </a:rPr>
              <a:t>のエンジニアが</a:t>
            </a:r>
            <a:r>
              <a:rPr lang="en-US" altLang="ja-JP" sz="3200" b="1" dirty="0" err="1">
                <a:solidFill>
                  <a:srgbClr val="0000FF"/>
                </a:solidFill>
              </a:rPr>
              <a:t>ChatGPT</a:t>
            </a:r>
            <a:r>
              <a:rPr lang="ja-JP" altLang="en-US" sz="3200" b="1" dirty="0">
                <a:solidFill>
                  <a:srgbClr val="0000FF"/>
                </a:solidFill>
              </a:rPr>
              <a:t>に社外秘のソースコードを貼り付けるセキュリティ事案が発生</a:t>
            </a:r>
          </a:p>
        </p:txBody>
      </p:sp>
      <p:sp>
        <p:nvSpPr>
          <p:cNvPr id="2" name="テキスト ボックス 1">
            <a:extLst>
              <a:ext uri="{FF2B5EF4-FFF2-40B4-BE49-F238E27FC236}">
                <a16:creationId xmlns:a16="http://schemas.microsoft.com/office/drawing/2014/main" id="{24C5E85D-1D7E-CC33-0739-8509460BAF3F}"/>
              </a:ext>
            </a:extLst>
          </p:cNvPr>
          <p:cNvSpPr txBox="1"/>
          <p:nvPr/>
        </p:nvSpPr>
        <p:spPr>
          <a:xfrm>
            <a:off x="476250" y="1907586"/>
            <a:ext cx="11239500" cy="3508653"/>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1" lang="en-US" altLang="ja-JP"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Samsung</a:t>
            </a: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デバイスソリューション</a:t>
            </a:r>
            <a:r>
              <a:rPr kumimoji="1" lang="en-US" altLang="ja-JP"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(DS)</a:t>
            </a: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部門事業署内では、</a:t>
            </a:r>
            <a:r>
              <a:rPr kumimoji="1" lang="en-US" altLang="ja-JP" sz="2400" b="0" i="0" u="none" strike="noStrike" kern="1200" cap="none" spc="0" normalizeH="0" baseline="0" noProof="0" dirty="0" err="1">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ChatGPT</a:t>
            </a: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の使用が許可されていたとのこと。</a:t>
            </a:r>
            <a:endParaRPr kumimoji="1" lang="en-US" altLang="ja-JP"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1" lang="en-US" altLang="ja-JP"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Samsung</a:t>
            </a: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側は</a:t>
            </a:r>
            <a:r>
              <a:rPr kumimoji="1" lang="en-US" altLang="ja-JP" sz="2400" b="0" i="0" u="none" strike="noStrike" kern="1200" cap="none" spc="0" normalizeH="0" baseline="0" noProof="0" dirty="0" err="1">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ChatGPT</a:t>
            </a: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の使用を許可するに際して、「社内情報セキュリティに注意し、私的な内容を入力してはいけない」という告知を出していました。</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それにもかかわらず、従業員は半導体の設備計測用プログラムのソースコードを</a:t>
            </a:r>
            <a:r>
              <a:rPr kumimoji="1" lang="en-US" altLang="ja-JP" sz="2400" b="0" i="0" u="none" strike="noStrike" kern="1200" cap="none" spc="0" normalizeH="0" baseline="0" noProof="0" dirty="0" err="1">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ChatGPT</a:t>
            </a: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に入力し、コードの修正を依頼してしまったとのこと。</a:t>
            </a:r>
            <a:endParaRPr kumimoji="1" lang="en-US" altLang="ja-JP"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別の従業員は歩留まり計算用プログラムのソースコードをすべて</a:t>
            </a:r>
            <a:r>
              <a:rPr kumimoji="1" lang="en-US" altLang="ja-JP" sz="2400" b="0" i="0" u="none" strike="noStrike" kern="1200" cap="none" spc="0" normalizeH="0" baseline="0" noProof="0" dirty="0" err="1">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ChatGPT</a:t>
            </a: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に入力し、コードの最適化を図った。</a:t>
            </a:r>
          </a:p>
        </p:txBody>
      </p:sp>
      <p:sp>
        <p:nvSpPr>
          <p:cNvPr id="4" name="テキスト ボックス 3">
            <a:extLst>
              <a:ext uri="{FF2B5EF4-FFF2-40B4-BE49-F238E27FC236}">
                <a16:creationId xmlns:a16="http://schemas.microsoft.com/office/drawing/2014/main" id="{2D2A6D79-F637-03B6-CE4D-2F6626CDFC03}"/>
              </a:ext>
            </a:extLst>
          </p:cNvPr>
          <p:cNvSpPr txBox="1"/>
          <p:nvPr/>
        </p:nvSpPr>
        <p:spPr>
          <a:xfrm>
            <a:off x="1705304" y="1061627"/>
            <a:ext cx="8024648"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Times New Roman"/>
                <a:ea typeface="ＭＳ Ｐゴシック"/>
                <a:cs typeface="+mn-cs"/>
              </a:rPr>
              <a:t>2023/4/10</a:t>
            </a:r>
            <a:r>
              <a:rPr kumimoji="1" lang="ja-JP" altLang="en-US" sz="18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en-US" altLang="ja-JP" sz="1800" b="0" i="0" u="none" strike="noStrike" kern="1200" cap="none" spc="0" normalizeH="0" baseline="0" noProof="0" dirty="0">
                <a:ln>
                  <a:noFill/>
                </a:ln>
                <a:solidFill>
                  <a:srgbClr val="000000"/>
                </a:solidFill>
                <a:effectLst/>
                <a:uLnTx/>
                <a:uFillTx/>
                <a:latin typeface="Times New Roman"/>
                <a:ea typeface="ＭＳ Ｐゴシック"/>
                <a:cs typeface="+mn-cs"/>
              </a:rPr>
              <a:t>https://gigazine.net/news/20230410-samsung-chatgpt-security-leak/</a:t>
            </a:r>
            <a:endParaRPr kumimoji="1" lang="ja-JP" altLang="en-US" sz="1800" b="0" i="0" u="none" strike="noStrike" kern="1200" cap="none" spc="0" normalizeH="0" baseline="0" noProof="0" dirty="0">
              <a:ln>
                <a:noFill/>
              </a:ln>
              <a:solidFill>
                <a:srgbClr val="000000"/>
              </a:solidFill>
              <a:effectLst/>
              <a:uLnTx/>
              <a:uFillTx/>
              <a:latin typeface="Times New Roman"/>
              <a:ea typeface="ＭＳ Ｐゴシック"/>
              <a:cs typeface="+mn-cs"/>
            </a:endParaRPr>
          </a:p>
        </p:txBody>
      </p:sp>
    </p:spTree>
    <p:extLst>
      <p:ext uri="{BB962C8B-B14F-4D97-AF65-F5344CB8AC3E}">
        <p14:creationId xmlns:p14="http://schemas.microsoft.com/office/powerpoint/2010/main" val="157510065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524000" y="-1"/>
            <a:ext cx="9144000" cy="1198179"/>
          </a:xfrm>
        </p:spPr>
        <p:txBody>
          <a:bodyPr/>
          <a:lstStyle/>
          <a:p>
            <a:pPr eaLnBrk="1" hangingPunct="1"/>
            <a:r>
              <a:rPr lang="ja-JP" altLang="en-US" sz="3200" b="1" dirty="0">
                <a:solidFill>
                  <a:srgbClr val="0000FF"/>
                </a:solidFill>
              </a:rPr>
              <a:t>「チャットＧＰＴ」使用巡り科学誌の対応割れる</a:t>
            </a:r>
            <a:r>
              <a:rPr lang="en-US" altLang="ja-JP" sz="3200" b="1" dirty="0">
                <a:solidFill>
                  <a:srgbClr val="0000FF"/>
                </a:solidFill>
              </a:rPr>
              <a:t>…</a:t>
            </a:r>
            <a:br>
              <a:rPr lang="en-US" altLang="ja-JP" sz="3200" b="1" dirty="0">
                <a:solidFill>
                  <a:srgbClr val="0000FF"/>
                </a:solidFill>
              </a:rPr>
            </a:br>
            <a:r>
              <a:rPr lang="ja-JP" altLang="en-US" sz="3200" b="1" dirty="0">
                <a:solidFill>
                  <a:srgbClr val="0000FF"/>
                </a:solidFill>
              </a:rPr>
              <a:t>サイエンスは禁止、ネイチャーは明記求める</a:t>
            </a:r>
          </a:p>
        </p:txBody>
      </p:sp>
      <p:sp>
        <p:nvSpPr>
          <p:cNvPr id="2" name="テキスト ボックス 1">
            <a:extLst>
              <a:ext uri="{FF2B5EF4-FFF2-40B4-BE49-F238E27FC236}">
                <a16:creationId xmlns:a16="http://schemas.microsoft.com/office/drawing/2014/main" id="{24C5E85D-1D7E-CC33-0739-8509460BAF3F}"/>
              </a:ext>
            </a:extLst>
          </p:cNvPr>
          <p:cNvSpPr txBox="1"/>
          <p:nvPr/>
        </p:nvSpPr>
        <p:spPr>
          <a:xfrm>
            <a:off x="438151" y="1809422"/>
            <a:ext cx="11458574" cy="34778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チャットＧＰＴの利用は、極めて慎重に考えるべきだ。ルールを緩めるのは厳しくするよりもはるかに容易だ」。サイエンス誌のホールデン・ソープ編集長は、３月にワシントンで開かれた米国科学振興協会の年次総会で見解を述べた。</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　同誌は１月、チャットＧＰＴや他のＡＩによる論文の執筆を禁じる方針を示した。同誌は、論文が著者による独自の成果物であることを求めており、</a:t>
            </a:r>
            <a:r>
              <a:rPr kumimoji="1" lang="ja-JP" altLang="en-US" sz="2000" b="1"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ＡＩが生成した文章は「ＡＩからの盗用で、不正に該当する」</a:t>
            </a:r>
            <a:r>
              <a:rPr kumimoji="1" lang="ja-JP" alt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と説明している。</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　一方、英科学誌ネイチャーは１月、利用禁止までは踏み込まなかったが、</a:t>
            </a:r>
            <a:r>
              <a:rPr kumimoji="1" lang="ja-JP" altLang="en-US" sz="2000" b="1"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ＡＩを共著者として認めず、使用した場合は論文中に明記</a:t>
            </a:r>
            <a:r>
              <a:rPr kumimoji="1" lang="ja-JP" alt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することを求めた。米科学誌セルも、３月８日に出した声明で、「論文の読みやすさなどを改善するツールは認めている」とし、ネイチャー誌と同様の対応をとることを明らかにした。（ワシントン支局　冨山優介）</a:t>
            </a:r>
            <a:endParaRPr kumimoji="1" lang="en-US" altLang="ja-JP" sz="3200" b="0" i="0" u="none" strike="noStrike" kern="1200" cap="none" spc="0" normalizeH="0" baseline="0" noProof="0" dirty="0">
              <a:ln>
                <a:noFill/>
              </a:ln>
              <a:solidFill>
                <a:srgbClr val="0000FF"/>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4" name="テキスト ボックス 3">
            <a:extLst>
              <a:ext uri="{FF2B5EF4-FFF2-40B4-BE49-F238E27FC236}">
                <a16:creationId xmlns:a16="http://schemas.microsoft.com/office/drawing/2014/main" id="{2D2A6D79-F637-03B6-CE4D-2F6626CDFC03}"/>
              </a:ext>
            </a:extLst>
          </p:cNvPr>
          <p:cNvSpPr txBox="1"/>
          <p:nvPr/>
        </p:nvSpPr>
        <p:spPr>
          <a:xfrm>
            <a:off x="333376" y="1099727"/>
            <a:ext cx="8024648"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Times New Roman"/>
                <a:ea typeface="ＭＳ Ｐゴシック"/>
                <a:cs typeface="+mn-cs"/>
              </a:rPr>
              <a:t>https://www.yomiuri.co.jp/science/20230406-OYT1T50193/</a:t>
            </a:r>
            <a:endParaRPr kumimoji="1" lang="ja-JP" altLang="en-US" sz="1800" b="0" i="0" u="none" strike="noStrike" kern="1200" cap="none" spc="0" normalizeH="0" baseline="0" noProof="0" dirty="0">
              <a:ln>
                <a:noFill/>
              </a:ln>
              <a:solidFill>
                <a:srgbClr val="000000"/>
              </a:solidFill>
              <a:effectLst/>
              <a:uLnTx/>
              <a:uFillTx/>
              <a:latin typeface="Times New Roman"/>
              <a:ea typeface="ＭＳ Ｐゴシック"/>
              <a:cs typeface="+mn-cs"/>
            </a:endParaRPr>
          </a:p>
        </p:txBody>
      </p:sp>
    </p:spTree>
    <p:extLst>
      <p:ext uri="{BB962C8B-B14F-4D97-AF65-F5344CB8AC3E}">
        <p14:creationId xmlns:p14="http://schemas.microsoft.com/office/powerpoint/2010/main" val="354705890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7D4B1-0326-C42B-3012-55753BBE320D}"/>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0C07B833-F95D-B2FC-51BC-CEFA00FDBDA7}"/>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画像生成に生成</a:t>
            </a:r>
            <a:r>
              <a:rPr lang="en-US" altLang="ja-JP" sz="3600" b="1" dirty="0">
                <a:solidFill>
                  <a:srgbClr val="0000FF"/>
                </a:solidFill>
              </a:rPr>
              <a:t>AI</a:t>
            </a:r>
            <a:r>
              <a:rPr lang="ja-JP" altLang="en-US" sz="3600" b="1" dirty="0">
                <a:solidFill>
                  <a:srgbClr val="0000FF"/>
                </a:solidFill>
              </a:rPr>
              <a:t>を使った論文が撤回</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4124BB4E-40D4-BA01-BCCA-2D50F3C590F7}"/>
              </a:ext>
            </a:extLst>
          </p:cNvPr>
          <p:cNvSpPr txBox="1"/>
          <p:nvPr/>
        </p:nvSpPr>
        <p:spPr>
          <a:xfrm>
            <a:off x="457200" y="838201"/>
            <a:ext cx="11287125" cy="2492990"/>
          </a:xfrm>
          <a:prstGeom prst="rect">
            <a:avLst/>
          </a:prstGeom>
          <a:noFill/>
        </p:spPr>
        <p:txBody>
          <a:bodyPr wrap="square" rtlCol="0">
            <a:spAutoFit/>
          </a:bodyPr>
          <a:lstStyle/>
          <a:p>
            <a:pPr algn="l">
              <a:buNone/>
            </a:pPr>
            <a:r>
              <a:rPr lang="en-US" altLang="ja-JP" sz="2000" b="0" i="0" dirty="0">
                <a:solidFill>
                  <a:srgbClr val="D73301"/>
                </a:solidFill>
                <a:effectLst/>
                <a:latin typeface="Hiragino Kaku Gothic ProN"/>
              </a:rPr>
              <a:t>2024</a:t>
            </a:r>
            <a:r>
              <a:rPr lang="ja-JP" altLang="en-US" sz="2000" b="0" i="0" dirty="0">
                <a:solidFill>
                  <a:srgbClr val="D73301"/>
                </a:solidFill>
                <a:effectLst/>
                <a:latin typeface="Hiragino Kaku Gothic ProN"/>
              </a:rPr>
              <a:t>年</a:t>
            </a:r>
            <a:r>
              <a:rPr lang="en-US" altLang="ja-JP" sz="2000" b="0" i="0" dirty="0">
                <a:solidFill>
                  <a:srgbClr val="D73301"/>
                </a:solidFill>
                <a:effectLst/>
                <a:latin typeface="Hiragino Kaku Gothic ProN"/>
              </a:rPr>
              <a:t>2</a:t>
            </a:r>
            <a:r>
              <a:rPr lang="ja-JP" altLang="en-US" sz="2000" b="0" i="0" dirty="0">
                <a:solidFill>
                  <a:srgbClr val="D73301"/>
                </a:solidFill>
                <a:effectLst/>
                <a:latin typeface="Hiragino Kaku Gothic ProN"/>
              </a:rPr>
              <a:t>月</a:t>
            </a:r>
            <a:r>
              <a:rPr lang="en-US" altLang="ja-JP" sz="2000" b="0" i="0" dirty="0">
                <a:solidFill>
                  <a:srgbClr val="D73301"/>
                </a:solidFill>
                <a:effectLst/>
                <a:latin typeface="Hiragino Kaku Gothic ProN"/>
              </a:rPr>
              <a:t>17</a:t>
            </a:r>
            <a:r>
              <a:rPr lang="ja-JP" altLang="en-US" sz="2000" b="0" i="0" dirty="0">
                <a:solidFill>
                  <a:srgbClr val="D73301"/>
                </a:solidFill>
                <a:effectLst/>
                <a:latin typeface="Hiragino Kaku Gothic ProN"/>
              </a:rPr>
              <a:t>日</a:t>
            </a:r>
            <a:r>
              <a:rPr lang="en-US" altLang="ja-JP" sz="2000" b="0" i="0" dirty="0">
                <a:solidFill>
                  <a:srgbClr val="D73301"/>
                </a:solidFill>
                <a:effectLst/>
                <a:latin typeface="Hiragino Kaku Gothic ProN"/>
              </a:rPr>
              <a:t>4:52 </a:t>
            </a:r>
            <a:r>
              <a:rPr lang="en-US" altLang="ja-JP" sz="2000" dirty="0" err="1">
                <a:hlinkClick r:id="rId3">
                  <a:extLst>
                    <a:ext uri="{A12FA001-AC4F-418D-AE19-62706E023703}">
                      <ahyp:hlinkClr xmlns:ahyp="http://schemas.microsoft.com/office/drawing/2018/hyperlinkcolor" val="tx"/>
                    </a:ext>
                  </a:extLst>
                </a:hlinkClick>
              </a:rPr>
              <a:t>innovaTopia</a:t>
            </a:r>
            <a:r>
              <a:rPr lang="en-US" altLang="ja-JP" sz="2000" dirty="0">
                <a:hlinkClick r:id="rId3">
                  <a:extLst>
                    <a:ext uri="{A12FA001-AC4F-418D-AE19-62706E023703}">
                      <ahyp:hlinkClr xmlns:ahyp="http://schemas.microsoft.com/office/drawing/2018/hyperlinkcolor" val="tx"/>
                    </a:ext>
                  </a:extLst>
                </a:hlinkClick>
              </a:rPr>
              <a:t>: </a:t>
            </a:r>
            <a:r>
              <a:rPr lang="en-US" altLang="ja-JP" sz="2000" b="0" i="0" dirty="0">
                <a:solidFill>
                  <a:srgbClr val="000000"/>
                </a:solidFill>
                <a:effectLst/>
                <a:latin typeface="Jost"/>
              </a:rPr>
              <a:t>AI</a:t>
            </a:r>
            <a:r>
              <a:rPr lang="ja-JP" altLang="en-US" sz="2000" b="0" i="0" dirty="0">
                <a:solidFill>
                  <a:srgbClr val="000000"/>
                </a:solidFill>
                <a:effectLst/>
                <a:latin typeface="Jost"/>
              </a:rPr>
              <a:t>画像生成器による論文撤回、科学界に警鐘を鳴らす</a:t>
            </a:r>
          </a:p>
          <a:p>
            <a:pPr>
              <a:buNone/>
            </a:pPr>
            <a:r>
              <a:rPr lang="en-US" altLang="ja-JP" sz="2000" dirty="0">
                <a:hlinkClick r:id="rId3">
                  <a:extLst>
                    <a:ext uri="{A12FA001-AC4F-418D-AE19-62706E023703}">
                      <ahyp:hlinkClr xmlns:ahyp="http://schemas.microsoft.com/office/drawing/2018/hyperlinkcolor" val="tx"/>
                    </a:ext>
                  </a:extLst>
                </a:hlinkClick>
              </a:rPr>
              <a:t>https://innovatopia.jp/ai/ai-news/13399/</a:t>
            </a:r>
            <a:endParaRPr lang="en-US" altLang="ja-JP" sz="2000" dirty="0"/>
          </a:p>
          <a:p>
            <a:pPr>
              <a:buNone/>
            </a:pPr>
            <a:endParaRPr lang="en-US" altLang="ja-JP" sz="2000" dirty="0"/>
          </a:p>
          <a:p>
            <a:pPr>
              <a:buNone/>
            </a:pPr>
            <a:r>
              <a:rPr lang="en-US" altLang="ja-JP" sz="3200" dirty="0"/>
              <a:t>Frontiers in Cell and Developmental Biology</a:t>
            </a:r>
            <a:r>
              <a:rPr lang="ja-JP" altLang="en-US" sz="3200" dirty="0"/>
              <a:t>は、</a:t>
            </a:r>
            <a:endParaRPr lang="en-US" altLang="ja-JP" sz="3200" dirty="0"/>
          </a:p>
          <a:p>
            <a:pPr>
              <a:buNone/>
            </a:pPr>
            <a:r>
              <a:rPr lang="en-US" altLang="ja-JP" sz="3200" dirty="0"/>
              <a:t>AI</a:t>
            </a:r>
            <a:r>
              <a:rPr lang="ja-JP" altLang="en-US" sz="3200" dirty="0"/>
              <a:t>画像生成器によって作成された意味不明な図版を含む論文を公開した後、批判を受けてその論文を撤回した。</a:t>
            </a:r>
          </a:p>
        </p:txBody>
      </p:sp>
    </p:spTree>
    <p:extLst>
      <p:ext uri="{BB962C8B-B14F-4D97-AF65-F5344CB8AC3E}">
        <p14:creationId xmlns:p14="http://schemas.microsoft.com/office/powerpoint/2010/main" val="375244063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C912C-2364-67F1-785C-857BB9F3DE47}"/>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17049755-4015-DACC-7C1A-EB9A7F07E103}"/>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ハルシネーション</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E4DA845F-4591-81B8-4BF0-59CE57F145A9}"/>
              </a:ext>
            </a:extLst>
          </p:cNvPr>
          <p:cNvSpPr txBox="1"/>
          <p:nvPr/>
        </p:nvSpPr>
        <p:spPr>
          <a:xfrm>
            <a:off x="200025" y="828675"/>
            <a:ext cx="11744325" cy="5262979"/>
          </a:xfrm>
          <a:prstGeom prst="rect">
            <a:avLst/>
          </a:prstGeom>
          <a:noFill/>
        </p:spPr>
        <p:txBody>
          <a:bodyPr wrap="square" rtlCol="0">
            <a:spAutoFit/>
          </a:bodyPr>
          <a:lstStyle/>
          <a:p>
            <a:pPr>
              <a:buNone/>
            </a:pPr>
            <a:r>
              <a:rPr lang="ja-JP" altLang="en-US" sz="2800" b="1" dirty="0"/>
              <a:t>事実と異なる情報の生成　</a:t>
            </a:r>
            <a:endParaRPr lang="en-US" altLang="ja-JP" sz="2800" b="1" dirty="0"/>
          </a:p>
          <a:p>
            <a:pPr>
              <a:buNone/>
            </a:pPr>
            <a:r>
              <a:rPr lang="en-US" altLang="ja-JP" sz="2800" dirty="0"/>
              <a:t>AI</a:t>
            </a:r>
            <a:r>
              <a:rPr lang="ja-JP" altLang="en-US" sz="2800" dirty="0"/>
              <a:t>が学習したデータと一致しない、または事実に基づいていない回答を生成する現象。</a:t>
            </a:r>
            <a:endParaRPr lang="en-US" altLang="ja-JP" sz="2800" dirty="0"/>
          </a:p>
          <a:p>
            <a:pPr>
              <a:buNone/>
            </a:pPr>
            <a:endParaRPr lang="en-US" altLang="ja-JP" sz="2800" b="1" dirty="0"/>
          </a:p>
          <a:p>
            <a:pPr>
              <a:buNone/>
            </a:pPr>
            <a:r>
              <a:rPr lang="ja-JP" altLang="en-US" sz="2800" b="1" dirty="0"/>
              <a:t>コンテキストの誤解</a:t>
            </a:r>
            <a:endParaRPr lang="en-US" altLang="ja-JP" sz="2800" b="1" dirty="0"/>
          </a:p>
          <a:p>
            <a:pPr>
              <a:buNone/>
            </a:pPr>
            <a:r>
              <a:rPr lang="ja-JP" altLang="en-US" sz="2800" dirty="0"/>
              <a:t>入力された文脈や質問の意味を</a:t>
            </a:r>
            <a:r>
              <a:rPr lang="en-US" altLang="ja-JP" sz="2800" dirty="0"/>
              <a:t>AI</a:t>
            </a:r>
            <a:r>
              <a:rPr lang="ja-JP" altLang="en-US" sz="2800" dirty="0"/>
              <a:t>が誤解し、それに基づいて不正確な出力</a:t>
            </a:r>
            <a:endParaRPr lang="en-US" altLang="ja-JP" sz="2800" dirty="0"/>
          </a:p>
          <a:p>
            <a:pPr>
              <a:buNone/>
            </a:pPr>
            <a:endParaRPr lang="en-US" altLang="ja-JP" sz="2800" dirty="0"/>
          </a:p>
          <a:p>
            <a:pPr>
              <a:buNone/>
            </a:pPr>
            <a:r>
              <a:rPr lang="ja-JP" altLang="en-US" sz="2800" b="1" dirty="0"/>
              <a:t>倫理的・法的なリスク</a:t>
            </a:r>
            <a:endParaRPr lang="en-US" altLang="ja-JP" sz="2800" b="1" dirty="0"/>
          </a:p>
          <a:p>
            <a:pPr>
              <a:buNone/>
            </a:pPr>
            <a:r>
              <a:rPr lang="ja-JP" altLang="en-US" sz="2800" dirty="0"/>
              <a:t>著作権に違反する可能性のある情報や、不適切な内容を生成</a:t>
            </a:r>
            <a:endParaRPr lang="en-US" altLang="ja-JP" sz="2800" dirty="0"/>
          </a:p>
          <a:p>
            <a:pPr>
              <a:buNone/>
            </a:pPr>
            <a:endParaRPr lang="en-US" altLang="ja-JP" sz="2800" dirty="0"/>
          </a:p>
          <a:p>
            <a:pPr>
              <a:buNone/>
            </a:pPr>
            <a:r>
              <a:rPr lang="ja-JP" altLang="en-US" sz="2800" b="1" dirty="0"/>
              <a:t>生成物の過信</a:t>
            </a:r>
            <a:endParaRPr lang="en-US" altLang="ja-JP" sz="2800" b="1" dirty="0"/>
          </a:p>
          <a:p>
            <a:pPr>
              <a:buNone/>
            </a:pPr>
            <a:r>
              <a:rPr lang="en-US" altLang="ja-JP" sz="2800" dirty="0"/>
              <a:t>AI</a:t>
            </a:r>
            <a:r>
              <a:rPr lang="ja-JP" altLang="en-US" sz="2800" dirty="0"/>
              <a:t>が生成するコンテンツには確信を持ったように見える誤り（「虚構の自信」）</a:t>
            </a:r>
            <a:endParaRPr lang="en-US" altLang="ja-JP" sz="2800" dirty="0"/>
          </a:p>
        </p:txBody>
      </p:sp>
    </p:spTree>
    <p:extLst>
      <p:ext uri="{BB962C8B-B14F-4D97-AF65-F5344CB8AC3E}">
        <p14:creationId xmlns:p14="http://schemas.microsoft.com/office/powerpoint/2010/main" val="343560674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CCF8F-52DF-C184-EDBC-54081C7BEA35}"/>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2297A191-7740-7F0B-3834-9846067B70E2}"/>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生成</a:t>
            </a:r>
            <a:r>
              <a:rPr lang="en-US" altLang="ja-JP" sz="3600" b="1" dirty="0">
                <a:solidFill>
                  <a:srgbClr val="0000FF"/>
                </a:solidFill>
              </a:rPr>
              <a:t>AI</a:t>
            </a:r>
            <a:r>
              <a:rPr lang="ja-JP" altLang="en-US" sz="3600" b="1" dirty="0">
                <a:solidFill>
                  <a:srgbClr val="0000FF"/>
                </a:solidFill>
              </a:rPr>
              <a:t>におけるリフレクション</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34119525-C184-02FA-D25B-8574D853E65A}"/>
              </a:ext>
            </a:extLst>
          </p:cNvPr>
          <p:cNvSpPr txBox="1"/>
          <p:nvPr/>
        </p:nvSpPr>
        <p:spPr>
          <a:xfrm>
            <a:off x="276225" y="723900"/>
            <a:ext cx="11620500" cy="6001643"/>
          </a:xfrm>
          <a:prstGeom prst="rect">
            <a:avLst/>
          </a:prstGeom>
          <a:noFill/>
        </p:spPr>
        <p:txBody>
          <a:bodyPr wrap="square" rtlCol="0">
            <a:spAutoFit/>
          </a:bodyPr>
          <a:lstStyle/>
          <a:p>
            <a:pPr>
              <a:buNone/>
            </a:pPr>
            <a:r>
              <a:rPr lang="ja-JP" altLang="en-US" sz="2400" b="1" dirty="0"/>
              <a:t>リフレクション</a:t>
            </a:r>
            <a:r>
              <a:rPr lang="en-US" altLang="ja-JP" sz="2400" b="1" dirty="0"/>
              <a:t>:</a:t>
            </a:r>
            <a:r>
              <a:rPr lang="en-US" altLang="ja-JP" sz="2400" dirty="0"/>
              <a:t> </a:t>
            </a:r>
            <a:r>
              <a:rPr lang="ja-JP" altLang="en-US" sz="2400" dirty="0"/>
              <a:t>過去の事象や経験、知識に振り返り、新たな理解や気づきを得るプロセス</a:t>
            </a:r>
            <a:endParaRPr lang="en-US" altLang="ja-JP" sz="2400" dirty="0"/>
          </a:p>
          <a:p>
            <a:pPr>
              <a:buNone/>
            </a:pPr>
            <a:endParaRPr lang="en-US" altLang="ja-JP" sz="2400" dirty="0"/>
          </a:p>
          <a:p>
            <a:pPr>
              <a:buNone/>
            </a:pPr>
            <a:r>
              <a:rPr lang="ja-JP" altLang="en-US" sz="2400" b="1" dirty="0"/>
              <a:t>生成</a:t>
            </a:r>
            <a:r>
              <a:rPr lang="en-US" altLang="ja-JP" sz="2400" b="1" dirty="0"/>
              <a:t>AI</a:t>
            </a:r>
            <a:r>
              <a:rPr lang="ja-JP" altLang="en-US" sz="2400" b="1" dirty="0"/>
              <a:t>のリフレクション</a:t>
            </a:r>
            <a:r>
              <a:rPr lang="en-US" altLang="ja-JP" sz="2400" b="1" dirty="0"/>
              <a:t>:</a:t>
            </a:r>
            <a:r>
              <a:rPr lang="ja-JP" altLang="en-US" sz="2400" b="1" dirty="0"/>
              <a:t> </a:t>
            </a:r>
            <a:r>
              <a:rPr lang="ja-JP" altLang="en-US" sz="2400" dirty="0"/>
              <a:t>生成内容の精査</a:t>
            </a:r>
            <a:endParaRPr lang="en-US" altLang="ja-JP" sz="2400" dirty="0"/>
          </a:p>
          <a:p>
            <a:pPr marL="342900" indent="-342900">
              <a:buFont typeface="Arial" panose="020B0604020202020204" pitchFamily="34" charset="0"/>
              <a:buChar char="•"/>
            </a:pPr>
            <a:r>
              <a:rPr lang="ja-JP" altLang="en-US" sz="2400" b="1" dirty="0"/>
              <a:t>根拠を確認</a:t>
            </a:r>
            <a:br>
              <a:rPr lang="en-US" altLang="ja-JP" sz="2400" b="1" dirty="0"/>
            </a:br>
            <a:r>
              <a:rPr lang="en-US" altLang="ja-JP" sz="2400" dirty="0"/>
              <a:t>AI: </a:t>
            </a:r>
            <a:r>
              <a:rPr lang="ja-JP" altLang="en-US" sz="2400" dirty="0"/>
              <a:t>「今日の天気は晴れです」</a:t>
            </a:r>
            <a:br>
              <a:rPr lang="en-US" altLang="ja-JP" sz="2400" dirty="0"/>
            </a:br>
            <a:r>
              <a:rPr lang="ja-JP" altLang="en-US" sz="2400" dirty="0"/>
              <a:t>リフレクション</a:t>
            </a:r>
            <a:r>
              <a:rPr lang="en-US" altLang="ja-JP" sz="2400" dirty="0"/>
              <a:t>: </a:t>
            </a:r>
            <a:r>
              <a:rPr lang="ja-JP" altLang="en-US" sz="2400" dirty="0"/>
              <a:t>「なぜ晴れと判断したのですか？データのソースはどこですか？」 </a:t>
            </a:r>
            <a:endParaRPr lang="en-US" altLang="ja-JP" sz="2400" dirty="0"/>
          </a:p>
          <a:p>
            <a:pPr marL="342900" indent="-342900">
              <a:buFont typeface="Arial" panose="020B0604020202020204" pitchFamily="34" charset="0"/>
              <a:buChar char="•"/>
            </a:pPr>
            <a:r>
              <a:rPr lang="ja-JP" altLang="en-US" sz="2400" b="1" dirty="0"/>
              <a:t>他のアイデアの提案を促す</a:t>
            </a:r>
            <a:br>
              <a:rPr lang="en-US" altLang="ja-JP" sz="2400" b="1" dirty="0"/>
            </a:br>
            <a:r>
              <a:rPr lang="en-US" altLang="ja-JP" sz="2400" dirty="0"/>
              <a:t>AI: </a:t>
            </a:r>
            <a:r>
              <a:rPr lang="ja-JP" altLang="en-US" sz="2400" dirty="0"/>
              <a:t>「新しいプロジェクトのアイデアとして</a:t>
            </a:r>
            <a:r>
              <a:rPr lang="en-US" altLang="ja-JP" sz="2400" dirty="0"/>
              <a:t>X</a:t>
            </a:r>
            <a:r>
              <a:rPr lang="ja-JP" altLang="en-US" sz="2400" dirty="0"/>
              <a:t>を提案します」</a:t>
            </a:r>
            <a:br>
              <a:rPr lang="en-US" altLang="ja-JP" sz="2400" dirty="0"/>
            </a:br>
            <a:r>
              <a:rPr lang="ja-JP" altLang="en-US" sz="2400" dirty="0"/>
              <a:t>リフレクション</a:t>
            </a:r>
            <a:r>
              <a:rPr lang="en-US" altLang="ja-JP" sz="2400" dirty="0"/>
              <a:t>: </a:t>
            </a:r>
            <a:r>
              <a:rPr lang="ja-JP" altLang="en-US" sz="2400" dirty="0"/>
              <a:t>「他に</a:t>
            </a:r>
            <a:r>
              <a:rPr lang="en-US" altLang="ja-JP" sz="2400" dirty="0"/>
              <a:t>Y</a:t>
            </a:r>
            <a:r>
              <a:rPr lang="ja-JP" altLang="en-US" sz="2400" dirty="0"/>
              <a:t>や</a:t>
            </a:r>
            <a:r>
              <a:rPr lang="en-US" altLang="ja-JP" sz="2400" dirty="0"/>
              <a:t>Z</a:t>
            </a:r>
            <a:r>
              <a:rPr lang="ja-JP" altLang="en-US" sz="2400" dirty="0"/>
              <a:t>を検討するとどうなりますか？利点や欠点を比較してください」</a:t>
            </a:r>
            <a:endParaRPr lang="en-US" altLang="ja-JP" sz="2400" dirty="0"/>
          </a:p>
          <a:p>
            <a:pPr marL="342900" indent="-342900">
              <a:buFont typeface="Arial" panose="020B0604020202020204" pitchFamily="34" charset="0"/>
              <a:buChar char="•"/>
            </a:pPr>
            <a:r>
              <a:rPr lang="ja-JP" altLang="en-US" sz="2400" b="1" dirty="0"/>
              <a:t>構成や表現の改善</a:t>
            </a:r>
            <a:br>
              <a:rPr lang="en-US" altLang="ja-JP" sz="2400" b="1" dirty="0"/>
            </a:br>
            <a:r>
              <a:rPr lang="en-US" altLang="ja-JP" sz="2400" dirty="0"/>
              <a:t>AI: </a:t>
            </a:r>
            <a:r>
              <a:rPr lang="ja-JP" altLang="en-US" sz="2400" dirty="0"/>
              <a:t>「この文章は説明が不十分だ」</a:t>
            </a:r>
            <a:br>
              <a:rPr lang="en-US" altLang="ja-JP" sz="2400" dirty="0"/>
            </a:br>
            <a:r>
              <a:rPr lang="ja-JP" altLang="en-US" sz="2400" dirty="0"/>
              <a:t>リフレクション</a:t>
            </a:r>
            <a:r>
              <a:rPr lang="en-US" altLang="ja-JP" sz="2400" dirty="0"/>
              <a:t>: </a:t>
            </a:r>
            <a:r>
              <a:rPr lang="ja-JP" altLang="en-US" sz="2400" dirty="0"/>
              <a:t>「どの部分が不十分で、どのように改善できますか？」 </a:t>
            </a:r>
            <a:endParaRPr lang="en-US" altLang="ja-JP" sz="2400" dirty="0"/>
          </a:p>
          <a:p>
            <a:pPr marL="342900" indent="-342900">
              <a:buFont typeface="Arial" panose="020B0604020202020204" pitchFamily="34" charset="0"/>
              <a:buChar char="•"/>
            </a:pPr>
            <a:r>
              <a:rPr lang="ja-JP" altLang="en-US" sz="2400" b="1" dirty="0"/>
              <a:t>倫理的な検証</a:t>
            </a:r>
            <a:br>
              <a:rPr lang="en-US" altLang="ja-JP" sz="2400" b="1" dirty="0"/>
            </a:br>
            <a:r>
              <a:rPr lang="en-US" altLang="ja-JP" sz="2400" dirty="0"/>
              <a:t>AI: </a:t>
            </a:r>
            <a:r>
              <a:rPr lang="ja-JP" altLang="en-US" sz="2400" dirty="0"/>
              <a:t>「このテーマで生成された情報を使用できます」</a:t>
            </a:r>
            <a:br>
              <a:rPr lang="en-US" altLang="ja-JP" sz="2400" dirty="0"/>
            </a:br>
            <a:r>
              <a:rPr lang="ja-JP" altLang="en-US" sz="2400" dirty="0"/>
              <a:t>リフレクション</a:t>
            </a:r>
            <a:r>
              <a:rPr lang="en-US" altLang="ja-JP" sz="2400" dirty="0"/>
              <a:t>: </a:t>
            </a:r>
            <a:r>
              <a:rPr lang="ja-JP" altLang="en-US" sz="2400" dirty="0"/>
              <a:t>「この情報を使用する場合、倫理的・法的な問題は発生しませんか？」</a:t>
            </a:r>
            <a:endParaRPr lang="en-US" altLang="ja-JP" sz="2400" dirty="0"/>
          </a:p>
        </p:txBody>
      </p:sp>
    </p:spTree>
    <p:extLst>
      <p:ext uri="{BB962C8B-B14F-4D97-AF65-F5344CB8AC3E}">
        <p14:creationId xmlns:p14="http://schemas.microsoft.com/office/powerpoint/2010/main" val="34130836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49FA9-CBC7-E720-0583-D56263EF6636}"/>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10EDD269-E936-632B-984C-F73DB347CB11}"/>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プロンプトバイアス・誘導バイアス</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46BC2816-6312-20A3-5DB3-0A2AD44BD728}"/>
              </a:ext>
            </a:extLst>
          </p:cNvPr>
          <p:cNvSpPr txBox="1"/>
          <p:nvPr/>
        </p:nvSpPr>
        <p:spPr>
          <a:xfrm>
            <a:off x="447675" y="838201"/>
            <a:ext cx="11553825" cy="5262979"/>
          </a:xfrm>
          <a:prstGeom prst="rect">
            <a:avLst/>
          </a:prstGeom>
          <a:noFill/>
        </p:spPr>
        <p:txBody>
          <a:bodyPr wrap="square" rtlCol="0">
            <a:spAutoFit/>
          </a:bodyPr>
          <a:lstStyle/>
          <a:p>
            <a:pPr>
              <a:buNone/>
            </a:pPr>
            <a:r>
              <a:rPr lang="ja-JP" altLang="en-US" sz="3200" dirty="0"/>
              <a:t>プロンプトが</a:t>
            </a:r>
            <a:endParaRPr lang="en-US" altLang="ja-JP" sz="3200" dirty="0"/>
          </a:p>
          <a:p>
            <a:pPr>
              <a:buNone/>
            </a:pPr>
            <a:r>
              <a:rPr lang="ja-JP" altLang="en-US" sz="2800" dirty="0"/>
              <a:t>・ 生成</a:t>
            </a:r>
            <a:r>
              <a:rPr lang="en-US" altLang="ja-JP" sz="2800" dirty="0"/>
              <a:t>AI</a:t>
            </a:r>
            <a:r>
              <a:rPr lang="ja-JP" altLang="en-US" sz="2800" dirty="0"/>
              <a:t>の回答に対する方向性や意図を過剰に制限</a:t>
            </a:r>
            <a:br>
              <a:rPr lang="en-US" altLang="ja-JP" sz="2800" dirty="0"/>
            </a:br>
            <a:r>
              <a:rPr lang="ja-JP" altLang="en-US" sz="2800" dirty="0"/>
              <a:t>・ 特定の偏見を植え付ける</a:t>
            </a:r>
            <a:br>
              <a:rPr lang="en-US" altLang="ja-JP" sz="2800" dirty="0"/>
            </a:br>
            <a:r>
              <a:rPr lang="ja-JP" altLang="en-US" sz="3200" dirty="0"/>
              <a:t>ことで、結果的に誤った回答が導かれる</a:t>
            </a:r>
            <a:endParaRPr lang="en-US" altLang="ja-JP" sz="3200" dirty="0"/>
          </a:p>
          <a:p>
            <a:pPr>
              <a:buNone/>
            </a:pPr>
            <a:endParaRPr lang="en-US" altLang="ja-JP" sz="3200" dirty="0"/>
          </a:p>
          <a:p>
            <a:pPr>
              <a:buNone/>
            </a:pPr>
            <a:r>
              <a:rPr lang="ja-JP" altLang="en-US" sz="3200" b="1" dirty="0"/>
              <a:t>以下の場合に顕著になる</a:t>
            </a:r>
            <a:br>
              <a:rPr lang="en-US" altLang="ja-JP" sz="3200" b="1" dirty="0"/>
            </a:br>
            <a:r>
              <a:rPr lang="ja-JP" altLang="en-US" sz="2800" dirty="0"/>
              <a:t>・ プロンプトが具体的すぎると、答えの範囲が狭まり、選択肢が限定される</a:t>
            </a:r>
            <a:br>
              <a:rPr lang="en-US" altLang="ja-JP" sz="2800" dirty="0"/>
            </a:br>
            <a:r>
              <a:rPr lang="ja-JP" altLang="en-US" sz="2800" dirty="0"/>
              <a:t>・ 利用者の意図が暗黙的なバイアスを含むと回答に潜在的な偏向が発生</a:t>
            </a:r>
            <a:br>
              <a:rPr lang="en-US" altLang="ja-JP" sz="2800" dirty="0"/>
            </a:br>
            <a:endParaRPr lang="en-US" altLang="ja-JP" sz="3200" dirty="0"/>
          </a:p>
          <a:p>
            <a:pPr algn="ctr">
              <a:buNone/>
            </a:pPr>
            <a:r>
              <a:rPr lang="ja-JP" altLang="en-US" sz="3200" b="1" dirty="0"/>
              <a:t>プロンプトをできるだけ</a:t>
            </a:r>
            <a:r>
              <a:rPr lang="ja-JP" altLang="en-US" sz="3200" b="1" dirty="0">
                <a:solidFill>
                  <a:srgbClr val="FF0000"/>
                </a:solidFill>
              </a:rPr>
              <a:t>中立的かつ広範囲に設計</a:t>
            </a:r>
            <a:r>
              <a:rPr lang="ja-JP" altLang="en-US" sz="3200" b="1" dirty="0"/>
              <a:t>し、</a:t>
            </a:r>
            <a:br>
              <a:rPr lang="en-US" altLang="ja-JP" sz="3200" b="1" dirty="0"/>
            </a:br>
            <a:r>
              <a:rPr lang="ja-JP" altLang="en-US" sz="3200" b="1" dirty="0"/>
              <a:t>生成された回答を多角的に検証</a:t>
            </a:r>
            <a:endParaRPr lang="ja-JP" altLang="en-US" sz="3200" dirty="0"/>
          </a:p>
        </p:txBody>
      </p:sp>
    </p:spTree>
    <p:extLst>
      <p:ext uri="{BB962C8B-B14F-4D97-AF65-F5344CB8AC3E}">
        <p14:creationId xmlns:p14="http://schemas.microsoft.com/office/powerpoint/2010/main" val="1799549890"/>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8CB9A-6828-CEDC-2F3D-E754150D04DC}"/>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8A092DE2-AA12-DE5A-5C64-CE71E7CB27F5}"/>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クロスチェック</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3B6E27F0-6106-488E-40C8-B30873489B5F}"/>
              </a:ext>
            </a:extLst>
          </p:cNvPr>
          <p:cNvSpPr txBox="1"/>
          <p:nvPr/>
        </p:nvSpPr>
        <p:spPr>
          <a:xfrm>
            <a:off x="552450" y="838201"/>
            <a:ext cx="11087100" cy="5016758"/>
          </a:xfrm>
          <a:prstGeom prst="rect">
            <a:avLst/>
          </a:prstGeom>
          <a:noFill/>
        </p:spPr>
        <p:txBody>
          <a:bodyPr wrap="square" rtlCol="0">
            <a:spAutoFit/>
          </a:bodyPr>
          <a:lstStyle/>
          <a:p>
            <a:pPr marL="457200" indent="-457200">
              <a:buFont typeface="Arial" panose="020B0604020202020204" pitchFamily="34" charset="0"/>
              <a:buChar char="•"/>
            </a:pPr>
            <a:r>
              <a:rPr lang="ja-JP" altLang="en-US" sz="3200" dirty="0"/>
              <a:t>複数の情報源を参照</a:t>
            </a:r>
            <a:br>
              <a:rPr lang="en-US" altLang="ja-JP" sz="3200" dirty="0"/>
            </a:br>
            <a:r>
              <a:rPr lang="ja-JP" altLang="en-US" sz="3200" dirty="0"/>
              <a:t>異なる信頼できる情報源（公式サイトや学術論文など）を確認</a:t>
            </a:r>
            <a:endParaRPr lang="en-US" altLang="ja-JP" sz="3200" dirty="0"/>
          </a:p>
          <a:p>
            <a:pPr marL="457200" indent="-457200">
              <a:buFont typeface="Arial" panose="020B0604020202020204" pitchFamily="34" charset="0"/>
              <a:buChar char="•"/>
            </a:pPr>
            <a:r>
              <a:rPr lang="ja-JP" altLang="en-US" sz="3200" dirty="0"/>
              <a:t>事実を確認</a:t>
            </a:r>
            <a:br>
              <a:rPr lang="en-US" altLang="ja-JP" sz="3200" dirty="0"/>
            </a:br>
            <a:r>
              <a:rPr lang="ja-JP" altLang="en-US" sz="3200" dirty="0"/>
              <a:t>特定の数値や日付など、容易に確認できる事実は、専門的なウェブサイトやデータベースで調べる</a:t>
            </a:r>
            <a:endParaRPr lang="en-US" altLang="ja-JP" sz="3200" dirty="0"/>
          </a:p>
          <a:p>
            <a:pPr marL="457200" indent="-457200">
              <a:buFont typeface="Arial" panose="020B0604020202020204" pitchFamily="34" charset="0"/>
              <a:buChar char="•"/>
            </a:pPr>
            <a:r>
              <a:rPr lang="ja-JP" altLang="en-US" sz="3200" dirty="0"/>
              <a:t>一次情報に立ち返る</a:t>
            </a:r>
            <a:br>
              <a:rPr lang="en-US" altLang="ja-JP" sz="3200" dirty="0"/>
            </a:br>
            <a:r>
              <a:rPr lang="en-US" altLang="ja-JP" sz="3200" dirty="0"/>
              <a:t>AI</a:t>
            </a:r>
            <a:r>
              <a:rPr lang="ja-JP" altLang="en-US" sz="3200" dirty="0"/>
              <a:t>が提供する情報が元々どこから来ているかが不明な場合は、その分野の専門家や公的な資料を直接調べて確認する</a:t>
            </a:r>
            <a:endParaRPr lang="en-US" altLang="ja-JP" sz="3200" dirty="0"/>
          </a:p>
          <a:p>
            <a:pPr marL="457200" indent="-457200">
              <a:buFont typeface="Arial" panose="020B0604020202020204" pitchFamily="34" charset="0"/>
              <a:buChar char="•"/>
            </a:pPr>
            <a:r>
              <a:rPr lang="ja-JP" altLang="en-US" sz="3200" dirty="0"/>
              <a:t>専門家の意見を求める</a:t>
            </a:r>
            <a:br>
              <a:rPr lang="en-US" altLang="ja-JP" sz="3200" dirty="0"/>
            </a:br>
            <a:r>
              <a:rPr lang="ja-JP" altLang="en-US" sz="3200" dirty="0"/>
              <a:t>専門家や、信頼性の高い専門サイト、公式発表を確認</a:t>
            </a:r>
          </a:p>
        </p:txBody>
      </p:sp>
    </p:spTree>
    <p:extLst>
      <p:ext uri="{BB962C8B-B14F-4D97-AF65-F5344CB8AC3E}">
        <p14:creationId xmlns:p14="http://schemas.microsoft.com/office/powerpoint/2010/main" val="135041826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C7603-3E8E-82BA-D1AD-2E32040D0DD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8C2D76B-BEA1-F196-F9FE-B1D9D450861E}"/>
              </a:ext>
            </a:extLst>
          </p:cNvPr>
          <p:cNvSpPr>
            <a:spLocks noGrp="1"/>
          </p:cNvSpPr>
          <p:nvPr>
            <p:ph type="title"/>
          </p:nvPr>
        </p:nvSpPr>
        <p:spPr>
          <a:xfrm>
            <a:off x="0" y="-1"/>
            <a:ext cx="12192000" cy="103822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eaLnBrk="1" hangingPunct="1"/>
            <a:r>
              <a:rPr lang="ja-JP" altLang="en-US" sz="3600" b="1" dirty="0">
                <a:solidFill>
                  <a:srgbClr val="0000FF"/>
                </a:solidFill>
              </a:rPr>
              <a:t>講義の内容</a:t>
            </a:r>
          </a:p>
        </p:txBody>
      </p:sp>
      <p:sp>
        <p:nvSpPr>
          <p:cNvPr id="3" name="コンテンツ プレースホルダー 2">
            <a:extLst>
              <a:ext uri="{FF2B5EF4-FFF2-40B4-BE49-F238E27FC236}">
                <a16:creationId xmlns:a16="http://schemas.microsoft.com/office/drawing/2014/main" id="{FC46CB1D-D75D-1000-5450-2F2B768C6D92}"/>
              </a:ext>
            </a:extLst>
          </p:cNvPr>
          <p:cNvSpPr>
            <a:spLocks noGrp="1"/>
          </p:cNvSpPr>
          <p:nvPr>
            <p:ph idx="1"/>
          </p:nvPr>
        </p:nvSpPr>
        <p:spPr>
          <a:xfrm>
            <a:off x="436129" y="889648"/>
            <a:ext cx="11534198" cy="5603516"/>
          </a:xfrm>
        </p:spPr>
        <p:txBody>
          <a:bodyPr>
            <a:normAutofit fontScale="77500" lnSpcReduction="20000"/>
          </a:bodyPr>
          <a:lstStyle/>
          <a:p>
            <a:pPr>
              <a:lnSpc>
                <a:spcPct val="120000"/>
              </a:lnSpc>
              <a:spcBef>
                <a:spcPts val="600"/>
              </a:spcBef>
              <a:buFont typeface="Arial" panose="020B0604020202020204" pitchFamily="34" charset="0"/>
              <a:buChar char="•"/>
            </a:pPr>
            <a:r>
              <a:rPr lang="ja-JP" altLang="en-US" sz="4800" dirty="0"/>
              <a:t>生成</a:t>
            </a:r>
            <a:r>
              <a:rPr lang="en-US" altLang="ja-JP" sz="4800" dirty="0"/>
              <a:t>AI</a:t>
            </a:r>
            <a:r>
              <a:rPr lang="ja-JP" altLang="en-US" sz="4800" dirty="0"/>
              <a:t>を利用する上での注意</a:t>
            </a:r>
            <a:endParaRPr lang="en-US" altLang="ja-JP" sz="4800" dirty="0"/>
          </a:p>
          <a:p>
            <a:pPr>
              <a:lnSpc>
                <a:spcPct val="120000"/>
              </a:lnSpc>
              <a:spcBef>
                <a:spcPts val="600"/>
              </a:spcBef>
              <a:buFont typeface="Arial" panose="020B0604020202020204" pitchFamily="34" charset="0"/>
              <a:buChar char="•"/>
            </a:pPr>
            <a:r>
              <a:rPr lang="ja-JP" altLang="en-US" sz="4800" dirty="0"/>
              <a:t>生成</a:t>
            </a:r>
            <a:r>
              <a:rPr lang="en-US" altLang="ja-JP" sz="4800" dirty="0"/>
              <a:t>AI</a:t>
            </a:r>
            <a:r>
              <a:rPr lang="ja-JP" altLang="en-US" sz="4800" dirty="0"/>
              <a:t>の利用例</a:t>
            </a:r>
            <a:br>
              <a:rPr lang="en-US" altLang="ja-JP" sz="4800" dirty="0"/>
            </a:br>
            <a:r>
              <a:rPr lang="en-US" altLang="ja-JP" sz="4800" dirty="0"/>
              <a:t>1.</a:t>
            </a:r>
            <a:r>
              <a:rPr lang="ja-JP" altLang="en-US" sz="4800" dirty="0"/>
              <a:t> 一般的な質問</a:t>
            </a:r>
            <a:br>
              <a:rPr lang="en-US" altLang="ja-JP" sz="4800" dirty="0"/>
            </a:br>
            <a:r>
              <a:rPr lang="en-US" altLang="ja-JP" sz="4800" dirty="0"/>
              <a:t>2.</a:t>
            </a:r>
            <a:r>
              <a:rPr lang="ja-JP" altLang="en-US" sz="4800" dirty="0"/>
              <a:t> 翻訳</a:t>
            </a:r>
            <a:br>
              <a:rPr lang="en-US" altLang="ja-JP" sz="4800" dirty="0"/>
            </a:br>
            <a:r>
              <a:rPr lang="en-US" altLang="ja-JP" sz="3600" dirty="0"/>
              <a:t>3.</a:t>
            </a:r>
            <a:r>
              <a:rPr lang="ja-JP" altLang="en-US" sz="3600" dirty="0"/>
              <a:t> プログラミング</a:t>
            </a:r>
            <a:br>
              <a:rPr lang="en-US" altLang="ja-JP" sz="3600" dirty="0"/>
            </a:br>
            <a:r>
              <a:rPr lang="ja-JP" altLang="en-US" sz="3100" dirty="0"/>
              <a:t>　　今回新たな講義はしない。以下の資料を参照のこと</a:t>
            </a:r>
            <a:r>
              <a:rPr lang="en-US" altLang="ja-JP" sz="3100" dirty="0"/>
              <a:t>:</a:t>
            </a:r>
            <a:br>
              <a:rPr lang="en-US" altLang="ja-JP" sz="3100" dirty="0"/>
            </a:br>
            <a:r>
              <a:rPr lang="ja-JP" altLang="en-US" sz="3100" dirty="0"/>
              <a:t>　　チュートリアル</a:t>
            </a:r>
            <a:r>
              <a:rPr lang="en-US" altLang="ja-JP" sz="3100" dirty="0"/>
              <a:t>:</a:t>
            </a:r>
            <a:r>
              <a:rPr lang="ja-JP" altLang="en-US" sz="3100" dirty="0"/>
              <a:t>学生と教員のための</a:t>
            </a:r>
            <a:r>
              <a:rPr lang="en-US" altLang="ja-JP" sz="3100" dirty="0"/>
              <a:t>python</a:t>
            </a:r>
            <a:r>
              <a:rPr lang="ja-JP" altLang="en-US" sz="3100" dirty="0"/>
              <a:t>と</a:t>
            </a:r>
            <a:r>
              <a:rPr lang="en-US" altLang="ja-JP" sz="3100" dirty="0"/>
              <a:t>ChatGPT</a:t>
            </a:r>
            <a:r>
              <a:rPr lang="ja-JP" altLang="en-US" sz="3100" dirty="0"/>
              <a:t>活用法</a:t>
            </a:r>
            <a:br>
              <a:rPr lang="en-US" altLang="ja-JP" sz="3100" dirty="0"/>
            </a:br>
            <a:r>
              <a:rPr lang="ja-JP" altLang="en-US" sz="3100" dirty="0"/>
              <a:t>　　　</a:t>
            </a:r>
            <a:r>
              <a:rPr lang="en-US" altLang="ja-JP" sz="3100" dirty="0">
                <a:hlinkClick r:id="rId2">
                  <a:extLst>
                    <a:ext uri="{A12FA001-AC4F-418D-AE19-62706E023703}">
                      <ahyp:hlinkClr xmlns:ahyp="http://schemas.microsoft.com/office/drawing/2018/hyperlinkcolor" val="tx"/>
                    </a:ext>
                  </a:extLst>
                </a:hlinkClick>
              </a:rPr>
              <a:t>http://d2mate.mdxes.iir.isct.ac.jp/D2MatE/D2MatE_programs.html?page=tutorial</a:t>
            </a:r>
            <a:br>
              <a:rPr lang="en-US" altLang="ja-JP" sz="3100" dirty="0"/>
            </a:br>
            <a:r>
              <a:rPr lang="ja-JP" altLang="en-US" sz="3100" dirty="0"/>
              <a:t>　　　　で </a:t>
            </a:r>
            <a:r>
              <a:rPr lang="en-US" altLang="ja-JP" sz="3100" dirty="0"/>
              <a:t>“</a:t>
            </a:r>
            <a:r>
              <a:rPr lang="ja-JP" altLang="en-US" sz="3100" dirty="0"/>
              <a:t>生成</a:t>
            </a:r>
            <a:r>
              <a:rPr lang="en-US" altLang="ja-JP" sz="3100" dirty="0"/>
              <a:t>AI”</a:t>
            </a:r>
            <a:r>
              <a:rPr lang="ja-JP" altLang="en-US" sz="3100" dirty="0"/>
              <a:t> ボタンを押して絞り込んでから検索</a:t>
            </a:r>
            <a:br>
              <a:rPr lang="en-US" altLang="ja-JP" sz="3100" dirty="0"/>
            </a:br>
            <a:r>
              <a:rPr lang="ja-JP" altLang="en-US" sz="3100" dirty="0"/>
              <a:t>　　計算材料科学基礎講義</a:t>
            </a:r>
            <a:r>
              <a:rPr lang="en-US" altLang="ja-JP" sz="3100" dirty="0"/>
              <a:t>:</a:t>
            </a:r>
            <a:r>
              <a:rPr lang="ja-JP" altLang="en-US" sz="3100" dirty="0"/>
              <a:t> 　　</a:t>
            </a:r>
            <a:br>
              <a:rPr lang="en-US" altLang="ja-JP" sz="3100" dirty="0"/>
            </a:br>
            <a:r>
              <a:rPr lang="ja-JP" altLang="en-US" sz="3100" dirty="0"/>
              <a:t>　　　</a:t>
            </a:r>
            <a:r>
              <a:rPr lang="en-US" altLang="ja-JP" sz="3100" dirty="0">
                <a:hlinkClick r:id="rId3">
                  <a:extLst>
                    <a:ext uri="{A12FA001-AC4F-418D-AE19-62706E023703}">
                      <ahyp:hlinkClr xmlns:ahyp="http://schemas.microsoft.com/office/drawing/2018/hyperlinkcolor" val="tx"/>
                    </a:ext>
                  </a:extLst>
                </a:hlinkClick>
              </a:rPr>
              <a:t>http://d2mate.mdxes.iir.isct.ac.jp/D2MatE/D2MatE_programs.html?page=fcms</a:t>
            </a:r>
            <a:endParaRPr lang="en-US" altLang="ja-JP" sz="3100" dirty="0"/>
          </a:p>
          <a:p>
            <a:pPr>
              <a:lnSpc>
                <a:spcPct val="120000"/>
              </a:lnSpc>
              <a:spcBef>
                <a:spcPts val="600"/>
              </a:spcBef>
              <a:buFont typeface="Arial" panose="020B0604020202020204" pitchFamily="34" charset="0"/>
              <a:buChar char="•"/>
            </a:pPr>
            <a:endParaRPr lang="en-US" altLang="ja-JP" sz="3100" dirty="0"/>
          </a:p>
        </p:txBody>
      </p:sp>
    </p:spTree>
    <p:extLst>
      <p:ext uri="{BB962C8B-B14F-4D97-AF65-F5344CB8AC3E}">
        <p14:creationId xmlns:p14="http://schemas.microsoft.com/office/powerpoint/2010/main" val="3289953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0B4DD-6A40-64D7-2894-426EFE17523F}"/>
            </a:ext>
          </a:extLst>
        </p:cNvPr>
        <p:cNvGrpSpPr/>
        <p:nvPr/>
      </p:nvGrpSpPr>
      <p:grpSpPr>
        <a:xfrm>
          <a:off x="0" y="0"/>
          <a:ext cx="0" cy="0"/>
          <a:chOff x="0" y="0"/>
          <a:chExt cx="0" cy="0"/>
        </a:xfrm>
      </p:grpSpPr>
      <p:sp>
        <p:nvSpPr>
          <p:cNvPr id="26626" name="Rectangle 2">
            <a:extLst>
              <a:ext uri="{FF2B5EF4-FFF2-40B4-BE49-F238E27FC236}">
                <a16:creationId xmlns:a16="http://schemas.microsoft.com/office/drawing/2014/main" id="{23A7E23F-11AA-2325-3829-9A9F1C340E81}"/>
              </a:ext>
            </a:extLst>
          </p:cNvPr>
          <p:cNvSpPr>
            <a:spLocks noChangeArrowheads="1"/>
          </p:cNvSpPr>
          <p:nvPr/>
        </p:nvSpPr>
        <p:spPr bwMode="auto">
          <a:xfrm>
            <a:off x="0" y="0"/>
            <a:ext cx="12192000" cy="6858000"/>
          </a:xfrm>
          <a:prstGeom prst="rect">
            <a:avLst/>
          </a:prstGeom>
          <a:solidFill>
            <a:srgbClr val="DAFEDD"/>
          </a:solidFill>
          <a:ln w="9525">
            <a:solidFill>
              <a:schemeClr val="tx1"/>
            </a:solid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26629" name="Rectangle 5">
            <a:extLst>
              <a:ext uri="{FF2B5EF4-FFF2-40B4-BE49-F238E27FC236}">
                <a16:creationId xmlns:a16="http://schemas.microsoft.com/office/drawing/2014/main" id="{FF1B4C99-B448-7CD3-5709-3722AF7AB40D}"/>
              </a:ext>
            </a:extLst>
          </p:cNvPr>
          <p:cNvSpPr>
            <a:spLocks noGrp="1" noChangeArrowheads="1"/>
          </p:cNvSpPr>
          <p:nvPr>
            <p:ph type="ctrTitle"/>
          </p:nvPr>
        </p:nvSpPr>
        <p:spPr>
          <a:xfrm>
            <a:off x="-1" y="1885950"/>
            <a:ext cx="12191999" cy="2952750"/>
          </a:xfrm>
        </p:spPr>
        <p:txBody>
          <a:bodyPr/>
          <a:lstStyle/>
          <a:p>
            <a:pPr eaLnBrk="1" hangingPunct="1"/>
            <a:r>
              <a:rPr lang="ja-JP" altLang="en-US" sz="3600" b="1" dirty="0">
                <a:solidFill>
                  <a:srgbClr val="0000FF"/>
                </a:solidFill>
                <a:latin typeface="+mn-lt"/>
                <a:ea typeface="+mn-ea"/>
              </a:rPr>
              <a:t>ハルシネーションの実例</a:t>
            </a:r>
          </a:p>
        </p:txBody>
      </p:sp>
    </p:spTree>
    <p:extLst>
      <p:ext uri="{BB962C8B-B14F-4D97-AF65-F5344CB8AC3E}">
        <p14:creationId xmlns:p14="http://schemas.microsoft.com/office/powerpoint/2010/main" val="71402766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33ED0-695B-F6AA-A9A4-93B4CD8B1020}"/>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Rectangle 6">
                <a:extLst>
                  <a:ext uri="{FF2B5EF4-FFF2-40B4-BE49-F238E27FC236}">
                    <a16:creationId xmlns:a16="http://schemas.microsoft.com/office/drawing/2014/main" id="{11C2732B-8135-36F3-81E0-2E1D668E8613}"/>
                  </a:ext>
                </a:extLst>
              </p:cNvPr>
              <p:cNvSpPr txBox="1">
                <a:spLocks noChangeArrowheads="1"/>
              </p:cNvSpPr>
              <p:nvPr/>
            </p:nvSpPr>
            <p:spPr bwMode="auto">
              <a:xfrm>
                <a:off x="0" y="0"/>
                <a:ext cx="12192000" cy="769620"/>
              </a:xfrm>
              <a:prstGeom prst="rect">
                <a:avLst/>
              </a:prstGeom>
              <a:noFill/>
              <a:ln>
                <a:noFill/>
              </a:ln>
              <a:extLst>
                <a:ext uri="{909E8E84-426E-40DD-AFC4-6F175D3DCCD1}">
                  <a14:hiddenFill>
                    <a:solidFill>
                      <a:srgbClr val="FFFFFF"/>
                    </a:solidFill>
                  </a14:hiddenFill>
                </a:ext>
                <a:ext uri="{91240B29-F687-4F45-9708-019B960494DF}">
                  <a14:hiddenLine w="9525" cap="flat" cmpd="sng">
                    <a:solidFill>
                      <a:schemeClr val="tx1"/>
                    </a:solidFill>
                    <a:prstDash val="solid"/>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a:lstStyle>
              <a:p>
                <a:pPr>
                  <a:defRPr/>
                </a:pPr>
                <a:r>
                  <a:rPr lang="ja-JP" altLang="en-US" sz="3200" b="1" kern="0" dirty="0">
                    <a:solidFill>
                      <a:srgbClr val="0000FF"/>
                    </a:solidFill>
                    <a:latin typeface="Times New Roman"/>
                    <a:ea typeface="ＭＳ Ｐゴシック"/>
                  </a:rPr>
                  <a:t>パラメータを</a:t>
                </a:r>
                <a:r>
                  <a:rPr lang="en-US" altLang="ja-JP" sz="3200" b="1" kern="0" dirty="0">
                    <a:solidFill>
                      <a:srgbClr val="0000FF"/>
                    </a:solidFill>
                    <a:latin typeface="Times New Roman"/>
                    <a:ea typeface="ＭＳ Ｐゴシック"/>
                  </a:rPr>
                  <a:t>p</a:t>
                </a:r>
                <a:r>
                  <a:rPr lang="ja-JP" altLang="en-US" sz="3200" b="1" kern="0" dirty="0">
                    <a:solidFill>
                      <a:srgbClr val="0000FF"/>
                    </a:solidFill>
                    <a:latin typeface="Times New Roman"/>
                    <a:ea typeface="ＭＳ Ｐゴシック"/>
                  </a:rPr>
                  <a:t>個含む線形モデルの不偏分散</a:t>
                </a:r>
                <a14:m>
                  <m:oMath xmlns:m="http://schemas.openxmlformats.org/officeDocument/2006/math">
                    <m:acc>
                      <m:accPr>
                        <m:chr m:val="̂"/>
                        <m:ctrlPr>
                          <a:rPr lang="en-US" altLang="ja-JP" sz="3200" b="1" i="1" smtClean="0">
                            <a:solidFill>
                              <a:srgbClr val="0000FF"/>
                            </a:solidFill>
                            <a:latin typeface="Cambria Math" panose="02040503050406030204" pitchFamily="18" charset="0"/>
                          </a:rPr>
                        </m:ctrlPr>
                      </m:accPr>
                      <m:e>
                        <m:sSup>
                          <m:sSupPr>
                            <m:ctrlPr>
                              <a:rPr lang="en-US" altLang="ja-JP" sz="3200" b="1" i="1">
                                <a:solidFill>
                                  <a:srgbClr val="0000FF"/>
                                </a:solidFill>
                                <a:latin typeface="Cambria Math" panose="02040503050406030204" pitchFamily="18" charset="0"/>
                              </a:rPr>
                            </m:ctrlPr>
                          </m:sSupPr>
                          <m:e>
                            <m:r>
                              <a:rPr lang="ja-JP" altLang="en-US" sz="3200" b="1" i="1">
                                <a:solidFill>
                                  <a:srgbClr val="0000FF"/>
                                </a:solidFill>
                                <a:latin typeface="Cambria Math" panose="02040503050406030204" pitchFamily="18" charset="0"/>
                              </a:rPr>
                              <m:t> </m:t>
                            </m:r>
                            <m:r>
                              <a:rPr lang="ja-JP" altLang="en-US" sz="3200" b="1" i="1">
                                <a:solidFill>
                                  <a:srgbClr val="0000FF"/>
                                </a:solidFill>
                                <a:latin typeface="Cambria Math" panose="02040503050406030204" pitchFamily="18" charset="0"/>
                              </a:rPr>
                              <m:t>𝝈</m:t>
                            </m:r>
                          </m:e>
                          <m:sup>
                            <m:r>
                              <a:rPr lang="en-US" altLang="ja-JP" sz="3200" b="1" i="1">
                                <a:solidFill>
                                  <a:srgbClr val="0000FF"/>
                                </a:solidFill>
                                <a:latin typeface="Cambria Math" panose="02040503050406030204" pitchFamily="18" charset="0"/>
                              </a:rPr>
                              <m:t>𝟐</m:t>
                            </m:r>
                          </m:sup>
                        </m:sSup>
                      </m:e>
                    </m:acc>
                    <m:r>
                      <a:rPr lang="en-US" altLang="ja-JP" sz="3200" b="1" i="1">
                        <a:solidFill>
                          <a:srgbClr val="0000FF"/>
                        </a:solidFill>
                        <a:latin typeface="Cambria Math" panose="02040503050406030204" pitchFamily="18" charset="0"/>
                      </a:rPr>
                      <m:t>=</m:t>
                    </m:r>
                    <m:f>
                      <m:fPr>
                        <m:ctrlPr>
                          <a:rPr lang="en-US" altLang="ja-JP" sz="3200" b="1" i="1">
                            <a:solidFill>
                              <a:srgbClr val="0000FF"/>
                            </a:solidFill>
                            <a:latin typeface="Cambria Math" panose="02040503050406030204" pitchFamily="18" charset="0"/>
                          </a:rPr>
                        </m:ctrlPr>
                      </m:fPr>
                      <m:num>
                        <m:r>
                          <a:rPr lang="en-US" altLang="ja-JP" sz="3200" b="1" i="1">
                            <a:solidFill>
                              <a:srgbClr val="0000FF"/>
                            </a:solidFill>
                            <a:latin typeface="Cambria Math" panose="02040503050406030204" pitchFamily="18" charset="0"/>
                          </a:rPr>
                          <m:t>𝟏</m:t>
                        </m:r>
                      </m:num>
                      <m:den>
                        <m:r>
                          <a:rPr lang="en-US" altLang="ja-JP" sz="3200" b="1" i="1">
                            <a:solidFill>
                              <a:srgbClr val="0000FF"/>
                            </a:solidFill>
                            <a:latin typeface="Cambria Math" panose="02040503050406030204" pitchFamily="18" charset="0"/>
                          </a:rPr>
                          <m:t>𝒏</m:t>
                        </m:r>
                        <m:r>
                          <a:rPr lang="en-US" altLang="ja-JP" sz="3200" b="1" i="1">
                            <a:solidFill>
                              <a:srgbClr val="0000FF"/>
                            </a:solidFill>
                            <a:latin typeface="Cambria Math" panose="02040503050406030204" pitchFamily="18" charset="0"/>
                          </a:rPr>
                          <m:t>−</m:t>
                        </m:r>
                        <m:r>
                          <a:rPr lang="en-US" altLang="ja-JP" sz="3200" b="1" i="1">
                            <a:solidFill>
                              <a:srgbClr val="0000FF"/>
                            </a:solidFill>
                            <a:latin typeface="Cambria Math" panose="02040503050406030204" pitchFamily="18" charset="0"/>
                          </a:rPr>
                          <m:t>𝒑</m:t>
                        </m:r>
                      </m:den>
                    </m:f>
                    <m:sSup>
                      <m:sSupPr>
                        <m:ctrlPr>
                          <a:rPr lang="en-US" altLang="ja-JP" sz="3200" b="1" i="1">
                            <a:solidFill>
                              <a:srgbClr val="0000FF"/>
                            </a:solidFill>
                            <a:latin typeface="Cambria Math" panose="02040503050406030204" pitchFamily="18" charset="0"/>
                          </a:rPr>
                        </m:ctrlPr>
                      </m:sSupPr>
                      <m:e>
                        <m:r>
                          <a:rPr lang="ja-JP" altLang="en-US" sz="3200" b="1" i="1">
                            <a:solidFill>
                              <a:srgbClr val="0000FF"/>
                            </a:solidFill>
                            <a:latin typeface="Cambria Math" panose="02040503050406030204" pitchFamily="18" charset="0"/>
                          </a:rPr>
                          <m:t>𝜺</m:t>
                        </m:r>
                      </m:e>
                      <m:sup>
                        <m:r>
                          <a:rPr lang="en-US" altLang="ja-JP" sz="3200" b="1" i="1">
                            <a:solidFill>
                              <a:srgbClr val="0000FF"/>
                            </a:solidFill>
                            <a:latin typeface="Cambria Math" panose="02040503050406030204" pitchFamily="18" charset="0"/>
                          </a:rPr>
                          <m:t>𝒕</m:t>
                        </m:r>
                      </m:sup>
                    </m:sSup>
                    <m:r>
                      <a:rPr lang="ja-JP" altLang="en-US" sz="3200" b="1" i="1">
                        <a:solidFill>
                          <a:srgbClr val="0000FF"/>
                        </a:solidFill>
                        <a:latin typeface="Cambria Math" panose="02040503050406030204" pitchFamily="18" charset="0"/>
                      </a:rPr>
                      <m:t>𝜺</m:t>
                    </m:r>
                  </m:oMath>
                </a14:m>
                <a:endParaRPr lang="ja-JP" altLang="en-US" sz="3200" b="1" kern="0" dirty="0">
                  <a:solidFill>
                    <a:srgbClr val="0000FF"/>
                  </a:solidFill>
                  <a:latin typeface="Times New Roman"/>
                  <a:ea typeface="ＭＳ Ｐゴシック"/>
                </a:endParaRPr>
              </a:p>
            </p:txBody>
          </p:sp>
        </mc:Choice>
        <mc:Fallback xmlns="">
          <p:sp>
            <p:nvSpPr>
              <p:cNvPr id="6" name="Rectangle 6">
                <a:extLst>
                  <a:ext uri="{FF2B5EF4-FFF2-40B4-BE49-F238E27FC236}">
                    <a16:creationId xmlns:a16="http://schemas.microsoft.com/office/drawing/2014/main" id="{11C2732B-8135-36F3-81E0-2E1D668E8613}"/>
                  </a:ext>
                </a:extLst>
              </p:cNvPr>
              <p:cNvSpPr txBox="1">
                <a:spLocks noRot="1" noChangeAspect="1" noMove="1" noResize="1" noEditPoints="1" noAdjustHandles="1" noChangeArrowheads="1" noChangeShapeType="1" noTextEdit="1"/>
              </p:cNvSpPr>
              <p:nvPr/>
            </p:nvSpPr>
            <p:spPr bwMode="auto">
              <a:xfrm>
                <a:off x="0" y="0"/>
                <a:ext cx="12192000" cy="769620"/>
              </a:xfrm>
              <a:prstGeom prst="rect">
                <a:avLst/>
              </a:prstGeom>
              <a:blipFill>
                <a:blip r:embed="rId3"/>
                <a:stretch>
                  <a:fillRect t="-5556" b="-9524"/>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4" name="テキスト ボックス 13">
                <a:extLst>
                  <a:ext uri="{FF2B5EF4-FFF2-40B4-BE49-F238E27FC236}">
                    <a16:creationId xmlns:a16="http://schemas.microsoft.com/office/drawing/2014/main" id="{4CF7F837-272D-F4A1-4E4B-2BED89C026C8}"/>
                  </a:ext>
                </a:extLst>
              </p:cNvPr>
              <p:cNvSpPr txBox="1"/>
              <p:nvPr/>
            </p:nvSpPr>
            <p:spPr>
              <a:xfrm>
                <a:off x="576072" y="655572"/>
                <a:ext cx="11512296" cy="9215664"/>
              </a:xfrm>
              <a:prstGeom prst="rect">
                <a:avLst/>
              </a:prstGeom>
              <a:noFill/>
            </p:spPr>
            <p:txBody>
              <a:bodyPr wrap="square" rtlCol="0">
                <a:spAutoFit/>
              </a:bodyPr>
              <a:lstStyle/>
              <a:p>
                <a:pPr fontAlgn="base">
                  <a:spcBef>
                    <a:spcPct val="0"/>
                  </a:spcBef>
                  <a:spcAft>
                    <a:spcPct val="0"/>
                  </a:spcAft>
                  <a:defRPr/>
                </a:pPr>
                <a:r>
                  <a:rPr lang="ja-JP" altLang="en-US" sz="2000" dirty="0">
                    <a:solidFill>
                      <a:srgbClr val="000000"/>
                    </a:solidFill>
                    <a:ea typeface="ＭＳ Ｐゴシック"/>
                  </a:rPr>
                  <a:t>モデル</a:t>
                </a:r>
                <a:r>
                  <a:rPr lang="en-US" altLang="ja-JP" sz="2000" dirty="0">
                    <a:solidFill>
                      <a:srgbClr val="000000"/>
                    </a:solidFill>
                    <a:ea typeface="ＭＳ Ｐゴシック"/>
                  </a:rPr>
                  <a:t>:</a:t>
                </a:r>
                <a:r>
                  <a:rPr lang="ja-JP" altLang="en-US" sz="2000" dirty="0">
                    <a:solidFill>
                      <a:srgbClr val="000000"/>
                    </a:solidFill>
                    <a:ea typeface="ＭＳ Ｐゴシック"/>
                  </a:rPr>
                  <a:t> </a:t>
                </a:r>
                <a14:m>
                  <m:oMath xmlns:m="http://schemas.openxmlformats.org/officeDocument/2006/math">
                    <m:sSub>
                      <m:sSubPr>
                        <m:ctrlPr>
                          <a:rPr lang="en-US" altLang="ja-JP" sz="2000" i="1" smtClean="0">
                            <a:solidFill>
                              <a:srgbClr val="000000"/>
                            </a:solidFill>
                            <a:latin typeface="Cambria Math" panose="02040503050406030204" pitchFamily="18" charset="0"/>
                            <a:ea typeface="ＭＳ Ｐゴシック"/>
                          </a:rPr>
                        </m:ctrlPr>
                      </m:sSubPr>
                      <m:e>
                        <m:r>
                          <a:rPr lang="en-US" altLang="ja-JP" sz="2000" b="0" i="1" smtClean="0">
                            <a:solidFill>
                              <a:srgbClr val="000000"/>
                            </a:solidFill>
                            <a:latin typeface="Cambria Math" panose="02040503050406030204" pitchFamily="18" charset="0"/>
                            <a:ea typeface="ＭＳ Ｐゴシック"/>
                          </a:rPr>
                          <m:t>𝑦</m:t>
                        </m:r>
                      </m:e>
                      <m:sub>
                        <m:r>
                          <a:rPr lang="en-US" altLang="ja-JP" sz="2000" b="0" i="1" smtClean="0">
                            <a:solidFill>
                              <a:srgbClr val="000000"/>
                            </a:solidFill>
                            <a:latin typeface="Cambria Math" panose="02040503050406030204" pitchFamily="18" charset="0"/>
                            <a:ea typeface="ＭＳ Ｐゴシック"/>
                          </a:rPr>
                          <m:t>𝑖</m:t>
                        </m:r>
                      </m:sub>
                    </m:sSub>
                    <m:r>
                      <a:rPr lang="en-US" altLang="ja-JP" sz="2000" b="0" i="1" smtClean="0">
                        <a:solidFill>
                          <a:srgbClr val="000000"/>
                        </a:solidFill>
                        <a:latin typeface="Cambria Math" panose="02040503050406030204" pitchFamily="18" charset="0"/>
                        <a:ea typeface="ＭＳ Ｐゴシック"/>
                      </a:rPr>
                      <m:t>=</m:t>
                    </m:r>
                    <m:nary>
                      <m:naryPr>
                        <m:chr m:val="∑"/>
                        <m:limLoc m:val="subSup"/>
                        <m:ctrlPr>
                          <a:rPr lang="en-US" altLang="ja-JP" sz="2000" i="1" smtClean="0">
                            <a:solidFill>
                              <a:srgbClr val="000000"/>
                            </a:solidFill>
                            <a:latin typeface="Cambria Math" panose="02040503050406030204" pitchFamily="18" charset="0"/>
                            <a:ea typeface="ＭＳ Ｐゴシック"/>
                          </a:rPr>
                        </m:ctrlPr>
                      </m:naryPr>
                      <m:sub>
                        <m:r>
                          <m:rPr>
                            <m:brk m:alnAt="25"/>
                          </m:rPr>
                          <a:rPr lang="en-US" altLang="ja-JP" sz="2000" b="0" i="1" smtClean="0">
                            <a:solidFill>
                              <a:srgbClr val="000000"/>
                            </a:solidFill>
                            <a:latin typeface="Cambria Math" panose="02040503050406030204" pitchFamily="18" charset="0"/>
                            <a:ea typeface="ＭＳ Ｐゴシック"/>
                          </a:rPr>
                          <m:t>𝑘</m:t>
                        </m:r>
                        <m:r>
                          <a:rPr lang="en-US" altLang="ja-JP" sz="2000" b="0" i="1" smtClean="0">
                            <a:solidFill>
                              <a:srgbClr val="000000"/>
                            </a:solidFill>
                            <a:latin typeface="Cambria Math" panose="02040503050406030204" pitchFamily="18" charset="0"/>
                            <a:ea typeface="ＭＳ Ｐゴシック"/>
                          </a:rPr>
                          <m:t>=1</m:t>
                        </m:r>
                      </m:sub>
                      <m:sup>
                        <m:r>
                          <a:rPr lang="en-US" altLang="ja-JP" sz="2000" b="0" i="1" smtClean="0">
                            <a:solidFill>
                              <a:srgbClr val="000000"/>
                            </a:solidFill>
                            <a:latin typeface="Cambria Math" panose="02040503050406030204" pitchFamily="18" charset="0"/>
                            <a:ea typeface="ＭＳ Ｐゴシック"/>
                          </a:rPr>
                          <m:t>𝑝</m:t>
                        </m:r>
                      </m:sup>
                      <m:e>
                        <m:sSub>
                          <m:sSubPr>
                            <m:ctrlPr>
                              <a:rPr lang="en-US" altLang="ja-JP" sz="2000" i="1" smtClean="0">
                                <a:solidFill>
                                  <a:srgbClr val="000000"/>
                                </a:solidFill>
                                <a:latin typeface="Cambria Math" panose="02040503050406030204" pitchFamily="18" charset="0"/>
                                <a:ea typeface="ＭＳ Ｐゴシック"/>
                              </a:rPr>
                            </m:ctrlPr>
                          </m:sSubPr>
                          <m:e>
                            <m:r>
                              <a:rPr lang="ja-JP" altLang="en-US" sz="2000" b="0" i="1" smtClean="0">
                                <a:solidFill>
                                  <a:srgbClr val="000000"/>
                                </a:solidFill>
                                <a:latin typeface="Cambria Math" panose="02040503050406030204" pitchFamily="18" charset="0"/>
                                <a:ea typeface="ＭＳ Ｐゴシック"/>
                              </a:rPr>
                              <m:t>𝛽</m:t>
                            </m:r>
                          </m:e>
                          <m:sub>
                            <m:r>
                              <a:rPr lang="en-US" altLang="ja-JP" sz="2000" b="0" i="1" smtClean="0">
                                <a:solidFill>
                                  <a:srgbClr val="000000"/>
                                </a:solidFill>
                                <a:latin typeface="Cambria Math" panose="02040503050406030204" pitchFamily="18" charset="0"/>
                                <a:ea typeface="ＭＳ Ｐゴシック"/>
                              </a:rPr>
                              <m:t>𝑘</m:t>
                            </m:r>
                          </m:sub>
                        </m:sSub>
                        <m:sSub>
                          <m:sSubPr>
                            <m:ctrlPr>
                              <a:rPr lang="en-US" altLang="ja-JP" sz="2000" i="1">
                                <a:solidFill>
                                  <a:srgbClr val="000000"/>
                                </a:solidFill>
                                <a:latin typeface="Cambria Math" panose="02040503050406030204" pitchFamily="18" charset="0"/>
                              </a:rPr>
                            </m:ctrlPr>
                          </m:sSubPr>
                          <m:e>
                            <m:r>
                              <a:rPr lang="en-US" altLang="ja-JP" sz="2000" b="0" i="1" smtClean="0">
                                <a:solidFill>
                                  <a:srgbClr val="000000"/>
                                </a:solidFill>
                                <a:latin typeface="Cambria Math" panose="02040503050406030204" pitchFamily="18" charset="0"/>
                              </a:rPr>
                              <m:t>𝑥</m:t>
                            </m:r>
                          </m:e>
                          <m:sub>
                            <m:r>
                              <a:rPr lang="en-US" altLang="ja-JP" sz="2000" b="0" i="1" smtClean="0">
                                <a:solidFill>
                                  <a:srgbClr val="000000"/>
                                </a:solidFill>
                                <a:latin typeface="Cambria Math" panose="02040503050406030204" pitchFamily="18" charset="0"/>
                              </a:rPr>
                              <m:t>𝑘</m:t>
                            </m:r>
                            <m:r>
                              <a:rPr lang="en-US" altLang="ja-JP" sz="2000" b="0" i="1" smtClean="0">
                                <a:solidFill>
                                  <a:srgbClr val="000000"/>
                                </a:solidFill>
                                <a:latin typeface="Cambria Math" panose="02040503050406030204" pitchFamily="18" charset="0"/>
                              </a:rPr>
                              <m:t>,</m:t>
                            </m:r>
                            <m:r>
                              <a:rPr lang="en-US" altLang="ja-JP" sz="2000" b="0" i="1" smtClean="0">
                                <a:solidFill>
                                  <a:srgbClr val="000000"/>
                                </a:solidFill>
                                <a:latin typeface="Cambria Math" panose="02040503050406030204" pitchFamily="18" charset="0"/>
                              </a:rPr>
                              <m:t>𝑖</m:t>
                            </m:r>
                          </m:sub>
                        </m:sSub>
                      </m:e>
                    </m:nary>
                  </m:oMath>
                </a14:m>
                <a:r>
                  <a:rPr lang="en-US" altLang="ja-JP" sz="2000" dirty="0">
                    <a:solidFill>
                      <a:srgbClr val="000000"/>
                    </a:solidFill>
                    <a:latin typeface="Times New Roman"/>
                    <a:ea typeface="ＭＳ Ｐゴシック"/>
                  </a:rPr>
                  <a:t> </a:t>
                </a:r>
              </a:p>
              <a:p>
                <a:pPr fontAlgn="base">
                  <a:spcBef>
                    <a:spcPct val="0"/>
                  </a:spcBef>
                  <a:spcAft>
                    <a:spcPct val="0"/>
                  </a:spcAft>
                  <a:defRPr/>
                </a:pPr>
                <a:r>
                  <a:rPr lang="ja-JP" altLang="en-US" sz="2000" dirty="0">
                    <a:solidFill>
                      <a:srgbClr val="000000"/>
                    </a:solidFill>
                    <a:latin typeface="Cambria Math" panose="02040503050406030204" pitchFamily="18" charset="0"/>
                    <a:ea typeface="ＭＳ Ｐゴシック"/>
                  </a:rPr>
                  <a:t>最小二乗法による</a:t>
                </a:r>
                <a14:m>
                  <m:oMath xmlns:m="http://schemas.openxmlformats.org/officeDocument/2006/math">
                    <m:r>
                      <a:rPr lang="ja-JP" altLang="en-US" sz="2000" i="1">
                        <a:solidFill>
                          <a:srgbClr val="000000"/>
                        </a:solidFill>
                        <a:latin typeface="Cambria Math" panose="02040503050406030204" pitchFamily="18" charset="0"/>
                      </a:rPr>
                      <m:t>𝛽</m:t>
                    </m:r>
                  </m:oMath>
                </a14:m>
                <a:r>
                  <a:rPr lang="en-US" altLang="ja-JP" sz="2000" dirty="0">
                    <a:solidFill>
                      <a:srgbClr val="000000"/>
                    </a:solidFill>
                    <a:latin typeface="Cambria Math" panose="02040503050406030204" pitchFamily="18" charset="0"/>
                  </a:rPr>
                  <a:t> </a:t>
                </a:r>
                <a:r>
                  <a:rPr lang="ja-JP" altLang="en-US" sz="2000" dirty="0">
                    <a:solidFill>
                      <a:srgbClr val="000000"/>
                    </a:solidFill>
                    <a:latin typeface="Cambria Math" panose="02040503050406030204" pitchFamily="18" charset="0"/>
                  </a:rPr>
                  <a:t>の推定量</a:t>
                </a:r>
                <a:r>
                  <a:rPr lang="en-US" altLang="ja-JP" sz="2000" dirty="0">
                    <a:solidFill>
                      <a:srgbClr val="000000"/>
                    </a:solidFill>
                    <a:latin typeface="Cambria Math" panose="02040503050406030204" pitchFamily="18" charset="0"/>
                  </a:rPr>
                  <a:t>:</a:t>
                </a:r>
                <a:r>
                  <a:rPr lang="ja-JP" altLang="en-US" sz="2000" dirty="0">
                    <a:solidFill>
                      <a:srgbClr val="000000"/>
                    </a:solidFill>
                    <a:latin typeface="Cambria Math" panose="02040503050406030204" pitchFamily="18" charset="0"/>
                  </a:rPr>
                  <a:t> </a:t>
                </a:r>
                <a14:m>
                  <m:oMath xmlns:m="http://schemas.openxmlformats.org/officeDocument/2006/math">
                    <m:acc>
                      <m:accPr>
                        <m:chr m:val="̂"/>
                        <m:ctrlPr>
                          <a:rPr lang="ja-JP" altLang="en-US" sz="2000" b="0" i="1" smtClean="0">
                            <a:solidFill>
                              <a:srgbClr val="000000"/>
                            </a:solidFill>
                            <a:latin typeface="Cambria Math" panose="02040503050406030204" pitchFamily="18" charset="0"/>
                          </a:rPr>
                        </m:ctrlPr>
                      </m:accPr>
                      <m:e>
                        <m:r>
                          <a:rPr lang="ja-JP" altLang="en-US" sz="2000" i="1">
                            <a:solidFill>
                              <a:srgbClr val="000000"/>
                            </a:solidFill>
                            <a:latin typeface="Cambria Math" panose="02040503050406030204" pitchFamily="18" charset="0"/>
                          </a:rPr>
                          <m:t>𝛽</m:t>
                        </m:r>
                      </m:e>
                    </m:acc>
                    <m:r>
                      <a:rPr lang="en-US" altLang="ja-JP" sz="2000" b="0" i="1" smtClean="0">
                        <a:solidFill>
                          <a:schemeClr val="tx1"/>
                        </a:solidFill>
                        <a:latin typeface="Cambria Math" panose="02040503050406030204" pitchFamily="18" charset="0"/>
                      </a:rPr>
                      <m:t>=</m:t>
                    </m:r>
                    <m:sSup>
                      <m:sSupPr>
                        <m:ctrlPr>
                          <a:rPr lang="en-US" altLang="ja-JP" sz="2000" i="1">
                            <a:latin typeface="Cambria Math" panose="02040503050406030204" pitchFamily="18" charset="0"/>
                          </a:rPr>
                        </m:ctrlPr>
                      </m:sSupPr>
                      <m:e>
                        <m:d>
                          <m:dPr>
                            <m:ctrlPr>
                              <a:rPr lang="en-US" altLang="ja-JP" sz="2000" i="1">
                                <a:latin typeface="Cambria Math" panose="02040503050406030204" pitchFamily="18" charset="0"/>
                              </a:rPr>
                            </m:ctrlPr>
                          </m:dPr>
                          <m:e>
                            <m:sSup>
                              <m:sSupPr>
                                <m:ctrlPr>
                                  <a:rPr lang="en-US" altLang="ja-JP" sz="2000" i="1">
                                    <a:latin typeface="Cambria Math" panose="02040503050406030204" pitchFamily="18" charset="0"/>
                                  </a:rPr>
                                </m:ctrlPr>
                              </m:sSupPr>
                              <m:e>
                                <m:r>
                                  <a:rPr lang="en-US" altLang="ja-JP" sz="2000" b="0" i="1">
                                    <a:latin typeface="Cambria Math" panose="02040503050406030204" pitchFamily="18" charset="0"/>
                                  </a:rPr>
                                  <m:t>𝑋</m:t>
                                </m:r>
                              </m:e>
                              <m:sup>
                                <m:r>
                                  <a:rPr lang="en-US" altLang="ja-JP" sz="2000" b="0" i="1">
                                    <a:latin typeface="Cambria Math" panose="02040503050406030204" pitchFamily="18" charset="0"/>
                                  </a:rPr>
                                  <m:t>𝑡</m:t>
                                </m:r>
                              </m:sup>
                            </m:sSup>
                            <m:r>
                              <a:rPr lang="en-US" altLang="ja-JP" sz="2000" b="0" i="1">
                                <a:latin typeface="Cambria Math" panose="02040503050406030204" pitchFamily="18" charset="0"/>
                              </a:rPr>
                              <m:t>𝑋</m:t>
                            </m:r>
                          </m:e>
                        </m:d>
                      </m:e>
                      <m:sup>
                        <m:r>
                          <a:rPr lang="en-US" altLang="ja-JP" sz="2000" b="0" i="1" smtClean="0">
                            <a:latin typeface="Cambria Math" panose="02040503050406030204" pitchFamily="18" charset="0"/>
                          </a:rPr>
                          <m:t>−1</m:t>
                        </m:r>
                      </m:sup>
                    </m:sSup>
                    <m:sSup>
                      <m:sSupPr>
                        <m:ctrlPr>
                          <a:rPr lang="en-US" altLang="ja-JP" sz="2000" i="1">
                            <a:latin typeface="Cambria Math" panose="02040503050406030204" pitchFamily="18" charset="0"/>
                          </a:rPr>
                        </m:ctrlPr>
                      </m:sSupPr>
                      <m:e>
                        <m:r>
                          <a:rPr lang="en-US" altLang="ja-JP" sz="2000" b="0" i="1">
                            <a:latin typeface="Cambria Math" panose="02040503050406030204" pitchFamily="18" charset="0"/>
                          </a:rPr>
                          <m:t>𝑋</m:t>
                        </m:r>
                      </m:e>
                      <m:sup>
                        <m:r>
                          <a:rPr lang="en-US" altLang="ja-JP" sz="2000" b="0" i="1">
                            <a:latin typeface="Cambria Math" panose="02040503050406030204" pitchFamily="18" charset="0"/>
                          </a:rPr>
                          <m:t>𝑡</m:t>
                        </m:r>
                      </m:sup>
                    </m:sSup>
                    <m:r>
                      <a:rPr lang="en-US" altLang="ja-JP" sz="2000" b="0" i="1" smtClean="0">
                        <a:latin typeface="Cambria Math" panose="02040503050406030204" pitchFamily="18" charset="0"/>
                      </a:rPr>
                      <m:t>𝑌</m:t>
                    </m:r>
                  </m:oMath>
                </a14:m>
                <a:endParaRPr lang="en-US" altLang="ja-JP" sz="2000" dirty="0">
                  <a:solidFill>
                    <a:schemeClr val="tx1"/>
                  </a:solidFill>
                  <a:latin typeface="Times New Roman"/>
                  <a:ea typeface="ＭＳ Ｐゴシック"/>
                </a:endParaRPr>
              </a:p>
              <a:p>
                <a:pPr fontAlgn="base">
                  <a:spcBef>
                    <a:spcPct val="0"/>
                  </a:spcBef>
                  <a:spcAft>
                    <a:spcPct val="0"/>
                  </a:spcAft>
                  <a:defRPr/>
                </a:pPr>
                <a:r>
                  <a:rPr lang="en-US" altLang="ja-JP" sz="2000" b="0" dirty="0">
                    <a:solidFill>
                      <a:srgbClr val="000000"/>
                    </a:solidFill>
                    <a:ea typeface="ＭＳ Ｐゴシック"/>
                  </a:rPr>
                  <a:t>	</a:t>
                </a:r>
                <a14:m>
                  <m:oMath xmlns:m="http://schemas.openxmlformats.org/officeDocument/2006/math">
                    <m:r>
                      <a:rPr lang="en-US" altLang="ja-JP" sz="2000" b="0" i="1" smtClean="0">
                        <a:solidFill>
                          <a:srgbClr val="000000"/>
                        </a:solidFill>
                        <a:latin typeface="Cambria Math" panose="02040503050406030204" pitchFamily="18" charset="0"/>
                        <a:ea typeface="ＭＳ Ｐゴシック"/>
                      </a:rPr>
                      <m:t>𝑦</m:t>
                    </m:r>
                    <m:r>
                      <a:rPr lang="en-US" altLang="ja-JP" sz="2000" b="0" i="1" smtClean="0">
                        <a:solidFill>
                          <a:srgbClr val="000000"/>
                        </a:solidFill>
                        <a:latin typeface="Cambria Math" panose="02040503050406030204" pitchFamily="18" charset="0"/>
                        <a:ea typeface="ＭＳ Ｐゴシック"/>
                      </a:rPr>
                      <m:t>=</m:t>
                    </m:r>
                    <m:sSup>
                      <m:sSupPr>
                        <m:ctrlPr>
                          <a:rPr lang="en-US" altLang="ja-JP" sz="2000" i="1">
                            <a:solidFill>
                              <a:srgbClr val="000000"/>
                            </a:solidFill>
                            <a:latin typeface="Cambria Math" panose="02040503050406030204" pitchFamily="18" charset="0"/>
                          </a:rPr>
                        </m:ctrlPr>
                      </m:sSupPr>
                      <m:e>
                        <m:d>
                          <m:dPr>
                            <m:ctrlPr>
                              <a:rPr lang="en-US" altLang="ja-JP" sz="2000" i="1">
                                <a:solidFill>
                                  <a:srgbClr val="000000"/>
                                </a:solidFill>
                                <a:latin typeface="Cambria Math" panose="02040503050406030204" pitchFamily="18" charset="0"/>
                              </a:rPr>
                            </m:ctrlPr>
                          </m:dPr>
                          <m:e>
                            <m:sSub>
                              <m:sSubPr>
                                <m:ctrlPr>
                                  <a:rPr lang="en-US" altLang="ja-JP" sz="2000" i="1">
                                    <a:solidFill>
                                      <a:srgbClr val="000000"/>
                                    </a:solidFill>
                                    <a:latin typeface="Cambria Math" panose="02040503050406030204" pitchFamily="18" charset="0"/>
                                  </a:rPr>
                                </m:ctrlPr>
                              </m:sSubPr>
                              <m:e>
                                <m:r>
                                  <a:rPr lang="en-US" altLang="ja-JP" sz="2000" b="0" i="1">
                                    <a:solidFill>
                                      <a:srgbClr val="000000"/>
                                    </a:solidFill>
                                    <a:latin typeface="Cambria Math" panose="02040503050406030204" pitchFamily="18" charset="0"/>
                                  </a:rPr>
                                  <m:t>𝑦</m:t>
                                </m:r>
                              </m:e>
                              <m:sub>
                                <m:r>
                                  <a:rPr lang="en-US" altLang="ja-JP" sz="2000" b="0" i="1">
                                    <a:solidFill>
                                      <a:srgbClr val="000000"/>
                                    </a:solidFill>
                                    <a:latin typeface="Cambria Math" panose="02040503050406030204" pitchFamily="18" charset="0"/>
                                  </a:rPr>
                                  <m:t>1</m:t>
                                </m:r>
                              </m:sub>
                            </m:sSub>
                            <m:r>
                              <a:rPr lang="en-US" altLang="ja-JP" sz="2000" b="0" i="1">
                                <a:solidFill>
                                  <a:srgbClr val="000000"/>
                                </a:solidFill>
                                <a:latin typeface="Cambria Math" panose="02040503050406030204" pitchFamily="18" charset="0"/>
                              </a:rPr>
                              <m:t>,</m:t>
                            </m:r>
                            <m:sSub>
                              <m:sSubPr>
                                <m:ctrlPr>
                                  <a:rPr lang="en-US" altLang="ja-JP" sz="2000" i="1">
                                    <a:solidFill>
                                      <a:srgbClr val="000000"/>
                                    </a:solidFill>
                                    <a:latin typeface="Cambria Math" panose="02040503050406030204" pitchFamily="18" charset="0"/>
                                  </a:rPr>
                                </m:ctrlPr>
                              </m:sSubPr>
                              <m:e>
                                <m:r>
                                  <a:rPr lang="en-US" altLang="ja-JP" sz="2000" b="0" i="1">
                                    <a:solidFill>
                                      <a:srgbClr val="000000"/>
                                    </a:solidFill>
                                    <a:latin typeface="Cambria Math" panose="02040503050406030204" pitchFamily="18" charset="0"/>
                                  </a:rPr>
                                  <m:t>𝑦</m:t>
                                </m:r>
                              </m:e>
                              <m:sub>
                                <m:r>
                                  <a:rPr lang="en-US" altLang="ja-JP" sz="2000" b="0" i="1">
                                    <a:solidFill>
                                      <a:srgbClr val="000000"/>
                                    </a:solidFill>
                                    <a:latin typeface="Cambria Math" panose="02040503050406030204" pitchFamily="18" charset="0"/>
                                  </a:rPr>
                                  <m:t>2</m:t>
                                </m:r>
                              </m:sub>
                            </m:sSub>
                            <m:r>
                              <a:rPr lang="en-US" altLang="ja-JP" sz="2000" b="0" i="1">
                                <a:solidFill>
                                  <a:srgbClr val="000000"/>
                                </a:solidFill>
                                <a:latin typeface="Cambria Math" panose="02040503050406030204" pitchFamily="18" charset="0"/>
                              </a:rPr>
                              <m:t>,</m:t>
                            </m:r>
                            <m:r>
                              <a:rPr lang="en-US" altLang="ja-JP" sz="2000" b="0" i="1">
                                <a:solidFill>
                                  <a:srgbClr val="000000"/>
                                </a:solidFill>
                                <a:latin typeface="Cambria Math" panose="02040503050406030204" pitchFamily="18" charset="0"/>
                                <a:ea typeface="Cambria Math" panose="02040503050406030204" pitchFamily="18" charset="0"/>
                              </a:rPr>
                              <m:t>⋯,</m:t>
                            </m:r>
                            <m:sSub>
                              <m:sSubPr>
                                <m:ctrlPr>
                                  <a:rPr lang="en-US" altLang="ja-JP" sz="2000" i="1">
                                    <a:solidFill>
                                      <a:srgbClr val="000000"/>
                                    </a:solidFill>
                                    <a:latin typeface="Cambria Math" panose="02040503050406030204" pitchFamily="18" charset="0"/>
                                  </a:rPr>
                                </m:ctrlPr>
                              </m:sSubPr>
                              <m:e>
                                <m:r>
                                  <a:rPr lang="en-US" altLang="ja-JP" sz="2000" b="0" i="1">
                                    <a:solidFill>
                                      <a:srgbClr val="000000"/>
                                    </a:solidFill>
                                    <a:latin typeface="Cambria Math" panose="02040503050406030204" pitchFamily="18" charset="0"/>
                                  </a:rPr>
                                  <m:t>𝑦</m:t>
                                </m:r>
                              </m:e>
                              <m:sub>
                                <m:r>
                                  <a:rPr lang="en-US" altLang="ja-JP" sz="2000" b="0" i="1">
                                    <a:solidFill>
                                      <a:srgbClr val="000000"/>
                                    </a:solidFill>
                                    <a:latin typeface="Cambria Math" panose="02040503050406030204" pitchFamily="18" charset="0"/>
                                  </a:rPr>
                                  <m:t>𝑛</m:t>
                                </m:r>
                              </m:sub>
                            </m:sSub>
                          </m:e>
                        </m:d>
                      </m:e>
                      <m:sup>
                        <m:r>
                          <a:rPr lang="en-US" altLang="ja-JP" sz="2000" b="0" i="1">
                            <a:solidFill>
                              <a:srgbClr val="000000"/>
                            </a:solidFill>
                            <a:latin typeface="Cambria Math" panose="02040503050406030204" pitchFamily="18" charset="0"/>
                          </a:rPr>
                          <m:t>𝑡</m:t>
                        </m:r>
                      </m:sup>
                    </m:sSup>
                  </m:oMath>
                </a14:m>
                <a:r>
                  <a:rPr lang="en-US" altLang="ja-JP" sz="2000" b="0" i="1" dirty="0">
                    <a:solidFill>
                      <a:srgbClr val="000000"/>
                    </a:solidFill>
                    <a:latin typeface="Cambria Math" panose="02040503050406030204" pitchFamily="18" charset="0"/>
                  </a:rPr>
                  <a:t>    </a:t>
                </a:r>
                <a14:m>
                  <m:oMath xmlns:m="http://schemas.openxmlformats.org/officeDocument/2006/math">
                    <m:acc>
                      <m:accPr>
                        <m:chr m:val="̂"/>
                        <m:ctrlPr>
                          <a:rPr lang="ja-JP" altLang="en-US" sz="2000" i="1">
                            <a:solidFill>
                              <a:srgbClr val="000000"/>
                            </a:solidFill>
                            <a:latin typeface="Cambria Math" panose="02040503050406030204" pitchFamily="18" charset="0"/>
                          </a:rPr>
                        </m:ctrlPr>
                      </m:accPr>
                      <m:e>
                        <m:r>
                          <a:rPr lang="ja-JP" altLang="en-US" sz="2000" i="1">
                            <a:solidFill>
                              <a:srgbClr val="000000"/>
                            </a:solidFill>
                            <a:latin typeface="Cambria Math" panose="02040503050406030204" pitchFamily="18" charset="0"/>
                          </a:rPr>
                          <m:t>𝛽</m:t>
                        </m:r>
                      </m:e>
                    </m:acc>
                    <m:r>
                      <a:rPr lang="en-US" altLang="ja-JP" sz="2000" b="0" i="1">
                        <a:solidFill>
                          <a:srgbClr val="000000"/>
                        </a:solidFill>
                        <a:latin typeface="Cambria Math" panose="02040503050406030204" pitchFamily="18" charset="0"/>
                      </a:rPr>
                      <m:t>=</m:t>
                    </m:r>
                    <m:sSup>
                      <m:sSupPr>
                        <m:ctrlPr>
                          <a:rPr lang="en-US" altLang="ja-JP" sz="2000" i="1">
                            <a:solidFill>
                              <a:srgbClr val="000000"/>
                            </a:solidFill>
                            <a:latin typeface="Cambria Math" panose="02040503050406030204" pitchFamily="18" charset="0"/>
                          </a:rPr>
                        </m:ctrlPr>
                      </m:sSupPr>
                      <m:e>
                        <m:d>
                          <m:dPr>
                            <m:ctrlPr>
                              <a:rPr lang="en-US" altLang="ja-JP" sz="2000" i="1">
                                <a:solidFill>
                                  <a:srgbClr val="000000"/>
                                </a:solidFill>
                                <a:latin typeface="Cambria Math" panose="02040503050406030204" pitchFamily="18" charset="0"/>
                              </a:rPr>
                            </m:ctrlPr>
                          </m:dPr>
                          <m:e>
                            <m:sSub>
                              <m:sSubPr>
                                <m:ctrlPr>
                                  <a:rPr lang="en-US" altLang="ja-JP" sz="2000" i="1">
                                    <a:solidFill>
                                      <a:srgbClr val="000000"/>
                                    </a:solidFill>
                                    <a:latin typeface="Cambria Math" panose="02040503050406030204" pitchFamily="18" charset="0"/>
                                  </a:rPr>
                                </m:ctrlPr>
                              </m:sSubPr>
                              <m:e>
                                <m:acc>
                                  <m:accPr>
                                    <m:chr m:val="̂"/>
                                    <m:ctrlPr>
                                      <a:rPr lang="ja-JP" altLang="en-US" sz="2000" i="1">
                                        <a:solidFill>
                                          <a:srgbClr val="000000"/>
                                        </a:solidFill>
                                        <a:latin typeface="Cambria Math" panose="02040503050406030204" pitchFamily="18" charset="0"/>
                                      </a:rPr>
                                    </m:ctrlPr>
                                  </m:accPr>
                                  <m:e>
                                    <m:r>
                                      <a:rPr lang="ja-JP" altLang="en-US" sz="2000" i="1">
                                        <a:solidFill>
                                          <a:srgbClr val="000000"/>
                                        </a:solidFill>
                                        <a:latin typeface="Cambria Math" panose="02040503050406030204" pitchFamily="18" charset="0"/>
                                      </a:rPr>
                                      <m:t>𝛽</m:t>
                                    </m:r>
                                  </m:e>
                                </m:acc>
                              </m:e>
                              <m:sub>
                                <m:r>
                                  <a:rPr lang="en-US" altLang="ja-JP" sz="2000" b="0" i="1">
                                    <a:solidFill>
                                      <a:srgbClr val="000000"/>
                                    </a:solidFill>
                                    <a:latin typeface="Cambria Math" panose="02040503050406030204" pitchFamily="18" charset="0"/>
                                  </a:rPr>
                                  <m:t>1</m:t>
                                </m:r>
                              </m:sub>
                            </m:sSub>
                            <m:r>
                              <a:rPr lang="en-US" altLang="ja-JP" sz="2000" b="0" i="1">
                                <a:solidFill>
                                  <a:srgbClr val="000000"/>
                                </a:solidFill>
                                <a:latin typeface="Cambria Math" panose="02040503050406030204" pitchFamily="18" charset="0"/>
                              </a:rPr>
                              <m:t>,</m:t>
                            </m:r>
                            <m:sSub>
                              <m:sSubPr>
                                <m:ctrlPr>
                                  <a:rPr lang="en-US" altLang="ja-JP" sz="2000" i="1">
                                    <a:solidFill>
                                      <a:srgbClr val="000000"/>
                                    </a:solidFill>
                                    <a:latin typeface="Cambria Math" panose="02040503050406030204" pitchFamily="18" charset="0"/>
                                  </a:rPr>
                                </m:ctrlPr>
                              </m:sSubPr>
                              <m:e>
                                <m:acc>
                                  <m:accPr>
                                    <m:chr m:val="̂"/>
                                    <m:ctrlPr>
                                      <a:rPr lang="ja-JP" altLang="en-US" sz="2000" i="1">
                                        <a:solidFill>
                                          <a:srgbClr val="000000"/>
                                        </a:solidFill>
                                        <a:latin typeface="Cambria Math" panose="02040503050406030204" pitchFamily="18" charset="0"/>
                                      </a:rPr>
                                    </m:ctrlPr>
                                  </m:accPr>
                                  <m:e>
                                    <m:r>
                                      <a:rPr lang="ja-JP" altLang="en-US" sz="2000" i="1">
                                        <a:solidFill>
                                          <a:srgbClr val="000000"/>
                                        </a:solidFill>
                                        <a:latin typeface="Cambria Math" panose="02040503050406030204" pitchFamily="18" charset="0"/>
                                      </a:rPr>
                                      <m:t>𝛽</m:t>
                                    </m:r>
                                  </m:e>
                                </m:acc>
                              </m:e>
                              <m:sub>
                                <m:r>
                                  <a:rPr lang="en-US" altLang="ja-JP" sz="2000" b="0" i="1">
                                    <a:solidFill>
                                      <a:srgbClr val="000000"/>
                                    </a:solidFill>
                                    <a:latin typeface="Cambria Math" panose="02040503050406030204" pitchFamily="18" charset="0"/>
                                  </a:rPr>
                                  <m:t>2</m:t>
                                </m:r>
                              </m:sub>
                            </m:sSub>
                            <m:r>
                              <a:rPr lang="en-US" altLang="ja-JP" sz="2000" b="0" i="1">
                                <a:solidFill>
                                  <a:srgbClr val="000000"/>
                                </a:solidFill>
                                <a:latin typeface="Cambria Math" panose="02040503050406030204" pitchFamily="18" charset="0"/>
                              </a:rPr>
                              <m:t>,</m:t>
                            </m:r>
                            <m:r>
                              <a:rPr lang="en-US" altLang="ja-JP" sz="2000" b="0" i="1">
                                <a:solidFill>
                                  <a:srgbClr val="000000"/>
                                </a:solidFill>
                                <a:latin typeface="Cambria Math" panose="02040503050406030204" pitchFamily="18" charset="0"/>
                                <a:ea typeface="Cambria Math" panose="02040503050406030204" pitchFamily="18" charset="0"/>
                              </a:rPr>
                              <m:t>⋯,</m:t>
                            </m:r>
                            <m:sSub>
                              <m:sSubPr>
                                <m:ctrlPr>
                                  <a:rPr lang="en-US" altLang="ja-JP" sz="2000" i="1">
                                    <a:solidFill>
                                      <a:srgbClr val="000000"/>
                                    </a:solidFill>
                                    <a:latin typeface="Cambria Math" panose="02040503050406030204" pitchFamily="18" charset="0"/>
                                  </a:rPr>
                                </m:ctrlPr>
                              </m:sSubPr>
                              <m:e>
                                <m:acc>
                                  <m:accPr>
                                    <m:chr m:val="̂"/>
                                    <m:ctrlPr>
                                      <a:rPr lang="ja-JP" altLang="en-US" sz="2000" i="1">
                                        <a:solidFill>
                                          <a:srgbClr val="000000"/>
                                        </a:solidFill>
                                        <a:latin typeface="Cambria Math" panose="02040503050406030204" pitchFamily="18" charset="0"/>
                                      </a:rPr>
                                    </m:ctrlPr>
                                  </m:accPr>
                                  <m:e>
                                    <m:r>
                                      <a:rPr lang="ja-JP" altLang="en-US" sz="2000" i="1">
                                        <a:solidFill>
                                          <a:srgbClr val="000000"/>
                                        </a:solidFill>
                                        <a:latin typeface="Cambria Math" panose="02040503050406030204" pitchFamily="18" charset="0"/>
                                      </a:rPr>
                                      <m:t>𝛽</m:t>
                                    </m:r>
                                  </m:e>
                                </m:acc>
                              </m:e>
                              <m:sub>
                                <m:r>
                                  <a:rPr lang="en-US" altLang="ja-JP" sz="2000" b="0" i="1">
                                    <a:solidFill>
                                      <a:srgbClr val="000000"/>
                                    </a:solidFill>
                                    <a:latin typeface="Cambria Math" panose="02040503050406030204" pitchFamily="18" charset="0"/>
                                  </a:rPr>
                                  <m:t>𝑝</m:t>
                                </m:r>
                              </m:sub>
                            </m:sSub>
                          </m:e>
                        </m:d>
                      </m:e>
                      <m:sup>
                        <m:r>
                          <a:rPr lang="en-US" altLang="ja-JP" sz="2000" b="0" i="1">
                            <a:solidFill>
                              <a:srgbClr val="000000"/>
                            </a:solidFill>
                            <a:latin typeface="Cambria Math" panose="02040503050406030204" pitchFamily="18" charset="0"/>
                          </a:rPr>
                          <m:t>𝑡</m:t>
                        </m:r>
                      </m:sup>
                    </m:sSup>
                  </m:oMath>
                </a14:m>
                <a:r>
                  <a:rPr lang="ja-JP" altLang="en-US" sz="2000" i="1" dirty="0">
                    <a:solidFill>
                      <a:srgbClr val="000000"/>
                    </a:solidFill>
                    <a:latin typeface="Cambria Math" panose="02040503050406030204" pitchFamily="18" charset="0"/>
                  </a:rPr>
                  <a:t>　　　</a:t>
                </a:r>
                <a:r>
                  <a:rPr lang="en-US" altLang="ja-JP" sz="2000" i="1" dirty="0">
                    <a:solidFill>
                      <a:srgbClr val="000000"/>
                    </a:solidFill>
                    <a:latin typeface="Cambria Math" panose="02040503050406030204" pitchFamily="18" charset="0"/>
                    <a:ea typeface="ＭＳ Ｐゴシック"/>
                  </a:rPr>
                  <a:t>X</a:t>
                </a:r>
                <a:r>
                  <a:rPr lang="en-US" altLang="ja-JP" sz="2000" dirty="0">
                    <a:solidFill>
                      <a:srgbClr val="000000"/>
                    </a:solidFill>
                    <a:latin typeface="Cambria Math" panose="02040503050406030204" pitchFamily="18" charset="0"/>
                    <a:ea typeface="ＭＳ Ｐゴシック"/>
                  </a:rPr>
                  <a:t>: </a:t>
                </a:r>
                <a:r>
                  <a:rPr lang="ja-JP" altLang="en-US" sz="2000" dirty="0">
                    <a:solidFill>
                      <a:srgbClr val="000000"/>
                    </a:solidFill>
                    <a:latin typeface="Cambria Math" panose="02040503050406030204" pitchFamily="18" charset="0"/>
                    <a:ea typeface="ＭＳ Ｐゴシック"/>
                  </a:rPr>
                  <a:t>デザイン行列</a:t>
                </a:r>
                <a:endParaRPr lang="en-US" altLang="ja-JP" sz="2000" dirty="0">
                  <a:solidFill>
                    <a:srgbClr val="000000"/>
                  </a:solidFill>
                  <a:latin typeface="Cambria Math" panose="02040503050406030204" pitchFamily="18" charset="0"/>
                  <a:ea typeface="ＭＳ Ｐゴシック"/>
                </a:endParaRPr>
              </a:p>
              <a:p>
                <a:pPr fontAlgn="base">
                  <a:spcBef>
                    <a:spcPct val="0"/>
                  </a:spcBef>
                  <a:spcAft>
                    <a:spcPct val="0"/>
                  </a:spcAft>
                  <a:defRPr/>
                </a:pPr>
                <a:r>
                  <a:rPr lang="ja-JP" altLang="en-US" sz="2000" dirty="0">
                    <a:solidFill>
                      <a:schemeClr val="tx1"/>
                    </a:solidFill>
                    <a:latin typeface="Times New Roman"/>
                    <a:ea typeface="ＭＳ Ｐゴシック"/>
                  </a:rPr>
                  <a:t>　</a:t>
                </a:r>
                <a:endParaRPr lang="en-US" altLang="ja-JP" sz="2000" dirty="0">
                  <a:solidFill>
                    <a:schemeClr val="tx1"/>
                  </a:solidFill>
                  <a:latin typeface="Times New Roman"/>
                  <a:ea typeface="ＭＳ Ｐゴシック"/>
                </a:endParaRPr>
              </a:p>
              <a:p>
                <a:pPr fontAlgn="base">
                  <a:spcBef>
                    <a:spcPct val="0"/>
                  </a:spcBef>
                  <a:spcAft>
                    <a:spcPct val="0"/>
                  </a:spcAft>
                  <a:defRPr/>
                </a:pPr>
                <a:r>
                  <a:rPr lang="en-US" altLang="ja-JP" sz="2000" dirty="0">
                    <a:latin typeface="Times New Roman"/>
                    <a:ea typeface="ＭＳ Ｐゴシック"/>
                  </a:rPr>
                  <a:t>y</a:t>
                </a:r>
                <a:r>
                  <a:rPr lang="ja-JP" altLang="en-US" sz="2000" dirty="0">
                    <a:latin typeface="Times New Roman"/>
                    <a:ea typeface="ＭＳ Ｐゴシック"/>
                  </a:rPr>
                  <a:t>の推定値　　　　 </a:t>
                </a:r>
                <a:r>
                  <a:rPr lang="en-US" altLang="ja-JP" sz="2000" dirty="0">
                    <a:latin typeface="Times New Roman"/>
                    <a:ea typeface="ＭＳ Ｐゴシック"/>
                  </a:rPr>
                  <a:t>: </a:t>
                </a:r>
                <a14:m>
                  <m:oMath xmlns:m="http://schemas.openxmlformats.org/officeDocument/2006/math">
                    <m:acc>
                      <m:accPr>
                        <m:chr m:val="̂"/>
                        <m:ctrlPr>
                          <a:rPr lang="ja-JP" altLang="en-US" sz="2000" i="1" smtClean="0">
                            <a:solidFill>
                              <a:srgbClr val="000000"/>
                            </a:solidFill>
                            <a:latin typeface="Cambria Math" panose="02040503050406030204" pitchFamily="18" charset="0"/>
                          </a:rPr>
                        </m:ctrlPr>
                      </m:accPr>
                      <m:e>
                        <m:r>
                          <a:rPr lang="en-US" altLang="ja-JP" sz="2000" b="0" i="1" smtClean="0">
                            <a:solidFill>
                              <a:srgbClr val="000000"/>
                            </a:solidFill>
                            <a:latin typeface="Cambria Math" panose="02040503050406030204" pitchFamily="18" charset="0"/>
                          </a:rPr>
                          <m:t>𝑦</m:t>
                        </m:r>
                      </m:e>
                    </m:acc>
                    <m:r>
                      <a:rPr lang="en-US" altLang="ja-JP" sz="2000" b="0" i="1" smtClean="0">
                        <a:solidFill>
                          <a:srgbClr val="000000"/>
                        </a:solidFill>
                        <a:latin typeface="Cambria Math" panose="02040503050406030204" pitchFamily="18" charset="0"/>
                      </a:rPr>
                      <m:t>=</m:t>
                    </m:r>
                    <m:r>
                      <a:rPr lang="en-US" altLang="ja-JP" sz="2000" b="0" i="1" smtClean="0">
                        <a:solidFill>
                          <a:srgbClr val="000000"/>
                        </a:solidFill>
                        <a:latin typeface="Cambria Math" panose="02040503050406030204" pitchFamily="18" charset="0"/>
                      </a:rPr>
                      <m:t>𝑋</m:t>
                    </m:r>
                    <m:acc>
                      <m:accPr>
                        <m:chr m:val="̂"/>
                        <m:ctrlPr>
                          <a:rPr lang="ja-JP" altLang="en-US" sz="2000" i="1">
                            <a:solidFill>
                              <a:srgbClr val="000000"/>
                            </a:solidFill>
                            <a:latin typeface="Cambria Math" panose="02040503050406030204" pitchFamily="18" charset="0"/>
                          </a:rPr>
                        </m:ctrlPr>
                      </m:accPr>
                      <m:e>
                        <m:r>
                          <a:rPr lang="ja-JP" altLang="en-US" sz="2000" i="1">
                            <a:solidFill>
                              <a:srgbClr val="000000"/>
                            </a:solidFill>
                            <a:latin typeface="Cambria Math" panose="02040503050406030204" pitchFamily="18" charset="0"/>
                          </a:rPr>
                          <m:t>𝛽</m:t>
                        </m:r>
                      </m:e>
                    </m:acc>
                    <m:r>
                      <a:rPr lang="en-US" altLang="ja-JP" sz="2000" b="0" i="1" smtClean="0">
                        <a:solidFill>
                          <a:schemeClr val="tx1"/>
                        </a:solidFill>
                        <a:latin typeface="Cambria Math" panose="02040503050406030204" pitchFamily="18" charset="0"/>
                      </a:rPr>
                      <m:t>=</m:t>
                    </m:r>
                    <m:r>
                      <a:rPr lang="en-US" altLang="ja-JP" sz="2000" b="0" i="1" smtClean="0">
                        <a:latin typeface="Cambria Math" panose="02040503050406030204" pitchFamily="18" charset="0"/>
                      </a:rPr>
                      <m:t>𝐻𝑦</m:t>
                    </m:r>
                  </m:oMath>
                </a14:m>
                <a:r>
                  <a:rPr lang="en-US" altLang="ja-JP" sz="2000" dirty="0">
                    <a:solidFill>
                      <a:schemeClr val="tx1"/>
                    </a:solidFill>
                    <a:latin typeface="Times New Roman"/>
                    <a:ea typeface="ＭＳ Ｐゴシック"/>
                  </a:rPr>
                  <a:t>     	 </a:t>
                </a:r>
                <a14:m>
                  <m:oMath xmlns:m="http://schemas.openxmlformats.org/officeDocument/2006/math">
                    <m:r>
                      <a:rPr lang="en-US" altLang="ja-JP" sz="2000" b="0" i="1">
                        <a:latin typeface="Cambria Math" panose="02040503050406030204" pitchFamily="18" charset="0"/>
                      </a:rPr>
                      <m:t>𝐻</m:t>
                    </m:r>
                    <m:r>
                      <a:rPr lang="en-US" altLang="ja-JP" sz="2000" b="0" i="1" smtClean="0">
                        <a:latin typeface="Cambria Math" panose="02040503050406030204" pitchFamily="18" charset="0"/>
                      </a:rPr>
                      <m:t>=</m:t>
                    </m:r>
                    <m:r>
                      <a:rPr lang="en-US" altLang="ja-JP" sz="2000" b="0" i="1">
                        <a:latin typeface="Cambria Math" panose="02040503050406030204" pitchFamily="18" charset="0"/>
                      </a:rPr>
                      <m:t>𝑋</m:t>
                    </m:r>
                    <m:sSup>
                      <m:sSupPr>
                        <m:ctrlPr>
                          <a:rPr lang="en-US" altLang="ja-JP" sz="2000" i="1">
                            <a:latin typeface="Cambria Math" panose="02040503050406030204" pitchFamily="18" charset="0"/>
                          </a:rPr>
                        </m:ctrlPr>
                      </m:sSupPr>
                      <m:e>
                        <m:d>
                          <m:dPr>
                            <m:ctrlPr>
                              <a:rPr lang="en-US" altLang="ja-JP" sz="2000" i="1">
                                <a:latin typeface="Cambria Math" panose="02040503050406030204" pitchFamily="18" charset="0"/>
                              </a:rPr>
                            </m:ctrlPr>
                          </m:dPr>
                          <m:e>
                            <m:sSup>
                              <m:sSupPr>
                                <m:ctrlPr>
                                  <a:rPr lang="en-US" altLang="ja-JP" sz="2000" i="1">
                                    <a:latin typeface="Cambria Math" panose="02040503050406030204" pitchFamily="18" charset="0"/>
                                  </a:rPr>
                                </m:ctrlPr>
                              </m:sSupPr>
                              <m:e>
                                <m:r>
                                  <a:rPr lang="en-US" altLang="ja-JP" sz="2000" b="0" i="1">
                                    <a:latin typeface="Cambria Math" panose="02040503050406030204" pitchFamily="18" charset="0"/>
                                  </a:rPr>
                                  <m:t>𝑋</m:t>
                                </m:r>
                              </m:e>
                              <m:sup>
                                <m:r>
                                  <a:rPr lang="en-US" altLang="ja-JP" sz="2000" b="0" i="1">
                                    <a:latin typeface="Cambria Math" panose="02040503050406030204" pitchFamily="18" charset="0"/>
                                  </a:rPr>
                                  <m:t>𝑡</m:t>
                                </m:r>
                              </m:sup>
                            </m:sSup>
                            <m:r>
                              <a:rPr lang="en-US" altLang="ja-JP" sz="2000" b="0" i="1">
                                <a:latin typeface="Cambria Math" panose="02040503050406030204" pitchFamily="18" charset="0"/>
                              </a:rPr>
                              <m:t>𝑋</m:t>
                            </m:r>
                          </m:e>
                        </m:d>
                      </m:e>
                      <m:sup>
                        <m:r>
                          <a:rPr lang="en-US" altLang="ja-JP" sz="2000" b="0" i="1">
                            <a:latin typeface="Cambria Math" panose="02040503050406030204" pitchFamily="18" charset="0"/>
                          </a:rPr>
                          <m:t>−1</m:t>
                        </m:r>
                      </m:sup>
                    </m:sSup>
                    <m:sSup>
                      <m:sSupPr>
                        <m:ctrlPr>
                          <a:rPr lang="en-US" altLang="ja-JP" sz="2000" i="1">
                            <a:latin typeface="Cambria Math" panose="02040503050406030204" pitchFamily="18" charset="0"/>
                          </a:rPr>
                        </m:ctrlPr>
                      </m:sSupPr>
                      <m:e>
                        <m:r>
                          <a:rPr lang="en-US" altLang="ja-JP" sz="2000" b="0" i="1">
                            <a:latin typeface="Cambria Math" panose="02040503050406030204" pitchFamily="18" charset="0"/>
                          </a:rPr>
                          <m:t>𝑋</m:t>
                        </m:r>
                      </m:e>
                      <m:sup>
                        <m:r>
                          <a:rPr lang="en-US" altLang="ja-JP" sz="2000" b="0" i="1">
                            <a:latin typeface="Cambria Math" panose="02040503050406030204" pitchFamily="18" charset="0"/>
                          </a:rPr>
                          <m:t>𝑡</m:t>
                        </m:r>
                      </m:sup>
                    </m:sSup>
                  </m:oMath>
                </a14:m>
                <a:r>
                  <a:rPr lang="en-US" altLang="ja-JP" sz="2000" dirty="0">
                    <a:solidFill>
                      <a:schemeClr val="tx1"/>
                    </a:solidFill>
                    <a:latin typeface="Times New Roman"/>
                    <a:ea typeface="ＭＳ Ｐゴシック"/>
                  </a:rPr>
                  <a:t> (</a:t>
                </a:r>
                <a:r>
                  <a:rPr lang="ja-JP" altLang="en-US" sz="2000" dirty="0">
                    <a:solidFill>
                      <a:schemeClr val="tx1"/>
                    </a:solidFill>
                    <a:latin typeface="Times New Roman"/>
                    <a:ea typeface="ＭＳ Ｐゴシック"/>
                  </a:rPr>
                  <a:t>ハット行列</a:t>
                </a:r>
                <a:r>
                  <a:rPr lang="en-US" altLang="ja-JP" sz="2000" dirty="0">
                    <a:solidFill>
                      <a:schemeClr val="tx1"/>
                    </a:solidFill>
                    <a:latin typeface="Times New Roman"/>
                    <a:ea typeface="ＭＳ Ｐゴシック"/>
                  </a:rPr>
                  <a:t>)</a:t>
                </a:r>
              </a:p>
              <a:p>
                <a:pPr fontAlgn="base">
                  <a:spcBef>
                    <a:spcPct val="0"/>
                  </a:spcBef>
                  <a:spcAft>
                    <a:spcPct val="0"/>
                  </a:spcAft>
                  <a:defRPr/>
                </a:pPr>
                <a:r>
                  <a:rPr lang="ja-JP" altLang="en-US" sz="2000" dirty="0">
                    <a:solidFill>
                      <a:srgbClr val="FF0000"/>
                    </a:solidFill>
                    <a:latin typeface="Cambria Math" panose="02040503050406030204" pitchFamily="18" charset="0"/>
                  </a:rPr>
                  <a:t>残差</a:t>
                </a:r>
                <a:r>
                  <a:rPr lang="ja-JP" altLang="en-US" sz="2000" b="0" dirty="0">
                    <a:solidFill>
                      <a:srgbClr val="000000"/>
                    </a:solidFill>
                  </a:rPr>
                  <a:t>ベクトル        </a:t>
                </a:r>
                <a:r>
                  <a:rPr lang="en-US" altLang="ja-JP" sz="2000" b="0" dirty="0">
                    <a:solidFill>
                      <a:srgbClr val="000000"/>
                    </a:solidFill>
                  </a:rPr>
                  <a:t>:</a:t>
                </a:r>
                <a:r>
                  <a:rPr lang="ja-JP" altLang="en-US" sz="2000" b="0" dirty="0">
                    <a:solidFill>
                      <a:srgbClr val="000000"/>
                    </a:solidFill>
                  </a:rPr>
                  <a:t> </a:t>
                </a:r>
                <a14:m>
                  <m:oMath xmlns:m="http://schemas.openxmlformats.org/officeDocument/2006/math">
                    <m:r>
                      <a:rPr lang="ja-JP" altLang="en-US" sz="2000" b="0" i="1">
                        <a:solidFill>
                          <a:srgbClr val="000000"/>
                        </a:solidFill>
                        <a:latin typeface="Cambria Math" panose="02040503050406030204" pitchFamily="18" charset="0"/>
                      </a:rPr>
                      <m:t>𝜀</m:t>
                    </m:r>
                    <m:r>
                      <a:rPr lang="en-US" altLang="ja-JP" sz="2000" b="0" i="1" smtClean="0">
                        <a:solidFill>
                          <a:srgbClr val="000000"/>
                        </a:solidFill>
                        <a:latin typeface="Cambria Math" panose="02040503050406030204" pitchFamily="18" charset="0"/>
                      </a:rPr>
                      <m:t>=</m:t>
                    </m:r>
                    <m:r>
                      <a:rPr lang="en-US" altLang="ja-JP" sz="2000" b="0" i="1">
                        <a:latin typeface="Cambria Math" panose="02040503050406030204" pitchFamily="18" charset="0"/>
                      </a:rPr>
                      <m:t>𝑦</m:t>
                    </m:r>
                    <m:r>
                      <a:rPr lang="en-US" altLang="ja-JP" sz="2000" b="0" i="1" smtClean="0">
                        <a:latin typeface="Cambria Math" panose="02040503050406030204" pitchFamily="18" charset="0"/>
                      </a:rPr>
                      <m:t>−</m:t>
                    </m:r>
                    <m:acc>
                      <m:accPr>
                        <m:chr m:val="̂"/>
                        <m:ctrlPr>
                          <a:rPr lang="ja-JP" altLang="en-US" sz="2000" i="1">
                            <a:solidFill>
                              <a:srgbClr val="000000"/>
                            </a:solidFill>
                            <a:latin typeface="Cambria Math" panose="02040503050406030204" pitchFamily="18" charset="0"/>
                          </a:rPr>
                        </m:ctrlPr>
                      </m:accPr>
                      <m:e>
                        <m:r>
                          <a:rPr lang="en-US" altLang="ja-JP" sz="2000" b="0" i="1">
                            <a:solidFill>
                              <a:srgbClr val="000000"/>
                            </a:solidFill>
                            <a:latin typeface="Cambria Math" panose="02040503050406030204" pitchFamily="18" charset="0"/>
                          </a:rPr>
                          <m:t>𝑦</m:t>
                        </m:r>
                      </m:e>
                    </m:acc>
                    <m:r>
                      <a:rPr lang="en-US" altLang="ja-JP" sz="2000" b="0" i="1" smtClean="0">
                        <a:solidFill>
                          <a:srgbClr val="000000"/>
                        </a:solidFill>
                        <a:latin typeface="Cambria Math" panose="02040503050406030204" pitchFamily="18" charset="0"/>
                      </a:rPr>
                      <m:t>=(</m:t>
                    </m:r>
                    <m:r>
                      <a:rPr lang="en-US" altLang="ja-JP" sz="2000" b="0" i="1" smtClean="0">
                        <a:solidFill>
                          <a:srgbClr val="000000"/>
                        </a:solidFill>
                        <a:latin typeface="Cambria Math" panose="02040503050406030204" pitchFamily="18" charset="0"/>
                      </a:rPr>
                      <m:t>𝐼</m:t>
                    </m:r>
                    <m:r>
                      <a:rPr lang="en-US" altLang="ja-JP" sz="2000" b="0" i="1" smtClean="0">
                        <a:solidFill>
                          <a:srgbClr val="000000"/>
                        </a:solidFill>
                        <a:latin typeface="Cambria Math" panose="02040503050406030204" pitchFamily="18" charset="0"/>
                      </a:rPr>
                      <m:t>−</m:t>
                    </m:r>
                    <m:r>
                      <a:rPr lang="en-US" altLang="ja-JP" sz="2000" b="0" i="1" smtClean="0">
                        <a:solidFill>
                          <a:srgbClr val="000000"/>
                        </a:solidFill>
                        <a:latin typeface="Cambria Math" panose="02040503050406030204" pitchFamily="18" charset="0"/>
                      </a:rPr>
                      <m:t>𝐻</m:t>
                    </m:r>
                    <m:r>
                      <a:rPr lang="en-US" altLang="ja-JP" sz="2000" b="0" i="1" smtClean="0">
                        <a:solidFill>
                          <a:srgbClr val="000000"/>
                        </a:solidFill>
                        <a:latin typeface="Cambria Math" panose="02040503050406030204" pitchFamily="18" charset="0"/>
                      </a:rPr>
                      <m:t>)</m:t>
                    </m:r>
                    <m:r>
                      <a:rPr lang="en-US" altLang="ja-JP" sz="2000" b="0" i="1">
                        <a:solidFill>
                          <a:srgbClr val="000000"/>
                        </a:solidFill>
                        <a:latin typeface="Cambria Math" panose="02040503050406030204" pitchFamily="18" charset="0"/>
                      </a:rPr>
                      <m:t>𝑦</m:t>
                    </m:r>
                  </m:oMath>
                </a14:m>
                <a:r>
                  <a:rPr lang="en-US" altLang="ja-JP" sz="2000" i="1" dirty="0">
                    <a:solidFill>
                      <a:srgbClr val="000000"/>
                    </a:solidFill>
                    <a:latin typeface="Cambria Math" panose="02040503050406030204" pitchFamily="18" charset="0"/>
                  </a:rPr>
                  <a:t> </a:t>
                </a:r>
                <a:r>
                  <a:rPr lang="ja-JP" altLang="en-US" sz="2000" i="1" dirty="0">
                    <a:solidFill>
                      <a:srgbClr val="000000"/>
                    </a:solidFill>
                    <a:latin typeface="Cambria Math" panose="02040503050406030204" pitchFamily="18" charset="0"/>
                  </a:rPr>
                  <a:t>　　</a:t>
                </a:r>
                <a:endParaRPr lang="en-US" altLang="ja-JP" sz="2000" dirty="0">
                  <a:solidFill>
                    <a:srgbClr val="000000"/>
                  </a:solidFill>
                  <a:latin typeface="Cambria Math" panose="02040503050406030204" pitchFamily="18" charset="0"/>
                </a:endParaRPr>
              </a:p>
              <a:p>
                <a:pPr fontAlgn="base">
                  <a:spcBef>
                    <a:spcPct val="0"/>
                  </a:spcBef>
                  <a:spcAft>
                    <a:spcPct val="0"/>
                  </a:spcAft>
                  <a:defRPr/>
                </a:pPr>
                <a:r>
                  <a:rPr lang="ja-JP" altLang="en-US" sz="2000" dirty="0">
                    <a:solidFill>
                      <a:srgbClr val="FF0000"/>
                    </a:solidFill>
                    <a:latin typeface="Cambria Math" panose="02040503050406030204" pitchFamily="18" charset="0"/>
                  </a:rPr>
                  <a:t>理論誤差</a:t>
                </a:r>
                <a:r>
                  <a:rPr lang="ja-JP" altLang="en-US" sz="2000" dirty="0">
                    <a:solidFill>
                      <a:srgbClr val="000000"/>
                    </a:solidFill>
                  </a:rPr>
                  <a:t>ベクトル</a:t>
                </a:r>
                <a:r>
                  <a:rPr lang="en-US" altLang="ja-JP" sz="2000" dirty="0">
                    <a:solidFill>
                      <a:srgbClr val="000000"/>
                    </a:solidFill>
                  </a:rPr>
                  <a:t>: </a:t>
                </a:r>
                <a14:m>
                  <m:oMath xmlns:m="http://schemas.openxmlformats.org/officeDocument/2006/math">
                    <m:r>
                      <a:rPr lang="en-US" altLang="ja-JP" sz="2000" b="0" i="1" smtClean="0">
                        <a:solidFill>
                          <a:srgbClr val="000000"/>
                        </a:solidFill>
                        <a:latin typeface="Cambria Math" panose="02040503050406030204" pitchFamily="18" charset="0"/>
                      </a:rPr>
                      <m:t>𝑒</m:t>
                    </m:r>
                    <m:r>
                      <a:rPr lang="en-US" altLang="ja-JP" sz="2000" b="0" i="1" smtClean="0">
                        <a:solidFill>
                          <a:srgbClr val="000000"/>
                        </a:solidFill>
                        <a:latin typeface="Cambria Math" panose="02040503050406030204" pitchFamily="18" charset="0"/>
                      </a:rPr>
                      <m:t>=</m:t>
                    </m:r>
                    <m:r>
                      <a:rPr lang="en-US" altLang="ja-JP" sz="2000" b="0" i="1" smtClean="0">
                        <a:solidFill>
                          <a:srgbClr val="000000"/>
                        </a:solidFill>
                        <a:latin typeface="Cambria Math" panose="02040503050406030204" pitchFamily="18" charset="0"/>
                      </a:rPr>
                      <m:t>𝑦</m:t>
                    </m:r>
                    <m:r>
                      <a:rPr lang="en-US" altLang="ja-JP" sz="2000" b="0" i="1" smtClean="0">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𝑋</m:t>
                    </m:r>
                    <m:r>
                      <a:rPr lang="ja-JP" altLang="en-US" sz="2000" i="1">
                        <a:solidFill>
                          <a:srgbClr val="000000"/>
                        </a:solidFill>
                        <a:latin typeface="Cambria Math" panose="02040503050406030204" pitchFamily="18" charset="0"/>
                      </a:rPr>
                      <m:t>𝛽</m:t>
                    </m:r>
                  </m:oMath>
                </a14:m>
                <a:r>
                  <a:rPr lang="en-US" altLang="ja-JP" sz="2000" i="1" dirty="0">
                    <a:solidFill>
                      <a:srgbClr val="000000"/>
                    </a:solidFill>
                    <a:latin typeface="Cambria Math" panose="02040503050406030204" pitchFamily="18" charset="0"/>
                  </a:rPr>
                  <a:t>  </a:t>
                </a:r>
                <a:r>
                  <a:rPr lang="en-US" altLang="ja-JP" sz="2000" dirty="0">
                    <a:solidFill>
                      <a:srgbClr val="000000"/>
                    </a:solidFill>
                    <a:latin typeface="Cambria Math" panose="02040503050406030204" pitchFamily="18" charset="0"/>
                  </a:rPr>
                  <a:t>(</a:t>
                </a:r>
                <a14:m>
                  <m:oMath xmlns:m="http://schemas.openxmlformats.org/officeDocument/2006/math">
                    <m:r>
                      <a:rPr lang="ja-JP" altLang="en-US" sz="2000" i="1">
                        <a:solidFill>
                          <a:srgbClr val="000000"/>
                        </a:solidFill>
                        <a:latin typeface="Cambria Math" panose="02040503050406030204" pitchFamily="18" charset="0"/>
                      </a:rPr>
                      <m:t>𝛽</m:t>
                    </m:r>
                  </m:oMath>
                </a14:m>
                <a:r>
                  <a:rPr lang="ja-JP" altLang="en-US" sz="2000" dirty="0">
                    <a:solidFill>
                      <a:srgbClr val="000000"/>
                    </a:solidFill>
                    <a:latin typeface="Cambria Math" panose="02040503050406030204" pitchFamily="18" charset="0"/>
                  </a:rPr>
                  <a:t>は真のパラメータ</a:t>
                </a:r>
                <a:r>
                  <a:rPr lang="en-US" altLang="ja-JP" sz="2000" dirty="0">
                    <a:solidFill>
                      <a:srgbClr val="000000"/>
                    </a:solidFill>
                    <a:latin typeface="Cambria Math" panose="02040503050406030204" pitchFamily="18" charset="0"/>
                  </a:rPr>
                  <a:t>)     </a:t>
                </a:r>
                <a14:m>
                  <m:oMath xmlns:m="http://schemas.openxmlformats.org/officeDocument/2006/math">
                    <m:r>
                      <a:rPr lang="en-US" altLang="ja-JP" sz="2000" b="0" i="1" smtClean="0">
                        <a:solidFill>
                          <a:srgbClr val="000000"/>
                        </a:solidFill>
                        <a:latin typeface="Cambria Math" panose="02040503050406030204" pitchFamily="18" charset="0"/>
                      </a:rPr>
                      <m:t>𝑒</m:t>
                    </m:r>
                  </m:oMath>
                </a14:m>
                <a:r>
                  <a:rPr lang="ja-JP" altLang="en-US" sz="2000" dirty="0">
                    <a:solidFill>
                      <a:srgbClr val="000000"/>
                    </a:solidFill>
                    <a:latin typeface="Cambria Math" panose="02040503050406030204" pitchFamily="18" charset="0"/>
                  </a:rPr>
                  <a:t>が正規分布に従えば、</a:t>
                </a:r>
                <a14:m>
                  <m:oMath xmlns:m="http://schemas.openxmlformats.org/officeDocument/2006/math">
                    <m:r>
                      <a:rPr lang="en-US" altLang="ja-JP" sz="2000" i="1">
                        <a:solidFill>
                          <a:srgbClr val="000000"/>
                        </a:solidFill>
                        <a:latin typeface="Cambria Math" panose="02040503050406030204" pitchFamily="18" charset="0"/>
                      </a:rPr>
                      <m:t>𝐸</m:t>
                    </m:r>
                    <m:d>
                      <m:dPr>
                        <m:begChr m:val="["/>
                        <m:endChr m:val="]"/>
                        <m:ctrlPr>
                          <a:rPr lang="en-US" altLang="ja-JP" sz="2000" i="1">
                            <a:solidFill>
                              <a:srgbClr val="000000"/>
                            </a:solidFill>
                            <a:latin typeface="Cambria Math" panose="02040503050406030204" pitchFamily="18" charset="0"/>
                          </a:rPr>
                        </m:ctrlPr>
                      </m:dPr>
                      <m:e>
                        <m:r>
                          <a:rPr lang="en-US" altLang="ja-JP" sz="2000" i="1">
                            <a:solidFill>
                              <a:srgbClr val="000000"/>
                            </a:solidFill>
                            <a:latin typeface="Cambria Math" panose="02040503050406030204" pitchFamily="18" charset="0"/>
                          </a:rPr>
                          <m:t>𝑋</m:t>
                        </m:r>
                        <m:r>
                          <a:rPr lang="ja-JP" altLang="en-US" sz="2000" i="1">
                            <a:solidFill>
                              <a:srgbClr val="000000"/>
                            </a:solidFill>
                            <a:latin typeface="Cambria Math" panose="02040503050406030204" pitchFamily="18" charset="0"/>
                          </a:rPr>
                          <m:t>𝛽</m:t>
                        </m:r>
                      </m:e>
                    </m:d>
                    <m:r>
                      <a:rPr lang="en-US" altLang="ja-JP" sz="2000" i="1">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𝑋</m:t>
                    </m:r>
                    <m:r>
                      <a:rPr lang="ja-JP" altLang="en-US" sz="2000" i="1">
                        <a:solidFill>
                          <a:srgbClr val="000000"/>
                        </a:solidFill>
                        <a:latin typeface="Cambria Math" panose="02040503050406030204" pitchFamily="18" charset="0"/>
                      </a:rPr>
                      <m:t>𝛽</m:t>
                    </m:r>
                  </m:oMath>
                </a14:m>
                <a:r>
                  <a:rPr lang="en-US" altLang="ja-JP" sz="2000" i="1" dirty="0">
                    <a:solidFill>
                      <a:srgbClr val="000000"/>
                    </a:solidFill>
                    <a:latin typeface="Cambria Math" panose="02040503050406030204" pitchFamily="18" charset="0"/>
                  </a:rPr>
                  <a:t>, </a:t>
                </a:r>
                <a14:m>
                  <m:oMath xmlns:m="http://schemas.openxmlformats.org/officeDocument/2006/math">
                    <m:r>
                      <a:rPr lang="en-US" altLang="ja-JP" sz="2000" i="1">
                        <a:solidFill>
                          <a:srgbClr val="000000"/>
                        </a:solidFill>
                        <a:latin typeface="Cambria Math" panose="02040503050406030204" pitchFamily="18" charset="0"/>
                      </a:rPr>
                      <m:t>𝐸</m:t>
                    </m:r>
                    <m:d>
                      <m:dPr>
                        <m:begChr m:val="["/>
                        <m:endChr m:val="]"/>
                        <m:ctrlPr>
                          <a:rPr lang="en-US" altLang="ja-JP" sz="2000" i="1">
                            <a:solidFill>
                              <a:srgbClr val="000000"/>
                            </a:solidFill>
                            <a:latin typeface="Cambria Math" panose="02040503050406030204" pitchFamily="18" charset="0"/>
                          </a:rPr>
                        </m:ctrlPr>
                      </m:dPr>
                      <m:e>
                        <m:r>
                          <a:rPr lang="ja-JP" altLang="en-US" sz="2000" i="1">
                            <a:solidFill>
                              <a:srgbClr val="000000"/>
                            </a:solidFill>
                            <a:latin typeface="Cambria Math" panose="02040503050406030204" pitchFamily="18" charset="0"/>
                          </a:rPr>
                          <m:t>𝜀</m:t>
                        </m:r>
                      </m:e>
                    </m:d>
                  </m:oMath>
                </a14:m>
                <a:r>
                  <a:rPr lang="en-US" altLang="ja-JP" sz="2000" dirty="0">
                    <a:solidFill>
                      <a:srgbClr val="000000"/>
                    </a:solidFill>
                    <a:latin typeface="Cambria Math" panose="02040503050406030204" pitchFamily="18" charset="0"/>
                  </a:rPr>
                  <a:t>=0</a:t>
                </a:r>
              </a:p>
              <a:p>
                <a:pPr fontAlgn="base">
                  <a:spcBef>
                    <a:spcPct val="0"/>
                  </a:spcBef>
                  <a:spcAft>
                    <a:spcPct val="0"/>
                  </a:spcAft>
                  <a:defRPr/>
                </a:pPr>
                <a:endParaRPr lang="en-US" altLang="ja-JP" sz="2000" dirty="0">
                  <a:solidFill>
                    <a:srgbClr val="FF0000"/>
                  </a:solidFill>
                  <a:latin typeface="Cambria Math" panose="02040503050406030204" pitchFamily="18" charset="0"/>
                </a:endParaRPr>
              </a:p>
              <a:p>
                <a:pPr fontAlgn="base">
                  <a:spcBef>
                    <a:spcPct val="0"/>
                  </a:spcBef>
                  <a:spcAft>
                    <a:spcPct val="0"/>
                  </a:spcAft>
                  <a:defRPr/>
                </a:pPr>
                <a:r>
                  <a:rPr lang="ja-JP" altLang="en-US" sz="2000" dirty="0">
                    <a:solidFill>
                      <a:srgbClr val="FF0000"/>
                    </a:solidFill>
                    <a:latin typeface="Cambria Math" panose="02040503050406030204" pitchFamily="18" charset="0"/>
                  </a:rPr>
                  <a:t>残差</a:t>
                </a:r>
                <a:r>
                  <a:rPr lang="ja-JP" altLang="en-US" sz="2000" dirty="0">
                    <a:solidFill>
                      <a:srgbClr val="000000"/>
                    </a:solidFill>
                    <a:latin typeface="Cambria Math" panose="02040503050406030204" pitchFamily="18" charset="0"/>
                  </a:rPr>
                  <a:t>二乗和　</a:t>
                </a:r>
                <a14:m>
                  <m:oMath xmlns:m="http://schemas.openxmlformats.org/officeDocument/2006/math">
                    <m:r>
                      <m:rPr>
                        <m:sty m:val="p"/>
                      </m:rPr>
                      <a:rPr lang="en-US" altLang="ja-JP" sz="2000" b="0" i="0" smtClean="0">
                        <a:solidFill>
                          <a:srgbClr val="000000"/>
                        </a:solidFill>
                        <a:latin typeface="Cambria Math" panose="02040503050406030204" pitchFamily="18" charset="0"/>
                      </a:rPr>
                      <m:t>SSE</m:t>
                    </m:r>
                    <m:r>
                      <a:rPr lang="en-US" altLang="ja-JP" sz="2000" b="0" i="0" smtClean="0">
                        <a:solidFill>
                          <a:srgbClr val="000000"/>
                        </a:solidFill>
                        <a:latin typeface="Cambria Math" panose="02040503050406030204" pitchFamily="18" charset="0"/>
                      </a:rPr>
                      <m:t>=</m:t>
                    </m:r>
                    <m:sSup>
                      <m:sSupPr>
                        <m:ctrlPr>
                          <a:rPr lang="en-US" altLang="ja-JP" sz="2000" i="1" smtClean="0">
                            <a:solidFill>
                              <a:srgbClr val="000000"/>
                            </a:solidFill>
                            <a:latin typeface="Cambria Math" panose="02040503050406030204" pitchFamily="18" charset="0"/>
                          </a:rPr>
                        </m:ctrlPr>
                      </m:sSupPr>
                      <m:e>
                        <m:r>
                          <a:rPr lang="ja-JP" altLang="en-US" sz="2000" b="0" i="1">
                            <a:solidFill>
                              <a:srgbClr val="000000"/>
                            </a:solidFill>
                            <a:latin typeface="Cambria Math" panose="02040503050406030204" pitchFamily="18" charset="0"/>
                          </a:rPr>
                          <m:t>𝜀</m:t>
                        </m:r>
                      </m:e>
                      <m:sup>
                        <m:r>
                          <a:rPr lang="en-US" altLang="ja-JP" sz="2000" b="0" i="1" smtClean="0">
                            <a:solidFill>
                              <a:srgbClr val="000000"/>
                            </a:solidFill>
                            <a:latin typeface="Cambria Math" panose="02040503050406030204" pitchFamily="18" charset="0"/>
                          </a:rPr>
                          <m:t>𝑡</m:t>
                        </m:r>
                      </m:sup>
                    </m:sSup>
                    <m:r>
                      <a:rPr lang="ja-JP" altLang="en-US" sz="2000" b="0" i="1" smtClean="0">
                        <a:solidFill>
                          <a:srgbClr val="000000"/>
                        </a:solidFill>
                        <a:latin typeface="Cambria Math" panose="02040503050406030204" pitchFamily="18" charset="0"/>
                      </a:rPr>
                      <m:t>𝜀</m:t>
                    </m:r>
                    <m:r>
                      <a:rPr lang="en-US" altLang="ja-JP" sz="2000" b="0" i="1">
                        <a:solidFill>
                          <a:srgbClr val="000000"/>
                        </a:solidFill>
                        <a:latin typeface="Cambria Math" panose="02040503050406030204" pitchFamily="18" charset="0"/>
                      </a:rPr>
                      <m:t>=</m:t>
                    </m:r>
                    <m:sSup>
                      <m:sSupPr>
                        <m:ctrlPr>
                          <a:rPr lang="en-US" altLang="ja-JP" sz="2000" i="1">
                            <a:solidFill>
                              <a:srgbClr val="000000"/>
                            </a:solidFill>
                            <a:latin typeface="Cambria Math" panose="02040503050406030204" pitchFamily="18" charset="0"/>
                          </a:rPr>
                        </m:ctrlPr>
                      </m:sSupPr>
                      <m:e>
                        <m:r>
                          <a:rPr lang="en-US" altLang="ja-JP" sz="2000" b="0" i="1">
                            <a:solidFill>
                              <a:srgbClr val="000000"/>
                            </a:solidFill>
                            <a:latin typeface="Cambria Math" panose="02040503050406030204" pitchFamily="18" charset="0"/>
                          </a:rPr>
                          <m:t>𝑦</m:t>
                        </m:r>
                      </m:e>
                      <m:sup>
                        <m:r>
                          <a:rPr lang="en-US" altLang="ja-JP" sz="2000" b="0" i="1">
                            <a:solidFill>
                              <a:srgbClr val="000000"/>
                            </a:solidFill>
                            <a:latin typeface="Cambria Math" panose="02040503050406030204" pitchFamily="18" charset="0"/>
                          </a:rPr>
                          <m:t>𝑡</m:t>
                        </m:r>
                      </m:sup>
                    </m:sSup>
                    <m:sSup>
                      <m:sSupPr>
                        <m:ctrlPr>
                          <a:rPr lang="en-US" altLang="ja-JP" sz="2000" i="1">
                            <a:solidFill>
                              <a:srgbClr val="000000"/>
                            </a:solidFill>
                            <a:latin typeface="Cambria Math" panose="02040503050406030204" pitchFamily="18" charset="0"/>
                          </a:rPr>
                        </m:ctrlPr>
                      </m:sSupPr>
                      <m:e>
                        <m:d>
                          <m:dPr>
                            <m:ctrlPr>
                              <a:rPr lang="en-US" altLang="ja-JP" sz="2000" i="1">
                                <a:solidFill>
                                  <a:srgbClr val="000000"/>
                                </a:solidFill>
                                <a:latin typeface="Cambria Math" panose="02040503050406030204" pitchFamily="18" charset="0"/>
                              </a:rPr>
                            </m:ctrlPr>
                          </m:dPr>
                          <m:e>
                            <m:r>
                              <a:rPr lang="en-US" altLang="ja-JP" sz="2000" b="0" i="1">
                                <a:solidFill>
                                  <a:srgbClr val="000000"/>
                                </a:solidFill>
                                <a:latin typeface="Cambria Math" panose="02040503050406030204" pitchFamily="18" charset="0"/>
                              </a:rPr>
                              <m:t>𝐼</m:t>
                            </m:r>
                            <m:r>
                              <a:rPr lang="en-US" altLang="ja-JP" sz="2000" b="0" i="1">
                                <a:solidFill>
                                  <a:srgbClr val="000000"/>
                                </a:solidFill>
                                <a:latin typeface="Cambria Math" panose="02040503050406030204" pitchFamily="18" charset="0"/>
                              </a:rPr>
                              <m:t>−</m:t>
                            </m:r>
                            <m:r>
                              <a:rPr lang="en-US" altLang="ja-JP" sz="2000" b="0" i="1">
                                <a:solidFill>
                                  <a:srgbClr val="000000"/>
                                </a:solidFill>
                                <a:latin typeface="Cambria Math" panose="02040503050406030204" pitchFamily="18" charset="0"/>
                              </a:rPr>
                              <m:t>𝐻</m:t>
                            </m:r>
                          </m:e>
                        </m:d>
                      </m:e>
                      <m:sup>
                        <m:r>
                          <a:rPr lang="en-US" altLang="ja-JP" sz="2000" b="0" i="1">
                            <a:solidFill>
                              <a:srgbClr val="000000"/>
                            </a:solidFill>
                            <a:latin typeface="Cambria Math" panose="02040503050406030204" pitchFamily="18" charset="0"/>
                          </a:rPr>
                          <m:t>𝑡</m:t>
                        </m:r>
                      </m:sup>
                    </m:sSup>
                    <m:d>
                      <m:dPr>
                        <m:ctrlPr>
                          <a:rPr lang="en-US" altLang="ja-JP" sz="2000" i="1">
                            <a:solidFill>
                              <a:srgbClr val="000000"/>
                            </a:solidFill>
                            <a:latin typeface="Cambria Math" panose="02040503050406030204" pitchFamily="18" charset="0"/>
                          </a:rPr>
                        </m:ctrlPr>
                      </m:dPr>
                      <m:e>
                        <m:r>
                          <a:rPr lang="en-US" altLang="ja-JP" sz="2000" b="0" i="1">
                            <a:solidFill>
                              <a:srgbClr val="000000"/>
                            </a:solidFill>
                            <a:latin typeface="Cambria Math" panose="02040503050406030204" pitchFamily="18" charset="0"/>
                          </a:rPr>
                          <m:t>𝐼</m:t>
                        </m:r>
                        <m:r>
                          <a:rPr lang="en-US" altLang="ja-JP" sz="2000" b="0" i="1">
                            <a:solidFill>
                              <a:srgbClr val="000000"/>
                            </a:solidFill>
                            <a:latin typeface="Cambria Math" panose="02040503050406030204" pitchFamily="18" charset="0"/>
                          </a:rPr>
                          <m:t>−</m:t>
                        </m:r>
                        <m:r>
                          <a:rPr lang="en-US" altLang="ja-JP" sz="2000" b="0" i="1">
                            <a:solidFill>
                              <a:srgbClr val="000000"/>
                            </a:solidFill>
                            <a:latin typeface="Cambria Math" panose="02040503050406030204" pitchFamily="18" charset="0"/>
                          </a:rPr>
                          <m:t>𝐻</m:t>
                        </m:r>
                      </m:e>
                    </m:d>
                    <m:r>
                      <a:rPr lang="en-US" altLang="ja-JP" sz="2000" b="0" i="1">
                        <a:solidFill>
                          <a:srgbClr val="000000"/>
                        </a:solidFill>
                        <a:latin typeface="Cambria Math" panose="02040503050406030204" pitchFamily="18" charset="0"/>
                      </a:rPr>
                      <m:t>𝑦</m:t>
                    </m:r>
                    <m:r>
                      <a:rPr lang="en-US" altLang="ja-JP" sz="2000" b="0" i="1" smtClean="0">
                        <a:solidFill>
                          <a:srgbClr val="000000"/>
                        </a:solidFill>
                        <a:latin typeface="Cambria Math" panose="02040503050406030204" pitchFamily="18" charset="0"/>
                      </a:rPr>
                      <m:t>=</m:t>
                    </m:r>
                    <m:sSup>
                      <m:sSupPr>
                        <m:ctrlPr>
                          <a:rPr lang="en-US" altLang="ja-JP" sz="2000" i="1">
                            <a:solidFill>
                              <a:srgbClr val="000000"/>
                            </a:solidFill>
                            <a:latin typeface="Cambria Math" panose="02040503050406030204" pitchFamily="18" charset="0"/>
                          </a:rPr>
                        </m:ctrlPr>
                      </m:sSupPr>
                      <m:e>
                        <m:r>
                          <a:rPr lang="en-US" altLang="ja-JP" sz="2000" b="0" i="1">
                            <a:solidFill>
                              <a:srgbClr val="000000"/>
                            </a:solidFill>
                            <a:latin typeface="Cambria Math" panose="02040503050406030204" pitchFamily="18" charset="0"/>
                          </a:rPr>
                          <m:t>𝑦</m:t>
                        </m:r>
                      </m:e>
                      <m:sup>
                        <m:r>
                          <a:rPr lang="en-US" altLang="ja-JP" sz="2000" b="0" i="1">
                            <a:solidFill>
                              <a:srgbClr val="000000"/>
                            </a:solidFill>
                            <a:latin typeface="Cambria Math" panose="02040503050406030204" pitchFamily="18" charset="0"/>
                          </a:rPr>
                          <m:t>𝑡</m:t>
                        </m:r>
                      </m:sup>
                    </m:sSup>
                    <m:sSup>
                      <m:sSupPr>
                        <m:ctrlPr>
                          <a:rPr lang="en-US" altLang="ja-JP" sz="2000" i="1">
                            <a:solidFill>
                              <a:srgbClr val="000000"/>
                            </a:solidFill>
                            <a:latin typeface="Cambria Math" panose="02040503050406030204" pitchFamily="18" charset="0"/>
                          </a:rPr>
                        </m:ctrlPr>
                      </m:sSupPr>
                      <m:e>
                        <m:d>
                          <m:dPr>
                            <m:ctrlPr>
                              <a:rPr lang="en-US" altLang="ja-JP" sz="2000" i="1">
                                <a:solidFill>
                                  <a:srgbClr val="000000"/>
                                </a:solidFill>
                                <a:latin typeface="Cambria Math" panose="02040503050406030204" pitchFamily="18" charset="0"/>
                              </a:rPr>
                            </m:ctrlPr>
                          </m:dPr>
                          <m:e>
                            <m:r>
                              <a:rPr lang="en-US" altLang="ja-JP" sz="2000" b="0" i="1">
                                <a:solidFill>
                                  <a:srgbClr val="000000"/>
                                </a:solidFill>
                                <a:latin typeface="Cambria Math" panose="02040503050406030204" pitchFamily="18" charset="0"/>
                              </a:rPr>
                              <m:t>𝐼</m:t>
                            </m:r>
                            <m:r>
                              <a:rPr lang="en-US" altLang="ja-JP" sz="2000" b="0" i="1">
                                <a:solidFill>
                                  <a:srgbClr val="000000"/>
                                </a:solidFill>
                                <a:latin typeface="Cambria Math" panose="02040503050406030204" pitchFamily="18" charset="0"/>
                              </a:rPr>
                              <m:t>−</m:t>
                            </m:r>
                            <m:r>
                              <a:rPr lang="en-US" altLang="ja-JP" sz="2000" b="0" i="1">
                                <a:solidFill>
                                  <a:srgbClr val="000000"/>
                                </a:solidFill>
                                <a:latin typeface="Cambria Math" panose="02040503050406030204" pitchFamily="18" charset="0"/>
                              </a:rPr>
                              <m:t>𝐻</m:t>
                            </m:r>
                          </m:e>
                        </m:d>
                      </m:e>
                      <m:sup>
                        <m:r>
                          <a:rPr lang="en-US" altLang="ja-JP" sz="2000" b="0" i="1" smtClean="0">
                            <a:solidFill>
                              <a:srgbClr val="000000"/>
                            </a:solidFill>
                            <a:latin typeface="Cambria Math" panose="02040503050406030204" pitchFamily="18" charset="0"/>
                          </a:rPr>
                          <m:t>2</m:t>
                        </m:r>
                      </m:sup>
                    </m:sSup>
                    <m:r>
                      <a:rPr lang="en-US" altLang="ja-JP" sz="2000" b="0" i="1">
                        <a:solidFill>
                          <a:srgbClr val="000000"/>
                        </a:solidFill>
                        <a:latin typeface="Cambria Math" panose="02040503050406030204" pitchFamily="18" charset="0"/>
                      </a:rPr>
                      <m:t>𝑦</m:t>
                    </m:r>
                    <m:r>
                      <a:rPr lang="en-US" altLang="ja-JP" sz="2000" b="0" i="1">
                        <a:solidFill>
                          <a:srgbClr val="000000"/>
                        </a:solidFill>
                        <a:latin typeface="Cambria Math" panose="02040503050406030204" pitchFamily="18" charset="0"/>
                      </a:rPr>
                      <m:t>=</m:t>
                    </m:r>
                    <m:sSup>
                      <m:sSupPr>
                        <m:ctrlPr>
                          <a:rPr lang="en-US" altLang="ja-JP" sz="2000" i="1">
                            <a:solidFill>
                              <a:srgbClr val="000000"/>
                            </a:solidFill>
                            <a:latin typeface="Cambria Math" panose="02040503050406030204" pitchFamily="18" charset="0"/>
                          </a:rPr>
                        </m:ctrlPr>
                      </m:sSupPr>
                      <m:e>
                        <m:r>
                          <a:rPr lang="en-US" altLang="ja-JP" sz="2000" b="0" i="1">
                            <a:solidFill>
                              <a:srgbClr val="000000"/>
                            </a:solidFill>
                            <a:latin typeface="Cambria Math" panose="02040503050406030204" pitchFamily="18" charset="0"/>
                          </a:rPr>
                          <m:t>𝑦</m:t>
                        </m:r>
                      </m:e>
                      <m:sup>
                        <m:r>
                          <a:rPr lang="en-US" altLang="ja-JP" sz="2000" b="0" i="1">
                            <a:solidFill>
                              <a:srgbClr val="000000"/>
                            </a:solidFill>
                            <a:latin typeface="Cambria Math" panose="02040503050406030204" pitchFamily="18" charset="0"/>
                          </a:rPr>
                          <m:t>𝑡</m:t>
                        </m:r>
                      </m:sup>
                    </m:sSup>
                    <m:d>
                      <m:dPr>
                        <m:ctrlPr>
                          <a:rPr lang="en-US" altLang="ja-JP" sz="2000" i="1">
                            <a:solidFill>
                              <a:srgbClr val="000000"/>
                            </a:solidFill>
                            <a:latin typeface="Cambria Math" panose="02040503050406030204" pitchFamily="18" charset="0"/>
                          </a:rPr>
                        </m:ctrlPr>
                      </m:dPr>
                      <m:e>
                        <m:r>
                          <a:rPr lang="en-US" altLang="ja-JP" sz="2000" b="0" i="1">
                            <a:solidFill>
                              <a:srgbClr val="000000"/>
                            </a:solidFill>
                            <a:latin typeface="Cambria Math" panose="02040503050406030204" pitchFamily="18" charset="0"/>
                          </a:rPr>
                          <m:t>𝐼</m:t>
                        </m:r>
                        <m:r>
                          <a:rPr lang="en-US" altLang="ja-JP" sz="2000" b="0" i="1">
                            <a:solidFill>
                              <a:srgbClr val="000000"/>
                            </a:solidFill>
                            <a:latin typeface="Cambria Math" panose="02040503050406030204" pitchFamily="18" charset="0"/>
                          </a:rPr>
                          <m:t>−</m:t>
                        </m:r>
                        <m:r>
                          <a:rPr lang="en-US" altLang="ja-JP" sz="2000" b="0" i="1">
                            <a:solidFill>
                              <a:srgbClr val="000000"/>
                            </a:solidFill>
                            <a:latin typeface="Cambria Math" panose="02040503050406030204" pitchFamily="18" charset="0"/>
                          </a:rPr>
                          <m:t>𝐻</m:t>
                        </m:r>
                      </m:e>
                    </m:d>
                    <m:r>
                      <a:rPr lang="en-US" altLang="ja-JP" sz="2000" b="0" i="1">
                        <a:solidFill>
                          <a:srgbClr val="000000"/>
                        </a:solidFill>
                        <a:latin typeface="Cambria Math" panose="02040503050406030204" pitchFamily="18" charset="0"/>
                      </a:rPr>
                      <m:t>𝑦</m:t>
                    </m:r>
                  </m:oMath>
                </a14:m>
                <a:r>
                  <a:rPr lang="en-US" altLang="ja-JP" sz="2000" dirty="0">
                    <a:solidFill>
                      <a:srgbClr val="000000"/>
                    </a:solidFill>
                    <a:latin typeface="Cambria Math" panose="02040503050406030204" pitchFamily="18" charset="0"/>
                  </a:rPr>
                  <a:t>  (</a:t>
                </a:r>
                <a14:m>
                  <m:oMath xmlns:m="http://schemas.openxmlformats.org/officeDocument/2006/math">
                    <m:r>
                      <a:rPr lang="en-US" altLang="ja-JP" sz="2000" i="1">
                        <a:latin typeface="Cambria Math" panose="02040503050406030204" pitchFamily="18" charset="0"/>
                      </a:rPr>
                      <m:t>𝐻</m:t>
                    </m:r>
                  </m:oMath>
                </a14:m>
                <a:r>
                  <a:rPr lang="ja-JP" altLang="en-US" sz="2000" dirty="0">
                    <a:solidFill>
                      <a:srgbClr val="000000"/>
                    </a:solidFill>
                    <a:latin typeface="Cambria Math" panose="02040503050406030204" pitchFamily="18" charset="0"/>
                  </a:rPr>
                  <a:t>は対称</a:t>
                </a:r>
                <a:r>
                  <a:rPr lang="en-US" altLang="ja-JP" sz="2000" dirty="0">
                    <a:solidFill>
                      <a:srgbClr val="000000"/>
                    </a:solidFill>
                    <a:latin typeface="Cambria Math" panose="02040503050406030204" pitchFamily="18" charset="0"/>
                  </a:rPr>
                  <a:t>, </a:t>
                </a:r>
                <a14:m>
                  <m:oMath xmlns:m="http://schemas.openxmlformats.org/officeDocument/2006/math">
                    <m:sSup>
                      <m:sSupPr>
                        <m:ctrlPr>
                          <a:rPr lang="en-US" altLang="ja-JP" sz="2000" i="1">
                            <a:latin typeface="Cambria Math" panose="02040503050406030204" pitchFamily="18" charset="0"/>
                          </a:rPr>
                        </m:ctrlPr>
                      </m:sSupPr>
                      <m:e>
                        <m:r>
                          <a:rPr lang="en-US" altLang="ja-JP" sz="2000" i="1">
                            <a:latin typeface="Cambria Math" panose="02040503050406030204" pitchFamily="18" charset="0"/>
                          </a:rPr>
                          <m:t>𝐻</m:t>
                        </m:r>
                      </m:e>
                      <m:sup>
                        <m:r>
                          <a:rPr lang="en-US" altLang="ja-JP" sz="2000" i="1">
                            <a:latin typeface="Cambria Math" panose="02040503050406030204" pitchFamily="18" charset="0"/>
                          </a:rPr>
                          <m:t>2</m:t>
                        </m:r>
                      </m:sup>
                    </m:sSup>
                    <m:r>
                      <a:rPr lang="en-US" altLang="ja-JP" sz="2000" i="1">
                        <a:latin typeface="Cambria Math" panose="02040503050406030204" pitchFamily="18" charset="0"/>
                      </a:rPr>
                      <m:t>=</m:t>
                    </m:r>
                    <m:r>
                      <a:rPr lang="en-US" altLang="ja-JP" sz="2000" b="0" i="1" smtClean="0">
                        <a:latin typeface="Cambria Math" panose="02040503050406030204" pitchFamily="18" charset="0"/>
                      </a:rPr>
                      <m:t>𝐻</m:t>
                    </m:r>
                  </m:oMath>
                </a14:m>
                <a:r>
                  <a:rPr lang="ja-JP" altLang="en-US" sz="2000" dirty="0">
                    <a:solidFill>
                      <a:srgbClr val="000000"/>
                    </a:solidFill>
                    <a:latin typeface="Cambria Math" panose="02040503050406030204" pitchFamily="18" charset="0"/>
                  </a:rPr>
                  <a:t>を使う</a:t>
                </a:r>
                <a:r>
                  <a:rPr lang="en-US" altLang="ja-JP" sz="2000" dirty="0">
                    <a:solidFill>
                      <a:srgbClr val="000000"/>
                    </a:solidFill>
                    <a:latin typeface="Cambria Math" panose="02040503050406030204" pitchFamily="18" charset="0"/>
                  </a:rPr>
                  <a:t>)</a:t>
                </a:r>
              </a:p>
              <a:p>
                <a:pPr fontAlgn="base">
                  <a:spcBef>
                    <a:spcPct val="0"/>
                  </a:spcBef>
                  <a:spcAft>
                    <a:spcPct val="0"/>
                  </a:spcAft>
                  <a:defRPr/>
                </a:pPr>
                <a14:m>
                  <m:oMath xmlns:m="http://schemas.openxmlformats.org/officeDocument/2006/math">
                    <m:r>
                      <a:rPr lang="en-US" altLang="ja-JP" sz="2000" b="0" i="1" smtClean="0">
                        <a:solidFill>
                          <a:srgbClr val="000000"/>
                        </a:solidFill>
                        <a:latin typeface="Cambria Math" panose="02040503050406030204" pitchFamily="18" charset="0"/>
                      </a:rPr>
                      <m:t>𝑦</m:t>
                    </m:r>
                    <m:r>
                      <a:rPr lang="en-US" altLang="ja-JP" sz="2000" i="1">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𝑋</m:t>
                    </m:r>
                    <m:r>
                      <a:rPr lang="ja-JP" altLang="en-US" sz="2000" i="1">
                        <a:solidFill>
                          <a:srgbClr val="000000"/>
                        </a:solidFill>
                        <a:latin typeface="Cambria Math" panose="02040503050406030204" pitchFamily="18" charset="0"/>
                      </a:rPr>
                      <m:t>𝛽</m:t>
                    </m:r>
                    <m:r>
                      <a:rPr lang="en-US" altLang="ja-JP" sz="2000" b="0" i="1" smtClean="0">
                        <a:solidFill>
                          <a:srgbClr val="000000"/>
                        </a:solidFill>
                        <a:latin typeface="Cambria Math" panose="02040503050406030204" pitchFamily="18" charset="0"/>
                      </a:rPr>
                      <m:t>+</m:t>
                    </m:r>
                    <m:r>
                      <a:rPr lang="en-US" altLang="ja-JP" sz="2000" b="0" i="1" smtClean="0">
                        <a:solidFill>
                          <a:srgbClr val="000000"/>
                        </a:solidFill>
                        <a:latin typeface="Cambria Math" panose="02040503050406030204" pitchFamily="18" charset="0"/>
                      </a:rPr>
                      <m:t>𝑒</m:t>
                    </m:r>
                  </m:oMath>
                </a14:m>
                <a:r>
                  <a:rPr lang="ja-JP" altLang="en-US" sz="2000" dirty="0">
                    <a:solidFill>
                      <a:srgbClr val="000000"/>
                    </a:solidFill>
                    <a:latin typeface="Cambria Math" panose="02040503050406030204" pitchFamily="18" charset="0"/>
                  </a:rPr>
                  <a:t>を代入し、</a:t>
                </a:r>
                <a14:m>
                  <m:oMath xmlns:m="http://schemas.openxmlformats.org/officeDocument/2006/math">
                    <m:r>
                      <a:rPr lang="en-US" altLang="ja-JP" sz="2000" i="1">
                        <a:solidFill>
                          <a:srgbClr val="000000"/>
                        </a:solidFill>
                        <a:latin typeface="Cambria Math" panose="02040503050406030204" pitchFamily="18" charset="0"/>
                      </a:rPr>
                      <m:t>𝐻𝑋</m:t>
                    </m:r>
                    <m:r>
                      <a:rPr lang="en-US" altLang="ja-JP" sz="2000" i="1">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𝑋</m:t>
                    </m:r>
                  </m:oMath>
                </a14:m>
                <a:r>
                  <a:rPr lang="en-US" altLang="ja-JP" sz="2000" dirty="0">
                    <a:solidFill>
                      <a:srgbClr val="000000"/>
                    </a:solidFill>
                    <a:latin typeface="Cambria Math" panose="02040503050406030204" pitchFamily="18" charset="0"/>
                  </a:rPr>
                  <a:t> =&gt; </a:t>
                </a:r>
                <a14:m>
                  <m:oMath xmlns:m="http://schemas.openxmlformats.org/officeDocument/2006/math">
                    <m:d>
                      <m:dPr>
                        <m:ctrlPr>
                          <a:rPr lang="en-US" altLang="ja-JP" sz="2000" i="1">
                            <a:solidFill>
                              <a:srgbClr val="000000"/>
                            </a:solidFill>
                            <a:latin typeface="Cambria Math" panose="02040503050406030204" pitchFamily="18" charset="0"/>
                          </a:rPr>
                        </m:ctrlPr>
                      </m:dPr>
                      <m:e>
                        <m:r>
                          <a:rPr lang="en-US" altLang="ja-JP" sz="2000" i="1">
                            <a:solidFill>
                              <a:srgbClr val="000000"/>
                            </a:solidFill>
                            <a:latin typeface="Cambria Math" panose="02040503050406030204" pitchFamily="18" charset="0"/>
                          </a:rPr>
                          <m:t>𝐼</m:t>
                        </m:r>
                        <m:r>
                          <a:rPr lang="en-US" altLang="ja-JP" sz="2000" i="1">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𝐻</m:t>
                        </m:r>
                      </m:e>
                    </m:d>
                    <m:r>
                      <a:rPr lang="en-US" altLang="ja-JP" sz="2000" i="1">
                        <a:solidFill>
                          <a:srgbClr val="000000"/>
                        </a:solidFill>
                        <a:latin typeface="Cambria Math" panose="02040503050406030204" pitchFamily="18" charset="0"/>
                      </a:rPr>
                      <m:t>𝑋</m:t>
                    </m:r>
                    <m:r>
                      <a:rPr lang="en-US" altLang="ja-JP" sz="2000" i="1">
                        <a:solidFill>
                          <a:srgbClr val="000000"/>
                        </a:solidFill>
                        <a:latin typeface="Cambria Math" panose="02040503050406030204" pitchFamily="18" charset="0"/>
                      </a:rPr>
                      <m:t>=0</m:t>
                    </m:r>
                  </m:oMath>
                </a14:m>
                <a:r>
                  <a:rPr lang="en-US" altLang="ja-JP" sz="2000" dirty="0">
                    <a:solidFill>
                      <a:srgbClr val="000000"/>
                    </a:solidFill>
                    <a:latin typeface="Cambria Math" panose="02040503050406030204" pitchFamily="18" charset="0"/>
                  </a:rPr>
                  <a:t>, </a:t>
                </a:r>
                <a14:m>
                  <m:oMath xmlns:m="http://schemas.openxmlformats.org/officeDocument/2006/math">
                    <m:sSup>
                      <m:sSupPr>
                        <m:ctrlPr>
                          <a:rPr lang="en-US" altLang="ja-JP" sz="2000" i="1">
                            <a:solidFill>
                              <a:srgbClr val="000000"/>
                            </a:solidFill>
                            <a:latin typeface="Cambria Math" panose="02040503050406030204" pitchFamily="18" charset="0"/>
                          </a:rPr>
                        </m:ctrlPr>
                      </m:sSupPr>
                      <m:e>
                        <m:r>
                          <a:rPr lang="en-US" altLang="ja-JP" sz="2000" i="1">
                            <a:solidFill>
                              <a:srgbClr val="000000"/>
                            </a:solidFill>
                            <a:latin typeface="Cambria Math" panose="02040503050406030204" pitchFamily="18" charset="0"/>
                          </a:rPr>
                          <m:t>𝑋</m:t>
                        </m:r>
                      </m:e>
                      <m:sup>
                        <m:r>
                          <a:rPr lang="en-US" altLang="ja-JP" sz="2000" i="1">
                            <a:solidFill>
                              <a:srgbClr val="000000"/>
                            </a:solidFill>
                            <a:latin typeface="Cambria Math" panose="02040503050406030204" pitchFamily="18" charset="0"/>
                          </a:rPr>
                          <m:t>𝑡</m:t>
                        </m:r>
                      </m:sup>
                    </m:sSup>
                    <m:d>
                      <m:dPr>
                        <m:ctrlPr>
                          <a:rPr lang="en-US" altLang="ja-JP" sz="2000" i="1">
                            <a:solidFill>
                              <a:srgbClr val="000000"/>
                            </a:solidFill>
                            <a:latin typeface="Cambria Math" panose="02040503050406030204" pitchFamily="18" charset="0"/>
                          </a:rPr>
                        </m:ctrlPr>
                      </m:dPr>
                      <m:e>
                        <m:r>
                          <a:rPr lang="en-US" altLang="ja-JP" sz="2000" i="1">
                            <a:solidFill>
                              <a:srgbClr val="000000"/>
                            </a:solidFill>
                            <a:latin typeface="Cambria Math" panose="02040503050406030204" pitchFamily="18" charset="0"/>
                          </a:rPr>
                          <m:t>𝐼</m:t>
                        </m:r>
                        <m:r>
                          <a:rPr lang="en-US" altLang="ja-JP" sz="2000" i="1">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𝐻</m:t>
                        </m:r>
                      </m:e>
                    </m:d>
                    <m:r>
                      <a:rPr lang="en-US" altLang="ja-JP" sz="2000" i="1">
                        <a:solidFill>
                          <a:srgbClr val="000000"/>
                        </a:solidFill>
                        <a:latin typeface="Cambria Math" panose="02040503050406030204" pitchFamily="18" charset="0"/>
                      </a:rPr>
                      <m:t>=0 </m:t>
                    </m:r>
                  </m:oMath>
                </a14:m>
                <a:r>
                  <a:rPr lang="ja-JP" altLang="en-US" sz="2000" dirty="0">
                    <a:solidFill>
                      <a:srgbClr val="000000"/>
                    </a:solidFill>
                  </a:rPr>
                  <a:t>を使うと、</a:t>
                </a:r>
                <a:endParaRPr lang="en-US" altLang="ja-JP" sz="2000" dirty="0">
                  <a:solidFill>
                    <a:srgbClr val="000000"/>
                  </a:solidFill>
                </a:endParaRPr>
              </a:p>
              <a:p>
                <a:pPr fontAlgn="base">
                  <a:spcBef>
                    <a:spcPct val="0"/>
                  </a:spcBef>
                  <a:spcAft>
                    <a:spcPct val="0"/>
                  </a:spcAft>
                  <a:defRPr/>
                </a:pPr>
                <a:r>
                  <a:rPr lang="ja-JP" altLang="en-US" sz="2200" dirty="0">
                    <a:solidFill>
                      <a:srgbClr val="000000"/>
                    </a:solidFill>
                  </a:rPr>
                  <a:t>　</a:t>
                </a:r>
                <a14:m>
                  <m:oMath xmlns:m="http://schemas.openxmlformats.org/officeDocument/2006/math">
                    <m:r>
                      <m:rPr>
                        <m:sty m:val="p"/>
                      </m:rPr>
                      <a:rPr lang="en-US" altLang="ja-JP" sz="2200" b="0" i="0" smtClean="0">
                        <a:solidFill>
                          <a:srgbClr val="000000"/>
                        </a:solidFill>
                        <a:latin typeface="Cambria Math" panose="02040503050406030204" pitchFamily="18" charset="0"/>
                      </a:rPr>
                      <m:t>SSE</m:t>
                    </m:r>
                    <m:r>
                      <a:rPr lang="en-US" altLang="ja-JP" sz="2200" b="0" i="0" smtClean="0">
                        <a:solidFill>
                          <a:srgbClr val="000000"/>
                        </a:solidFill>
                        <a:latin typeface="Cambria Math" panose="02040503050406030204" pitchFamily="18" charset="0"/>
                      </a:rPr>
                      <m:t>=</m:t>
                    </m:r>
                    <m:sSup>
                      <m:sSupPr>
                        <m:ctrlPr>
                          <a:rPr lang="en-US" altLang="ja-JP" sz="2200" i="1">
                            <a:solidFill>
                              <a:srgbClr val="000000"/>
                            </a:solidFill>
                            <a:latin typeface="Cambria Math" panose="02040503050406030204" pitchFamily="18" charset="0"/>
                          </a:rPr>
                        </m:ctrlPr>
                      </m:sSupPr>
                      <m:e>
                        <m:d>
                          <m:dPr>
                            <m:ctrlPr>
                              <a:rPr lang="en-US" altLang="ja-JP" sz="2200" i="1" smtClean="0">
                                <a:solidFill>
                                  <a:srgbClr val="000000"/>
                                </a:solidFill>
                                <a:latin typeface="Cambria Math" panose="02040503050406030204" pitchFamily="18" charset="0"/>
                              </a:rPr>
                            </m:ctrlPr>
                          </m:dPr>
                          <m:e>
                            <m:r>
                              <a:rPr lang="en-US" altLang="ja-JP" sz="2200" b="0" i="1">
                                <a:solidFill>
                                  <a:srgbClr val="000000"/>
                                </a:solidFill>
                                <a:latin typeface="Cambria Math" panose="02040503050406030204" pitchFamily="18" charset="0"/>
                              </a:rPr>
                              <m:t>𝑋</m:t>
                            </m:r>
                            <m:r>
                              <a:rPr lang="ja-JP" altLang="en-US" sz="2200" b="0" i="1">
                                <a:solidFill>
                                  <a:srgbClr val="000000"/>
                                </a:solidFill>
                                <a:latin typeface="Cambria Math" panose="02040503050406030204" pitchFamily="18" charset="0"/>
                              </a:rPr>
                              <m:t>𝛽</m:t>
                            </m:r>
                            <m:r>
                              <a:rPr lang="en-US" altLang="ja-JP" sz="2200" b="0" i="1">
                                <a:solidFill>
                                  <a:srgbClr val="000000"/>
                                </a:solidFill>
                                <a:latin typeface="Cambria Math" panose="02040503050406030204" pitchFamily="18" charset="0"/>
                              </a:rPr>
                              <m:t>+</m:t>
                            </m:r>
                            <m:r>
                              <a:rPr lang="en-US" altLang="ja-JP" sz="2200" b="0" i="1" smtClean="0">
                                <a:solidFill>
                                  <a:srgbClr val="000000"/>
                                </a:solidFill>
                                <a:latin typeface="Cambria Math" panose="02040503050406030204" pitchFamily="18" charset="0"/>
                              </a:rPr>
                              <m:t>𝑒</m:t>
                            </m:r>
                          </m:e>
                        </m:d>
                      </m:e>
                      <m:sup>
                        <m:r>
                          <a:rPr lang="en-US" altLang="ja-JP" sz="2200" b="0" i="1">
                            <a:solidFill>
                              <a:srgbClr val="000000"/>
                            </a:solidFill>
                            <a:latin typeface="Cambria Math" panose="02040503050406030204" pitchFamily="18" charset="0"/>
                          </a:rPr>
                          <m:t>𝑡</m:t>
                        </m:r>
                      </m:sup>
                    </m:sSup>
                    <m:d>
                      <m:dPr>
                        <m:ctrlPr>
                          <a:rPr lang="en-US" altLang="ja-JP" sz="2200" i="1">
                            <a:solidFill>
                              <a:srgbClr val="000000"/>
                            </a:solidFill>
                            <a:latin typeface="Cambria Math" panose="02040503050406030204" pitchFamily="18" charset="0"/>
                          </a:rPr>
                        </m:ctrlPr>
                      </m:dPr>
                      <m:e>
                        <m:r>
                          <a:rPr lang="en-US" altLang="ja-JP" sz="2200" b="0" i="1">
                            <a:solidFill>
                              <a:srgbClr val="000000"/>
                            </a:solidFill>
                            <a:latin typeface="Cambria Math" panose="02040503050406030204" pitchFamily="18" charset="0"/>
                          </a:rPr>
                          <m:t>𝐼</m:t>
                        </m:r>
                        <m:r>
                          <a:rPr lang="en-US" altLang="ja-JP" sz="2200" b="0" i="1">
                            <a:solidFill>
                              <a:srgbClr val="000000"/>
                            </a:solidFill>
                            <a:latin typeface="Cambria Math" panose="02040503050406030204" pitchFamily="18" charset="0"/>
                          </a:rPr>
                          <m:t>−</m:t>
                        </m:r>
                        <m:r>
                          <a:rPr lang="en-US" altLang="ja-JP" sz="2200" b="0" i="1">
                            <a:solidFill>
                              <a:srgbClr val="000000"/>
                            </a:solidFill>
                            <a:latin typeface="Cambria Math" panose="02040503050406030204" pitchFamily="18" charset="0"/>
                          </a:rPr>
                          <m:t>𝐻</m:t>
                        </m:r>
                      </m:e>
                    </m:d>
                    <m:d>
                      <m:dPr>
                        <m:ctrlPr>
                          <a:rPr lang="en-US" altLang="ja-JP" sz="2200" i="1">
                            <a:solidFill>
                              <a:srgbClr val="000000"/>
                            </a:solidFill>
                            <a:latin typeface="Cambria Math" panose="02040503050406030204" pitchFamily="18" charset="0"/>
                          </a:rPr>
                        </m:ctrlPr>
                      </m:dPr>
                      <m:e>
                        <m:r>
                          <a:rPr lang="en-US" altLang="ja-JP" sz="2200" b="0" i="1">
                            <a:solidFill>
                              <a:srgbClr val="000000"/>
                            </a:solidFill>
                            <a:latin typeface="Cambria Math" panose="02040503050406030204" pitchFamily="18" charset="0"/>
                          </a:rPr>
                          <m:t>𝑋</m:t>
                        </m:r>
                        <m:r>
                          <a:rPr lang="ja-JP" altLang="en-US" sz="2200" b="0" i="1">
                            <a:solidFill>
                              <a:srgbClr val="000000"/>
                            </a:solidFill>
                            <a:latin typeface="Cambria Math" panose="02040503050406030204" pitchFamily="18" charset="0"/>
                          </a:rPr>
                          <m:t>𝛽</m:t>
                        </m:r>
                        <m:r>
                          <a:rPr lang="en-US" altLang="ja-JP" sz="2200" b="0" i="1">
                            <a:solidFill>
                              <a:srgbClr val="000000"/>
                            </a:solidFill>
                            <a:latin typeface="Cambria Math" panose="02040503050406030204" pitchFamily="18" charset="0"/>
                          </a:rPr>
                          <m:t>+</m:t>
                        </m:r>
                        <m:r>
                          <a:rPr lang="en-US" altLang="ja-JP" sz="2200" b="0" i="1" smtClean="0">
                            <a:solidFill>
                              <a:srgbClr val="000000"/>
                            </a:solidFill>
                            <a:latin typeface="Cambria Math" panose="02040503050406030204" pitchFamily="18" charset="0"/>
                          </a:rPr>
                          <m:t>𝑒</m:t>
                        </m:r>
                      </m:e>
                    </m:d>
                    <m:r>
                      <a:rPr lang="en-US" altLang="ja-JP" sz="2200">
                        <a:solidFill>
                          <a:srgbClr val="000000"/>
                        </a:solidFill>
                        <a:latin typeface="Cambria Math" panose="02040503050406030204" pitchFamily="18" charset="0"/>
                      </a:rPr>
                      <m:t>=</m:t>
                    </m:r>
                    <m:sSup>
                      <m:sSupPr>
                        <m:ctrlPr>
                          <a:rPr lang="en-US" altLang="ja-JP" sz="2200" i="1">
                            <a:solidFill>
                              <a:srgbClr val="000000"/>
                            </a:solidFill>
                            <a:latin typeface="Cambria Math" panose="02040503050406030204" pitchFamily="18" charset="0"/>
                          </a:rPr>
                        </m:ctrlPr>
                      </m:sSupPr>
                      <m:e>
                        <m:d>
                          <m:dPr>
                            <m:ctrlPr>
                              <a:rPr lang="en-US" altLang="ja-JP" sz="2200" i="1">
                                <a:solidFill>
                                  <a:srgbClr val="000000"/>
                                </a:solidFill>
                                <a:latin typeface="Cambria Math" panose="02040503050406030204" pitchFamily="18" charset="0"/>
                              </a:rPr>
                            </m:ctrlPr>
                          </m:dPr>
                          <m:e>
                            <m:r>
                              <a:rPr lang="en-US" altLang="ja-JP" sz="2200" i="1">
                                <a:solidFill>
                                  <a:srgbClr val="000000"/>
                                </a:solidFill>
                                <a:latin typeface="Cambria Math" panose="02040503050406030204" pitchFamily="18" charset="0"/>
                              </a:rPr>
                              <m:t>𝑋</m:t>
                            </m:r>
                            <m:r>
                              <a:rPr lang="ja-JP" altLang="en-US" sz="2200" i="1">
                                <a:solidFill>
                                  <a:srgbClr val="000000"/>
                                </a:solidFill>
                                <a:latin typeface="Cambria Math" panose="02040503050406030204" pitchFamily="18" charset="0"/>
                              </a:rPr>
                              <m:t>𝛽</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𝑒</m:t>
                            </m:r>
                          </m:e>
                        </m:d>
                      </m:e>
                      <m:sup>
                        <m:r>
                          <a:rPr lang="en-US" altLang="ja-JP" sz="2200" i="1">
                            <a:solidFill>
                              <a:srgbClr val="000000"/>
                            </a:solidFill>
                            <a:latin typeface="Cambria Math" panose="02040503050406030204" pitchFamily="18" charset="0"/>
                          </a:rPr>
                          <m:t>𝑡</m:t>
                        </m:r>
                      </m:sup>
                    </m:sSup>
                    <m:d>
                      <m:dPr>
                        <m:ctrlPr>
                          <a:rPr lang="en-US" altLang="ja-JP" sz="2200" i="1">
                            <a:solidFill>
                              <a:srgbClr val="000000"/>
                            </a:solidFill>
                            <a:latin typeface="Cambria Math" panose="02040503050406030204" pitchFamily="18" charset="0"/>
                          </a:rPr>
                        </m:ctrlPr>
                      </m:dPr>
                      <m:e>
                        <m:r>
                          <a:rPr lang="en-US" altLang="ja-JP" sz="2200" i="1">
                            <a:solidFill>
                              <a:srgbClr val="000000"/>
                            </a:solidFill>
                            <a:latin typeface="Cambria Math" panose="02040503050406030204" pitchFamily="18" charset="0"/>
                          </a:rPr>
                          <m:t>𝐼</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𝐻</m:t>
                        </m:r>
                      </m:e>
                    </m:d>
                    <m:r>
                      <a:rPr lang="en-US" altLang="ja-JP" sz="2200" b="0" i="1" smtClean="0">
                        <a:solidFill>
                          <a:srgbClr val="000000"/>
                        </a:solidFill>
                        <a:latin typeface="Cambria Math" panose="02040503050406030204" pitchFamily="18" charset="0"/>
                      </a:rPr>
                      <m:t>𝑒</m:t>
                    </m:r>
                    <m:r>
                      <a:rPr lang="en-US" altLang="ja-JP" sz="2200" b="0" i="1" smtClean="0">
                        <a:solidFill>
                          <a:srgbClr val="000000"/>
                        </a:solidFill>
                        <a:latin typeface="Cambria Math" panose="02040503050406030204" pitchFamily="18" charset="0"/>
                      </a:rPr>
                      <m:t>=</m:t>
                    </m:r>
                    <m:sSup>
                      <m:sSupPr>
                        <m:ctrlPr>
                          <a:rPr lang="en-US" altLang="ja-JP" sz="2200" i="1">
                            <a:solidFill>
                              <a:srgbClr val="000000"/>
                            </a:solidFill>
                            <a:latin typeface="Cambria Math" panose="02040503050406030204" pitchFamily="18" charset="0"/>
                          </a:rPr>
                        </m:ctrlPr>
                      </m:sSupPr>
                      <m:e>
                        <m:r>
                          <a:rPr lang="en-US" altLang="ja-JP" sz="2200" b="0" i="1" smtClean="0">
                            <a:solidFill>
                              <a:srgbClr val="000000"/>
                            </a:solidFill>
                            <a:latin typeface="Cambria Math" panose="02040503050406030204" pitchFamily="18" charset="0"/>
                          </a:rPr>
                          <m:t>𝑒</m:t>
                        </m:r>
                      </m:e>
                      <m:sup>
                        <m:r>
                          <a:rPr lang="en-US" altLang="ja-JP" sz="2200" b="0" i="1">
                            <a:solidFill>
                              <a:srgbClr val="000000"/>
                            </a:solidFill>
                            <a:latin typeface="Cambria Math" panose="02040503050406030204" pitchFamily="18" charset="0"/>
                          </a:rPr>
                          <m:t>𝑡</m:t>
                        </m:r>
                      </m:sup>
                    </m:sSup>
                    <m:d>
                      <m:dPr>
                        <m:ctrlPr>
                          <a:rPr lang="en-US" altLang="ja-JP" sz="2200" i="1">
                            <a:solidFill>
                              <a:srgbClr val="000000"/>
                            </a:solidFill>
                            <a:latin typeface="Cambria Math" panose="02040503050406030204" pitchFamily="18" charset="0"/>
                          </a:rPr>
                        </m:ctrlPr>
                      </m:dPr>
                      <m:e>
                        <m:r>
                          <a:rPr lang="en-US" altLang="ja-JP" sz="2200" b="0" i="1">
                            <a:solidFill>
                              <a:srgbClr val="000000"/>
                            </a:solidFill>
                            <a:latin typeface="Cambria Math" panose="02040503050406030204" pitchFamily="18" charset="0"/>
                          </a:rPr>
                          <m:t>𝐼</m:t>
                        </m:r>
                        <m:r>
                          <a:rPr lang="en-US" altLang="ja-JP" sz="2200" b="0" i="1">
                            <a:solidFill>
                              <a:srgbClr val="000000"/>
                            </a:solidFill>
                            <a:latin typeface="Cambria Math" panose="02040503050406030204" pitchFamily="18" charset="0"/>
                          </a:rPr>
                          <m:t>−</m:t>
                        </m:r>
                        <m:r>
                          <a:rPr lang="en-US" altLang="ja-JP" sz="2200" b="0" i="1">
                            <a:solidFill>
                              <a:srgbClr val="000000"/>
                            </a:solidFill>
                            <a:latin typeface="Cambria Math" panose="02040503050406030204" pitchFamily="18" charset="0"/>
                          </a:rPr>
                          <m:t>𝐻</m:t>
                        </m:r>
                      </m:e>
                    </m:d>
                    <m:r>
                      <a:rPr lang="en-US" altLang="ja-JP" sz="2200" b="0" i="1" smtClean="0">
                        <a:solidFill>
                          <a:srgbClr val="000000"/>
                        </a:solidFill>
                        <a:latin typeface="Cambria Math" panose="02040503050406030204" pitchFamily="18" charset="0"/>
                      </a:rPr>
                      <m:t>𝑒</m:t>
                    </m:r>
                  </m:oMath>
                </a14:m>
                <a:endParaRPr lang="en-US" altLang="ja-JP" sz="2200" b="0" dirty="0">
                  <a:solidFill>
                    <a:srgbClr val="000000"/>
                  </a:solidFill>
                </a:endParaRPr>
              </a:p>
              <a:p>
                <a:pPr fontAlgn="base">
                  <a:spcBef>
                    <a:spcPct val="0"/>
                  </a:spcBef>
                  <a:spcAft>
                    <a:spcPct val="0"/>
                  </a:spcAft>
                  <a:defRPr/>
                </a:pPr>
                <a:r>
                  <a:rPr lang="ja-JP" altLang="en-US" sz="2200" b="0" dirty="0">
                    <a:solidFill>
                      <a:srgbClr val="000000"/>
                    </a:solidFill>
                  </a:rPr>
                  <a:t>　</a:t>
                </a:r>
                <a14:m>
                  <m:oMath xmlns:m="http://schemas.openxmlformats.org/officeDocument/2006/math">
                    <m:r>
                      <a:rPr lang="en-US" altLang="ja-JP" sz="2200" b="1" i="0" smtClean="0">
                        <a:solidFill>
                          <a:srgbClr val="0000FF"/>
                        </a:solidFill>
                        <a:latin typeface="Cambria Math" panose="02040503050406030204" pitchFamily="18" charset="0"/>
                      </a:rPr>
                      <m:t>𝐒𝐒𝐄</m:t>
                    </m:r>
                    <m:r>
                      <a:rPr lang="en-US" altLang="ja-JP" sz="2200" b="1" i="0" smtClean="0">
                        <a:solidFill>
                          <a:srgbClr val="0000FF"/>
                        </a:solidFill>
                        <a:latin typeface="Cambria Math" panose="02040503050406030204" pitchFamily="18" charset="0"/>
                      </a:rPr>
                      <m:t>=</m:t>
                    </m:r>
                    <m:sSup>
                      <m:sSupPr>
                        <m:ctrlPr>
                          <a:rPr lang="en-US" altLang="ja-JP" sz="2400" b="1" i="1" smtClean="0">
                            <a:solidFill>
                              <a:schemeClr val="accent2"/>
                            </a:solidFill>
                            <a:latin typeface="Cambria Math" panose="02040503050406030204" pitchFamily="18" charset="0"/>
                          </a:rPr>
                        </m:ctrlPr>
                      </m:sSupPr>
                      <m:e>
                        <m:r>
                          <a:rPr lang="ja-JP" altLang="en-US" sz="2400" b="1" i="1">
                            <a:solidFill>
                              <a:schemeClr val="accent2"/>
                            </a:solidFill>
                            <a:latin typeface="Cambria Math" panose="02040503050406030204" pitchFamily="18" charset="0"/>
                          </a:rPr>
                          <m:t>𝜺</m:t>
                        </m:r>
                      </m:e>
                      <m:sup>
                        <m:r>
                          <a:rPr lang="en-US" altLang="ja-JP" sz="2400" b="1" i="1">
                            <a:solidFill>
                              <a:schemeClr val="accent2"/>
                            </a:solidFill>
                            <a:latin typeface="Cambria Math" panose="02040503050406030204" pitchFamily="18" charset="0"/>
                          </a:rPr>
                          <m:t>𝒕</m:t>
                        </m:r>
                      </m:sup>
                    </m:sSup>
                    <m:r>
                      <a:rPr lang="ja-JP" altLang="en-US" sz="2400" b="1" i="1">
                        <a:solidFill>
                          <a:schemeClr val="accent2"/>
                        </a:solidFill>
                        <a:latin typeface="Cambria Math" panose="02040503050406030204" pitchFamily="18" charset="0"/>
                      </a:rPr>
                      <m:t>𝜺</m:t>
                    </m:r>
                    <m:r>
                      <a:rPr lang="en-US" altLang="ja-JP" sz="2400" b="1" i="1">
                        <a:solidFill>
                          <a:schemeClr val="accent2"/>
                        </a:solidFill>
                        <a:latin typeface="Cambria Math" panose="02040503050406030204" pitchFamily="18" charset="0"/>
                      </a:rPr>
                      <m:t>=</m:t>
                    </m:r>
                    <m:sSup>
                      <m:sSupPr>
                        <m:ctrlPr>
                          <a:rPr lang="en-US" altLang="ja-JP" sz="2200" b="1" i="1">
                            <a:solidFill>
                              <a:srgbClr val="0000FF"/>
                            </a:solidFill>
                            <a:latin typeface="Cambria Math" panose="02040503050406030204" pitchFamily="18" charset="0"/>
                          </a:rPr>
                        </m:ctrlPr>
                      </m:sSupPr>
                      <m:e>
                        <m:r>
                          <a:rPr lang="en-US" altLang="ja-JP" sz="2200" b="1" i="1" smtClean="0">
                            <a:solidFill>
                              <a:srgbClr val="0000FF"/>
                            </a:solidFill>
                            <a:latin typeface="Cambria Math" panose="02040503050406030204" pitchFamily="18" charset="0"/>
                          </a:rPr>
                          <m:t>𝒆</m:t>
                        </m:r>
                      </m:e>
                      <m:sup>
                        <m:r>
                          <a:rPr lang="en-US" altLang="ja-JP" sz="2200" b="1" i="1">
                            <a:solidFill>
                              <a:srgbClr val="0000FF"/>
                            </a:solidFill>
                            <a:latin typeface="Cambria Math" panose="02040503050406030204" pitchFamily="18" charset="0"/>
                          </a:rPr>
                          <m:t>𝒕</m:t>
                        </m:r>
                      </m:sup>
                    </m:sSup>
                    <m:d>
                      <m:dPr>
                        <m:ctrlPr>
                          <a:rPr lang="en-US" altLang="ja-JP" sz="2200" b="1" i="1">
                            <a:solidFill>
                              <a:srgbClr val="0000FF"/>
                            </a:solidFill>
                            <a:latin typeface="Cambria Math" panose="02040503050406030204" pitchFamily="18" charset="0"/>
                          </a:rPr>
                        </m:ctrlPr>
                      </m:dPr>
                      <m:e>
                        <m:r>
                          <a:rPr lang="en-US" altLang="ja-JP" sz="2200" b="1" i="1">
                            <a:solidFill>
                              <a:srgbClr val="0000FF"/>
                            </a:solidFill>
                            <a:latin typeface="Cambria Math" panose="02040503050406030204" pitchFamily="18" charset="0"/>
                          </a:rPr>
                          <m:t>𝑰</m:t>
                        </m:r>
                        <m:r>
                          <a:rPr lang="en-US" altLang="ja-JP" sz="2200" b="1" i="1">
                            <a:solidFill>
                              <a:srgbClr val="0000FF"/>
                            </a:solidFill>
                            <a:latin typeface="Cambria Math" panose="02040503050406030204" pitchFamily="18" charset="0"/>
                          </a:rPr>
                          <m:t>−</m:t>
                        </m:r>
                        <m:r>
                          <a:rPr lang="en-US" altLang="ja-JP" sz="2200" b="1" i="1">
                            <a:solidFill>
                              <a:srgbClr val="0000FF"/>
                            </a:solidFill>
                            <a:latin typeface="Cambria Math" panose="02040503050406030204" pitchFamily="18" charset="0"/>
                          </a:rPr>
                          <m:t>𝑯</m:t>
                        </m:r>
                      </m:e>
                    </m:d>
                    <m:r>
                      <a:rPr lang="en-US" altLang="ja-JP" sz="2200" b="1" i="1" smtClean="0">
                        <a:solidFill>
                          <a:srgbClr val="0000FF"/>
                        </a:solidFill>
                        <a:latin typeface="Cambria Math" panose="02040503050406030204" pitchFamily="18" charset="0"/>
                      </a:rPr>
                      <m:t>𝒆</m:t>
                    </m:r>
                    <m:r>
                      <a:rPr lang="en-US" altLang="ja-JP" sz="2200" b="1" i="1" smtClean="0">
                        <a:solidFill>
                          <a:srgbClr val="0000FF"/>
                        </a:solidFill>
                        <a:latin typeface="Cambria Math" panose="02040503050406030204" pitchFamily="18" charset="0"/>
                      </a:rPr>
                      <m:t> </m:t>
                    </m:r>
                  </m:oMath>
                </a14:m>
                <a:r>
                  <a:rPr lang="en-US" altLang="ja-JP" sz="2200" b="1" dirty="0">
                    <a:solidFill>
                      <a:srgbClr val="0000FF"/>
                    </a:solidFill>
                    <a:latin typeface="Cambria Math" panose="02040503050406030204" pitchFamily="18" charset="0"/>
                  </a:rPr>
                  <a:t>: </a:t>
                </a:r>
                <a:r>
                  <a:rPr lang="ja-JP" altLang="en-US" sz="2200" b="1" dirty="0">
                    <a:solidFill>
                      <a:srgbClr val="0000FF"/>
                    </a:solidFill>
                    <a:latin typeface="Cambria Math" panose="02040503050406030204" pitchFamily="18" charset="0"/>
                  </a:rPr>
                  <a:t>残差二乗和を理論誤差で表現</a:t>
                </a:r>
                <a:br>
                  <a:rPr lang="en-US" altLang="ja-JP" sz="2200" b="1" dirty="0">
                    <a:solidFill>
                      <a:srgbClr val="0000FF"/>
                    </a:solidFill>
                    <a:latin typeface="Cambria Math" panose="02040503050406030204" pitchFamily="18" charset="0"/>
                  </a:rPr>
                </a:br>
                <a:r>
                  <a:rPr lang="ja-JP" altLang="en-US" sz="1600" dirty="0">
                    <a:solidFill>
                      <a:schemeClr val="tx1"/>
                    </a:solidFill>
                    <a:latin typeface="Cambria Math" panose="02040503050406030204" pitchFamily="18" charset="0"/>
                  </a:rPr>
                  <a:t>　　</a:t>
                </a:r>
                <a:r>
                  <a:rPr lang="en-US" altLang="ja-JP" sz="1600" dirty="0">
                    <a:solidFill>
                      <a:schemeClr val="tx1"/>
                    </a:solidFill>
                    <a:latin typeface="Cambria Math" panose="02040503050406030204" pitchFamily="18" charset="0"/>
                  </a:rPr>
                  <a:t>(</a:t>
                </a:r>
                <a:r>
                  <a:rPr lang="ja-JP" altLang="en-US" sz="1600" dirty="0">
                    <a:solidFill>
                      <a:schemeClr val="tx1"/>
                    </a:solidFill>
                    <a:latin typeface="Cambria Math" panose="02040503050406030204" pitchFamily="18" charset="0"/>
                  </a:rPr>
                  <a:t>注意</a:t>
                </a:r>
                <a:r>
                  <a:rPr lang="en-US" altLang="ja-JP" sz="1600" dirty="0">
                    <a:solidFill>
                      <a:schemeClr val="tx1"/>
                    </a:solidFill>
                    <a:latin typeface="Cambria Math" panose="02040503050406030204" pitchFamily="18" charset="0"/>
                  </a:rPr>
                  <a:t>:</a:t>
                </a:r>
                <a:r>
                  <a:rPr lang="ja-JP" altLang="en-US" sz="1600" dirty="0">
                    <a:solidFill>
                      <a:schemeClr val="tx1"/>
                    </a:solidFill>
                    <a:latin typeface="Cambria Math" panose="02040503050406030204" pitchFamily="18" charset="0"/>
                  </a:rPr>
                  <a:t> </a:t>
                </a:r>
                <a14:m>
                  <m:oMath xmlns:m="http://schemas.openxmlformats.org/officeDocument/2006/math">
                    <m:r>
                      <a:rPr lang="en-US" altLang="ja-JP" sz="1600" b="0" i="1">
                        <a:solidFill>
                          <a:schemeClr val="tx1"/>
                        </a:solidFill>
                        <a:latin typeface="Cambria Math" panose="02040503050406030204" pitchFamily="18" charset="0"/>
                      </a:rPr>
                      <m:t>𝑦</m:t>
                    </m:r>
                    <m:r>
                      <a:rPr lang="en-US" altLang="ja-JP" sz="1600" b="0" i="1">
                        <a:solidFill>
                          <a:schemeClr val="tx1"/>
                        </a:solidFill>
                        <a:latin typeface="Cambria Math" panose="02040503050406030204" pitchFamily="18" charset="0"/>
                      </a:rPr>
                      <m:t>=</m:t>
                    </m:r>
                    <m:r>
                      <a:rPr lang="en-US" altLang="ja-JP" sz="1600" b="0" i="1">
                        <a:solidFill>
                          <a:schemeClr val="tx1"/>
                        </a:solidFill>
                        <a:latin typeface="Cambria Math" panose="02040503050406030204" pitchFamily="18" charset="0"/>
                      </a:rPr>
                      <m:t>𝑋</m:t>
                    </m:r>
                    <m:acc>
                      <m:accPr>
                        <m:chr m:val="̂"/>
                        <m:ctrlPr>
                          <a:rPr lang="ja-JP" altLang="en-US" sz="1600" i="1">
                            <a:solidFill>
                              <a:schemeClr val="tx1"/>
                            </a:solidFill>
                            <a:latin typeface="Cambria Math" panose="02040503050406030204" pitchFamily="18" charset="0"/>
                          </a:rPr>
                        </m:ctrlPr>
                      </m:accPr>
                      <m:e>
                        <m:r>
                          <a:rPr lang="ja-JP" altLang="en-US" sz="1600" b="0" i="1">
                            <a:solidFill>
                              <a:schemeClr val="tx1"/>
                            </a:solidFill>
                            <a:latin typeface="Cambria Math" panose="02040503050406030204" pitchFamily="18" charset="0"/>
                          </a:rPr>
                          <m:t>𝛽</m:t>
                        </m:r>
                      </m:e>
                    </m:acc>
                    <m:r>
                      <a:rPr lang="en-US" altLang="ja-JP" sz="1600" b="0" i="1">
                        <a:solidFill>
                          <a:schemeClr val="tx1"/>
                        </a:solidFill>
                        <a:latin typeface="Cambria Math" panose="02040503050406030204" pitchFamily="18" charset="0"/>
                      </a:rPr>
                      <m:t>+</m:t>
                    </m:r>
                    <m:r>
                      <a:rPr lang="ja-JP" altLang="en-US" sz="1600" b="0" i="1">
                        <a:solidFill>
                          <a:schemeClr val="tx1"/>
                        </a:solidFill>
                        <a:latin typeface="Cambria Math" panose="02040503050406030204" pitchFamily="18" charset="0"/>
                      </a:rPr>
                      <m:t>𝜀</m:t>
                    </m:r>
                  </m:oMath>
                </a14:m>
                <a:r>
                  <a:rPr lang="ja-JP" altLang="en-US" sz="1600" dirty="0">
                    <a:solidFill>
                      <a:schemeClr val="tx1"/>
                    </a:solidFill>
                    <a:latin typeface="Cambria Math" panose="02040503050406030204" pitchFamily="18" charset="0"/>
                  </a:rPr>
                  <a:t>を代入しても</a:t>
                </a:r>
                <a14:m>
                  <m:oMath xmlns:m="http://schemas.openxmlformats.org/officeDocument/2006/math">
                    <m:sSup>
                      <m:sSupPr>
                        <m:ctrlPr>
                          <a:rPr lang="en-US" altLang="ja-JP" sz="1600" i="1">
                            <a:solidFill>
                              <a:schemeClr val="tx1"/>
                            </a:solidFill>
                            <a:latin typeface="Cambria Math" panose="02040503050406030204" pitchFamily="18" charset="0"/>
                          </a:rPr>
                        </m:ctrlPr>
                      </m:sSupPr>
                      <m:e>
                        <m:r>
                          <a:rPr lang="ja-JP" altLang="en-US" sz="1600" b="0" i="1">
                            <a:solidFill>
                              <a:schemeClr val="tx1"/>
                            </a:solidFill>
                            <a:latin typeface="Cambria Math" panose="02040503050406030204" pitchFamily="18" charset="0"/>
                          </a:rPr>
                          <m:t>𝜀</m:t>
                        </m:r>
                      </m:e>
                      <m:sup>
                        <m:r>
                          <a:rPr lang="en-US" altLang="ja-JP" sz="1600" b="0" i="1">
                            <a:solidFill>
                              <a:schemeClr val="tx1"/>
                            </a:solidFill>
                            <a:latin typeface="Cambria Math" panose="02040503050406030204" pitchFamily="18" charset="0"/>
                          </a:rPr>
                          <m:t>𝑡</m:t>
                        </m:r>
                      </m:sup>
                    </m:sSup>
                    <m:d>
                      <m:dPr>
                        <m:ctrlPr>
                          <a:rPr lang="en-US" altLang="ja-JP" sz="1600" i="1">
                            <a:solidFill>
                              <a:schemeClr val="tx1"/>
                            </a:solidFill>
                            <a:latin typeface="Cambria Math" panose="02040503050406030204" pitchFamily="18" charset="0"/>
                          </a:rPr>
                        </m:ctrlPr>
                      </m:dPr>
                      <m:e>
                        <m:r>
                          <a:rPr lang="en-US" altLang="ja-JP" sz="1600" b="0" i="1">
                            <a:solidFill>
                              <a:schemeClr val="tx1"/>
                            </a:solidFill>
                            <a:latin typeface="Cambria Math" panose="02040503050406030204" pitchFamily="18" charset="0"/>
                          </a:rPr>
                          <m:t>𝐼</m:t>
                        </m:r>
                        <m:r>
                          <a:rPr lang="en-US" altLang="ja-JP" sz="1600" b="0" i="1">
                            <a:solidFill>
                              <a:schemeClr val="tx1"/>
                            </a:solidFill>
                            <a:latin typeface="Cambria Math" panose="02040503050406030204" pitchFamily="18" charset="0"/>
                          </a:rPr>
                          <m:t>−</m:t>
                        </m:r>
                        <m:r>
                          <a:rPr lang="en-US" altLang="ja-JP" sz="1600" b="0" i="1">
                            <a:solidFill>
                              <a:schemeClr val="tx1"/>
                            </a:solidFill>
                            <a:latin typeface="Cambria Math" panose="02040503050406030204" pitchFamily="18" charset="0"/>
                          </a:rPr>
                          <m:t>𝐻</m:t>
                        </m:r>
                      </m:e>
                    </m:d>
                    <m:r>
                      <a:rPr lang="ja-JP" altLang="en-US" sz="1600" b="0" i="1">
                        <a:solidFill>
                          <a:schemeClr val="tx1"/>
                        </a:solidFill>
                        <a:latin typeface="Cambria Math" panose="02040503050406030204" pitchFamily="18" charset="0"/>
                      </a:rPr>
                      <m:t>𝜀</m:t>
                    </m:r>
                  </m:oMath>
                </a14:m>
                <a:r>
                  <a:rPr lang="ja-JP" altLang="en-US" sz="1600" dirty="0">
                    <a:solidFill>
                      <a:schemeClr val="tx1"/>
                    </a:solidFill>
                    <a:latin typeface="Cambria Math" panose="02040503050406030204" pitchFamily="18" charset="0"/>
                  </a:rPr>
                  <a:t>になり、定義</a:t>
                </a:r>
                <a14:m>
                  <m:oMath xmlns:m="http://schemas.openxmlformats.org/officeDocument/2006/math">
                    <m:r>
                      <m:rPr>
                        <m:sty m:val="p"/>
                      </m:rPr>
                      <a:rPr lang="en-US" altLang="ja-JP" sz="1600">
                        <a:solidFill>
                          <a:srgbClr val="000000"/>
                        </a:solidFill>
                        <a:latin typeface="Cambria Math" panose="02040503050406030204" pitchFamily="18" charset="0"/>
                      </a:rPr>
                      <m:t>SSE</m:t>
                    </m:r>
                    <m:r>
                      <a:rPr lang="en-US" altLang="ja-JP" sz="1600">
                        <a:solidFill>
                          <a:srgbClr val="000000"/>
                        </a:solidFill>
                        <a:latin typeface="Cambria Math" panose="02040503050406030204" pitchFamily="18" charset="0"/>
                      </a:rPr>
                      <m:t>=</m:t>
                    </m:r>
                    <m:sSup>
                      <m:sSupPr>
                        <m:ctrlPr>
                          <a:rPr lang="en-US" altLang="ja-JP" sz="1600" i="1">
                            <a:solidFill>
                              <a:srgbClr val="000000"/>
                            </a:solidFill>
                            <a:latin typeface="Cambria Math" panose="02040503050406030204" pitchFamily="18" charset="0"/>
                          </a:rPr>
                        </m:ctrlPr>
                      </m:sSupPr>
                      <m:e>
                        <m:r>
                          <a:rPr lang="ja-JP" altLang="en-US" sz="1600" i="1">
                            <a:solidFill>
                              <a:srgbClr val="000000"/>
                            </a:solidFill>
                            <a:latin typeface="Cambria Math" panose="02040503050406030204" pitchFamily="18" charset="0"/>
                          </a:rPr>
                          <m:t>𝜀</m:t>
                        </m:r>
                      </m:e>
                      <m:sup>
                        <m:r>
                          <a:rPr lang="en-US" altLang="ja-JP" sz="1600" i="1">
                            <a:solidFill>
                              <a:srgbClr val="000000"/>
                            </a:solidFill>
                            <a:latin typeface="Cambria Math" panose="02040503050406030204" pitchFamily="18" charset="0"/>
                          </a:rPr>
                          <m:t>𝑡</m:t>
                        </m:r>
                      </m:sup>
                    </m:sSup>
                    <m:r>
                      <a:rPr lang="ja-JP" altLang="en-US" sz="1600" i="1">
                        <a:solidFill>
                          <a:srgbClr val="000000"/>
                        </a:solidFill>
                        <a:latin typeface="Cambria Math" panose="02040503050406030204" pitchFamily="18" charset="0"/>
                      </a:rPr>
                      <m:t>𝜀</m:t>
                    </m:r>
                  </m:oMath>
                </a14:m>
                <a:r>
                  <a:rPr lang="ja-JP" altLang="en-US" sz="1600" dirty="0">
                    <a:solidFill>
                      <a:schemeClr val="tx1"/>
                    </a:solidFill>
                    <a:latin typeface="Cambria Math" panose="02040503050406030204" pitchFamily="18" charset="0"/>
                  </a:rPr>
                  <a:t>に矛盾していそうだが、</a:t>
                </a:r>
                <a:endParaRPr lang="en-US" altLang="ja-JP" sz="1600" dirty="0">
                  <a:solidFill>
                    <a:schemeClr val="tx1"/>
                  </a:solidFill>
                  <a:latin typeface="Cambria Math" panose="02040503050406030204" pitchFamily="18" charset="0"/>
                </a:endParaRPr>
              </a:p>
              <a:p>
                <a:pPr fontAlgn="base">
                  <a:spcBef>
                    <a:spcPct val="0"/>
                  </a:spcBef>
                  <a:spcAft>
                    <a:spcPct val="0"/>
                  </a:spcAft>
                  <a:defRPr/>
                </a:pPr>
                <a:r>
                  <a:rPr lang="ja-JP" altLang="en-US" sz="1600" b="0" dirty="0">
                    <a:latin typeface="Cambria Math" panose="02040503050406030204" pitchFamily="18" charset="0"/>
                  </a:rPr>
                  <a:t>　　　　　　</a:t>
                </a:r>
                <a14:m>
                  <m:oMath xmlns:m="http://schemas.openxmlformats.org/officeDocument/2006/math">
                    <m:d>
                      <m:dPr>
                        <m:ctrlPr>
                          <a:rPr lang="en-US" altLang="ja-JP" sz="1600" i="1">
                            <a:solidFill>
                              <a:srgbClr val="000000"/>
                            </a:solidFill>
                            <a:latin typeface="Cambria Math" panose="02040503050406030204" pitchFamily="18" charset="0"/>
                          </a:rPr>
                        </m:ctrlPr>
                      </m:dPr>
                      <m:e>
                        <m:r>
                          <a:rPr lang="en-US" altLang="ja-JP" sz="1600" i="1">
                            <a:solidFill>
                              <a:srgbClr val="000000"/>
                            </a:solidFill>
                            <a:latin typeface="Cambria Math" panose="02040503050406030204" pitchFamily="18" charset="0"/>
                          </a:rPr>
                          <m:t>𝐼</m:t>
                        </m:r>
                        <m:r>
                          <a:rPr lang="en-US" altLang="ja-JP" sz="1600" i="1">
                            <a:solidFill>
                              <a:srgbClr val="000000"/>
                            </a:solidFill>
                            <a:latin typeface="Cambria Math" panose="02040503050406030204" pitchFamily="18" charset="0"/>
                          </a:rPr>
                          <m:t>−</m:t>
                        </m:r>
                        <m:r>
                          <a:rPr lang="en-US" altLang="ja-JP" sz="1600" i="1">
                            <a:solidFill>
                              <a:srgbClr val="000000"/>
                            </a:solidFill>
                            <a:latin typeface="Cambria Math" panose="02040503050406030204" pitchFamily="18" charset="0"/>
                          </a:rPr>
                          <m:t>𝐻</m:t>
                        </m:r>
                      </m:e>
                    </m:d>
                    <m:r>
                      <a:rPr lang="ja-JP" altLang="en-US" sz="1600" i="1">
                        <a:solidFill>
                          <a:srgbClr val="000000"/>
                        </a:solidFill>
                        <a:latin typeface="Cambria Math" panose="02040503050406030204" pitchFamily="18" charset="0"/>
                      </a:rPr>
                      <m:t>𝜀</m:t>
                    </m:r>
                    <m:r>
                      <a:rPr lang="en-US" altLang="ja-JP" sz="1600" b="0" i="1" smtClean="0">
                        <a:solidFill>
                          <a:srgbClr val="000000"/>
                        </a:solidFill>
                        <a:latin typeface="Cambria Math" panose="02040503050406030204" pitchFamily="18" charset="0"/>
                      </a:rPr>
                      <m:t>=</m:t>
                    </m:r>
                    <m:d>
                      <m:dPr>
                        <m:ctrlPr>
                          <a:rPr lang="en-US" altLang="ja-JP" sz="1600" i="1">
                            <a:solidFill>
                              <a:srgbClr val="000000"/>
                            </a:solidFill>
                            <a:latin typeface="Cambria Math" panose="02040503050406030204" pitchFamily="18" charset="0"/>
                          </a:rPr>
                        </m:ctrlPr>
                      </m:dPr>
                      <m:e>
                        <m:r>
                          <a:rPr lang="en-US" altLang="ja-JP" sz="1600" i="1">
                            <a:solidFill>
                              <a:srgbClr val="000000"/>
                            </a:solidFill>
                            <a:latin typeface="Cambria Math" panose="02040503050406030204" pitchFamily="18" charset="0"/>
                          </a:rPr>
                          <m:t>𝐼</m:t>
                        </m:r>
                        <m:r>
                          <a:rPr lang="en-US" altLang="ja-JP" sz="1600" i="1">
                            <a:solidFill>
                              <a:srgbClr val="000000"/>
                            </a:solidFill>
                            <a:latin typeface="Cambria Math" panose="02040503050406030204" pitchFamily="18" charset="0"/>
                          </a:rPr>
                          <m:t>−</m:t>
                        </m:r>
                        <m:r>
                          <a:rPr lang="en-US" altLang="ja-JP" sz="1600" i="1">
                            <a:solidFill>
                              <a:srgbClr val="000000"/>
                            </a:solidFill>
                            <a:latin typeface="Cambria Math" panose="02040503050406030204" pitchFamily="18" charset="0"/>
                          </a:rPr>
                          <m:t>𝐻</m:t>
                        </m:r>
                      </m:e>
                    </m:d>
                    <m:d>
                      <m:dPr>
                        <m:ctrlPr>
                          <a:rPr lang="en-US" altLang="ja-JP" sz="1600" i="1">
                            <a:solidFill>
                              <a:srgbClr val="000000"/>
                            </a:solidFill>
                            <a:latin typeface="Cambria Math" panose="02040503050406030204" pitchFamily="18" charset="0"/>
                          </a:rPr>
                        </m:ctrlPr>
                      </m:dPr>
                      <m:e>
                        <m:r>
                          <a:rPr lang="en-US" altLang="ja-JP" sz="1600" i="1">
                            <a:solidFill>
                              <a:srgbClr val="000000"/>
                            </a:solidFill>
                            <a:latin typeface="Cambria Math" panose="02040503050406030204" pitchFamily="18" charset="0"/>
                          </a:rPr>
                          <m:t>𝐼</m:t>
                        </m:r>
                        <m:r>
                          <a:rPr lang="en-US" altLang="ja-JP" sz="1600" i="1">
                            <a:solidFill>
                              <a:srgbClr val="000000"/>
                            </a:solidFill>
                            <a:latin typeface="Cambria Math" panose="02040503050406030204" pitchFamily="18" charset="0"/>
                          </a:rPr>
                          <m:t>−</m:t>
                        </m:r>
                        <m:r>
                          <a:rPr lang="en-US" altLang="ja-JP" sz="1600" i="1">
                            <a:solidFill>
                              <a:srgbClr val="000000"/>
                            </a:solidFill>
                            <a:latin typeface="Cambria Math" panose="02040503050406030204" pitchFamily="18" charset="0"/>
                          </a:rPr>
                          <m:t>𝐻</m:t>
                        </m:r>
                      </m:e>
                    </m:d>
                    <m:r>
                      <a:rPr lang="en-US" altLang="ja-JP" sz="1600" b="0" i="1" smtClean="0">
                        <a:solidFill>
                          <a:srgbClr val="000000"/>
                        </a:solidFill>
                        <a:latin typeface="Cambria Math" panose="02040503050406030204" pitchFamily="18" charset="0"/>
                      </a:rPr>
                      <m:t>𝑦</m:t>
                    </m:r>
                    <m:r>
                      <a:rPr lang="en-US" altLang="ja-JP" sz="1600" b="0" i="1" smtClean="0">
                        <a:solidFill>
                          <a:srgbClr val="000000"/>
                        </a:solidFill>
                        <a:latin typeface="Cambria Math" panose="02040503050406030204" pitchFamily="18" charset="0"/>
                      </a:rPr>
                      <m:t>=</m:t>
                    </m:r>
                    <m:d>
                      <m:dPr>
                        <m:ctrlPr>
                          <a:rPr lang="en-US" altLang="ja-JP" sz="1600" i="1">
                            <a:solidFill>
                              <a:srgbClr val="000000"/>
                            </a:solidFill>
                            <a:latin typeface="Cambria Math" panose="02040503050406030204" pitchFamily="18" charset="0"/>
                          </a:rPr>
                        </m:ctrlPr>
                      </m:dPr>
                      <m:e>
                        <m:r>
                          <a:rPr lang="en-US" altLang="ja-JP" sz="1600" i="1">
                            <a:solidFill>
                              <a:srgbClr val="000000"/>
                            </a:solidFill>
                            <a:latin typeface="Cambria Math" panose="02040503050406030204" pitchFamily="18" charset="0"/>
                          </a:rPr>
                          <m:t>𝐼</m:t>
                        </m:r>
                        <m:r>
                          <a:rPr lang="en-US" altLang="ja-JP" sz="1600" i="1">
                            <a:solidFill>
                              <a:srgbClr val="000000"/>
                            </a:solidFill>
                            <a:latin typeface="Cambria Math" panose="02040503050406030204" pitchFamily="18" charset="0"/>
                          </a:rPr>
                          <m:t>−</m:t>
                        </m:r>
                        <m:r>
                          <a:rPr lang="en-US" altLang="ja-JP" sz="1600" i="1">
                            <a:solidFill>
                              <a:srgbClr val="000000"/>
                            </a:solidFill>
                            <a:latin typeface="Cambria Math" panose="02040503050406030204" pitchFamily="18" charset="0"/>
                          </a:rPr>
                          <m:t>𝐻</m:t>
                        </m:r>
                      </m:e>
                    </m:d>
                    <m:r>
                      <a:rPr lang="en-US" altLang="ja-JP" sz="1600" i="1">
                        <a:solidFill>
                          <a:srgbClr val="000000"/>
                        </a:solidFill>
                        <a:latin typeface="Cambria Math" panose="02040503050406030204" pitchFamily="18" charset="0"/>
                      </a:rPr>
                      <m:t>𝑦</m:t>
                    </m:r>
                    <m:r>
                      <a:rPr lang="en-US" altLang="ja-JP" sz="1600" b="0" i="1" smtClean="0">
                        <a:solidFill>
                          <a:srgbClr val="000000"/>
                        </a:solidFill>
                        <a:latin typeface="Cambria Math" panose="02040503050406030204" pitchFamily="18" charset="0"/>
                      </a:rPr>
                      <m:t>=</m:t>
                    </m:r>
                    <m:r>
                      <a:rPr lang="ja-JP" altLang="en-US" sz="1600" i="1">
                        <a:solidFill>
                          <a:srgbClr val="000000"/>
                        </a:solidFill>
                        <a:latin typeface="Cambria Math" panose="02040503050406030204" pitchFamily="18" charset="0"/>
                      </a:rPr>
                      <m:t>𝜀</m:t>
                    </m:r>
                  </m:oMath>
                </a14:m>
                <a:r>
                  <a:rPr lang="ja-JP" altLang="en-US" sz="1600" b="0" dirty="0">
                    <a:latin typeface="Cambria Math" panose="02040503050406030204" pitchFamily="18" charset="0"/>
                  </a:rPr>
                  <a:t> なので矛盾しない</a:t>
                </a:r>
                <a:r>
                  <a:rPr lang="en-US" altLang="ja-JP" sz="1600" dirty="0">
                    <a:solidFill>
                      <a:schemeClr val="tx1"/>
                    </a:solidFill>
                    <a:latin typeface="Cambria Math" panose="02040503050406030204" pitchFamily="18" charset="0"/>
                  </a:rPr>
                  <a:t>)</a:t>
                </a:r>
              </a:p>
              <a:p>
                <a:pPr fontAlgn="base">
                  <a:spcBef>
                    <a:spcPct val="0"/>
                  </a:spcBef>
                  <a:spcAft>
                    <a:spcPct val="0"/>
                  </a:spcAft>
                  <a:defRPr/>
                </a:pPr>
                <a14:m>
                  <m:oMath xmlns:m="http://schemas.openxmlformats.org/officeDocument/2006/math">
                    <m:sSup>
                      <m:sSupPr>
                        <m:ctrlPr>
                          <a:rPr lang="en-US" altLang="ja-JP" sz="2000" i="1" smtClean="0">
                            <a:solidFill>
                              <a:srgbClr val="000000"/>
                            </a:solidFill>
                            <a:latin typeface="Cambria Math" panose="02040503050406030204" pitchFamily="18" charset="0"/>
                          </a:rPr>
                        </m:ctrlPr>
                      </m:sSupPr>
                      <m:e>
                        <m:r>
                          <a:rPr lang="en-US" altLang="ja-JP" sz="2000" b="0" i="1" smtClean="0">
                            <a:solidFill>
                              <a:srgbClr val="000000"/>
                            </a:solidFill>
                            <a:latin typeface="Cambria Math" panose="02040503050406030204" pitchFamily="18" charset="0"/>
                          </a:rPr>
                          <m:t>𝑒</m:t>
                        </m:r>
                      </m:e>
                      <m:sup>
                        <m:r>
                          <a:rPr lang="en-US" altLang="ja-JP" sz="2000" b="0" i="1">
                            <a:solidFill>
                              <a:srgbClr val="000000"/>
                            </a:solidFill>
                            <a:latin typeface="Cambria Math" panose="02040503050406030204" pitchFamily="18" charset="0"/>
                          </a:rPr>
                          <m:t>𝑡</m:t>
                        </m:r>
                      </m:sup>
                    </m:sSup>
                    <m:d>
                      <m:dPr>
                        <m:ctrlPr>
                          <a:rPr lang="en-US" altLang="ja-JP" sz="2000" i="1">
                            <a:solidFill>
                              <a:srgbClr val="000000"/>
                            </a:solidFill>
                            <a:latin typeface="Cambria Math" panose="02040503050406030204" pitchFamily="18" charset="0"/>
                          </a:rPr>
                        </m:ctrlPr>
                      </m:dPr>
                      <m:e>
                        <m:r>
                          <a:rPr lang="en-US" altLang="ja-JP" sz="2000" b="0" i="1">
                            <a:solidFill>
                              <a:srgbClr val="000000"/>
                            </a:solidFill>
                            <a:latin typeface="Cambria Math" panose="02040503050406030204" pitchFamily="18" charset="0"/>
                          </a:rPr>
                          <m:t>𝐼</m:t>
                        </m:r>
                        <m:r>
                          <a:rPr lang="en-US" altLang="ja-JP" sz="2000" b="0" i="1">
                            <a:solidFill>
                              <a:srgbClr val="000000"/>
                            </a:solidFill>
                            <a:latin typeface="Cambria Math" panose="02040503050406030204" pitchFamily="18" charset="0"/>
                          </a:rPr>
                          <m:t>−</m:t>
                        </m:r>
                        <m:r>
                          <a:rPr lang="en-US" altLang="ja-JP" sz="2000" b="0" i="1">
                            <a:solidFill>
                              <a:srgbClr val="000000"/>
                            </a:solidFill>
                            <a:latin typeface="Cambria Math" panose="02040503050406030204" pitchFamily="18" charset="0"/>
                          </a:rPr>
                          <m:t>𝐻</m:t>
                        </m:r>
                      </m:e>
                    </m:d>
                    <m:r>
                      <a:rPr lang="en-US" altLang="ja-JP" sz="2000" b="0" i="1" smtClean="0">
                        <a:solidFill>
                          <a:srgbClr val="000000"/>
                        </a:solidFill>
                        <a:latin typeface="Cambria Math" panose="02040503050406030204" pitchFamily="18" charset="0"/>
                      </a:rPr>
                      <m:t>𝑒</m:t>
                    </m:r>
                  </m:oMath>
                </a14:m>
                <a:r>
                  <a:rPr lang="ja-JP" altLang="en-US" sz="2000" dirty="0">
                    <a:solidFill>
                      <a:srgbClr val="000000"/>
                    </a:solidFill>
                    <a:latin typeface="Cambria Math" panose="02040503050406030204" pitchFamily="18" charset="0"/>
                  </a:rPr>
                  <a:t> はスカラーなので、 </a:t>
                </a:r>
                <a14:m>
                  <m:oMath xmlns:m="http://schemas.openxmlformats.org/officeDocument/2006/math">
                    <m:sSup>
                      <m:sSupPr>
                        <m:ctrlPr>
                          <a:rPr lang="en-US" altLang="ja-JP" sz="2000" i="1">
                            <a:solidFill>
                              <a:srgbClr val="000000"/>
                            </a:solidFill>
                            <a:latin typeface="Cambria Math" panose="02040503050406030204" pitchFamily="18" charset="0"/>
                          </a:rPr>
                        </m:ctrlPr>
                      </m:sSupPr>
                      <m:e>
                        <m:r>
                          <a:rPr lang="en-US" altLang="ja-JP" sz="2000" b="0" i="1" smtClean="0">
                            <a:solidFill>
                              <a:srgbClr val="000000"/>
                            </a:solidFill>
                            <a:latin typeface="Cambria Math" panose="02040503050406030204" pitchFamily="18" charset="0"/>
                          </a:rPr>
                          <m:t>𝑒</m:t>
                        </m:r>
                      </m:e>
                      <m:sup>
                        <m:r>
                          <a:rPr lang="en-US" altLang="ja-JP" sz="2000" i="1">
                            <a:solidFill>
                              <a:srgbClr val="000000"/>
                            </a:solidFill>
                            <a:latin typeface="Cambria Math" panose="02040503050406030204" pitchFamily="18" charset="0"/>
                          </a:rPr>
                          <m:t>𝑡</m:t>
                        </m:r>
                      </m:sup>
                    </m:sSup>
                    <m:d>
                      <m:dPr>
                        <m:ctrlPr>
                          <a:rPr lang="en-US" altLang="ja-JP" sz="2000" i="1">
                            <a:solidFill>
                              <a:srgbClr val="000000"/>
                            </a:solidFill>
                            <a:latin typeface="Cambria Math" panose="02040503050406030204" pitchFamily="18" charset="0"/>
                          </a:rPr>
                        </m:ctrlPr>
                      </m:dPr>
                      <m:e>
                        <m:r>
                          <a:rPr lang="en-US" altLang="ja-JP" sz="2000" i="1">
                            <a:solidFill>
                              <a:srgbClr val="000000"/>
                            </a:solidFill>
                            <a:latin typeface="Cambria Math" panose="02040503050406030204" pitchFamily="18" charset="0"/>
                          </a:rPr>
                          <m:t>𝐼</m:t>
                        </m:r>
                        <m:r>
                          <a:rPr lang="en-US" altLang="ja-JP" sz="2000" i="1">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𝐻</m:t>
                        </m:r>
                      </m:e>
                    </m:d>
                    <m:r>
                      <a:rPr lang="en-US" altLang="ja-JP" sz="2000" b="0" i="1" smtClean="0">
                        <a:solidFill>
                          <a:srgbClr val="000000"/>
                        </a:solidFill>
                        <a:latin typeface="Cambria Math" panose="02040503050406030204" pitchFamily="18" charset="0"/>
                      </a:rPr>
                      <m:t>𝑒</m:t>
                    </m:r>
                    <m:r>
                      <a:rPr lang="en-US" altLang="ja-JP" sz="2000" i="1">
                        <a:solidFill>
                          <a:srgbClr val="000000"/>
                        </a:solidFill>
                        <a:latin typeface="Cambria Math" panose="02040503050406030204" pitchFamily="18" charset="0"/>
                      </a:rPr>
                      <m:t>=</m:t>
                    </m:r>
                    <m:r>
                      <m:rPr>
                        <m:sty m:val="p"/>
                      </m:rPr>
                      <a:rPr lang="en-US" altLang="ja-JP" sz="2000">
                        <a:solidFill>
                          <a:srgbClr val="000000"/>
                        </a:solidFill>
                        <a:latin typeface="Cambria Math" panose="02040503050406030204" pitchFamily="18" charset="0"/>
                      </a:rPr>
                      <m:t>trace</m:t>
                    </m:r>
                    <m:d>
                      <m:dPr>
                        <m:begChr m:val="["/>
                        <m:endChr m:val="]"/>
                        <m:ctrlPr>
                          <a:rPr lang="en-US" altLang="ja-JP" sz="2000" i="1">
                            <a:solidFill>
                              <a:srgbClr val="000000"/>
                            </a:solidFill>
                            <a:latin typeface="Cambria Math" panose="02040503050406030204" pitchFamily="18" charset="0"/>
                          </a:rPr>
                        </m:ctrlPr>
                      </m:dPr>
                      <m:e>
                        <m:sSup>
                          <m:sSupPr>
                            <m:ctrlPr>
                              <a:rPr lang="en-US" altLang="ja-JP" sz="2000" i="1">
                                <a:solidFill>
                                  <a:srgbClr val="000000"/>
                                </a:solidFill>
                                <a:latin typeface="Cambria Math" panose="02040503050406030204" pitchFamily="18" charset="0"/>
                              </a:rPr>
                            </m:ctrlPr>
                          </m:sSupPr>
                          <m:e>
                            <m:r>
                              <a:rPr lang="en-US" altLang="ja-JP" sz="2000" b="0" i="1" smtClean="0">
                                <a:solidFill>
                                  <a:srgbClr val="000000"/>
                                </a:solidFill>
                                <a:latin typeface="Cambria Math" panose="02040503050406030204" pitchFamily="18" charset="0"/>
                              </a:rPr>
                              <m:t>𝑒</m:t>
                            </m:r>
                          </m:e>
                          <m:sup>
                            <m:r>
                              <a:rPr lang="en-US" altLang="ja-JP" sz="2000" i="1">
                                <a:solidFill>
                                  <a:srgbClr val="000000"/>
                                </a:solidFill>
                                <a:latin typeface="Cambria Math" panose="02040503050406030204" pitchFamily="18" charset="0"/>
                              </a:rPr>
                              <m:t>𝑡</m:t>
                            </m:r>
                          </m:sup>
                        </m:sSup>
                        <m:d>
                          <m:dPr>
                            <m:ctrlPr>
                              <a:rPr lang="en-US" altLang="ja-JP" sz="2000" i="1">
                                <a:solidFill>
                                  <a:srgbClr val="000000"/>
                                </a:solidFill>
                                <a:latin typeface="Cambria Math" panose="02040503050406030204" pitchFamily="18" charset="0"/>
                              </a:rPr>
                            </m:ctrlPr>
                          </m:dPr>
                          <m:e>
                            <m:r>
                              <a:rPr lang="en-US" altLang="ja-JP" sz="2000" i="1">
                                <a:solidFill>
                                  <a:srgbClr val="000000"/>
                                </a:solidFill>
                                <a:latin typeface="Cambria Math" panose="02040503050406030204" pitchFamily="18" charset="0"/>
                              </a:rPr>
                              <m:t>𝐼</m:t>
                            </m:r>
                            <m:r>
                              <a:rPr lang="en-US" altLang="ja-JP" sz="2000" i="1">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𝐻</m:t>
                            </m:r>
                          </m:e>
                        </m:d>
                        <m:r>
                          <a:rPr lang="en-US" altLang="ja-JP" sz="2000" b="0" i="1" smtClean="0">
                            <a:solidFill>
                              <a:srgbClr val="000000"/>
                            </a:solidFill>
                            <a:latin typeface="Cambria Math" panose="02040503050406030204" pitchFamily="18" charset="0"/>
                          </a:rPr>
                          <m:t>𝑒</m:t>
                        </m:r>
                      </m:e>
                    </m:d>
                    <m:r>
                      <a:rPr lang="ja-JP" altLang="en-US" sz="2000" i="1">
                        <a:solidFill>
                          <a:srgbClr val="000000"/>
                        </a:solidFill>
                        <a:latin typeface="Cambria Math" panose="02040503050406030204" pitchFamily="18" charset="0"/>
                      </a:rPr>
                      <m:t>を</m:t>
                    </m:r>
                  </m:oMath>
                </a14:m>
                <a:r>
                  <a:rPr lang="ja-JP" altLang="en-US" sz="2000" dirty="0">
                    <a:solidFill>
                      <a:srgbClr val="000000"/>
                    </a:solidFill>
                    <a:latin typeface="Cambria Math" panose="02040503050406030204" pitchFamily="18" charset="0"/>
                  </a:rPr>
                  <a:t>使うと、</a:t>
                </a:r>
                <a:endParaRPr lang="en-US" altLang="ja-JP" sz="2000" dirty="0">
                  <a:solidFill>
                    <a:srgbClr val="000000"/>
                  </a:solidFill>
                  <a:latin typeface="Cambria Math" panose="02040503050406030204" pitchFamily="18" charset="0"/>
                </a:endParaRPr>
              </a:p>
              <a:p>
                <a:pPr fontAlgn="base">
                  <a:spcBef>
                    <a:spcPct val="0"/>
                  </a:spcBef>
                  <a:spcAft>
                    <a:spcPct val="0"/>
                  </a:spcAft>
                  <a:defRPr/>
                </a:pPr>
                <a14:m>
                  <m:oMath xmlns:m="http://schemas.openxmlformats.org/officeDocument/2006/math">
                    <m:r>
                      <a:rPr lang="en-US" altLang="ja-JP" sz="2000" i="1">
                        <a:solidFill>
                          <a:srgbClr val="000000"/>
                        </a:solidFill>
                        <a:latin typeface="Cambria Math" panose="02040503050406030204" pitchFamily="18" charset="0"/>
                      </a:rPr>
                      <m:t>𝐸</m:t>
                    </m:r>
                    <m:d>
                      <m:dPr>
                        <m:begChr m:val="["/>
                        <m:endChr m:val="]"/>
                        <m:ctrlPr>
                          <a:rPr lang="en-US" altLang="ja-JP" sz="2000" i="1">
                            <a:solidFill>
                              <a:srgbClr val="000000"/>
                            </a:solidFill>
                            <a:latin typeface="Cambria Math" panose="02040503050406030204" pitchFamily="18" charset="0"/>
                          </a:rPr>
                        </m:ctrlPr>
                      </m:dPr>
                      <m:e>
                        <m:sSup>
                          <m:sSupPr>
                            <m:ctrlPr>
                              <a:rPr lang="en-US" altLang="ja-JP" sz="2000" i="1">
                                <a:solidFill>
                                  <a:schemeClr val="accent2"/>
                                </a:solidFill>
                                <a:latin typeface="Cambria Math" panose="02040503050406030204" pitchFamily="18" charset="0"/>
                              </a:rPr>
                            </m:ctrlPr>
                          </m:sSupPr>
                          <m:e>
                            <m:r>
                              <a:rPr lang="ja-JP" altLang="en-US" sz="2000" b="0" i="1">
                                <a:solidFill>
                                  <a:schemeClr val="accent2"/>
                                </a:solidFill>
                                <a:latin typeface="Cambria Math" panose="02040503050406030204" pitchFamily="18" charset="0"/>
                              </a:rPr>
                              <m:t>𝜀</m:t>
                            </m:r>
                          </m:e>
                          <m:sup>
                            <m:r>
                              <a:rPr lang="en-US" altLang="ja-JP" sz="2000" b="0" i="1">
                                <a:solidFill>
                                  <a:schemeClr val="accent2"/>
                                </a:solidFill>
                                <a:latin typeface="Cambria Math" panose="02040503050406030204" pitchFamily="18" charset="0"/>
                              </a:rPr>
                              <m:t>𝑡</m:t>
                            </m:r>
                          </m:sup>
                        </m:sSup>
                        <m:r>
                          <a:rPr lang="ja-JP" altLang="en-US" sz="2000" b="0" i="1">
                            <a:solidFill>
                              <a:schemeClr val="accent2"/>
                            </a:solidFill>
                            <a:latin typeface="Cambria Math" panose="02040503050406030204" pitchFamily="18" charset="0"/>
                          </a:rPr>
                          <m:t>𝜀</m:t>
                        </m:r>
                      </m:e>
                    </m:d>
                    <m:r>
                      <a:rPr lang="en-US" altLang="ja-JP" sz="2000">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𝐸</m:t>
                    </m:r>
                    <m:d>
                      <m:dPr>
                        <m:begChr m:val="["/>
                        <m:endChr m:val="]"/>
                        <m:ctrlPr>
                          <a:rPr lang="en-US" altLang="ja-JP" sz="2000" i="1">
                            <a:solidFill>
                              <a:srgbClr val="000000"/>
                            </a:solidFill>
                            <a:latin typeface="Cambria Math" panose="02040503050406030204" pitchFamily="18" charset="0"/>
                          </a:rPr>
                        </m:ctrlPr>
                      </m:dPr>
                      <m:e>
                        <m:sSup>
                          <m:sSupPr>
                            <m:ctrlPr>
                              <a:rPr lang="en-US" altLang="ja-JP" sz="2000" i="1">
                                <a:solidFill>
                                  <a:srgbClr val="000000"/>
                                </a:solidFill>
                                <a:latin typeface="Cambria Math" panose="02040503050406030204" pitchFamily="18" charset="0"/>
                              </a:rPr>
                            </m:ctrlPr>
                          </m:sSupPr>
                          <m:e>
                            <m:r>
                              <a:rPr lang="en-US" altLang="ja-JP" sz="2000" i="1">
                                <a:solidFill>
                                  <a:srgbClr val="000000"/>
                                </a:solidFill>
                                <a:latin typeface="Cambria Math" panose="02040503050406030204" pitchFamily="18" charset="0"/>
                              </a:rPr>
                              <m:t>𝑒</m:t>
                            </m:r>
                          </m:e>
                          <m:sup>
                            <m:r>
                              <a:rPr lang="en-US" altLang="ja-JP" sz="2000" i="1">
                                <a:solidFill>
                                  <a:srgbClr val="000000"/>
                                </a:solidFill>
                                <a:latin typeface="Cambria Math" panose="02040503050406030204" pitchFamily="18" charset="0"/>
                              </a:rPr>
                              <m:t>𝑡</m:t>
                            </m:r>
                          </m:sup>
                        </m:sSup>
                        <m:d>
                          <m:dPr>
                            <m:ctrlPr>
                              <a:rPr lang="en-US" altLang="ja-JP" sz="2000" i="1">
                                <a:solidFill>
                                  <a:srgbClr val="000000"/>
                                </a:solidFill>
                                <a:latin typeface="Cambria Math" panose="02040503050406030204" pitchFamily="18" charset="0"/>
                              </a:rPr>
                            </m:ctrlPr>
                          </m:dPr>
                          <m:e>
                            <m:r>
                              <a:rPr lang="en-US" altLang="ja-JP" sz="2000" i="1">
                                <a:solidFill>
                                  <a:srgbClr val="000000"/>
                                </a:solidFill>
                                <a:latin typeface="Cambria Math" panose="02040503050406030204" pitchFamily="18" charset="0"/>
                              </a:rPr>
                              <m:t>𝐼</m:t>
                            </m:r>
                            <m:r>
                              <a:rPr lang="en-US" altLang="ja-JP" sz="2000" i="1">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𝐻</m:t>
                            </m:r>
                          </m:e>
                        </m:d>
                        <m:r>
                          <a:rPr lang="en-US" altLang="ja-JP" sz="2000" i="1">
                            <a:solidFill>
                              <a:srgbClr val="000000"/>
                            </a:solidFill>
                            <a:latin typeface="Cambria Math" panose="02040503050406030204" pitchFamily="18" charset="0"/>
                          </a:rPr>
                          <m:t>𝑒</m:t>
                        </m:r>
                      </m:e>
                    </m:d>
                    <m:r>
                      <a:rPr lang="en-US" altLang="ja-JP" sz="2000" b="0" i="1" smtClean="0">
                        <a:solidFill>
                          <a:srgbClr val="000000"/>
                        </a:solidFill>
                        <a:latin typeface="Cambria Math" panose="02040503050406030204" pitchFamily="18" charset="0"/>
                      </a:rPr>
                      <m:t>=</m:t>
                    </m:r>
                    <m:r>
                      <a:rPr lang="en-US" altLang="ja-JP" sz="2000" b="0" i="1" smtClean="0">
                        <a:solidFill>
                          <a:srgbClr val="000000"/>
                        </a:solidFill>
                        <a:latin typeface="Cambria Math" panose="02040503050406030204" pitchFamily="18" charset="0"/>
                      </a:rPr>
                      <m:t>𝐸</m:t>
                    </m:r>
                    <m:d>
                      <m:dPr>
                        <m:begChr m:val="["/>
                        <m:endChr m:val="]"/>
                        <m:ctrlPr>
                          <a:rPr lang="en-US" altLang="ja-JP" sz="2000" b="0" i="1" smtClean="0">
                            <a:solidFill>
                              <a:srgbClr val="000000"/>
                            </a:solidFill>
                            <a:latin typeface="Cambria Math" panose="02040503050406030204" pitchFamily="18" charset="0"/>
                          </a:rPr>
                        </m:ctrlPr>
                      </m:dPr>
                      <m:e>
                        <m:r>
                          <m:rPr>
                            <m:sty m:val="p"/>
                          </m:rPr>
                          <a:rPr lang="en-US" altLang="ja-JP" sz="2000" b="0" i="0" smtClean="0">
                            <a:solidFill>
                              <a:srgbClr val="000000"/>
                            </a:solidFill>
                            <a:latin typeface="Cambria Math" panose="02040503050406030204" pitchFamily="18" charset="0"/>
                          </a:rPr>
                          <m:t>trace</m:t>
                        </m:r>
                        <m:d>
                          <m:dPr>
                            <m:begChr m:val="["/>
                            <m:endChr m:val="]"/>
                            <m:ctrlPr>
                              <a:rPr lang="en-US" altLang="ja-JP" sz="2000" i="1">
                                <a:solidFill>
                                  <a:srgbClr val="000000"/>
                                </a:solidFill>
                                <a:latin typeface="Cambria Math" panose="02040503050406030204" pitchFamily="18" charset="0"/>
                              </a:rPr>
                            </m:ctrlPr>
                          </m:dPr>
                          <m:e>
                            <m:sSup>
                              <m:sSupPr>
                                <m:ctrlPr>
                                  <a:rPr lang="en-US" altLang="ja-JP" sz="2000" i="1">
                                    <a:solidFill>
                                      <a:srgbClr val="000000"/>
                                    </a:solidFill>
                                    <a:latin typeface="Cambria Math" panose="02040503050406030204" pitchFamily="18" charset="0"/>
                                  </a:rPr>
                                </m:ctrlPr>
                              </m:sSupPr>
                              <m:e>
                                <m:r>
                                  <a:rPr lang="en-US" altLang="ja-JP" sz="2000" b="0" i="1" smtClean="0">
                                    <a:solidFill>
                                      <a:srgbClr val="000000"/>
                                    </a:solidFill>
                                    <a:latin typeface="Cambria Math" panose="02040503050406030204" pitchFamily="18" charset="0"/>
                                  </a:rPr>
                                  <m:t>𝑒</m:t>
                                </m:r>
                              </m:e>
                              <m:sup>
                                <m:r>
                                  <a:rPr lang="en-US" altLang="ja-JP" sz="2000" b="0" i="1">
                                    <a:solidFill>
                                      <a:srgbClr val="000000"/>
                                    </a:solidFill>
                                    <a:latin typeface="Cambria Math" panose="02040503050406030204" pitchFamily="18" charset="0"/>
                                  </a:rPr>
                                  <m:t>𝑡</m:t>
                                </m:r>
                              </m:sup>
                            </m:sSup>
                            <m:d>
                              <m:dPr>
                                <m:ctrlPr>
                                  <a:rPr lang="en-US" altLang="ja-JP" sz="2000" i="1">
                                    <a:solidFill>
                                      <a:srgbClr val="000000"/>
                                    </a:solidFill>
                                    <a:latin typeface="Cambria Math" panose="02040503050406030204" pitchFamily="18" charset="0"/>
                                  </a:rPr>
                                </m:ctrlPr>
                              </m:dPr>
                              <m:e>
                                <m:r>
                                  <a:rPr lang="en-US" altLang="ja-JP" sz="2000" b="0" i="1">
                                    <a:solidFill>
                                      <a:srgbClr val="000000"/>
                                    </a:solidFill>
                                    <a:latin typeface="Cambria Math" panose="02040503050406030204" pitchFamily="18" charset="0"/>
                                  </a:rPr>
                                  <m:t>𝐼</m:t>
                                </m:r>
                                <m:r>
                                  <a:rPr lang="en-US" altLang="ja-JP" sz="2000" b="0" i="1">
                                    <a:solidFill>
                                      <a:srgbClr val="000000"/>
                                    </a:solidFill>
                                    <a:latin typeface="Cambria Math" panose="02040503050406030204" pitchFamily="18" charset="0"/>
                                  </a:rPr>
                                  <m:t>−</m:t>
                                </m:r>
                                <m:r>
                                  <a:rPr lang="en-US" altLang="ja-JP" sz="2000" b="0" i="1">
                                    <a:solidFill>
                                      <a:srgbClr val="000000"/>
                                    </a:solidFill>
                                    <a:latin typeface="Cambria Math" panose="02040503050406030204" pitchFamily="18" charset="0"/>
                                  </a:rPr>
                                  <m:t>𝐻</m:t>
                                </m:r>
                              </m:e>
                            </m:d>
                            <m:r>
                              <a:rPr lang="en-US" altLang="ja-JP" sz="2000" b="0" i="1" smtClean="0">
                                <a:solidFill>
                                  <a:srgbClr val="000000"/>
                                </a:solidFill>
                                <a:latin typeface="Cambria Math" panose="02040503050406030204" pitchFamily="18" charset="0"/>
                              </a:rPr>
                              <m:t>𝑒</m:t>
                            </m:r>
                          </m:e>
                        </m:d>
                      </m:e>
                    </m:d>
                    <m:r>
                      <a:rPr lang="en-US" altLang="ja-JP" sz="2000" b="0" i="1">
                        <a:solidFill>
                          <a:srgbClr val="000000"/>
                        </a:solidFill>
                        <a:latin typeface="Cambria Math" panose="02040503050406030204" pitchFamily="18" charset="0"/>
                      </a:rPr>
                      <m:t>=</m:t>
                    </m:r>
                    <m:r>
                      <m:rPr>
                        <m:sty m:val="p"/>
                      </m:rPr>
                      <a:rPr lang="en-US" altLang="ja-JP" sz="2000" b="0" i="1">
                        <a:solidFill>
                          <a:srgbClr val="000000"/>
                        </a:solidFill>
                        <a:latin typeface="Cambria Math" panose="02040503050406030204" pitchFamily="18" charset="0"/>
                      </a:rPr>
                      <m:t>trace</m:t>
                    </m:r>
                    <m:d>
                      <m:dPr>
                        <m:begChr m:val="["/>
                        <m:endChr m:val="]"/>
                        <m:ctrlPr>
                          <a:rPr lang="en-US" altLang="ja-JP" sz="2000" i="1">
                            <a:solidFill>
                              <a:srgbClr val="000000"/>
                            </a:solidFill>
                            <a:latin typeface="Cambria Math" panose="02040503050406030204" pitchFamily="18" charset="0"/>
                          </a:rPr>
                        </m:ctrlPr>
                      </m:dPr>
                      <m:e>
                        <m:r>
                          <a:rPr lang="en-US" altLang="ja-JP" sz="2000" b="0" i="1" smtClean="0">
                            <a:solidFill>
                              <a:srgbClr val="000000"/>
                            </a:solidFill>
                            <a:latin typeface="Cambria Math" panose="02040503050406030204" pitchFamily="18" charset="0"/>
                          </a:rPr>
                          <m:t>𝐸</m:t>
                        </m:r>
                        <m:d>
                          <m:dPr>
                            <m:begChr m:val="["/>
                            <m:endChr m:val="]"/>
                            <m:ctrlPr>
                              <a:rPr lang="en-US" altLang="ja-JP" sz="2000" b="0" i="1" smtClean="0">
                                <a:solidFill>
                                  <a:srgbClr val="000000"/>
                                </a:solidFill>
                                <a:latin typeface="Cambria Math" panose="02040503050406030204" pitchFamily="18" charset="0"/>
                              </a:rPr>
                            </m:ctrlPr>
                          </m:dPr>
                          <m:e>
                            <m:sSup>
                              <m:sSupPr>
                                <m:ctrlPr>
                                  <a:rPr lang="en-US" altLang="ja-JP" sz="2000" i="1">
                                    <a:solidFill>
                                      <a:srgbClr val="000000"/>
                                    </a:solidFill>
                                    <a:latin typeface="Cambria Math" panose="02040503050406030204" pitchFamily="18" charset="0"/>
                                  </a:rPr>
                                </m:ctrlPr>
                              </m:sSupPr>
                              <m:e>
                                <m:r>
                                  <a:rPr lang="en-US" altLang="ja-JP" sz="2000" b="0" i="1" smtClean="0">
                                    <a:solidFill>
                                      <a:srgbClr val="000000"/>
                                    </a:solidFill>
                                    <a:latin typeface="Cambria Math" panose="02040503050406030204" pitchFamily="18" charset="0"/>
                                  </a:rPr>
                                  <m:t>𝑒</m:t>
                                </m:r>
                              </m:e>
                              <m:sup>
                                <m:r>
                                  <a:rPr lang="en-US" altLang="ja-JP" sz="2000" b="0" i="1">
                                    <a:solidFill>
                                      <a:srgbClr val="000000"/>
                                    </a:solidFill>
                                    <a:latin typeface="Cambria Math" panose="02040503050406030204" pitchFamily="18" charset="0"/>
                                  </a:rPr>
                                  <m:t>𝑡</m:t>
                                </m:r>
                              </m:sup>
                            </m:sSup>
                            <m:r>
                              <a:rPr lang="en-US" altLang="ja-JP" sz="2000" b="0" i="1" smtClean="0">
                                <a:solidFill>
                                  <a:srgbClr val="000000"/>
                                </a:solidFill>
                                <a:latin typeface="Cambria Math" panose="02040503050406030204" pitchFamily="18" charset="0"/>
                              </a:rPr>
                              <m:t>𝑒</m:t>
                            </m:r>
                          </m:e>
                        </m:d>
                        <m:d>
                          <m:dPr>
                            <m:ctrlPr>
                              <a:rPr lang="en-US" altLang="ja-JP" sz="2000" i="1">
                                <a:solidFill>
                                  <a:srgbClr val="000000"/>
                                </a:solidFill>
                                <a:latin typeface="Cambria Math" panose="02040503050406030204" pitchFamily="18" charset="0"/>
                              </a:rPr>
                            </m:ctrlPr>
                          </m:dPr>
                          <m:e>
                            <m:r>
                              <a:rPr lang="en-US" altLang="ja-JP" sz="2000" b="0" i="1">
                                <a:solidFill>
                                  <a:srgbClr val="000000"/>
                                </a:solidFill>
                                <a:latin typeface="Cambria Math" panose="02040503050406030204" pitchFamily="18" charset="0"/>
                              </a:rPr>
                              <m:t>𝐼</m:t>
                            </m:r>
                            <m:r>
                              <a:rPr lang="en-US" altLang="ja-JP" sz="2000" b="0" i="1">
                                <a:solidFill>
                                  <a:srgbClr val="000000"/>
                                </a:solidFill>
                                <a:latin typeface="Cambria Math" panose="02040503050406030204" pitchFamily="18" charset="0"/>
                              </a:rPr>
                              <m:t>−</m:t>
                            </m:r>
                            <m:r>
                              <a:rPr lang="en-US" altLang="ja-JP" sz="2000" b="0" i="1">
                                <a:solidFill>
                                  <a:srgbClr val="000000"/>
                                </a:solidFill>
                                <a:latin typeface="Cambria Math" panose="02040503050406030204" pitchFamily="18" charset="0"/>
                              </a:rPr>
                              <m:t>𝐻</m:t>
                            </m:r>
                          </m:e>
                        </m:d>
                      </m:e>
                    </m:d>
                    <m:r>
                      <a:rPr lang="en-US" altLang="ja-JP" sz="2000" b="0" i="1" smtClean="0">
                        <a:solidFill>
                          <a:srgbClr val="000000"/>
                        </a:solidFill>
                        <a:latin typeface="Cambria Math" panose="02040503050406030204" pitchFamily="18" charset="0"/>
                      </a:rPr>
                      <m:t>=</m:t>
                    </m:r>
                    <m:sSup>
                      <m:sSupPr>
                        <m:ctrlPr>
                          <a:rPr lang="en-US" altLang="ja-JP" sz="2000" i="1" smtClean="0">
                            <a:solidFill>
                              <a:srgbClr val="000000"/>
                            </a:solidFill>
                            <a:latin typeface="Cambria Math" panose="02040503050406030204" pitchFamily="18" charset="0"/>
                          </a:rPr>
                        </m:ctrlPr>
                      </m:sSupPr>
                      <m:e>
                        <m:r>
                          <a:rPr lang="ja-JP" altLang="en-US" sz="2000" b="0" i="1" smtClean="0">
                            <a:solidFill>
                              <a:srgbClr val="000000"/>
                            </a:solidFill>
                            <a:latin typeface="Cambria Math" panose="02040503050406030204" pitchFamily="18" charset="0"/>
                          </a:rPr>
                          <m:t>𝜎</m:t>
                        </m:r>
                      </m:e>
                      <m:sup>
                        <m:r>
                          <a:rPr lang="en-US" altLang="ja-JP" sz="2000" b="0" i="1" smtClean="0">
                            <a:solidFill>
                              <a:srgbClr val="000000"/>
                            </a:solidFill>
                            <a:latin typeface="Cambria Math" panose="02040503050406030204" pitchFamily="18" charset="0"/>
                          </a:rPr>
                          <m:t>2</m:t>
                        </m:r>
                      </m:sup>
                    </m:sSup>
                    <m:r>
                      <m:rPr>
                        <m:sty m:val="p"/>
                      </m:rPr>
                      <a:rPr lang="en-US" altLang="ja-JP" sz="2000" b="0" i="0" smtClean="0">
                        <a:solidFill>
                          <a:srgbClr val="000000"/>
                        </a:solidFill>
                        <a:latin typeface="Cambria Math" panose="02040503050406030204" pitchFamily="18" charset="0"/>
                      </a:rPr>
                      <m:t>trace</m:t>
                    </m:r>
                    <m:d>
                      <m:dPr>
                        <m:ctrlPr>
                          <a:rPr lang="en-US" altLang="ja-JP" sz="2000" i="1" smtClean="0">
                            <a:solidFill>
                              <a:srgbClr val="000000"/>
                            </a:solidFill>
                            <a:latin typeface="Cambria Math" panose="02040503050406030204" pitchFamily="18" charset="0"/>
                          </a:rPr>
                        </m:ctrlPr>
                      </m:dPr>
                      <m:e>
                        <m:r>
                          <a:rPr lang="en-US" altLang="ja-JP" sz="2000" b="0" i="1" smtClean="0">
                            <a:solidFill>
                              <a:srgbClr val="000000"/>
                            </a:solidFill>
                            <a:latin typeface="Cambria Math" panose="02040503050406030204" pitchFamily="18" charset="0"/>
                          </a:rPr>
                          <m:t>𝐼</m:t>
                        </m:r>
                        <m:r>
                          <a:rPr lang="en-US" altLang="ja-JP" sz="2000" b="0" i="1" smtClean="0">
                            <a:solidFill>
                              <a:srgbClr val="000000"/>
                            </a:solidFill>
                            <a:latin typeface="Cambria Math" panose="02040503050406030204" pitchFamily="18" charset="0"/>
                          </a:rPr>
                          <m:t>−</m:t>
                        </m:r>
                        <m:r>
                          <a:rPr lang="en-US" altLang="ja-JP" sz="2000" b="0" i="1" smtClean="0">
                            <a:solidFill>
                              <a:srgbClr val="000000"/>
                            </a:solidFill>
                            <a:latin typeface="Cambria Math" panose="02040503050406030204" pitchFamily="18" charset="0"/>
                          </a:rPr>
                          <m:t>𝐻</m:t>
                        </m:r>
                      </m:e>
                    </m:d>
                    <m:r>
                      <a:rPr lang="en-US" altLang="ja-JP" sz="2000" b="0" i="1" smtClean="0">
                        <a:solidFill>
                          <a:srgbClr val="000000"/>
                        </a:solidFill>
                        <a:latin typeface="Cambria Math" panose="02040503050406030204" pitchFamily="18" charset="0"/>
                      </a:rPr>
                      <m:t>=</m:t>
                    </m:r>
                    <m:d>
                      <m:dPr>
                        <m:ctrlPr>
                          <a:rPr lang="en-US" altLang="ja-JP" sz="2000" b="0" i="1" smtClean="0">
                            <a:solidFill>
                              <a:srgbClr val="000000"/>
                            </a:solidFill>
                            <a:latin typeface="Cambria Math" panose="02040503050406030204" pitchFamily="18" charset="0"/>
                          </a:rPr>
                        </m:ctrlPr>
                      </m:dPr>
                      <m:e>
                        <m:r>
                          <a:rPr lang="en-US" altLang="ja-JP" sz="2000" b="0" i="1" smtClean="0">
                            <a:solidFill>
                              <a:srgbClr val="000000"/>
                            </a:solidFill>
                            <a:latin typeface="Cambria Math" panose="02040503050406030204" pitchFamily="18" charset="0"/>
                          </a:rPr>
                          <m:t>𝑛</m:t>
                        </m:r>
                        <m:r>
                          <a:rPr lang="en-US" altLang="ja-JP" sz="2000" b="0" i="1" smtClean="0">
                            <a:solidFill>
                              <a:srgbClr val="000000"/>
                            </a:solidFill>
                            <a:latin typeface="Cambria Math" panose="02040503050406030204" pitchFamily="18" charset="0"/>
                          </a:rPr>
                          <m:t>−</m:t>
                        </m:r>
                        <m:r>
                          <a:rPr lang="en-US" altLang="ja-JP" sz="2000" b="0" i="1" smtClean="0">
                            <a:solidFill>
                              <a:srgbClr val="000000"/>
                            </a:solidFill>
                            <a:latin typeface="Cambria Math" panose="02040503050406030204" pitchFamily="18" charset="0"/>
                          </a:rPr>
                          <m:t>𝑝</m:t>
                        </m:r>
                      </m:e>
                    </m:d>
                    <m:sSup>
                      <m:sSupPr>
                        <m:ctrlPr>
                          <a:rPr lang="en-US" altLang="ja-JP" sz="2000" i="1">
                            <a:solidFill>
                              <a:srgbClr val="000000"/>
                            </a:solidFill>
                            <a:latin typeface="Cambria Math" panose="02040503050406030204" pitchFamily="18" charset="0"/>
                          </a:rPr>
                        </m:ctrlPr>
                      </m:sSupPr>
                      <m:e>
                        <m:r>
                          <a:rPr lang="ja-JP" altLang="en-US" sz="2000" b="0" i="1">
                            <a:solidFill>
                              <a:srgbClr val="000000"/>
                            </a:solidFill>
                            <a:latin typeface="Cambria Math" panose="02040503050406030204" pitchFamily="18" charset="0"/>
                          </a:rPr>
                          <m:t>𝜎</m:t>
                        </m:r>
                      </m:e>
                      <m:sup>
                        <m:r>
                          <a:rPr lang="en-US" altLang="ja-JP" sz="2000" b="0" i="1">
                            <a:solidFill>
                              <a:srgbClr val="000000"/>
                            </a:solidFill>
                            <a:latin typeface="Cambria Math" panose="02040503050406030204" pitchFamily="18" charset="0"/>
                          </a:rPr>
                          <m:t>2</m:t>
                        </m:r>
                      </m:sup>
                    </m:sSup>
                  </m:oMath>
                </a14:m>
                <a:r>
                  <a:rPr lang="en-US" altLang="ja-JP" sz="2000" dirty="0">
                    <a:solidFill>
                      <a:srgbClr val="000000"/>
                    </a:solidFill>
                    <a:latin typeface="Times New Roman"/>
                    <a:ea typeface="ＭＳ Ｐゴシック"/>
                  </a:rPr>
                  <a:t> </a:t>
                </a:r>
              </a:p>
              <a:p>
                <a:pPr fontAlgn="base">
                  <a:spcBef>
                    <a:spcPct val="0"/>
                  </a:spcBef>
                  <a:spcAft>
                    <a:spcPct val="0"/>
                  </a:spcAft>
                  <a:defRPr/>
                </a:pPr>
                <a:r>
                  <a:rPr lang="ja-JP" altLang="en-US" sz="2000" dirty="0">
                    <a:solidFill>
                      <a:srgbClr val="000000"/>
                    </a:solidFill>
                  </a:rPr>
                  <a:t>実験で計算できる残差二乗和の期待値</a:t>
                </a:r>
                <a:r>
                  <a:rPr lang="en-US" altLang="ja-JP" sz="2000" dirty="0">
                    <a:solidFill>
                      <a:srgbClr val="000000"/>
                    </a:solidFill>
                  </a:rPr>
                  <a:t>:</a:t>
                </a:r>
                <a:r>
                  <a:rPr lang="ja-JP" altLang="en-US" sz="2000" dirty="0">
                    <a:solidFill>
                      <a:srgbClr val="000000"/>
                    </a:solidFill>
                  </a:rPr>
                  <a:t> </a:t>
                </a:r>
                <a14:m>
                  <m:oMath xmlns:m="http://schemas.openxmlformats.org/officeDocument/2006/math">
                    <m:r>
                      <a:rPr lang="en-US" altLang="ja-JP" sz="2000" i="1">
                        <a:solidFill>
                          <a:srgbClr val="000000"/>
                        </a:solidFill>
                        <a:latin typeface="Cambria Math" panose="02040503050406030204" pitchFamily="18" charset="0"/>
                      </a:rPr>
                      <m:t>𝐸</m:t>
                    </m:r>
                    <m:d>
                      <m:dPr>
                        <m:begChr m:val="["/>
                        <m:endChr m:val="]"/>
                        <m:ctrlPr>
                          <a:rPr lang="en-US" altLang="ja-JP" sz="2000" i="1">
                            <a:solidFill>
                              <a:srgbClr val="000000"/>
                            </a:solidFill>
                            <a:latin typeface="Cambria Math" panose="02040503050406030204" pitchFamily="18" charset="0"/>
                          </a:rPr>
                        </m:ctrlPr>
                      </m:dPr>
                      <m:e>
                        <m:sSup>
                          <m:sSupPr>
                            <m:ctrlPr>
                              <a:rPr lang="en-US" altLang="ja-JP" sz="2000" i="1">
                                <a:solidFill>
                                  <a:srgbClr val="000000"/>
                                </a:solidFill>
                                <a:latin typeface="Cambria Math" panose="02040503050406030204" pitchFamily="18" charset="0"/>
                              </a:rPr>
                            </m:ctrlPr>
                          </m:sSupPr>
                          <m:e>
                            <m:r>
                              <a:rPr lang="ja-JP" altLang="en-US" sz="2000" i="1">
                                <a:solidFill>
                                  <a:srgbClr val="000000"/>
                                </a:solidFill>
                                <a:latin typeface="Cambria Math" panose="02040503050406030204" pitchFamily="18" charset="0"/>
                              </a:rPr>
                              <m:t>𝜀</m:t>
                            </m:r>
                          </m:e>
                          <m:sup>
                            <m:r>
                              <a:rPr lang="en-US" altLang="ja-JP" sz="2000" i="1">
                                <a:solidFill>
                                  <a:srgbClr val="000000"/>
                                </a:solidFill>
                                <a:latin typeface="Cambria Math" panose="02040503050406030204" pitchFamily="18" charset="0"/>
                              </a:rPr>
                              <m:t>𝑡</m:t>
                            </m:r>
                          </m:sup>
                        </m:sSup>
                        <m:r>
                          <a:rPr lang="ja-JP" altLang="en-US" sz="2000" i="1">
                            <a:solidFill>
                              <a:srgbClr val="000000"/>
                            </a:solidFill>
                            <a:latin typeface="Cambria Math" panose="02040503050406030204" pitchFamily="18" charset="0"/>
                          </a:rPr>
                          <m:t>𝜀</m:t>
                        </m:r>
                      </m:e>
                    </m:d>
                    <m:r>
                      <a:rPr lang="en-US" altLang="ja-JP" sz="2000" i="1">
                        <a:solidFill>
                          <a:srgbClr val="000000"/>
                        </a:solidFill>
                        <a:latin typeface="Cambria Math" panose="02040503050406030204" pitchFamily="18" charset="0"/>
                      </a:rPr>
                      <m:t>=</m:t>
                    </m:r>
                    <m:d>
                      <m:dPr>
                        <m:ctrlPr>
                          <a:rPr lang="en-US" altLang="ja-JP" sz="2000" i="1">
                            <a:solidFill>
                              <a:srgbClr val="000000"/>
                            </a:solidFill>
                            <a:latin typeface="Cambria Math" panose="02040503050406030204" pitchFamily="18" charset="0"/>
                          </a:rPr>
                        </m:ctrlPr>
                      </m:dPr>
                      <m:e>
                        <m:r>
                          <a:rPr lang="en-US" altLang="ja-JP" sz="2000" i="1">
                            <a:solidFill>
                              <a:srgbClr val="000000"/>
                            </a:solidFill>
                            <a:latin typeface="Cambria Math" panose="02040503050406030204" pitchFamily="18" charset="0"/>
                          </a:rPr>
                          <m:t>𝑛</m:t>
                        </m:r>
                        <m:r>
                          <a:rPr lang="en-US" altLang="ja-JP" sz="2000" i="1">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𝑝</m:t>
                        </m:r>
                      </m:e>
                    </m:d>
                    <m:sSup>
                      <m:sSupPr>
                        <m:ctrlPr>
                          <a:rPr lang="en-US" altLang="ja-JP" sz="2000" i="1">
                            <a:solidFill>
                              <a:srgbClr val="000000"/>
                            </a:solidFill>
                            <a:latin typeface="Cambria Math" panose="02040503050406030204" pitchFamily="18" charset="0"/>
                          </a:rPr>
                        </m:ctrlPr>
                      </m:sSupPr>
                      <m:e>
                        <m:r>
                          <a:rPr lang="ja-JP" altLang="en-US" sz="2000" i="1">
                            <a:solidFill>
                              <a:srgbClr val="000000"/>
                            </a:solidFill>
                            <a:latin typeface="Cambria Math" panose="02040503050406030204" pitchFamily="18" charset="0"/>
                          </a:rPr>
                          <m:t>𝜎</m:t>
                        </m:r>
                      </m:e>
                      <m:sup>
                        <m:r>
                          <a:rPr lang="en-US" altLang="ja-JP" sz="2000" i="1">
                            <a:solidFill>
                              <a:srgbClr val="000000"/>
                            </a:solidFill>
                            <a:latin typeface="Cambria Math" panose="02040503050406030204" pitchFamily="18" charset="0"/>
                          </a:rPr>
                          <m:t>2</m:t>
                        </m:r>
                      </m:sup>
                    </m:sSup>
                  </m:oMath>
                </a14:m>
                <a:r>
                  <a:rPr lang="en-US" altLang="ja-JP" sz="2000" dirty="0">
                    <a:solidFill>
                      <a:srgbClr val="000000"/>
                    </a:solidFill>
                  </a:rPr>
                  <a:t> </a:t>
                </a:r>
              </a:p>
              <a:p>
                <a:pPr fontAlgn="base">
                  <a:spcBef>
                    <a:spcPct val="0"/>
                  </a:spcBef>
                  <a:spcAft>
                    <a:spcPct val="0"/>
                  </a:spcAft>
                  <a:defRPr/>
                </a:pPr>
                <a:r>
                  <a:rPr lang="ja-JP" altLang="en-US" sz="2000" dirty="0">
                    <a:solidFill>
                      <a:srgbClr val="000000"/>
                    </a:solidFill>
                  </a:rPr>
                  <a:t>理論的な分散</a:t>
                </a:r>
                <a:r>
                  <a:rPr lang="en-US" altLang="ja-JP" sz="2000" dirty="0">
                    <a:solidFill>
                      <a:srgbClr val="000000"/>
                    </a:solidFill>
                  </a:rPr>
                  <a:t>:</a:t>
                </a:r>
                <a:r>
                  <a:rPr lang="ja-JP" altLang="en-US" sz="2000" dirty="0">
                    <a:solidFill>
                      <a:srgbClr val="000000"/>
                    </a:solidFill>
                  </a:rPr>
                  <a:t> </a:t>
                </a:r>
                <a14:m>
                  <m:oMath xmlns:m="http://schemas.openxmlformats.org/officeDocument/2006/math">
                    <m:sSup>
                      <m:sSupPr>
                        <m:ctrlPr>
                          <a:rPr lang="en-US" altLang="ja-JP" sz="2000" i="1">
                            <a:solidFill>
                              <a:srgbClr val="000000"/>
                            </a:solidFill>
                            <a:latin typeface="Cambria Math" panose="02040503050406030204" pitchFamily="18" charset="0"/>
                          </a:rPr>
                        </m:ctrlPr>
                      </m:sSupPr>
                      <m:e>
                        <m:r>
                          <a:rPr lang="ja-JP" altLang="en-US" sz="2000" i="1">
                            <a:solidFill>
                              <a:srgbClr val="000000"/>
                            </a:solidFill>
                            <a:latin typeface="Cambria Math" panose="02040503050406030204" pitchFamily="18" charset="0"/>
                          </a:rPr>
                          <m:t>𝜎</m:t>
                        </m:r>
                      </m:e>
                      <m:sup>
                        <m:r>
                          <a:rPr lang="en-US" altLang="ja-JP" sz="2000" i="1">
                            <a:solidFill>
                              <a:srgbClr val="000000"/>
                            </a:solidFill>
                            <a:latin typeface="Cambria Math" panose="02040503050406030204" pitchFamily="18" charset="0"/>
                          </a:rPr>
                          <m:t>2</m:t>
                        </m:r>
                      </m:sup>
                    </m:sSup>
                    <m:r>
                      <a:rPr lang="en-US" altLang="ja-JP" sz="2000" b="0" i="1" smtClean="0">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𝐸</m:t>
                    </m:r>
                    <m:d>
                      <m:dPr>
                        <m:begChr m:val="["/>
                        <m:endChr m:val="]"/>
                        <m:ctrlPr>
                          <a:rPr lang="en-US" altLang="ja-JP" sz="2000" i="1">
                            <a:solidFill>
                              <a:srgbClr val="000000"/>
                            </a:solidFill>
                            <a:latin typeface="Cambria Math" panose="02040503050406030204" pitchFamily="18" charset="0"/>
                          </a:rPr>
                        </m:ctrlPr>
                      </m:dPr>
                      <m:e>
                        <m:sSup>
                          <m:sSupPr>
                            <m:ctrlPr>
                              <a:rPr lang="en-US" altLang="ja-JP" sz="2000" i="1">
                                <a:solidFill>
                                  <a:srgbClr val="000000"/>
                                </a:solidFill>
                                <a:latin typeface="Cambria Math" panose="02040503050406030204" pitchFamily="18" charset="0"/>
                              </a:rPr>
                            </m:ctrlPr>
                          </m:sSupPr>
                          <m:e>
                            <m:r>
                              <a:rPr lang="en-US" altLang="ja-JP" sz="2000" i="1">
                                <a:solidFill>
                                  <a:srgbClr val="000000"/>
                                </a:solidFill>
                                <a:latin typeface="Cambria Math" panose="02040503050406030204" pitchFamily="18" charset="0"/>
                              </a:rPr>
                              <m:t>𝑒</m:t>
                            </m:r>
                          </m:e>
                          <m:sup>
                            <m:r>
                              <a:rPr lang="en-US" altLang="ja-JP" sz="2000" i="1">
                                <a:solidFill>
                                  <a:srgbClr val="000000"/>
                                </a:solidFill>
                                <a:latin typeface="Cambria Math" panose="02040503050406030204" pitchFamily="18" charset="0"/>
                              </a:rPr>
                              <m:t>𝑡</m:t>
                            </m:r>
                          </m:sup>
                        </m:sSup>
                        <m:r>
                          <a:rPr lang="en-US" altLang="ja-JP" sz="2000" i="1">
                            <a:solidFill>
                              <a:srgbClr val="000000"/>
                            </a:solidFill>
                            <a:latin typeface="Cambria Math" panose="02040503050406030204" pitchFamily="18" charset="0"/>
                          </a:rPr>
                          <m:t>𝑒</m:t>
                        </m:r>
                      </m:e>
                    </m:d>
                  </m:oMath>
                </a14:m>
                <a:r>
                  <a:rPr lang="en-US" altLang="ja-JP" sz="2000" dirty="0">
                    <a:solidFill>
                      <a:srgbClr val="000000"/>
                    </a:solidFill>
                  </a:rPr>
                  <a:t>  </a:t>
                </a:r>
                <a:r>
                  <a:rPr lang="ja-JP" altLang="en-US" sz="2000" dirty="0">
                    <a:solidFill>
                      <a:srgbClr val="000000"/>
                    </a:solidFill>
                  </a:rPr>
                  <a:t>　　</a:t>
                </a:r>
                <a:endParaRPr lang="en-US" altLang="ja-JP" sz="2000" dirty="0">
                  <a:solidFill>
                    <a:srgbClr val="000000"/>
                  </a:solidFill>
                </a:endParaRPr>
              </a:p>
              <a:p>
                <a:pPr fontAlgn="base">
                  <a:spcBef>
                    <a:spcPct val="0"/>
                  </a:spcBef>
                  <a:spcAft>
                    <a:spcPct val="0"/>
                  </a:spcAft>
                  <a:defRPr/>
                </a:pPr>
                <a:r>
                  <a:rPr lang="ja-JP" altLang="en-US" sz="2000" dirty="0">
                    <a:solidFill>
                      <a:schemeClr val="tx1"/>
                    </a:solidFill>
                  </a:rPr>
                  <a:t>　　　 </a:t>
                </a:r>
                <a14:m>
                  <m:oMath xmlns:m="http://schemas.openxmlformats.org/officeDocument/2006/math">
                    <m:acc>
                      <m:accPr>
                        <m:chr m:val="̂"/>
                        <m:ctrlPr>
                          <a:rPr lang="en-US" altLang="ja-JP" sz="2000" i="1">
                            <a:solidFill>
                              <a:schemeClr val="tx1"/>
                            </a:solidFill>
                            <a:latin typeface="Cambria Math" panose="02040503050406030204" pitchFamily="18" charset="0"/>
                          </a:rPr>
                        </m:ctrlPr>
                      </m:accPr>
                      <m:e>
                        <m:sSup>
                          <m:sSupPr>
                            <m:ctrlPr>
                              <a:rPr lang="en-US" altLang="ja-JP" sz="2000" i="1">
                                <a:solidFill>
                                  <a:schemeClr val="tx1"/>
                                </a:solidFill>
                                <a:latin typeface="Cambria Math" panose="02040503050406030204" pitchFamily="18" charset="0"/>
                              </a:rPr>
                            </m:ctrlPr>
                          </m:sSupPr>
                          <m:e>
                            <m:r>
                              <a:rPr lang="ja-JP" altLang="en-US" sz="2000" i="1">
                                <a:solidFill>
                                  <a:schemeClr val="tx1"/>
                                </a:solidFill>
                                <a:latin typeface="Cambria Math" panose="02040503050406030204" pitchFamily="18" charset="0"/>
                              </a:rPr>
                              <m:t>𝜎</m:t>
                            </m:r>
                          </m:e>
                          <m:sup>
                            <m:r>
                              <a:rPr lang="en-US" altLang="ja-JP" sz="2000" i="1">
                                <a:solidFill>
                                  <a:schemeClr val="tx1"/>
                                </a:solidFill>
                                <a:latin typeface="Cambria Math" panose="02040503050406030204" pitchFamily="18" charset="0"/>
                              </a:rPr>
                              <m:t>2</m:t>
                            </m:r>
                          </m:sup>
                        </m:sSup>
                      </m:e>
                    </m:acc>
                    <m:r>
                      <a:rPr lang="en-US" altLang="ja-JP" sz="2000" b="0" i="1" smtClean="0">
                        <a:solidFill>
                          <a:schemeClr val="tx1"/>
                        </a:solidFill>
                        <a:latin typeface="Cambria Math" panose="02040503050406030204" pitchFamily="18" charset="0"/>
                      </a:rPr>
                      <m:t>=</m:t>
                    </m:r>
                    <m:f>
                      <m:fPr>
                        <m:ctrlPr>
                          <a:rPr lang="en-US" altLang="ja-JP" sz="2000" b="0" i="1" smtClean="0">
                            <a:solidFill>
                              <a:schemeClr val="tx1"/>
                            </a:solidFill>
                            <a:latin typeface="Cambria Math" panose="02040503050406030204" pitchFamily="18" charset="0"/>
                          </a:rPr>
                        </m:ctrlPr>
                      </m:fPr>
                      <m:num>
                        <m:r>
                          <a:rPr lang="en-US" altLang="ja-JP" sz="2000" b="0" i="1" smtClean="0">
                            <a:solidFill>
                              <a:schemeClr val="tx1"/>
                            </a:solidFill>
                            <a:latin typeface="Cambria Math" panose="02040503050406030204" pitchFamily="18" charset="0"/>
                          </a:rPr>
                          <m:t>1</m:t>
                        </m:r>
                      </m:num>
                      <m:den>
                        <m:r>
                          <a:rPr lang="en-US" altLang="ja-JP" sz="2000" i="1">
                            <a:solidFill>
                              <a:schemeClr val="tx1"/>
                            </a:solidFill>
                            <a:latin typeface="Cambria Math" panose="02040503050406030204" pitchFamily="18" charset="0"/>
                          </a:rPr>
                          <m:t>𝑛</m:t>
                        </m:r>
                        <m:r>
                          <a:rPr lang="en-US" altLang="ja-JP" sz="2000" i="1">
                            <a:solidFill>
                              <a:schemeClr val="tx1"/>
                            </a:solidFill>
                            <a:latin typeface="Cambria Math" panose="02040503050406030204" pitchFamily="18" charset="0"/>
                          </a:rPr>
                          <m:t>−</m:t>
                        </m:r>
                        <m:r>
                          <a:rPr lang="en-US" altLang="ja-JP" sz="2000" i="1">
                            <a:solidFill>
                              <a:schemeClr val="tx1"/>
                            </a:solidFill>
                            <a:latin typeface="Cambria Math" panose="02040503050406030204" pitchFamily="18" charset="0"/>
                          </a:rPr>
                          <m:t>𝑝</m:t>
                        </m:r>
                      </m:den>
                    </m:f>
                    <m:sSup>
                      <m:sSupPr>
                        <m:ctrlPr>
                          <a:rPr lang="en-US" altLang="ja-JP" sz="2000" i="1">
                            <a:solidFill>
                              <a:schemeClr val="tx1"/>
                            </a:solidFill>
                            <a:latin typeface="Cambria Math" panose="02040503050406030204" pitchFamily="18" charset="0"/>
                          </a:rPr>
                        </m:ctrlPr>
                      </m:sSupPr>
                      <m:e>
                        <m:r>
                          <a:rPr lang="ja-JP" altLang="en-US" sz="2000" i="1">
                            <a:solidFill>
                              <a:schemeClr val="tx1"/>
                            </a:solidFill>
                            <a:latin typeface="Cambria Math" panose="02040503050406030204" pitchFamily="18" charset="0"/>
                          </a:rPr>
                          <m:t>𝜀</m:t>
                        </m:r>
                      </m:e>
                      <m:sup>
                        <m:r>
                          <a:rPr lang="en-US" altLang="ja-JP" sz="2000" i="1">
                            <a:solidFill>
                              <a:schemeClr val="tx1"/>
                            </a:solidFill>
                            <a:latin typeface="Cambria Math" panose="02040503050406030204" pitchFamily="18" charset="0"/>
                          </a:rPr>
                          <m:t>𝑡</m:t>
                        </m:r>
                      </m:sup>
                    </m:sSup>
                    <m:r>
                      <a:rPr lang="ja-JP" altLang="en-US" sz="2000" i="1">
                        <a:solidFill>
                          <a:srgbClr val="000000"/>
                        </a:solidFill>
                        <a:latin typeface="Cambria Math" panose="02040503050406030204" pitchFamily="18" charset="0"/>
                      </a:rPr>
                      <m:t>𝜀</m:t>
                    </m:r>
                  </m:oMath>
                </a14:m>
                <a:r>
                  <a:rPr lang="en-US" altLang="ja-JP" sz="2000" dirty="0">
                    <a:solidFill>
                      <a:srgbClr val="000000"/>
                    </a:solidFill>
                    <a:latin typeface="Times New Roman"/>
                    <a:ea typeface="ＭＳ Ｐゴシック"/>
                  </a:rPr>
                  <a:t> </a:t>
                </a:r>
                <a:r>
                  <a:rPr lang="ja-JP" altLang="en-US" sz="2000" dirty="0">
                    <a:solidFill>
                      <a:srgbClr val="000000"/>
                    </a:solidFill>
                    <a:latin typeface="Times New Roman"/>
                    <a:ea typeface="ＭＳ Ｐゴシック"/>
                  </a:rPr>
                  <a:t>ととると、</a:t>
                </a:r>
                <a14:m>
                  <m:oMath xmlns:m="http://schemas.openxmlformats.org/officeDocument/2006/math">
                    <m:r>
                      <a:rPr lang="en-US" altLang="ja-JP" sz="2000" b="1" i="1" smtClean="0">
                        <a:solidFill>
                          <a:srgbClr val="FF0000"/>
                        </a:solidFill>
                        <a:latin typeface="Cambria Math" panose="02040503050406030204" pitchFamily="18" charset="0"/>
                      </a:rPr>
                      <m:t>𝑬</m:t>
                    </m:r>
                    <m:d>
                      <m:dPr>
                        <m:begChr m:val="["/>
                        <m:endChr m:val="]"/>
                        <m:ctrlPr>
                          <a:rPr lang="en-US" altLang="ja-JP" sz="2000" b="1" i="1">
                            <a:solidFill>
                              <a:srgbClr val="FF0000"/>
                            </a:solidFill>
                            <a:latin typeface="Cambria Math" panose="02040503050406030204" pitchFamily="18" charset="0"/>
                          </a:rPr>
                        </m:ctrlPr>
                      </m:dPr>
                      <m:e>
                        <m:acc>
                          <m:accPr>
                            <m:chr m:val="̂"/>
                            <m:ctrlPr>
                              <a:rPr lang="en-US" altLang="ja-JP" sz="2000" b="1" i="1">
                                <a:solidFill>
                                  <a:srgbClr val="FF0000"/>
                                </a:solidFill>
                                <a:latin typeface="Cambria Math" panose="02040503050406030204" pitchFamily="18" charset="0"/>
                              </a:rPr>
                            </m:ctrlPr>
                          </m:accPr>
                          <m:e>
                            <m:sSup>
                              <m:sSupPr>
                                <m:ctrlPr>
                                  <a:rPr lang="en-US" altLang="ja-JP" sz="2000" b="1" i="1">
                                    <a:solidFill>
                                      <a:srgbClr val="FF0000"/>
                                    </a:solidFill>
                                    <a:latin typeface="Cambria Math" panose="02040503050406030204" pitchFamily="18" charset="0"/>
                                  </a:rPr>
                                </m:ctrlPr>
                              </m:sSupPr>
                              <m:e>
                                <m:r>
                                  <a:rPr lang="ja-JP" altLang="en-US" sz="2000" b="1" i="1">
                                    <a:solidFill>
                                      <a:srgbClr val="FF0000"/>
                                    </a:solidFill>
                                    <a:latin typeface="Cambria Math" panose="02040503050406030204" pitchFamily="18" charset="0"/>
                                  </a:rPr>
                                  <m:t>𝝈</m:t>
                                </m:r>
                              </m:e>
                              <m:sup>
                                <m:r>
                                  <a:rPr lang="en-US" altLang="ja-JP" sz="2000" b="1" i="1">
                                    <a:solidFill>
                                      <a:srgbClr val="FF0000"/>
                                    </a:solidFill>
                                    <a:latin typeface="Cambria Math" panose="02040503050406030204" pitchFamily="18" charset="0"/>
                                  </a:rPr>
                                  <m:t>𝟐</m:t>
                                </m:r>
                              </m:sup>
                            </m:sSup>
                          </m:e>
                        </m:acc>
                      </m:e>
                    </m:d>
                    <m:r>
                      <a:rPr lang="en-US" altLang="ja-JP" sz="2000" b="1" i="1" smtClean="0">
                        <a:solidFill>
                          <a:srgbClr val="FF0000"/>
                        </a:solidFill>
                        <a:latin typeface="Cambria Math" panose="02040503050406030204" pitchFamily="18" charset="0"/>
                      </a:rPr>
                      <m:t>=</m:t>
                    </m:r>
                    <m:f>
                      <m:fPr>
                        <m:ctrlPr>
                          <a:rPr lang="en-US" altLang="ja-JP" sz="2000" b="1" i="1">
                            <a:solidFill>
                              <a:srgbClr val="FF0000"/>
                            </a:solidFill>
                            <a:latin typeface="Cambria Math" panose="02040503050406030204" pitchFamily="18" charset="0"/>
                          </a:rPr>
                        </m:ctrlPr>
                      </m:fPr>
                      <m:num>
                        <m:r>
                          <a:rPr lang="en-US" altLang="ja-JP" sz="2000" b="1" i="1">
                            <a:solidFill>
                              <a:srgbClr val="FF0000"/>
                            </a:solidFill>
                            <a:latin typeface="Cambria Math" panose="02040503050406030204" pitchFamily="18" charset="0"/>
                          </a:rPr>
                          <m:t>𝟏</m:t>
                        </m:r>
                      </m:num>
                      <m:den>
                        <m:r>
                          <a:rPr lang="en-US" altLang="ja-JP" sz="2000" b="1" i="1">
                            <a:solidFill>
                              <a:srgbClr val="FF0000"/>
                            </a:solidFill>
                            <a:latin typeface="Cambria Math" panose="02040503050406030204" pitchFamily="18" charset="0"/>
                          </a:rPr>
                          <m:t>𝒏</m:t>
                        </m:r>
                        <m:r>
                          <a:rPr lang="en-US" altLang="ja-JP" sz="2000" b="1" i="1">
                            <a:solidFill>
                              <a:srgbClr val="FF0000"/>
                            </a:solidFill>
                            <a:latin typeface="Cambria Math" panose="02040503050406030204" pitchFamily="18" charset="0"/>
                          </a:rPr>
                          <m:t>−</m:t>
                        </m:r>
                        <m:r>
                          <a:rPr lang="en-US" altLang="ja-JP" sz="2000" b="1" i="1">
                            <a:solidFill>
                              <a:srgbClr val="FF0000"/>
                            </a:solidFill>
                            <a:latin typeface="Cambria Math" panose="02040503050406030204" pitchFamily="18" charset="0"/>
                          </a:rPr>
                          <m:t>𝒑</m:t>
                        </m:r>
                      </m:den>
                    </m:f>
                    <m:r>
                      <a:rPr lang="en-US" altLang="ja-JP" sz="2000" b="1" i="1" smtClean="0">
                        <a:solidFill>
                          <a:srgbClr val="FF0000"/>
                        </a:solidFill>
                        <a:latin typeface="Cambria Math" panose="02040503050406030204" pitchFamily="18" charset="0"/>
                      </a:rPr>
                      <m:t>𝑬</m:t>
                    </m:r>
                    <m:r>
                      <a:rPr lang="en-US" altLang="ja-JP" sz="2000" b="1" i="1" smtClean="0">
                        <a:solidFill>
                          <a:srgbClr val="FF0000"/>
                        </a:solidFill>
                        <a:latin typeface="Cambria Math" panose="02040503050406030204" pitchFamily="18" charset="0"/>
                      </a:rPr>
                      <m:t>[</m:t>
                    </m:r>
                    <m:sSup>
                      <m:sSupPr>
                        <m:ctrlPr>
                          <a:rPr lang="en-US" altLang="ja-JP" sz="2000" b="1" i="1">
                            <a:solidFill>
                              <a:srgbClr val="FF0000"/>
                            </a:solidFill>
                            <a:latin typeface="Cambria Math" panose="02040503050406030204" pitchFamily="18" charset="0"/>
                          </a:rPr>
                        </m:ctrlPr>
                      </m:sSupPr>
                      <m:e>
                        <m:r>
                          <a:rPr lang="ja-JP" altLang="en-US" sz="2000" b="1" i="1">
                            <a:solidFill>
                              <a:srgbClr val="FF0000"/>
                            </a:solidFill>
                            <a:latin typeface="Cambria Math" panose="02040503050406030204" pitchFamily="18" charset="0"/>
                          </a:rPr>
                          <m:t>𝜺</m:t>
                        </m:r>
                      </m:e>
                      <m:sup>
                        <m:r>
                          <a:rPr lang="en-US" altLang="ja-JP" sz="2000" b="1" i="1">
                            <a:solidFill>
                              <a:srgbClr val="FF0000"/>
                            </a:solidFill>
                            <a:latin typeface="Cambria Math" panose="02040503050406030204" pitchFamily="18" charset="0"/>
                          </a:rPr>
                          <m:t>𝒕</m:t>
                        </m:r>
                      </m:sup>
                    </m:sSup>
                    <m:r>
                      <a:rPr lang="ja-JP" altLang="en-US" sz="2000" b="1" i="1">
                        <a:solidFill>
                          <a:srgbClr val="FF0000"/>
                        </a:solidFill>
                        <a:latin typeface="Cambria Math" panose="02040503050406030204" pitchFamily="18" charset="0"/>
                      </a:rPr>
                      <m:t>𝜺</m:t>
                    </m:r>
                    <m:r>
                      <a:rPr lang="en-US" altLang="ja-JP" sz="2000" b="1" i="1" smtClean="0">
                        <a:solidFill>
                          <a:srgbClr val="FF0000"/>
                        </a:solidFill>
                        <a:latin typeface="Cambria Math" panose="02040503050406030204" pitchFamily="18" charset="0"/>
                      </a:rPr>
                      <m:t>] </m:t>
                    </m:r>
                    <m:r>
                      <a:rPr lang="en-US" altLang="ja-JP" sz="2000" b="1" i="1">
                        <a:solidFill>
                          <a:srgbClr val="FF0000"/>
                        </a:solidFill>
                        <a:latin typeface="Cambria Math" panose="02040503050406030204" pitchFamily="18" charset="0"/>
                      </a:rPr>
                      <m:t>=</m:t>
                    </m:r>
                    <m:sSup>
                      <m:sSupPr>
                        <m:ctrlPr>
                          <a:rPr lang="en-US" altLang="ja-JP" sz="2000" b="1" i="1">
                            <a:solidFill>
                              <a:srgbClr val="FF0000"/>
                            </a:solidFill>
                            <a:latin typeface="Cambria Math" panose="02040503050406030204" pitchFamily="18" charset="0"/>
                          </a:rPr>
                        </m:ctrlPr>
                      </m:sSupPr>
                      <m:e>
                        <m:r>
                          <a:rPr lang="ja-JP" altLang="en-US" sz="2000" b="1" i="1">
                            <a:solidFill>
                              <a:srgbClr val="FF0000"/>
                            </a:solidFill>
                            <a:latin typeface="Cambria Math" panose="02040503050406030204" pitchFamily="18" charset="0"/>
                          </a:rPr>
                          <m:t>𝝈</m:t>
                        </m:r>
                      </m:e>
                      <m:sup>
                        <m:r>
                          <a:rPr lang="en-US" altLang="ja-JP" sz="2000" b="1" i="1">
                            <a:solidFill>
                              <a:srgbClr val="FF0000"/>
                            </a:solidFill>
                            <a:latin typeface="Cambria Math" panose="02040503050406030204" pitchFamily="18" charset="0"/>
                          </a:rPr>
                          <m:t>𝟐</m:t>
                        </m:r>
                      </m:sup>
                    </m:sSup>
                  </m:oMath>
                </a14:m>
                <a:r>
                  <a:rPr lang="ja-JP" altLang="en-US" sz="2000" b="1" dirty="0">
                    <a:solidFill>
                      <a:srgbClr val="FF0000"/>
                    </a:solidFill>
                    <a:latin typeface="Times New Roman"/>
                    <a:ea typeface="ＭＳ Ｐゴシック"/>
                  </a:rPr>
                  <a:t>　　　</a:t>
                </a:r>
                <a:r>
                  <a:rPr lang="en-US" altLang="ja-JP" sz="2000" b="1" dirty="0">
                    <a:solidFill>
                      <a:srgbClr val="FF0000"/>
                    </a:solidFill>
                    <a:latin typeface="Times New Roman"/>
                    <a:ea typeface="ＭＳ Ｐゴシック"/>
                  </a:rPr>
                  <a:t>※</a:t>
                </a:r>
                <a:r>
                  <a:rPr lang="ja-JP" altLang="en-US" sz="2000" dirty="0">
                    <a:solidFill>
                      <a:srgbClr val="000000"/>
                    </a:solidFill>
                  </a:rPr>
                  <a:t> </a:t>
                </a:r>
                <a14:m>
                  <m:oMath xmlns:m="http://schemas.openxmlformats.org/officeDocument/2006/math">
                    <m:acc>
                      <m:accPr>
                        <m:chr m:val="̂"/>
                        <m:ctrlPr>
                          <a:rPr lang="en-US" altLang="ja-JP" sz="2000" i="1">
                            <a:solidFill>
                              <a:srgbClr val="FF0000"/>
                            </a:solidFill>
                            <a:latin typeface="Cambria Math" panose="02040503050406030204" pitchFamily="18" charset="0"/>
                          </a:rPr>
                        </m:ctrlPr>
                      </m:accPr>
                      <m:e>
                        <m:sSup>
                          <m:sSupPr>
                            <m:ctrlPr>
                              <a:rPr lang="en-US" altLang="ja-JP" sz="2000" i="1">
                                <a:solidFill>
                                  <a:srgbClr val="FF0000"/>
                                </a:solidFill>
                                <a:latin typeface="Cambria Math" panose="02040503050406030204" pitchFamily="18" charset="0"/>
                              </a:rPr>
                            </m:ctrlPr>
                          </m:sSupPr>
                          <m:e>
                            <m:r>
                              <a:rPr lang="ja-JP" altLang="en-US" sz="2000" i="1">
                                <a:solidFill>
                                  <a:srgbClr val="FF0000"/>
                                </a:solidFill>
                                <a:latin typeface="Cambria Math" panose="02040503050406030204" pitchFamily="18" charset="0"/>
                              </a:rPr>
                              <m:t>𝜎</m:t>
                            </m:r>
                          </m:e>
                          <m:sup>
                            <m:r>
                              <a:rPr lang="en-US" altLang="ja-JP" sz="2000" i="1">
                                <a:solidFill>
                                  <a:srgbClr val="FF0000"/>
                                </a:solidFill>
                                <a:latin typeface="Cambria Math" panose="02040503050406030204" pitchFamily="18" charset="0"/>
                              </a:rPr>
                              <m:t>2</m:t>
                            </m:r>
                          </m:sup>
                        </m:sSup>
                      </m:e>
                    </m:acc>
                    <m:r>
                      <a:rPr lang="en-US" altLang="ja-JP" sz="2000" i="1">
                        <a:solidFill>
                          <a:srgbClr val="000000"/>
                        </a:solidFill>
                        <a:latin typeface="Cambria Math" panose="02040503050406030204" pitchFamily="18" charset="0"/>
                      </a:rPr>
                      <m:t>=</m:t>
                    </m:r>
                    <m:f>
                      <m:fPr>
                        <m:ctrlPr>
                          <a:rPr lang="en-US" altLang="ja-JP" sz="2000" i="1">
                            <a:solidFill>
                              <a:srgbClr val="000000"/>
                            </a:solidFill>
                            <a:latin typeface="Cambria Math" panose="02040503050406030204" pitchFamily="18" charset="0"/>
                          </a:rPr>
                        </m:ctrlPr>
                      </m:fPr>
                      <m:num>
                        <m:r>
                          <a:rPr lang="en-US" altLang="ja-JP" sz="2000" i="1">
                            <a:solidFill>
                              <a:srgbClr val="000000"/>
                            </a:solidFill>
                            <a:latin typeface="Cambria Math" panose="02040503050406030204" pitchFamily="18" charset="0"/>
                          </a:rPr>
                          <m:t>1</m:t>
                        </m:r>
                      </m:num>
                      <m:den>
                        <m:r>
                          <a:rPr lang="en-US" altLang="ja-JP" sz="2000" i="1">
                            <a:solidFill>
                              <a:srgbClr val="000000"/>
                            </a:solidFill>
                            <a:latin typeface="Cambria Math" panose="02040503050406030204" pitchFamily="18" charset="0"/>
                          </a:rPr>
                          <m:t>𝑛</m:t>
                        </m:r>
                        <m:r>
                          <a:rPr lang="en-US" altLang="ja-JP" sz="2000" i="1">
                            <a:solidFill>
                              <a:srgbClr val="000000"/>
                            </a:solidFill>
                            <a:latin typeface="Cambria Math" panose="02040503050406030204" pitchFamily="18" charset="0"/>
                          </a:rPr>
                          <m:t>−</m:t>
                        </m:r>
                        <m:r>
                          <a:rPr lang="en-US" altLang="ja-JP" sz="2000" i="1">
                            <a:solidFill>
                              <a:srgbClr val="000000"/>
                            </a:solidFill>
                            <a:latin typeface="Cambria Math" panose="02040503050406030204" pitchFamily="18" charset="0"/>
                          </a:rPr>
                          <m:t>𝑝</m:t>
                        </m:r>
                      </m:den>
                    </m:f>
                    <m:sSup>
                      <m:sSupPr>
                        <m:ctrlPr>
                          <a:rPr lang="en-US" altLang="ja-JP" sz="2000" i="1">
                            <a:solidFill>
                              <a:srgbClr val="000000"/>
                            </a:solidFill>
                            <a:latin typeface="Cambria Math" panose="02040503050406030204" pitchFamily="18" charset="0"/>
                          </a:rPr>
                        </m:ctrlPr>
                      </m:sSupPr>
                      <m:e>
                        <m:r>
                          <a:rPr lang="ja-JP" altLang="en-US" sz="2000" i="1">
                            <a:solidFill>
                              <a:srgbClr val="000000"/>
                            </a:solidFill>
                            <a:latin typeface="Cambria Math" panose="02040503050406030204" pitchFamily="18" charset="0"/>
                          </a:rPr>
                          <m:t>𝜀</m:t>
                        </m:r>
                      </m:e>
                      <m:sup>
                        <m:r>
                          <a:rPr lang="en-US" altLang="ja-JP" sz="2000" i="1">
                            <a:solidFill>
                              <a:srgbClr val="000000"/>
                            </a:solidFill>
                            <a:latin typeface="Cambria Math" panose="02040503050406030204" pitchFamily="18" charset="0"/>
                          </a:rPr>
                          <m:t>𝑡</m:t>
                        </m:r>
                      </m:sup>
                    </m:sSup>
                    <m:r>
                      <a:rPr lang="ja-JP" altLang="en-US" sz="2000" i="1">
                        <a:solidFill>
                          <a:srgbClr val="000000"/>
                        </a:solidFill>
                        <a:latin typeface="Cambria Math" panose="02040503050406030204" pitchFamily="18" charset="0"/>
                      </a:rPr>
                      <m:t>𝜀</m:t>
                    </m:r>
                  </m:oMath>
                </a14:m>
                <a:r>
                  <a:rPr lang="en-US" altLang="ja-JP" sz="2000" dirty="0">
                    <a:solidFill>
                      <a:srgbClr val="000000"/>
                    </a:solidFill>
                  </a:rPr>
                  <a:t> </a:t>
                </a:r>
                <a:r>
                  <a:rPr lang="ja-JP" altLang="en-US" sz="2000" dirty="0">
                    <a:solidFill>
                      <a:srgbClr val="000000"/>
                    </a:solidFill>
                  </a:rPr>
                  <a:t>は不偏推定分散</a:t>
                </a:r>
                <a:endParaRPr lang="en-US" altLang="ja-JP" sz="2000" b="1" dirty="0">
                  <a:solidFill>
                    <a:srgbClr val="FF0000"/>
                  </a:solidFill>
                  <a:latin typeface="Times New Roman"/>
                  <a:ea typeface="ＭＳ Ｐゴシック"/>
                </a:endParaRPr>
              </a:p>
              <a:p>
                <a:pPr fontAlgn="base">
                  <a:spcBef>
                    <a:spcPct val="0"/>
                  </a:spcBef>
                  <a:spcAft>
                    <a:spcPct val="0"/>
                  </a:spcAft>
                  <a:defRPr/>
                </a:pPr>
                <a:endParaRPr lang="en-US" altLang="ja-JP" sz="2000" dirty="0">
                  <a:solidFill>
                    <a:srgbClr val="000000"/>
                  </a:solidFill>
                  <a:latin typeface="Cambria Math" panose="02040503050406030204" pitchFamily="18" charset="0"/>
                  <a:ea typeface="ＭＳ Ｐゴシック"/>
                </a:endParaRPr>
              </a:p>
              <a:p>
                <a:pPr fontAlgn="base">
                  <a:spcBef>
                    <a:spcPct val="0"/>
                  </a:spcBef>
                  <a:spcAft>
                    <a:spcPct val="0"/>
                  </a:spcAft>
                  <a:defRPr/>
                </a:pPr>
                <a:endParaRPr lang="en-US" altLang="ja-JP" sz="2000" dirty="0">
                  <a:solidFill>
                    <a:srgbClr val="000000"/>
                  </a:solidFill>
                  <a:latin typeface="Cambria Math" panose="02040503050406030204" pitchFamily="18" charset="0"/>
                  <a:ea typeface="ＭＳ Ｐゴシック"/>
                </a:endParaRPr>
              </a:p>
              <a:p>
                <a:pPr fontAlgn="base">
                  <a:spcBef>
                    <a:spcPct val="0"/>
                  </a:spcBef>
                  <a:spcAft>
                    <a:spcPct val="0"/>
                  </a:spcAft>
                  <a:defRPr/>
                </a:pPr>
                <a:endParaRPr lang="en-US" altLang="ja-JP" sz="2000" dirty="0">
                  <a:solidFill>
                    <a:srgbClr val="000000"/>
                  </a:solidFill>
                  <a:ea typeface="ＭＳ Ｐゴシック"/>
                </a:endParaRPr>
              </a:p>
              <a:p>
                <a:pPr fontAlgn="base">
                  <a:spcBef>
                    <a:spcPct val="0"/>
                  </a:spcBef>
                  <a:spcAft>
                    <a:spcPct val="0"/>
                  </a:spcAft>
                  <a:defRPr/>
                </a:pPr>
                <a:endParaRPr lang="en-US" altLang="ja-JP" sz="2000" dirty="0">
                  <a:solidFill>
                    <a:srgbClr val="000000"/>
                  </a:solidFill>
                  <a:ea typeface="ＭＳ Ｐゴシック"/>
                </a:endParaRPr>
              </a:p>
              <a:p>
                <a:pPr fontAlgn="base">
                  <a:spcBef>
                    <a:spcPct val="0"/>
                  </a:spcBef>
                  <a:spcAft>
                    <a:spcPct val="0"/>
                  </a:spcAft>
                  <a:defRPr/>
                </a:pPr>
                <a:endParaRPr lang="en-US" altLang="ja-JP" sz="2000" dirty="0">
                  <a:solidFill>
                    <a:srgbClr val="000000"/>
                  </a:solidFill>
                  <a:ea typeface="ＭＳ Ｐゴシック"/>
                </a:endParaRPr>
              </a:p>
              <a:p>
                <a:pPr fontAlgn="base">
                  <a:spcBef>
                    <a:spcPct val="0"/>
                  </a:spcBef>
                  <a:spcAft>
                    <a:spcPct val="0"/>
                  </a:spcAft>
                  <a:defRPr/>
                </a:pPr>
                <a:r>
                  <a:rPr lang="ja-JP" altLang="en-US" sz="2000" dirty="0">
                    <a:solidFill>
                      <a:srgbClr val="000000"/>
                    </a:solidFill>
                    <a:ea typeface="ＭＳ Ｐゴシック"/>
                  </a:rPr>
                  <a:t>証明する式： </a:t>
                </a:r>
                <a14:m>
                  <m:oMath xmlns:m="http://schemas.openxmlformats.org/officeDocument/2006/math">
                    <m:acc>
                      <m:accPr>
                        <m:chr m:val="̂"/>
                        <m:ctrlPr>
                          <a:rPr lang="en-US" altLang="ja-JP" sz="2000" i="1" smtClean="0">
                            <a:solidFill>
                              <a:srgbClr val="FF0000"/>
                            </a:solidFill>
                            <a:latin typeface="Cambria Math" panose="02040503050406030204" pitchFamily="18" charset="0"/>
                          </a:rPr>
                        </m:ctrlPr>
                      </m:accPr>
                      <m:e>
                        <m:sSup>
                          <m:sSupPr>
                            <m:ctrlPr>
                              <a:rPr lang="en-US" altLang="ja-JP" sz="2000" i="1">
                                <a:solidFill>
                                  <a:srgbClr val="FF0000"/>
                                </a:solidFill>
                                <a:latin typeface="Cambria Math" panose="02040503050406030204" pitchFamily="18" charset="0"/>
                              </a:rPr>
                            </m:ctrlPr>
                          </m:sSupPr>
                          <m:e>
                            <m:r>
                              <a:rPr lang="ja-JP" altLang="en-US" sz="2000" i="1">
                                <a:solidFill>
                                  <a:srgbClr val="FF0000"/>
                                </a:solidFill>
                                <a:latin typeface="Cambria Math" panose="02040503050406030204" pitchFamily="18" charset="0"/>
                              </a:rPr>
                              <m:t>𝜎</m:t>
                            </m:r>
                          </m:e>
                          <m:sup>
                            <m:r>
                              <a:rPr lang="en-US" altLang="ja-JP" sz="2000" i="1">
                                <a:solidFill>
                                  <a:srgbClr val="FF0000"/>
                                </a:solidFill>
                                <a:latin typeface="Cambria Math" panose="02040503050406030204" pitchFamily="18" charset="0"/>
                              </a:rPr>
                              <m:t>2</m:t>
                            </m:r>
                          </m:sup>
                        </m:sSup>
                      </m:e>
                    </m:acc>
                    <m:r>
                      <a:rPr lang="en-US" altLang="ja-JP" sz="2000" b="0" i="1" smtClean="0">
                        <a:solidFill>
                          <a:srgbClr val="FF0000"/>
                        </a:solidFill>
                        <a:latin typeface="Cambria Math" panose="02040503050406030204" pitchFamily="18" charset="0"/>
                      </a:rPr>
                      <m:t>=</m:t>
                    </m:r>
                    <m:f>
                      <m:fPr>
                        <m:ctrlPr>
                          <a:rPr lang="en-US" altLang="ja-JP" sz="2000" b="0" i="1" smtClean="0">
                            <a:solidFill>
                              <a:srgbClr val="FF0000"/>
                            </a:solidFill>
                            <a:latin typeface="Cambria Math" panose="02040503050406030204" pitchFamily="18" charset="0"/>
                          </a:rPr>
                        </m:ctrlPr>
                      </m:fPr>
                      <m:num>
                        <m:r>
                          <a:rPr lang="en-US" altLang="ja-JP" sz="2000" b="0" i="1" smtClean="0">
                            <a:solidFill>
                              <a:srgbClr val="FF0000"/>
                            </a:solidFill>
                            <a:latin typeface="Cambria Math" panose="02040503050406030204" pitchFamily="18" charset="0"/>
                          </a:rPr>
                          <m:t>1</m:t>
                        </m:r>
                      </m:num>
                      <m:den>
                        <m:r>
                          <a:rPr lang="en-US" altLang="ja-JP" sz="2000" i="1">
                            <a:solidFill>
                              <a:srgbClr val="FF0000"/>
                            </a:solidFill>
                            <a:latin typeface="Cambria Math" panose="02040503050406030204" pitchFamily="18" charset="0"/>
                          </a:rPr>
                          <m:t>𝑛</m:t>
                        </m:r>
                        <m:r>
                          <a:rPr lang="en-US" altLang="ja-JP" sz="2000" i="1">
                            <a:solidFill>
                              <a:srgbClr val="FF0000"/>
                            </a:solidFill>
                            <a:latin typeface="Cambria Math" panose="02040503050406030204" pitchFamily="18" charset="0"/>
                          </a:rPr>
                          <m:t>−</m:t>
                        </m:r>
                        <m:r>
                          <a:rPr lang="en-US" altLang="ja-JP" sz="2000" i="1">
                            <a:solidFill>
                              <a:srgbClr val="FF0000"/>
                            </a:solidFill>
                            <a:latin typeface="Cambria Math" panose="02040503050406030204" pitchFamily="18" charset="0"/>
                          </a:rPr>
                          <m:t>𝑝</m:t>
                        </m:r>
                      </m:den>
                    </m:f>
                    <m:sSup>
                      <m:sSupPr>
                        <m:ctrlPr>
                          <a:rPr lang="en-US" altLang="ja-JP" sz="2000" i="1">
                            <a:solidFill>
                              <a:srgbClr val="FF0000"/>
                            </a:solidFill>
                            <a:latin typeface="Cambria Math" panose="02040503050406030204" pitchFamily="18" charset="0"/>
                          </a:rPr>
                        </m:ctrlPr>
                      </m:sSupPr>
                      <m:e>
                        <m:d>
                          <m:dPr>
                            <m:ctrlPr>
                              <a:rPr lang="en-US" altLang="ja-JP" sz="2000" i="1" smtClean="0">
                                <a:solidFill>
                                  <a:srgbClr val="FF0000"/>
                                </a:solidFill>
                                <a:latin typeface="Cambria Math" panose="02040503050406030204" pitchFamily="18" charset="0"/>
                              </a:rPr>
                            </m:ctrlPr>
                          </m:dPr>
                          <m:e>
                            <m:r>
                              <a:rPr lang="en-US" altLang="ja-JP" sz="2000" i="1">
                                <a:solidFill>
                                  <a:srgbClr val="FF0000"/>
                                </a:solidFill>
                                <a:latin typeface="Cambria Math" panose="02040503050406030204" pitchFamily="18" charset="0"/>
                              </a:rPr>
                              <m:t>𝑦</m:t>
                            </m:r>
                            <m:r>
                              <a:rPr lang="en-US" altLang="ja-JP" sz="2000" i="1">
                                <a:solidFill>
                                  <a:srgbClr val="FF0000"/>
                                </a:solidFill>
                                <a:latin typeface="Cambria Math" panose="02040503050406030204" pitchFamily="18" charset="0"/>
                              </a:rPr>
                              <m:t>−</m:t>
                            </m:r>
                            <m:acc>
                              <m:accPr>
                                <m:chr m:val="̂"/>
                                <m:ctrlPr>
                                  <a:rPr lang="ja-JP" altLang="en-US" sz="2000" i="1">
                                    <a:solidFill>
                                      <a:srgbClr val="FF0000"/>
                                    </a:solidFill>
                                    <a:latin typeface="Cambria Math" panose="02040503050406030204" pitchFamily="18" charset="0"/>
                                  </a:rPr>
                                </m:ctrlPr>
                              </m:accPr>
                              <m:e>
                                <m:r>
                                  <a:rPr lang="en-US" altLang="ja-JP" sz="2000" i="1">
                                    <a:solidFill>
                                      <a:srgbClr val="FF0000"/>
                                    </a:solidFill>
                                    <a:latin typeface="Cambria Math" panose="02040503050406030204" pitchFamily="18" charset="0"/>
                                  </a:rPr>
                                  <m:t>𝑦</m:t>
                                </m:r>
                              </m:e>
                            </m:acc>
                          </m:e>
                        </m:d>
                      </m:e>
                      <m:sup>
                        <m:r>
                          <a:rPr lang="en-US" altLang="ja-JP" sz="2000" i="1">
                            <a:solidFill>
                              <a:srgbClr val="FF0000"/>
                            </a:solidFill>
                            <a:latin typeface="Cambria Math" panose="02040503050406030204" pitchFamily="18" charset="0"/>
                          </a:rPr>
                          <m:t>𝑡</m:t>
                        </m:r>
                      </m:sup>
                    </m:sSup>
                    <m:d>
                      <m:dPr>
                        <m:ctrlPr>
                          <a:rPr lang="en-US" altLang="ja-JP" sz="2000" i="1">
                            <a:solidFill>
                              <a:srgbClr val="FF0000"/>
                            </a:solidFill>
                            <a:latin typeface="Cambria Math" panose="02040503050406030204" pitchFamily="18" charset="0"/>
                          </a:rPr>
                        </m:ctrlPr>
                      </m:dPr>
                      <m:e>
                        <m:r>
                          <a:rPr lang="en-US" altLang="ja-JP" sz="2000" i="1">
                            <a:solidFill>
                              <a:srgbClr val="FF0000"/>
                            </a:solidFill>
                            <a:latin typeface="Cambria Math" panose="02040503050406030204" pitchFamily="18" charset="0"/>
                          </a:rPr>
                          <m:t>𝑦</m:t>
                        </m:r>
                        <m:r>
                          <a:rPr lang="en-US" altLang="ja-JP" sz="2000" i="1">
                            <a:solidFill>
                              <a:srgbClr val="FF0000"/>
                            </a:solidFill>
                            <a:latin typeface="Cambria Math" panose="02040503050406030204" pitchFamily="18" charset="0"/>
                          </a:rPr>
                          <m:t>−</m:t>
                        </m:r>
                        <m:acc>
                          <m:accPr>
                            <m:chr m:val="̂"/>
                            <m:ctrlPr>
                              <a:rPr lang="ja-JP" altLang="en-US" sz="2000" i="1">
                                <a:solidFill>
                                  <a:srgbClr val="FF0000"/>
                                </a:solidFill>
                                <a:latin typeface="Cambria Math" panose="02040503050406030204" pitchFamily="18" charset="0"/>
                              </a:rPr>
                            </m:ctrlPr>
                          </m:accPr>
                          <m:e>
                            <m:r>
                              <a:rPr lang="en-US" altLang="ja-JP" sz="2000" i="1">
                                <a:solidFill>
                                  <a:srgbClr val="FF0000"/>
                                </a:solidFill>
                                <a:latin typeface="Cambria Math" panose="02040503050406030204" pitchFamily="18" charset="0"/>
                              </a:rPr>
                              <m:t>𝑦</m:t>
                            </m:r>
                          </m:e>
                        </m:acc>
                      </m:e>
                    </m:d>
                    <m:r>
                      <a:rPr lang="en-US" altLang="ja-JP" sz="2000" smtClean="0">
                        <a:solidFill>
                          <a:srgbClr val="FF0000"/>
                        </a:solidFill>
                        <a:latin typeface="Cambria Math" panose="02040503050406030204" pitchFamily="18" charset="0"/>
                      </a:rPr>
                      <m:t>=</m:t>
                    </m:r>
                    <m:sSup>
                      <m:sSupPr>
                        <m:ctrlPr>
                          <a:rPr lang="en-US" altLang="ja-JP" sz="2000" i="1">
                            <a:solidFill>
                              <a:srgbClr val="FF0000"/>
                            </a:solidFill>
                            <a:latin typeface="Cambria Math" panose="02040503050406030204" pitchFamily="18" charset="0"/>
                          </a:rPr>
                        </m:ctrlPr>
                      </m:sSupPr>
                      <m:e>
                        <m:r>
                          <a:rPr lang="ja-JP" altLang="en-US" sz="2000" i="1">
                            <a:solidFill>
                              <a:srgbClr val="FF0000"/>
                            </a:solidFill>
                            <a:latin typeface="Cambria Math" panose="02040503050406030204" pitchFamily="18" charset="0"/>
                          </a:rPr>
                          <m:t>𝜀</m:t>
                        </m:r>
                      </m:e>
                      <m:sup>
                        <m:r>
                          <a:rPr lang="en-US" altLang="ja-JP" sz="2000" i="1">
                            <a:solidFill>
                              <a:srgbClr val="FF0000"/>
                            </a:solidFill>
                            <a:latin typeface="Cambria Math" panose="02040503050406030204" pitchFamily="18" charset="0"/>
                          </a:rPr>
                          <m:t>𝑡</m:t>
                        </m:r>
                      </m:sup>
                    </m:sSup>
                    <m:r>
                      <a:rPr lang="ja-JP" altLang="en-US" sz="2000" i="1">
                        <a:solidFill>
                          <a:srgbClr val="FF0000"/>
                        </a:solidFill>
                        <a:latin typeface="Cambria Math" panose="02040503050406030204" pitchFamily="18" charset="0"/>
                      </a:rPr>
                      <m:t>𝜀</m:t>
                    </m:r>
                  </m:oMath>
                </a14:m>
                <a:r>
                  <a:rPr lang="ja-JP" altLang="en-US" sz="2000" dirty="0">
                    <a:solidFill>
                      <a:srgbClr val="000000"/>
                    </a:solidFill>
                  </a:rPr>
                  <a:t>が不偏標本分散となること</a:t>
                </a:r>
                <a:endParaRPr lang="en-US" altLang="ja-JP" sz="2000" dirty="0">
                  <a:solidFill>
                    <a:srgbClr val="000000"/>
                  </a:solidFill>
                  <a:ea typeface="ＭＳ Ｐゴシック"/>
                </a:endParaRPr>
              </a:p>
              <a:p>
                <a:pPr fontAlgn="base">
                  <a:spcBef>
                    <a:spcPct val="0"/>
                  </a:spcBef>
                  <a:spcAft>
                    <a:spcPct val="0"/>
                  </a:spcAft>
                  <a:defRPr/>
                </a:pPr>
                <a:r>
                  <a:rPr lang="en-US" altLang="ja-JP" sz="2000" dirty="0">
                    <a:solidFill>
                      <a:schemeClr val="tx1"/>
                    </a:solidFill>
                    <a:latin typeface="Times New Roman"/>
                    <a:ea typeface="ＭＳ Ｐゴシック"/>
                  </a:rPr>
                  <a:t>	</a:t>
                </a:r>
                <a14:m>
                  <m:oMath xmlns:m="http://schemas.openxmlformats.org/officeDocument/2006/math">
                    <m:sSup>
                      <m:sSupPr>
                        <m:ctrlPr>
                          <a:rPr lang="en-US" altLang="ja-JP" sz="2000" i="1" smtClean="0">
                            <a:latin typeface="Cambria Math" panose="02040503050406030204" pitchFamily="18" charset="0"/>
                          </a:rPr>
                        </m:ctrlPr>
                      </m:sSupPr>
                      <m:e>
                        <m:r>
                          <a:rPr lang="en-US" altLang="ja-JP" sz="2000" b="0" i="1">
                            <a:latin typeface="Cambria Math" panose="02040503050406030204" pitchFamily="18" charset="0"/>
                          </a:rPr>
                          <m:t>𝐻</m:t>
                        </m:r>
                      </m:e>
                      <m:sup>
                        <m:r>
                          <a:rPr lang="en-US" altLang="ja-JP" sz="2000" b="0" i="1" smtClean="0">
                            <a:latin typeface="Cambria Math" panose="02040503050406030204" pitchFamily="18" charset="0"/>
                          </a:rPr>
                          <m:t>2</m:t>
                        </m:r>
                      </m:sup>
                    </m:sSup>
                    <m:r>
                      <a:rPr lang="en-US" altLang="ja-JP" sz="2000" b="0" i="1" smtClean="0">
                        <a:latin typeface="Cambria Math" panose="02040503050406030204" pitchFamily="18" charset="0"/>
                      </a:rPr>
                      <m:t>=</m:t>
                    </m:r>
                    <m:r>
                      <a:rPr lang="en-US" altLang="ja-JP" sz="2000" b="0" i="1">
                        <a:latin typeface="Cambria Math" panose="02040503050406030204" pitchFamily="18" charset="0"/>
                      </a:rPr>
                      <m:t>𝑋</m:t>
                    </m:r>
                    <m:sSup>
                      <m:sSupPr>
                        <m:ctrlPr>
                          <a:rPr lang="en-US" altLang="ja-JP" sz="2000" i="1">
                            <a:latin typeface="Cambria Math" panose="02040503050406030204" pitchFamily="18" charset="0"/>
                          </a:rPr>
                        </m:ctrlPr>
                      </m:sSupPr>
                      <m:e>
                        <m:d>
                          <m:dPr>
                            <m:ctrlPr>
                              <a:rPr lang="en-US" altLang="ja-JP" sz="2000" i="1">
                                <a:latin typeface="Cambria Math" panose="02040503050406030204" pitchFamily="18" charset="0"/>
                              </a:rPr>
                            </m:ctrlPr>
                          </m:dPr>
                          <m:e>
                            <m:sSup>
                              <m:sSupPr>
                                <m:ctrlPr>
                                  <a:rPr lang="en-US" altLang="ja-JP" sz="2000" i="1">
                                    <a:latin typeface="Cambria Math" panose="02040503050406030204" pitchFamily="18" charset="0"/>
                                  </a:rPr>
                                </m:ctrlPr>
                              </m:sSupPr>
                              <m:e>
                                <m:r>
                                  <a:rPr lang="en-US" altLang="ja-JP" sz="2000" b="0" i="1">
                                    <a:latin typeface="Cambria Math" panose="02040503050406030204" pitchFamily="18" charset="0"/>
                                  </a:rPr>
                                  <m:t>𝑋</m:t>
                                </m:r>
                              </m:e>
                              <m:sup>
                                <m:r>
                                  <a:rPr lang="en-US" altLang="ja-JP" sz="2000" b="0" i="1">
                                    <a:latin typeface="Cambria Math" panose="02040503050406030204" pitchFamily="18" charset="0"/>
                                  </a:rPr>
                                  <m:t>𝑡</m:t>
                                </m:r>
                              </m:sup>
                            </m:sSup>
                            <m:r>
                              <a:rPr lang="en-US" altLang="ja-JP" sz="2000" b="0" i="1">
                                <a:latin typeface="Cambria Math" panose="02040503050406030204" pitchFamily="18" charset="0"/>
                              </a:rPr>
                              <m:t>𝑋</m:t>
                            </m:r>
                          </m:e>
                        </m:d>
                      </m:e>
                      <m:sup>
                        <m:r>
                          <a:rPr lang="en-US" altLang="ja-JP" sz="2000" b="0" i="1">
                            <a:latin typeface="Cambria Math" panose="02040503050406030204" pitchFamily="18" charset="0"/>
                          </a:rPr>
                          <m:t>−1</m:t>
                        </m:r>
                      </m:sup>
                    </m:sSup>
                    <m:sSup>
                      <m:sSupPr>
                        <m:ctrlPr>
                          <a:rPr lang="en-US" altLang="ja-JP" sz="2000" i="1">
                            <a:latin typeface="Cambria Math" panose="02040503050406030204" pitchFamily="18" charset="0"/>
                          </a:rPr>
                        </m:ctrlPr>
                      </m:sSupPr>
                      <m:e>
                        <m:r>
                          <a:rPr lang="en-US" altLang="ja-JP" sz="2000" b="0" i="1">
                            <a:latin typeface="Cambria Math" panose="02040503050406030204" pitchFamily="18" charset="0"/>
                          </a:rPr>
                          <m:t>𝑋</m:t>
                        </m:r>
                      </m:e>
                      <m:sup>
                        <m:r>
                          <a:rPr lang="en-US" altLang="ja-JP" sz="2000" b="0" i="1">
                            <a:latin typeface="Cambria Math" panose="02040503050406030204" pitchFamily="18" charset="0"/>
                          </a:rPr>
                          <m:t>𝑡</m:t>
                        </m:r>
                      </m:sup>
                    </m:sSup>
                    <m:r>
                      <a:rPr lang="en-US" altLang="ja-JP" sz="2000" b="0" i="1">
                        <a:latin typeface="Cambria Math" panose="02040503050406030204" pitchFamily="18" charset="0"/>
                      </a:rPr>
                      <m:t>𝑋</m:t>
                    </m:r>
                    <m:sSup>
                      <m:sSupPr>
                        <m:ctrlPr>
                          <a:rPr lang="en-US" altLang="ja-JP" sz="2000" i="1">
                            <a:latin typeface="Cambria Math" panose="02040503050406030204" pitchFamily="18" charset="0"/>
                          </a:rPr>
                        </m:ctrlPr>
                      </m:sSupPr>
                      <m:e>
                        <m:d>
                          <m:dPr>
                            <m:ctrlPr>
                              <a:rPr lang="en-US" altLang="ja-JP" sz="2000" i="1">
                                <a:latin typeface="Cambria Math" panose="02040503050406030204" pitchFamily="18" charset="0"/>
                              </a:rPr>
                            </m:ctrlPr>
                          </m:dPr>
                          <m:e>
                            <m:sSup>
                              <m:sSupPr>
                                <m:ctrlPr>
                                  <a:rPr lang="en-US" altLang="ja-JP" sz="2000" i="1">
                                    <a:latin typeface="Cambria Math" panose="02040503050406030204" pitchFamily="18" charset="0"/>
                                  </a:rPr>
                                </m:ctrlPr>
                              </m:sSupPr>
                              <m:e>
                                <m:r>
                                  <a:rPr lang="en-US" altLang="ja-JP" sz="2000" b="0" i="1">
                                    <a:latin typeface="Cambria Math" panose="02040503050406030204" pitchFamily="18" charset="0"/>
                                  </a:rPr>
                                  <m:t>𝑋</m:t>
                                </m:r>
                              </m:e>
                              <m:sup>
                                <m:r>
                                  <a:rPr lang="en-US" altLang="ja-JP" sz="2000" b="0" i="1">
                                    <a:latin typeface="Cambria Math" panose="02040503050406030204" pitchFamily="18" charset="0"/>
                                  </a:rPr>
                                  <m:t>𝑡</m:t>
                                </m:r>
                              </m:sup>
                            </m:sSup>
                            <m:r>
                              <a:rPr lang="en-US" altLang="ja-JP" sz="2000" b="0" i="1">
                                <a:latin typeface="Cambria Math" panose="02040503050406030204" pitchFamily="18" charset="0"/>
                              </a:rPr>
                              <m:t>𝑋</m:t>
                            </m:r>
                          </m:e>
                        </m:d>
                      </m:e>
                      <m:sup>
                        <m:r>
                          <a:rPr lang="en-US" altLang="ja-JP" sz="2000" b="0" i="1">
                            <a:latin typeface="Cambria Math" panose="02040503050406030204" pitchFamily="18" charset="0"/>
                          </a:rPr>
                          <m:t>−1</m:t>
                        </m:r>
                      </m:sup>
                    </m:sSup>
                    <m:sSup>
                      <m:sSupPr>
                        <m:ctrlPr>
                          <a:rPr lang="en-US" altLang="ja-JP" sz="2000" i="1">
                            <a:latin typeface="Cambria Math" panose="02040503050406030204" pitchFamily="18" charset="0"/>
                          </a:rPr>
                        </m:ctrlPr>
                      </m:sSupPr>
                      <m:e>
                        <m:r>
                          <a:rPr lang="en-US" altLang="ja-JP" sz="2000" b="0" i="1">
                            <a:latin typeface="Cambria Math" panose="02040503050406030204" pitchFamily="18" charset="0"/>
                          </a:rPr>
                          <m:t>𝑋</m:t>
                        </m:r>
                      </m:e>
                      <m:sup>
                        <m:r>
                          <a:rPr lang="en-US" altLang="ja-JP" sz="2000" b="0" i="1">
                            <a:latin typeface="Cambria Math" panose="02040503050406030204" pitchFamily="18" charset="0"/>
                          </a:rPr>
                          <m:t>𝑡</m:t>
                        </m:r>
                      </m:sup>
                    </m:sSup>
                  </m:oMath>
                </a14:m>
                <a:r>
                  <a:rPr lang="en-US" altLang="ja-JP" sz="2000" dirty="0">
                    <a:solidFill>
                      <a:schemeClr val="tx1"/>
                    </a:solidFill>
                    <a:latin typeface="Times New Roman"/>
                    <a:ea typeface="ＭＳ Ｐゴシック"/>
                  </a:rPr>
                  <a:t>=</a:t>
                </a:r>
                <a:r>
                  <a:rPr lang="en-US" altLang="ja-JP" sz="2000" dirty="0"/>
                  <a:t> </a:t>
                </a:r>
                <a14:m>
                  <m:oMath xmlns:m="http://schemas.openxmlformats.org/officeDocument/2006/math">
                    <m:r>
                      <a:rPr lang="en-US" altLang="ja-JP" sz="2000" b="0" i="1">
                        <a:latin typeface="Cambria Math" panose="02040503050406030204" pitchFamily="18" charset="0"/>
                      </a:rPr>
                      <m:t>𝑋𝑋</m:t>
                    </m:r>
                    <m:sSup>
                      <m:sSupPr>
                        <m:ctrlPr>
                          <a:rPr lang="en-US" altLang="ja-JP" sz="2000" i="1">
                            <a:latin typeface="Cambria Math" panose="02040503050406030204" pitchFamily="18" charset="0"/>
                          </a:rPr>
                        </m:ctrlPr>
                      </m:sSupPr>
                      <m:e>
                        <m:d>
                          <m:dPr>
                            <m:ctrlPr>
                              <a:rPr lang="en-US" altLang="ja-JP" sz="2000" i="1">
                                <a:latin typeface="Cambria Math" panose="02040503050406030204" pitchFamily="18" charset="0"/>
                              </a:rPr>
                            </m:ctrlPr>
                          </m:dPr>
                          <m:e>
                            <m:sSup>
                              <m:sSupPr>
                                <m:ctrlPr>
                                  <a:rPr lang="en-US" altLang="ja-JP" sz="2000" i="1">
                                    <a:latin typeface="Cambria Math" panose="02040503050406030204" pitchFamily="18" charset="0"/>
                                  </a:rPr>
                                </m:ctrlPr>
                              </m:sSupPr>
                              <m:e>
                                <m:r>
                                  <a:rPr lang="en-US" altLang="ja-JP" sz="2000" b="0" i="1">
                                    <a:latin typeface="Cambria Math" panose="02040503050406030204" pitchFamily="18" charset="0"/>
                                  </a:rPr>
                                  <m:t>𝑋</m:t>
                                </m:r>
                              </m:e>
                              <m:sup>
                                <m:r>
                                  <a:rPr lang="en-US" altLang="ja-JP" sz="2000" b="0" i="1">
                                    <a:latin typeface="Cambria Math" panose="02040503050406030204" pitchFamily="18" charset="0"/>
                                  </a:rPr>
                                  <m:t>𝑡</m:t>
                                </m:r>
                              </m:sup>
                            </m:sSup>
                            <m:r>
                              <a:rPr lang="en-US" altLang="ja-JP" sz="2000" b="0" i="1">
                                <a:latin typeface="Cambria Math" panose="02040503050406030204" pitchFamily="18" charset="0"/>
                              </a:rPr>
                              <m:t>𝑋</m:t>
                            </m:r>
                          </m:e>
                        </m:d>
                      </m:e>
                      <m:sup>
                        <m:r>
                          <a:rPr lang="en-US" altLang="ja-JP" sz="2000" b="0" i="1">
                            <a:latin typeface="Cambria Math" panose="02040503050406030204" pitchFamily="18" charset="0"/>
                          </a:rPr>
                          <m:t>−1</m:t>
                        </m:r>
                      </m:sup>
                    </m:sSup>
                    <m:sSup>
                      <m:sSupPr>
                        <m:ctrlPr>
                          <a:rPr lang="en-US" altLang="ja-JP" sz="2000" i="1">
                            <a:latin typeface="Cambria Math" panose="02040503050406030204" pitchFamily="18" charset="0"/>
                          </a:rPr>
                        </m:ctrlPr>
                      </m:sSupPr>
                      <m:e>
                        <m:r>
                          <a:rPr lang="en-US" altLang="ja-JP" sz="2000" b="0" i="1">
                            <a:latin typeface="Cambria Math" panose="02040503050406030204" pitchFamily="18" charset="0"/>
                          </a:rPr>
                          <m:t>𝑋</m:t>
                        </m:r>
                      </m:e>
                      <m:sup>
                        <m:r>
                          <a:rPr lang="en-US" altLang="ja-JP" sz="2000" b="0" i="1">
                            <a:latin typeface="Cambria Math" panose="02040503050406030204" pitchFamily="18" charset="0"/>
                          </a:rPr>
                          <m:t>𝑡</m:t>
                        </m:r>
                      </m:sup>
                    </m:sSup>
                    <m:r>
                      <a:rPr lang="en-US" altLang="ja-JP" sz="2000" b="0" i="1" smtClean="0">
                        <a:latin typeface="Cambria Math" panose="02040503050406030204" pitchFamily="18" charset="0"/>
                      </a:rPr>
                      <m:t>=</m:t>
                    </m:r>
                    <m:r>
                      <a:rPr lang="en-US" altLang="ja-JP" sz="2000" b="0" i="1" smtClean="0">
                        <a:latin typeface="Cambria Math" panose="02040503050406030204" pitchFamily="18" charset="0"/>
                      </a:rPr>
                      <m:t>𝐻</m:t>
                    </m:r>
                  </m:oMath>
                </a14:m>
                <a:r>
                  <a:rPr lang="en-US" altLang="ja-JP" sz="2000" dirty="0">
                    <a:solidFill>
                      <a:schemeClr val="tx1"/>
                    </a:solidFill>
                    <a:latin typeface="Times New Roman"/>
                    <a:ea typeface="ＭＳ Ｐゴシック"/>
                  </a:rPr>
                  <a:t>, </a:t>
                </a:r>
                <a14:m>
                  <m:oMath xmlns:m="http://schemas.openxmlformats.org/officeDocument/2006/math">
                    <m:r>
                      <a:rPr lang="en-US" altLang="ja-JP" sz="2000" i="1">
                        <a:solidFill>
                          <a:srgbClr val="000000"/>
                        </a:solidFill>
                        <a:latin typeface="Cambria Math" panose="02040503050406030204" pitchFamily="18" charset="0"/>
                      </a:rPr>
                      <m:t>𝐻𝑋</m:t>
                    </m:r>
                    <m:r>
                      <a:rPr lang="en-US" altLang="ja-JP" sz="2000" i="1">
                        <a:solidFill>
                          <a:srgbClr val="000000"/>
                        </a:solidFill>
                        <a:latin typeface="Cambria Math" panose="02040503050406030204" pitchFamily="18" charset="0"/>
                      </a:rPr>
                      <m:t>=</m:t>
                    </m:r>
                    <m:r>
                      <a:rPr lang="en-US" altLang="ja-JP" sz="2000" i="1">
                        <a:latin typeface="Cambria Math" panose="02040503050406030204" pitchFamily="18" charset="0"/>
                      </a:rPr>
                      <m:t>𝑋</m:t>
                    </m:r>
                    <m:sSup>
                      <m:sSupPr>
                        <m:ctrlPr>
                          <a:rPr lang="en-US" altLang="ja-JP" sz="2000" i="1">
                            <a:latin typeface="Cambria Math" panose="02040503050406030204" pitchFamily="18" charset="0"/>
                          </a:rPr>
                        </m:ctrlPr>
                      </m:sSupPr>
                      <m:e>
                        <m:d>
                          <m:dPr>
                            <m:ctrlPr>
                              <a:rPr lang="en-US" altLang="ja-JP" sz="2000" i="1">
                                <a:latin typeface="Cambria Math" panose="02040503050406030204" pitchFamily="18" charset="0"/>
                              </a:rPr>
                            </m:ctrlPr>
                          </m:dPr>
                          <m:e>
                            <m:sSup>
                              <m:sSupPr>
                                <m:ctrlPr>
                                  <a:rPr lang="en-US" altLang="ja-JP" sz="2000" i="1">
                                    <a:latin typeface="Cambria Math" panose="02040503050406030204" pitchFamily="18" charset="0"/>
                                  </a:rPr>
                                </m:ctrlPr>
                              </m:sSupPr>
                              <m:e>
                                <m:r>
                                  <a:rPr lang="en-US" altLang="ja-JP" sz="2000" i="1">
                                    <a:latin typeface="Cambria Math" panose="02040503050406030204" pitchFamily="18" charset="0"/>
                                  </a:rPr>
                                  <m:t>𝑋</m:t>
                                </m:r>
                              </m:e>
                              <m:sup>
                                <m:r>
                                  <a:rPr lang="en-US" altLang="ja-JP" sz="2000" i="1">
                                    <a:latin typeface="Cambria Math" panose="02040503050406030204" pitchFamily="18" charset="0"/>
                                  </a:rPr>
                                  <m:t>𝑡</m:t>
                                </m:r>
                              </m:sup>
                            </m:sSup>
                            <m:r>
                              <a:rPr lang="en-US" altLang="ja-JP" sz="2000" i="1">
                                <a:latin typeface="Cambria Math" panose="02040503050406030204" pitchFamily="18" charset="0"/>
                              </a:rPr>
                              <m:t>𝑋</m:t>
                            </m:r>
                          </m:e>
                        </m:d>
                      </m:e>
                      <m:sup>
                        <m:r>
                          <a:rPr lang="en-US" altLang="ja-JP" sz="2000" i="1">
                            <a:latin typeface="Cambria Math" panose="02040503050406030204" pitchFamily="18" charset="0"/>
                          </a:rPr>
                          <m:t>−1</m:t>
                        </m:r>
                      </m:sup>
                    </m:sSup>
                    <m:sSup>
                      <m:sSupPr>
                        <m:ctrlPr>
                          <a:rPr lang="en-US" altLang="ja-JP" sz="2000" i="1">
                            <a:latin typeface="Cambria Math" panose="02040503050406030204" pitchFamily="18" charset="0"/>
                          </a:rPr>
                        </m:ctrlPr>
                      </m:sSupPr>
                      <m:e>
                        <m:r>
                          <a:rPr lang="en-US" altLang="ja-JP" sz="2000" i="1">
                            <a:latin typeface="Cambria Math" panose="02040503050406030204" pitchFamily="18" charset="0"/>
                          </a:rPr>
                          <m:t>𝑋</m:t>
                        </m:r>
                      </m:e>
                      <m:sup>
                        <m:r>
                          <a:rPr lang="en-US" altLang="ja-JP" sz="2000" i="1">
                            <a:latin typeface="Cambria Math" panose="02040503050406030204" pitchFamily="18" charset="0"/>
                          </a:rPr>
                          <m:t>𝑡</m:t>
                        </m:r>
                      </m:sup>
                    </m:sSup>
                    <m:r>
                      <a:rPr lang="en-US" altLang="ja-JP" sz="2000" b="0" i="1" smtClean="0">
                        <a:latin typeface="Cambria Math" panose="02040503050406030204" pitchFamily="18" charset="0"/>
                      </a:rPr>
                      <m:t>𝑋</m:t>
                    </m:r>
                    <m:r>
                      <a:rPr lang="en-US" altLang="ja-JP" sz="2000" b="0" i="1" smtClean="0">
                        <a:latin typeface="Cambria Math" panose="02040503050406030204" pitchFamily="18" charset="0"/>
                      </a:rPr>
                      <m:t>=</m:t>
                    </m:r>
                    <m:r>
                      <a:rPr lang="en-US" altLang="ja-JP" sz="2000" i="1">
                        <a:solidFill>
                          <a:srgbClr val="000000"/>
                        </a:solidFill>
                        <a:latin typeface="Cambria Math" panose="02040503050406030204" pitchFamily="18" charset="0"/>
                      </a:rPr>
                      <m:t>𝑋</m:t>
                    </m:r>
                  </m:oMath>
                </a14:m>
                <a:endParaRPr lang="en-US" altLang="ja-JP" sz="2000" dirty="0">
                  <a:solidFill>
                    <a:schemeClr val="tx1"/>
                  </a:solidFill>
                  <a:latin typeface="Times New Roman"/>
                  <a:ea typeface="ＭＳ Ｐゴシック"/>
                </a:endParaRPr>
              </a:p>
              <a:p>
                <a:pPr fontAlgn="base">
                  <a:spcBef>
                    <a:spcPct val="0"/>
                  </a:spcBef>
                  <a:spcAft>
                    <a:spcPct val="0"/>
                  </a:spcAft>
                  <a:defRPr/>
                </a:pPr>
                <a:endParaRPr lang="en-US" altLang="ja-JP" sz="2000" dirty="0">
                  <a:solidFill>
                    <a:srgbClr val="000000"/>
                  </a:solidFill>
                  <a:latin typeface="Cambria Math" panose="02040503050406030204" pitchFamily="18" charset="0"/>
                  <a:ea typeface="ＭＳ Ｐゴシック"/>
                </a:endParaRPr>
              </a:p>
            </p:txBody>
          </p:sp>
        </mc:Choice>
        <mc:Fallback xmlns="">
          <p:sp>
            <p:nvSpPr>
              <p:cNvPr id="14" name="テキスト ボックス 13">
                <a:extLst>
                  <a:ext uri="{FF2B5EF4-FFF2-40B4-BE49-F238E27FC236}">
                    <a16:creationId xmlns:a16="http://schemas.microsoft.com/office/drawing/2014/main" id="{4CF7F837-272D-F4A1-4E4B-2BED89C026C8}"/>
                  </a:ext>
                </a:extLst>
              </p:cNvPr>
              <p:cNvSpPr txBox="1">
                <a:spLocks noRot="1" noChangeAspect="1" noMove="1" noResize="1" noEditPoints="1" noAdjustHandles="1" noChangeArrowheads="1" noChangeShapeType="1" noTextEdit="1"/>
              </p:cNvSpPr>
              <p:nvPr/>
            </p:nvSpPr>
            <p:spPr>
              <a:xfrm>
                <a:off x="576072" y="655572"/>
                <a:ext cx="11512296" cy="9215664"/>
              </a:xfrm>
              <a:prstGeom prst="rect">
                <a:avLst/>
              </a:prstGeom>
              <a:blipFill>
                <a:blip r:embed="rId4"/>
                <a:stretch>
                  <a:fillRect l="-583" t="-5096"/>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970905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285BA-B844-D15B-151B-0A23A15E0FE0}"/>
            </a:ext>
          </a:extLst>
        </p:cNvPr>
        <p:cNvGrpSpPr/>
        <p:nvPr/>
      </p:nvGrpSpPr>
      <p:grpSpPr>
        <a:xfrm>
          <a:off x="0" y="0"/>
          <a:ext cx="0" cy="0"/>
          <a:chOff x="0" y="0"/>
          <a:chExt cx="0" cy="0"/>
        </a:xfrm>
      </p:grpSpPr>
      <p:sp>
        <p:nvSpPr>
          <p:cNvPr id="6" name="Rectangle 6">
            <a:extLst>
              <a:ext uri="{FF2B5EF4-FFF2-40B4-BE49-F238E27FC236}">
                <a16:creationId xmlns:a16="http://schemas.microsoft.com/office/drawing/2014/main" id="{5AE4A718-00F8-D26A-A4F5-9253818D5A2F}"/>
              </a:ext>
            </a:extLst>
          </p:cNvPr>
          <p:cNvSpPr txBox="1">
            <a:spLocks noChangeArrowheads="1"/>
          </p:cNvSpPr>
          <p:nvPr/>
        </p:nvSpPr>
        <p:spPr bwMode="auto">
          <a:xfrm>
            <a:off x="1535584" y="0"/>
            <a:ext cx="9144000" cy="769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a:lstStyle>
          <a:p>
            <a:pPr>
              <a:defRPr/>
            </a:pPr>
            <a:r>
              <a:rPr lang="en-US" altLang="ja-JP" sz="3200" b="1" kern="0" dirty="0">
                <a:solidFill>
                  <a:srgbClr val="0000FF"/>
                </a:solidFill>
                <a:latin typeface="Times New Roman"/>
                <a:ea typeface="ＭＳ Ｐゴシック"/>
              </a:rPr>
              <a:t>ChatGPT</a:t>
            </a:r>
            <a:r>
              <a:rPr lang="ja-JP" altLang="en-US" sz="3200" b="1" kern="0" dirty="0">
                <a:solidFill>
                  <a:srgbClr val="0000FF"/>
                </a:solidFill>
                <a:latin typeface="Times New Roman"/>
                <a:ea typeface="ＭＳ Ｐゴシック"/>
              </a:rPr>
              <a:t>による導出過程</a:t>
            </a:r>
            <a:r>
              <a:rPr lang="en-US" altLang="ja-JP" sz="3200" b="1" kern="0" dirty="0">
                <a:solidFill>
                  <a:srgbClr val="0000FF"/>
                </a:solidFill>
                <a:latin typeface="Times New Roman"/>
                <a:ea typeface="ＭＳ Ｐゴシック"/>
              </a:rPr>
              <a:t>:</a:t>
            </a:r>
            <a:r>
              <a:rPr lang="ja-JP" altLang="en-US" sz="3200" b="1" kern="0" dirty="0">
                <a:solidFill>
                  <a:srgbClr val="0000FF"/>
                </a:solidFill>
                <a:latin typeface="Times New Roman"/>
                <a:ea typeface="ＭＳ Ｐゴシック"/>
              </a:rPr>
              <a:t> プロンプトバイアスの例</a:t>
            </a:r>
            <a:endParaRPr lang="ja-JP" altLang="en-US" sz="3200" b="1" kern="0" dirty="0">
              <a:solidFill>
                <a:srgbClr val="000000"/>
              </a:solidFill>
              <a:latin typeface="Times New Roman"/>
              <a:ea typeface="ＭＳ Ｐゴシック"/>
            </a:endParaRPr>
          </a:p>
        </p:txBody>
      </p:sp>
      <mc:AlternateContent xmlns:mc="http://schemas.openxmlformats.org/markup-compatibility/2006" xmlns:a14="http://schemas.microsoft.com/office/drawing/2010/main">
        <mc:Choice Requires="a14">
          <p:sp>
            <p:nvSpPr>
              <p:cNvPr id="14" name="テキスト ボックス 13">
                <a:extLst>
                  <a:ext uri="{FF2B5EF4-FFF2-40B4-BE49-F238E27FC236}">
                    <a16:creationId xmlns:a16="http://schemas.microsoft.com/office/drawing/2014/main" id="{1962E060-A2F4-2B6E-D38F-B06BFD0135ED}"/>
                  </a:ext>
                </a:extLst>
              </p:cNvPr>
              <p:cNvSpPr txBox="1"/>
              <p:nvPr/>
            </p:nvSpPr>
            <p:spPr>
              <a:xfrm>
                <a:off x="228600" y="725422"/>
                <a:ext cx="11859768" cy="5929315"/>
              </a:xfrm>
              <a:prstGeom prst="rect">
                <a:avLst/>
              </a:prstGeom>
              <a:noFill/>
            </p:spPr>
            <p:txBody>
              <a:bodyPr wrap="square" rtlCol="0">
                <a:spAutoFit/>
              </a:bodyPr>
              <a:lstStyle/>
              <a:p>
                <a:pPr fontAlgn="base">
                  <a:spcBef>
                    <a:spcPct val="0"/>
                  </a:spcBef>
                  <a:spcAft>
                    <a:spcPct val="0"/>
                  </a:spcAft>
                  <a:defRPr/>
                </a:pPr>
                <a:r>
                  <a:rPr lang="en-US" altLang="ja-JP" sz="2200" dirty="0">
                    <a:solidFill>
                      <a:srgbClr val="000000"/>
                    </a:solidFill>
                    <a:ea typeface="ＭＳ Ｐゴシック"/>
                  </a:rPr>
                  <a:t>ChatGPTo1</a:t>
                </a:r>
                <a:r>
                  <a:rPr lang="ja-JP" altLang="en-US" sz="2200" dirty="0">
                    <a:solidFill>
                      <a:srgbClr val="000000"/>
                    </a:solidFill>
                    <a:ea typeface="ＭＳ Ｐゴシック"/>
                  </a:rPr>
                  <a:t>を使用。利用数制限に引っ掛かりそうになったので、途中から</a:t>
                </a:r>
                <a:r>
                  <a:rPr lang="en-US" altLang="ja-JP" sz="2200" dirty="0">
                    <a:solidFill>
                      <a:srgbClr val="000000"/>
                    </a:solidFill>
                    <a:ea typeface="ＭＳ Ｐゴシック"/>
                  </a:rPr>
                  <a:t>GPT4o</a:t>
                </a:r>
                <a:r>
                  <a:rPr lang="ja-JP" altLang="en-US" sz="2200" dirty="0">
                    <a:solidFill>
                      <a:srgbClr val="000000"/>
                    </a:solidFill>
                    <a:ea typeface="ＭＳ Ｐゴシック"/>
                  </a:rPr>
                  <a:t>に変更</a:t>
                </a:r>
                <a:endParaRPr lang="en-US" altLang="ja-JP" sz="2200" dirty="0">
                  <a:solidFill>
                    <a:srgbClr val="000000"/>
                  </a:solidFill>
                  <a:ea typeface="ＭＳ Ｐゴシック"/>
                </a:endParaRPr>
              </a:p>
              <a:p>
                <a:pPr fontAlgn="base">
                  <a:spcBef>
                    <a:spcPct val="0"/>
                  </a:spcBef>
                  <a:spcAft>
                    <a:spcPct val="0"/>
                  </a:spcAft>
                  <a:defRPr/>
                </a:pPr>
                <a:r>
                  <a:rPr lang="ja-JP" altLang="en-US" sz="2200" dirty="0">
                    <a:latin typeface="Cambria Math" panose="02040503050406030204" pitchFamily="18" charset="0"/>
                    <a:ea typeface="ＭＳ Ｐゴシック"/>
                  </a:rPr>
                  <a:t>　　やりとりを公開</a:t>
                </a:r>
                <a:r>
                  <a:rPr lang="en-US" altLang="ja-JP" sz="2200" dirty="0">
                    <a:latin typeface="Cambria Math" panose="02040503050406030204" pitchFamily="18" charset="0"/>
                    <a:ea typeface="ＭＳ Ｐゴシック"/>
                  </a:rPr>
                  <a:t>:</a:t>
                </a:r>
                <a:r>
                  <a:rPr lang="ja-JP" altLang="en-US" sz="2200" dirty="0">
                    <a:latin typeface="Cambria Math" panose="02040503050406030204" pitchFamily="18" charset="0"/>
                    <a:ea typeface="ＭＳ Ｐゴシック"/>
                  </a:rPr>
                  <a:t> </a:t>
                </a:r>
                <a:r>
                  <a:rPr lang="en-US" altLang="ja-JP" sz="2200" dirty="0">
                    <a:latin typeface="Cambria Math" panose="02040503050406030204" pitchFamily="18" charset="0"/>
                    <a:ea typeface="ＭＳ Ｐゴシック"/>
                    <a:hlinkClick r:id="rId3">
                      <a:extLst>
                        <a:ext uri="{A12FA001-AC4F-418D-AE19-62706E023703}">
                          <ahyp:hlinkClr xmlns:ahyp="http://schemas.microsoft.com/office/drawing/2018/hyperlinkcolor" val="tx"/>
                        </a:ext>
                      </a:extLst>
                    </a:hlinkClick>
                  </a:rPr>
                  <a:t>https://chatgpt.com/share/67f8275c-6d68-800f-99be-990750cfac32</a:t>
                </a:r>
                <a:endParaRPr lang="en-US" altLang="ja-JP" sz="2200" dirty="0">
                  <a:ea typeface="ＭＳ Ｐゴシック"/>
                </a:endParaRPr>
              </a:p>
              <a:p>
                <a:pPr marL="457200" indent="-457200" fontAlgn="base">
                  <a:spcBef>
                    <a:spcPct val="0"/>
                  </a:spcBef>
                  <a:spcAft>
                    <a:spcPct val="0"/>
                  </a:spcAft>
                  <a:buFont typeface="+mj-lt"/>
                  <a:buAutoNum type="arabicPeriod"/>
                  <a:defRPr/>
                </a:pPr>
                <a:r>
                  <a:rPr lang="ja-JP" altLang="en-US" sz="2200" dirty="0">
                    <a:solidFill>
                      <a:srgbClr val="000000"/>
                    </a:solidFill>
                    <a:ea typeface="ＭＳ Ｐゴシック"/>
                  </a:rPr>
                  <a:t>最初の質問で</a:t>
                </a:r>
                <a14:m>
                  <m:oMath xmlns:m="http://schemas.openxmlformats.org/officeDocument/2006/math">
                    <m:r>
                      <m:rPr>
                        <m:sty m:val="p"/>
                      </m:rPr>
                      <a:rPr lang="en-US" altLang="ja-JP" sz="2200" b="0" i="0" smtClean="0">
                        <a:solidFill>
                          <a:srgbClr val="000000"/>
                        </a:solidFill>
                        <a:latin typeface="Cambria Math" panose="02040503050406030204" pitchFamily="18" charset="0"/>
                      </a:rPr>
                      <m:t>SSE</m:t>
                    </m:r>
                    <m:r>
                      <a:rPr lang="en-US" altLang="ja-JP" sz="2200" b="0" i="0" smtClean="0">
                        <a:solidFill>
                          <a:srgbClr val="000000"/>
                        </a:solidFill>
                        <a:latin typeface="Cambria Math" panose="02040503050406030204" pitchFamily="18" charset="0"/>
                      </a:rPr>
                      <m:t>=</m:t>
                    </m:r>
                    <m:sSup>
                      <m:sSupPr>
                        <m:ctrlPr>
                          <a:rPr lang="en-US" altLang="ja-JP" sz="2200" i="1" smtClean="0">
                            <a:solidFill>
                              <a:srgbClr val="000000"/>
                            </a:solidFill>
                            <a:latin typeface="Cambria Math" panose="02040503050406030204" pitchFamily="18" charset="0"/>
                          </a:rPr>
                        </m:ctrlPr>
                      </m:sSupPr>
                      <m:e>
                        <m:r>
                          <a:rPr lang="ja-JP" altLang="en-US" sz="2200" b="0" i="1">
                            <a:solidFill>
                              <a:srgbClr val="000000"/>
                            </a:solidFill>
                            <a:latin typeface="Cambria Math" panose="02040503050406030204" pitchFamily="18" charset="0"/>
                          </a:rPr>
                          <m:t>𝜀</m:t>
                        </m:r>
                      </m:e>
                      <m:sup>
                        <m:r>
                          <a:rPr lang="en-US" altLang="ja-JP" sz="2200" b="0" i="1" smtClean="0">
                            <a:solidFill>
                              <a:srgbClr val="000000"/>
                            </a:solidFill>
                            <a:latin typeface="Cambria Math" panose="02040503050406030204" pitchFamily="18" charset="0"/>
                          </a:rPr>
                          <m:t>𝑡</m:t>
                        </m:r>
                      </m:sup>
                    </m:sSup>
                    <m:r>
                      <a:rPr lang="ja-JP" altLang="en-US" sz="2200" b="0" i="1" smtClean="0">
                        <a:solidFill>
                          <a:srgbClr val="000000"/>
                        </a:solidFill>
                        <a:latin typeface="Cambria Math" panose="02040503050406030204" pitchFamily="18" charset="0"/>
                      </a:rPr>
                      <m:t>𝜀</m:t>
                    </m:r>
                    <m:r>
                      <a:rPr lang="en-US" altLang="ja-JP" sz="2200" b="0" i="1" smtClean="0">
                        <a:solidFill>
                          <a:srgbClr val="000000"/>
                        </a:solidFill>
                        <a:latin typeface="Cambria Math" panose="02040503050406030204" pitchFamily="18" charset="0"/>
                      </a:rPr>
                      <m:t>=</m:t>
                    </m:r>
                    <m:sSup>
                      <m:sSupPr>
                        <m:ctrlPr>
                          <a:rPr lang="en-US" altLang="ja-JP" sz="2200" i="1">
                            <a:solidFill>
                              <a:srgbClr val="000000"/>
                            </a:solidFill>
                            <a:latin typeface="Cambria Math" panose="02040503050406030204" pitchFamily="18" charset="0"/>
                          </a:rPr>
                        </m:ctrlPr>
                      </m:sSupPr>
                      <m:e>
                        <m:r>
                          <a:rPr lang="en-US" altLang="ja-JP" sz="2200" b="0" i="1">
                            <a:solidFill>
                              <a:srgbClr val="000000"/>
                            </a:solidFill>
                            <a:latin typeface="Cambria Math" panose="02040503050406030204" pitchFamily="18" charset="0"/>
                          </a:rPr>
                          <m:t>𝑦</m:t>
                        </m:r>
                      </m:e>
                      <m:sup>
                        <m:r>
                          <a:rPr lang="en-US" altLang="ja-JP" sz="2200" b="0" i="1">
                            <a:solidFill>
                              <a:srgbClr val="000000"/>
                            </a:solidFill>
                            <a:latin typeface="Cambria Math" panose="02040503050406030204" pitchFamily="18" charset="0"/>
                          </a:rPr>
                          <m:t>𝑡</m:t>
                        </m:r>
                      </m:sup>
                    </m:sSup>
                    <m:d>
                      <m:dPr>
                        <m:ctrlPr>
                          <a:rPr lang="en-US" altLang="ja-JP" sz="2200" i="1">
                            <a:solidFill>
                              <a:srgbClr val="000000"/>
                            </a:solidFill>
                            <a:latin typeface="Cambria Math" panose="02040503050406030204" pitchFamily="18" charset="0"/>
                          </a:rPr>
                        </m:ctrlPr>
                      </m:dPr>
                      <m:e>
                        <m:r>
                          <a:rPr lang="en-US" altLang="ja-JP" sz="2200" b="0" i="1">
                            <a:solidFill>
                              <a:srgbClr val="000000"/>
                            </a:solidFill>
                            <a:latin typeface="Cambria Math" panose="02040503050406030204" pitchFamily="18" charset="0"/>
                          </a:rPr>
                          <m:t>𝐼</m:t>
                        </m:r>
                        <m:r>
                          <a:rPr lang="en-US" altLang="ja-JP" sz="2200" b="0" i="1">
                            <a:solidFill>
                              <a:srgbClr val="000000"/>
                            </a:solidFill>
                            <a:latin typeface="Cambria Math" panose="02040503050406030204" pitchFamily="18" charset="0"/>
                          </a:rPr>
                          <m:t>−</m:t>
                        </m:r>
                        <m:r>
                          <a:rPr lang="en-US" altLang="ja-JP" sz="2200" b="0" i="1">
                            <a:solidFill>
                              <a:srgbClr val="000000"/>
                            </a:solidFill>
                            <a:latin typeface="Cambria Math" panose="02040503050406030204" pitchFamily="18" charset="0"/>
                          </a:rPr>
                          <m:t>𝐻</m:t>
                        </m:r>
                      </m:e>
                    </m:d>
                    <m:r>
                      <a:rPr lang="en-US" altLang="ja-JP" sz="2200" b="0" i="1">
                        <a:solidFill>
                          <a:srgbClr val="000000"/>
                        </a:solidFill>
                        <a:latin typeface="Cambria Math" panose="02040503050406030204" pitchFamily="18" charset="0"/>
                      </a:rPr>
                      <m:t>𝑦</m:t>
                    </m:r>
                    <m:r>
                      <a:rPr lang="ja-JP" altLang="en-US" sz="2200" i="1">
                        <a:solidFill>
                          <a:srgbClr val="000000"/>
                        </a:solidFill>
                        <a:latin typeface="Cambria Math" panose="02040503050406030204" pitchFamily="18" charset="0"/>
                      </a:rPr>
                      <m:t>から</m:t>
                    </m:r>
                    <m:r>
                      <a:rPr lang="en-US" altLang="ja-JP" sz="2200" i="1">
                        <a:solidFill>
                          <a:srgbClr val="000000"/>
                        </a:solidFill>
                        <a:latin typeface="Cambria Math" panose="02040503050406030204" pitchFamily="18" charset="0"/>
                      </a:rPr>
                      <m:t>𝐻𝑋</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𝑋</m:t>
                    </m:r>
                  </m:oMath>
                </a14:m>
                <a:r>
                  <a:rPr lang="ja-JP" altLang="en-US" sz="2200" dirty="0">
                    <a:solidFill>
                      <a:srgbClr val="000000"/>
                    </a:solidFill>
                    <a:latin typeface="Cambria Math" panose="02040503050406030204" pitchFamily="18" charset="0"/>
                  </a:rPr>
                  <a:t>と</a:t>
                </a:r>
                <a14:m>
                  <m:oMath xmlns:m="http://schemas.openxmlformats.org/officeDocument/2006/math">
                    <m:r>
                      <a:rPr lang="en-US" altLang="ja-JP" sz="2200" i="1">
                        <a:solidFill>
                          <a:srgbClr val="000000"/>
                        </a:solidFill>
                        <a:latin typeface="Cambria Math" panose="02040503050406030204" pitchFamily="18" charset="0"/>
                      </a:rPr>
                      <m:t>𝑒</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𝑦</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𝑋</m:t>
                    </m:r>
                    <m:r>
                      <a:rPr lang="ja-JP" altLang="en-US" sz="2200" i="1">
                        <a:solidFill>
                          <a:srgbClr val="000000"/>
                        </a:solidFill>
                        <a:latin typeface="Cambria Math" panose="02040503050406030204" pitchFamily="18" charset="0"/>
                      </a:rPr>
                      <m:t>𝛽</m:t>
                    </m:r>
                  </m:oMath>
                </a14:m>
                <a:r>
                  <a:rPr lang="ja-JP" altLang="en-US" sz="2200" dirty="0">
                    <a:solidFill>
                      <a:srgbClr val="000000"/>
                    </a:solidFill>
                    <a:latin typeface="Cambria Math" panose="02040503050406030204" pitchFamily="18" charset="0"/>
                  </a:rPr>
                  <a:t>から</a:t>
                </a:r>
                <a:br>
                  <a:rPr lang="en-US" altLang="ja-JP" sz="2200" dirty="0">
                    <a:solidFill>
                      <a:srgbClr val="000000"/>
                    </a:solidFill>
                    <a:latin typeface="Cambria Math" panose="02040503050406030204" pitchFamily="18" charset="0"/>
                  </a:rPr>
                </a:br>
                <a14:m>
                  <m:oMath xmlns:m="http://schemas.openxmlformats.org/officeDocument/2006/math">
                    <m:r>
                      <m:rPr>
                        <m:sty m:val="p"/>
                      </m:rPr>
                      <a:rPr lang="en-US" altLang="ja-JP" sz="2200">
                        <a:solidFill>
                          <a:srgbClr val="000000"/>
                        </a:solidFill>
                        <a:latin typeface="Cambria Math" panose="02040503050406030204" pitchFamily="18" charset="0"/>
                      </a:rPr>
                      <m:t>SSE</m:t>
                    </m:r>
                    <m:r>
                      <a:rPr lang="en-US" altLang="ja-JP" sz="2200">
                        <a:solidFill>
                          <a:srgbClr val="000000"/>
                        </a:solidFill>
                        <a:latin typeface="Cambria Math" panose="02040503050406030204" pitchFamily="18" charset="0"/>
                      </a:rPr>
                      <m:t>=</m:t>
                    </m:r>
                    <m:sSup>
                      <m:sSupPr>
                        <m:ctrlPr>
                          <a:rPr lang="en-US" altLang="ja-JP" sz="2200" i="1">
                            <a:solidFill>
                              <a:srgbClr val="000000"/>
                            </a:solidFill>
                            <a:latin typeface="Cambria Math" panose="02040503050406030204" pitchFamily="18" charset="0"/>
                          </a:rPr>
                        </m:ctrlPr>
                      </m:sSupPr>
                      <m:e>
                        <m:d>
                          <m:dPr>
                            <m:ctrlPr>
                              <a:rPr lang="en-US" altLang="ja-JP" sz="2200" i="1">
                                <a:solidFill>
                                  <a:srgbClr val="000000"/>
                                </a:solidFill>
                                <a:latin typeface="Cambria Math" panose="02040503050406030204" pitchFamily="18" charset="0"/>
                              </a:rPr>
                            </m:ctrlPr>
                          </m:dPr>
                          <m:e>
                            <m:r>
                              <a:rPr lang="en-US" altLang="ja-JP" sz="2200" i="1">
                                <a:solidFill>
                                  <a:srgbClr val="000000"/>
                                </a:solidFill>
                                <a:latin typeface="Cambria Math" panose="02040503050406030204" pitchFamily="18" charset="0"/>
                              </a:rPr>
                              <m:t>𝑋</m:t>
                            </m:r>
                            <m:r>
                              <a:rPr lang="ja-JP" altLang="en-US" sz="2200" i="1">
                                <a:solidFill>
                                  <a:srgbClr val="000000"/>
                                </a:solidFill>
                                <a:latin typeface="Cambria Math" panose="02040503050406030204" pitchFamily="18" charset="0"/>
                              </a:rPr>
                              <m:t>𝛽</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𝑒</m:t>
                            </m:r>
                          </m:e>
                        </m:d>
                      </m:e>
                      <m:sup>
                        <m:r>
                          <a:rPr lang="en-US" altLang="ja-JP" sz="2200" i="1">
                            <a:solidFill>
                              <a:srgbClr val="000000"/>
                            </a:solidFill>
                            <a:latin typeface="Cambria Math" panose="02040503050406030204" pitchFamily="18" charset="0"/>
                          </a:rPr>
                          <m:t>𝑡</m:t>
                        </m:r>
                      </m:sup>
                    </m:sSup>
                    <m:d>
                      <m:dPr>
                        <m:ctrlPr>
                          <a:rPr lang="en-US" altLang="ja-JP" sz="2200" i="1">
                            <a:solidFill>
                              <a:srgbClr val="000000"/>
                            </a:solidFill>
                            <a:latin typeface="Cambria Math" panose="02040503050406030204" pitchFamily="18" charset="0"/>
                          </a:rPr>
                        </m:ctrlPr>
                      </m:dPr>
                      <m:e>
                        <m:r>
                          <a:rPr lang="en-US" altLang="ja-JP" sz="2200" i="1">
                            <a:solidFill>
                              <a:srgbClr val="000000"/>
                            </a:solidFill>
                            <a:latin typeface="Cambria Math" panose="02040503050406030204" pitchFamily="18" charset="0"/>
                          </a:rPr>
                          <m:t>𝐼</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𝐻</m:t>
                        </m:r>
                      </m:e>
                    </m:d>
                    <m:d>
                      <m:dPr>
                        <m:ctrlPr>
                          <a:rPr lang="en-US" altLang="ja-JP" sz="2200" i="1">
                            <a:solidFill>
                              <a:srgbClr val="000000"/>
                            </a:solidFill>
                            <a:latin typeface="Cambria Math" panose="02040503050406030204" pitchFamily="18" charset="0"/>
                          </a:rPr>
                        </m:ctrlPr>
                      </m:dPr>
                      <m:e>
                        <m:r>
                          <a:rPr lang="en-US" altLang="ja-JP" sz="2200" i="1">
                            <a:solidFill>
                              <a:srgbClr val="000000"/>
                            </a:solidFill>
                            <a:latin typeface="Cambria Math" panose="02040503050406030204" pitchFamily="18" charset="0"/>
                          </a:rPr>
                          <m:t>𝑋</m:t>
                        </m:r>
                        <m:r>
                          <a:rPr lang="ja-JP" altLang="en-US" sz="2200" i="1">
                            <a:solidFill>
                              <a:srgbClr val="000000"/>
                            </a:solidFill>
                            <a:latin typeface="Cambria Math" panose="02040503050406030204" pitchFamily="18" charset="0"/>
                          </a:rPr>
                          <m:t>𝛽</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𝑒</m:t>
                        </m:r>
                      </m:e>
                    </m:d>
                    <m:r>
                      <a:rPr lang="en-US" altLang="ja-JP" sz="2200">
                        <a:solidFill>
                          <a:srgbClr val="000000"/>
                        </a:solidFill>
                        <a:latin typeface="Cambria Math" panose="02040503050406030204" pitchFamily="18" charset="0"/>
                      </a:rPr>
                      <m:t>=</m:t>
                    </m:r>
                    <m:sSup>
                      <m:sSupPr>
                        <m:ctrlPr>
                          <a:rPr lang="en-US" altLang="ja-JP" sz="2200" i="1">
                            <a:solidFill>
                              <a:srgbClr val="000000"/>
                            </a:solidFill>
                            <a:latin typeface="Cambria Math" panose="02040503050406030204" pitchFamily="18" charset="0"/>
                          </a:rPr>
                        </m:ctrlPr>
                      </m:sSupPr>
                      <m:e>
                        <m:r>
                          <a:rPr lang="en-US" altLang="ja-JP" sz="2200" i="1">
                            <a:solidFill>
                              <a:srgbClr val="000000"/>
                            </a:solidFill>
                            <a:latin typeface="Cambria Math" panose="02040503050406030204" pitchFamily="18" charset="0"/>
                          </a:rPr>
                          <m:t>𝑒</m:t>
                        </m:r>
                      </m:e>
                      <m:sup>
                        <m:r>
                          <a:rPr lang="en-US" altLang="ja-JP" sz="2200" i="1">
                            <a:solidFill>
                              <a:srgbClr val="000000"/>
                            </a:solidFill>
                            <a:latin typeface="Cambria Math" panose="02040503050406030204" pitchFamily="18" charset="0"/>
                          </a:rPr>
                          <m:t>𝑡</m:t>
                        </m:r>
                      </m:sup>
                    </m:sSup>
                    <m:d>
                      <m:dPr>
                        <m:ctrlPr>
                          <a:rPr lang="en-US" altLang="ja-JP" sz="2200" i="1">
                            <a:solidFill>
                              <a:srgbClr val="000000"/>
                            </a:solidFill>
                            <a:latin typeface="Cambria Math" panose="02040503050406030204" pitchFamily="18" charset="0"/>
                          </a:rPr>
                        </m:ctrlPr>
                      </m:dPr>
                      <m:e>
                        <m:r>
                          <a:rPr lang="en-US" altLang="ja-JP" sz="2200" i="1">
                            <a:solidFill>
                              <a:srgbClr val="000000"/>
                            </a:solidFill>
                            <a:latin typeface="Cambria Math" panose="02040503050406030204" pitchFamily="18" charset="0"/>
                          </a:rPr>
                          <m:t>𝐼</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𝐻</m:t>
                        </m:r>
                      </m:e>
                    </m:d>
                    <m:r>
                      <a:rPr lang="en-US" altLang="ja-JP" sz="2200" i="1">
                        <a:solidFill>
                          <a:srgbClr val="000000"/>
                        </a:solidFill>
                        <a:latin typeface="Cambria Math" panose="02040503050406030204" pitchFamily="18" charset="0"/>
                      </a:rPr>
                      <m:t>𝑒</m:t>
                    </m:r>
                  </m:oMath>
                </a14:m>
                <a:r>
                  <a:rPr lang="ja-JP" altLang="en-US" sz="2200" dirty="0">
                    <a:solidFill>
                      <a:srgbClr val="000000"/>
                    </a:solidFill>
                  </a:rPr>
                  <a:t> を導出。</a:t>
                </a:r>
                <a:endParaRPr lang="en-US" altLang="ja-JP" sz="2200" dirty="0">
                  <a:solidFill>
                    <a:srgbClr val="000000"/>
                  </a:solidFill>
                </a:endParaRPr>
              </a:p>
              <a:p>
                <a:pPr marL="457200" indent="-457200" fontAlgn="base">
                  <a:spcBef>
                    <a:spcPct val="0"/>
                  </a:spcBef>
                  <a:spcAft>
                    <a:spcPct val="0"/>
                  </a:spcAft>
                  <a:buFont typeface="+mj-lt"/>
                  <a:buAutoNum type="arabicPeriod"/>
                  <a:defRPr/>
                </a:pPr>
                <a:r>
                  <a:rPr lang="ja-JP" altLang="en-US" sz="2200" dirty="0">
                    <a:solidFill>
                      <a:srgbClr val="000000"/>
                    </a:solidFill>
                  </a:rPr>
                  <a:t>飛ばした導出過程を質問 </a:t>
                </a:r>
                <a:r>
                  <a:rPr lang="en-US" altLang="ja-JP" sz="2200" dirty="0">
                    <a:solidFill>
                      <a:srgbClr val="000000"/>
                    </a:solidFill>
                  </a:rPr>
                  <a:t>(</a:t>
                </a:r>
                <a:r>
                  <a:rPr lang="ja-JP" altLang="en-US" sz="2200" dirty="0">
                    <a:solidFill>
                      <a:srgbClr val="FF0000"/>
                    </a:solidFill>
                  </a:rPr>
                  <a:t>リフレクション</a:t>
                </a:r>
                <a:r>
                  <a:rPr lang="en-US" altLang="ja-JP" sz="2200" dirty="0">
                    <a:solidFill>
                      <a:srgbClr val="FF0000"/>
                    </a:solidFill>
                  </a:rPr>
                  <a:t>:</a:t>
                </a:r>
                <a:r>
                  <a:rPr lang="ja-JP" altLang="en-US" sz="2200" dirty="0">
                    <a:solidFill>
                      <a:srgbClr val="FF0000"/>
                    </a:solidFill>
                  </a:rPr>
                  <a:t>深堀り</a:t>
                </a:r>
                <a:r>
                  <a:rPr lang="en-US" altLang="ja-JP" sz="2200" dirty="0">
                    <a:solidFill>
                      <a:srgbClr val="000000"/>
                    </a:solidFill>
                  </a:rPr>
                  <a:t>)</a:t>
                </a:r>
              </a:p>
              <a:p>
                <a:pPr marL="457200" indent="-457200" fontAlgn="base">
                  <a:spcBef>
                    <a:spcPct val="0"/>
                  </a:spcBef>
                  <a:spcAft>
                    <a:spcPct val="0"/>
                  </a:spcAft>
                  <a:buFont typeface="+mj-lt"/>
                  <a:buAutoNum type="arabicPeriod"/>
                  <a:defRPr/>
                </a:pPr>
                <a14:m>
                  <m:oMath xmlns:m="http://schemas.openxmlformats.org/officeDocument/2006/math">
                    <m:r>
                      <a:rPr lang="en-US" altLang="ja-JP" sz="2200" i="1">
                        <a:solidFill>
                          <a:srgbClr val="000000"/>
                        </a:solidFill>
                        <a:latin typeface="Cambria Math" panose="02040503050406030204" pitchFamily="18" charset="0"/>
                      </a:rPr>
                      <m:t>𝑒</m:t>
                    </m:r>
                  </m:oMath>
                </a14:m>
                <a:r>
                  <a:rPr lang="ja-JP" altLang="en-US" sz="2200" dirty="0">
                    <a:solidFill>
                      <a:srgbClr val="000000"/>
                    </a:solidFill>
                  </a:rPr>
                  <a:t>と</a:t>
                </a:r>
                <a14:m>
                  <m:oMath xmlns:m="http://schemas.openxmlformats.org/officeDocument/2006/math">
                    <m:r>
                      <a:rPr lang="ja-JP" altLang="en-US" sz="2200" i="1">
                        <a:solidFill>
                          <a:srgbClr val="000000"/>
                        </a:solidFill>
                        <a:latin typeface="Cambria Math" panose="02040503050406030204" pitchFamily="18" charset="0"/>
                      </a:rPr>
                      <m:t>𝜀</m:t>
                    </m:r>
                  </m:oMath>
                </a14:m>
                <a:r>
                  <a:rPr lang="ja-JP" altLang="en-US" sz="2200" dirty="0">
                    <a:solidFill>
                      <a:srgbClr val="000000"/>
                    </a:solidFill>
                  </a:rPr>
                  <a:t>の区別が無かったので</a:t>
                </a:r>
                <a14:m>
                  <m:oMath xmlns:m="http://schemas.openxmlformats.org/officeDocument/2006/math">
                    <m:r>
                      <m:rPr>
                        <m:sty m:val="p"/>
                      </m:rPr>
                      <a:rPr lang="en-US" altLang="ja-JP" sz="2200">
                        <a:solidFill>
                          <a:srgbClr val="000000"/>
                        </a:solidFill>
                        <a:latin typeface="Cambria Math" panose="02040503050406030204" pitchFamily="18" charset="0"/>
                      </a:rPr>
                      <m:t>SSE</m:t>
                    </m:r>
                    <m:r>
                      <a:rPr lang="en-US" altLang="ja-JP" sz="2200">
                        <a:solidFill>
                          <a:srgbClr val="000000"/>
                        </a:solidFill>
                        <a:latin typeface="Cambria Math" panose="02040503050406030204" pitchFamily="18" charset="0"/>
                      </a:rPr>
                      <m:t>=</m:t>
                    </m:r>
                    <m:sSup>
                      <m:sSupPr>
                        <m:ctrlPr>
                          <a:rPr lang="en-US" altLang="ja-JP" sz="2200" i="1">
                            <a:solidFill>
                              <a:srgbClr val="000000"/>
                            </a:solidFill>
                            <a:latin typeface="Cambria Math" panose="02040503050406030204" pitchFamily="18" charset="0"/>
                          </a:rPr>
                        </m:ctrlPr>
                      </m:sSupPr>
                      <m:e>
                        <m:r>
                          <a:rPr lang="ja-JP" altLang="en-US" sz="2200" i="1">
                            <a:solidFill>
                              <a:srgbClr val="000000"/>
                            </a:solidFill>
                            <a:latin typeface="Cambria Math" panose="02040503050406030204" pitchFamily="18" charset="0"/>
                          </a:rPr>
                          <m:t>𝜀</m:t>
                        </m:r>
                      </m:e>
                      <m:sup>
                        <m:r>
                          <a:rPr lang="en-US" altLang="ja-JP" sz="2200" i="1">
                            <a:solidFill>
                              <a:srgbClr val="000000"/>
                            </a:solidFill>
                            <a:latin typeface="Cambria Math" panose="02040503050406030204" pitchFamily="18" charset="0"/>
                          </a:rPr>
                          <m:t>𝑡</m:t>
                        </m:r>
                      </m:sup>
                    </m:sSup>
                    <m:r>
                      <a:rPr lang="ja-JP" altLang="en-US" sz="2200" i="1">
                        <a:solidFill>
                          <a:srgbClr val="000000"/>
                        </a:solidFill>
                        <a:latin typeface="Cambria Math" panose="02040503050406030204" pitchFamily="18" charset="0"/>
                      </a:rPr>
                      <m:t>𝜀</m:t>
                    </m:r>
                    <m:r>
                      <a:rPr lang="en-US" altLang="ja-JP" sz="2200">
                        <a:solidFill>
                          <a:srgbClr val="000000"/>
                        </a:solidFill>
                        <a:latin typeface="Cambria Math" panose="02040503050406030204" pitchFamily="18" charset="0"/>
                      </a:rPr>
                      <m:t>=</m:t>
                    </m:r>
                    <m:sSup>
                      <m:sSupPr>
                        <m:ctrlPr>
                          <a:rPr lang="en-US" altLang="ja-JP" sz="2200" i="1">
                            <a:solidFill>
                              <a:srgbClr val="000000"/>
                            </a:solidFill>
                            <a:latin typeface="Cambria Math" panose="02040503050406030204" pitchFamily="18" charset="0"/>
                          </a:rPr>
                        </m:ctrlPr>
                      </m:sSupPr>
                      <m:e>
                        <m:r>
                          <a:rPr lang="ja-JP" altLang="en-US" sz="2200" i="1">
                            <a:solidFill>
                              <a:srgbClr val="000000"/>
                            </a:solidFill>
                            <a:latin typeface="Cambria Math" panose="02040503050406030204" pitchFamily="18" charset="0"/>
                          </a:rPr>
                          <m:t>𝜀</m:t>
                        </m:r>
                      </m:e>
                      <m:sup>
                        <m:r>
                          <a:rPr lang="en-US" altLang="ja-JP" sz="2200" i="1">
                            <a:solidFill>
                              <a:srgbClr val="000000"/>
                            </a:solidFill>
                            <a:latin typeface="Cambria Math" panose="02040503050406030204" pitchFamily="18" charset="0"/>
                          </a:rPr>
                          <m:t>𝑡</m:t>
                        </m:r>
                      </m:sup>
                    </m:sSup>
                    <m:d>
                      <m:dPr>
                        <m:ctrlPr>
                          <a:rPr lang="en-US" altLang="ja-JP" sz="2200" i="1">
                            <a:solidFill>
                              <a:srgbClr val="000000"/>
                            </a:solidFill>
                            <a:latin typeface="Cambria Math" panose="02040503050406030204" pitchFamily="18" charset="0"/>
                          </a:rPr>
                        </m:ctrlPr>
                      </m:dPr>
                      <m:e>
                        <m:r>
                          <a:rPr lang="en-US" altLang="ja-JP" sz="2200" i="1">
                            <a:solidFill>
                              <a:srgbClr val="000000"/>
                            </a:solidFill>
                            <a:latin typeface="Cambria Math" panose="02040503050406030204" pitchFamily="18" charset="0"/>
                          </a:rPr>
                          <m:t>𝐼</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𝐻</m:t>
                        </m:r>
                      </m:e>
                    </m:d>
                    <m:r>
                      <a:rPr lang="ja-JP" altLang="en-US" sz="2200" i="1">
                        <a:solidFill>
                          <a:srgbClr val="000000"/>
                        </a:solidFill>
                        <a:latin typeface="Cambria Math" panose="02040503050406030204" pitchFamily="18" charset="0"/>
                      </a:rPr>
                      <m:t>𝜀</m:t>
                    </m:r>
                  </m:oMath>
                </a14:m>
                <a:r>
                  <a:rPr lang="ja-JP" altLang="en-US" sz="2200" dirty="0">
                    <a:solidFill>
                      <a:srgbClr val="000000"/>
                    </a:solidFill>
                  </a:rPr>
                  <a:t>となり矛盾しているように見えるので、この点を追加質問</a:t>
                </a:r>
                <a:r>
                  <a:rPr lang="en-US" altLang="ja-JP" sz="2200" dirty="0">
                    <a:solidFill>
                      <a:srgbClr val="000000"/>
                    </a:solidFill>
                  </a:rPr>
                  <a:t>(</a:t>
                </a:r>
                <a:r>
                  <a:rPr lang="ja-JP" altLang="en-US" sz="2200" dirty="0">
                    <a:solidFill>
                      <a:srgbClr val="FF0000"/>
                    </a:solidFill>
                  </a:rPr>
                  <a:t>誤解を招く出力</a:t>
                </a:r>
                <a:r>
                  <a:rPr lang="en-US" altLang="ja-JP" sz="2200" dirty="0">
                    <a:solidFill>
                      <a:srgbClr val="000000"/>
                    </a:solidFill>
                  </a:rPr>
                  <a:t>)</a:t>
                </a:r>
                <a:r>
                  <a:rPr lang="ja-JP" altLang="en-US" sz="2200" dirty="0">
                    <a:solidFill>
                      <a:srgbClr val="000000"/>
                    </a:solidFill>
                  </a:rPr>
                  <a:t>。</a:t>
                </a:r>
                <a14:m>
                  <m:oMath xmlns:m="http://schemas.openxmlformats.org/officeDocument/2006/math">
                    <m:r>
                      <a:rPr lang="ja-JP" altLang="en-US" sz="2200" i="1" smtClean="0">
                        <a:solidFill>
                          <a:srgbClr val="0000FF"/>
                        </a:solidFill>
                        <a:latin typeface="Cambria Math" panose="02040503050406030204" pitchFamily="18" charset="0"/>
                      </a:rPr>
                      <m:t>𝜀</m:t>
                    </m:r>
                  </m:oMath>
                </a14:m>
                <a:r>
                  <a:rPr lang="ja-JP" altLang="en-US" sz="2200" dirty="0">
                    <a:solidFill>
                      <a:srgbClr val="0000FF"/>
                    </a:solidFill>
                  </a:rPr>
                  <a:t>は推定値</a:t>
                </a:r>
                <a14:m>
                  <m:oMath xmlns:m="http://schemas.openxmlformats.org/officeDocument/2006/math">
                    <m:acc>
                      <m:accPr>
                        <m:chr m:val="̂"/>
                        <m:ctrlPr>
                          <a:rPr lang="ja-JP" altLang="en-US" sz="2400" i="1">
                            <a:solidFill>
                              <a:srgbClr val="0000FF"/>
                            </a:solidFill>
                            <a:latin typeface="Cambria Math" panose="02040503050406030204" pitchFamily="18" charset="0"/>
                          </a:rPr>
                        </m:ctrlPr>
                      </m:accPr>
                      <m:e>
                        <m:r>
                          <a:rPr lang="ja-JP" altLang="en-US" sz="2400" i="1">
                            <a:solidFill>
                              <a:srgbClr val="0000FF"/>
                            </a:solidFill>
                            <a:latin typeface="Cambria Math" panose="02040503050406030204" pitchFamily="18" charset="0"/>
                          </a:rPr>
                          <m:t>𝛽</m:t>
                        </m:r>
                      </m:e>
                    </m:acc>
                  </m:oMath>
                </a14:m>
                <a:r>
                  <a:rPr lang="ja-JP" altLang="en-US" sz="2200" dirty="0">
                    <a:solidFill>
                      <a:srgbClr val="0000FF"/>
                    </a:solidFill>
                  </a:rPr>
                  <a:t>からもとめた残差であり、</a:t>
                </a:r>
                <a:r>
                  <a:rPr lang="en-US" altLang="ja-JP" sz="2200" dirty="0">
                    <a:solidFill>
                      <a:srgbClr val="0000FF"/>
                    </a:solidFill>
                  </a:rPr>
                  <a:t> </a:t>
                </a:r>
                <a14:m>
                  <m:oMath xmlns:m="http://schemas.openxmlformats.org/officeDocument/2006/math">
                    <m:r>
                      <a:rPr lang="en-US" altLang="ja-JP" sz="2200" i="1">
                        <a:solidFill>
                          <a:srgbClr val="0000FF"/>
                        </a:solidFill>
                        <a:latin typeface="Cambria Math" panose="02040503050406030204" pitchFamily="18" charset="0"/>
                      </a:rPr>
                      <m:t>𝑒</m:t>
                    </m:r>
                  </m:oMath>
                </a14:m>
                <a:r>
                  <a:rPr lang="ja-JP" altLang="en-US" sz="2200" dirty="0">
                    <a:solidFill>
                      <a:srgbClr val="0000FF"/>
                    </a:solidFill>
                  </a:rPr>
                  <a:t>は実験誤差（理論誤差）</a:t>
                </a:r>
                <a:r>
                  <a:rPr lang="ja-JP" altLang="en-US" sz="2200" dirty="0">
                    <a:solidFill>
                      <a:srgbClr val="000000"/>
                    </a:solidFill>
                  </a:rPr>
                  <a:t>であり、異なる量であることを明確にした。</a:t>
                </a:r>
                <a:endParaRPr lang="en-US" altLang="ja-JP" sz="2200" dirty="0">
                  <a:solidFill>
                    <a:srgbClr val="000000"/>
                  </a:solidFill>
                </a:endParaRPr>
              </a:p>
              <a:p>
                <a:pPr marL="457200" indent="-457200" fontAlgn="base">
                  <a:spcBef>
                    <a:spcPct val="0"/>
                  </a:spcBef>
                  <a:spcAft>
                    <a:spcPct val="0"/>
                  </a:spcAft>
                  <a:buFont typeface="+mj-lt"/>
                  <a:buAutoNum type="arabicPeriod"/>
                  <a:defRPr/>
                </a:pPr>
                <a:r>
                  <a:rPr lang="ja-JP" altLang="en-US" sz="2200" dirty="0">
                    <a:solidFill>
                      <a:srgbClr val="000000"/>
                    </a:solidFill>
                  </a:rPr>
                  <a:t>回答の一部にあった 「</a:t>
                </a:r>
                <a14:m>
                  <m:oMath xmlns:m="http://schemas.openxmlformats.org/officeDocument/2006/math">
                    <m:d>
                      <m:dPr>
                        <m:ctrlPr>
                          <a:rPr lang="en-US" altLang="ja-JP" sz="2200" i="1">
                            <a:solidFill>
                              <a:srgbClr val="000000"/>
                            </a:solidFill>
                            <a:latin typeface="Cambria Math" panose="02040503050406030204" pitchFamily="18" charset="0"/>
                          </a:rPr>
                        </m:ctrlPr>
                      </m:dPr>
                      <m:e>
                        <m:r>
                          <a:rPr lang="en-US" altLang="ja-JP" sz="2200" i="1">
                            <a:solidFill>
                              <a:srgbClr val="000000"/>
                            </a:solidFill>
                            <a:latin typeface="Cambria Math" panose="02040503050406030204" pitchFamily="18" charset="0"/>
                          </a:rPr>
                          <m:t>𝐼</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𝐻</m:t>
                        </m:r>
                      </m:e>
                    </m:d>
                    <m:r>
                      <a:rPr lang="en-US" altLang="ja-JP" sz="2200" b="0" i="1" smtClean="0">
                        <a:solidFill>
                          <a:srgbClr val="000000"/>
                        </a:solidFill>
                        <a:latin typeface="Cambria Math" panose="02040503050406030204" pitchFamily="18" charset="0"/>
                      </a:rPr>
                      <m:t>𝑋</m:t>
                    </m:r>
                    <m:r>
                      <a:rPr lang="en-US" altLang="ja-JP" sz="2200" b="0" i="1" smtClean="0">
                        <a:solidFill>
                          <a:srgbClr val="000000"/>
                        </a:solidFill>
                        <a:latin typeface="Cambria Math" panose="02040503050406030204" pitchFamily="18" charset="0"/>
                      </a:rPr>
                      <m:t>=0</m:t>
                    </m:r>
                  </m:oMath>
                </a14:m>
                <a:r>
                  <a:rPr lang="ja-JP" altLang="en-US" sz="2200" dirty="0">
                    <a:solidFill>
                      <a:srgbClr val="000000"/>
                    </a:solidFill>
                  </a:rPr>
                  <a:t>であっても</a:t>
                </a:r>
                <a14:m>
                  <m:oMath xmlns:m="http://schemas.openxmlformats.org/officeDocument/2006/math">
                    <m:sSup>
                      <m:sSupPr>
                        <m:ctrlPr>
                          <a:rPr lang="en-US" altLang="ja-JP" sz="2200" i="1">
                            <a:solidFill>
                              <a:srgbClr val="000000"/>
                            </a:solidFill>
                            <a:latin typeface="Cambria Math" panose="02040503050406030204" pitchFamily="18" charset="0"/>
                          </a:rPr>
                        </m:ctrlPr>
                      </m:sSupPr>
                      <m:e>
                        <m:r>
                          <a:rPr lang="en-US" altLang="ja-JP" sz="2200" b="0" i="1" smtClean="0">
                            <a:solidFill>
                              <a:srgbClr val="000000"/>
                            </a:solidFill>
                            <a:latin typeface="Cambria Math" panose="02040503050406030204" pitchFamily="18" charset="0"/>
                          </a:rPr>
                          <m:t>𝑒</m:t>
                        </m:r>
                      </m:e>
                      <m:sup>
                        <m:r>
                          <a:rPr lang="en-US" altLang="ja-JP" sz="2200" i="1">
                            <a:solidFill>
                              <a:srgbClr val="000000"/>
                            </a:solidFill>
                            <a:latin typeface="Cambria Math" panose="02040503050406030204" pitchFamily="18" charset="0"/>
                          </a:rPr>
                          <m:t>𝑡</m:t>
                        </m:r>
                      </m:sup>
                    </m:sSup>
                    <m:d>
                      <m:dPr>
                        <m:ctrlPr>
                          <a:rPr lang="en-US" altLang="ja-JP" sz="2200" i="1">
                            <a:solidFill>
                              <a:srgbClr val="000000"/>
                            </a:solidFill>
                            <a:latin typeface="Cambria Math" panose="02040503050406030204" pitchFamily="18" charset="0"/>
                          </a:rPr>
                        </m:ctrlPr>
                      </m:dPr>
                      <m:e>
                        <m:r>
                          <a:rPr lang="en-US" altLang="ja-JP" sz="2200" i="1">
                            <a:solidFill>
                              <a:srgbClr val="000000"/>
                            </a:solidFill>
                            <a:latin typeface="Cambria Math" panose="02040503050406030204" pitchFamily="18" charset="0"/>
                          </a:rPr>
                          <m:t>𝐼</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𝐻</m:t>
                        </m:r>
                      </m:e>
                    </m:d>
                    <m:r>
                      <a:rPr lang="en-US" altLang="ja-JP" sz="2200" b="0" i="1" smtClean="0">
                        <a:solidFill>
                          <a:srgbClr val="000000"/>
                        </a:solidFill>
                        <a:latin typeface="Cambria Math" panose="02040503050406030204" pitchFamily="18" charset="0"/>
                      </a:rPr>
                      <m:t>𝑋</m:t>
                    </m:r>
                    <m:r>
                      <a:rPr lang="en-US" altLang="ja-JP" sz="2200">
                        <a:solidFill>
                          <a:srgbClr val="000000"/>
                        </a:solidFill>
                        <a:latin typeface="Cambria Math" panose="02040503050406030204" pitchFamily="18" charset="0"/>
                      </a:rPr>
                      <m:t>=</m:t>
                    </m:r>
                    <m:r>
                      <a:rPr lang="en-US" altLang="ja-JP" sz="2200" b="0" i="0" smtClean="0">
                        <a:solidFill>
                          <a:srgbClr val="000000"/>
                        </a:solidFill>
                        <a:latin typeface="Cambria Math" panose="02040503050406030204" pitchFamily="18" charset="0"/>
                      </a:rPr>
                      <m:t>0</m:t>
                    </m:r>
                  </m:oMath>
                </a14:m>
                <a:r>
                  <a:rPr lang="ja-JP" altLang="en-US" sz="2200" dirty="0">
                    <a:solidFill>
                      <a:srgbClr val="000000"/>
                    </a:solidFill>
                  </a:rPr>
                  <a:t> にならないことがある</a:t>
                </a:r>
                <a:r>
                  <a:rPr lang="ja-JP" altLang="en-US" sz="2200" dirty="0">
                    <a:solidFill>
                      <a:srgbClr val="FF0000"/>
                    </a:solidFill>
                  </a:rPr>
                  <a:t>（誤った回答）</a:t>
                </a:r>
                <a:r>
                  <a:rPr lang="ja-JP" altLang="en-US" sz="2200" dirty="0">
                    <a:solidFill>
                      <a:srgbClr val="000000"/>
                    </a:solidFill>
                  </a:rPr>
                  <a:t>」について、このようなデータの例を質問。</a:t>
                </a:r>
                <a:r>
                  <a:rPr lang="en-US" altLang="ja-JP" sz="2200" dirty="0">
                    <a:solidFill>
                      <a:srgbClr val="000000"/>
                    </a:solidFill>
                  </a:rPr>
                  <a:t>GPT4o</a:t>
                </a:r>
                <a:r>
                  <a:rPr lang="ja-JP" altLang="en-US" sz="2200" dirty="0">
                    <a:solidFill>
                      <a:srgbClr val="000000"/>
                    </a:solidFill>
                  </a:rPr>
                  <a:t>がある</a:t>
                </a:r>
                <a:r>
                  <a:rPr lang="en-US" altLang="ja-JP" sz="2200" dirty="0">
                    <a:solidFill>
                      <a:srgbClr val="000000"/>
                    </a:solidFill>
                  </a:rPr>
                  <a:t>H,</a:t>
                </a:r>
                <a:r>
                  <a:rPr lang="ja-JP" altLang="en-US" sz="2200" dirty="0">
                    <a:solidFill>
                      <a:srgbClr val="000000"/>
                    </a:solidFill>
                  </a:rPr>
                  <a:t> </a:t>
                </a:r>
                <a:r>
                  <a:rPr lang="en-US" altLang="ja-JP" sz="2200" dirty="0">
                    <a:solidFill>
                      <a:srgbClr val="000000"/>
                    </a:solidFill>
                  </a:rPr>
                  <a:t>X</a:t>
                </a:r>
                <a:r>
                  <a:rPr lang="ja-JP" altLang="en-US" sz="2200" dirty="0">
                    <a:solidFill>
                      <a:srgbClr val="000000"/>
                    </a:solidFill>
                  </a:rPr>
                  <a:t>について、ランダムに生成した </a:t>
                </a:r>
                <a:r>
                  <a:rPr lang="en-US" altLang="ja-JP" sz="2200" dirty="0">
                    <a:solidFill>
                      <a:srgbClr val="000000"/>
                    </a:solidFill>
                  </a:rPr>
                  <a:t>e</a:t>
                </a:r>
                <a:r>
                  <a:rPr lang="ja-JP" altLang="en-US" sz="2200" dirty="0">
                    <a:solidFill>
                      <a:srgbClr val="000000"/>
                    </a:solidFill>
                  </a:rPr>
                  <a:t> で確認したが、</a:t>
                </a:r>
                <a:r>
                  <a:rPr lang="en-US" altLang="ja-JP" sz="2200" dirty="0">
                    <a:solidFill>
                      <a:srgbClr val="000000"/>
                    </a:solidFill>
                  </a:rPr>
                  <a:t> </a:t>
                </a:r>
                <a14:m>
                  <m:oMath xmlns:m="http://schemas.openxmlformats.org/officeDocument/2006/math">
                    <m:sSup>
                      <m:sSupPr>
                        <m:ctrlPr>
                          <a:rPr lang="en-US" altLang="ja-JP" sz="2200" i="1">
                            <a:solidFill>
                              <a:srgbClr val="0000FF"/>
                            </a:solidFill>
                            <a:latin typeface="Cambria Math" panose="02040503050406030204" pitchFamily="18" charset="0"/>
                          </a:rPr>
                        </m:ctrlPr>
                      </m:sSupPr>
                      <m:e>
                        <m:r>
                          <a:rPr lang="en-US" altLang="ja-JP" sz="2200" i="1">
                            <a:solidFill>
                              <a:srgbClr val="0000FF"/>
                            </a:solidFill>
                            <a:latin typeface="Cambria Math" panose="02040503050406030204" pitchFamily="18" charset="0"/>
                          </a:rPr>
                          <m:t>𝑒</m:t>
                        </m:r>
                      </m:e>
                      <m:sup>
                        <m:r>
                          <a:rPr lang="en-US" altLang="ja-JP" sz="2200" i="1">
                            <a:solidFill>
                              <a:srgbClr val="0000FF"/>
                            </a:solidFill>
                            <a:latin typeface="Cambria Math" panose="02040503050406030204" pitchFamily="18" charset="0"/>
                          </a:rPr>
                          <m:t>𝑡</m:t>
                        </m:r>
                      </m:sup>
                    </m:sSup>
                    <m:d>
                      <m:dPr>
                        <m:ctrlPr>
                          <a:rPr lang="en-US" altLang="ja-JP" sz="2200" i="1">
                            <a:solidFill>
                              <a:srgbClr val="0000FF"/>
                            </a:solidFill>
                            <a:latin typeface="Cambria Math" panose="02040503050406030204" pitchFamily="18" charset="0"/>
                          </a:rPr>
                        </m:ctrlPr>
                      </m:dPr>
                      <m:e>
                        <m:r>
                          <a:rPr lang="en-US" altLang="ja-JP" sz="2200" i="1">
                            <a:solidFill>
                              <a:srgbClr val="0000FF"/>
                            </a:solidFill>
                            <a:latin typeface="Cambria Math" panose="02040503050406030204" pitchFamily="18" charset="0"/>
                          </a:rPr>
                          <m:t>𝐼</m:t>
                        </m:r>
                        <m:r>
                          <a:rPr lang="en-US" altLang="ja-JP" sz="2200" i="1">
                            <a:solidFill>
                              <a:srgbClr val="0000FF"/>
                            </a:solidFill>
                            <a:latin typeface="Cambria Math" panose="02040503050406030204" pitchFamily="18" charset="0"/>
                          </a:rPr>
                          <m:t>−</m:t>
                        </m:r>
                        <m:r>
                          <a:rPr lang="en-US" altLang="ja-JP" sz="2200" i="1">
                            <a:solidFill>
                              <a:srgbClr val="0000FF"/>
                            </a:solidFill>
                            <a:latin typeface="Cambria Math" panose="02040503050406030204" pitchFamily="18" charset="0"/>
                          </a:rPr>
                          <m:t>𝐻</m:t>
                        </m:r>
                      </m:e>
                    </m:d>
                    <m:r>
                      <a:rPr lang="en-US" altLang="ja-JP" sz="2200" i="1">
                        <a:solidFill>
                          <a:srgbClr val="0000FF"/>
                        </a:solidFill>
                        <a:latin typeface="Cambria Math" panose="02040503050406030204" pitchFamily="18" charset="0"/>
                      </a:rPr>
                      <m:t>𝑋</m:t>
                    </m:r>
                    <m:r>
                      <a:rPr lang="en-US" altLang="ja-JP" sz="2200" i="1">
                        <a:solidFill>
                          <a:srgbClr val="0000FF"/>
                        </a:solidFill>
                        <a:latin typeface="Cambria Math" panose="02040503050406030204" pitchFamily="18" charset="0"/>
                        <a:ea typeface="Cambria Math" panose="02040503050406030204" pitchFamily="18" charset="0"/>
                      </a:rPr>
                      <m:t>≠</m:t>
                    </m:r>
                    <m:r>
                      <a:rPr lang="en-US" altLang="ja-JP" sz="2200">
                        <a:solidFill>
                          <a:srgbClr val="0000FF"/>
                        </a:solidFill>
                        <a:latin typeface="Cambria Math" panose="02040503050406030204" pitchFamily="18" charset="0"/>
                      </a:rPr>
                      <m:t>0</m:t>
                    </m:r>
                    <m:r>
                      <a:rPr lang="en-US" altLang="ja-JP" sz="2200" i="1">
                        <a:solidFill>
                          <a:srgbClr val="0000FF"/>
                        </a:solidFill>
                        <a:latin typeface="Cambria Math" panose="02040503050406030204" pitchFamily="18" charset="0"/>
                      </a:rPr>
                      <m:t> </m:t>
                    </m:r>
                  </m:oMath>
                </a14:m>
                <a:r>
                  <a:rPr lang="ja-JP" altLang="en-US" sz="2200" dirty="0">
                    <a:solidFill>
                      <a:srgbClr val="0000FF"/>
                    </a:solidFill>
                    <a:latin typeface="Cambria Math" panose="02040503050406030204" pitchFamily="18" charset="0"/>
                  </a:rPr>
                  <a:t>になる</a:t>
                </a:r>
                <a:r>
                  <a:rPr lang="en-US" altLang="ja-JP" sz="2200" dirty="0">
                    <a:solidFill>
                      <a:srgbClr val="0000FF"/>
                    </a:solidFill>
                    <a:latin typeface="Cambria Math" panose="02040503050406030204" pitchFamily="18" charset="0"/>
                  </a:rPr>
                  <a:t>e</a:t>
                </a:r>
                <a:r>
                  <a:rPr lang="ja-JP" altLang="en-US" sz="2200" dirty="0">
                    <a:solidFill>
                      <a:srgbClr val="0000FF"/>
                    </a:solidFill>
                    <a:latin typeface="Cambria Math" panose="02040503050406030204" pitchFamily="18" charset="0"/>
                  </a:rPr>
                  <a:t>が見つからなかった</a:t>
                </a:r>
                <a:r>
                  <a:rPr lang="ja-JP" altLang="en-US" sz="2200" dirty="0">
                    <a:solidFill>
                      <a:srgbClr val="FF0000"/>
                    </a:solidFill>
                  </a:rPr>
                  <a:t> </a:t>
                </a:r>
                <a:r>
                  <a:rPr lang="ja-JP" altLang="en-US" sz="2200" dirty="0">
                    <a:solidFill>
                      <a:srgbClr val="0000FF"/>
                    </a:solidFill>
                    <a:latin typeface="Cambria Math" panose="02040503050406030204" pitchFamily="18" charset="0"/>
                  </a:rPr>
                  <a:t>。最後に、ある</a:t>
                </a:r>
                <a:r>
                  <a:rPr lang="en-US" altLang="ja-JP" sz="2200" dirty="0">
                    <a:solidFill>
                      <a:srgbClr val="0000FF"/>
                    </a:solidFill>
                    <a:latin typeface="Cambria Math" panose="02040503050406030204" pitchFamily="18" charset="0"/>
                  </a:rPr>
                  <a:t>e</a:t>
                </a:r>
                <a:r>
                  <a:rPr lang="ja-JP" altLang="en-US" sz="2200" dirty="0">
                    <a:solidFill>
                      <a:srgbClr val="0000FF"/>
                    </a:solidFill>
                    <a:latin typeface="Cambria Math" panose="02040503050406030204" pitchFamily="18" charset="0"/>
                  </a:rPr>
                  <a:t>で</a:t>
                </a:r>
                <a14:m>
                  <m:oMath xmlns:m="http://schemas.openxmlformats.org/officeDocument/2006/math">
                    <m:sSup>
                      <m:sSupPr>
                        <m:ctrlPr>
                          <a:rPr lang="en-US" altLang="ja-JP" sz="2200" i="1" smtClean="0">
                            <a:solidFill>
                              <a:srgbClr val="0000FF"/>
                            </a:solidFill>
                            <a:latin typeface="Cambria Math" panose="02040503050406030204" pitchFamily="18" charset="0"/>
                          </a:rPr>
                        </m:ctrlPr>
                      </m:sSupPr>
                      <m:e>
                        <m:r>
                          <a:rPr lang="en-US" altLang="ja-JP" sz="2200" b="0" i="1" smtClean="0">
                            <a:solidFill>
                              <a:srgbClr val="0000FF"/>
                            </a:solidFill>
                            <a:latin typeface="Cambria Math" panose="02040503050406030204" pitchFamily="18" charset="0"/>
                          </a:rPr>
                          <m:t>𝑒</m:t>
                        </m:r>
                      </m:e>
                      <m:sup>
                        <m:r>
                          <a:rPr lang="en-US" altLang="ja-JP" sz="2200" i="1">
                            <a:solidFill>
                              <a:srgbClr val="0000FF"/>
                            </a:solidFill>
                            <a:latin typeface="Cambria Math" panose="02040503050406030204" pitchFamily="18" charset="0"/>
                          </a:rPr>
                          <m:t>𝑡</m:t>
                        </m:r>
                      </m:sup>
                    </m:sSup>
                    <m:d>
                      <m:dPr>
                        <m:ctrlPr>
                          <a:rPr lang="en-US" altLang="ja-JP" sz="2200" i="1">
                            <a:solidFill>
                              <a:srgbClr val="0000FF"/>
                            </a:solidFill>
                            <a:latin typeface="Cambria Math" panose="02040503050406030204" pitchFamily="18" charset="0"/>
                          </a:rPr>
                        </m:ctrlPr>
                      </m:dPr>
                      <m:e>
                        <m:r>
                          <a:rPr lang="en-US" altLang="ja-JP" sz="2200" i="1">
                            <a:solidFill>
                              <a:srgbClr val="0000FF"/>
                            </a:solidFill>
                            <a:latin typeface="Cambria Math" panose="02040503050406030204" pitchFamily="18" charset="0"/>
                          </a:rPr>
                          <m:t>𝐼</m:t>
                        </m:r>
                        <m:r>
                          <a:rPr lang="en-US" altLang="ja-JP" sz="2200" i="1">
                            <a:solidFill>
                              <a:srgbClr val="0000FF"/>
                            </a:solidFill>
                            <a:latin typeface="Cambria Math" panose="02040503050406030204" pitchFamily="18" charset="0"/>
                          </a:rPr>
                          <m:t>−</m:t>
                        </m:r>
                        <m:r>
                          <a:rPr lang="en-US" altLang="ja-JP" sz="2200" i="1">
                            <a:solidFill>
                              <a:srgbClr val="0000FF"/>
                            </a:solidFill>
                            <a:latin typeface="Cambria Math" panose="02040503050406030204" pitchFamily="18" charset="0"/>
                          </a:rPr>
                          <m:t>𝐻</m:t>
                        </m:r>
                      </m:e>
                    </m:d>
                    <m:r>
                      <a:rPr lang="en-US" altLang="ja-JP" sz="2200" b="0" i="1" smtClean="0">
                        <a:solidFill>
                          <a:srgbClr val="0000FF"/>
                        </a:solidFill>
                        <a:latin typeface="Cambria Math" panose="02040503050406030204" pitchFamily="18" charset="0"/>
                      </a:rPr>
                      <m:t>𝑋</m:t>
                    </m:r>
                    <m:r>
                      <a:rPr lang="en-US" altLang="ja-JP" sz="2200" i="1">
                        <a:solidFill>
                          <a:srgbClr val="0000FF"/>
                        </a:solidFill>
                        <a:latin typeface="Cambria Math" panose="02040503050406030204" pitchFamily="18" charset="0"/>
                        <a:ea typeface="Cambria Math" panose="02040503050406030204" pitchFamily="18" charset="0"/>
                      </a:rPr>
                      <m:t>≠</m:t>
                    </m:r>
                    <m:r>
                      <a:rPr lang="en-US" altLang="ja-JP" sz="2200">
                        <a:solidFill>
                          <a:srgbClr val="0000FF"/>
                        </a:solidFill>
                        <a:latin typeface="Cambria Math" panose="02040503050406030204" pitchFamily="18" charset="0"/>
                      </a:rPr>
                      <m:t>0</m:t>
                    </m:r>
                    <m:r>
                      <a:rPr lang="ja-JP" altLang="en-US" sz="2200" i="1" smtClean="0">
                        <a:solidFill>
                          <a:srgbClr val="0000FF"/>
                        </a:solidFill>
                        <a:latin typeface="Cambria Math" panose="02040503050406030204" pitchFamily="18" charset="0"/>
                      </a:rPr>
                      <m:t>になると</m:t>
                    </m:r>
                  </m:oMath>
                </a14:m>
                <a:r>
                  <a:rPr lang="ja-JP" altLang="en-US" sz="2200" dirty="0">
                    <a:solidFill>
                      <a:srgbClr val="0000FF"/>
                    </a:solidFill>
                  </a:rPr>
                  <a:t>回答したが、実際に計算したのは</a:t>
                </a:r>
                <a14:m>
                  <m:oMath xmlns:m="http://schemas.openxmlformats.org/officeDocument/2006/math">
                    <m:sSup>
                      <m:sSupPr>
                        <m:ctrlPr>
                          <a:rPr lang="en-US" altLang="ja-JP" sz="2200" i="1">
                            <a:solidFill>
                              <a:srgbClr val="0000FF"/>
                            </a:solidFill>
                            <a:latin typeface="Cambria Math" panose="02040503050406030204" pitchFamily="18" charset="0"/>
                          </a:rPr>
                        </m:ctrlPr>
                      </m:sSupPr>
                      <m:e>
                        <m:r>
                          <a:rPr lang="en-US" altLang="ja-JP" sz="2200" i="1">
                            <a:solidFill>
                              <a:srgbClr val="0000FF"/>
                            </a:solidFill>
                            <a:latin typeface="Cambria Math" panose="02040503050406030204" pitchFamily="18" charset="0"/>
                          </a:rPr>
                          <m:t>𝑒</m:t>
                        </m:r>
                      </m:e>
                      <m:sup>
                        <m:r>
                          <a:rPr lang="en-US" altLang="ja-JP" sz="2200" i="1">
                            <a:solidFill>
                              <a:srgbClr val="0000FF"/>
                            </a:solidFill>
                            <a:latin typeface="Cambria Math" panose="02040503050406030204" pitchFamily="18" charset="0"/>
                          </a:rPr>
                          <m:t>𝑡</m:t>
                        </m:r>
                      </m:sup>
                    </m:sSup>
                    <m:d>
                      <m:dPr>
                        <m:ctrlPr>
                          <a:rPr lang="en-US" altLang="ja-JP" sz="2200" i="1">
                            <a:solidFill>
                              <a:srgbClr val="0000FF"/>
                            </a:solidFill>
                            <a:latin typeface="Cambria Math" panose="02040503050406030204" pitchFamily="18" charset="0"/>
                          </a:rPr>
                        </m:ctrlPr>
                      </m:dPr>
                      <m:e>
                        <m:r>
                          <a:rPr lang="en-US" altLang="ja-JP" sz="2200" i="1">
                            <a:solidFill>
                              <a:srgbClr val="0000FF"/>
                            </a:solidFill>
                            <a:latin typeface="Cambria Math" panose="02040503050406030204" pitchFamily="18" charset="0"/>
                          </a:rPr>
                          <m:t>𝐼</m:t>
                        </m:r>
                        <m:r>
                          <a:rPr lang="en-US" altLang="ja-JP" sz="2200" i="1">
                            <a:solidFill>
                              <a:srgbClr val="0000FF"/>
                            </a:solidFill>
                            <a:latin typeface="Cambria Math" panose="02040503050406030204" pitchFamily="18" charset="0"/>
                          </a:rPr>
                          <m:t>−</m:t>
                        </m:r>
                        <m:r>
                          <a:rPr lang="en-US" altLang="ja-JP" sz="2200" i="1">
                            <a:solidFill>
                              <a:srgbClr val="0000FF"/>
                            </a:solidFill>
                            <a:latin typeface="Cambria Math" panose="02040503050406030204" pitchFamily="18" charset="0"/>
                          </a:rPr>
                          <m:t>𝐻</m:t>
                        </m:r>
                      </m:e>
                    </m:d>
                    <m:r>
                      <a:rPr lang="en-US" altLang="ja-JP" sz="2200" i="1" smtClean="0">
                        <a:solidFill>
                          <a:srgbClr val="0000FF"/>
                        </a:solidFill>
                        <a:latin typeface="Cambria Math" panose="02040503050406030204" pitchFamily="18" charset="0"/>
                        <a:ea typeface="Cambria Math" panose="02040503050406030204" pitchFamily="18" charset="0"/>
                      </a:rPr>
                      <m:t>≠</m:t>
                    </m:r>
                    <m:r>
                      <a:rPr lang="en-US" altLang="ja-JP" sz="2200">
                        <a:solidFill>
                          <a:srgbClr val="0000FF"/>
                        </a:solidFill>
                        <a:latin typeface="Cambria Math" panose="02040503050406030204" pitchFamily="18" charset="0"/>
                      </a:rPr>
                      <m:t>0</m:t>
                    </m:r>
                  </m:oMath>
                </a14:m>
                <a:r>
                  <a:rPr lang="ja-JP" altLang="en-US" sz="2200" dirty="0">
                    <a:solidFill>
                      <a:srgbClr val="0000FF"/>
                    </a:solidFill>
                  </a:rPr>
                  <a:t> だった</a:t>
                </a:r>
                <a:r>
                  <a:rPr lang="ja-JP" altLang="en-US" sz="2200" dirty="0">
                    <a:solidFill>
                      <a:srgbClr val="000000"/>
                    </a:solidFill>
                  </a:rPr>
                  <a:t> </a:t>
                </a:r>
                <a:r>
                  <a:rPr lang="ja-JP" altLang="en-US" sz="2200" dirty="0">
                    <a:solidFill>
                      <a:srgbClr val="FF0000"/>
                    </a:solidFill>
                  </a:rPr>
                  <a:t>（プロンプトバイアス）</a:t>
                </a:r>
                <a:endParaRPr lang="en-US" altLang="ja-JP" sz="2200" dirty="0">
                  <a:solidFill>
                    <a:srgbClr val="FF0000"/>
                  </a:solidFill>
                </a:endParaRPr>
              </a:p>
              <a:p>
                <a:pPr marL="457200" indent="-457200" fontAlgn="base">
                  <a:spcBef>
                    <a:spcPct val="0"/>
                  </a:spcBef>
                  <a:spcAft>
                    <a:spcPct val="0"/>
                  </a:spcAft>
                  <a:buFont typeface="+mj-lt"/>
                  <a:buAutoNum type="arabicPeriod"/>
                  <a:defRPr/>
                </a:pPr>
                <a:r>
                  <a:rPr lang="ja-JP" altLang="en-US" sz="2200" dirty="0">
                    <a:solidFill>
                      <a:srgbClr val="0000FF"/>
                    </a:solidFill>
                  </a:rPr>
                  <a:t>プログラム </a:t>
                </a:r>
                <a:r>
                  <a:rPr lang="en-US" altLang="ja-JP" sz="2200" dirty="0">
                    <a:solidFill>
                      <a:srgbClr val="0000FF"/>
                    </a:solidFill>
                  </a:rPr>
                  <a:t>eHX.py</a:t>
                </a:r>
                <a:r>
                  <a:rPr lang="ja-JP" altLang="en-US" sz="2200" dirty="0">
                    <a:solidFill>
                      <a:srgbClr val="0000FF"/>
                    </a:solidFill>
                  </a:rPr>
                  <a:t>を作って投入</a:t>
                </a:r>
                <a:r>
                  <a:rPr lang="ja-JP" altLang="en-US" sz="2200" dirty="0">
                    <a:solidFill>
                      <a:schemeClr val="tx1"/>
                    </a:solidFill>
                  </a:rPr>
                  <a:t>し、上のケースでも</a:t>
                </a:r>
                <a14:m>
                  <m:oMath xmlns:m="http://schemas.openxmlformats.org/officeDocument/2006/math">
                    <m:sSup>
                      <m:sSupPr>
                        <m:ctrlPr>
                          <a:rPr lang="en-US" altLang="ja-JP" sz="2200" i="1" smtClean="0">
                            <a:solidFill>
                              <a:schemeClr val="tx1"/>
                            </a:solidFill>
                            <a:latin typeface="Cambria Math" panose="02040503050406030204" pitchFamily="18" charset="0"/>
                          </a:rPr>
                        </m:ctrlPr>
                      </m:sSupPr>
                      <m:e>
                        <m:r>
                          <a:rPr lang="en-US" altLang="ja-JP" sz="2200" b="0" i="1" smtClean="0">
                            <a:solidFill>
                              <a:schemeClr val="tx1"/>
                            </a:solidFill>
                            <a:latin typeface="Cambria Math" panose="02040503050406030204" pitchFamily="18" charset="0"/>
                          </a:rPr>
                          <m:t>𝑒</m:t>
                        </m:r>
                      </m:e>
                      <m:sup>
                        <m:r>
                          <a:rPr lang="en-US" altLang="ja-JP" sz="2200" i="1">
                            <a:solidFill>
                              <a:schemeClr val="tx1"/>
                            </a:solidFill>
                            <a:latin typeface="Cambria Math" panose="02040503050406030204" pitchFamily="18" charset="0"/>
                          </a:rPr>
                          <m:t>𝑡</m:t>
                        </m:r>
                      </m:sup>
                    </m:sSup>
                    <m:d>
                      <m:dPr>
                        <m:ctrlPr>
                          <a:rPr lang="en-US" altLang="ja-JP" sz="2200" i="1">
                            <a:solidFill>
                              <a:schemeClr val="tx1"/>
                            </a:solidFill>
                            <a:latin typeface="Cambria Math" panose="02040503050406030204" pitchFamily="18" charset="0"/>
                          </a:rPr>
                        </m:ctrlPr>
                      </m:dPr>
                      <m:e>
                        <m:r>
                          <a:rPr lang="en-US" altLang="ja-JP" sz="2200" i="1">
                            <a:solidFill>
                              <a:schemeClr val="tx1"/>
                            </a:solidFill>
                            <a:latin typeface="Cambria Math" panose="02040503050406030204" pitchFamily="18" charset="0"/>
                          </a:rPr>
                          <m:t>𝐼</m:t>
                        </m:r>
                        <m:r>
                          <a:rPr lang="en-US" altLang="ja-JP" sz="2200" i="1">
                            <a:solidFill>
                              <a:schemeClr val="tx1"/>
                            </a:solidFill>
                            <a:latin typeface="Cambria Math" panose="02040503050406030204" pitchFamily="18" charset="0"/>
                          </a:rPr>
                          <m:t>−</m:t>
                        </m:r>
                        <m:r>
                          <a:rPr lang="en-US" altLang="ja-JP" sz="2200" i="1">
                            <a:solidFill>
                              <a:schemeClr val="tx1"/>
                            </a:solidFill>
                            <a:latin typeface="Cambria Math" panose="02040503050406030204" pitchFamily="18" charset="0"/>
                          </a:rPr>
                          <m:t>𝐻</m:t>
                        </m:r>
                      </m:e>
                    </m:d>
                    <m:r>
                      <a:rPr lang="en-US" altLang="ja-JP" sz="2200" b="0" i="1" smtClean="0">
                        <a:solidFill>
                          <a:schemeClr val="tx1"/>
                        </a:solidFill>
                        <a:latin typeface="Cambria Math" panose="02040503050406030204" pitchFamily="18" charset="0"/>
                      </a:rPr>
                      <m:t>𝑋</m:t>
                    </m:r>
                    <m:r>
                      <a:rPr lang="en-US" altLang="ja-JP" sz="2200" b="0" i="1" smtClean="0">
                        <a:solidFill>
                          <a:schemeClr val="tx1"/>
                        </a:solidFill>
                        <a:latin typeface="Cambria Math" panose="02040503050406030204" pitchFamily="18" charset="0"/>
                        <a:ea typeface="Cambria Math" panose="02040503050406030204" pitchFamily="18" charset="0"/>
                      </a:rPr>
                      <m:t>=</m:t>
                    </m:r>
                    <m:r>
                      <a:rPr lang="en-US" altLang="ja-JP" sz="2200">
                        <a:solidFill>
                          <a:schemeClr val="tx1"/>
                        </a:solidFill>
                        <a:latin typeface="Cambria Math" panose="02040503050406030204" pitchFamily="18" charset="0"/>
                      </a:rPr>
                      <m:t>0</m:t>
                    </m:r>
                  </m:oMath>
                </a14:m>
                <a:r>
                  <a:rPr lang="ja-JP" altLang="en-US" sz="2200" dirty="0">
                    <a:solidFill>
                      <a:schemeClr val="tx1"/>
                    </a:solidFill>
                  </a:rPr>
                  <a:t>になるとプロンプトに入れて、</a:t>
                </a:r>
                <a:r>
                  <a:rPr lang="en-US" altLang="ja-JP" sz="2200" dirty="0">
                    <a:solidFill>
                      <a:schemeClr val="tx1"/>
                    </a:solidFill>
                  </a:rPr>
                  <a:t>GPT</a:t>
                </a:r>
                <a:r>
                  <a:rPr lang="ja-JP" altLang="en-US" sz="2200" dirty="0">
                    <a:solidFill>
                      <a:schemeClr val="tx1"/>
                    </a:solidFill>
                  </a:rPr>
                  <a:t>も納得。</a:t>
                </a:r>
                <a:endParaRPr lang="en-US" altLang="ja-JP" sz="2200" dirty="0">
                  <a:solidFill>
                    <a:srgbClr val="000000"/>
                  </a:solidFill>
                </a:endParaRPr>
              </a:p>
              <a:p>
                <a:pPr marL="457200" indent="-457200" fontAlgn="base">
                  <a:spcBef>
                    <a:spcPct val="0"/>
                  </a:spcBef>
                  <a:spcAft>
                    <a:spcPct val="0"/>
                  </a:spcAft>
                  <a:buFont typeface="+mj-lt"/>
                  <a:buAutoNum type="arabicPeriod"/>
                  <a:defRPr/>
                </a:pPr>
                <a14:m>
                  <m:oMath xmlns:m="http://schemas.openxmlformats.org/officeDocument/2006/math">
                    <m:r>
                      <m:rPr>
                        <m:sty m:val="p"/>
                      </m:rPr>
                      <a:rPr lang="en-US" altLang="ja-JP" sz="2200" smtClean="0">
                        <a:solidFill>
                          <a:srgbClr val="0000FF"/>
                        </a:solidFill>
                        <a:latin typeface="Cambria Math" panose="02040503050406030204" pitchFamily="18" charset="0"/>
                      </a:rPr>
                      <m:t>SSE</m:t>
                    </m:r>
                    <m:r>
                      <a:rPr lang="en-US" altLang="ja-JP" sz="2200" smtClean="0">
                        <a:solidFill>
                          <a:srgbClr val="0000FF"/>
                        </a:solidFill>
                        <a:latin typeface="Cambria Math" panose="02040503050406030204" pitchFamily="18" charset="0"/>
                      </a:rPr>
                      <m:t>=</m:t>
                    </m:r>
                    <m:sSup>
                      <m:sSupPr>
                        <m:ctrlPr>
                          <a:rPr lang="en-US" altLang="ja-JP" sz="2200" i="1">
                            <a:solidFill>
                              <a:srgbClr val="0000FF"/>
                            </a:solidFill>
                            <a:latin typeface="Cambria Math" panose="02040503050406030204" pitchFamily="18" charset="0"/>
                          </a:rPr>
                        </m:ctrlPr>
                      </m:sSupPr>
                      <m:e>
                        <m:r>
                          <a:rPr lang="ja-JP" altLang="en-US" sz="2200" i="1">
                            <a:solidFill>
                              <a:srgbClr val="0000FF"/>
                            </a:solidFill>
                            <a:latin typeface="Cambria Math" panose="02040503050406030204" pitchFamily="18" charset="0"/>
                          </a:rPr>
                          <m:t>𝜀</m:t>
                        </m:r>
                      </m:e>
                      <m:sup>
                        <m:r>
                          <a:rPr lang="en-US" altLang="ja-JP" sz="2200" i="1">
                            <a:solidFill>
                              <a:srgbClr val="0000FF"/>
                            </a:solidFill>
                            <a:latin typeface="Cambria Math" panose="02040503050406030204" pitchFamily="18" charset="0"/>
                          </a:rPr>
                          <m:t>𝑡</m:t>
                        </m:r>
                      </m:sup>
                    </m:sSup>
                    <m:r>
                      <a:rPr lang="ja-JP" altLang="en-US" sz="2200" i="1">
                        <a:solidFill>
                          <a:srgbClr val="0000FF"/>
                        </a:solidFill>
                        <a:latin typeface="Cambria Math" panose="02040503050406030204" pitchFamily="18" charset="0"/>
                      </a:rPr>
                      <m:t>𝜀</m:t>
                    </m:r>
                    <m:r>
                      <a:rPr lang="en-US" altLang="ja-JP" sz="2200">
                        <a:solidFill>
                          <a:srgbClr val="0000FF"/>
                        </a:solidFill>
                        <a:latin typeface="Cambria Math" panose="02040503050406030204" pitchFamily="18" charset="0"/>
                      </a:rPr>
                      <m:t>=</m:t>
                    </m:r>
                    <m:sSup>
                      <m:sSupPr>
                        <m:ctrlPr>
                          <a:rPr lang="en-US" altLang="ja-JP" sz="2200" i="1">
                            <a:solidFill>
                              <a:srgbClr val="0000FF"/>
                            </a:solidFill>
                            <a:latin typeface="Cambria Math" panose="02040503050406030204" pitchFamily="18" charset="0"/>
                          </a:rPr>
                        </m:ctrlPr>
                      </m:sSupPr>
                      <m:e>
                        <m:r>
                          <a:rPr lang="ja-JP" altLang="en-US" sz="2200" i="1">
                            <a:solidFill>
                              <a:srgbClr val="0000FF"/>
                            </a:solidFill>
                            <a:latin typeface="Cambria Math" panose="02040503050406030204" pitchFamily="18" charset="0"/>
                          </a:rPr>
                          <m:t>𝜀</m:t>
                        </m:r>
                      </m:e>
                      <m:sup>
                        <m:r>
                          <a:rPr lang="en-US" altLang="ja-JP" sz="2200" i="1">
                            <a:solidFill>
                              <a:srgbClr val="0000FF"/>
                            </a:solidFill>
                            <a:latin typeface="Cambria Math" panose="02040503050406030204" pitchFamily="18" charset="0"/>
                          </a:rPr>
                          <m:t>𝑡</m:t>
                        </m:r>
                      </m:sup>
                    </m:sSup>
                    <m:d>
                      <m:dPr>
                        <m:ctrlPr>
                          <a:rPr lang="en-US" altLang="ja-JP" sz="2200" i="1">
                            <a:solidFill>
                              <a:srgbClr val="0000FF"/>
                            </a:solidFill>
                            <a:latin typeface="Cambria Math" panose="02040503050406030204" pitchFamily="18" charset="0"/>
                          </a:rPr>
                        </m:ctrlPr>
                      </m:dPr>
                      <m:e>
                        <m:r>
                          <a:rPr lang="en-US" altLang="ja-JP" sz="2200" i="1">
                            <a:solidFill>
                              <a:srgbClr val="0000FF"/>
                            </a:solidFill>
                            <a:latin typeface="Cambria Math" panose="02040503050406030204" pitchFamily="18" charset="0"/>
                          </a:rPr>
                          <m:t>𝐼</m:t>
                        </m:r>
                        <m:r>
                          <a:rPr lang="en-US" altLang="ja-JP" sz="2200" i="1">
                            <a:solidFill>
                              <a:srgbClr val="0000FF"/>
                            </a:solidFill>
                            <a:latin typeface="Cambria Math" panose="02040503050406030204" pitchFamily="18" charset="0"/>
                          </a:rPr>
                          <m:t>−</m:t>
                        </m:r>
                        <m:r>
                          <a:rPr lang="en-US" altLang="ja-JP" sz="2200" i="1">
                            <a:solidFill>
                              <a:srgbClr val="0000FF"/>
                            </a:solidFill>
                            <a:latin typeface="Cambria Math" panose="02040503050406030204" pitchFamily="18" charset="0"/>
                          </a:rPr>
                          <m:t>𝐻</m:t>
                        </m:r>
                      </m:e>
                    </m:d>
                    <m:r>
                      <a:rPr lang="ja-JP" altLang="en-US" sz="2200" i="1">
                        <a:solidFill>
                          <a:srgbClr val="0000FF"/>
                        </a:solidFill>
                        <a:latin typeface="Cambria Math" panose="02040503050406030204" pitchFamily="18" charset="0"/>
                      </a:rPr>
                      <m:t>𝜀</m:t>
                    </m:r>
                  </m:oMath>
                </a14:m>
                <a:r>
                  <a:rPr lang="ja-JP" altLang="en-US" sz="2200" dirty="0">
                    <a:solidFill>
                      <a:srgbClr val="0000FF"/>
                    </a:solidFill>
                    <a:latin typeface="Cambria Math" panose="02040503050406030204" pitchFamily="18" charset="0"/>
                  </a:rPr>
                  <a:t>の関係式に質問を集約</a:t>
                </a:r>
                <a:r>
                  <a:rPr lang="ja-JP" altLang="en-US" sz="2200" dirty="0">
                    <a:solidFill>
                      <a:srgbClr val="000000"/>
                    </a:solidFill>
                    <a:latin typeface="Cambria Math" panose="02040503050406030204" pitchFamily="18" charset="0"/>
                  </a:rPr>
                  <a:t>し、</a:t>
                </a:r>
                <a14:m>
                  <m:oMath xmlns:m="http://schemas.openxmlformats.org/officeDocument/2006/math">
                    <m:d>
                      <m:dPr>
                        <m:ctrlPr>
                          <a:rPr lang="en-US" altLang="ja-JP" sz="2400" i="1">
                            <a:solidFill>
                              <a:srgbClr val="000000"/>
                            </a:solidFill>
                            <a:latin typeface="Cambria Math" panose="02040503050406030204" pitchFamily="18" charset="0"/>
                          </a:rPr>
                        </m:ctrlPr>
                      </m:dPr>
                      <m:e>
                        <m:r>
                          <a:rPr lang="en-US" altLang="ja-JP" sz="2400" i="1">
                            <a:solidFill>
                              <a:srgbClr val="000000"/>
                            </a:solidFill>
                            <a:latin typeface="Cambria Math" panose="02040503050406030204" pitchFamily="18" charset="0"/>
                          </a:rPr>
                          <m:t>𝐼</m:t>
                        </m:r>
                        <m:r>
                          <a:rPr lang="en-US" altLang="ja-JP" sz="2400" i="1">
                            <a:solidFill>
                              <a:srgbClr val="000000"/>
                            </a:solidFill>
                            <a:latin typeface="Cambria Math" panose="02040503050406030204" pitchFamily="18" charset="0"/>
                          </a:rPr>
                          <m:t>−</m:t>
                        </m:r>
                        <m:r>
                          <a:rPr lang="en-US" altLang="ja-JP" sz="2400" i="1">
                            <a:solidFill>
                              <a:srgbClr val="000000"/>
                            </a:solidFill>
                            <a:latin typeface="Cambria Math" panose="02040503050406030204" pitchFamily="18" charset="0"/>
                          </a:rPr>
                          <m:t>𝐻</m:t>
                        </m:r>
                      </m:e>
                    </m:d>
                    <m:r>
                      <a:rPr lang="ja-JP" altLang="en-US" sz="2400" i="1">
                        <a:solidFill>
                          <a:srgbClr val="000000"/>
                        </a:solidFill>
                        <a:latin typeface="Cambria Math" panose="02040503050406030204" pitchFamily="18" charset="0"/>
                      </a:rPr>
                      <m:t>𝜀</m:t>
                    </m:r>
                    <m:r>
                      <a:rPr lang="en-US" altLang="ja-JP" sz="2400" b="0" i="1" smtClean="0">
                        <a:solidFill>
                          <a:srgbClr val="000000"/>
                        </a:solidFill>
                        <a:latin typeface="Cambria Math" panose="02040503050406030204" pitchFamily="18" charset="0"/>
                      </a:rPr>
                      <m:t>=</m:t>
                    </m:r>
                    <m:r>
                      <a:rPr lang="ja-JP" altLang="en-US" sz="2400" i="1">
                        <a:solidFill>
                          <a:srgbClr val="000000"/>
                        </a:solidFill>
                        <a:latin typeface="Cambria Math" panose="02040503050406030204" pitchFamily="18" charset="0"/>
                      </a:rPr>
                      <m:t>𝜀</m:t>
                    </m:r>
                  </m:oMath>
                </a14:m>
                <a:r>
                  <a:rPr lang="ja-JP" altLang="en-US" sz="2400" b="0" dirty="0">
                    <a:latin typeface="Cambria Math" panose="02040503050406030204" pitchFamily="18" charset="0"/>
                  </a:rPr>
                  <a:t>が成立ために</a:t>
                </a:r>
                <a:br>
                  <a:rPr lang="en-US" altLang="ja-JP" sz="2400" b="0" dirty="0">
                    <a:latin typeface="Cambria Math" panose="02040503050406030204" pitchFamily="18" charset="0"/>
                  </a:rPr>
                </a:br>
                <a14:m>
                  <m:oMath xmlns:m="http://schemas.openxmlformats.org/officeDocument/2006/math">
                    <m:r>
                      <m:rPr>
                        <m:sty m:val="p"/>
                      </m:rPr>
                      <a:rPr lang="en-US" altLang="ja-JP" sz="2200" smtClean="0">
                        <a:solidFill>
                          <a:srgbClr val="000000"/>
                        </a:solidFill>
                        <a:latin typeface="Cambria Math" panose="02040503050406030204" pitchFamily="18" charset="0"/>
                      </a:rPr>
                      <m:t>SSE</m:t>
                    </m:r>
                    <m:r>
                      <a:rPr lang="en-US" altLang="ja-JP" sz="2200" smtClean="0">
                        <a:solidFill>
                          <a:srgbClr val="000000"/>
                        </a:solidFill>
                        <a:latin typeface="Cambria Math" panose="02040503050406030204" pitchFamily="18" charset="0"/>
                      </a:rPr>
                      <m:t>=</m:t>
                    </m:r>
                    <m:sSup>
                      <m:sSupPr>
                        <m:ctrlPr>
                          <a:rPr lang="en-US" altLang="ja-JP" sz="2200" i="1">
                            <a:solidFill>
                              <a:srgbClr val="000000"/>
                            </a:solidFill>
                            <a:latin typeface="Cambria Math" panose="02040503050406030204" pitchFamily="18" charset="0"/>
                          </a:rPr>
                        </m:ctrlPr>
                      </m:sSupPr>
                      <m:e>
                        <m:r>
                          <a:rPr lang="ja-JP" altLang="en-US" sz="2200" i="1">
                            <a:solidFill>
                              <a:srgbClr val="000000"/>
                            </a:solidFill>
                            <a:latin typeface="Cambria Math" panose="02040503050406030204" pitchFamily="18" charset="0"/>
                          </a:rPr>
                          <m:t>𝜀</m:t>
                        </m:r>
                      </m:e>
                      <m:sup>
                        <m:r>
                          <a:rPr lang="en-US" altLang="ja-JP" sz="2200" i="1">
                            <a:solidFill>
                              <a:srgbClr val="000000"/>
                            </a:solidFill>
                            <a:latin typeface="Cambria Math" panose="02040503050406030204" pitchFamily="18" charset="0"/>
                          </a:rPr>
                          <m:t>𝑡</m:t>
                        </m:r>
                      </m:sup>
                    </m:sSup>
                    <m:r>
                      <a:rPr lang="ja-JP" altLang="en-US" sz="2200" i="1">
                        <a:solidFill>
                          <a:srgbClr val="000000"/>
                        </a:solidFill>
                        <a:latin typeface="Cambria Math" panose="02040503050406030204" pitchFamily="18" charset="0"/>
                      </a:rPr>
                      <m:t>𝜀</m:t>
                    </m:r>
                    <m:r>
                      <a:rPr lang="en-US" altLang="ja-JP" sz="2200">
                        <a:solidFill>
                          <a:srgbClr val="000000"/>
                        </a:solidFill>
                        <a:latin typeface="Cambria Math" panose="02040503050406030204" pitchFamily="18" charset="0"/>
                      </a:rPr>
                      <m:t>=</m:t>
                    </m:r>
                    <m:sSup>
                      <m:sSupPr>
                        <m:ctrlPr>
                          <a:rPr lang="en-US" altLang="ja-JP" sz="2200" i="1">
                            <a:solidFill>
                              <a:srgbClr val="000000"/>
                            </a:solidFill>
                            <a:latin typeface="Cambria Math" panose="02040503050406030204" pitchFamily="18" charset="0"/>
                          </a:rPr>
                        </m:ctrlPr>
                      </m:sSupPr>
                      <m:e>
                        <m:r>
                          <a:rPr lang="ja-JP" altLang="en-US" sz="2200" i="1">
                            <a:solidFill>
                              <a:srgbClr val="000000"/>
                            </a:solidFill>
                            <a:latin typeface="Cambria Math" panose="02040503050406030204" pitchFamily="18" charset="0"/>
                          </a:rPr>
                          <m:t>𝜀</m:t>
                        </m:r>
                      </m:e>
                      <m:sup>
                        <m:r>
                          <a:rPr lang="en-US" altLang="ja-JP" sz="2200" i="1">
                            <a:solidFill>
                              <a:srgbClr val="000000"/>
                            </a:solidFill>
                            <a:latin typeface="Cambria Math" panose="02040503050406030204" pitchFamily="18" charset="0"/>
                          </a:rPr>
                          <m:t>𝑡</m:t>
                        </m:r>
                      </m:sup>
                    </m:sSup>
                    <m:d>
                      <m:dPr>
                        <m:ctrlPr>
                          <a:rPr lang="en-US" altLang="ja-JP" sz="2200" i="1">
                            <a:solidFill>
                              <a:srgbClr val="000000"/>
                            </a:solidFill>
                            <a:latin typeface="Cambria Math" panose="02040503050406030204" pitchFamily="18" charset="0"/>
                          </a:rPr>
                        </m:ctrlPr>
                      </m:dPr>
                      <m:e>
                        <m:r>
                          <a:rPr lang="en-US" altLang="ja-JP" sz="2200" i="1">
                            <a:solidFill>
                              <a:srgbClr val="000000"/>
                            </a:solidFill>
                            <a:latin typeface="Cambria Math" panose="02040503050406030204" pitchFamily="18" charset="0"/>
                          </a:rPr>
                          <m:t>𝐼</m:t>
                        </m:r>
                        <m:r>
                          <a:rPr lang="en-US" altLang="ja-JP" sz="2200" i="1">
                            <a:solidFill>
                              <a:srgbClr val="000000"/>
                            </a:solidFill>
                            <a:latin typeface="Cambria Math" panose="02040503050406030204" pitchFamily="18" charset="0"/>
                          </a:rPr>
                          <m:t>−</m:t>
                        </m:r>
                        <m:r>
                          <a:rPr lang="en-US" altLang="ja-JP" sz="2200" i="1">
                            <a:solidFill>
                              <a:srgbClr val="000000"/>
                            </a:solidFill>
                            <a:latin typeface="Cambria Math" panose="02040503050406030204" pitchFamily="18" charset="0"/>
                          </a:rPr>
                          <m:t>𝐻</m:t>
                        </m:r>
                      </m:e>
                    </m:d>
                    <m:r>
                      <a:rPr lang="ja-JP" altLang="en-US" sz="2200" i="1">
                        <a:solidFill>
                          <a:srgbClr val="000000"/>
                        </a:solidFill>
                        <a:latin typeface="Cambria Math" panose="02040503050406030204" pitchFamily="18" charset="0"/>
                      </a:rPr>
                      <m:t>𝜀</m:t>
                    </m:r>
                  </m:oMath>
                </a14:m>
                <a:r>
                  <a:rPr lang="ja-JP" altLang="en-US" sz="2200" dirty="0">
                    <a:solidFill>
                      <a:srgbClr val="000000"/>
                    </a:solidFill>
                  </a:rPr>
                  <a:t>が矛盾しないことを示してすべて解決 </a:t>
                </a:r>
                <a:r>
                  <a:rPr lang="en-US" altLang="ja-JP" sz="2200" dirty="0">
                    <a:solidFill>
                      <a:srgbClr val="000000"/>
                    </a:solidFill>
                  </a:rPr>
                  <a:t>(</a:t>
                </a:r>
                <a:r>
                  <a:rPr lang="ja-JP" altLang="en-US" sz="2200" dirty="0">
                    <a:solidFill>
                      <a:srgbClr val="FF0000"/>
                    </a:solidFill>
                  </a:rPr>
                  <a:t>解決に導くプロンプトを設計するために、理解力と知識が必要</a:t>
                </a:r>
                <a:r>
                  <a:rPr lang="en-US" altLang="ja-JP" sz="2200" dirty="0">
                    <a:solidFill>
                      <a:srgbClr val="000000"/>
                    </a:solidFill>
                  </a:rPr>
                  <a:t>)</a:t>
                </a:r>
                <a:endParaRPr lang="en-US" altLang="ja-JP" sz="2200" dirty="0">
                  <a:solidFill>
                    <a:srgbClr val="000000"/>
                  </a:solidFill>
                  <a:latin typeface="Cambria Math" panose="02040503050406030204" pitchFamily="18" charset="0"/>
                  <a:ea typeface="ＭＳ Ｐゴシック"/>
                </a:endParaRPr>
              </a:p>
            </p:txBody>
          </p:sp>
        </mc:Choice>
        <mc:Fallback xmlns="">
          <p:sp>
            <p:nvSpPr>
              <p:cNvPr id="14" name="テキスト ボックス 13">
                <a:extLst>
                  <a:ext uri="{FF2B5EF4-FFF2-40B4-BE49-F238E27FC236}">
                    <a16:creationId xmlns:a16="http://schemas.microsoft.com/office/drawing/2014/main" id="{1962E060-A2F4-2B6E-D38F-B06BFD0135ED}"/>
                  </a:ext>
                </a:extLst>
              </p:cNvPr>
              <p:cNvSpPr txBox="1">
                <a:spLocks noRot="1" noChangeAspect="1" noMove="1" noResize="1" noEditPoints="1" noAdjustHandles="1" noChangeArrowheads="1" noChangeShapeType="1" noTextEdit="1"/>
              </p:cNvSpPr>
              <p:nvPr/>
            </p:nvSpPr>
            <p:spPr>
              <a:xfrm>
                <a:off x="228600" y="725422"/>
                <a:ext cx="11859768" cy="5929315"/>
              </a:xfrm>
              <a:prstGeom prst="rect">
                <a:avLst/>
              </a:prstGeom>
              <a:blipFill>
                <a:blip r:embed="rId4"/>
                <a:stretch>
                  <a:fillRect l="-668" t="-1028" r="-617" b="-113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7769461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702A7-E5A3-FA4E-F062-9182D8F1733B}"/>
            </a:ext>
          </a:extLst>
        </p:cNvPr>
        <p:cNvGrpSpPr/>
        <p:nvPr/>
      </p:nvGrpSpPr>
      <p:grpSpPr>
        <a:xfrm>
          <a:off x="0" y="0"/>
          <a:ext cx="0" cy="0"/>
          <a:chOff x="0" y="0"/>
          <a:chExt cx="0" cy="0"/>
        </a:xfrm>
      </p:grpSpPr>
      <p:sp>
        <p:nvSpPr>
          <p:cNvPr id="26626" name="Rectangle 2">
            <a:extLst>
              <a:ext uri="{FF2B5EF4-FFF2-40B4-BE49-F238E27FC236}">
                <a16:creationId xmlns:a16="http://schemas.microsoft.com/office/drawing/2014/main" id="{EB60AFA5-8016-AF6E-FC55-5E4881BAD930}"/>
              </a:ext>
            </a:extLst>
          </p:cNvPr>
          <p:cNvSpPr>
            <a:spLocks noChangeArrowheads="1"/>
          </p:cNvSpPr>
          <p:nvPr/>
        </p:nvSpPr>
        <p:spPr bwMode="auto">
          <a:xfrm>
            <a:off x="0" y="0"/>
            <a:ext cx="12192000" cy="6858000"/>
          </a:xfrm>
          <a:prstGeom prst="rect">
            <a:avLst/>
          </a:prstGeom>
          <a:solidFill>
            <a:srgbClr val="DAFEDD"/>
          </a:solidFill>
          <a:ln w="9525">
            <a:solidFill>
              <a:schemeClr val="tx1"/>
            </a:solid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26629" name="Rectangle 5">
            <a:extLst>
              <a:ext uri="{FF2B5EF4-FFF2-40B4-BE49-F238E27FC236}">
                <a16:creationId xmlns:a16="http://schemas.microsoft.com/office/drawing/2014/main" id="{2D30C88D-99D1-9614-B2A4-6DC543FC807C}"/>
              </a:ext>
            </a:extLst>
          </p:cNvPr>
          <p:cNvSpPr>
            <a:spLocks noGrp="1" noChangeArrowheads="1"/>
          </p:cNvSpPr>
          <p:nvPr>
            <p:ph type="ctrTitle"/>
          </p:nvPr>
        </p:nvSpPr>
        <p:spPr>
          <a:xfrm>
            <a:off x="-1" y="1885950"/>
            <a:ext cx="12191999" cy="2952750"/>
          </a:xfrm>
        </p:spPr>
        <p:txBody>
          <a:bodyPr/>
          <a:lstStyle/>
          <a:p>
            <a:pPr eaLnBrk="1" hangingPunct="1"/>
            <a:r>
              <a:rPr lang="ja-JP" altLang="en-US" sz="3600" b="1">
                <a:solidFill>
                  <a:srgbClr val="0000FF"/>
                </a:solidFill>
                <a:latin typeface="+mn-lt"/>
                <a:ea typeface="+mn-ea"/>
              </a:rPr>
              <a:t>著作権について</a:t>
            </a:r>
            <a:endParaRPr lang="ja-JP" altLang="en-US" sz="3600" b="1" dirty="0">
              <a:solidFill>
                <a:srgbClr val="0000FF"/>
              </a:solidFill>
              <a:latin typeface="+mn-lt"/>
              <a:ea typeface="+mn-ea"/>
            </a:endParaRPr>
          </a:p>
        </p:txBody>
      </p:sp>
    </p:spTree>
    <p:extLst>
      <p:ext uri="{BB962C8B-B14F-4D97-AF65-F5344CB8AC3E}">
        <p14:creationId xmlns:p14="http://schemas.microsoft.com/office/powerpoint/2010/main" val="328314885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4B14C-6512-4621-E078-7D3EA1A3E92A}"/>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5EEA7857-D514-80DD-C3E1-BC1BCE043507}"/>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生成</a:t>
            </a:r>
            <a:r>
              <a:rPr lang="en-US" altLang="ja-JP" sz="3600" b="1" dirty="0">
                <a:solidFill>
                  <a:srgbClr val="0000FF"/>
                </a:solidFill>
              </a:rPr>
              <a:t>AI</a:t>
            </a:r>
            <a:r>
              <a:rPr lang="ja-JP" altLang="en-US" sz="3600" b="1" dirty="0">
                <a:solidFill>
                  <a:srgbClr val="0000FF"/>
                </a:solidFill>
              </a:rPr>
              <a:t>のデータソース</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9ECCB976-C155-8E77-00BD-2AE879225A59}"/>
              </a:ext>
            </a:extLst>
          </p:cNvPr>
          <p:cNvSpPr txBox="1"/>
          <p:nvPr/>
        </p:nvSpPr>
        <p:spPr>
          <a:xfrm>
            <a:off x="276225" y="838201"/>
            <a:ext cx="11744325" cy="5693866"/>
          </a:xfrm>
          <a:prstGeom prst="rect">
            <a:avLst/>
          </a:prstGeom>
          <a:noFill/>
        </p:spPr>
        <p:txBody>
          <a:bodyPr wrap="square" rtlCol="0">
            <a:spAutoFit/>
          </a:bodyPr>
          <a:lstStyle/>
          <a:p>
            <a:pPr>
              <a:buNone/>
            </a:pPr>
            <a:r>
              <a:rPr lang="en-US" altLang="ja-JP" sz="2800" b="1" dirty="0"/>
              <a:t>ChatGPT </a:t>
            </a:r>
          </a:p>
          <a:p>
            <a:pPr>
              <a:buNone/>
            </a:pPr>
            <a:r>
              <a:rPr lang="ja-JP" altLang="en-US" sz="2800" dirty="0"/>
              <a:t>公開データセットを使用。書籍、ウェブページ、記事などの公開されたコンテンツが含まれる。ただし、具体的なソースについては公開されていない。</a:t>
            </a:r>
            <a:endParaRPr lang="en-US" altLang="ja-JP" sz="2800" dirty="0"/>
          </a:p>
          <a:p>
            <a:pPr>
              <a:buNone/>
            </a:pPr>
            <a:endParaRPr lang="en-US" altLang="ja-JP" sz="2800" dirty="0"/>
          </a:p>
          <a:p>
            <a:pPr>
              <a:buNone/>
            </a:pPr>
            <a:r>
              <a:rPr lang="en-US" altLang="ja-JP" sz="2800" b="1" dirty="0"/>
              <a:t>Microsoft 365 Copilot </a:t>
            </a:r>
          </a:p>
          <a:p>
            <a:pPr>
              <a:buNone/>
            </a:pPr>
            <a:r>
              <a:rPr lang="en-US" altLang="ja-JP" sz="2800" dirty="0"/>
              <a:t>GPT</a:t>
            </a:r>
            <a:r>
              <a:rPr lang="ja-JP" altLang="en-US" sz="2800" dirty="0"/>
              <a:t>モデルをベースにしており、企業データやユーザーデータを安全に処理するが、学習データの詳細は公開されていない。一般的には、ユーザー自身が提供するデータを基に動作する。</a:t>
            </a:r>
            <a:endParaRPr lang="en-US" altLang="ja-JP" sz="2800" dirty="0"/>
          </a:p>
          <a:p>
            <a:pPr>
              <a:buNone/>
            </a:pPr>
            <a:endParaRPr lang="en-US" altLang="ja-JP" sz="2800" dirty="0"/>
          </a:p>
          <a:p>
            <a:pPr>
              <a:buNone/>
            </a:pPr>
            <a:r>
              <a:rPr lang="en-US" altLang="ja-JP" sz="2800" b="1" dirty="0"/>
              <a:t>GitHub Copilot </a:t>
            </a:r>
          </a:p>
          <a:p>
            <a:pPr>
              <a:buNone/>
            </a:pPr>
            <a:r>
              <a:rPr lang="en-US" altLang="ja-JP" sz="2800" dirty="0"/>
              <a:t>GitHub</a:t>
            </a:r>
            <a:r>
              <a:rPr lang="ja-JP" altLang="en-US" sz="2800" dirty="0"/>
              <a:t>リポジトリのコードや、オープンソースのプロジェクトから得たデータを使用して学習。</a:t>
            </a:r>
            <a:r>
              <a:rPr lang="en-US" altLang="ja-JP" sz="2800" dirty="0"/>
              <a:t>GitHub</a:t>
            </a:r>
            <a:r>
              <a:rPr lang="ja-JP" altLang="en-US" sz="2800" dirty="0"/>
              <a:t>以外のオープンソースコードも含まれている可能性があるが、具体的なデータの範囲やソースについては公開されていない。</a:t>
            </a:r>
          </a:p>
        </p:txBody>
      </p:sp>
    </p:spTree>
    <p:extLst>
      <p:ext uri="{BB962C8B-B14F-4D97-AF65-F5344CB8AC3E}">
        <p14:creationId xmlns:p14="http://schemas.microsoft.com/office/powerpoint/2010/main" val="882681920"/>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B8B9A-9C6C-82C4-3DE7-8961418C0352}"/>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EA215C6E-CC83-1033-35FD-3FA8CC27C2C6}"/>
              </a:ext>
            </a:extLst>
          </p:cNvPr>
          <p:cNvSpPr>
            <a:spLocks noGrp="1" noChangeArrowheads="1"/>
          </p:cNvSpPr>
          <p:nvPr>
            <p:ph type="title"/>
          </p:nvPr>
        </p:nvSpPr>
        <p:spPr>
          <a:xfrm>
            <a:off x="1524000" y="0"/>
            <a:ext cx="9144000" cy="838200"/>
          </a:xfrm>
        </p:spPr>
        <p:txBody>
          <a:bodyPr/>
          <a:lstStyle/>
          <a:p>
            <a:pPr eaLnBrk="1" hangingPunct="1"/>
            <a:r>
              <a:rPr lang="en-US" altLang="ja-JP" sz="3600" b="1" dirty="0" err="1">
                <a:solidFill>
                  <a:srgbClr val="0000FF"/>
                </a:solidFill>
              </a:rPr>
              <a:t>Github</a:t>
            </a:r>
            <a:r>
              <a:rPr lang="en-US" altLang="ja-JP" sz="3600" b="1" dirty="0">
                <a:solidFill>
                  <a:srgbClr val="0000FF"/>
                </a:solidFill>
              </a:rPr>
              <a:t> copilot</a:t>
            </a:r>
            <a:r>
              <a:rPr lang="ja-JP" altLang="en-US" sz="3600" b="1" dirty="0">
                <a:solidFill>
                  <a:srgbClr val="0000FF"/>
                </a:solidFill>
              </a:rPr>
              <a:t>の著作権ポリシー</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963F9155-7EEF-C26B-8D87-D10EA84EC654}"/>
              </a:ext>
            </a:extLst>
          </p:cNvPr>
          <p:cNvSpPr txBox="1"/>
          <p:nvPr/>
        </p:nvSpPr>
        <p:spPr>
          <a:xfrm>
            <a:off x="428625" y="838201"/>
            <a:ext cx="11296650" cy="3416320"/>
          </a:xfrm>
          <a:prstGeom prst="rect">
            <a:avLst/>
          </a:prstGeom>
          <a:noFill/>
        </p:spPr>
        <p:txBody>
          <a:bodyPr wrap="square" rtlCol="0">
            <a:spAutoFit/>
          </a:bodyPr>
          <a:lstStyle/>
          <a:p>
            <a:pPr>
              <a:buNone/>
            </a:pPr>
            <a:r>
              <a:rPr lang="ja-JP" altLang="en-US" sz="2400" dirty="0"/>
              <a:t>生成するコードが特定の著作物と一致してしまう可能性を完全に排除することは難しい</a:t>
            </a:r>
            <a:endParaRPr lang="en-US" altLang="ja-JP" sz="2400" dirty="0"/>
          </a:p>
          <a:p>
            <a:pPr>
              <a:buNone/>
            </a:pPr>
            <a:endParaRPr lang="en-US" altLang="ja-JP" sz="3200" dirty="0"/>
          </a:p>
          <a:p>
            <a:pPr>
              <a:buNone/>
            </a:pPr>
            <a:r>
              <a:rPr lang="ja-JP" altLang="en-US" sz="4000" dirty="0"/>
              <a:t>生成されたコードを使用する際には、</a:t>
            </a:r>
            <a:endParaRPr lang="en-US" altLang="ja-JP" sz="4000" dirty="0"/>
          </a:p>
          <a:p>
            <a:pPr>
              <a:buNone/>
            </a:pPr>
            <a:r>
              <a:rPr lang="ja-JP" altLang="en-US" sz="4000" dirty="0"/>
              <a:t>利用者がその内容を確認する。</a:t>
            </a:r>
            <a:endParaRPr lang="en-US" altLang="ja-JP" sz="4000" dirty="0"/>
          </a:p>
          <a:p>
            <a:pPr>
              <a:buNone/>
            </a:pPr>
            <a:r>
              <a:rPr lang="ja-JP" altLang="en-US" sz="4000" dirty="0"/>
              <a:t>利用者が生成物の法的な責任を負うため、ライセンスの確認を行うことが推奨</a:t>
            </a:r>
            <a:endParaRPr lang="en-US" altLang="ja-JP" sz="4000" dirty="0"/>
          </a:p>
        </p:txBody>
      </p:sp>
    </p:spTree>
    <p:extLst>
      <p:ext uri="{BB962C8B-B14F-4D97-AF65-F5344CB8AC3E}">
        <p14:creationId xmlns:p14="http://schemas.microsoft.com/office/powerpoint/2010/main" val="341863688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DA5B0-BEAB-CF1D-6989-B3F9FB80F087}"/>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1312344A-E6CF-21F3-6B32-66F777FC96A0}"/>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補償</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BFCE67ED-771A-6FA6-572D-0F79A9C498D2}"/>
              </a:ext>
            </a:extLst>
          </p:cNvPr>
          <p:cNvSpPr txBox="1"/>
          <p:nvPr/>
        </p:nvSpPr>
        <p:spPr>
          <a:xfrm>
            <a:off x="390525" y="838201"/>
            <a:ext cx="11468099" cy="4431983"/>
          </a:xfrm>
          <a:prstGeom prst="rect">
            <a:avLst/>
          </a:prstGeom>
          <a:noFill/>
        </p:spPr>
        <p:txBody>
          <a:bodyPr wrap="square" rtlCol="0">
            <a:spAutoFit/>
          </a:bodyPr>
          <a:lstStyle/>
          <a:p>
            <a:pPr>
              <a:spcAft>
                <a:spcPts val="1200"/>
              </a:spcAft>
              <a:defRPr/>
            </a:pPr>
            <a:r>
              <a:rPr lang="ja-JP" altLang="en-US" sz="2000" dirty="0"/>
              <a:t>マイクロソフト、お客様向けの </a:t>
            </a:r>
            <a:r>
              <a:rPr lang="en-US" altLang="ja-JP" sz="2000" dirty="0"/>
              <a:t>Copilot Copyright Commitment </a:t>
            </a:r>
            <a:r>
              <a:rPr lang="ja-JP" altLang="en-US" sz="2000" dirty="0"/>
              <a:t>を発表 </a:t>
            </a:r>
            <a:r>
              <a:rPr lang="en-US" altLang="ja-JP" sz="2000" dirty="0"/>
              <a:t>- News Center Japan:</a:t>
            </a:r>
            <a:r>
              <a:rPr lang="ja-JP" altLang="en-US" sz="2000" dirty="0"/>
              <a:t> </a:t>
            </a:r>
            <a:r>
              <a:rPr lang="en-US" altLang="ja-JP" sz="2000" dirty="0">
                <a:hlinkClick r:id="rId3">
                  <a:extLst>
                    <a:ext uri="{A12FA001-AC4F-418D-AE19-62706E023703}">
                      <ahyp:hlinkClr xmlns:ahyp="http://schemas.microsoft.com/office/drawing/2018/hyperlinkcolor" val="tx"/>
                    </a:ext>
                  </a:extLst>
                </a:hlinkClick>
              </a:rPr>
              <a:t>https://news.microsoft.com/ja-jp/2023/09/12/230912-copilot-copyright-commitment-ai-legal-concerns/</a:t>
            </a:r>
            <a:br>
              <a:rPr lang="en-US" altLang="ja-JP" sz="2000" dirty="0">
                <a:hlinkClick r:id="rId3">
                  <a:extLst>
                    <a:ext uri="{A12FA001-AC4F-418D-AE19-62706E023703}">
                      <ahyp:hlinkClr xmlns:ahyp="http://schemas.microsoft.com/office/drawing/2018/hyperlinkcolor" val="tx"/>
                    </a:ext>
                  </a:extLst>
                </a:hlinkClick>
              </a:rPr>
            </a:br>
            <a:r>
              <a:rPr lang="en-US" altLang="ja-JP" sz="2000" dirty="0">
                <a:hlinkClick r:id="rId3">
                  <a:extLst>
                    <a:ext uri="{A12FA001-AC4F-418D-AE19-62706E023703}">
                      <ahyp:hlinkClr xmlns:ahyp="http://schemas.microsoft.com/office/drawing/2018/hyperlinkcolor" val="tx"/>
                    </a:ext>
                  </a:extLst>
                </a:hlinkClick>
              </a:rPr>
              <a:t>https://shift-ai.co.jp/blog/8193/</a:t>
            </a:r>
          </a:p>
          <a:p>
            <a:pPr>
              <a:spcAft>
                <a:spcPts val="1200"/>
              </a:spcAft>
              <a:defRPr/>
            </a:pPr>
            <a:endParaRPr lang="en-US" altLang="ja-JP" sz="32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spcAft>
                <a:spcPts val="1200"/>
              </a:spcAft>
              <a:defRPr/>
            </a:pPr>
            <a:r>
              <a:rPr lang="ja-JP" altLang="en-US" sz="3200" dirty="0">
                <a:latin typeface="Times New Roman" panose="02020603050405020304" pitchFamily="18" charset="0"/>
                <a:ea typeface="ＭＳ Ｐゴシック" panose="020B0600070205080204" pitchFamily="50" charset="-128"/>
                <a:cs typeface="Times New Roman" panose="02020603050405020304" pitchFamily="18" charset="0"/>
              </a:rPr>
              <a:t>商業顧客に対して「</a:t>
            </a:r>
            <a:r>
              <a:rPr lang="en-US" altLang="ja-JP" sz="3200" dirty="0">
                <a:latin typeface="Times New Roman" panose="02020603050405020304" pitchFamily="18" charset="0"/>
                <a:ea typeface="ＭＳ Ｐゴシック" panose="020B0600070205080204" pitchFamily="50" charset="-128"/>
                <a:cs typeface="Times New Roman" panose="02020603050405020304" pitchFamily="18" charset="0"/>
              </a:rPr>
              <a:t>Copilot Copyright Commitment</a:t>
            </a:r>
            <a:r>
              <a:rPr lang="ja-JP" altLang="en-US" sz="3200" dirty="0">
                <a:latin typeface="Times New Roman" panose="02020603050405020304" pitchFamily="18" charset="0"/>
                <a:ea typeface="ＭＳ Ｐゴシック" panose="020B0600070205080204" pitchFamily="50" charset="-128"/>
                <a:cs typeface="Times New Roman" panose="02020603050405020304" pitchFamily="18" charset="0"/>
              </a:rPr>
              <a:t>」という著作権補償プログラムを提供。</a:t>
            </a:r>
            <a:endParaRPr lang="en-US" altLang="ja-JP" sz="32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spcAft>
                <a:spcPts val="1200"/>
              </a:spcAft>
              <a:defRPr/>
            </a:pPr>
            <a:r>
              <a:rPr lang="en-US" altLang="ja-JP" sz="3200" dirty="0">
                <a:latin typeface="Times New Roman" panose="02020603050405020304" pitchFamily="18" charset="0"/>
                <a:ea typeface="ＭＳ Ｐゴシック" panose="020B0600070205080204" pitchFamily="50" charset="-128"/>
                <a:cs typeface="Times New Roman" panose="02020603050405020304" pitchFamily="18" charset="0"/>
              </a:rPr>
              <a:t>Microsoft</a:t>
            </a:r>
            <a:r>
              <a:rPr lang="ja-JP" altLang="en-US" sz="3200" dirty="0">
                <a:latin typeface="Times New Roman" panose="02020603050405020304" pitchFamily="18" charset="0"/>
                <a:ea typeface="ＭＳ Ｐゴシック" panose="020B0600070205080204" pitchFamily="50" charset="-128"/>
                <a:cs typeface="Times New Roman" panose="02020603050405020304" pitchFamily="18" charset="0"/>
              </a:rPr>
              <a:t>の</a:t>
            </a:r>
            <a:r>
              <a:rPr lang="en-US" altLang="ja-JP" sz="3200" dirty="0">
                <a:latin typeface="Times New Roman" panose="02020603050405020304" pitchFamily="18" charset="0"/>
                <a:ea typeface="ＭＳ Ｐゴシック" panose="020B0600070205080204" pitchFamily="50" charset="-128"/>
                <a:cs typeface="Times New Roman" panose="02020603050405020304" pitchFamily="18" charset="0"/>
              </a:rPr>
              <a:t>Copilot</a:t>
            </a:r>
            <a:r>
              <a:rPr lang="ja-JP" altLang="en-US" sz="3200" dirty="0">
                <a:latin typeface="Times New Roman" panose="02020603050405020304" pitchFamily="18" charset="0"/>
                <a:ea typeface="ＭＳ Ｐゴシック" panose="020B0600070205080204" pitchFamily="50" charset="-128"/>
                <a:cs typeface="Times New Roman" panose="02020603050405020304" pitchFamily="18" charset="0"/>
              </a:rPr>
              <a:t>またはその出力によって著作権侵害の訴訟が発生した場合に、プログラムで指定された条件を満たしていれば、不利な判決や和解費用を負担する。</a:t>
            </a:r>
            <a:endParaRPr lang="en-US" altLang="ja-JP" sz="32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2597462632"/>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7F5E0-5E81-2F7C-A4ED-32E0223B7887}"/>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1AABBDDB-DE89-2796-CAB2-DB5993E3D22A}"/>
              </a:ext>
            </a:extLst>
          </p:cNvPr>
          <p:cNvSpPr>
            <a:spLocks noGrp="1" noChangeArrowheads="1"/>
          </p:cNvSpPr>
          <p:nvPr>
            <p:ph type="title"/>
          </p:nvPr>
        </p:nvSpPr>
        <p:spPr>
          <a:xfrm>
            <a:off x="1524000" y="0"/>
            <a:ext cx="9144000" cy="838200"/>
          </a:xfrm>
        </p:spPr>
        <p:txBody>
          <a:bodyPr/>
          <a:lstStyle/>
          <a:p>
            <a:pPr eaLnBrk="1" hangingPunct="1"/>
            <a:r>
              <a:rPr lang="en-US" altLang="ja-JP" sz="3600" b="1" dirty="0">
                <a:solidFill>
                  <a:srgbClr val="0000FF"/>
                </a:solidFill>
              </a:rPr>
              <a:t>GPL:</a:t>
            </a:r>
            <a:r>
              <a:rPr lang="ja-JP" altLang="en-US" sz="3600" b="1" dirty="0">
                <a:solidFill>
                  <a:srgbClr val="0000FF"/>
                </a:solidFill>
              </a:rPr>
              <a:t> コピーレフト</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DC1D6B9A-AF3E-2A69-AAE6-95BD6830FB29}"/>
              </a:ext>
            </a:extLst>
          </p:cNvPr>
          <p:cNvSpPr txBox="1"/>
          <p:nvPr/>
        </p:nvSpPr>
        <p:spPr>
          <a:xfrm>
            <a:off x="295275" y="838201"/>
            <a:ext cx="11696700" cy="5693866"/>
          </a:xfrm>
          <a:prstGeom prst="rect">
            <a:avLst/>
          </a:prstGeom>
          <a:noFill/>
        </p:spPr>
        <p:txBody>
          <a:bodyPr wrap="square" rtlCol="0">
            <a:spAutoFit/>
          </a:bodyPr>
          <a:lstStyle/>
          <a:p>
            <a:pPr>
              <a:buNone/>
            </a:pPr>
            <a:r>
              <a:rPr lang="en-US" altLang="ja-JP" sz="2800" dirty="0"/>
              <a:t>GPL</a:t>
            </a:r>
            <a:r>
              <a:rPr lang="ja-JP" altLang="en-US" sz="2800" dirty="0"/>
              <a:t>（</a:t>
            </a:r>
            <a:r>
              <a:rPr lang="en-US" altLang="ja-JP" sz="2800" dirty="0"/>
              <a:t>GNU General Public License</a:t>
            </a:r>
            <a:r>
              <a:rPr lang="ja-JP" altLang="en-US" sz="2800" dirty="0"/>
              <a:t>）</a:t>
            </a:r>
            <a:r>
              <a:rPr lang="en-US" altLang="ja-JP" sz="2800" dirty="0"/>
              <a:t>:</a:t>
            </a:r>
            <a:br>
              <a:rPr lang="en-US" altLang="ja-JP" sz="2800" dirty="0"/>
            </a:br>
            <a:r>
              <a:rPr lang="ja-JP" altLang="en-US" sz="2800" dirty="0"/>
              <a:t>元のコードだけでなく、派生物にも同じ自由が適用</a:t>
            </a:r>
            <a:endParaRPr lang="en-US" altLang="ja-JP" sz="2800" dirty="0"/>
          </a:p>
          <a:p>
            <a:pPr marL="457200" indent="-457200">
              <a:buFont typeface="Arial" panose="020B0604020202020204" pitchFamily="34" charset="0"/>
              <a:buChar char="•"/>
            </a:pPr>
            <a:r>
              <a:rPr lang="ja-JP" altLang="en-US" sz="2800" dirty="0"/>
              <a:t>コードの利用や改変の自由</a:t>
            </a:r>
            <a:endParaRPr lang="en-US" altLang="ja-JP" sz="2800" dirty="0"/>
          </a:p>
          <a:p>
            <a:pPr marL="457200" indent="-457200">
              <a:buFont typeface="Arial" panose="020B0604020202020204" pitchFamily="34" charset="0"/>
              <a:buChar char="•"/>
            </a:pPr>
            <a:r>
              <a:rPr lang="ja-JP" altLang="en-US" sz="2800" dirty="0"/>
              <a:t>自由の伝播</a:t>
            </a:r>
            <a:r>
              <a:rPr lang="en-US" altLang="ja-JP" sz="2800" dirty="0"/>
              <a:t>: </a:t>
            </a:r>
            <a:r>
              <a:rPr lang="ja-JP" altLang="en-US" sz="2800" dirty="0"/>
              <a:t>派生物を配布する際には、元の</a:t>
            </a:r>
            <a:r>
              <a:rPr lang="en-US" altLang="ja-JP" sz="2800" dirty="0"/>
              <a:t>GPL</a:t>
            </a:r>
            <a:r>
              <a:rPr lang="ja-JP" altLang="en-US" sz="2800" dirty="0"/>
              <a:t>ライセンスを適用することが義務付けられる</a:t>
            </a:r>
            <a:endParaRPr lang="en-US" altLang="ja-JP" sz="2800" dirty="0"/>
          </a:p>
          <a:p>
            <a:pPr marL="457200" indent="-457200">
              <a:buFont typeface="Arial" panose="020B0604020202020204" pitchFamily="34" charset="0"/>
              <a:buChar char="•"/>
            </a:pPr>
            <a:r>
              <a:rPr lang="ja-JP" altLang="en-US" sz="2800" dirty="0"/>
              <a:t>制限的ライセンスの防止</a:t>
            </a:r>
            <a:r>
              <a:rPr lang="en-US" altLang="ja-JP" sz="2800" dirty="0"/>
              <a:t>: </a:t>
            </a:r>
            <a:r>
              <a:rPr lang="ja-JP" altLang="en-US" sz="2800" dirty="0"/>
              <a:t>派生物に別の制限的なライセンスを適用して、利用者の自由を制限することを禁止</a:t>
            </a:r>
            <a:endParaRPr lang="en-US" altLang="ja-JP" sz="2800" dirty="0"/>
          </a:p>
          <a:p>
            <a:pPr marL="457200" indent="-457200">
              <a:buFont typeface="Arial" panose="020B0604020202020204" pitchFamily="34" charset="0"/>
              <a:buChar char="•"/>
            </a:pPr>
            <a:r>
              <a:rPr lang="ja-JP" altLang="en-US" sz="2800" dirty="0"/>
              <a:t>元のコードの自由保護</a:t>
            </a:r>
            <a:r>
              <a:rPr lang="en-US" altLang="ja-JP" sz="2800" dirty="0"/>
              <a:t>: </a:t>
            </a:r>
            <a:r>
              <a:rPr lang="ja-JP" altLang="en-US" sz="2800" dirty="0"/>
              <a:t>元のコードそのものの権利が侵害されることはなく、引き続き誰でも自由に使用できます</a:t>
            </a:r>
            <a:endParaRPr lang="en-US" altLang="ja-JP" sz="2800" dirty="0"/>
          </a:p>
          <a:p>
            <a:endParaRPr lang="en-US" altLang="ja-JP" sz="2800" dirty="0"/>
          </a:p>
          <a:p>
            <a:endParaRPr lang="en-US" altLang="ja-JP" sz="2800" dirty="0"/>
          </a:p>
          <a:p>
            <a:r>
              <a:rPr lang="ja-JP" altLang="en-US" sz="2800" dirty="0">
                <a:solidFill>
                  <a:srgbClr val="FF0000"/>
                </a:solidFill>
              </a:rPr>
              <a:t>「自由と権利の連鎖」は商業利用を難しくするという問題がある</a:t>
            </a:r>
            <a:endParaRPr lang="en-US" altLang="ja-JP" sz="2800" dirty="0">
              <a:solidFill>
                <a:srgbClr val="FF0000"/>
              </a:solidFill>
            </a:endParaRPr>
          </a:p>
          <a:p>
            <a:r>
              <a:rPr lang="ja-JP" altLang="en-US" sz="2800" dirty="0">
                <a:solidFill>
                  <a:srgbClr val="FF0000"/>
                </a:solidFill>
              </a:rPr>
              <a:t>　　　　</a:t>
            </a:r>
            <a:r>
              <a:rPr lang="en-US" altLang="ja-JP" sz="2800" dirty="0">
                <a:solidFill>
                  <a:srgbClr val="FF0000"/>
                </a:solidFill>
              </a:rPr>
              <a:t>=&gt;</a:t>
            </a:r>
            <a:r>
              <a:rPr lang="ja-JP" altLang="en-US" sz="2800" dirty="0">
                <a:solidFill>
                  <a:srgbClr val="FF0000"/>
                </a:solidFill>
              </a:rPr>
              <a:t> さまざまなライセンスが発生</a:t>
            </a:r>
            <a:endParaRPr lang="en-US" altLang="ja-JP" sz="2800" dirty="0">
              <a:solidFill>
                <a:srgbClr val="FF0000"/>
              </a:solidFill>
            </a:endParaRPr>
          </a:p>
        </p:txBody>
      </p:sp>
    </p:spTree>
    <p:extLst>
      <p:ext uri="{BB962C8B-B14F-4D97-AF65-F5344CB8AC3E}">
        <p14:creationId xmlns:p14="http://schemas.microsoft.com/office/powerpoint/2010/main" val="689222248"/>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CEE77-FA6C-3A0C-C415-797D1A2059DA}"/>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3BCB7281-A566-3A46-4C76-502E0E75C5E3}"/>
              </a:ext>
            </a:extLst>
          </p:cNvPr>
          <p:cNvSpPr>
            <a:spLocks noGrp="1" noChangeArrowheads="1"/>
          </p:cNvSpPr>
          <p:nvPr>
            <p:ph type="title"/>
          </p:nvPr>
        </p:nvSpPr>
        <p:spPr>
          <a:xfrm>
            <a:off x="1524000" y="0"/>
            <a:ext cx="9144000" cy="838200"/>
          </a:xfrm>
        </p:spPr>
        <p:txBody>
          <a:bodyPr/>
          <a:lstStyle/>
          <a:p>
            <a:pPr eaLnBrk="1" hangingPunct="1"/>
            <a:r>
              <a:rPr lang="en-US" altLang="ja-JP" sz="3600" b="1" dirty="0">
                <a:solidFill>
                  <a:srgbClr val="0000FF"/>
                </a:solidFill>
              </a:rPr>
              <a:t>Open Source Software (OSS) license</a:t>
            </a:r>
          </a:p>
        </p:txBody>
      </p:sp>
      <p:sp>
        <p:nvSpPr>
          <p:cNvPr id="2" name="テキスト ボックス 1">
            <a:extLst>
              <a:ext uri="{FF2B5EF4-FFF2-40B4-BE49-F238E27FC236}">
                <a16:creationId xmlns:a16="http://schemas.microsoft.com/office/drawing/2014/main" id="{2C84E7A5-DCD2-A8E8-347B-A9DEE6326C68}"/>
              </a:ext>
            </a:extLst>
          </p:cNvPr>
          <p:cNvSpPr txBox="1"/>
          <p:nvPr/>
        </p:nvSpPr>
        <p:spPr>
          <a:xfrm>
            <a:off x="228599" y="838200"/>
            <a:ext cx="11744325" cy="5632311"/>
          </a:xfrm>
          <a:prstGeom prst="rect">
            <a:avLst/>
          </a:prstGeom>
          <a:noFill/>
        </p:spPr>
        <p:txBody>
          <a:bodyPr wrap="square" rtlCol="0">
            <a:spAutoFit/>
          </a:bodyPr>
          <a:lstStyle/>
          <a:p>
            <a:pPr marL="342900" indent="-342900">
              <a:buFont typeface="Arial" panose="020B0604020202020204" pitchFamily="34" charset="0"/>
              <a:buChar char="•"/>
            </a:pPr>
            <a:r>
              <a:rPr lang="en-US" altLang="ja-JP" sz="2400" b="1" dirty="0"/>
              <a:t>GNU General Public License (GPL)</a:t>
            </a:r>
            <a:r>
              <a:rPr lang="en-US" altLang="ja-JP" sz="2400" dirty="0"/>
              <a:t>: </a:t>
            </a:r>
            <a:r>
              <a:rPr lang="ja-JP" altLang="en-US" sz="2400" dirty="0"/>
              <a:t>フリーソフトウェア財団によるライセンス。</a:t>
            </a:r>
            <a:br>
              <a:rPr lang="en-US" altLang="ja-JP" sz="2400" dirty="0"/>
            </a:br>
            <a:r>
              <a:rPr lang="ja-JP" altLang="en-US" sz="2400" dirty="0"/>
              <a:t>「コピーレフト」を採用。著作権は維持。</a:t>
            </a:r>
            <a:br>
              <a:rPr lang="en-US" altLang="ja-JP" sz="2400" dirty="0"/>
            </a:br>
            <a:r>
              <a:rPr lang="ja-JP" altLang="en-US" sz="2400" dirty="0"/>
              <a:t>改変や配布する際、同じ</a:t>
            </a:r>
            <a:r>
              <a:rPr lang="en-US" altLang="ja-JP" sz="2400" dirty="0"/>
              <a:t>GPL</a:t>
            </a:r>
            <a:r>
              <a:rPr lang="ja-JP" altLang="en-US" sz="2400" dirty="0"/>
              <a:t>ライセンスを適用する必要がある。</a:t>
            </a:r>
            <a:endParaRPr lang="en-US" altLang="ja-JP" sz="2400" dirty="0"/>
          </a:p>
          <a:p>
            <a:pPr marL="342900" indent="-342900">
              <a:buFont typeface="Arial" panose="020B0604020202020204" pitchFamily="34" charset="0"/>
              <a:buChar char="•"/>
            </a:pPr>
            <a:r>
              <a:rPr lang="en-US" altLang="ja-JP" sz="2400" b="1" dirty="0"/>
              <a:t>MIT License</a:t>
            </a:r>
            <a:r>
              <a:rPr lang="en-US" altLang="ja-JP" sz="2400" dirty="0"/>
              <a:t>: </a:t>
            </a:r>
            <a:r>
              <a:rPr lang="ja-JP" altLang="en-US" sz="2400" dirty="0"/>
              <a:t>コードの再利用、改変、配布が自由。著作権と免責条項を維持</a:t>
            </a:r>
            <a:endParaRPr lang="en-US" altLang="ja-JP" sz="2400" dirty="0"/>
          </a:p>
          <a:p>
            <a:pPr marL="342900" indent="-342900">
              <a:buFont typeface="Arial" panose="020B0604020202020204" pitchFamily="34" charset="0"/>
              <a:buChar char="•"/>
            </a:pPr>
            <a:r>
              <a:rPr lang="en-US" altLang="ja-JP" sz="2400" b="1" dirty="0"/>
              <a:t>Apache License 2.0:</a:t>
            </a:r>
            <a:r>
              <a:rPr lang="en-US" altLang="ja-JP" sz="2400" dirty="0"/>
              <a:t> </a:t>
            </a:r>
            <a:r>
              <a:rPr lang="ja-JP" altLang="en-US" sz="2400" dirty="0"/>
              <a:t>商業利用にも適したライセンス。</a:t>
            </a:r>
            <a:br>
              <a:rPr lang="en-US" altLang="ja-JP" sz="2400" dirty="0"/>
            </a:br>
            <a:r>
              <a:rPr lang="ja-JP" altLang="en-US" sz="2400" dirty="0"/>
              <a:t>特許権の明確な取り扱いが含まれ、コードの改変と再利用が許される</a:t>
            </a:r>
            <a:endParaRPr lang="en-US" altLang="ja-JP" sz="2400" dirty="0"/>
          </a:p>
          <a:p>
            <a:pPr marL="342900" indent="-342900">
              <a:buFont typeface="Arial" panose="020B0604020202020204" pitchFamily="34" charset="0"/>
              <a:buChar char="•"/>
            </a:pPr>
            <a:r>
              <a:rPr lang="en-US" altLang="ja-JP" sz="2400" b="1" dirty="0"/>
              <a:t>BSD License:</a:t>
            </a:r>
            <a:r>
              <a:rPr lang="en-US" altLang="ja-JP" sz="2400" dirty="0"/>
              <a:t> </a:t>
            </a:r>
            <a:r>
              <a:rPr lang="ja-JP" altLang="en-US" sz="2400" dirty="0"/>
              <a:t>改変や配布が可能だが、著作権条項を保持する必要がある</a:t>
            </a:r>
            <a:endParaRPr lang="en-US" altLang="ja-JP" sz="2400" dirty="0"/>
          </a:p>
          <a:p>
            <a:pPr marL="342900" indent="-342900">
              <a:buFont typeface="Arial" panose="020B0604020202020204" pitchFamily="34" charset="0"/>
              <a:buChar char="•"/>
            </a:pPr>
            <a:r>
              <a:rPr lang="en-US" altLang="ja-JP" sz="2400" b="1" dirty="0"/>
              <a:t>Creative Commons (CC):</a:t>
            </a:r>
            <a:r>
              <a:rPr lang="en-US" altLang="ja-JP" sz="2400" dirty="0"/>
              <a:t> </a:t>
            </a:r>
            <a:r>
              <a:rPr lang="ja-JP" altLang="en-US" sz="2400" dirty="0"/>
              <a:t>主にコンテンツ共有に使用されるライセンス。</a:t>
            </a:r>
            <a:br>
              <a:rPr lang="en-US" altLang="ja-JP" sz="2400" dirty="0"/>
            </a:br>
            <a:r>
              <a:rPr lang="ja-JP" altLang="en-US" sz="2400" dirty="0"/>
              <a:t>利用条件を設定できる（商業利用の可否や改変の可否など）</a:t>
            </a:r>
            <a:endParaRPr lang="en-US" altLang="ja-JP" sz="2400" dirty="0"/>
          </a:p>
          <a:p>
            <a:pPr marL="342900" indent="-342900">
              <a:buFont typeface="Arial" panose="020B0604020202020204" pitchFamily="34" charset="0"/>
              <a:buChar char="•"/>
            </a:pPr>
            <a:r>
              <a:rPr lang="en-US" altLang="ja-JP" sz="2400" b="1" dirty="0"/>
              <a:t>CC0</a:t>
            </a:r>
            <a:r>
              <a:rPr lang="ja-JP" altLang="en-US" sz="2400" b="1" dirty="0"/>
              <a:t>ライセンス</a:t>
            </a:r>
            <a:r>
              <a:rPr lang="en-US" altLang="ja-JP" sz="2400" b="1" dirty="0"/>
              <a:t>:</a:t>
            </a:r>
            <a:r>
              <a:rPr lang="en-US" altLang="ja-JP" sz="2400" dirty="0"/>
              <a:t> </a:t>
            </a:r>
            <a:r>
              <a:rPr lang="ja-JP" altLang="en-US" sz="2400" dirty="0"/>
              <a:t>著作権を放棄し、コードやコンテンツを完全に自由に利用・改変・再配布できる。著作者が自らの権利を主張せず、利用者に最大限の自由を与える。</a:t>
            </a:r>
            <a:br>
              <a:rPr lang="en-US" altLang="ja-JP" sz="2400" dirty="0"/>
            </a:br>
            <a:r>
              <a:rPr lang="ja-JP" altLang="en-US" sz="2400" dirty="0"/>
              <a:t>他者がそのコードを基に新しい著作物を作成し、異なるライセンスで再配布できる。</a:t>
            </a:r>
            <a:endParaRPr lang="en-US" altLang="ja-JP" sz="2400" dirty="0"/>
          </a:p>
          <a:p>
            <a:pPr marL="342900" indent="-342900">
              <a:buFont typeface="Arial" panose="020B0604020202020204" pitchFamily="34" charset="0"/>
              <a:buChar char="•"/>
            </a:pPr>
            <a:r>
              <a:rPr lang="ja-JP" altLang="en-US" sz="2400" b="1" dirty="0"/>
              <a:t>パブリックドメイン</a:t>
            </a:r>
            <a:r>
              <a:rPr lang="en-US" altLang="ja-JP" sz="2400" b="1" dirty="0"/>
              <a:t>: </a:t>
            </a:r>
            <a:r>
              <a:rPr lang="ja-JP" altLang="en-US" sz="2400" dirty="0"/>
              <a:t>著作物を完全にパブリックドメインに置き、自由な利用を許可する。</a:t>
            </a:r>
            <a:br>
              <a:rPr lang="en-US" altLang="ja-JP" sz="2400" dirty="0"/>
            </a:br>
            <a:r>
              <a:rPr lang="ja-JP" altLang="en-US" sz="2400" dirty="0"/>
              <a:t>既存の著作権法から完全に解放される。</a:t>
            </a:r>
            <a:br>
              <a:rPr lang="en-US" altLang="ja-JP" sz="2400" dirty="0"/>
            </a:br>
            <a:r>
              <a:rPr lang="en-US" altLang="ja-JP" sz="2400" dirty="0"/>
              <a:t>CC0</a:t>
            </a:r>
            <a:r>
              <a:rPr lang="ja-JP" altLang="en-US" sz="2400" dirty="0"/>
              <a:t>と同様に、他者が新しく改変したコードを異なるライセンスで配布することが可能</a:t>
            </a:r>
          </a:p>
        </p:txBody>
      </p:sp>
    </p:spTree>
    <p:extLst>
      <p:ext uri="{BB962C8B-B14F-4D97-AF65-F5344CB8AC3E}">
        <p14:creationId xmlns:p14="http://schemas.microsoft.com/office/powerpoint/2010/main" val="3490863215"/>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3C83D-9B7A-3141-0200-2E42E415C4AD}"/>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4A831F19-7C4A-883D-239E-4F4985BE026E}"/>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フリーソフトとパブリックドメイン</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5D879B3F-BADB-F0C0-CB9B-53FA7F286808}"/>
              </a:ext>
            </a:extLst>
          </p:cNvPr>
          <p:cNvSpPr txBox="1"/>
          <p:nvPr/>
        </p:nvSpPr>
        <p:spPr>
          <a:xfrm>
            <a:off x="133349" y="838201"/>
            <a:ext cx="11725275" cy="4401205"/>
          </a:xfrm>
          <a:prstGeom prst="rect">
            <a:avLst/>
          </a:prstGeom>
          <a:noFill/>
        </p:spPr>
        <p:txBody>
          <a:bodyPr wrap="square" rtlCol="0">
            <a:spAutoFit/>
          </a:bodyPr>
          <a:lstStyle/>
          <a:p>
            <a:pPr>
              <a:buNone/>
            </a:pPr>
            <a:r>
              <a:rPr lang="ja-JP" altLang="en-US" sz="2800" b="1" dirty="0"/>
              <a:t>フリーソフト</a:t>
            </a:r>
            <a:r>
              <a:rPr lang="en-US" altLang="ja-JP" sz="2800" b="1" dirty="0"/>
              <a:t>: </a:t>
            </a:r>
            <a:br>
              <a:rPr lang="en-US" altLang="ja-JP" sz="2800" b="1" dirty="0"/>
            </a:br>
            <a:r>
              <a:rPr lang="ja-JP" altLang="en-US" sz="2800" dirty="0"/>
              <a:t>　フリーソフトは「無料で使えるソフトウェア」であるが、著作権を放棄していない。著作者が著作権を保持した上で、一定の使用条件のもとで無料提供する</a:t>
            </a:r>
            <a:endParaRPr lang="en-US" altLang="ja-JP" sz="2800" dirty="0"/>
          </a:p>
          <a:p>
            <a:pPr>
              <a:buNone/>
            </a:pPr>
            <a:endParaRPr lang="en-US" altLang="ja-JP" sz="2800" dirty="0"/>
          </a:p>
          <a:p>
            <a:pPr>
              <a:buNone/>
            </a:pPr>
            <a:r>
              <a:rPr lang="ja-JP" altLang="en-US" sz="2800" b="1" dirty="0"/>
              <a:t>パブリックドメイン</a:t>
            </a:r>
            <a:r>
              <a:rPr lang="en-US" altLang="ja-JP" sz="2800" b="1" dirty="0"/>
              <a:t>:</a:t>
            </a:r>
            <a:br>
              <a:rPr lang="en-US" altLang="ja-JP" sz="2800" b="1" dirty="0"/>
            </a:br>
            <a:r>
              <a:rPr lang="ja-JP" altLang="en-US" sz="2800" b="1" dirty="0"/>
              <a:t>　</a:t>
            </a:r>
            <a:r>
              <a:rPr lang="ja-JP" altLang="en-US" sz="2800" dirty="0"/>
              <a:t>パブリックドメインは著作権を完全に放棄。</a:t>
            </a:r>
            <a:br>
              <a:rPr lang="en-US" altLang="ja-JP" sz="2800" dirty="0"/>
            </a:br>
            <a:r>
              <a:rPr lang="ja-JP" altLang="en-US" sz="2800" dirty="0"/>
              <a:t>誰でも自由に改変や配布ができ、使用条件は存在しない。</a:t>
            </a:r>
            <a:endParaRPr lang="en-US" altLang="ja-JP" sz="2800" dirty="0"/>
          </a:p>
          <a:p>
            <a:pPr>
              <a:buNone/>
            </a:pPr>
            <a:endParaRPr lang="en-US" altLang="ja-JP" sz="2800" dirty="0"/>
          </a:p>
          <a:p>
            <a:pPr>
              <a:buNone/>
            </a:pPr>
            <a:r>
              <a:rPr lang="ja-JP" altLang="en-US" sz="2800" b="1" dirty="0"/>
              <a:t>過去の混乱</a:t>
            </a:r>
            <a:r>
              <a:rPr lang="en-US" altLang="ja-JP" sz="2800" b="1" dirty="0"/>
              <a:t>:</a:t>
            </a:r>
          </a:p>
          <a:p>
            <a:pPr>
              <a:buNone/>
            </a:pPr>
            <a:r>
              <a:rPr lang="ja-JP" altLang="en-US" sz="2800" b="1" dirty="0"/>
              <a:t>　</a:t>
            </a:r>
            <a:r>
              <a:rPr lang="ja-JP" altLang="en-US" sz="2800" dirty="0"/>
              <a:t>「フリーソフト＝著作権放棄」と誤解され、ネットでトラブルや議論が発生</a:t>
            </a:r>
            <a:endParaRPr lang="en-US" altLang="ja-JP" sz="2800" dirty="0"/>
          </a:p>
        </p:txBody>
      </p:sp>
    </p:spTree>
    <p:extLst>
      <p:ext uri="{BB962C8B-B14F-4D97-AF65-F5344CB8AC3E}">
        <p14:creationId xmlns:p14="http://schemas.microsoft.com/office/powerpoint/2010/main" val="415342888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0" y="0"/>
            <a:ext cx="12192000" cy="838200"/>
          </a:xfrm>
        </p:spPr>
        <p:txBody>
          <a:bodyPr/>
          <a:lstStyle/>
          <a:p>
            <a:pPr eaLnBrk="1" hangingPunct="1"/>
            <a:r>
              <a:rPr lang="ja-JP" altLang="en-US" sz="3600" b="1" dirty="0">
                <a:solidFill>
                  <a:srgbClr val="0000FF"/>
                </a:solidFill>
              </a:rPr>
              <a:t>最初に注意</a:t>
            </a:r>
            <a:r>
              <a:rPr lang="en-US" altLang="ja-JP" sz="3600" b="1" dirty="0">
                <a:solidFill>
                  <a:srgbClr val="0000FF"/>
                </a:solidFill>
              </a:rPr>
              <a:t>:</a:t>
            </a:r>
            <a:r>
              <a:rPr lang="ja-JP" altLang="en-US" sz="3600" b="1" dirty="0">
                <a:solidFill>
                  <a:srgbClr val="0000FF"/>
                </a:solidFill>
              </a:rPr>
              <a:t> </a:t>
            </a:r>
            <a:r>
              <a:rPr lang="en-US" altLang="ja-JP" sz="3600" b="1" dirty="0">
                <a:solidFill>
                  <a:srgbClr val="0000FF"/>
                </a:solidFill>
              </a:rPr>
              <a:t>ChatGPT</a:t>
            </a:r>
            <a:r>
              <a:rPr lang="ja-JP" altLang="en-US" sz="3600" b="1" dirty="0">
                <a:solidFill>
                  <a:srgbClr val="0000FF"/>
                </a:solidFill>
              </a:rPr>
              <a:t>は気を付けながら使いましょう</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24C5E85D-1D7E-CC33-0739-8509460BAF3F}"/>
              </a:ext>
            </a:extLst>
          </p:cNvPr>
          <p:cNvSpPr txBox="1"/>
          <p:nvPr/>
        </p:nvSpPr>
        <p:spPr>
          <a:xfrm>
            <a:off x="1716596" y="1052736"/>
            <a:ext cx="9996028" cy="39703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特徴</a:t>
            </a:r>
            <a:endPar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堂々と間違いを言う</a:t>
            </a:r>
            <a:endParaRPr kumimoji="1" lang="en-US" altLang="ja-JP"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役に立つことも多い</a:t>
            </a:r>
            <a:endPar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受け答えは、学習されて将来の回答に使われる可能性がある。</a:t>
            </a:r>
            <a:br>
              <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秘密情報は絶対に入れない</a:t>
            </a:r>
            <a:endParaRPr kumimoji="1" lang="en-US" altLang="ja-JP"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注意</a:t>
            </a:r>
            <a:endPar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回答の真偽を見分けること</a:t>
            </a:r>
            <a:br>
              <a:rPr kumimoji="1" lang="en-US" altLang="ja-JP"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　異なる表現で複数回聞いてみる</a:t>
            </a:r>
            <a:br>
              <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　他の情報ソースとクロスチェックする</a:t>
            </a:r>
            <a:endPar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4" name="テキスト ボックス 3">
            <a:extLst>
              <a:ext uri="{FF2B5EF4-FFF2-40B4-BE49-F238E27FC236}">
                <a16:creationId xmlns:a16="http://schemas.microsoft.com/office/drawing/2014/main" id="{5AFB0DA1-1482-BB17-5E22-AEC7EB1D551E}"/>
              </a:ext>
            </a:extLst>
          </p:cNvPr>
          <p:cNvSpPr txBox="1"/>
          <p:nvPr/>
        </p:nvSpPr>
        <p:spPr>
          <a:xfrm>
            <a:off x="1631504" y="5201905"/>
            <a:ext cx="8758809" cy="1323439"/>
          </a:xfrm>
          <a:prstGeom prst="rect">
            <a:avLst/>
          </a:prstGeom>
          <a:solidFill>
            <a:srgbClr val="0000FF"/>
          </a:solidFill>
        </p:spPr>
        <p:txBody>
          <a:bodyPr wrap="square">
            <a:spAutoFit/>
          </a:bodyPr>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1" lang="en-US" altLang="ja-JP" sz="4000" b="1" i="0" u="none" strike="noStrike" kern="1200" cap="none" spc="0" normalizeH="0" baseline="0" noProof="0" dirty="0">
                <a:ln>
                  <a:noFill/>
                </a:ln>
                <a:solidFill>
                  <a:srgbClr val="FFFF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AI</a:t>
            </a:r>
            <a:r>
              <a:rPr kumimoji="1" lang="ja-JP" altLang="en-US" sz="4000" b="1" i="0" u="none" strike="noStrike" kern="1200" cap="none" spc="0" normalizeH="0" baseline="0" noProof="0" dirty="0">
                <a:ln>
                  <a:noFill/>
                </a:ln>
                <a:solidFill>
                  <a:srgbClr val="FFFF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を有効利用するには</a:t>
            </a:r>
            <a:br>
              <a:rPr kumimoji="1" lang="en-US" altLang="ja-JP" sz="4000" b="1" i="0" u="none" strike="noStrike" kern="1200" cap="none" spc="0" normalizeH="0" baseline="0" noProof="0" dirty="0">
                <a:ln>
                  <a:noFill/>
                </a:ln>
                <a:solidFill>
                  <a:srgbClr val="FFFF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4000" b="1" i="0" u="none" strike="noStrike" kern="1200" cap="none" spc="0" normalizeH="0" baseline="0" noProof="0" dirty="0">
                <a:ln>
                  <a:noFill/>
                </a:ln>
                <a:solidFill>
                  <a:srgbClr val="FFFF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人間にも相応の「知識」が必要</a:t>
            </a:r>
            <a:endParaRPr kumimoji="1" lang="en-US" altLang="ja-JP" sz="4000" b="1" i="0" u="none" strike="noStrike" kern="1200" cap="none" spc="0" normalizeH="0" baseline="0" noProof="0" dirty="0">
              <a:ln>
                <a:noFill/>
              </a:ln>
              <a:solidFill>
                <a:srgbClr val="FFFF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3999212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0137A-7A92-2762-71FE-B86D0BE64D53}"/>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FF7452D0-400E-5F5A-7D1A-041E5A85872F}"/>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生成</a:t>
            </a:r>
            <a:r>
              <a:rPr lang="en-US" altLang="ja-JP" sz="3600" b="1" dirty="0">
                <a:solidFill>
                  <a:srgbClr val="0000FF"/>
                </a:solidFill>
              </a:rPr>
              <a:t>AI</a:t>
            </a:r>
            <a:r>
              <a:rPr lang="ja-JP" altLang="en-US" sz="3600" b="1" dirty="0">
                <a:solidFill>
                  <a:srgbClr val="0000FF"/>
                </a:solidFill>
              </a:rPr>
              <a:t>のリスク</a:t>
            </a:r>
            <a:r>
              <a:rPr lang="en-US" altLang="ja-JP" sz="3600" b="1" dirty="0">
                <a:solidFill>
                  <a:srgbClr val="0000FF"/>
                </a:solidFill>
              </a:rPr>
              <a:t>:</a:t>
            </a:r>
            <a:r>
              <a:rPr lang="ja-JP" altLang="en-US" sz="3600" b="1" dirty="0">
                <a:solidFill>
                  <a:srgbClr val="0000FF"/>
                </a:solidFill>
              </a:rPr>
              <a:t> 著作権</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4A88E09D-79DD-AB98-EA92-3A5F64A941FA}"/>
              </a:ext>
            </a:extLst>
          </p:cNvPr>
          <p:cNvSpPr txBox="1"/>
          <p:nvPr/>
        </p:nvSpPr>
        <p:spPr>
          <a:xfrm>
            <a:off x="133349" y="875371"/>
            <a:ext cx="11725275" cy="5755422"/>
          </a:xfrm>
          <a:prstGeom prst="rect">
            <a:avLst/>
          </a:prstGeom>
          <a:noFill/>
        </p:spPr>
        <p:txBody>
          <a:bodyPr wrap="square" rtlCol="0">
            <a:spAutoFit/>
          </a:bodyPr>
          <a:lstStyle/>
          <a:p>
            <a:r>
              <a:rPr lang="ja-JP" altLang="en-US" sz="2800" b="1" dirty="0"/>
              <a:t>生成</a:t>
            </a:r>
            <a:r>
              <a:rPr lang="en-US" altLang="ja-JP" sz="2800" b="1" dirty="0"/>
              <a:t>AI</a:t>
            </a:r>
            <a:r>
              <a:rPr lang="ja-JP" altLang="en-US" sz="2800" b="1" dirty="0"/>
              <a:t>の出力は学習データを改変・接続して出力する。</a:t>
            </a:r>
            <a:endParaRPr lang="en-US" altLang="ja-JP" sz="2800" b="1" dirty="0"/>
          </a:p>
          <a:p>
            <a:r>
              <a:rPr lang="ja-JP" altLang="en-US" sz="2800" b="1" dirty="0"/>
              <a:t>出典が明示されないことも多い。</a:t>
            </a:r>
            <a:endParaRPr lang="en-US" altLang="ja-JP" sz="2800" b="1" dirty="0"/>
          </a:p>
          <a:p>
            <a:endParaRPr lang="en-US" altLang="ja-JP" sz="2800" b="1" dirty="0"/>
          </a:p>
          <a:p>
            <a:pPr marL="457200" indent="-457200">
              <a:buFont typeface="Arial" panose="020B0604020202020204" pitchFamily="34" charset="0"/>
              <a:buChar char="•"/>
            </a:pPr>
            <a:r>
              <a:rPr lang="ja-JP" altLang="en-US" sz="2800" b="1" dirty="0"/>
              <a:t>引用の条件を満たさない</a:t>
            </a:r>
            <a:endParaRPr lang="en-US" altLang="ja-JP" sz="2800" b="1" dirty="0"/>
          </a:p>
          <a:p>
            <a:pPr marL="457200" indent="-457200">
              <a:buFont typeface="Arial" panose="020B0604020202020204" pitchFamily="34" charset="0"/>
              <a:buChar char="•"/>
            </a:pPr>
            <a:r>
              <a:rPr lang="ja-JP" altLang="en-US" sz="2800" b="1" dirty="0"/>
              <a:t>著作物を利用しているかどうか不明確</a:t>
            </a:r>
            <a:endParaRPr lang="en-US" altLang="ja-JP" sz="2800" b="1" dirty="0"/>
          </a:p>
          <a:p>
            <a:pPr marL="457200" indent="-457200">
              <a:buFont typeface="Arial" panose="020B0604020202020204" pitchFamily="34" charset="0"/>
              <a:buChar char="•"/>
            </a:pPr>
            <a:r>
              <a:rPr lang="ja-JP" altLang="en-US" sz="2800" b="1" dirty="0"/>
              <a:t>入力に著作物があると出力（翻訳など）にも著作権の問題が発生しやすい</a:t>
            </a:r>
            <a:endParaRPr lang="en-US" altLang="ja-JP" sz="2800" b="1" dirty="0"/>
          </a:p>
          <a:p>
            <a:endParaRPr lang="en-US" altLang="ja-JP" sz="2800" b="1" dirty="0"/>
          </a:p>
          <a:p>
            <a:pPr marL="457200" indent="-457200">
              <a:buFont typeface="Arial" panose="020B0604020202020204" pitchFamily="34" charset="0"/>
              <a:buChar char="•"/>
            </a:pPr>
            <a:r>
              <a:rPr lang="ja-JP" altLang="en-US" sz="3600" b="1" dirty="0"/>
              <a:t>生成</a:t>
            </a:r>
            <a:r>
              <a:rPr lang="en-US" altLang="ja-JP" sz="3600" b="1" dirty="0"/>
              <a:t>AI</a:t>
            </a:r>
            <a:r>
              <a:rPr lang="ja-JP" altLang="en-US" sz="3600" b="1" dirty="0"/>
              <a:t>に出典を出力させることもできる</a:t>
            </a:r>
            <a:br>
              <a:rPr lang="en-US" altLang="ja-JP" sz="3600" b="1" dirty="0"/>
            </a:br>
            <a:r>
              <a:rPr lang="ja-JP" altLang="en-US" sz="3200" dirty="0"/>
              <a:t>　</a:t>
            </a:r>
            <a:r>
              <a:rPr lang="en-US" altLang="ja-JP" sz="3200" dirty="0"/>
              <a:t>MS</a:t>
            </a:r>
            <a:r>
              <a:rPr lang="ja-JP" altLang="en-US" sz="3200" dirty="0"/>
              <a:t> </a:t>
            </a:r>
            <a:r>
              <a:rPr lang="en-US" altLang="ja-JP" sz="3200" dirty="0"/>
              <a:t>365</a:t>
            </a:r>
            <a:r>
              <a:rPr lang="ja-JP" altLang="en-US" sz="3200" dirty="0"/>
              <a:t> </a:t>
            </a:r>
            <a:r>
              <a:rPr lang="en-US" altLang="ja-JP" sz="3200" dirty="0"/>
              <a:t>Copilot</a:t>
            </a:r>
            <a:r>
              <a:rPr lang="ja-JP" altLang="en-US" sz="3200" dirty="0"/>
              <a:t>では</a:t>
            </a:r>
            <a:r>
              <a:rPr lang="en-US" altLang="ja-JP" sz="3200" dirty="0"/>
              <a:t>URL</a:t>
            </a:r>
            <a:r>
              <a:rPr lang="ja-JP" altLang="en-US" sz="3200" dirty="0"/>
              <a:t>が表示されることも多い</a:t>
            </a:r>
            <a:endParaRPr lang="en-US" altLang="ja-JP" sz="3200" dirty="0"/>
          </a:p>
          <a:p>
            <a:pPr marL="457200" indent="-457200">
              <a:buFont typeface="Arial" panose="020B0604020202020204" pitchFamily="34" charset="0"/>
              <a:buChar char="•"/>
            </a:pPr>
            <a:r>
              <a:rPr lang="ja-JP" altLang="en-US" sz="3600" b="1" dirty="0"/>
              <a:t>著作物を入力しない</a:t>
            </a:r>
            <a:endParaRPr lang="en-US" altLang="ja-JP" sz="3600" b="1" dirty="0"/>
          </a:p>
          <a:p>
            <a:pPr marL="457200" indent="-457200">
              <a:buFont typeface="Arial" panose="020B0604020202020204" pitchFamily="34" charset="0"/>
              <a:buChar char="•"/>
            </a:pPr>
            <a:r>
              <a:rPr lang="ja-JP" altLang="en-US" sz="3600" b="1" dirty="0"/>
              <a:t>著作物が含まれているか、慎重に確認する</a:t>
            </a:r>
            <a:endParaRPr lang="en-US" altLang="ja-JP" sz="3600" b="1" dirty="0"/>
          </a:p>
          <a:p>
            <a:pPr marL="457200" indent="-457200">
              <a:buFont typeface="Arial" panose="020B0604020202020204" pitchFamily="34" charset="0"/>
              <a:buChar char="•"/>
            </a:pPr>
            <a:endParaRPr lang="en-US" altLang="ja-JP" sz="2800" b="1" dirty="0"/>
          </a:p>
        </p:txBody>
      </p:sp>
    </p:spTree>
    <p:extLst>
      <p:ext uri="{BB962C8B-B14F-4D97-AF65-F5344CB8AC3E}">
        <p14:creationId xmlns:p14="http://schemas.microsoft.com/office/powerpoint/2010/main" val="326621268"/>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F78BC-6154-5FE8-F884-FFBB9972E1B1}"/>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F8CD0F8C-D232-C910-9F62-7B01FE3A214A}"/>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出典を出力してもらう</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C574B186-56C2-A093-6414-1AF0A389DE9C}"/>
              </a:ext>
            </a:extLst>
          </p:cNvPr>
          <p:cNvSpPr txBox="1"/>
          <p:nvPr/>
        </p:nvSpPr>
        <p:spPr>
          <a:xfrm>
            <a:off x="133349" y="786163"/>
            <a:ext cx="11921491" cy="5693866"/>
          </a:xfrm>
          <a:prstGeom prst="rect">
            <a:avLst/>
          </a:prstGeom>
          <a:noFill/>
        </p:spPr>
        <p:txBody>
          <a:bodyPr wrap="square" rtlCol="0">
            <a:spAutoFit/>
          </a:bodyPr>
          <a:lstStyle/>
          <a:p>
            <a:r>
              <a:rPr lang="en-US" altLang="ja-JP" sz="2400" b="1" dirty="0"/>
              <a:t>MS365 Copilot:</a:t>
            </a:r>
            <a:r>
              <a:rPr lang="ja-JP" altLang="en-US" sz="2400" b="1" dirty="0"/>
              <a:t> 薄膜トランジスタの歴史について、</a:t>
            </a:r>
            <a:br>
              <a:rPr lang="en-US" altLang="ja-JP" sz="2400" b="1" dirty="0"/>
            </a:br>
            <a:r>
              <a:rPr lang="ja-JP" altLang="en-US" sz="2400" b="1" dirty="0"/>
              <a:t>わかる範囲で出典をおしえていただけますか</a:t>
            </a:r>
            <a:endParaRPr lang="en-US" altLang="ja-JP" sz="2400" b="1" dirty="0"/>
          </a:p>
          <a:p>
            <a:pPr marL="342900" indent="-342900">
              <a:buFont typeface="Arial" panose="020B0604020202020204" pitchFamily="34" charset="0"/>
              <a:buChar char="•"/>
            </a:pPr>
            <a:r>
              <a:rPr lang="ja-JP" altLang="en-US" sz="2000" dirty="0"/>
              <a:t>誕生</a:t>
            </a:r>
            <a:r>
              <a:rPr lang="en-US" altLang="ja-JP" sz="2000" dirty="0"/>
              <a:t>: 1962</a:t>
            </a:r>
            <a:r>
              <a:rPr lang="ja-JP" altLang="en-US" sz="2000" dirty="0"/>
              <a:t>年に、</a:t>
            </a:r>
            <a:r>
              <a:rPr lang="en-US" altLang="ja-JP" sz="2000" dirty="0"/>
              <a:t>Radio Corporation of America (RCA) </a:t>
            </a:r>
            <a:r>
              <a:rPr lang="ja-JP" altLang="en-US" sz="2000" dirty="0"/>
              <a:t>の</a:t>
            </a:r>
            <a:r>
              <a:rPr lang="en-US" altLang="ja-JP" sz="2000" dirty="0"/>
              <a:t>Paul K. Weimer</a:t>
            </a:r>
            <a:r>
              <a:rPr lang="ja-JP" altLang="en-US" sz="2000" dirty="0"/>
              <a:t>によって発明されました。これが</a:t>
            </a:r>
            <a:r>
              <a:rPr lang="en-US" altLang="ja-JP" sz="2000" dirty="0"/>
              <a:t>TFT</a:t>
            </a:r>
            <a:r>
              <a:rPr lang="ja-JP" altLang="en-US" sz="2000" dirty="0"/>
              <a:t>技術の始まりです</a:t>
            </a:r>
            <a:r>
              <a:rPr lang="en-US" altLang="ja-JP" sz="2000" b="1" dirty="0">
                <a:solidFill>
                  <a:srgbClr val="FF0000"/>
                </a:solidFill>
              </a:rPr>
              <a:t>1 2</a:t>
            </a:r>
            <a:r>
              <a:rPr lang="ja-JP" altLang="en-US" sz="2000" dirty="0"/>
              <a:t>。</a:t>
            </a:r>
            <a:endParaRPr lang="en-US" altLang="ja-JP" sz="2000" dirty="0"/>
          </a:p>
          <a:p>
            <a:pPr marL="342900" indent="-342900">
              <a:buFont typeface="Arial" panose="020B0604020202020204" pitchFamily="34" charset="0"/>
              <a:buChar char="•"/>
            </a:pPr>
            <a:r>
              <a:rPr lang="ja-JP" altLang="en-US" sz="2000" dirty="0"/>
              <a:t>初期用途</a:t>
            </a:r>
            <a:r>
              <a:rPr lang="en-US" altLang="ja-JP" sz="2000" dirty="0"/>
              <a:t>: </a:t>
            </a:r>
            <a:r>
              <a:rPr lang="ja-JP" altLang="en-US" sz="2000" dirty="0"/>
              <a:t>当初は半導体の研究や固体撮像素子としての用途が考えられていましたが、現在では主に液晶ディスプレイ </a:t>
            </a:r>
            <a:r>
              <a:rPr lang="en-US" altLang="ja-JP" sz="2000" dirty="0"/>
              <a:t>(LCD) </a:t>
            </a:r>
            <a:r>
              <a:rPr lang="ja-JP" altLang="en-US" sz="2000" dirty="0"/>
              <a:t>の駆動技術として広く使われています</a:t>
            </a:r>
            <a:r>
              <a:rPr lang="en-US" altLang="ja-JP" sz="2000" b="1" dirty="0">
                <a:solidFill>
                  <a:srgbClr val="FF0000"/>
                </a:solidFill>
              </a:rPr>
              <a:t>3 2</a:t>
            </a:r>
            <a:r>
              <a:rPr lang="ja-JP" altLang="en-US" sz="2000" dirty="0"/>
              <a:t>。</a:t>
            </a:r>
            <a:endParaRPr lang="en-US" altLang="ja-JP" sz="2000" dirty="0"/>
          </a:p>
          <a:p>
            <a:pPr marL="342900" indent="-342900">
              <a:buFont typeface="Arial" panose="020B0604020202020204" pitchFamily="34" charset="0"/>
              <a:buChar char="•"/>
            </a:pPr>
            <a:r>
              <a:rPr lang="ja-JP" altLang="en-US" sz="2000" dirty="0"/>
              <a:t>発展</a:t>
            </a:r>
            <a:r>
              <a:rPr lang="en-US" altLang="ja-JP" sz="2000" dirty="0"/>
              <a:t>: 1973</a:t>
            </a:r>
            <a:r>
              <a:rPr lang="ja-JP" altLang="en-US" sz="2000" dirty="0"/>
              <a:t>年には、</a:t>
            </a:r>
            <a:r>
              <a:rPr lang="en-US" altLang="ja-JP" sz="2000" dirty="0"/>
              <a:t>RCA</a:t>
            </a:r>
            <a:r>
              <a:rPr lang="ja-JP" altLang="en-US" sz="2000" dirty="0"/>
              <a:t>の</a:t>
            </a:r>
            <a:r>
              <a:rPr lang="en-US" altLang="ja-JP" sz="2000" dirty="0"/>
              <a:t>Bernard J. Lechner</a:t>
            </a:r>
            <a:r>
              <a:rPr lang="ja-JP" altLang="en-US" sz="2000" dirty="0"/>
              <a:t>が</a:t>
            </a:r>
            <a:r>
              <a:rPr lang="en-US" altLang="ja-JP" sz="2000" dirty="0"/>
              <a:t>TFT</a:t>
            </a:r>
            <a:r>
              <a:rPr lang="ja-JP" altLang="en-US" sz="2000" dirty="0"/>
              <a:t>を液晶ディスプレイ </a:t>
            </a:r>
            <a:r>
              <a:rPr lang="en-US" altLang="ja-JP" sz="2000" dirty="0"/>
              <a:t>(LCD) </a:t>
            </a:r>
            <a:r>
              <a:rPr lang="ja-JP" altLang="en-US" sz="2000" dirty="0"/>
              <a:t>に応用するアイデアを発表しました。その後、この技術が発展し、アクティブマトリックス液晶ディスプレイ（</a:t>
            </a:r>
            <a:r>
              <a:rPr lang="en-US" altLang="ja-JP" sz="2000" dirty="0"/>
              <a:t>AM-LCD</a:t>
            </a:r>
            <a:r>
              <a:rPr lang="ja-JP" altLang="en-US" sz="2000" dirty="0"/>
              <a:t>）に進化しました</a:t>
            </a:r>
            <a:r>
              <a:rPr lang="en-US" altLang="ja-JP" sz="2000" b="1" dirty="0">
                <a:solidFill>
                  <a:srgbClr val="FF0000"/>
                </a:solidFill>
              </a:rPr>
              <a:t>1 2</a:t>
            </a:r>
            <a:r>
              <a:rPr lang="ja-JP" altLang="en-US" sz="2000" dirty="0"/>
              <a:t>。</a:t>
            </a:r>
            <a:endParaRPr lang="en-US" altLang="ja-JP" sz="2000" dirty="0"/>
          </a:p>
          <a:p>
            <a:pPr marL="514350" indent="-514350">
              <a:buAutoNum type="arabicPeriod"/>
            </a:pPr>
            <a:r>
              <a:rPr lang="en-US" altLang="ja-JP" dirty="0">
                <a:hlinkClick r:id="rId3">
                  <a:extLst>
                    <a:ext uri="{A12FA001-AC4F-418D-AE19-62706E023703}">
                      <ahyp:hlinkClr xmlns:ahyp="http://schemas.microsoft.com/office/drawing/2018/hyperlinkcolor" val="tx"/>
                    </a:ext>
                  </a:extLst>
                </a:hlinkClick>
              </a:rPr>
              <a:t>https://www.orientdisplay.com/ja/knowledge-base/tft-basics/lcd-history/</a:t>
            </a:r>
            <a:endParaRPr lang="en-US" altLang="ja-JP" dirty="0"/>
          </a:p>
          <a:p>
            <a:pPr marL="514350" indent="-514350">
              <a:buAutoNum type="arabicPeriod"/>
            </a:pPr>
            <a:r>
              <a:rPr lang="en-US" altLang="ja-JP" dirty="0">
                <a:hlinkClick r:id="rId4">
                  <a:extLst>
                    <a:ext uri="{A12FA001-AC4F-418D-AE19-62706E023703}">
                      <ahyp:hlinkClr xmlns:ahyp="http://schemas.microsoft.com/office/drawing/2018/hyperlinkcolor" val="tx"/>
                    </a:ext>
                  </a:extLst>
                </a:hlinkClick>
              </a:rPr>
              <a:t>https://www.jstage.jst.go.jp/article/oubutsu/79/1/79_32/_pdf/-char/ja</a:t>
            </a:r>
            <a:endParaRPr lang="en-US" altLang="ja-JP" dirty="0"/>
          </a:p>
          <a:p>
            <a:pPr marL="514350" indent="-514350">
              <a:buAutoNum type="arabicPeriod"/>
            </a:pPr>
            <a:r>
              <a:rPr lang="en-US" altLang="ja-JP" dirty="0">
                <a:hlinkClick r:id="rId5">
                  <a:extLst>
                    <a:ext uri="{A12FA001-AC4F-418D-AE19-62706E023703}">
                      <ahyp:hlinkClr xmlns:ahyp="http://schemas.microsoft.com/office/drawing/2018/hyperlinkcolor" val="tx"/>
                    </a:ext>
                  </a:extLst>
                </a:hlinkClick>
              </a:rPr>
              <a:t>https://ja.wikipedia.org/wiki/%E8%96%84%E8%86%9C%E3%83%88%E3%83%A9%E3%83%B3%E3%82%B8%E3%82%B9%E3%82%BF</a:t>
            </a:r>
            <a:endParaRPr lang="en-US" altLang="ja-JP" dirty="0"/>
          </a:p>
          <a:p>
            <a:endParaRPr lang="en-US" altLang="ja-JP" sz="2400" dirty="0">
              <a:solidFill>
                <a:srgbClr val="FF0000"/>
              </a:solidFill>
            </a:endParaRPr>
          </a:p>
          <a:p>
            <a:r>
              <a:rPr lang="ja-JP" altLang="en-US" sz="2400" dirty="0">
                <a:solidFill>
                  <a:srgbClr val="0000FF"/>
                </a:solidFill>
              </a:rPr>
              <a:t>　　　・ 参考文献が少ない</a:t>
            </a:r>
            <a:endParaRPr lang="en-US" altLang="ja-JP" sz="2400" dirty="0">
              <a:solidFill>
                <a:srgbClr val="0000FF"/>
              </a:solidFill>
            </a:endParaRPr>
          </a:p>
          <a:p>
            <a:r>
              <a:rPr lang="ja-JP" altLang="en-US" sz="2400" dirty="0">
                <a:solidFill>
                  <a:srgbClr val="0000FF"/>
                </a:solidFill>
              </a:rPr>
              <a:t>　　　・ 原典は見ていない </a:t>
            </a:r>
            <a:r>
              <a:rPr lang="en-US" altLang="ja-JP" sz="2400" dirty="0">
                <a:solidFill>
                  <a:srgbClr val="0000FF"/>
                </a:solidFill>
              </a:rPr>
              <a:t>(</a:t>
            </a:r>
            <a:r>
              <a:rPr lang="ja-JP" altLang="en-US" sz="2400" dirty="0">
                <a:solidFill>
                  <a:srgbClr val="0000FF"/>
                </a:solidFill>
              </a:rPr>
              <a:t>論文は参照できない</a:t>
            </a:r>
            <a:r>
              <a:rPr lang="en-US" altLang="ja-JP" sz="2400" dirty="0">
                <a:solidFill>
                  <a:srgbClr val="0000FF"/>
                </a:solidFill>
              </a:rPr>
              <a:t>)</a:t>
            </a:r>
          </a:p>
          <a:p>
            <a:r>
              <a:rPr lang="ja-JP" altLang="en-US" sz="2400" dirty="0">
                <a:solidFill>
                  <a:srgbClr val="0000FF"/>
                </a:solidFill>
              </a:rPr>
              <a:t>　　　・ </a:t>
            </a:r>
            <a:r>
              <a:rPr lang="en-US" altLang="ja-JP" sz="2400" dirty="0">
                <a:solidFill>
                  <a:srgbClr val="0000FF"/>
                </a:solidFill>
              </a:rPr>
              <a:t>Wikipedia</a:t>
            </a:r>
            <a:r>
              <a:rPr lang="ja-JP" altLang="en-US" sz="2400" dirty="0">
                <a:solidFill>
                  <a:srgbClr val="0000FF"/>
                </a:solidFill>
              </a:rPr>
              <a:t>など、さらにダブルチェックが必要なソースを参照している</a:t>
            </a:r>
            <a:endParaRPr lang="en-US" altLang="ja-JP" sz="2400" dirty="0">
              <a:solidFill>
                <a:srgbClr val="0000FF"/>
              </a:solidFill>
            </a:endParaRPr>
          </a:p>
          <a:p>
            <a:r>
              <a:rPr lang="ja-JP" altLang="en-US" sz="2800" dirty="0">
                <a:solidFill>
                  <a:srgbClr val="FF0000"/>
                </a:solidFill>
              </a:rPr>
              <a:t>　　　　　　自分でファクトチェック、原典チェックをすること</a:t>
            </a:r>
            <a:endParaRPr lang="en-US" altLang="ja-JP" sz="2800" dirty="0">
              <a:solidFill>
                <a:srgbClr val="FF0000"/>
              </a:solidFill>
            </a:endParaRPr>
          </a:p>
        </p:txBody>
      </p:sp>
    </p:spTree>
    <p:extLst>
      <p:ext uri="{BB962C8B-B14F-4D97-AF65-F5344CB8AC3E}">
        <p14:creationId xmlns:p14="http://schemas.microsoft.com/office/powerpoint/2010/main" val="2247799437"/>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45B3B-EBF0-EE69-28B7-96DF501919F1}"/>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D5CC95F8-0D50-2A95-512D-05DA25F5156B}"/>
              </a:ext>
            </a:extLst>
          </p:cNvPr>
          <p:cNvSpPr txBox="1"/>
          <p:nvPr/>
        </p:nvSpPr>
        <p:spPr>
          <a:xfrm>
            <a:off x="1162050" y="1797388"/>
            <a:ext cx="10261600" cy="3539430"/>
          </a:xfrm>
          <a:prstGeom prst="rect">
            <a:avLst/>
          </a:prstGeom>
          <a:noFill/>
        </p:spPr>
        <p:txBody>
          <a:bodyPr wrap="square">
            <a:spAutoFit/>
          </a:bodyPr>
          <a:lstStyle/>
          <a:p>
            <a:pPr algn="ctr"/>
            <a:r>
              <a:rPr lang="ja-JP" altLang="en-US" sz="4000" dirty="0"/>
              <a:t>参考資料： 著作権</a:t>
            </a:r>
            <a:endParaRPr lang="en-US" altLang="ja-JP" sz="4000" dirty="0"/>
          </a:p>
          <a:p>
            <a:endParaRPr lang="en-US" altLang="ja-JP" dirty="0"/>
          </a:p>
          <a:p>
            <a:r>
              <a:rPr lang="ja-JP" altLang="en-US" dirty="0"/>
              <a:t>以降のスライド </a:t>
            </a:r>
            <a:r>
              <a:rPr lang="en-US" altLang="ja-JP" dirty="0"/>
              <a:t>(</a:t>
            </a:r>
            <a:r>
              <a:rPr lang="ja-JP" altLang="en-US" dirty="0"/>
              <a:t>本ページと同じスタイル</a:t>
            </a:r>
            <a:r>
              <a:rPr lang="en-US" altLang="ja-JP" dirty="0"/>
              <a:t>)</a:t>
            </a:r>
            <a:r>
              <a:rPr lang="ja-JP" altLang="en-US" dirty="0"/>
              <a:t> は</a:t>
            </a:r>
          </a:p>
          <a:p>
            <a:endParaRPr lang="ja-JP" altLang="en-US" sz="2800" dirty="0"/>
          </a:p>
          <a:p>
            <a:r>
              <a:rPr lang="ja-JP" altLang="en-US" sz="2800" dirty="0"/>
              <a:t>２０２５年度フロンティア材料研究所安全衛生講習会</a:t>
            </a:r>
            <a:br>
              <a:rPr lang="ja-JP" altLang="en-US" sz="2800" dirty="0"/>
            </a:br>
            <a:r>
              <a:rPr lang="ja-JP" altLang="en-US" sz="2800" dirty="0"/>
              <a:t>研究不正防止及びコンプライアンス教育について</a:t>
            </a:r>
          </a:p>
          <a:p>
            <a:r>
              <a:rPr lang="en-US" altLang="ja-JP" sz="2800" dirty="0"/>
              <a:t>							</a:t>
            </a:r>
            <a:r>
              <a:rPr lang="ja-JP" altLang="en-US" sz="2800" dirty="0"/>
              <a:t>神谷利夫</a:t>
            </a:r>
          </a:p>
          <a:p>
            <a:br>
              <a:rPr lang="ja-JP" altLang="en-US" dirty="0"/>
            </a:br>
            <a:r>
              <a:rPr lang="ja-JP" altLang="en-US" dirty="0"/>
              <a:t>から抜粋</a:t>
            </a:r>
          </a:p>
        </p:txBody>
      </p:sp>
    </p:spTree>
    <p:extLst>
      <p:ext uri="{BB962C8B-B14F-4D97-AF65-F5344CB8AC3E}">
        <p14:creationId xmlns:p14="http://schemas.microsoft.com/office/powerpoint/2010/main" val="30004084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3B19D-A938-BA2E-C92F-11301CDA4B3A}"/>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1A47088A-2B5A-1A30-89F9-F7BC1471EA2F}"/>
              </a:ext>
            </a:extLst>
          </p:cNvPr>
          <p:cNvSpPr>
            <a:spLocks noGrp="1"/>
          </p:cNvSpPr>
          <p:nvPr>
            <p:ph type="title"/>
          </p:nvPr>
        </p:nvSpPr>
        <p:spPr/>
        <p:txBody>
          <a:bodyPr/>
          <a:lstStyle/>
          <a:p>
            <a:r>
              <a:rPr lang="ja-JP" altLang="en-US" dirty="0"/>
              <a:t>著作権・著作物</a:t>
            </a:r>
            <a:endParaRPr kumimoji="1" lang="en-US" dirty="0"/>
          </a:p>
        </p:txBody>
      </p:sp>
      <p:sp>
        <p:nvSpPr>
          <p:cNvPr id="7" name="コンテンツ プレースホルダー 6">
            <a:extLst>
              <a:ext uri="{FF2B5EF4-FFF2-40B4-BE49-F238E27FC236}">
                <a16:creationId xmlns:a16="http://schemas.microsoft.com/office/drawing/2014/main" id="{72ABE7F3-8F3E-95D3-81CA-A6E0C8A9335B}"/>
              </a:ext>
            </a:extLst>
          </p:cNvPr>
          <p:cNvSpPr>
            <a:spLocks noGrp="1"/>
          </p:cNvSpPr>
          <p:nvPr>
            <p:ph idx="1"/>
          </p:nvPr>
        </p:nvSpPr>
        <p:spPr>
          <a:xfrm>
            <a:off x="263352" y="908721"/>
            <a:ext cx="11928648" cy="5832647"/>
          </a:xfrm>
        </p:spPr>
        <p:txBody>
          <a:bodyPr>
            <a:noAutofit/>
          </a:bodyPr>
          <a:lstStyle/>
          <a:p>
            <a:pPr eaLnBrk="1" fontAlgn="auto" hangingPunct="1">
              <a:spcBef>
                <a:spcPct val="0"/>
              </a:spcBef>
              <a:spcAft>
                <a:spcPts val="0"/>
              </a:spcAft>
              <a:buNone/>
              <a:defRPr/>
            </a:pPr>
            <a:r>
              <a:rPr lang="ja-JP" altLang="en-US" sz="2400" b="1" dirty="0">
                <a:solidFill>
                  <a:prstClr val="black"/>
                </a:solidFill>
                <a:latin typeface="Calibri"/>
              </a:rPr>
              <a:t>著作物： 著作権法第２条第１項第１号で定義</a:t>
            </a:r>
            <a:endParaRPr lang="en-US" altLang="ja-JP" sz="2400" b="1" dirty="0">
              <a:solidFill>
                <a:prstClr val="black"/>
              </a:solidFill>
              <a:latin typeface="Calibri"/>
            </a:endParaRPr>
          </a:p>
          <a:p>
            <a:pPr eaLnBrk="1" fontAlgn="auto" hangingPunct="1">
              <a:spcBef>
                <a:spcPct val="0"/>
              </a:spcBef>
              <a:spcAft>
                <a:spcPts val="0"/>
              </a:spcAft>
              <a:buNone/>
              <a:defRPr/>
            </a:pPr>
            <a:r>
              <a:rPr lang="ja-JP" altLang="en-US" sz="2400" b="1" dirty="0">
                <a:solidFill>
                  <a:srgbClr val="0000FF"/>
                </a:solidFill>
                <a:latin typeface="Calibri"/>
              </a:rPr>
              <a:t>「思想又は感情を</a:t>
            </a:r>
            <a:r>
              <a:rPr lang="ja-JP" altLang="en-US" sz="2400" b="1" dirty="0">
                <a:solidFill>
                  <a:srgbClr val="FF0000"/>
                </a:solidFill>
                <a:latin typeface="Calibri"/>
              </a:rPr>
              <a:t>創作的</a:t>
            </a:r>
            <a:r>
              <a:rPr lang="ja-JP" altLang="en-US" sz="2400" b="1" dirty="0">
                <a:solidFill>
                  <a:srgbClr val="0000FF"/>
                </a:solidFill>
                <a:latin typeface="Calibri"/>
              </a:rPr>
              <a:t>に表現したものであつて、文芸、学術、美術又は音楽の範囲に属するものをいう。」</a:t>
            </a:r>
            <a:endParaRPr lang="en-US" altLang="ja-JP" sz="2400" b="1" dirty="0">
              <a:solidFill>
                <a:srgbClr val="0000FF"/>
              </a:solidFill>
              <a:latin typeface="Calibri"/>
            </a:endParaRPr>
          </a:p>
          <a:p>
            <a:pPr eaLnBrk="1" fontAlgn="auto" hangingPunct="1">
              <a:spcBef>
                <a:spcPct val="0"/>
              </a:spcBef>
              <a:spcAft>
                <a:spcPts val="0"/>
              </a:spcAft>
              <a:buNone/>
              <a:defRPr/>
            </a:pPr>
            <a:endParaRPr lang="en-US" altLang="ja-JP" sz="2400" b="1" dirty="0">
              <a:solidFill>
                <a:srgbClr val="0000FF"/>
              </a:solidFill>
              <a:latin typeface="Calibri"/>
            </a:endParaRPr>
          </a:p>
          <a:p>
            <a:pPr eaLnBrk="1" fontAlgn="auto" hangingPunct="1">
              <a:spcBef>
                <a:spcPct val="0"/>
              </a:spcBef>
              <a:spcAft>
                <a:spcPts val="0"/>
              </a:spcAft>
              <a:buNone/>
              <a:defRPr/>
            </a:pPr>
            <a:r>
              <a:rPr lang="ja-JP" altLang="en-US" sz="2400" b="1" dirty="0">
                <a:latin typeface="Calibri"/>
              </a:rPr>
              <a:t>・ 創作性がないものは著作物にならない</a:t>
            </a:r>
            <a:endParaRPr lang="en-US" altLang="ja-JP" sz="2400" b="1" dirty="0">
              <a:latin typeface="Calibri"/>
            </a:endParaRPr>
          </a:p>
          <a:p>
            <a:pPr eaLnBrk="1" fontAlgn="auto" hangingPunct="1">
              <a:spcBef>
                <a:spcPct val="0"/>
              </a:spcBef>
              <a:spcAft>
                <a:spcPts val="0"/>
              </a:spcAft>
              <a:buNone/>
              <a:defRPr/>
            </a:pPr>
            <a:r>
              <a:rPr lang="ja-JP" altLang="en-US" sz="2400" b="1" dirty="0">
                <a:latin typeface="Calibri"/>
              </a:rPr>
              <a:t>・ プログラムのソースコードは工業所有権の対象にならないが、</a:t>
            </a:r>
            <a:br>
              <a:rPr lang="en-US" altLang="ja-JP" sz="2400" b="1" dirty="0">
                <a:latin typeface="Calibri"/>
              </a:rPr>
            </a:br>
            <a:r>
              <a:rPr lang="ja-JP" altLang="en-US" sz="2400" b="1" dirty="0">
                <a:latin typeface="Calibri"/>
              </a:rPr>
              <a:t>　著作物として保護される </a:t>
            </a:r>
            <a:r>
              <a:rPr lang="en-US" altLang="ja-JP" sz="2400" b="1" dirty="0">
                <a:latin typeface="Calibri"/>
              </a:rPr>
              <a:t>(</a:t>
            </a:r>
            <a:r>
              <a:rPr lang="zh-CN" altLang="en-US" sz="2400" b="1" dirty="0">
                <a:latin typeface="Calibri"/>
              </a:rPr>
              <a:t>著作権法第</a:t>
            </a:r>
            <a:r>
              <a:rPr lang="en-US" altLang="zh-CN" sz="2400" b="1" dirty="0">
                <a:latin typeface="Calibri"/>
              </a:rPr>
              <a:t>2</a:t>
            </a:r>
            <a:r>
              <a:rPr lang="zh-CN" altLang="en-US" sz="2400" b="1" dirty="0">
                <a:latin typeface="Calibri"/>
              </a:rPr>
              <a:t>条第</a:t>
            </a:r>
            <a:r>
              <a:rPr lang="en-US" altLang="zh-CN" sz="2400" b="1" dirty="0">
                <a:latin typeface="Calibri"/>
              </a:rPr>
              <a:t>1</a:t>
            </a:r>
            <a:r>
              <a:rPr lang="zh-CN" altLang="en-US" sz="2400" b="1" dirty="0">
                <a:latin typeface="Calibri"/>
              </a:rPr>
              <a:t>項第</a:t>
            </a:r>
            <a:r>
              <a:rPr lang="en-US" altLang="zh-CN" sz="2400" b="1" dirty="0">
                <a:latin typeface="Calibri"/>
              </a:rPr>
              <a:t>1</a:t>
            </a:r>
            <a:r>
              <a:rPr lang="zh-CN" altLang="en-US" sz="2400" b="1" dirty="0">
                <a:latin typeface="Calibri"/>
              </a:rPr>
              <a:t>号</a:t>
            </a:r>
            <a:r>
              <a:rPr lang="en-US" altLang="ja-JP" sz="2400" b="1" dirty="0">
                <a:latin typeface="Calibri"/>
              </a:rPr>
              <a:t>)</a:t>
            </a:r>
            <a:br>
              <a:rPr lang="en-US" altLang="ja-JP" sz="2400" b="1" dirty="0">
                <a:latin typeface="Calibri"/>
              </a:rPr>
            </a:br>
            <a:r>
              <a:rPr lang="ja-JP" altLang="en-US" sz="2400" b="1" dirty="0">
                <a:latin typeface="Calibri"/>
              </a:rPr>
              <a:t>　　・ </a:t>
            </a:r>
            <a:r>
              <a:rPr lang="ja-JP" altLang="en-US" sz="2400" b="1" dirty="0">
                <a:solidFill>
                  <a:srgbClr val="FF0000"/>
                </a:solidFill>
                <a:latin typeface="Calibri"/>
              </a:rPr>
              <a:t>誰が書いても同じになるコードは著作物にならない</a:t>
            </a:r>
            <a:endParaRPr lang="en-US" altLang="ja-JP" sz="2400" b="1" dirty="0">
              <a:solidFill>
                <a:srgbClr val="FF0000"/>
              </a:solidFill>
              <a:latin typeface="Calibri"/>
            </a:endParaRPr>
          </a:p>
          <a:p>
            <a:pPr eaLnBrk="1" fontAlgn="auto" hangingPunct="1">
              <a:spcBef>
                <a:spcPct val="0"/>
              </a:spcBef>
              <a:spcAft>
                <a:spcPts val="0"/>
              </a:spcAft>
              <a:buNone/>
              <a:defRPr/>
            </a:pPr>
            <a:r>
              <a:rPr lang="ja-JP" altLang="en-US" sz="2400" b="1" dirty="0">
                <a:latin typeface="Calibri"/>
              </a:rPr>
              <a:t>・ プログラムのソースコード自体は工業所有権の対象にならないが、</a:t>
            </a:r>
            <a:br>
              <a:rPr lang="en-US" altLang="ja-JP" sz="2400" b="1" dirty="0">
                <a:latin typeface="Calibri"/>
              </a:rPr>
            </a:br>
            <a:r>
              <a:rPr lang="ja-JP" altLang="en-US" sz="2400" b="1" dirty="0">
                <a:latin typeface="Calibri"/>
              </a:rPr>
              <a:t>　プログラムが装置と組み合わせて特定の技術的な効果を発揮し、</a:t>
            </a:r>
            <a:br>
              <a:rPr lang="en-US" altLang="ja-JP" sz="2400" b="1" dirty="0">
                <a:latin typeface="Calibri"/>
              </a:rPr>
            </a:br>
            <a:r>
              <a:rPr lang="ja-JP" altLang="en-US" sz="2400" b="1" dirty="0">
                <a:latin typeface="Calibri"/>
              </a:rPr>
              <a:t>　「特許要件」を満たす場合、工業所有権の対象となる可能性がある </a:t>
            </a:r>
            <a:r>
              <a:rPr lang="en-US" altLang="ja-JP" sz="2400" b="1" dirty="0">
                <a:latin typeface="Calibri"/>
              </a:rPr>
              <a:t>(</a:t>
            </a:r>
            <a:r>
              <a:rPr lang="ja-JP" altLang="en-US" sz="2400" b="1" dirty="0">
                <a:latin typeface="Calibri"/>
              </a:rPr>
              <a:t>特許法、実用新案法</a:t>
            </a:r>
            <a:r>
              <a:rPr lang="en-US" altLang="ja-JP" sz="2400" b="1" dirty="0">
                <a:latin typeface="Calibri"/>
              </a:rPr>
              <a:t>)</a:t>
            </a:r>
          </a:p>
          <a:p>
            <a:pPr eaLnBrk="1" fontAlgn="auto" hangingPunct="1">
              <a:spcBef>
                <a:spcPct val="0"/>
              </a:spcBef>
              <a:spcAft>
                <a:spcPts val="0"/>
              </a:spcAft>
              <a:buNone/>
              <a:defRPr/>
            </a:pPr>
            <a:endParaRPr lang="en-US" altLang="ja-JP" sz="2400" b="1" dirty="0">
              <a:latin typeface="Calibri"/>
            </a:endParaRPr>
          </a:p>
          <a:p>
            <a:pPr eaLnBrk="1" fontAlgn="auto" hangingPunct="1">
              <a:spcBef>
                <a:spcPct val="0"/>
              </a:spcBef>
              <a:spcAft>
                <a:spcPts val="0"/>
              </a:spcAft>
              <a:buNone/>
              <a:defRPr/>
            </a:pPr>
            <a:r>
              <a:rPr lang="ja-JP" altLang="en-US" sz="2400" b="1" dirty="0">
                <a:latin typeface="Calibri"/>
              </a:rPr>
              <a:t>・ </a:t>
            </a:r>
            <a:r>
              <a:rPr lang="ja-JP" altLang="en-US" sz="2000" b="1" dirty="0">
                <a:latin typeface="Calibri"/>
              </a:rPr>
              <a:t>流行語のように創作性が十分に認められる独自性のある表現であり、</a:t>
            </a:r>
            <a:br>
              <a:rPr lang="en-US" altLang="ja-JP" sz="2000" b="1" dirty="0">
                <a:latin typeface="Calibri"/>
              </a:rPr>
            </a:br>
            <a:r>
              <a:rPr lang="ja-JP" altLang="en-US" sz="2000" b="1" dirty="0">
                <a:latin typeface="Calibri"/>
              </a:rPr>
              <a:t>　特定の個人などが最初に作り出したという証拠があれば、著作権が成立することがある。</a:t>
            </a:r>
            <a:br>
              <a:rPr lang="en-US" altLang="ja-JP" sz="2000" b="1" dirty="0">
                <a:latin typeface="Calibri"/>
              </a:rPr>
            </a:br>
            <a:r>
              <a:rPr lang="ja-JP" altLang="en-US" sz="2000" b="1" dirty="0">
                <a:latin typeface="Calibri"/>
              </a:rPr>
              <a:t>　　ただし、短いフレーズや一般的な言葉遣いは、創作性が十分と見なされない場合が多い。　</a:t>
            </a:r>
            <a:br>
              <a:rPr lang="en-US" altLang="ja-JP" sz="2000" b="1" dirty="0">
                <a:latin typeface="Calibri"/>
              </a:rPr>
            </a:br>
            <a:r>
              <a:rPr lang="ja-JP" altLang="en-US" sz="2000" b="1" dirty="0">
                <a:latin typeface="Calibri"/>
              </a:rPr>
              <a:t>　このような場合は商標登録などで権利を</a:t>
            </a:r>
            <a:r>
              <a:rPr lang="ja-JP" altLang="en-US" sz="2000" b="1">
                <a:latin typeface="Calibri"/>
              </a:rPr>
              <a:t>確保することが考えられる。</a:t>
            </a:r>
            <a:br>
              <a:rPr lang="en-US" altLang="ja-JP" sz="2000" b="1" dirty="0">
                <a:latin typeface="Calibri"/>
              </a:rPr>
            </a:br>
            <a:endParaRPr lang="en-US" altLang="ja-JP" sz="2400" b="1" dirty="0">
              <a:solidFill>
                <a:srgbClr val="0000FF"/>
              </a:solidFill>
              <a:latin typeface="Calibri"/>
            </a:endParaRPr>
          </a:p>
        </p:txBody>
      </p:sp>
    </p:spTree>
    <p:extLst>
      <p:ext uri="{BB962C8B-B14F-4D97-AF65-F5344CB8AC3E}">
        <p14:creationId xmlns:p14="http://schemas.microsoft.com/office/powerpoint/2010/main" val="30374287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407368" y="1005110"/>
            <a:ext cx="11521280" cy="4370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54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が、・・・・・</a:t>
            </a:r>
            <a:endParaRPr kumimoji="1" lang="en-US" altLang="ja-JP" sz="54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引用したい（コピペしたい） 内容は、誰かが時間とコストを</a:t>
            </a:r>
            <a:br>
              <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かけて作ったもの。</a:t>
            </a:r>
            <a:r>
              <a:rPr kumimoji="1" lang="ja-JP" altLang="en-US" sz="28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レスペクト（引用）しましょう</a:t>
            </a: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srgbClr val="0000FF"/>
                </a:solidFill>
                <a:effectLst/>
                <a:uLnTx/>
                <a:uFillTx/>
                <a:latin typeface="Calibri"/>
                <a:ea typeface="ＭＳ Ｐゴシック" panose="020B0600070205080204" pitchFamily="50" charset="-128"/>
                <a:cs typeface="+mn-cs"/>
              </a:rPr>
              <a:t>・ レスペクトするほどの価値がないと思うのであれば、自分で作れ</a:t>
            </a:r>
            <a:endParaRPr kumimoji="1" lang="en-US" altLang="ja-JP" sz="2800" b="1" i="0" u="none" strike="noStrike" kern="1200" cap="none" spc="0" normalizeH="0" baseline="0" noProof="0" dirty="0">
              <a:ln>
                <a:noFill/>
              </a:ln>
              <a:solidFill>
                <a:srgbClr val="0000FF"/>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2800" b="1" i="0" u="none" strike="noStrike" kern="1200" cap="none" spc="0" normalizeH="0" baseline="0" noProof="0" dirty="0">
              <a:ln>
                <a:noFill/>
              </a:ln>
              <a:solidFill>
                <a:srgbClr val="0000FF"/>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2800" b="1" i="0" u="none" strike="noStrike" kern="1200" cap="none" spc="0" normalizeH="0" baseline="0" noProof="0" dirty="0">
              <a:ln>
                <a:noFill/>
              </a:ln>
              <a:solidFill>
                <a:srgbClr val="0000FF"/>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コンプライアンス</a:t>
            </a:r>
            <a:r>
              <a:rPr kumimoji="1" lang="en-US" altLang="ja-JP"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法令順守 </a:t>
            </a:r>
            <a:r>
              <a:rPr kumimoji="1" lang="en-US" altLang="ja-JP"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法律、規則、</a:t>
            </a:r>
            <a:r>
              <a:rPr kumimoji="1" lang="ja-JP" alt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rPr>
              <a:t>モラル</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r>
              <a:rPr kumimoji="1" lang="ja-JP" altLang="en-US" sz="28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常識</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r>
              <a:rPr kumimoji="1" lang="en-US" altLang="ja-JP"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2800" b="1" i="0" u="none" strike="noStrike" kern="1200" cap="none" spc="0" normalizeH="0" baseline="0" noProof="0" dirty="0">
              <a:ln>
                <a:noFill/>
              </a:ln>
              <a:solidFill>
                <a:srgbClr val="0000FF"/>
              </a:solidFill>
              <a:effectLst/>
              <a:uLnTx/>
              <a:uFillTx/>
              <a:latin typeface="Calibri"/>
              <a:ea typeface="ＭＳ Ｐゴシック" panose="020B0600070205080204" pitchFamily="50" charset="-128"/>
              <a:cs typeface="+mn-cs"/>
            </a:endParaRPr>
          </a:p>
        </p:txBody>
      </p:sp>
      <p:sp>
        <p:nvSpPr>
          <p:cNvPr id="2" name="タイトル 1"/>
          <p:cNvSpPr>
            <a:spLocks noGrp="1"/>
          </p:cNvSpPr>
          <p:nvPr>
            <p:ph type="title"/>
          </p:nvPr>
        </p:nvSpPr>
        <p:spPr/>
        <p:txBody>
          <a:bodyPr/>
          <a:lstStyle/>
          <a:p>
            <a:r>
              <a:rPr lang="en-US" sz="4400" dirty="0" err="1"/>
              <a:t>著作物</a:t>
            </a:r>
            <a:r>
              <a:rPr lang="ja-JP" altLang="en-US" sz="4400" dirty="0"/>
              <a:t>でない場合でも出典を明記</a:t>
            </a:r>
            <a:endParaRPr lang="en-US" sz="4400" dirty="0"/>
          </a:p>
        </p:txBody>
      </p:sp>
    </p:spTree>
    <p:extLst>
      <p:ext uri="{BB962C8B-B14F-4D97-AF65-F5344CB8AC3E}">
        <p14:creationId xmlns:p14="http://schemas.microsoft.com/office/powerpoint/2010/main" val="24783041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F6DCB-F4BB-A482-32F4-7932DBED4F20}"/>
            </a:ext>
          </a:extLst>
        </p:cNvPr>
        <p:cNvGrpSpPr/>
        <p:nvPr/>
      </p:nvGrpSpPr>
      <p:grpSpPr>
        <a:xfrm>
          <a:off x="0" y="0"/>
          <a:ext cx="0" cy="0"/>
          <a:chOff x="0" y="0"/>
          <a:chExt cx="0" cy="0"/>
        </a:xfrm>
      </p:grpSpPr>
      <p:sp>
        <p:nvSpPr>
          <p:cNvPr id="8195" name="Rectangle 4">
            <a:extLst>
              <a:ext uri="{FF2B5EF4-FFF2-40B4-BE49-F238E27FC236}">
                <a16:creationId xmlns:a16="http://schemas.microsoft.com/office/drawing/2014/main" id="{EC6A4DE5-FCAF-8D20-F0F2-A05D1D7BF785}"/>
              </a:ext>
            </a:extLst>
          </p:cNvPr>
          <p:cNvSpPr>
            <a:spLocks noChangeArrowheads="1"/>
          </p:cNvSpPr>
          <p:nvPr/>
        </p:nvSpPr>
        <p:spPr bwMode="auto">
          <a:xfrm>
            <a:off x="407368" y="1005110"/>
            <a:ext cx="11521280"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457200" marR="0" lvl="0" indent="-457200" algn="l" defTabSz="914400" rtl="0" eaLnBrk="1" fontAlgn="auto" latinLnBrk="0" hangingPunct="1">
              <a:lnSpc>
                <a:spcPct val="100000"/>
              </a:lnSpc>
              <a:spcBef>
                <a:spcPct val="0"/>
              </a:spcBef>
              <a:spcAft>
                <a:spcPts val="0"/>
              </a:spcAft>
              <a:buClrTx/>
              <a:buSzTx/>
              <a:buFontTx/>
              <a:buChar char="•"/>
              <a:tabLst/>
              <a:defRPr/>
            </a:pP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事実の集合体には、著作権は発生しない</a:t>
            </a: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ただし、事実の集合体を創作性のあるレイアウトや説明、解説や独自性をもつ解釈、注釈などを含んでいる場合には、その「表現方法」に著作権が発生する場合がある</a:t>
            </a: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事実を記述した文書、論文、書籍、図表などの「表現」には著作権が発生する</a:t>
            </a: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公表された内容に翻訳や編集が行われた場合、その翻訳や編集そのものに創作性があれば、著作権が発生する</a:t>
            </a: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EBCD06D0-3663-BB46-A946-702DEA0A3473}"/>
              </a:ext>
            </a:extLst>
          </p:cNvPr>
          <p:cNvSpPr>
            <a:spLocks noGrp="1"/>
          </p:cNvSpPr>
          <p:nvPr>
            <p:ph type="title"/>
          </p:nvPr>
        </p:nvSpPr>
        <p:spPr/>
        <p:txBody>
          <a:bodyPr/>
          <a:lstStyle/>
          <a:p>
            <a:r>
              <a:rPr lang="ja-JP" altLang="en-US" sz="4400" dirty="0"/>
              <a:t>著作権が発生しない場合と発生する場合</a:t>
            </a:r>
            <a:endParaRPr lang="en-US" sz="4400" dirty="0"/>
          </a:p>
        </p:txBody>
      </p:sp>
    </p:spTree>
    <p:extLst>
      <p:ext uri="{BB962C8B-B14F-4D97-AF65-F5344CB8AC3E}">
        <p14:creationId xmlns:p14="http://schemas.microsoft.com/office/powerpoint/2010/main" val="31918162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81061-04CA-B242-B671-C2C298DE23D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58B17EB-48DD-7C31-4E5C-3F283B436130}"/>
              </a:ext>
            </a:extLst>
          </p:cNvPr>
          <p:cNvSpPr>
            <a:spLocks noGrp="1"/>
          </p:cNvSpPr>
          <p:nvPr>
            <p:ph type="title"/>
          </p:nvPr>
        </p:nvSpPr>
        <p:spPr/>
        <p:txBody>
          <a:bodyPr/>
          <a:lstStyle/>
          <a:p>
            <a:r>
              <a:rPr lang="ja-JP" altLang="en-US" sz="4400" dirty="0"/>
              <a:t>著作権法における</a:t>
            </a:r>
            <a:r>
              <a:rPr lang="en-US" altLang="ja-JP" sz="4400" dirty="0"/>
              <a:t>2</a:t>
            </a:r>
            <a:r>
              <a:rPr lang="ja-JP" altLang="en-US" sz="4400" dirty="0"/>
              <a:t>次利用</a:t>
            </a:r>
            <a:endParaRPr lang="en-US" sz="4400" dirty="0"/>
          </a:p>
        </p:txBody>
      </p:sp>
      <p:sp>
        <p:nvSpPr>
          <p:cNvPr id="3" name="テキスト ボックス 2">
            <a:extLst>
              <a:ext uri="{FF2B5EF4-FFF2-40B4-BE49-F238E27FC236}">
                <a16:creationId xmlns:a16="http://schemas.microsoft.com/office/drawing/2014/main" id="{E2928530-178D-EC9F-14C1-DBD2ABC634FE}"/>
              </a:ext>
            </a:extLst>
          </p:cNvPr>
          <p:cNvSpPr txBox="1"/>
          <p:nvPr/>
        </p:nvSpPr>
        <p:spPr>
          <a:xfrm>
            <a:off x="409575" y="838201"/>
            <a:ext cx="11630025" cy="569386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私的使用での複製 </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著作権法第</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30</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条</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「個人的または家庭内、その準ずる範囲」で使用する目的であれば、著作物を複製することが許される。</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具体的には、個人が楽しむためのコピーや家族への共有などが該当。</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以下の行為は私的使用の範囲外となり違法：</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・インターネット上の違法コンテンツのダウンロード</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・コピーガードを回避して複製</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改変や引用ルール外での使用 </a:t>
            </a:r>
            <a:endPar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改変や複製したものを公開する場合、目的が公正であることや、主従関係（引用部分が従で、自分のコンテンツが主）を満たすなどの著作権法のルールを守る必要がある。</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これらの条件を満たさなければ、公開の瞬間に著作権侵害となる恐れ</a:t>
            </a:r>
          </a:p>
        </p:txBody>
      </p:sp>
    </p:spTree>
    <p:extLst>
      <p:ext uri="{BB962C8B-B14F-4D97-AF65-F5344CB8AC3E}">
        <p14:creationId xmlns:p14="http://schemas.microsoft.com/office/powerpoint/2010/main" val="312050404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335360" y="722114"/>
            <a:ext cx="9036050"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著作権法第</a:t>
            </a:r>
            <a:r>
              <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32</a:t>
            </a: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条 － 著作物の引用（</a:t>
            </a:r>
            <a:r>
              <a:rPr kumimoji="1" lang="en-US" altLang="ja-JP" sz="32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citation, quotation</a:t>
            </a: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20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著作権情報センター</a:t>
            </a:r>
            <a:r>
              <a:rPr kumimoji="1" lang="en-US" altLang="ja-JP" sz="20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r>
              <a:rPr kumimoji="1" lang="en-US" altLang="ja-JP" sz="20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http://www.cric.or.jp/qa/hajime/hajime7.html </a:t>
            </a: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a:t>
            </a:r>
            <a:r>
              <a:rPr kumimoji="1" lang="en-US" altLang="ja-JP" sz="20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Wikipedia                 :</a:t>
            </a:r>
            <a:r>
              <a:rPr kumimoji="1" lang="en-US" altLang="ja-JP" sz="20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https://ja.wikipedia.org/wiki/</a:t>
            </a:r>
            <a:r>
              <a:rPr kumimoji="1" lang="ja-JP"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引用</a:t>
            </a:r>
            <a:endParaRPr kumimoji="1" lang="en-US" altLang="ja-JP" sz="2000" b="1" i="0" u="none" strike="dbl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endParaRPr>
          </a:p>
        </p:txBody>
      </p:sp>
      <p:sp>
        <p:nvSpPr>
          <p:cNvPr id="4" name="Rectangle 4"/>
          <p:cNvSpPr>
            <a:spLocks noChangeArrowheads="1"/>
          </p:cNvSpPr>
          <p:nvPr/>
        </p:nvSpPr>
        <p:spPr bwMode="auto">
          <a:xfrm>
            <a:off x="983432" y="2348881"/>
            <a:ext cx="10945216" cy="4508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引用できる条件 </a:t>
            </a:r>
            <a:r>
              <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(quotation)</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公表されている著作物である。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引用の目的上、</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正当な範囲</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である、</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必然性</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がある。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引用部分とそれ以外の部分の「</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主従関係</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」が明確。</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「引用部分」が明確。</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「引用部分」が</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改変されていない</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「出典元」が明示</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されており、</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著作者が明らか。</a:t>
            </a:r>
            <a:br>
              <a:rPr kumimoji="1" lang="en-US" altLang="ja-JP"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br>
            <a:endParaRPr kumimoji="1" lang="en-US" altLang="ja-JP"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ＭＳ Ｐゴシック" panose="020B0600070205080204" pitchFamily="50" charset="-128"/>
                <a:cs typeface="+mn-cs"/>
              </a:rPr>
              <a:t>　　　</a:t>
            </a:r>
            <a:r>
              <a:rPr kumimoji="1" lang="en-US" altLang="ja-JP" sz="2800" b="0" i="0" u="none" strike="noStrike" kern="1200" cap="none" spc="0" normalizeH="0" baseline="0" noProof="0" dirty="0">
                <a:ln>
                  <a:noFill/>
                </a:ln>
                <a:solidFill>
                  <a:srgbClr val="0000FF"/>
                </a:solidFill>
                <a:effectLst/>
                <a:uLnTx/>
                <a:uFillTx/>
                <a:latin typeface="Times New Roman" panose="02020603050405020304" pitchFamily="18" charset="0"/>
                <a:ea typeface="ＭＳ Ｐゴシック" panose="020B0600070205080204" pitchFamily="50" charset="-128"/>
                <a:cs typeface="+mn-cs"/>
              </a:rPr>
              <a:t> </a:t>
            </a:r>
            <a:r>
              <a:rPr kumimoji="1" lang="ja-JP"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ＭＳ Ｐゴシック" panose="020B0600070205080204" pitchFamily="50" charset="-128"/>
                <a:cs typeface="+mn-cs"/>
              </a:rPr>
              <a:t>人文系では一発で論文撤回も</a:t>
            </a:r>
            <a:endParaRPr kumimoji="1" lang="en-US" altLang="ja-JP" sz="2800" b="0" i="0" u="none" strike="noStrike" kern="1200" cap="none" spc="0" normalizeH="0" baseline="0" noProof="0" dirty="0">
              <a:ln>
                <a:noFill/>
              </a:ln>
              <a:solidFill>
                <a:srgbClr val="0000FF"/>
              </a:solidFill>
              <a:effectLst/>
              <a:uLnTx/>
              <a:uFillTx/>
              <a:latin typeface="Calibri"/>
              <a:ea typeface="ＭＳ Ｐゴシック" panose="020B0600070205080204" pitchFamily="50" charset="-128"/>
              <a:cs typeface="+mn-cs"/>
            </a:endParaRPr>
          </a:p>
        </p:txBody>
      </p:sp>
      <p:sp>
        <p:nvSpPr>
          <p:cNvPr id="2" name="タイトル 1"/>
          <p:cNvSpPr>
            <a:spLocks noGrp="1"/>
          </p:cNvSpPr>
          <p:nvPr>
            <p:ph type="title"/>
          </p:nvPr>
        </p:nvSpPr>
        <p:spPr/>
        <p:txBody>
          <a:bodyPr/>
          <a:lstStyle/>
          <a:p>
            <a:r>
              <a:rPr lang="en-US" sz="4400" dirty="0" err="1"/>
              <a:t>著作物の引用</a:t>
            </a:r>
            <a:r>
              <a:rPr lang="ja-JP" altLang="en-US" sz="4400" dirty="0"/>
              <a:t>： 気軽なコピペ</a:t>
            </a:r>
            <a:endParaRPr lang="en-US" sz="4400" dirty="0"/>
          </a:p>
        </p:txBody>
      </p:sp>
      <p:cxnSp>
        <p:nvCxnSpPr>
          <p:cNvPr id="5" name="直線コネクタ 4"/>
          <p:cNvCxnSpPr/>
          <p:nvPr/>
        </p:nvCxnSpPr>
        <p:spPr>
          <a:xfrm>
            <a:off x="6242574" y="69450"/>
            <a:ext cx="3528392" cy="620688"/>
          </a:xfrm>
          <a:prstGeom prst="line">
            <a:avLst/>
          </a:prstGeom>
          <a:ln w="539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flipV="1">
            <a:off x="6170566" y="69451"/>
            <a:ext cx="3600400" cy="643935"/>
          </a:xfrm>
          <a:prstGeom prst="line">
            <a:avLst/>
          </a:prstGeom>
          <a:ln w="539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43079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D561C-90DD-20C8-2AE9-4CD67D06F81E}"/>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A963AA70-653B-A6AB-44A4-03D2EC7CA49D}"/>
              </a:ext>
            </a:extLst>
          </p:cNvPr>
          <p:cNvSpPr>
            <a:spLocks noChangeArrowheads="1"/>
          </p:cNvSpPr>
          <p:nvPr/>
        </p:nvSpPr>
        <p:spPr bwMode="auto">
          <a:xfrm>
            <a:off x="119336" y="908720"/>
            <a:ext cx="11881320" cy="5570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契約や売買によっても改変できない場合がある</a:t>
            </a:r>
            <a:endParaRPr kumimoji="1" lang="en-US" altLang="ja-JP"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著作権は譲渡可能</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著作人格権</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公表権、氏名表示権、同一性保持権</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譲渡不可</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歌詞に独自の言葉を入れ、作詞者の著作人格権を侵害し、</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その歌を歌えなくなった歌手がいる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著作隣接権</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実演家（俳優、音楽家など）の権利、レコード製作者の権利、</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放送事業者の権利など</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財産的な部分は譲渡可能だが、人格的な権利は譲渡不可</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肖像権、プライバシー権は譲渡不可</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0AD9FDFA-E1D8-34FF-ABFF-A16D2E7CC61A}"/>
              </a:ext>
            </a:extLst>
          </p:cNvPr>
          <p:cNvSpPr>
            <a:spLocks noGrp="1"/>
          </p:cNvSpPr>
          <p:nvPr>
            <p:ph type="title"/>
          </p:nvPr>
        </p:nvSpPr>
        <p:spPr/>
        <p:txBody>
          <a:bodyPr/>
          <a:lstStyle/>
          <a:p>
            <a:r>
              <a:rPr lang="ja-JP" altLang="en-US" sz="4400" dirty="0"/>
              <a:t>権利の譲渡</a:t>
            </a:r>
            <a:endParaRPr lang="en-US" sz="4400" dirty="0"/>
          </a:p>
        </p:txBody>
      </p:sp>
    </p:spTree>
    <p:extLst>
      <p:ext uri="{BB962C8B-B14F-4D97-AF65-F5344CB8AC3E}">
        <p14:creationId xmlns:p14="http://schemas.microsoft.com/office/powerpoint/2010/main" val="10451024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191A6-B255-6D51-687D-E070D8F0940E}"/>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576D1946-607B-A8F2-64B0-AD5197BC8271}"/>
              </a:ext>
            </a:extLst>
          </p:cNvPr>
          <p:cNvSpPr>
            <a:spLocks noChangeArrowheads="1"/>
          </p:cNvSpPr>
          <p:nvPr/>
        </p:nvSpPr>
        <p:spPr bwMode="auto">
          <a:xfrm>
            <a:off x="119336" y="908720"/>
            <a:ext cx="11881320" cy="5801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「無断転載を禁ずる」</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と書かれていても、</a:t>
            </a:r>
            <a:r>
              <a:rPr kumimoji="1" lang="ja-JP" alt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rPr>
              <a:t>「引用」はできる</a:t>
            </a:r>
            <a:endParaRPr kumimoji="1" lang="en-US" altLang="ja-JP"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「転載」は（関連部分の）全文転載を意味するため、引用ではない</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そのため、この文言が法的な拘束を強化する効果はないが、</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注意を喚起する効果が期待できる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ロゴ、キャラクターなどが引用に使われるのを防ぐ場合は、</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意匠権、商標権など、他の権利で保護</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する必要がある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ディズニー、サンリオなどのキャラクターの無断使用は、</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発覚した場合に法的処置が取られる可能性が高い</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街中で撮った写真や、創作の文章でも、肖像権、プライバシー権などの問題が発生することがある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64E5508F-93E9-DC62-6BD7-33FA719A8682}"/>
              </a:ext>
            </a:extLst>
          </p:cNvPr>
          <p:cNvSpPr>
            <a:spLocks noGrp="1"/>
          </p:cNvSpPr>
          <p:nvPr>
            <p:ph type="title"/>
          </p:nvPr>
        </p:nvSpPr>
        <p:spPr/>
        <p:txBody>
          <a:bodyPr/>
          <a:lstStyle/>
          <a:p>
            <a:r>
              <a:rPr lang="ja-JP" altLang="en-US" sz="4400" dirty="0"/>
              <a:t>「無断転載を禁ずる」「キャラクターの保護」など</a:t>
            </a:r>
            <a:endParaRPr lang="en-US" sz="4400" dirty="0"/>
          </a:p>
        </p:txBody>
      </p:sp>
    </p:spTree>
    <p:extLst>
      <p:ext uri="{BB962C8B-B14F-4D97-AF65-F5344CB8AC3E}">
        <p14:creationId xmlns:p14="http://schemas.microsoft.com/office/powerpoint/2010/main" val="2905404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F8B1D-4F87-86E9-30FA-FF1A049CF1BD}"/>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AC8E2E86-AD4C-2513-CDC7-3EADDC339938}"/>
              </a:ext>
            </a:extLst>
          </p:cNvPr>
          <p:cNvSpPr>
            <a:spLocks noGrp="1" noChangeArrowheads="1"/>
          </p:cNvSpPr>
          <p:nvPr>
            <p:ph type="title"/>
          </p:nvPr>
        </p:nvSpPr>
        <p:spPr>
          <a:xfrm>
            <a:off x="0" y="0"/>
            <a:ext cx="12192000" cy="838200"/>
          </a:xfrm>
        </p:spPr>
        <p:txBody>
          <a:bodyPr/>
          <a:lstStyle/>
          <a:p>
            <a:pPr eaLnBrk="1" hangingPunct="1"/>
            <a:r>
              <a:rPr lang="ja-JP" altLang="en-US" sz="3600" b="1" dirty="0">
                <a:solidFill>
                  <a:srgbClr val="0000FF"/>
                </a:solidFill>
              </a:rPr>
              <a:t>生成</a:t>
            </a:r>
            <a:r>
              <a:rPr lang="en-US" altLang="ja-JP" sz="3600" b="1" dirty="0">
                <a:solidFill>
                  <a:srgbClr val="0000FF"/>
                </a:solidFill>
              </a:rPr>
              <a:t>AI</a:t>
            </a:r>
            <a:r>
              <a:rPr lang="ja-JP" altLang="en-US" sz="3600" b="1" dirty="0">
                <a:solidFill>
                  <a:srgbClr val="0000FF"/>
                </a:solidFill>
              </a:rPr>
              <a:t>に頼りすぎると馬鹿になる</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78E2AB88-4A93-AFF8-81ED-3508AEE18733}"/>
              </a:ext>
            </a:extLst>
          </p:cNvPr>
          <p:cNvSpPr txBox="1"/>
          <p:nvPr/>
        </p:nvSpPr>
        <p:spPr>
          <a:xfrm>
            <a:off x="333375" y="795560"/>
            <a:ext cx="11858625" cy="5816977"/>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lang="ja-JP" altLang="en-US" sz="3200" b="1" dirty="0">
                <a:latin typeface="Times New Roman" panose="02020603050405020304" pitchFamily="18" charset="0"/>
                <a:ea typeface="ＭＳ Ｐゴシック" panose="020B0600070205080204" pitchFamily="50" charset="-128"/>
                <a:cs typeface="Times New Roman" panose="02020603050405020304" pitchFamily="18" charset="0"/>
              </a:rPr>
              <a:t>翻訳</a:t>
            </a:r>
            <a:endParaRPr kumimoji="1" lang="en-US" altLang="ja-JP" sz="3200" b="1" i="0" u="none" strike="noStrike" kern="1200" cap="none" spc="0" normalizeH="0" baseline="0" noProof="0" dirty="0">
              <a:ln>
                <a:noFill/>
              </a:ln>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科学、技術の世界で生きていくなら、</a:t>
            </a:r>
            <a:br>
              <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対面・リアルタイムで外国人と対応しないといけない</a:t>
            </a:r>
            <a:endPar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語学は、日々使うことでしか上達しない</a:t>
            </a:r>
            <a:endPar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2800" dirty="0">
                <a:solidFill>
                  <a:srgbClr val="FF0000"/>
                </a:solidFill>
                <a:latin typeface="Times New Roman" panose="02020603050405020304" pitchFamily="18" charset="0"/>
                <a:ea typeface="ＭＳ Ｐゴシック" panose="020B0600070205080204" pitchFamily="50" charset="-128"/>
                <a:cs typeface="Times New Roman" panose="02020603050405020304" pitchFamily="18" charset="0"/>
              </a:rPr>
              <a:t>まず、自力で英語にする</a:t>
            </a: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努力をする</a:t>
            </a:r>
            <a:endPar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Brush</a:t>
            </a: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 </a:t>
            </a:r>
            <a: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up</a:t>
            </a: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に生成</a:t>
            </a:r>
            <a: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AI</a:t>
            </a: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を使うことは有効。</a:t>
            </a:r>
            <a:b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b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ただし、</a:t>
            </a:r>
            <a:r>
              <a:rPr lang="ja-JP" altLang="en-US" sz="2800" b="1" dirty="0">
                <a:solidFill>
                  <a:srgbClr val="FF0000"/>
                </a:solidFill>
                <a:latin typeface="Times New Roman" panose="02020603050405020304" pitchFamily="18" charset="0"/>
                <a:ea typeface="ＭＳ Ｐゴシック" panose="020B0600070205080204" pitchFamily="50" charset="-128"/>
                <a:cs typeface="Times New Roman" panose="02020603050405020304" pitchFamily="18" charset="0"/>
              </a:rPr>
              <a:t>どのように修正されたか</a:t>
            </a: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を確認し、理解する</a:t>
            </a:r>
            <a:endPar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R="0" lvl="0" algn="l" defTabSz="914400" rtl="0" eaLnBrk="1" fontAlgn="auto" latinLnBrk="0" hangingPunct="1">
              <a:lnSpc>
                <a:spcPct val="100000"/>
              </a:lnSpc>
              <a:spcBef>
                <a:spcPts val="0"/>
              </a:spcBef>
              <a:spcAft>
                <a:spcPts val="0"/>
              </a:spcAft>
              <a:buClrTx/>
              <a:buSzTx/>
              <a:tabLst/>
              <a:defRPr/>
            </a:pPr>
            <a:r>
              <a:rPr lang="ja-JP" altLang="en-US" sz="3200" b="1"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研究関係</a:t>
            </a:r>
            <a:endParaRPr kumimoji="1" lang="en-US" altLang="ja-JP" sz="3200" b="1"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先端科学・情報では、生成</a:t>
            </a:r>
            <a:r>
              <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AI</a:t>
            </a: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が間違えた回答をする確率は高い</a:t>
            </a:r>
            <a:endPar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生成</a:t>
            </a:r>
            <a: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AI</a:t>
            </a: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で簡単に出てくる回答には新しい研究の種はない</a:t>
            </a:r>
            <a:endPar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情報の結合により新しいアイデアが出る可能性はあるが、</a:t>
            </a:r>
            <a:br>
              <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それを引き出すための工夫・努力・知識</a:t>
            </a: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が必要</a:t>
            </a:r>
            <a:endPar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2800" dirty="0">
                <a:solidFill>
                  <a:srgbClr val="FF0000"/>
                </a:solidFill>
                <a:latin typeface="Times New Roman" panose="02020603050405020304" pitchFamily="18" charset="0"/>
                <a:ea typeface="ＭＳ Ｐゴシック" panose="020B0600070205080204" pitchFamily="50" charset="-128"/>
                <a:cs typeface="Times New Roman" panose="02020603050405020304" pitchFamily="18" charset="0"/>
              </a:rPr>
              <a:t>知識の確認</a:t>
            </a: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をするのは有効。</a:t>
            </a:r>
            <a:endParaRPr kumimoji="1" lang="en-US" altLang="ja-JP" sz="32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14560879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lang="en-US" dirty="0" err="1"/>
              <a:t>科学研究における引用</a:t>
            </a:r>
            <a:r>
              <a:rPr lang="ja-JP" altLang="en-US" dirty="0"/>
              <a:t> </a:t>
            </a:r>
            <a:r>
              <a:rPr lang="en-US" altLang="ja-JP" dirty="0"/>
              <a:t>(citation)</a:t>
            </a:r>
            <a:endParaRPr kumimoji="1" lang="en-US" dirty="0"/>
          </a:p>
        </p:txBody>
      </p:sp>
      <p:sp>
        <p:nvSpPr>
          <p:cNvPr id="7" name="コンテンツ プレースホルダー 6"/>
          <p:cNvSpPr>
            <a:spLocks noGrp="1"/>
          </p:cNvSpPr>
          <p:nvPr>
            <p:ph idx="1"/>
          </p:nvPr>
        </p:nvSpPr>
        <p:spPr>
          <a:xfrm>
            <a:off x="983432" y="1052736"/>
            <a:ext cx="10873208" cy="5539531"/>
          </a:xfrm>
        </p:spPr>
        <p:txBody>
          <a:bodyPr>
            <a:noAutofit/>
          </a:bodyPr>
          <a:lstStyle/>
          <a:p>
            <a:pPr marL="360000" indent="-360000">
              <a:lnSpc>
                <a:spcPts val="2600"/>
              </a:lnSpc>
              <a:spcBef>
                <a:spcPts val="800"/>
              </a:spcBef>
              <a:buFont typeface="Arial" panose="020B0604020202020204" pitchFamily="34" charset="0"/>
              <a:buChar char="•"/>
              <a:defRPr/>
            </a:pPr>
            <a:r>
              <a:rPr lang="ja-JP" altLang="en-US" sz="2600" dirty="0">
                <a:solidFill>
                  <a:srgbClr val="FF0000"/>
                </a:solidFill>
              </a:rPr>
              <a:t>基本的に、自分の文章・図を使う。</a:t>
            </a:r>
            <a:endParaRPr lang="en-US" altLang="ja-JP" sz="2600" dirty="0">
              <a:solidFill>
                <a:srgbClr val="FF0000"/>
              </a:solidFill>
            </a:endParaRPr>
          </a:p>
          <a:p>
            <a:pPr marL="360000" indent="-360000">
              <a:lnSpc>
                <a:spcPts val="2600"/>
              </a:lnSpc>
              <a:spcBef>
                <a:spcPts val="1200"/>
              </a:spcBef>
              <a:buFont typeface="Arial" panose="020B0604020202020204" pitchFamily="34" charset="0"/>
              <a:buChar char="•"/>
              <a:defRPr/>
            </a:pPr>
            <a:r>
              <a:rPr lang="ja-JP" altLang="en-US" sz="2600" dirty="0">
                <a:solidFill>
                  <a:srgbClr val="FF0000"/>
                </a:solidFill>
              </a:rPr>
              <a:t>引用する際は、必ず出典を明記する。</a:t>
            </a:r>
            <a:endParaRPr lang="en-US" altLang="ja-JP" sz="2600" dirty="0">
              <a:solidFill>
                <a:srgbClr val="FF0000"/>
              </a:solidFill>
            </a:endParaRPr>
          </a:p>
          <a:p>
            <a:pPr marL="612000" lvl="2" indent="-360000">
              <a:lnSpc>
                <a:spcPts val="2600"/>
              </a:lnSpc>
              <a:spcBef>
                <a:spcPts val="800"/>
              </a:spcBef>
              <a:defRPr/>
            </a:pPr>
            <a:r>
              <a:rPr lang="ja-JP" altLang="en-US" sz="2600" dirty="0"/>
              <a:t>他人の著作物だけでなく、自身の論文でも （二重投稿を防止）</a:t>
            </a:r>
            <a:endParaRPr lang="en-US" altLang="ja-JP" sz="2600" dirty="0"/>
          </a:p>
          <a:p>
            <a:pPr marL="612000" lvl="2" indent="-360000">
              <a:lnSpc>
                <a:spcPts val="2600"/>
              </a:lnSpc>
              <a:spcBef>
                <a:spcPts val="800"/>
              </a:spcBef>
              <a:defRPr/>
            </a:pPr>
            <a:r>
              <a:rPr lang="ja-JP" altLang="en-US" sz="2600" dirty="0">
                <a:solidFill>
                  <a:srgbClr val="0000FF"/>
                </a:solidFill>
              </a:rPr>
              <a:t>先輩の修論や研究室内報告資料などの参照でも</a:t>
            </a:r>
            <a:endParaRPr lang="en-US" altLang="ja-JP" sz="2600" dirty="0">
              <a:solidFill>
                <a:srgbClr val="0000FF"/>
              </a:solidFill>
            </a:endParaRPr>
          </a:p>
          <a:p>
            <a:pPr marL="612000" lvl="2" indent="-360000">
              <a:lnSpc>
                <a:spcPts val="2600"/>
              </a:lnSpc>
              <a:spcBef>
                <a:spcPts val="800"/>
              </a:spcBef>
              <a:defRPr/>
            </a:pPr>
            <a:r>
              <a:rPr lang="ja-JP" altLang="en-US" sz="2600" dirty="0"/>
              <a:t>ありふれた説明、絵や写真でも</a:t>
            </a:r>
            <a:endParaRPr lang="en-US" altLang="ja-JP" sz="2600" dirty="0"/>
          </a:p>
          <a:p>
            <a:pPr marL="612000" lvl="2" indent="-360000">
              <a:lnSpc>
                <a:spcPts val="2600"/>
              </a:lnSpc>
              <a:spcBef>
                <a:spcPts val="800"/>
              </a:spcBef>
              <a:defRPr/>
            </a:pPr>
            <a:r>
              <a:rPr lang="en-US" altLang="ja-JP" sz="2600" dirty="0"/>
              <a:t>Web</a:t>
            </a:r>
            <a:r>
              <a:rPr lang="ja-JP" altLang="en-US" sz="2600" dirty="0"/>
              <a:t>で公開されているものでも</a:t>
            </a:r>
            <a:endParaRPr lang="en-US" altLang="ja-JP" sz="2600" dirty="0"/>
          </a:p>
          <a:p>
            <a:pPr marL="360000" indent="-360000">
              <a:lnSpc>
                <a:spcPts val="2600"/>
              </a:lnSpc>
              <a:spcBef>
                <a:spcPts val="1800"/>
              </a:spcBef>
              <a:buFont typeface="Arial" panose="020B0604020202020204" pitchFamily="34" charset="0"/>
              <a:buChar char="•"/>
              <a:defRPr/>
            </a:pPr>
            <a:r>
              <a:rPr lang="ja-JP" altLang="en-US" sz="2600" dirty="0">
                <a:solidFill>
                  <a:srgbClr val="0000FF"/>
                </a:solidFill>
              </a:rPr>
              <a:t>引用部は改変しない。改変した場合は明記。</a:t>
            </a:r>
            <a:endParaRPr lang="en-US" altLang="ja-JP" sz="2600" dirty="0">
              <a:solidFill>
                <a:srgbClr val="0000FF"/>
              </a:solidFill>
            </a:endParaRPr>
          </a:p>
          <a:p>
            <a:pPr marL="360000" indent="-360000">
              <a:lnSpc>
                <a:spcPts val="2600"/>
              </a:lnSpc>
              <a:spcBef>
                <a:spcPts val="1200"/>
              </a:spcBef>
              <a:buFont typeface="Arial" panose="020B0604020202020204" pitchFamily="34" charset="0"/>
              <a:buChar char="•"/>
              <a:defRPr/>
            </a:pPr>
            <a:r>
              <a:rPr lang="ja-JP" altLang="en-US" sz="2600" dirty="0"/>
              <a:t>引用部が明瞭に区別できるようにする。</a:t>
            </a:r>
            <a:endParaRPr lang="en-US" altLang="ja-JP" sz="2600" dirty="0"/>
          </a:p>
          <a:p>
            <a:pPr marL="360000" indent="-360000">
              <a:lnSpc>
                <a:spcPts val="2600"/>
              </a:lnSpc>
              <a:spcBef>
                <a:spcPts val="1200"/>
              </a:spcBef>
              <a:buFont typeface="Arial" panose="020B0604020202020204" pitchFamily="34" charset="0"/>
              <a:buChar char="•"/>
              <a:defRPr/>
            </a:pPr>
            <a:r>
              <a:rPr lang="ja-JP" altLang="en-US" sz="2600" dirty="0">
                <a:solidFill>
                  <a:srgbClr val="FF0000"/>
                </a:solidFill>
              </a:rPr>
              <a:t>全文引用はしない。</a:t>
            </a:r>
            <a:endParaRPr lang="en-US" altLang="ja-JP" sz="2600" dirty="0">
              <a:solidFill>
                <a:srgbClr val="FF0000"/>
              </a:solidFill>
            </a:endParaRPr>
          </a:p>
          <a:p>
            <a:pPr marL="360000" indent="-360000">
              <a:lnSpc>
                <a:spcPts val="2600"/>
              </a:lnSpc>
              <a:spcBef>
                <a:spcPts val="1200"/>
              </a:spcBef>
              <a:buFont typeface="Arial" panose="020B0604020202020204" pitchFamily="34" charset="0"/>
              <a:buChar char="•"/>
              <a:defRPr/>
            </a:pPr>
            <a:r>
              <a:rPr lang="ja-JP" altLang="en-US" sz="2600" dirty="0">
                <a:solidFill>
                  <a:srgbClr val="FF0000"/>
                </a:solidFill>
              </a:rPr>
              <a:t>転載等について注意書き等がある場合はそれに従う。</a:t>
            </a:r>
            <a:endParaRPr lang="en-US" altLang="ja-JP" sz="2600" dirty="0">
              <a:solidFill>
                <a:srgbClr val="FF0000"/>
              </a:solidFill>
            </a:endParaRPr>
          </a:p>
          <a:p>
            <a:pPr marL="360000" indent="-360000">
              <a:lnSpc>
                <a:spcPts val="2600"/>
              </a:lnSpc>
              <a:spcBef>
                <a:spcPts val="1200"/>
              </a:spcBef>
              <a:buFont typeface="Arial" panose="020B0604020202020204" pitchFamily="34" charset="0"/>
              <a:buChar char="•"/>
              <a:defRPr/>
            </a:pPr>
            <a:r>
              <a:rPr lang="ja-JP" altLang="en-US" sz="2600" dirty="0">
                <a:solidFill>
                  <a:srgbClr val="0000CC"/>
                </a:solidFill>
              </a:rPr>
              <a:t>論文剽窃チェックソフトウェア「iThenticate」を利用。</a:t>
            </a:r>
            <a:br>
              <a:rPr lang="en-US" altLang="ja-JP" sz="2600" dirty="0"/>
            </a:br>
            <a:r>
              <a:rPr lang="ja-JP" altLang="en-US" sz="2600" dirty="0"/>
              <a:t>　学位論文提出時には確認が義務付けられている</a:t>
            </a:r>
            <a:endParaRPr lang="ja-JP" altLang="en-US" sz="2600" dirty="0">
              <a:solidFill>
                <a:srgbClr val="0000CC"/>
              </a:solidFill>
            </a:endParaRPr>
          </a:p>
        </p:txBody>
      </p:sp>
    </p:spTree>
    <p:extLst>
      <p:ext uri="{BB962C8B-B14F-4D97-AF65-F5344CB8AC3E}">
        <p14:creationId xmlns:p14="http://schemas.microsoft.com/office/powerpoint/2010/main" val="41108721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843CF-CD47-0FCA-C5BE-4FB0F1536A77}"/>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548593E1-424D-FBFA-EB03-2FE8DF6F164E}"/>
              </a:ext>
            </a:extLst>
          </p:cNvPr>
          <p:cNvSpPr>
            <a:spLocks noChangeArrowheads="1"/>
          </p:cNvSpPr>
          <p:nvPr/>
        </p:nvSpPr>
        <p:spPr bwMode="auto">
          <a:xfrm>
            <a:off x="119336" y="908720"/>
            <a:ext cx="11881320" cy="5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科学論文の一部や図表を引用する場合、たとえその論文が有料であっても、</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著作権法に基づいた適切な引用であれば可能。</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ただし、いくつか重要なポイントに注意する必要がある。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論文が有料であったとしても、その文献が公開されており、</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合法的にアクセスできるものである場合は引用の対象</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になる</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（課金して入手した論文の内容を自分で引用するのは</a:t>
            </a: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OK</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図表はテキスト部分よりも「著作権侵害」とみなされるリスクが高い。</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図表をそのまま使用する場合、著作権者の許可を取得するのが望ましい</a:t>
            </a:r>
            <a:endParaRPr kumimoji="1" lang="en-US" altLang="ja-JP"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許可を得られない場合、図表を参考にして独自の図表を作成するのも一つの方法</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課金制の論文の場合、</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利用規約やライセンス契約</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を確認すること。</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契約内容によっては、引用以外の利用が制限されている場合もある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570A5615-579B-12F1-23F0-621DBECCE850}"/>
              </a:ext>
            </a:extLst>
          </p:cNvPr>
          <p:cNvSpPr>
            <a:spLocks noGrp="1"/>
          </p:cNvSpPr>
          <p:nvPr>
            <p:ph type="title"/>
          </p:nvPr>
        </p:nvSpPr>
        <p:spPr/>
        <p:txBody>
          <a:bodyPr/>
          <a:lstStyle/>
          <a:p>
            <a:r>
              <a:rPr lang="ja-JP" altLang="en-US" sz="4400" dirty="0"/>
              <a:t>有料文献等の引用</a:t>
            </a:r>
            <a:endParaRPr lang="en-US" sz="4400" dirty="0"/>
          </a:p>
        </p:txBody>
      </p:sp>
    </p:spTree>
    <p:extLst>
      <p:ext uri="{BB962C8B-B14F-4D97-AF65-F5344CB8AC3E}">
        <p14:creationId xmlns:p14="http://schemas.microsoft.com/office/powerpoint/2010/main" val="39220628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A89A9-9059-5B8E-38C1-3F0C3C02D125}"/>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364DBCA5-2998-5FDB-618F-CBDC52516100}"/>
              </a:ext>
            </a:extLst>
          </p:cNvPr>
          <p:cNvSpPr>
            <a:spLocks noChangeArrowheads="1"/>
          </p:cNvSpPr>
          <p:nvPr/>
        </p:nvSpPr>
        <p:spPr bwMode="auto">
          <a:xfrm>
            <a:off x="119336" y="908720"/>
            <a:ext cx="11881320" cy="4355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事実やデータ自体は著作権の対象外。</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著作権は創造性のある表現を保護するものであり、客観的な事実やデータそのものには適用されない。</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独自の図表を作成することは、著作権の問題を避けるための適切な方法。</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元のデータを基にして新しいグラフや図表を作成することは問題ない。</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ただし、引用のルール等にに基づいた注意が必要</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データを取得した論文や資料の</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出典を明確に記載</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すること</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有料文献の場合、アクセスに関する</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利用規約や契約条件を確認</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する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DEA37270-F8BC-5D4A-FECE-3E6BDAD02A11}"/>
              </a:ext>
            </a:extLst>
          </p:cNvPr>
          <p:cNvSpPr>
            <a:spLocks noGrp="1"/>
          </p:cNvSpPr>
          <p:nvPr>
            <p:ph type="title"/>
          </p:nvPr>
        </p:nvSpPr>
        <p:spPr/>
        <p:txBody>
          <a:bodyPr/>
          <a:lstStyle/>
          <a:p>
            <a:r>
              <a:rPr lang="ja-JP" altLang="en-US" sz="4400" dirty="0"/>
              <a:t>著作権のある図表等の作り直しについて</a:t>
            </a:r>
            <a:endParaRPr lang="en-US" sz="4400" dirty="0"/>
          </a:p>
        </p:txBody>
      </p:sp>
    </p:spTree>
    <p:extLst>
      <p:ext uri="{BB962C8B-B14F-4D97-AF65-F5344CB8AC3E}">
        <p14:creationId xmlns:p14="http://schemas.microsoft.com/office/powerpoint/2010/main" val="26404537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D2951-D399-5BE1-20D8-AEB922025119}"/>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18A53FDB-FA93-DA54-7ABE-DB0FDFBFF0EC}"/>
              </a:ext>
            </a:extLst>
          </p:cNvPr>
          <p:cNvSpPr>
            <a:spLocks noChangeArrowheads="1"/>
          </p:cNvSpPr>
          <p:nvPr/>
        </p:nvSpPr>
        <p:spPr bwMode="auto">
          <a:xfrm>
            <a:off x="119336" y="849248"/>
            <a:ext cx="11881320"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絵画等の作品は、作者の独自性や創造性を特に強く反映するものとされている。また、視覚的作品を引用すると、元のコンテキストから容易に切り離される可能性があり、オリジナルの意図が損なわれるリスクも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lang="ja-JP" altLang="en-US" sz="2800" dirty="0">
                <a:solidFill>
                  <a:prstClr val="black"/>
                </a:solidFill>
                <a:latin typeface="Calibri"/>
              </a:rPr>
              <a:t>部分的に引用することが難しい </a:t>
            </a:r>
            <a:r>
              <a:rPr lang="en-US" altLang="ja-JP" sz="2800" dirty="0">
                <a:solidFill>
                  <a:prstClr val="black"/>
                </a:solidFill>
                <a:latin typeface="Calibri"/>
              </a:rPr>
              <a:t>(</a:t>
            </a:r>
            <a:r>
              <a:rPr lang="ja-JP" altLang="en-US" sz="2800" dirty="0">
                <a:solidFill>
                  <a:prstClr val="black"/>
                </a:solidFill>
                <a:latin typeface="Calibri"/>
              </a:rPr>
              <a:t>改変に該当する可能性</a:t>
            </a:r>
            <a:r>
              <a:rPr lang="en-US" altLang="ja-JP" sz="2800" dirty="0">
                <a:solidFill>
                  <a:prstClr val="black"/>
                </a:solidFill>
                <a:latin typeface="Calibri"/>
              </a:rPr>
              <a:t>)</a:t>
            </a:r>
            <a:r>
              <a:rPr lang="ja-JP" altLang="en-US" sz="2800" dirty="0">
                <a:solidFill>
                  <a:prstClr val="black"/>
                </a:solidFill>
                <a:latin typeface="Calibri"/>
              </a:rPr>
              <a:t>。</a:t>
            </a:r>
            <a:br>
              <a:rPr lang="en-US" altLang="ja-JP" sz="2800" dirty="0">
                <a:solidFill>
                  <a:prstClr val="black"/>
                </a:solidFill>
                <a:latin typeface="Calibri"/>
              </a:rPr>
            </a:br>
            <a:r>
              <a:rPr lang="ja-JP" altLang="en-US" sz="2800" dirty="0">
                <a:solidFill>
                  <a:prstClr val="black"/>
                </a:solidFill>
                <a:latin typeface="Calibri"/>
              </a:rPr>
              <a:t>全体の引用は引用に当たらない。</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そのため、著作権保護が強く、使用条件がより厳しい傾向がある。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endParaRPr lang="en-US" altLang="ja-JP" sz="2800" dirty="0">
              <a:solidFill>
                <a:prstClr val="black"/>
              </a:solidFill>
              <a:latin typeface="Calibri"/>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美術評論などで絵画全体を引用することは、著作権法に基づいて可能な場合がある。ただし、引用する絵画がその評論や議論の核心を支える重要な要素であり </a:t>
            </a: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必要性</a:t>
            </a: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、かつ</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引用元や使用目的</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が明確に示されている必要がある。一方で、引用した絵画が本の目的を超えて商業的に利用される場合などは、問題となる可能性がある。</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事前に著作権者と相談や許可を得ることが推奨される。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9547CF6D-04C7-4041-CE37-9164D67520D2}"/>
              </a:ext>
            </a:extLst>
          </p:cNvPr>
          <p:cNvSpPr>
            <a:spLocks noGrp="1"/>
          </p:cNvSpPr>
          <p:nvPr>
            <p:ph type="title"/>
          </p:nvPr>
        </p:nvSpPr>
        <p:spPr/>
        <p:txBody>
          <a:bodyPr/>
          <a:lstStyle/>
          <a:p>
            <a:r>
              <a:rPr lang="ja-JP" altLang="en-US" sz="4400" dirty="0"/>
              <a:t>絵画等の引用</a:t>
            </a:r>
            <a:endParaRPr lang="en-US" sz="4400" dirty="0"/>
          </a:p>
        </p:txBody>
      </p:sp>
    </p:spTree>
    <p:extLst>
      <p:ext uri="{BB962C8B-B14F-4D97-AF65-F5344CB8AC3E}">
        <p14:creationId xmlns:p14="http://schemas.microsoft.com/office/powerpoint/2010/main" val="17312569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C1636-1A8D-A6EB-CB98-38542CB52205}"/>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6D89FB56-21D4-DA47-1D81-9C02EAC21D46}"/>
              </a:ext>
            </a:extLst>
          </p:cNvPr>
          <p:cNvSpPr>
            <a:spLocks noChangeArrowheads="1"/>
          </p:cNvSpPr>
          <p:nvPr/>
        </p:nvSpPr>
        <p:spPr bwMode="auto">
          <a:xfrm>
            <a:off x="119336" y="849248"/>
            <a:ext cx="11881320" cy="55245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R="0" lvl="0" algn="l" defTabSz="914400" rtl="0" eaLnBrk="1" fontAlgn="auto" latinLnBrk="0" hangingPunct="1">
              <a:lnSpc>
                <a:spcPct val="100000"/>
              </a:lnSpc>
              <a:spcBef>
                <a:spcPts val="600"/>
              </a:spcBef>
              <a:spcAft>
                <a:spcPts val="0"/>
              </a:spcAft>
              <a:buClrTx/>
              <a:buSzTx/>
              <a:buNone/>
              <a:tabLst/>
              <a:defRPr/>
            </a:pP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文章などもすべて含め</a:t>
            </a: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日本における著作権は、</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著作者の死後</a:t>
            </a: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70</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年を過ぎると消滅し、パブリックドメインとなる。</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著作人格権の保護も終了するとされる。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R="0" lvl="0" algn="l" defTabSz="914400" rtl="0" eaLnBrk="1" fontAlgn="auto" latinLnBrk="0" hangingPunct="1">
              <a:lnSpc>
                <a:spcPct val="100000"/>
              </a:lnSpc>
              <a:spcBef>
                <a:spcPts val="600"/>
              </a:spcBef>
              <a:spcAft>
                <a:spcPts val="0"/>
              </a:spcAft>
              <a:buClrTx/>
              <a:buSzTx/>
              <a:buNone/>
              <a:tabLst/>
              <a:defRPr/>
            </a:pP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R="0" lvl="0" algn="l" defTabSz="914400" rtl="0" eaLnBrk="1" fontAlgn="auto" latinLnBrk="0" hangingPunct="1">
              <a:lnSpc>
                <a:spcPct val="100000"/>
              </a:lnSpc>
              <a:spcBef>
                <a:spcPts val="600"/>
              </a:spcBef>
              <a:spcAft>
                <a:spcPts val="0"/>
              </a:spcAft>
              <a:buClrTx/>
              <a:buSzTx/>
              <a:buNone/>
              <a:tabLst/>
              <a:defRPr/>
            </a:pP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パブリックドメインに入っていても、</a:t>
            </a:r>
            <a:b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使用方法によっては問題が生じる可能性がある。</a:t>
            </a:r>
            <a:endPar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indent="-457200">
              <a:spcBef>
                <a:spcPts val="600"/>
              </a:spcBef>
              <a:defRPr/>
            </a:pP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改変</a:t>
            </a:r>
            <a: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元の作者の意図や作品の本質を損なうような改変は、</a:t>
            </a:r>
            <a:b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保護期間が過ぎていても</a:t>
            </a:r>
            <a:r>
              <a:rPr kumimoji="1" lang="ja-JP" altLang="en-US"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批判の対象</a:t>
            </a: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になることがある。</a:t>
            </a:r>
            <a:endPar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indent="-457200">
              <a:spcBef>
                <a:spcPts val="600"/>
              </a:spcBef>
              <a:defRPr/>
            </a:pP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商業利用</a:t>
            </a:r>
            <a: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商業目的で使用する場合、その美術品に関連する</a:t>
            </a:r>
            <a:b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ブランドや文化的価値を考慮する必要がある。</a:t>
            </a:r>
            <a:endPar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indent="-457200">
              <a:spcBef>
                <a:spcPts val="600"/>
              </a:spcBef>
              <a:defRPr/>
            </a:pP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部分引用や著作物の利用には慎重な判断が必要</a:t>
            </a:r>
            <a:endPar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9FFA53CD-1BCF-5249-9666-775D5631F3AA}"/>
              </a:ext>
            </a:extLst>
          </p:cNvPr>
          <p:cNvSpPr>
            <a:spLocks noGrp="1"/>
          </p:cNvSpPr>
          <p:nvPr>
            <p:ph type="title"/>
          </p:nvPr>
        </p:nvSpPr>
        <p:spPr/>
        <p:txBody>
          <a:bodyPr/>
          <a:lstStyle/>
          <a:p>
            <a:r>
              <a:rPr lang="ja-JP" altLang="en-US" sz="4400" dirty="0"/>
              <a:t>絵画等の著作権期限</a:t>
            </a:r>
            <a:endParaRPr lang="en-US" sz="4400" dirty="0"/>
          </a:p>
        </p:txBody>
      </p:sp>
    </p:spTree>
    <p:extLst>
      <p:ext uri="{BB962C8B-B14F-4D97-AF65-F5344CB8AC3E}">
        <p14:creationId xmlns:p14="http://schemas.microsoft.com/office/powerpoint/2010/main" val="40517027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EE0DD-4A6E-D519-3D32-2CA55F7EDB3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4724FF1-E464-040A-E508-C12569E35AC1}"/>
              </a:ext>
            </a:extLst>
          </p:cNvPr>
          <p:cNvSpPr>
            <a:spLocks noChangeArrowheads="1"/>
          </p:cNvSpPr>
          <p:nvPr/>
        </p:nvSpPr>
        <p:spPr bwMode="auto">
          <a:xfrm>
            <a:off x="0" y="0"/>
            <a:ext cx="12192000" cy="6858000"/>
          </a:xfrm>
          <a:prstGeom prst="rect">
            <a:avLst/>
          </a:prstGeom>
          <a:solidFill>
            <a:srgbClr val="F7FFF8"/>
          </a:solidFill>
          <a:ln w="9525">
            <a:solidFill>
              <a:schemeClr val="tx1"/>
            </a:solid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65538" name="Rectangle 2">
            <a:extLst>
              <a:ext uri="{FF2B5EF4-FFF2-40B4-BE49-F238E27FC236}">
                <a16:creationId xmlns:a16="http://schemas.microsoft.com/office/drawing/2014/main" id="{AE7C0B8B-A953-95D0-A1E8-1C2F5668E109}"/>
              </a:ext>
            </a:extLst>
          </p:cNvPr>
          <p:cNvSpPr>
            <a:spLocks noGrp="1" noChangeArrowheads="1"/>
          </p:cNvSpPr>
          <p:nvPr>
            <p:ph type="title"/>
          </p:nvPr>
        </p:nvSpPr>
        <p:spPr>
          <a:xfrm>
            <a:off x="0" y="0"/>
            <a:ext cx="12192000" cy="838200"/>
          </a:xfrm>
        </p:spPr>
        <p:txBody>
          <a:bodyPr/>
          <a:lstStyle/>
          <a:p>
            <a:pPr eaLnBrk="1" hangingPunct="1"/>
            <a:r>
              <a:rPr lang="ja-JP" altLang="en-US" sz="4000" b="1" dirty="0">
                <a:solidFill>
                  <a:srgbClr val="0000FF"/>
                </a:solidFill>
              </a:rPr>
              <a:t>まとめ</a:t>
            </a:r>
            <a:r>
              <a:rPr lang="en-US" altLang="ja-JP" sz="4000" b="1" dirty="0">
                <a:solidFill>
                  <a:srgbClr val="0000FF"/>
                </a:solidFill>
              </a:rPr>
              <a:t>:</a:t>
            </a:r>
            <a:r>
              <a:rPr lang="ja-JP" altLang="en-US" sz="4000" b="1" dirty="0">
                <a:solidFill>
                  <a:srgbClr val="0000FF"/>
                </a:solidFill>
              </a:rPr>
              <a:t> 生成</a:t>
            </a:r>
            <a:r>
              <a:rPr lang="en-US" altLang="ja-JP" sz="4000" b="1" dirty="0">
                <a:solidFill>
                  <a:srgbClr val="0000FF"/>
                </a:solidFill>
              </a:rPr>
              <a:t>AI</a:t>
            </a:r>
            <a:r>
              <a:rPr lang="ja-JP" altLang="en-US" sz="4000" b="1" dirty="0">
                <a:solidFill>
                  <a:srgbClr val="0000FF"/>
                </a:solidFill>
              </a:rPr>
              <a:t>を使う上でのリスク</a:t>
            </a:r>
          </a:p>
        </p:txBody>
      </p:sp>
      <p:sp>
        <p:nvSpPr>
          <p:cNvPr id="2" name="テキスト ボックス 1">
            <a:extLst>
              <a:ext uri="{FF2B5EF4-FFF2-40B4-BE49-F238E27FC236}">
                <a16:creationId xmlns:a16="http://schemas.microsoft.com/office/drawing/2014/main" id="{BB27C819-415E-E169-B52E-3F192DB80C4E}"/>
              </a:ext>
            </a:extLst>
          </p:cNvPr>
          <p:cNvSpPr txBox="1"/>
          <p:nvPr/>
        </p:nvSpPr>
        <p:spPr>
          <a:xfrm>
            <a:off x="988695" y="1363980"/>
            <a:ext cx="10387965" cy="4278094"/>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1" lang="ja-JP" altLang="en-US" sz="40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誤情報、偏見、差別</a:t>
            </a:r>
            <a:endParaRPr kumimoji="1" lang="en-US" altLang="ja-JP" sz="40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1" lang="ja-JP" altLang="en-US" sz="40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著作権侵害、プライバシー、セキュリティ</a:t>
            </a:r>
            <a:endParaRPr kumimoji="1" lang="en-US" altLang="ja-JP" sz="40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1" lang="ja-JP" altLang="en-US" sz="40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責任</a:t>
            </a:r>
            <a:endParaRPr kumimoji="1" lang="en-US" altLang="ja-JP" sz="40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R="0" lvl="0" algn="l" defTabSz="914400" rtl="0" eaLnBrk="1" fontAlgn="auto" latinLnBrk="0" hangingPunct="1">
              <a:lnSpc>
                <a:spcPct val="100000"/>
              </a:lnSpc>
              <a:spcBef>
                <a:spcPts val="0"/>
              </a:spcBef>
              <a:spcAft>
                <a:spcPts val="1200"/>
              </a:spcAft>
              <a:buClrTx/>
              <a:buSzTx/>
              <a:tabLst/>
              <a:defRPr/>
            </a:pPr>
            <a:endParaRPr lang="en-US" altLang="ja-JP" sz="32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R="0" lvl="0" algn="ctr" defTabSz="914400" rtl="0" eaLnBrk="1" fontAlgn="auto" latinLnBrk="0" hangingPunct="1">
              <a:lnSpc>
                <a:spcPct val="100000"/>
              </a:lnSpc>
              <a:spcBef>
                <a:spcPts val="0"/>
              </a:spcBef>
              <a:spcAft>
                <a:spcPts val="1200"/>
              </a:spcAft>
              <a:buClrTx/>
              <a:buSzTx/>
              <a:tabLst/>
              <a:defRPr/>
            </a:pPr>
            <a:r>
              <a:rPr kumimoji="1" lang="ja-JP" altLang="en-US" sz="40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生成</a:t>
            </a:r>
            <a:r>
              <a:rPr kumimoji="1" lang="en-US" altLang="ja-JP" sz="40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AI</a:t>
            </a:r>
            <a:r>
              <a:rPr kumimoji="1" lang="ja-JP" altLang="en-US" sz="40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を利用した結果はユーザーの責任</a:t>
            </a:r>
            <a:br>
              <a:rPr kumimoji="1" lang="ja-JP" altLang="en-US" sz="40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40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倫理的かつ法的に問題のない利用をする</a:t>
            </a:r>
            <a:endParaRPr kumimoji="1" lang="en-US" altLang="ja-JP" sz="44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343744359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78F2C-EFFB-E112-A055-802FD8E1F9DA}"/>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A0A74CA2-AB85-A1FD-8FC2-E8ADBEB66346}"/>
              </a:ext>
            </a:extLst>
          </p:cNvPr>
          <p:cNvSpPr>
            <a:spLocks noGrp="1" noChangeArrowheads="1"/>
          </p:cNvSpPr>
          <p:nvPr>
            <p:ph type="title"/>
          </p:nvPr>
        </p:nvSpPr>
        <p:spPr>
          <a:xfrm>
            <a:off x="0" y="0"/>
            <a:ext cx="12192000" cy="838200"/>
          </a:xfrm>
        </p:spPr>
        <p:txBody>
          <a:bodyPr/>
          <a:lstStyle/>
          <a:p>
            <a:pPr eaLnBrk="1" hangingPunct="1"/>
            <a:r>
              <a:rPr lang="ja-JP" altLang="en-US" sz="3600" b="1" dirty="0">
                <a:solidFill>
                  <a:srgbClr val="0000FF"/>
                </a:solidFill>
              </a:rPr>
              <a:t>生成</a:t>
            </a:r>
            <a:r>
              <a:rPr lang="en-US" altLang="ja-JP" sz="3600" b="1" dirty="0">
                <a:solidFill>
                  <a:srgbClr val="0000FF"/>
                </a:solidFill>
              </a:rPr>
              <a:t>AI</a:t>
            </a:r>
            <a:r>
              <a:rPr lang="ja-JP" altLang="en-US" sz="3600" b="1" dirty="0">
                <a:solidFill>
                  <a:srgbClr val="0000FF"/>
                </a:solidFill>
              </a:rPr>
              <a:t>に頼りすぎると馬鹿になる</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45910677-07DD-77E9-99F1-242A238EBE51}"/>
              </a:ext>
            </a:extLst>
          </p:cNvPr>
          <p:cNvSpPr txBox="1"/>
          <p:nvPr/>
        </p:nvSpPr>
        <p:spPr>
          <a:xfrm>
            <a:off x="180975" y="919192"/>
            <a:ext cx="12011025" cy="5324535"/>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1" lang="ja-JP" altLang="en-US" sz="3200" b="1"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プログラミング</a:t>
            </a:r>
            <a:endParaRPr kumimoji="1" lang="en-US" altLang="ja-JP" sz="3200" b="1"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a:t>
            </a:r>
            <a:r>
              <a:rPr lang="ja-JP" altLang="en-US" sz="2800" dirty="0">
                <a:solidFill>
                  <a:srgbClr val="FF0000"/>
                </a:solidFill>
                <a:latin typeface="Times New Roman" panose="02020603050405020304" pitchFamily="18" charset="0"/>
                <a:ea typeface="ＭＳ Ｐゴシック" panose="020B0600070205080204" pitchFamily="50" charset="-128"/>
                <a:cs typeface="Times New Roman" panose="02020603050405020304" pitchFamily="18" charset="0"/>
              </a:rPr>
              <a:t>正しく動くことを確認</a:t>
            </a: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」すれば、</a:t>
            </a:r>
            <a:b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b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ハルシネーションの問題は大きく緩和される</a:t>
            </a:r>
            <a:endPar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それでも、プログラミングに関する知識は必要：</a:t>
            </a:r>
            <a:b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b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 </a:t>
            </a:r>
            <a:r>
              <a:rPr lang="ja-JP" altLang="en-US" sz="2800" dirty="0">
                <a:solidFill>
                  <a:srgbClr val="FF0000"/>
                </a:solidFill>
                <a:latin typeface="Times New Roman" panose="02020603050405020304" pitchFamily="18" charset="0"/>
                <a:ea typeface="ＭＳ Ｐゴシック" panose="020B0600070205080204" pitchFamily="50" charset="-128"/>
                <a:cs typeface="Times New Roman" panose="02020603050405020304" pitchFamily="18" charset="0"/>
              </a:rPr>
              <a:t>コードを理解</a:t>
            </a: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していないと、バグを修正するプロンプトを作れない</a:t>
            </a:r>
            <a:b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b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 </a:t>
            </a:r>
            <a:r>
              <a:rPr lang="ja-JP" altLang="en-US" sz="2800" dirty="0">
                <a:solidFill>
                  <a:srgbClr val="FF0000"/>
                </a:solidFill>
                <a:latin typeface="Times New Roman" panose="02020603050405020304" pitchFamily="18" charset="0"/>
                <a:ea typeface="ＭＳ Ｐゴシック" panose="020B0600070205080204" pitchFamily="50" charset="-128"/>
                <a:cs typeface="Times New Roman" panose="02020603050405020304" pitchFamily="18" charset="0"/>
              </a:rPr>
              <a:t>利用環境、プログラミング分野の情勢</a:t>
            </a: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などの知識が無いと、</a:t>
            </a:r>
            <a:b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b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　どのライブラリなどを使うべきかの判断を間違える</a:t>
            </a:r>
            <a:b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b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 正しく動いていることを確認したり、まともなテストコードを作るには、</a:t>
            </a:r>
            <a:b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b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　背景にある</a:t>
            </a:r>
            <a:r>
              <a:rPr lang="ja-JP" altLang="en-US" sz="2800" dirty="0">
                <a:solidFill>
                  <a:srgbClr val="FF0000"/>
                </a:solidFill>
                <a:latin typeface="Times New Roman" panose="02020603050405020304" pitchFamily="18" charset="0"/>
                <a:ea typeface="ＭＳ Ｐゴシック" panose="020B0600070205080204" pitchFamily="50" charset="-128"/>
                <a:cs typeface="Times New Roman" panose="02020603050405020304" pitchFamily="18" charset="0"/>
              </a:rPr>
              <a:t>理論、アルゴリズム、プログラム言語の知識</a:t>
            </a: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が必要</a:t>
            </a:r>
            <a:b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b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　</a:t>
            </a:r>
            <a:endPar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確実にプログラム言語やライブラリの詳細は忘れていく。</a:t>
            </a:r>
            <a:br>
              <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ただし、ライブラリの使い方などはむしろ</a:t>
            </a:r>
            <a:r>
              <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AI</a:t>
            </a: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の仕事と割り切ることはできる。</a:t>
            </a:r>
            <a:endParaRPr kumimoji="1" lang="en-US" altLang="ja-JP" sz="32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3402696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ゲームにおける人工知能の発達</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24C5E85D-1D7E-CC33-0739-8509460BAF3F}"/>
              </a:ext>
            </a:extLst>
          </p:cNvPr>
          <p:cNvSpPr txBox="1"/>
          <p:nvPr/>
        </p:nvSpPr>
        <p:spPr>
          <a:xfrm>
            <a:off x="609600" y="838200"/>
            <a:ext cx="11016343" cy="5509200"/>
          </a:xfrm>
          <a:prstGeom prst="rect">
            <a:avLst/>
          </a:prstGeom>
          <a:noFill/>
        </p:spPr>
        <p:txBody>
          <a:bodyPr wrap="square" rtlCol="0">
            <a:spAutoFit/>
          </a:bodyPr>
          <a:lstStyle/>
          <a:p>
            <a:pPr marL="457200" indent="-457200">
              <a:buFont typeface="Arial" panose="020B0604020202020204" pitchFamily="34" charset="0"/>
              <a:buChar char="•"/>
            </a:pPr>
            <a:r>
              <a:rPr lang="ja-JP" altLang="en-US" sz="3200" dirty="0"/>
              <a:t>オセロ</a:t>
            </a:r>
            <a:r>
              <a:rPr lang="en-US" altLang="ja-JP" sz="3200" dirty="0"/>
              <a:t>: 1997</a:t>
            </a:r>
            <a:r>
              <a:rPr lang="ja-JP" altLang="en-US" sz="3200" dirty="0"/>
              <a:t>年、人工知能「</a:t>
            </a:r>
            <a:r>
              <a:rPr lang="en-US" altLang="ja-JP" sz="3200" dirty="0" err="1"/>
              <a:t>Logistello</a:t>
            </a:r>
            <a:r>
              <a:rPr lang="ja-JP" altLang="en-US" sz="3200" dirty="0"/>
              <a:t>」が世界王者の村上健に勝利。効率的な探索技術で全手探索を高速で処理し、相手の手を予測して</a:t>
            </a:r>
            <a:r>
              <a:rPr lang="en-US" altLang="ja-JP" sz="3200" dirty="0"/>
              <a:t>6</a:t>
            </a:r>
            <a:r>
              <a:rPr lang="ja-JP" altLang="en-US" sz="3200" dirty="0"/>
              <a:t>戦全勝。</a:t>
            </a:r>
            <a:endParaRPr lang="en-US" altLang="ja-JP" sz="3200" dirty="0"/>
          </a:p>
          <a:p>
            <a:pPr marL="457200" indent="-457200">
              <a:buFont typeface="Arial" panose="020B0604020202020204" pitchFamily="34" charset="0"/>
              <a:buChar char="•"/>
            </a:pPr>
            <a:endParaRPr lang="en-US" altLang="ja-JP" sz="3200" dirty="0"/>
          </a:p>
          <a:p>
            <a:pPr marL="457200" indent="-457200">
              <a:buFont typeface="Arial" panose="020B0604020202020204" pitchFamily="34" charset="0"/>
              <a:buChar char="•"/>
            </a:pPr>
            <a:r>
              <a:rPr lang="ja-JP" altLang="en-US" sz="3200" dirty="0"/>
              <a:t>囲碁</a:t>
            </a:r>
            <a:r>
              <a:rPr lang="en-US" altLang="ja-JP" sz="3200" dirty="0"/>
              <a:t>: 2017</a:t>
            </a:r>
            <a:r>
              <a:rPr lang="ja-JP" altLang="en-US" sz="3200" dirty="0"/>
              <a:t>年、</a:t>
            </a:r>
            <a:r>
              <a:rPr lang="en-US" altLang="ja-JP" sz="3200" dirty="0"/>
              <a:t>Google</a:t>
            </a:r>
            <a:r>
              <a:rPr lang="ja-JP" altLang="en-US" sz="3200" dirty="0"/>
              <a:t>の「</a:t>
            </a:r>
            <a:r>
              <a:rPr lang="en-US" altLang="ja-JP" sz="3200" dirty="0"/>
              <a:t>AlphaGo</a:t>
            </a:r>
            <a:r>
              <a:rPr lang="ja-JP" altLang="en-US" sz="3200" dirty="0"/>
              <a:t>」が中国トップの柯潔（コ・ジェ）に勝利。全手探索はあきらめ、深層学習（ポリシーネットワーク、バリューネットワーク）とモンテカルロ木探索（</a:t>
            </a:r>
            <a:r>
              <a:rPr lang="en-US" altLang="ja-JP" sz="3200" dirty="0"/>
              <a:t>MCTS</a:t>
            </a:r>
            <a:r>
              <a:rPr lang="ja-JP" altLang="en-US" sz="3200" dirty="0"/>
              <a:t>）という手法を統合した機械学習により勝利手を予測。</a:t>
            </a:r>
            <a:endParaRPr lang="en-US" altLang="ja-JP" sz="3200" dirty="0"/>
          </a:p>
          <a:p>
            <a:pPr marL="457200" indent="-457200">
              <a:buFont typeface="Arial" panose="020B0604020202020204" pitchFamily="34" charset="0"/>
              <a:buChar char="•"/>
            </a:pPr>
            <a:endParaRPr lang="en-US" altLang="ja-JP" sz="3200" dirty="0"/>
          </a:p>
          <a:p>
            <a:pPr marL="457200" indent="-457200">
              <a:buFont typeface="Arial" panose="020B0604020202020204" pitchFamily="34" charset="0"/>
              <a:buChar char="•"/>
            </a:pPr>
            <a:r>
              <a:rPr lang="ja-JP" altLang="en-US" sz="3200" dirty="0"/>
              <a:t>将棋</a:t>
            </a:r>
            <a:r>
              <a:rPr lang="en-US" altLang="ja-JP" sz="3200" dirty="0"/>
              <a:t>: 2017</a:t>
            </a:r>
            <a:r>
              <a:rPr lang="ja-JP" altLang="en-US" sz="3200" dirty="0"/>
              <a:t>年、「</a:t>
            </a:r>
            <a:r>
              <a:rPr lang="en-US" altLang="ja-JP" sz="3200" dirty="0" err="1"/>
              <a:t>Ponanza</a:t>
            </a:r>
            <a:r>
              <a:rPr lang="ja-JP" altLang="en-US" sz="3200" dirty="0"/>
              <a:t>」という国産</a:t>
            </a:r>
            <a:r>
              <a:rPr lang="en-US" altLang="ja-JP" sz="3200" dirty="0"/>
              <a:t>AI</a:t>
            </a:r>
            <a:r>
              <a:rPr lang="ja-JP" altLang="en-US" sz="3200" dirty="0"/>
              <a:t>が佐藤天彦名人に勝利。</a:t>
            </a:r>
          </a:p>
        </p:txBody>
      </p:sp>
    </p:spTree>
    <p:extLst>
      <p:ext uri="{BB962C8B-B14F-4D97-AF65-F5344CB8AC3E}">
        <p14:creationId xmlns:p14="http://schemas.microsoft.com/office/powerpoint/2010/main" val="325051360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78E49-90EE-A0AC-9F88-9591E0484207}"/>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3A46FC46-A289-88B9-ADFA-E9287005DFED}"/>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生成</a:t>
            </a:r>
            <a:r>
              <a:rPr lang="en-US" altLang="ja-JP" sz="3600" b="1" dirty="0">
                <a:solidFill>
                  <a:srgbClr val="0000FF"/>
                </a:solidFill>
              </a:rPr>
              <a:t>AI</a:t>
            </a:r>
            <a:r>
              <a:rPr lang="ja-JP" altLang="en-US" sz="3600" b="1" dirty="0">
                <a:solidFill>
                  <a:srgbClr val="0000FF"/>
                </a:solidFill>
              </a:rPr>
              <a:t>とは</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279FFB76-E42E-144E-6F94-00ACEC4BFE8F}"/>
              </a:ext>
            </a:extLst>
          </p:cNvPr>
          <p:cNvSpPr txBox="1"/>
          <p:nvPr/>
        </p:nvSpPr>
        <p:spPr>
          <a:xfrm>
            <a:off x="609600" y="742949"/>
            <a:ext cx="11582400" cy="5509200"/>
          </a:xfrm>
          <a:prstGeom prst="rect">
            <a:avLst/>
          </a:prstGeom>
          <a:noFill/>
        </p:spPr>
        <p:txBody>
          <a:bodyPr wrap="square" rtlCol="0">
            <a:spAutoFit/>
          </a:bodyPr>
          <a:lstStyle/>
          <a:p>
            <a:r>
              <a:rPr lang="ja-JP" altLang="en-US" sz="3200" b="1" dirty="0"/>
              <a:t>従来の</a:t>
            </a:r>
            <a:r>
              <a:rPr lang="en-US" altLang="ja-JP" sz="3200" b="1" dirty="0"/>
              <a:t>AI:</a:t>
            </a:r>
            <a:r>
              <a:rPr lang="ja-JP" altLang="en-US" sz="3200" b="1" dirty="0"/>
              <a:t> </a:t>
            </a:r>
            <a:r>
              <a:rPr lang="ja-JP" altLang="en-US" sz="3200" dirty="0"/>
              <a:t>特定のタスク、スパムメールの検出や画像内の顔認識など、を実行するために特化。</a:t>
            </a:r>
            <a:endParaRPr lang="en-US" altLang="ja-JP" sz="3200" dirty="0"/>
          </a:p>
          <a:p>
            <a:r>
              <a:rPr lang="ja-JP" altLang="en-US" sz="3200" dirty="0"/>
              <a:t>パターンに基づいて判断するのみ。</a:t>
            </a:r>
            <a:endParaRPr lang="en-US" altLang="ja-JP" sz="3200" dirty="0"/>
          </a:p>
          <a:p>
            <a:endParaRPr lang="en-US" altLang="ja-JP" sz="3200" dirty="0"/>
          </a:p>
          <a:p>
            <a:r>
              <a:rPr lang="ja-JP" altLang="en-US" sz="3200" b="1" dirty="0"/>
              <a:t>生成</a:t>
            </a:r>
            <a:r>
              <a:rPr lang="en-US" altLang="ja-JP" sz="3200" b="1" dirty="0"/>
              <a:t>AI:</a:t>
            </a:r>
            <a:r>
              <a:rPr lang="ja-JP" altLang="en-US" sz="3200" b="1" dirty="0"/>
              <a:t> </a:t>
            </a:r>
            <a:r>
              <a:rPr lang="ja-JP" altLang="en-US" sz="3200" dirty="0"/>
              <a:t>大規模なデータからパターンを「学習」し、新しいデータを「創造」する。</a:t>
            </a:r>
            <a:endParaRPr lang="en-US" altLang="ja-JP" sz="3200" dirty="0"/>
          </a:p>
          <a:p>
            <a:r>
              <a:rPr lang="ja-JP" altLang="en-US" sz="3200" dirty="0"/>
              <a:t>人間のように新しいものを生成する能力を持つ。</a:t>
            </a:r>
          </a:p>
          <a:p>
            <a:r>
              <a:rPr lang="ja-JP" altLang="en-US" sz="3200" dirty="0"/>
              <a:t>生成</a:t>
            </a:r>
            <a:r>
              <a:rPr lang="en-US" altLang="ja-JP" sz="3200" dirty="0"/>
              <a:t>AI</a:t>
            </a:r>
            <a:r>
              <a:rPr lang="ja-JP" altLang="en-US" sz="3200" dirty="0"/>
              <a:t>は新しいデータを生み出すことが主な目的。</a:t>
            </a:r>
          </a:p>
          <a:p>
            <a:endParaRPr lang="en-US" altLang="ja-JP" sz="3200" dirty="0"/>
          </a:p>
          <a:p>
            <a:pPr algn="ctr"/>
            <a:r>
              <a:rPr lang="en-US" altLang="ja-JP" sz="3200" i="1" dirty="0"/>
              <a:t>AlphaGo</a:t>
            </a:r>
            <a:r>
              <a:rPr lang="ja-JP" altLang="en-US" sz="3200" i="1" dirty="0"/>
              <a:t>は創造的な生成を目的としていないので、</a:t>
            </a:r>
            <a:br>
              <a:rPr lang="en-US" altLang="ja-JP" sz="3200" i="1" dirty="0"/>
            </a:br>
            <a:r>
              <a:rPr lang="ja-JP" altLang="en-US" sz="3200" i="1" dirty="0"/>
              <a:t>一般的には生成</a:t>
            </a:r>
            <a:r>
              <a:rPr lang="en-US" altLang="ja-JP" sz="3200" i="1" dirty="0"/>
              <a:t>AI</a:t>
            </a:r>
            <a:r>
              <a:rPr lang="ja-JP" altLang="en-US" sz="3200" i="1" dirty="0"/>
              <a:t>とは呼ばれていない。</a:t>
            </a:r>
            <a:endParaRPr lang="en-US" altLang="ja-JP" sz="3200" i="1" dirty="0"/>
          </a:p>
        </p:txBody>
      </p:sp>
    </p:spTree>
    <p:extLst>
      <p:ext uri="{BB962C8B-B14F-4D97-AF65-F5344CB8AC3E}">
        <p14:creationId xmlns:p14="http://schemas.microsoft.com/office/powerpoint/2010/main" val="11081717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070CA-4DD4-0D23-C998-9BE71B8B6421}"/>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000CD6EF-E9BD-E108-EEAC-5ABE24B1EA5C}"/>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生成</a:t>
            </a:r>
            <a:r>
              <a:rPr lang="en-US" altLang="ja-JP" sz="3600" b="1" dirty="0">
                <a:solidFill>
                  <a:srgbClr val="0000FF"/>
                </a:solidFill>
              </a:rPr>
              <a:t>AI</a:t>
            </a:r>
            <a:r>
              <a:rPr lang="ja-JP" altLang="en-US" sz="3600" b="1" dirty="0">
                <a:solidFill>
                  <a:srgbClr val="0000FF"/>
                </a:solidFill>
              </a:rPr>
              <a:t>の種類</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B5F1B6EA-0120-A52D-FC46-856F5A1D9D2C}"/>
              </a:ext>
            </a:extLst>
          </p:cNvPr>
          <p:cNvSpPr txBox="1"/>
          <p:nvPr/>
        </p:nvSpPr>
        <p:spPr>
          <a:xfrm>
            <a:off x="723900" y="756427"/>
            <a:ext cx="10982325" cy="6001643"/>
          </a:xfrm>
          <a:prstGeom prst="rect">
            <a:avLst/>
          </a:prstGeom>
          <a:noFill/>
        </p:spPr>
        <p:txBody>
          <a:bodyPr wrap="square" rtlCol="0">
            <a:spAutoFit/>
          </a:bodyPr>
          <a:lstStyle/>
          <a:p>
            <a:pPr>
              <a:buNone/>
            </a:pPr>
            <a:r>
              <a:rPr lang="ja-JP" altLang="en-US" sz="2400" b="1" dirty="0"/>
              <a:t>テキスト生成系 </a:t>
            </a:r>
            <a:r>
              <a:rPr lang="en-US" altLang="ja-JP" sz="2400" b="1" dirty="0"/>
              <a:t>(</a:t>
            </a:r>
            <a:r>
              <a:rPr lang="ja-JP" altLang="en-US" sz="2400" b="1" dirty="0"/>
              <a:t>プログラムコード生成</a:t>
            </a:r>
            <a:r>
              <a:rPr lang="en-US" altLang="ja-JP" sz="2400" b="1" dirty="0"/>
              <a:t>):</a:t>
            </a:r>
          </a:p>
          <a:p>
            <a:pPr>
              <a:buNone/>
            </a:pPr>
            <a:r>
              <a:rPr lang="en-US" altLang="ja-JP" sz="2400" dirty="0"/>
              <a:t>GPT</a:t>
            </a:r>
            <a:r>
              <a:rPr lang="ja-JP" altLang="en-US" sz="2400" dirty="0"/>
              <a:t>シリーズ（</a:t>
            </a:r>
            <a:r>
              <a:rPr lang="en-US" altLang="ja-JP" sz="2400" dirty="0"/>
              <a:t>OpenAI</a:t>
            </a:r>
            <a:r>
              <a:rPr lang="ja-JP" altLang="en-US" sz="2400" dirty="0"/>
              <a:t>）</a:t>
            </a:r>
            <a:endParaRPr lang="en-US" altLang="ja-JP" sz="2400" dirty="0"/>
          </a:p>
          <a:p>
            <a:pPr>
              <a:buNone/>
            </a:pPr>
            <a:r>
              <a:rPr lang="en-US" altLang="ja-JP" sz="2400" dirty="0" err="1"/>
              <a:t>LLaMA</a:t>
            </a:r>
            <a:r>
              <a:rPr lang="ja-JP" altLang="en-US" sz="2400" dirty="0"/>
              <a:t>（</a:t>
            </a:r>
            <a:r>
              <a:rPr lang="en-US" altLang="ja-JP" sz="2400" dirty="0"/>
              <a:t>Meta</a:t>
            </a:r>
            <a:r>
              <a:rPr lang="ja-JP" altLang="en-US" sz="2400" dirty="0"/>
              <a:t>）</a:t>
            </a:r>
            <a:r>
              <a:rPr lang="en-US" altLang="ja-JP" sz="2400" dirty="0"/>
              <a:t>	</a:t>
            </a:r>
          </a:p>
          <a:p>
            <a:pPr>
              <a:buNone/>
            </a:pPr>
            <a:r>
              <a:rPr lang="en-US" altLang="ja-JP" sz="2400" dirty="0"/>
              <a:t>Gemini</a:t>
            </a:r>
            <a:r>
              <a:rPr lang="ja-JP" altLang="en-US" sz="2400" dirty="0"/>
              <a:t>（</a:t>
            </a:r>
            <a:r>
              <a:rPr lang="en-US" altLang="ja-JP" sz="2400" dirty="0"/>
              <a:t>Google</a:t>
            </a:r>
            <a:r>
              <a:rPr lang="ja-JP" altLang="en-US" sz="2400" dirty="0"/>
              <a:t>）</a:t>
            </a:r>
            <a:br>
              <a:rPr lang="en-US" altLang="ja-JP" sz="2400" dirty="0"/>
            </a:br>
            <a:r>
              <a:rPr lang="en-US" altLang="ja-JP" sz="2400" dirty="0"/>
              <a:t>Claude</a:t>
            </a:r>
            <a:r>
              <a:rPr lang="ja-JP" altLang="en-US" sz="2400" dirty="0"/>
              <a:t> </a:t>
            </a:r>
            <a:r>
              <a:rPr lang="en-US" altLang="ja-JP" sz="2400" dirty="0"/>
              <a:t>(Anthropic,</a:t>
            </a:r>
            <a:r>
              <a:rPr lang="ja-JP" altLang="en-US" sz="2400" dirty="0"/>
              <a:t> </a:t>
            </a:r>
            <a:r>
              <a:rPr lang="en-US" altLang="ja-JP" sz="2400" dirty="0"/>
              <a:t>OpenAI</a:t>
            </a:r>
            <a:r>
              <a:rPr lang="ja-JP" altLang="en-US" sz="2400" dirty="0"/>
              <a:t>からのスピンオフ</a:t>
            </a:r>
            <a:r>
              <a:rPr lang="en-US" altLang="ja-JP" sz="2400" dirty="0"/>
              <a:t>)</a:t>
            </a:r>
          </a:p>
          <a:p>
            <a:pPr>
              <a:buNone/>
            </a:pPr>
            <a:endParaRPr lang="en-US" altLang="ja-JP" sz="2400" dirty="0"/>
          </a:p>
          <a:p>
            <a:pPr>
              <a:buNone/>
            </a:pPr>
            <a:r>
              <a:rPr lang="ja-JP" altLang="en-US" sz="2400" b="1" dirty="0"/>
              <a:t>画像生成系</a:t>
            </a:r>
            <a:r>
              <a:rPr lang="en-US" altLang="ja-JP" sz="2400" b="1" dirty="0"/>
              <a:t>:</a:t>
            </a:r>
          </a:p>
          <a:p>
            <a:pPr>
              <a:buNone/>
            </a:pPr>
            <a:r>
              <a:rPr lang="en-US" altLang="ja-JP" sz="2400" dirty="0"/>
              <a:t>DALL-E</a:t>
            </a:r>
            <a:r>
              <a:rPr lang="ja-JP" altLang="en-US" sz="2400" dirty="0"/>
              <a:t>（</a:t>
            </a:r>
            <a:r>
              <a:rPr lang="en-US" altLang="ja-JP" sz="2400" dirty="0"/>
              <a:t>OpenAI</a:t>
            </a:r>
            <a:r>
              <a:rPr lang="ja-JP" altLang="en-US" sz="2400" dirty="0"/>
              <a:t>）</a:t>
            </a:r>
            <a:r>
              <a:rPr lang="en-US" altLang="ja-JP" sz="2400" dirty="0"/>
              <a:t>	: </a:t>
            </a:r>
            <a:r>
              <a:rPr lang="ja-JP" altLang="en-US" sz="2400" dirty="0"/>
              <a:t>テキストプロンプトから高品質な画像を生成</a:t>
            </a:r>
            <a:br>
              <a:rPr lang="en-US" altLang="ja-JP" sz="2400" dirty="0"/>
            </a:br>
            <a:r>
              <a:rPr lang="ja-JP" altLang="en-US" sz="2400" dirty="0"/>
              <a:t>　　　　　　　　　　　　　　 </a:t>
            </a:r>
            <a:r>
              <a:rPr lang="en-US" altLang="ja-JP" sz="2400" dirty="0"/>
              <a:t>DALL-E</a:t>
            </a:r>
            <a:r>
              <a:rPr lang="ja-JP" altLang="en-US" sz="2400" dirty="0"/>
              <a:t> </a:t>
            </a:r>
            <a:r>
              <a:rPr lang="en-US" altLang="ja-JP" sz="2400" dirty="0"/>
              <a:t>3</a:t>
            </a:r>
            <a:r>
              <a:rPr lang="ja-JP" altLang="en-US" sz="2400" dirty="0"/>
              <a:t>は</a:t>
            </a:r>
            <a:r>
              <a:rPr lang="en-US" altLang="ja-JP" sz="2400" dirty="0"/>
              <a:t>ChatGPT</a:t>
            </a:r>
            <a:r>
              <a:rPr lang="ja-JP" altLang="en-US" sz="2400" dirty="0"/>
              <a:t> </a:t>
            </a:r>
            <a:r>
              <a:rPr lang="en-US" altLang="ja-JP" sz="2400" dirty="0"/>
              <a:t>Pro</a:t>
            </a:r>
            <a:r>
              <a:rPr lang="ja-JP" altLang="en-US" sz="2400" dirty="0"/>
              <a:t>、</a:t>
            </a:r>
            <a:r>
              <a:rPr lang="en-US" altLang="ja-JP" sz="2400" dirty="0"/>
              <a:t>MS365</a:t>
            </a:r>
            <a:r>
              <a:rPr lang="ja-JP" altLang="en-US" sz="2400" dirty="0"/>
              <a:t> </a:t>
            </a:r>
            <a:r>
              <a:rPr lang="en-US" altLang="ja-JP" sz="2400" dirty="0"/>
              <a:t>Copilot</a:t>
            </a:r>
            <a:r>
              <a:rPr lang="ja-JP" altLang="en-US" sz="2400" dirty="0"/>
              <a:t>に統合</a:t>
            </a:r>
            <a:endParaRPr lang="en-US" altLang="ja-JP" sz="2400" dirty="0"/>
          </a:p>
          <a:p>
            <a:pPr>
              <a:buNone/>
            </a:pPr>
            <a:r>
              <a:rPr lang="en-US" altLang="ja-JP" sz="2400" dirty="0"/>
              <a:t>Stable Diffusion	: </a:t>
            </a:r>
            <a:r>
              <a:rPr lang="ja-JP" altLang="en-US" sz="2400" dirty="0"/>
              <a:t>高解像度画像生成</a:t>
            </a:r>
            <a:endParaRPr lang="en-US" altLang="ja-JP" sz="2400" dirty="0"/>
          </a:p>
          <a:p>
            <a:pPr>
              <a:buNone/>
            </a:pPr>
            <a:r>
              <a:rPr lang="en-US" altLang="ja-JP" sz="2400" dirty="0"/>
              <a:t>Midjourney		: </a:t>
            </a:r>
            <a:r>
              <a:rPr lang="ja-JP" altLang="en-US" sz="2400" dirty="0"/>
              <a:t>芸術的な画像を作成する</a:t>
            </a:r>
            <a:endParaRPr lang="en-US" altLang="ja-JP" sz="2400" dirty="0"/>
          </a:p>
          <a:p>
            <a:pPr>
              <a:buNone/>
            </a:pPr>
            <a:endParaRPr lang="en-US" altLang="ja-JP" sz="2400" dirty="0"/>
          </a:p>
          <a:p>
            <a:pPr>
              <a:buNone/>
            </a:pPr>
            <a:r>
              <a:rPr lang="ja-JP" altLang="en-US" sz="2400" b="1" dirty="0"/>
              <a:t>音声生成系</a:t>
            </a:r>
            <a:r>
              <a:rPr lang="en-US" altLang="ja-JP" sz="2400" b="1" dirty="0"/>
              <a:t>:</a:t>
            </a:r>
          </a:p>
          <a:p>
            <a:pPr>
              <a:buNone/>
            </a:pPr>
            <a:r>
              <a:rPr lang="en-US" altLang="ja-JP" sz="2400" dirty="0"/>
              <a:t>Whisper</a:t>
            </a:r>
            <a:r>
              <a:rPr lang="ja-JP" altLang="en-US" sz="2400" dirty="0"/>
              <a:t>（</a:t>
            </a:r>
            <a:r>
              <a:rPr lang="en-US" altLang="ja-JP" sz="2400" dirty="0"/>
              <a:t>OpenAI</a:t>
            </a:r>
            <a:r>
              <a:rPr lang="ja-JP" altLang="en-US" sz="2400" dirty="0"/>
              <a:t>）</a:t>
            </a:r>
            <a:r>
              <a:rPr lang="en-US" altLang="ja-JP" sz="2400" dirty="0"/>
              <a:t>	: </a:t>
            </a:r>
            <a:r>
              <a:rPr lang="ja-JP" altLang="en-US" sz="2400" dirty="0"/>
              <a:t>自然な音声生成や文字起こし</a:t>
            </a:r>
            <a:br>
              <a:rPr lang="en-US" altLang="ja-JP" sz="2400" dirty="0"/>
            </a:br>
            <a:r>
              <a:rPr lang="ja-JP" altLang="en-US" sz="2400" dirty="0"/>
              <a:t>　　　　　　　　　　　　　　  </a:t>
            </a:r>
            <a:r>
              <a:rPr lang="en-US" altLang="ja-JP" sz="2400" dirty="0"/>
              <a:t>ChatGPT</a:t>
            </a:r>
            <a:r>
              <a:rPr lang="ja-JP" altLang="en-US" sz="2400" dirty="0"/>
              <a:t>の音声読み上げに使用</a:t>
            </a:r>
            <a:endParaRPr lang="en-US" altLang="ja-JP" sz="2400" dirty="0"/>
          </a:p>
          <a:p>
            <a:pPr>
              <a:buNone/>
            </a:pPr>
            <a:r>
              <a:rPr lang="en-US" altLang="ja-JP" sz="2400" dirty="0"/>
              <a:t>VALL-E		: </a:t>
            </a:r>
            <a:r>
              <a:rPr lang="ja-JP" altLang="en-US" sz="2400" dirty="0"/>
              <a:t>音声生成に特化した技術で、音声のリアル感を向上</a:t>
            </a:r>
          </a:p>
        </p:txBody>
      </p:sp>
    </p:spTree>
    <p:extLst>
      <p:ext uri="{BB962C8B-B14F-4D97-AF65-F5344CB8AC3E}">
        <p14:creationId xmlns:p14="http://schemas.microsoft.com/office/powerpoint/2010/main" val="283191028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935E3-2B46-385A-2D00-2E2ACC77345A}"/>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1CE587F5-017D-C3A0-023F-B2B18E82659B}"/>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本講義で使う生成</a:t>
            </a:r>
            <a:r>
              <a:rPr lang="en-US" altLang="ja-JP" sz="3600" b="1" dirty="0">
                <a:solidFill>
                  <a:srgbClr val="0000FF"/>
                </a:solidFill>
              </a:rPr>
              <a:t>AI</a:t>
            </a:r>
          </a:p>
        </p:txBody>
      </p:sp>
      <p:sp>
        <p:nvSpPr>
          <p:cNvPr id="2" name="テキスト ボックス 1">
            <a:extLst>
              <a:ext uri="{FF2B5EF4-FFF2-40B4-BE49-F238E27FC236}">
                <a16:creationId xmlns:a16="http://schemas.microsoft.com/office/drawing/2014/main" id="{B21D9825-6AD8-23A9-13DB-D5EBF8798A65}"/>
              </a:ext>
            </a:extLst>
          </p:cNvPr>
          <p:cNvSpPr txBox="1"/>
          <p:nvPr/>
        </p:nvSpPr>
        <p:spPr>
          <a:xfrm>
            <a:off x="723900" y="838201"/>
            <a:ext cx="10982325" cy="4524315"/>
          </a:xfrm>
          <a:prstGeom prst="rect">
            <a:avLst/>
          </a:prstGeom>
          <a:noFill/>
        </p:spPr>
        <p:txBody>
          <a:bodyPr wrap="square" rtlCol="0">
            <a:spAutoFit/>
          </a:bodyPr>
          <a:lstStyle/>
          <a:p>
            <a:pPr>
              <a:buNone/>
            </a:pPr>
            <a:r>
              <a:rPr lang="en-US" altLang="ja-JP" sz="3200" dirty="0"/>
              <a:t>ChatGPT </a:t>
            </a:r>
            <a:r>
              <a:rPr lang="en-US" altLang="ja-JP" sz="3200"/>
              <a:t>(2025/4/27</a:t>
            </a:r>
            <a:r>
              <a:rPr lang="ja-JP" altLang="en-US" sz="3200"/>
              <a:t>で</a:t>
            </a:r>
            <a:r>
              <a:rPr lang="ja-JP" altLang="en-US" sz="3200" dirty="0"/>
              <a:t>は</a:t>
            </a:r>
            <a:r>
              <a:rPr lang="en-US" altLang="ja-JP" sz="3200" dirty="0"/>
              <a:t>API</a:t>
            </a:r>
            <a:r>
              <a:rPr lang="ja-JP" altLang="en-US" sz="3200" dirty="0"/>
              <a:t>で</a:t>
            </a:r>
            <a:r>
              <a:rPr lang="en-US" altLang="ja-JP" sz="3200" dirty="0"/>
              <a:t>GPT-4.1, o4-mini</a:t>
            </a:r>
            <a:r>
              <a:rPr lang="ja-JP" altLang="en-US" sz="3200" dirty="0"/>
              <a:t>が使える</a:t>
            </a:r>
            <a:r>
              <a:rPr lang="en-US" altLang="ja-JP" sz="3200" dirty="0"/>
              <a:t>)</a:t>
            </a:r>
          </a:p>
          <a:p>
            <a:pPr>
              <a:buNone/>
            </a:pPr>
            <a:r>
              <a:rPr lang="ja-JP" altLang="en-US" sz="3200" dirty="0"/>
              <a:t>　無課金</a:t>
            </a:r>
            <a:r>
              <a:rPr lang="en-US" altLang="ja-JP" sz="3200" dirty="0"/>
              <a:t>			:</a:t>
            </a:r>
            <a:r>
              <a:rPr lang="ja-JP" altLang="en-US" sz="3200" dirty="0"/>
              <a:t> </a:t>
            </a:r>
            <a:r>
              <a:rPr lang="en-US" altLang="ja-JP" sz="3200" dirty="0"/>
              <a:t>GPT-3.5,</a:t>
            </a:r>
            <a:r>
              <a:rPr lang="ja-JP" altLang="en-US" sz="3200" dirty="0"/>
              <a:t> </a:t>
            </a:r>
            <a:r>
              <a:rPr lang="en-US" altLang="ja-JP" sz="3200" dirty="0"/>
              <a:t>GPT-4o</a:t>
            </a:r>
            <a:r>
              <a:rPr lang="ja-JP" altLang="en-US" sz="2000" dirty="0"/>
              <a:t> </a:t>
            </a:r>
            <a:r>
              <a:rPr lang="en-US" altLang="ja-JP" sz="2000" dirty="0"/>
              <a:t>(</a:t>
            </a:r>
            <a:r>
              <a:rPr lang="ja-JP" altLang="en-US" sz="2000" dirty="0"/>
              <a:t>使用量制限あり</a:t>
            </a:r>
            <a:r>
              <a:rPr lang="en-US" altLang="ja-JP" sz="2000" dirty="0"/>
              <a:t>)</a:t>
            </a:r>
            <a:endParaRPr lang="en-US" altLang="ja-JP" sz="3200" dirty="0"/>
          </a:p>
          <a:p>
            <a:pPr>
              <a:buNone/>
            </a:pPr>
            <a:r>
              <a:rPr lang="ja-JP" altLang="en-US" sz="3200" dirty="0"/>
              <a:t>　</a:t>
            </a:r>
            <a:r>
              <a:rPr lang="en-US" altLang="ja-JP" sz="3200" dirty="0"/>
              <a:t>ChatGPT</a:t>
            </a:r>
            <a:r>
              <a:rPr lang="ja-JP" altLang="en-US" sz="3200" dirty="0"/>
              <a:t> </a:t>
            </a:r>
            <a:r>
              <a:rPr lang="en-US" altLang="ja-JP" sz="3200" dirty="0"/>
              <a:t>Plus		:</a:t>
            </a:r>
            <a:r>
              <a:rPr lang="ja-JP" altLang="en-US" sz="3200" dirty="0"/>
              <a:t> </a:t>
            </a:r>
            <a:r>
              <a:rPr lang="en-US" altLang="ja-JP" sz="3200" dirty="0"/>
              <a:t>GPT-4</a:t>
            </a:r>
            <a:r>
              <a:rPr lang="ja-JP" altLang="en-US" sz="3200" dirty="0"/>
              <a:t> </a:t>
            </a:r>
            <a:r>
              <a:rPr lang="en-US" altLang="ja-JP" sz="3200" dirty="0"/>
              <a:t>(GPT-4-turbo), GPT-4o</a:t>
            </a:r>
          </a:p>
          <a:p>
            <a:pPr>
              <a:buNone/>
            </a:pPr>
            <a:r>
              <a:rPr lang="ja-JP" altLang="en-US" sz="3200" dirty="0"/>
              <a:t>　</a:t>
            </a:r>
            <a:r>
              <a:rPr lang="en-US" altLang="ja-JP" sz="3200" dirty="0"/>
              <a:t>OpenAI</a:t>
            </a:r>
            <a:r>
              <a:rPr lang="ja-JP" altLang="en-US" sz="3200" dirty="0"/>
              <a:t> </a:t>
            </a:r>
            <a:r>
              <a:rPr lang="en-US" altLang="ja-JP" sz="3200" dirty="0"/>
              <a:t>API		:</a:t>
            </a:r>
            <a:r>
              <a:rPr lang="ja-JP" altLang="en-US" sz="3200" dirty="0"/>
              <a:t> </a:t>
            </a:r>
            <a:r>
              <a:rPr lang="en-US" altLang="ja-JP" sz="3200" dirty="0"/>
              <a:t>GPT-4o, GPT-4.5, o1, o3-mini</a:t>
            </a:r>
          </a:p>
          <a:p>
            <a:pPr>
              <a:buNone/>
            </a:pPr>
            <a:r>
              <a:rPr lang="en-US" altLang="ja-JP" sz="3200" dirty="0"/>
              <a:t>Microsoft 365 Copilot	: GPT-4o</a:t>
            </a:r>
          </a:p>
          <a:p>
            <a:pPr>
              <a:buNone/>
            </a:pPr>
            <a:r>
              <a:rPr lang="ja-JP" altLang="en-US" sz="3200" dirty="0"/>
              <a:t>　　無料</a:t>
            </a:r>
            <a:endParaRPr lang="en-US" altLang="ja-JP" sz="3200" dirty="0"/>
          </a:p>
          <a:p>
            <a:pPr>
              <a:buNone/>
            </a:pPr>
            <a:r>
              <a:rPr lang="en-US" altLang="ja-JP" sz="3200" dirty="0" err="1"/>
              <a:t>Github</a:t>
            </a:r>
            <a:r>
              <a:rPr lang="ja-JP" altLang="en-US" sz="3200" dirty="0"/>
              <a:t> </a:t>
            </a:r>
            <a:r>
              <a:rPr lang="en-US" altLang="ja-JP" sz="3200" dirty="0"/>
              <a:t>Copilot		: </a:t>
            </a:r>
            <a:r>
              <a:rPr lang="ja-JP" altLang="en-US" sz="3200" dirty="0"/>
              <a:t>モデルは不明</a:t>
            </a:r>
            <a:endParaRPr lang="en-US" altLang="ja-JP" sz="3200" dirty="0"/>
          </a:p>
          <a:p>
            <a:pPr>
              <a:buNone/>
            </a:pPr>
            <a:r>
              <a:rPr lang="ja-JP" altLang="en-US" sz="3200" dirty="0"/>
              <a:t>　　科学大生・教員は無料</a:t>
            </a:r>
            <a:endParaRPr lang="en-US" altLang="ja-JP" sz="3200" dirty="0"/>
          </a:p>
          <a:p>
            <a:pPr>
              <a:buNone/>
            </a:pPr>
            <a:r>
              <a:rPr lang="en-US" altLang="ja-JP" sz="3200" dirty="0" err="1"/>
              <a:t>DeepL</a:t>
            </a:r>
            <a:r>
              <a:rPr lang="ja-JP" altLang="en-US" sz="3200" dirty="0"/>
              <a:t> </a:t>
            </a:r>
            <a:r>
              <a:rPr lang="en-US" altLang="ja-JP" sz="3200" dirty="0"/>
              <a:t>Pro</a:t>
            </a:r>
            <a:r>
              <a:rPr lang="ja-JP" altLang="en-US" sz="2400" dirty="0"/>
              <a:t> </a:t>
            </a:r>
            <a:r>
              <a:rPr lang="en-US" altLang="ja-JP" sz="2400" dirty="0"/>
              <a:t>(</a:t>
            </a:r>
            <a:r>
              <a:rPr lang="ja-JP" altLang="en-US" sz="2400" dirty="0"/>
              <a:t>無料版でも同様。利用回数制限あり</a:t>
            </a:r>
            <a:r>
              <a:rPr lang="en-US" altLang="ja-JP" sz="2400" dirty="0"/>
              <a:t>)</a:t>
            </a:r>
            <a:endParaRPr lang="ja-JP" altLang="en-US" sz="3200" dirty="0"/>
          </a:p>
        </p:txBody>
      </p:sp>
    </p:spTree>
    <p:extLst>
      <p:ext uri="{BB962C8B-B14F-4D97-AF65-F5344CB8AC3E}">
        <p14:creationId xmlns:p14="http://schemas.microsoft.com/office/powerpoint/2010/main" val="3627461896"/>
      </p:ext>
    </p:extLst>
  </p:cSld>
  <p:clrMapOvr>
    <a:masterClrMapping/>
  </p:clrMapOvr>
  <p:transition/>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01_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600" b="1"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600" b="1"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Verdana"/>
        <a:ea typeface="メイリオ"/>
        <a:cs typeface=""/>
      </a:majorFont>
      <a:minorFont>
        <a:latin typeface="Verdana"/>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28575">
          <a:solidFill>
            <a:schemeClr val="tx1"/>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400">
            <a:latin typeface="ＭＳ Ｐゴシック" panose="020B0600070205080204" pitchFamily="50" charset="-128"/>
            <a:ea typeface="ＭＳ Ｐゴシック" panose="020B0600070205080204" pitchFamily="50" charset="-128"/>
          </a:defRPr>
        </a:defPPr>
      </a:lstStyle>
    </a:txDef>
  </a:objectDefaults>
  <a:extraClrSchemeLst/>
</a:theme>
</file>

<file path=ppt/theme/theme5.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7924</TotalTime>
  <Words>6044</Words>
  <Application>Microsoft Office PowerPoint</Application>
  <PresentationFormat>ワイド画面</PresentationFormat>
  <Paragraphs>389</Paragraphs>
  <Slides>45</Slides>
  <Notes>31</Notes>
  <HiddenSlides>0</HiddenSlides>
  <MMClips>0</MMClips>
  <ScaleCrop>false</ScaleCrop>
  <HeadingPairs>
    <vt:vector size="6" baseType="variant">
      <vt:variant>
        <vt:lpstr>使用されているフォント</vt:lpstr>
      </vt:variant>
      <vt:variant>
        <vt:i4>13</vt:i4>
      </vt:variant>
      <vt:variant>
        <vt:lpstr>テーマ</vt:lpstr>
      </vt:variant>
      <vt:variant>
        <vt:i4>5</vt:i4>
      </vt:variant>
      <vt:variant>
        <vt:lpstr>スライド タイトル</vt:lpstr>
      </vt:variant>
      <vt:variant>
        <vt:i4>45</vt:i4>
      </vt:variant>
    </vt:vector>
  </HeadingPairs>
  <TitlesOfParts>
    <vt:vector size="63" baseType="lpstr">
      <vt:lpstr>Hiragino Kaku Gothic ProN</vt:lpstr>
      <vt:lpstr>Jost</vt:lpstr>
      <vt:lpstr>ＭＳ Ｐゴシック</vt:lpstr>
      <vt:lpstr>Meiryo</vt:lpstr>
      <vt:lpstr>游ゴシック</vt:lpstr>
      <vt:lpstr>Arial</vt:lpstr>
      <vt:lpstr>Arial Narrow</vt:lpstr>
      <vt:lpstr>Calibri</vt:lpstr>
      <vt:lpstr>Calibri Light</vt:lpstr>
      <vt:lpstr>Cambria Math</vt:lpstr>
      <vt:lpstr>Times New Roman</vt:lpstr>
      <vt:lpstr>Verdana</vt:lpstr>
      <vt:lpstr>Wingdings</vt:lpstr>
      <vt:lpstr>Office テーマ</vt:lpstr>
      <vt:lpstr>101_標準デザイン</vt:lpstr>
      <vt:lpstr>1_標準デザイン</vt:lpstr>
      <vt:lpstr>1_Office テーマ</vt:lpstr>
      <vt:lpstr>2_Office テーマ</vt:lpstr>
      <vt:lpstr>生成AIの利用と注意</vt:lpstr>
      <vt:lpstr>講義の内容</vt:lpstr>
      <vt:lpstr>最初に注意: ChatGPTは気を付けながら使いましょう</vt:lpstr>
      <vt:lpstr>生成AIに頼りすぎると馬鹿になる</vt:lpstr>
      <vt:lpstr>生成AIに頼りすぎると馬鹿になる</vt:lpstr>
      <vt:lpstr>ゲームにおける人工知能の発達</vt:lpstr>
      <vt:lpstr>生成AIとは</vt:lpstr>
      <vt:lpstr>生成AIの種類</vt:lpstr>
      <vt:lpstr>本講義で使う生成AI</vt:lpstr>
      <vt:lpstr>生成AIを使う上での注意</vt:lpstr>
      <vt:lpstr>東工大(科学大)の方針</vt:lpstr>
      <vt:lpstr>生成AIを使う上での問題</vt:lpstr>
      <vt:lpstr>SamsungのエンジニアがChatGPTに社外秘のソースコードを貼り付けるセキュリティ事案が発生</vt:lpstr>
      <vt:lpstr>「チャットＧＰＴ」使用巡り科学誌の対応割れる… サイエンスは禁止、ネイチャーは明記求める</vt:lpstr>
      <vt:lpstr>画像生成に生成AIを使った論文が撤回</vt:lpstr>
      <vt:lpstr>ハルシネーション</vt:lpstr>
      <vt:lpstr>生成AIにおけるリフレクション</vt:lpstr>
      <vt:lpstr>プロンプトバイアス・誘導バイアス</vt:lpstr>
      <vt:lpstr>クロスチェック</vt:lpstr>
      <vt:lpstr>ハルシネーションの実例</vt:lpstr>
      <vt:lpstr>PowerPoint プレゼンテーション</vt:lpstr>
      <vt:lpstr>PowerPoint プレゼンテーション</vt:lpstr>
      <vt:lpstr>著作権について</vt:lpstr>
      <vt:lpstr>生成AIのデータソース</vt:lpstr>
      <vt:lpstr>Github copilotの著作権ポリシー</vt:lpstr>
      <vt:lpstr>補償</vt:lpstr>
      <vt:lpstr>GPL: コピーレフト</vt:lpstr>
      <vt:lpstr>Open Source Software (OSS) license</vt:lpstr>
      <vt:lpstr>フリーソフトとパブリックドメイン</vt:lpstr>
      <vt:lpstr>生成AIのリスク: 著作権</vt:lpstr>
      <vt:lpstr>出典を出力してもらう</vt:lpstr>
      <vt:lpstr>PowerPoint プレゼンテーション</vt:lpstr>
      <vt:lpstr>著作権・著作物</vt:lpstr>
      <vt:lpstr>著作物でない場合でも出典を明記</vt:lpstr>
      <vt:lpstr>著作権が発生しない場合と発生する場合</vt:lpstr>
      <vt:lpstr>著作権法における2次利用</vt:lpstr>
      <vt:lpstr>著作物の引用： 気軽なコピペ</vt:lpstr>
      <vt:lpstr>権利の譲渡</vt:lpstr>
      <vt:lpstr>「無断転載を禁ずる」「キャラクターの保護」など</vt:lpstr>
      <vt:lpstr>科学研究における引用 (citation)</vt:lpstr>
      <vt:lpstr>有料文献等の引用</vt:lpstr>
      <vt:lpstr>著作権のある図表等の作り直しについて</vt:lpstr>
      <vt:lpstr>絵画等の引用</vt:lpstr>
      <vt:lpstr>絵画等の著作権期限</vt:lpstr>
      <vt:lpstr>まとめ: 生成AIを使う上でのリスク</vt:lpstr>
    </vt:vector>
  </TitlesOfParts>
  <Company>東京工業大学</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レポートS6点群のステレオ投影</dc:title>
  <dc:creator>神谷利夫</dc:creator>
  <cp:lastModifiedBy>利夫 神谷</cp:lastModifiedBy>
  <cp:revision>488</cp:revision>
  <cp:lastPrinted>2020-04-20T20:05:09Z</cp:lastPrinted>
  <dcterms:created xsi:type="dcterms:W3CDTF">2013-04-22T01:26:47Z</dcterms:created>
  <dcterms:modified xsi:type="dcterms:W3CDTF">2025-04-27T11:48:54Z</dcterms:modified>
</cp:coreProperties>
</file>