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75" r:id="rId7"/>
    <p:sldMasterId id="2147483781" r:id="rId8"/>
  </p:sldMasterIdLst>
  <p:notesMasterIdLst>
    <p:notesMasterId r:id="rId54"/>
  </p:notesMasterIdLst>
  <p:sldIdLst>
    <p:sldId id="5073" r:id="rId9"/>
    <p:sldId id="5017" r:id="rId10"/>
    <p:sldId id="5074" r:id="rId11"/>
    <p:sldId id="4341" r:id="rId12"/>
    <p:sldId id="5075" r:id="rId13"/>
    <p:sldId id="5010" r:id="rId14"/>
    <p:sldId id="5076" r:id="rId15"/>
    <p:sldId id="5254" r:id="rId16"/>
    <p:sldId id="5077" r:id="rId17"/>
    <p:sldId id="5255" r:id="rId18"/>
    <p:sldId id="4941" r:id="rId19"/>
    <p:sldId id="4939" r:id="rId20"/>
    <p:sldId id="5259" r:id="rId21"/>
    <p:sldId id="5260" r:id="rId22"/>
    <p:sldId id="5261" r:id="rId23"/>
    <p:sldId id="5089" r:id="rId24"/>
    <p:sldId id="5082" r:id="rId25"/>
    <p:sldId id="5081" r:id="rId26"/>
    <p:sldId id="3738" r:id="rId27"/>
    <p:sldId id="5090" r:id="rId28"/>
    <p:sldId id="5086" r:id="rId29"/>
    <p:sldId id="5100" r:id="rId30"/>
    <p:sldId id="5087" r:id="rId31"/>
    <p:sldId id="5085" r:id="rId32"/>
    <p:sldId id="5092" r:id="rId33"/>
    <p:sldId id="5078" r:id="rId34"/>
    <p:sldId id="5001" r:id="rId35"/>
    <p:sldId id="5003" r:id="rId36"/>
    <p:sldId id="5079" r:id="rId37"/>
    <p:sldId id="5080" r:id="rId38"/>
    <p:sldId id="5091" r:id="rId39"/>
    <p:sldId id="4811" r:id="rId40"/>
    <p:sldId id="4810" r:id="rId41"/>
    <p:sldId id="5099" r:id="rId42"/>
    <p:sldId id="4812" r:id="rId43"/>
    <p:sldId id="5088" r:id="rId44"/>
    <p:sldId id="5256" r:id="rId45"/>
    <p:sldId id="5257" r:id="rId46"/>
    <p:sldId id="5258" r:id="rId47"/>
    <p:sldId id="5093" r:id="rId48"/>
    <p:sldId id="4376" r:id="rId49"/>
    <p:sldId id="1071" r:id="rId50"/>
    <p:sldId id="5084" r:id="rId51"/>
    <p:sldId id="1073" r:id="rId52"/>
    <p:sldId id="1072" r:id="rId5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13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7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1CD2C-2320-43D7-89F8-43E2BF28C1DC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5DA0C-98A0-4890-8F6F-17F7A28AC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50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3363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1462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85B0B-976C-4725-9325-232CE663A88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96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1462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85B0B-976C-4725-9325-232CE663A88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5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3582B-6DDF-1350-4FDC-BB51F163B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>
            <a:extLst>
              <a:ext uri="{FF2B5EF4-FFF2-40B4-BE49-F238E27FC236}">
                <a16:creationId xmlns:a16="http://schemas.microsoft.com/office/drawing/2014/main" id="{E61D41C9-B723-7726-DF45-0A260ED3B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F4AB05E6-F1C1-2072-0257-C086C399E9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8300" y="371475"/>
            <a:ext cx="3308350" cy="1862138"/>
          </a:xfrm>
          <a:ln/>
        </p:spPr>
      </p:sp>
      <p:sp>
        <p:nvSpPr>
          <p:cNvPr id="348164" name="Rectangle 3">
            <a:extLst>
              <a:ext uri="{FF2B5EF4-FFF2-40B4-BE49-F238E27FC236}">
                <a16:creationId xmlns:a16="http://schemas.microsoft.com/office/drawing/2014/main" id="{2B8AF381-E4DA-5BC4-BDC2-9C50A5BBA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42552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6646F-8D55-C590-55A2-387789377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>
            <a:extLst>
              <a:ext uri="{FF2B5EF4-FFF2-40B4-BE49-F238E27FC236}">
                <a16:creationId xmlns:a16="http://schemas.microsoft.com/office/drawing/2014/main" id="{5DA237E9-3574-1147-A629-EDC6F1C0A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4CB7C770-E0FF-F2FE-E312-9FAA24778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8300" y="371475"/>
            <a:ext cx="3308350" cy="1862138"/>
          </a:xfrm>
          <a:ln/>
        </p:spPr>
      </p:sp>
      <p:sp>
        <p:nvSpPr>
          <p:cNvPr id="348164" name="Rectangle 3">
            <a:extLst>
              <a:ext uri="{FF2B5EF4-FFF2-40B4-BE49-F238E27FC236}">
                <a16:creationId xmlns:a16="http://schemas.microsoft.com/office/drawing/2014/main" id="{0E0D25D9-65E2-07CE-9617-0A23A1470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21234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03B77-11F7-47D9-FD7F-09C7A477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>
            <a:extLst>
              <a:ext uri="{FF2B5EF4-FFF2-40B4-BE49-F238E27FC236}">
                <a16:creationId xmlns:a16="http://schemas.microsoft.com/office/drawing/2014/main" id="{9A62E639-61B6-0A54-CE04-B037783867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853C09CE-1980-6364-631D-F1BB43873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8300" y="371475"/>
            <a:ext cx="3308350" cy="1862138"/>
          </a:xfrm>
          <a:ln/>
        </p:spPr>
      </p:sp>
      <p:sp>
        <p:nvSpPr>
          <p:cNvPr id="348164" name="Rectangle 3">
            <a:extLst>
              <a:ext uri="{FF2B5EF4-FFF2-40B4-BE49-F238E27FC236}">
                <a16:creationId xmlns:a16="http://schemas.microsoft.com/office/drawing/2014/main" id="{96E40D09-9507-8EF0-88A4-1D601DFFF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4523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2DE22-E698-8475-CE9B-EF4ABECCD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75C69D39-2368-0FA2-ADCB-2610E0A71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0F89967C-8572-4FFD-C3D8-EA12145F1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4CE7EACD-1E38-5588-D289-6EC26D7F9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61319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1E1F6-E0A9-5026-1278-537EE029B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433BF968-3BFB-CFD7-8BB1-F89EDE8688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DB725AF7-27B3-F560-BEB8-991E5B70D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871025E7-F6D1-1695-5A45-A27B6F598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86246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A2C1-8574-1A7B-306A-7CD993C91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6FDA9B-D538-551E-4ED7-B44DBDC2B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D7FD5E5-5AAA-83F0-A21B-26D0EBFA7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41F391-A24E-F16F-04A4-024C9584C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331CF-9FFA-3143-89A7-B05FF6F707D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146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39622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2DE22-E698-8475-CE9B-EF4ABECCD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75C69D39-2368-0FA2-ADCB-2610E0A71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0F89967C-8572-4FFD-C3D8-EA12145F1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4CE7EACD-1E38-5588-D289-6EC26D7F9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6131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CBBE7-91BE-11B9-5DDE-6C4749EF7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>
            <a:extLst>
              <a:ext uri="{FF2B5EF4-FFF2-40B4-BE49-F238E27FC236}">
                <a16:creationId xmlns:a16="http://schemas.microsoft.com/office/drawing/2014/main" id="{3DE624A7-9D30-040D-9C83-ECCFF0B1A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0AF79731-805C-C315-3C6A-382D7C51E7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8300" y="371475"/>
            <a:ext cx="3308350" cy="1862138"/>
          </a:xfrm>
          <a:ln/>
        </p:spPr>
      </p:sp>
      <p:sp>
        <p:nvSpPr>
          <p:cNvPr id="348164" name="Rectangle 3">
            <a:extLst>
              <a:ext uri="{FF2B5EF4-FFF2-40B4-BE49-F238E27FC236}">
                <a16:creationId xmlns:a16="http://schemas.microsoft.com/office/drawing/2014/main" id="{D0B9C1A9-1785-5BF8-12AD-3EBACFDCE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08735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F4962-D260-3C21-D2C7-784BE349A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D7688856-73D5-0CEF-C8B1-8230BE0A9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EE059483-8B5B-9265-F7E5-60075B9B1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E1826AFF-8933-22E7-B201-EE4FABD98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6045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9BFE5-DDAA-BCC6-9E90-4A2265EFE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DF1241E5-DC17-9542-A325-1575FDBFE0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1BB1E007-F83A-CF81-84BE-F46033C76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9D02B098-767E-0EF2-4C2B-F67BA429E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1780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CD246-07EE-E374-C073-CBE552EF8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BA6C0DF4-D9A0-B4CC-E00B-5F8D5E7CF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7004674A-B952-0E52-1AE3-C33B0B2E50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9905CE0C-C6CF-C0E8-A80B-C77DED2DE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04492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9BBD5-5926-96A9-3AE0-CACB580B3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F25A12C9-C3D9-1AA4-7F8D-EA75B961C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A4A51C8B-7CBF-E6AA-4ABB-80396BD1C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1B1B2CD9-E185-C847-F998-08DC9F318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17010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E74AB-40A5-5E5E-D90A-842854CEB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F1BFBC53-F9E1-1A24-ADF8-8AFD47DCE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0A8FE554-AFB0-EB24-F5CC-2C9D31FEC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19DA147F-607B-2ACC-B1FF-13CDB705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55195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3E8AA-6E3E-30D6-A2B2-9D2F21432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EA42037F-CE13-BFE3-B0F7-1B9A3020E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83EEAF31-6AEA-5203-6A5D-21F20134F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4B4781B9-691B-8073-3419-F5E138983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37935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75101-6070-402A-AB4D-2926A6D95DB9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86279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75101-6070-402A-AB4D-2926A6D95DB9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94087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88490-DA29-AF54-6757-C1EDB7E4C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A50D07E6-829F-522A-E58F-484B6271E6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45EFEA3F-3655-EF0B-CFFA-E743CFBD1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BE0153C5-8A3D-96B5-CC5A-6EC320A8D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16145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C08E2-ECCD-F512-AF0D-F9D24C303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B076C0CC-BFBA-C0B7-A7D1-780B2B1DB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15F716D1-4D06-B989-215C-79E661AA4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A08F3518-E38D-FD98-5871-D5A29CC71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0792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8300" y="371475"/>
            <a:ext cx="3308350" cy="18621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82124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BE550-5594-69FD-6CAE-F6A86CC85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EF3A66D8-DD8E-2C6B-8AEC-759477099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1448EB50-06B8-13D9-7F17-C7E257B5B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88815597-8939-B993-7838-7C3C75E34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35360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B2347-B194-104A-EFA1-F92352D07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F9BDD961-7E2D-2768-F04E-F979CE18D4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D0F7818A-5882-075C-B418-64D310C14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EE479E06-A247-A3A8-E891-E688CB075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25262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AED30-A270-8C0F-7220-F1768468C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D4762016-2F85-4CFF-DC12-3D745A731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AF75BF87-DC54-56A7-682F-C3576EA316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18425308-F960-F565-1BF6-1613B269C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67220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F1388-4D45-2CCE-880B-4388C3782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91255362-81C5-8E42-5132-1628B10EE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8C763D1A-D057-210D-AD47-2D3FD4A2DC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A0939C14-E854-BFDE-CD3C-2BE214002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41731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F3A13-3F8B-BECE-0C61-174FFCB2E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914C69DE-9337-8812-18D7-FCEFC5C466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0D103973-C7AD-153F-2415-A6B041C72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16B89D40-5451-C83C-9866-21E4DA60F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321674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FFC9F-6005-B0A0-E34B-5A0A5DAC8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ED910DAF-61D0-40AE-F2D1-1D54309B4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8358C58C-1A9E-AAB8-3233-626951204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E6254484-9C58-F74F-118B-CA989EFE1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12385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CEF47-A5EE-DF95-ACEF-B2BF6C295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8B7D4639-C424-D174-9E98-197103B2F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6C885F4E-8904-82A7-CFD5-77C2F42A9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8F7C5787-B98F-EC10-FE8E-666198D8A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12502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06CF7-B387-5519-F8CF-2127E2B91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50587D6A-19D0-80C5-D114-0A849C2DAB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6C010B97-4AE6-905C-5E83-1E8A35CE4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90406C4C-A2F8-8424-F9EE-FF76545B4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219055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28E89-A75A-9403-3454-E799F173B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B39C49F2-1019-8812-0F46-F18859F07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BD13989A-2884-0EA1-DDD9-C23F743FA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A750F6BD-CA64-33CF-2BE9-156FDD6A6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440032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A5E92-35F8-CA56-0E64-A7784CB62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E283D45A-FF9B-8965-A3DD-177769A1E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31A1315F-498E-B345-CCA4-7A6E49B9F7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A7621735-F825-4C6B-E11E-DE42C8DC1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1531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6E898-DCD8-6236-E0F9-A5948BF0D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>
            <a:extLst>
              <a:ext uri="{FF2B5EF4-FFF2-40B4-BE49-F238E27FC236}">
                <a16:creationId xmlns:a16="http://schemas.microsoft.com/office/drawing/2014/main" id="{BC10A0D3-F943-44F3-6864-883D2F54A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E5220F4D-A9E0-3F1F-298F-2C15C53C2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8300" y="371475"/>
            <a:ext cx="3308350" cy="1862138"/>
          </a:xfrm>
          <a:ln/>
        </p:spPr>
      </p:sp>
      <p:sp>
        <p:nvSpPr>
          <p:cNvPr id="348164" name="Rectangle 3">
            <a:extLst>
              <a:ext uri="{FF2B5EF4-FFF2-40B4-BE49-F238E27FC236}">
                <a16:creationId xmlns:a16="http://schemas.microsoft.com/office/drawing/2014/main" id="{AEA28BFC-2D3B-12C1-66EC-A8D5A17AE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704484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877646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6942C-36E5-A1BC-E585-4A07E801E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E431C88F-7E35-5F3C-9C7E-87E4DBA70C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F9F62364-AB6B-8554-29FB-F5F8A0212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439CA0CA-BF01-CB2C-2985-84A60D6EB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2962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28689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FFEA8-FB4E-1D6D-B6D9-04E103037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>
            <a:extLst>
              <a:ext uri="{FF2B5EF4-FFF2-40B4-BE49-F238E27FC236}">
                <a16:creationId xmlns:a16="http://schemas.microsoft.com/office/drawing/2014/main" id="{62C2DE0F-6B92-905D-61DE-4D0E2F5E8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E24EF728-6F70-1201-6F1F-DF21E2E09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8300" y="371475"/>
            <a:ext cx="3308350" cy="1862138"/>
          </a:xfrm>
          <a:ln/>
        </p:spPr>
      </p:sp>
      <p:sp>
        <p:nvSpPr>
          <p:cNvPr id="348164" name="Rectangle 3">
            <a:extLst>
              <a:ext uri="{FF2B5EF4-FFF2-40B4-BE49-F238E27FC236}">
                <a16:creationId xmlns:a16="http://schemas.microsoft.com/office/drawing/2014/main" id="{CC9FC5F4-DCDD-74E4-C0DD-687F3D0E9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7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F8634-20BD-1666-78C0-939F4C89D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>
            <a:extLst>
              <a:ext uri="{FF2B5EF4-FFF2-40B4-BE49-F238E27FC236}">
                <a16:creationId xmlns:a16="http://schemas.microsoft.com/office/drawing/2014/main" id="{54B7EDD4-5FC7-820E-FC24-41EC6D18E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43B7DF5D-3622-9B86-E898-492D7FB2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8300" y="371475"/>
            <a:ext cx="3308350" cy="1862138"/>
          </a:xfrm>
          <a:ln/>
        </p:spPr>
      </p:sp>
      <p:sp>
        <p:nvSpPr>
          <p:cNvPr id="348164" name="Rectangle 3">
            <a:extLst>
              <a:ext uri="{FF2B5EF4-FFF2-40B4-BE49-F238E27FC236}">
                <a16:creationId xmlns:a16="http://schemas.microsoft.com/office/drawing/2014/main" id="{1787F605-6FB3-C42B-E364-85D8A2C6B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2276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1625E-10C5-35B7-E14D-6525BD577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>
            <a:extLst>
              <a:ext uri="{FF2B5EF4-FFF2-40B4-BE49-F238E27FC236}">
                <a16:creationId xmlns:a16="http://schemas.microsoft.com/office/drawing/2014/main" id="{3237FBDB-3EAA-3695-C3B6-96A7AE4EDB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9346B92A-1B02-FFCC-E01B-864DDA334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8300" y="371475"/>
            <a:ext cx="3308350" cy="1862138"/>
          </a:xfrm>
          <a:ln/>
        </p:spPr>
      </p:sp>
      <p:sp>
        <p:nvSpPr>
          <p:cNvPr id="348164" name="Rectangle 3">
            <a:extLst>
              <a:ext uri="{FF2B5EF4-FFF2-40B4-BE49-F238E27FC236}">
                <a16:creationId xmlns:a16="http://schemas.microsoft.com/office/drawing/2014/main" id="{624E86AA-9ABF-32ED-DA4F-C88840D8C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2240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B49F2-DC70-2EFD-6B48-73FAC478A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>
            <a:extLst>
              <a:ext uri="{FF2B5EF4-FFF2-40B4-BE49-F238E27FC236}">
                <a16:creationId xmlns:a16="http://schemas.microsoft.com/office/drawing/2014/main" id="{53D3A10B-1E78-F721-DE76-352767A39D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FF22A91B-E470-4D91-757E-D550E1C38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8300" y="371475"/>
            <a:ext cx="3308350" cy="1862138"/>
          </a:xfrm>
          <a:ln/>
        </p:spPr>
      </p:sp>
      <p:sp>
        <p:nvSpPr>
          <p:cNvPr id="348164" name="Rectangle 3">
            <a:extLst>
              <a:ext uri="{FF2B5EF4-FFF2-40B4-BE49-F238E27FC236}">
                <a16:creationId xmlns:a16="http://schemas.microsoft.com/office/drawing/2014/main" id="{1E6D6722-2CD1-0576-239D-F3254A505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3544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FFD452-D6C8-4457-A19E-BCF2A28B9538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A545FA-44DC-4929-B83A-12C3235F082E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8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D5394-D96E-45CD-AB8A-6F0716746D70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58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009A5F-6E7E-4534-90CE-D4146FDB7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9E9152-BE6D-447A-B3D6-EC1D4C674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0B331C-9EBD-4037-A464-C81E845FD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19A62AFF-228B-44CC-80C3-237860E8F1BE}" type="slidenum">
              <a:rPr lang="en-US" altLang="ja-JP" b="1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3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4BD3C0-B098-4D0A-9FDE-75B368293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F9002-E78D-4AD7-934A-1C3368EF0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44A38-13E5-4D6A-BDA2-585A91734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02DCA4FF-363E-4FD6-A376-CB9677533176}" type="slidenum">
              <a:rPr lang="en-US" altLang="ja-JP" b="1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16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215"/>
            </a:lvl1pPr>
            <a:lvl2pPr marL="422041" indent="0">
              <a:buNone/>
              <a:defRPr sz="1846"/>
            </a:lvl2pPr>
            <a:lvl3pPr marL="844083" indent="0">
              <a:buNone/>
              <a:defRPr sz="1662"/>
            </a:lvl3pPr>
            <a:lvl4pPr marL="1266124" indent="0">
              <a:buNone/>
              <a:defRPr sz="1477"/>
            </a:lvl4pPr>
            <a:lvl5pPr marL="1688165" indent="0">
              <a:buNone/>
              <a:defRPr sz="1477"/>
            </a:lvl5pPr>
            <a:lvl6pPr marL="2110207" indent="0">
              <a:buNone/>
              <a:defRPr sz="1477"/>
            </a:lvl6pPr>
            <a:lvl7pPr marL="2532248" indent="0">
              <a:buNone/>
              <a:defRPr sz="1477"/>
            </a:lvl7pPr>
            <a:lvl8pPr marL="2954289" indent="0">
              <a:buNone/>
              <a:defRPr sz="1477"/>
            </a:lvl8pPr>
            <a:lvl9pPr marL="3376331" indent="0">
              <a:buNone/>
              <a:defRPr sz="14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EA5ED-B84A-4D9C-B10F-B38AD9218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475348-5840-4A75-8FE0-588EAF079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A1E0CB-43A9-451C-A2E7-8C7C67635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D43759E-FD01-4EDE-A9DB-59EB649729FA}" type="slidenum">
              <a:rPr lang="en-US" altLang="ja-JP" b="1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61D2E-0F0C-4441-B208-0FD648BED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21AE71-D42B-4A05-8E29-612B45E43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8CAF49-4657-4A07-91D7-5BE8B3D5B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0DF9D427-48B8-4AA6-B5BD-FC92AAF91FF4}" type="slidenum">
              <a:rPr lang="en-US" altLang="ja-JP" b="1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1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365128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71A9B8-57FE-4EB8-955D-DAF4CCB60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A55536-90A9-4FB3-9547-1BBF64C63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82E971-D850-4B6B-B1EB-E04B53ED9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5EAE6432-6C3B-4162-B4C5-945170AA87E3}" type="slidenum">
              <a:rPr lang="en-US" altLang="ja-JP" b="1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3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96ED64-FEBE-4D1B-969A-CF1B169FE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F62628-64C2-42C5-AF6D-E9E925EC0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AEFF45-595A-47F9-9345-EF0946496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988140F6-92C7-4FEE-B247-D93048D0C240}" type="slidenum">
              <a:rPr lang="en-US" altLang="ja-JP" b="1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00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0EF05A-FB31-4CC8-BE79-0DEE16CD5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6FE9F8-FBE5-4F97-A0DE-C7FFF564D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FB37C1-C501-4FEA-897B-64B819F90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024AB4B0-31C3-442A-BFBA-D9F39942CF25}" type="slidenum">
              <a:rPr lang="en-US" altLang="ja-JP" b="1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8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A0EC6-44EB-4380-8E24-BB449E3BF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E0B4E-71C7-4774-BAE5-0FB463CB7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EAF65-613D-45BA-91B2-EB94B659F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57A95B1F-50B2-4D1C-BCF5-D4B59FC8005B}" type="slidenum">
              <a:rPr lang="en-US" altLang="ja-JP" b="1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E8D5A7-90A5-43E6-BC84-F2A5DAED5572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92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8F7D5-21DF-4E4C-B441-CB5E26139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F4EBD0-28C0-4D06-A14E-1C82A625B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B6B4F-B891-4B93-BF2C-431F9F1B4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E33E648-C4BA-43EB-B003-D57BCB509AAE}" type="slidenum">
              <a:rPr lang="en-US" altLang="ja-JP" b="1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62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0D8057-49FE-4994-A41D-D0F55DEAB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32693D-95E8-4646-8B24-D18BC0E9B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3BE0ED-372E-4DAA-9C41-EB1677206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060E0AC6-5D4A-4D03-AC68-41EB4E35602B}" type="slidenum">
              <a:rPr lang="en-US" altLang="ja-JP" b="1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89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2B5A48-92A3-4434-A02F-2CCF6FB61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10F3C9-2624-48BB-8D6E-778FDCA90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FE14CF-3A35-4F8A-8D76-47288CFBC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3CB5B8A-4573-4FA7-BF64-460983A133EB}" type="slidenum">
              <a:rPr lang="en-US" altLang="ja-JP" b="1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98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3D1F5-B0A0-4E8A-9A41-693F614E49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0265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3F15B-D7EC-4346-AE00-9FCC720CBC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1393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EA2D9-40AD-471D-B7AB-87D3788EDD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71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4493C-2800-46A6-9161-A99A8D8F31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0010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E5C95-84D5-43DC-8380-4F38D2F06C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205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6BF1C-FA65-4871-A403-CF583B1FFE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981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8394F-19E3-48F9-9203-FCE5E37321A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650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122855-7AB7-4449-A8D9-C0157CACEAEE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22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FA544-1485-4266-8A90-D1BD78D50C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5499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CDA21-0E8E-4B8D-BF7B-B1E7C930326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4085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D5173-47DD-473B-A2C2-5B53628A8E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4362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36B7C-0DB2-4C87-BB26-12B02978C1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6771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9207-A22D-4C0B-8BC6-0A450BE7DC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9818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C073-8E43-4A27-BC9F-D283EADCF0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8453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A21-2771-4A8E-B948-BC987F9A10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2830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A94D-BEFC-47F2-ADD9-CC1CDE86D8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1017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A061-458E-441E-BCEC-B7AB8E52AB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8334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9594-6B2C-4AE0-AD8D-E8464A0C5F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193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155AB-EE5D-4017-BD2F-761123675B13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9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5A36-BB40-443C-9791-3BA8CB4CEE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6523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339D-AEDF-4C4B-BCEA-4EC7967453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5082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6F01-06F7-43B2-91C5-9275A55F7C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1051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0E7A-912F-41C1-BF35-14C8FF108C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1466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57D0-4F26-4BA8-BA24-6AEA5CF165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696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A83A3E-3FF0-423F-885C-6AE86D09E5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920811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4DFDC3-72B8-41A0-9CFC-D306EE3D5E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833150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C08DD5-609E-4953-85E5-D663BBF058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882149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002FC2-C681-4CA3-A563-99783A8E9F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505279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E90A8-ED99-4EB5-AA3E-5E7C240C7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8322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35C93-6F7B-4FFF-A0D0-0249924A8BF6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182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4F19B24-F6AC-4D7F-92E5-B470A4134D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576412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FB2CBA2-9350-49FC-AB26-7631141B09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03666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7EC525-3471-4433-AA70-4002CB2443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645379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BA88F0-B676-4AB3-AE76-074F9C6FEF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46809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C6B97E3-0D41-4EEE-8FBA-9FF07C70EE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475265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A6D4457-E6D5-4255-AB55-1A3E924455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552556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64" y="41335"/>
            <a:ext cx="11456869" cy="6443459"/>
          </a:xfrm>
          <a:prstGeom prst="rect">
            <a:avLst/>
          </a:prstGeom>
        </p:spPr>
      </p:pic>
      <p:sp>
        <p:nvSpPr>
          <p:cNvPr id="4" name="正方形/長方形 3"/>
          <p:cNvSpPr/>
          <p:nvPr userDrawn="1"/>
        </p:nvSpPr>
        <p:spPr>
          <a:xfrm>
            <a:off x="11067083" y="-4242"/>
            <a:ext cx="936104" cy="11942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-4242"/>
            <a:ext cx="12192000" cy="139180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508484" y="3909153"/>
            <a:ext cx="11175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886968"/>
            <a:ext cx="103632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4340696"/>
            <a:ext cx="8534400" cy="1464568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203864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pic>
        <p:nvPicPr>
          <p:cNvPr id="9" name="図 8" descr="flag_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69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983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126750"/>
            <a:ext cx="10753195" cy="709963"/>
          </a:xfrm>
        </p:spPr>
        <p:txBody>
          <a:bodyPr bIns="0"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4" name="直線コネクタ 3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74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3848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921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109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90678-006A-49DA-B114-4E72D9E1EFB5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47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0246407" y="6351712"/>
            <a:ext cx="18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pic>
        <p:nvPicPr>
          <p:cNvPr id="5" name="図 4" descr="flag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69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480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CC2344-3C51-1546-8129-9C54973DD3EE}"/>
              </a:ext>
            </a:extLst>
          </p:cNvPr>
          <p:cNvSpPr/>
          <p:nvPr userDrawn="1"/>
        </p:nvSpPr>
        <p:spPr>
          <a:xfrm>
            <a:off x="9819861" y="0"/>
            <a:ext cx="2372139" cy="135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flag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69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67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80C3B03-7064-41CB-9A64-9C6F7BB1366C}"/>
              </a:ext>
            </a:extLst>
          </p:cNvPr>
          <p:cNvSpPr/>
          <p:nvPr userDrawn="1"/>
        </p:nvSpPr>
        <p:spPr>
          <a:xfrm>
            <a:off x="0" y="1339702"/>
            <a:ext cx="12192000" cy="238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8C092D-1B85-42E2-B138-CD8F3AB66351}"/>
              </a:ext>
            </a:extLst>
          </p:cNvPr>
          <p:cNvSpPr/>
          <p:nvPr userDrawn="1"/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2CE76D-0F87-4DBF-9D76-CA134D2CD8DB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99CA-9AA4-49F5-AFC4-6BE3DFBC0C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3846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4700" y="6184901"/>
            <a:ext cx="2527300" cy="673100"/>
          </a:xfrm>
        </p:spPr>
        <p:txBody>
          <a:bodyPr/>
          <a:lstStyle>
            <a:lvl1pPr>
              <a:defRPr sz="4400"/>
            </a:lvl1pPr>
          </a:lstStyle>
          <a:p>
            <a:fld id="{1CC499CA-9AA4-49F5-AFC4-6BE3DFBC0CB5}" type="slidenum">
              <a:rPr kumimoji="1" lang="ja-JP" altLang="en-US" smtClean="0"/>
              <a:pPr/>
              <a:t>‹#›</a:t>
            </a:fld>
            <a:r>
              <a:rPr kumimoji="1" lang="en-US" altLang="ja-JP" dirty="0"/>
              <a:t>/20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1C65DC4-DD99-4F27-94AB-B371BC5E0BCC}"/>
              </a:ext>
            </a:extLst>
          </p:cNvPr>
          <p:cNvSpPr/>
          <p:nvPr userDrawn="1"/>
        </p:nvSpPr>
        <p:spPr>
          <a:xfrm>
            <a:off x="0" y="880110"/>
            <a:ext cx="12192000" cy="45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2093472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222BE4A-C1F9-4FFC-A367-211E959DAAD3}"/>
              </a:ext>
            </a:extLst>
          </p:cNvPr>
          <p:cNvSpPr/>
          <p:nvPr userDrawn="1"/>
        </p:nvSpPr>
        <p:spPr>
          <a:xfrm>
            <a:off x="0" y="4433777"/>
            <a:ext cx="12192000" cy="142193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99CA-9AA4-49F5-AFC4-6BE3DFBC0C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427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fld id="{1CC499CA-9AA4-49F5-AFC4-6BE3DFBC0CB5}" type="slidenum">
              <a:rPr kumimoji="1" lang="ja-JP" altLang="en-US" smtClean="0"/>
              <a:pPr/>
              <a:t>‹#›</a:t>
            </a:fld>
            <a:r>
              <a:rPr kumimoji="1" lang="en-US" altLang="ja-JP"/>
              <a:t>/20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30211DB-A34D-4116-9A7C-903D65901E82}"/>
              </a:ext>
            </a:extLst>
          </p:cNvPr>
          <p:cNvSpPr/>
          <p:nvPr userDrawn="1"/>
        </p:nvSpPr>
        <p:spPr>
          <a:xfrm>
            <a:off x="0" y="880110"/>
            <a:ext cx="12192000" cy="45720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5355506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2CE76D-0F87-4DBF-9D76-CA134D2CD8DB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99CA-9AA4-49F5-AFC4-6BE3DFBC0C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151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374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25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0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BB8063-A1F4-4332-9D28-38051B08A828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58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24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40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929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34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376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64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405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7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2B2A1-F09E-4708-B99D-A56FC476FA2C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7E3D1-6DFB-4869-9E2F-A54C9297DC62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6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BE128B-FAF9-49F9-B534-D0362DE59A71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099A1FF-A136-4BC9-9FC0-17AAA74A0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0E9C7F2-DADB-4AA5-ACC6-FA318088E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7EB2A3-DDA3-474C-98ED-7DF57A1614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DF4C9B-C517-4B1F-815A-219CD9D4D8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86C409-0BC4-44E8-9224-0FF1D457FC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FDD0BE9F-FBDC-4B23-BF17-537A70EF3594}" type="slidenum">
              <a:rPr lang="en-US" altLang="ja-JP" b="1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1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62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422041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844083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1266124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1688165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866EC2-1C3B-4D30-9466-90F20B9F58E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5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363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endParaRPr lang="en-US" altLang="ja-JP">
              <a:latin typeface="Times New Roman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endParaRPr lang="en-US" altLang="ja-JP">
              <a:latin typeface="Times New Roman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1324D58B-A1F1-4A7D-B8B6-1665870AC8AC}" type="slidenum">
              <a:rPr lang="en-US" altLang="ja-JP">
                <a:latin typeface="Times New Roman"/>
                <a:ea typeface="ＭＳ Ｐゴシック"/>
              </a:rPr>
              <a:pPr eaLnBrk="1" hangingPunct="1">
                <a:defRPr/>
              </a:pPr>
              <a:t>‹#›</a:t>
            </a:fld>
            <a:endParaRPr lang="en-US" altLang="ja-JP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5568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0753195" cy="72008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23392" y="1268761"/>
            <a:ext cx="10959008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0246407" y="6351712"/>
            <a:ext cx="18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 descr="flogs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902" y="9248"/>
            <a:ext cx="681675" cy="8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baseline="0">
          <a:solidFill>
            <a:schemeClr val="accent5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j-cs"/>
        </a:defRPr>
      </a:lvl1pPr>
    </p:titleStyle>
    <p:bodyStyle>
      <a:lvl1pPr marL="342900" indent="-360000" algn="l" defTabSz="914400" rtl="0" eaLnBrk="1" latinLnBrk="0" hangingPunct="1">
        <a:spcBef>
          <a:spcPts val="1200"/>
        </a:spcBef>
        <a:buFont typeface="Wingdings" panose="05000000000000000000" pitchFamily="2" charset="2"/>
        <a:buChar char="l"/>
        <a:defRPr kumimoji="1" sz="3200" kern="1200" baseline="0">
          <a:solidFill>
            <a:srgbClr val="203864"/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1pPr>
      <a:lvl2pPr marL="742950" indent="-360000" algn="l" defTabSz="914400" rtl="0" eaLnBrk="1" latinLnBrk="0" hangingPunct="1">
        <a:spcBef>
          <a:spcPts val="200"/>
        </a:spcBef>
        <a:buFont typeface="Wingdings" panose="05000000000000000000" pitchFamily="2" charset="2"/>
        <a:buChar char="n"/>
        <a:defRPr kumimoji="1" sz="2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2pPr>
      <a:lvl3pPr marL="987425" indent="-361950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3pPr>
      <a:lvl4pPr marL="1349375" indent="-452438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4pPr>
      <a:lvl5pPr marL="1701800" indent="-442913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442" y="277446"/>
            <a:ext cx="11171116" cy="807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441" y="1253331"/>
            <a:ext cx="111711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99CA-9AA4-49F5-AFC4-6BE3DFBC0C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51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n"/>
        <a:defRPr kumimoji="1" sz="2400" b="1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714375" indent="-350838" algn="l" defTabSz="914400" rtl="0" eaLnBrk="1" latinLnBrk="0" hangingPunct="1">
        <a:lnSpc>
          <a:spcPct val="15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9875" algn="l" defTabSz="914400" rtl="0" eaLnBrk="1" latinLnBrk="0" hangingPunct="1">
        <a:lnSpc>
          <a:spcPct val="150000"/>
        </a:lnSpc>
        <a:spcBef>
          <a:spcPts val="500"/>
        </a:spcBef>
        <a:buClr>
          <a:schemeClr val="bg1">
            <a:lumMod val="50000"/>
          </a:schemeClr>
        </a:buClr>
        <a:buSzPct val="80000"/>
        <a:buFont typeface="Arial" panose="020B0604020202020204" pitchFamily="34" charset="0"/>
        <a:buChar char="►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0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tl.nist.gov/div898/handbook/" TargetMode="Externa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Relationship Id="rId5" Type="http://schemas.openxmlformats.org/officeDocument/2006/relationships/image" Target="NUL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share/6800646d-a18c-800f-946e-a6894c97693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0" y="3085338"/>
            <a:ext cx="457200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東京科学大学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総合研究院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元素戦略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MDX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研究センター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フロンティア材料研究所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444972"/>
            <a:ext cx="12192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神谷利夫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622258"/>
            <a:ext cx="12192000" cy="1676400"/>
          </a:xfrm>
        </p:spPr>
        <p:txBody>
          <a:bodyPr/>
          <a:lstStyle/>
          <a:p>
            <a:pPr eaLnBrk="1" hangingPunct="1"/>
            <a:r>
              <a:rPr lang="ja-JP" altLang="en-US" sz="4800" b="1" dirty="0">
                <a:solidFill>
                  <a:srgbClr val="0000FF"/>
                </a:solidFill>
                <a:latin typeface="+mn-lt"/>
                <a:ea typeface="+mn-ea"/>
              </a:rPr>
              <a:t>誤差論</a:t>
            </a:r>
            <a:br>
              <a:rPr lang="en-US" altLang="ja-JP" sz="4800" b="1" dirty="0">
                <a:solidFill>
                  <a:srgbClr val="0000FF"/>
                </a:solidFill>
                <a:latin typeface="+mn-lt"/>
                <a:ea typeface="+mn-ea"/>
              </a:rPr>
            </a:br>
            <a:r>
              <a:rPr lang="ja-JP" altLang="en-US" sz="4000" b="1" dirty="0">
                <a:solidFill>
                  <a:srgbClr val="0000FF"/>
                </a:solidFill>
                <a:latin typeface="+mn-lt"/>
                <a:ea typeface="+mn-ea"/>
              </a:rPr>
              <a:t>誤差、誤差の伝播則、不偏推定量、線形回帰の誤差</a:t>
            </a:r>
            <a:endParaRPr lang="ja-JP" altLang="en-US" sz="48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BA3A9A4F-879D-CF29-B51D-8CE07D944D55}"/>
              </a:ext>
            </a:extLst>
          </p:cNvPr>
          <p:cNvSpPr txBox="1">
            <a:spLocks/>
          </p:cNvSpPr>
          <p:nvPr/>
        </p:nvSpPr>
        <p:spPr>
          <a:xfrm>
            <a:off x="454224" y="5181600"/>
            <a:ext cx="10887600" cy="177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kumimoji="1" sz="24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CC99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本資料には、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Microsoft365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Copilot / ChatGPT4o,o1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等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に尋ね、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本資料作成者が納得した内容が含まれています。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CC99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ja-JP" sz="2000" dirty="0">
              <a:solidFill>
                <a:srgbClr val="0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CC99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数式・プログラムの確認は不十分です。ご自身で確認の上、ご利用ください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39F06-E9FA-2520-C9C3-F387EC781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0FC85A-7148-58BF-E31C-0CDCBB852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986971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正規分布乱数生成法の比較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9D5787-2948-5295-64F1-B2277D9C4417}"/>
              </a:ext>
            </a:extLst>
          </p:cNvPr>
          <p:cNvSpPr/>
          <p:nvPr/>
        </p:nvSpPr>
        <p:spPr>
          <a:xfrm>
            <a:off x="335324" y="694582"/>
            <a:ext cx="5426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normal_compare.py</a:t>
            </a:r>
            <a:endParaRPr kumimoji="0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9A7FD7B-D863-F57D-1478-83AACBB79D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06" t="16146" r="9710" b="3438"/>
          <a:stretch/>
        </p:blipFill>
        <p:spPr>
          <a:xfrm>
            <a:off x="242455" y="1369249"/>
            <a:ext cx="7022739" cy="444025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E3D653-5CB5-0326-39D3-00E68C1163F5}"/>
              </a:ext>
            </a:extLst>
          </p:cNvPr>
          <p:cNvSpPr txBox="1"/>
          <p:nvPr/>
        </p:nvSpPr>
        <p:spPr>
          <a:xfrm>
            <a:off x="7500937" y="1471612"/>
            <a:ext cx="459105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ja-JP" altLang="en-US" sz="2400" dirty="0">
                <a:latin typeface="+mn-ea"/>
              </a:rPr>
              <a:t>計算時間</a:t>
            </a:r>
            <a:endParaRPr lang="en-US" altLang="ja-JP" sz="2400" dirty="0"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0" dirty="0" err="1">
                <a:effectLst/>
                <a:latin typeface="+mn-ea"/>
              </a:rPr>
              <a:t>numpy.random.normal</a:t>
            </a:r>
            <a:r>
              <a:rPr lang="en-US" altLang="ja-JP" sz="2400" b="0" dirty="0">
                <a:effectLst/>
                <a:latin typeface="+mn-ea"/>
              </a:rPr>
              <a:t>: 0.000 </a:t>
            </a:r>
            <a:r>
              <a:rPr lang="en-US" altLang="ja-JP" sz="2400" b="0" dirty="0" err="1">
                <a:effectLst/>
                <a:latin typeface="+mn-ea"/>
              </a:rPr>
              <a:t>ms</a:t>
            </a:r>
            <a:endParaRPr lang="en-US" altLang="ja-JP" sz="2400" b="0" dirty="0">
              <a:effectLst/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0" dirty="0">
                <a:effectLst/>
                <a:latin typeface="+mn-ea"/>
              </a:rPr>
              <a:t>Box-Muller</a:t>
            </a:r>
            <a:r>
              <a:rPr lang="ja-JP" altLang="en-US" sz="2400" b="0" dirty="0">
                <a:effectLst/>
                <a:latin typeface="+mn-ea"/>
              </a:rPr>
              <a:t>法</a:t>
            </a:r>
            <a:r>
              <a:rPr lang="en-US" altLang="ja-JP" sz="2400" b="0" dirty="0">
                <a:effectLst/>
                <a:latin typeface="+mn-ea"/>
              </a:rPr>
              <a:t>: 1.000 </a:t>
            </a:r>
            <a:r>
              <a:rPr lang="en-US" altLang="ja-JP" sz="2400" b="0" dirty="0" err="1">
                <a:effectLst/>
                <a:latin typeface="+mn-ea"/>
              </a:rPr>
              <a:t>ms</a:t>
            </a:r>
            <a:endParaRPr lang="en-US" altLang="ja-JP" sz="2400" b="0" dirty="0">
              <a:effectLst/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0" dirty="0">
                <a:effectLst/>
                <a:latin typeface="+mn-ea"/>
              </a:rPr>
              <a:t>Metropolis-Hastings</a:t>
            </a:r>
            <a:r>
              <a:rPr lang="ja-JP" altLang="en-US" sz="2400" b="0" dirty="0">
                <a:effectLst/>
                <a:latin typeface="+mn-ea"/>
              </a:rPr>
              <a:t>法</a:t>
            </a:r>
            <a:r>
              <a:rPr lang="en-US" altLang="ja-JP" sz="2400" b="0" dirty="0">
                <a:effectLst/>
                <a:latin typeface="+mn-ea"/>
              </a:rPr>
              <a:t>: 138 </a:t>
            </a:r>
            <a:r>
              <a:rPr lang="en-US" altLang="ja-JP" sz="2400" b="0" dirty="0" err="1">
                <a:effectLst/>
                <a:latin typeface="+mn-ea"/>
              </a:rPr>
              <a:t>ms</a:t>
            </a:r>
            <a:endParaRPr lang="en-US" altLang="ja-JP" sz="2400" b="0" dirty="0"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375189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1115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正規分布に従う乱数 </a:t>
            </a:r>
            <a:r>
              <a:rPr lang="en-US" altLang="ja-JP" sz="3600" b="1" dirty="0">
                <a:solidFill>
                  <a:srgbClr val="0000FF"/>
                </a:solidFill>
              </a:rPr>
              <a:t>(Box-Muller</a:t>
            </a:r>
            <a:r>
              <a:rPr lang="ja-JP" altLang="en-US" sz="3600" b="1" dirty="0">
                <a:solidFill>
                  <a:srgbClr val="0000FF"/>
                </a:solidFill>
              </a:rPr>
              <a:t>法</a:t>
            </a:r>
            <a:r>
              <a:rPr lang="en-US" altLang="ja-JP" sz="3600" b="1" dirty="0">
                <a:solidFill>
                  <a:srgbClr val="0000FF"/>
                </a:solidFill>
              </a:rPr>
              <a:t>)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オブジェクト 3"/>
              <p:cNvSpPr txBox="1"/>
              <p:nvPr/>
            </p:nvSpPr>
            <p:spPr bwMode="auto">
              <a:xfrm>
                <a:off x="718457" y="980728"/>
                <a:ext cx="11181443" cy="5712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func>
                      <m:func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ja-JP" alt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ja-JP" alt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ja-JP" alt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ja-JP" alt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ja-JP" sz="2400" dirty="0"/>
                  <a:t>	</a:t>
                </a:r>
                <a:r>
                  <a:rPr lang="en-US" altLang="ja-JP" sz="2400" b="1" dirty="0">
                    <a:solidFill>
                      <a:srgbClr val="000000"/>
                    </a:solidFill>
                  </a:rPr>
                  <a:t> (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平均 </a:t>
                </a:r>
                <a:r>
                  <a:rPr lang="ja-JP" altLang="en-US" sz="24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</a:t>
                </a:r>
                <a:r>
                  <a:rPr lang="en-US" altLang="ja-JP" sz="24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, </a:t>
                </a:r>
                <a:r>
                  <a:rPr lang="ja-JP" altLang="en-US" sz="24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分散  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の正規分布</a:t>
                </a:r>
                <a:r>
                  <a:rPr lang="en-US" altLang="ja-JP" sz="2400" b="1" dirty="0">
                    <a:solidFill>
                      <a:srgbClr val="000000"/>
                    </a:solidFill>
                  </a:rPr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ja-JP" altLang="en-US" sz="2400" b="1" dirty="0">
                    <a:solidFill>
                      <a:srgbClr val="000000"/>
                    </a:solidFill>
                  </a:rPr>
                  <a:t>一様乱数 </a:t>
                </a:r>
                <a:r>
                  <a:rPr lang="en-US" altLang="ja-JP" sz="2400" b="1" i="1" dirty="0">
                    <a:solidFill>
                      <a:srgbClr val="000000"/>
                    </a:solidFill>
                  </a:rPr>
                  <a:t>x</a:t>
                </a:r>
                <a:r>
                  <a:rPr lang="en-US" altLang="ja-JP" sz="2400" b="1" dirty="0">
                    <a:solidFill>
                      <a:srgbClr val="000000"/>
                    </a:solidFill>
                  </a:rPr>
                  <a:t>, </a:t>
                </a:r>
                <a:r>
                  <a:rPr lang="en-US" altLang="ja-JP" sz="2400" b="1" i="1" dirty="0">
                    <a:solidFill>
                      <a:srgbClr val="000000"/>
                    </a:solidFill>
                  </a:rPr>
                  <a:t>y</a:t>
                </a:r>
                <a:r>
                  <a:rPr lang="en-US" altLang="ja-JP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を作り、極座標へ変換</a:t>
                </a:r>
                <a:br>
                  <a:rPr lang="en-US" altLang="ja-JP" sz="2400" b="1" dirty="0">
                    <a:solidFill>
                      <a:srgbClr val="000000"/>
                    </a:solidFill>
                  </a:rPr>
                </a:br>
                <a:r>
                  <a:rPr lang="en-US" altLang="ja-JP" sz="24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ja-JP" sz="24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en-US" sz="2400" b="1" dirty="0">
                    <a:solidFill>
                      <a:srgbClr val="000000"/>
                    </a:solidFill>
                  </a:rPr>
                  <a:t>変数を </a:t>
                </a:r>
                <a:r>
                  <a:rPr lang="en-US" altLang="ja-JP" sz="2400" b="1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から </a:t>
                </a:r>
                <a:r>
                  <a:rPr lang="en-US" altLang="ja-JP" sz="2400" b="1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2400" b="1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に変える</a:t>
                </a:r>
                <a:r>
                  <a:rPr lang="en-US" altLang="ja-JP" sz="2400" b="1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ja-JP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</m:e>
                    </m:d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br>
                  <a:rPr lang="en-US" altLang="ja-JP" sz="2400" dirty="0">
                    <a:solidFill>
                      <a:srgbClr val="000000"/>
                    </a:solidFill>
                  </a:rPr>
                </a:br>
                <a:r>
                  <a:rPr lang="en-US" altLang="ja-JP" sz="24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ja-JP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ja-JP" sz="24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lang="ja-JP" altLang="en-US" sz="2400" b="1" dirty="0">
                    <a:solidFill>
                      <a:srgbClr val="000000"/>
                    </a:solidFill>
                  </a:rPr>
                  <a:t>一様乱数 </a:t>
                </a:r>
                <a:r>
                  <a:rPr lang="en-US" altLang="ja-JP" sz="2400" b="1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2400" b="1" dirty="0">
                    <a:solidFill>
                      <a:srgbClr val="000000"/>
                    </a:solidFill>
                  </a:rPr>
                  <a:t>, </a:t>
                </a:r>
                <a:r>
                  <a:rPr lang="en-US" altLang="ja-JP" sz="24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 </a:t>
                </a:r>
                <a:r>
                  <a:rPr lang="ja-JP" altLang="en-US" sz="24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から </a:t>
                </a:r>
                <a:r>
                  <a:rPr lang="en-US" altLang="ja-JP" sz="2400" i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x</a:t>
                </a:r>
                <a:r>
                  <a:rPr lang="en-US" altLang="ja-JP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= </a:t>
                </a:r>
                <a:r>
                  <a:rPr lang="en-US" altLang="ja-JP" sz="2400" i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r </a:t>
                </a:r>
                <a:r>
                  <a:rPr lang="en-US" altLang="ja-JP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cos(), </a:t>
                </a:r>
                <a:r>
                  <a:rPr lang="en-US" altLang="ja-JP" sz="2400" i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y </a:t>
                </a:r>
                <a:r>
                  <a:rPr lang="en-US" altLang="ja-JP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= </a:t>
                </a:r>
                <a:r>
                  <a:rPr lang="en-US" altLang="ja-JP" sz="2400" i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r</a:t>
                </a:r>
                <a:r>
                  <a:rPr lang="en-US" altLang="ja-JP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sin() </a:t>
                </a:r>
                <a:r>
                  <a:rPr lang="ja-JP" altLang="en-US" sz="24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が正規分布に従う乱数となるので、</a:t>
                </a:r>
                <a:endParaRPr lang="en-US" altLang="ja-JP" sz="2400" b="1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altLang="ja-JP" sz="24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−2.0∗</m:t>
                            </m:r>
                            <m:func>
                              <m:funcPr>
                                <m:ctrlP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ja-JP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4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　</a:t>
                </a:r>
                <a:endParaRPr lang="en-US" altLang="ja-JP" sz="2400" b="1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lang="ja-JP" altLang="en-US" sz="2400" b="1" dirty="0">
                    <a:solidFill>
                      <a:srgbClr val="000000"/>
                    </a:solidFill>
                  </a:rPr>
                  <a:t>で計算できる。平均 </a:t>
                </a:r>
                <a:r>
                  <a:rPr lang="ja-JP" altLang="en-US" sz="24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</a:t>
                </a:r>
                <a:r>
                  <a:rPr lang="en-US" altLang="ja-JP" sz="24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, </a:t>
                </a:r>
                <a:r>
                  <a:rPr lang="ja-JP" altLang="en-US" sz="24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分散  にするには</a:t>
                </a:r>
                <a:endParaRPr lang="en-US" altLang="ja-JP" sz="2400" b="1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</a:rPr>
                  <a:t> 　</a:t>
                </a:r>
                <a:r>
                  <a:rPr lang="ja-JP" altLang="en-US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z’ = </a:t>
                </a:r>
                <a:r>
                  <a:rPr lang="ja-JP" altLang="en-US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 </a:t>
                </a:r>
                <a:r>
                  <a:rPr lang="en-US" altLang="ja-JP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+ </a:t>
                </a:r>
                <a:r>
                  <a:rPr lang="ja-JP" altLang="en-US" sz="24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</a:t>
                </a:r>
                <a:r>
                  <a:rPr lang="en-US" altLang="ja-JP" sz="2400" i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z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ja-JP" altLang="en-US" sz="2400" b="1" dirty="0">
                    <a:solidFill>
                      <a:srgbClr val="000000"/>
                    </a:solidFill>
                  </a:rPr>
                  <a:t>にすればよい</a:t>
                </a:r>
                <a:endParaRPr lang="en-US" altLang="ja-JP" sz="24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altLang="ja-JP" sz="24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altLang="ja-JP" sz="24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altLang="ja-JP" sz="24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ja-JP" altLang="en-US" sz="2400" dirty="0"/>
              </a:p>
            </p:txBody>
          </p:sp>
        </mc:Choice>
        <mc:Fallback xmlns="">
          <p:sp>
            <p:nvSpPr>
              <p:cNvPr id="4" name="オブジェクト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457" y="980728"/>
                <a:ext cx="11181443" cy="5712172"/>
              </a:xfrm>
              <a:prstGeom prst="rect">
                <a:avLst/>
              </a:prstGeom>
              <a:blipFill>
                <a:blip r:embed="rId3"/>
                <a:stretch>
                  <a:fillRect l="-8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3071664" y="611396"/>
            <a:ext cx="761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ja-JP" altLang="en-US" sz="1800" dirty="0">
                <a:solidFill>
                  <a:srgbClr val="000000"/>
                </a:solidFill>
              </a:rPr>
              <a:t>http://www.sat.t.u-tokyo.ac.jp/~omi/random_variables_generation.html#Gauss</a:t>
            </a:r>
          </a:p>
        </p:txBody>
      </p:sp>
    </p:spTree>
    <p:extLst>
      <p:ext uri="{BB962C8B-B14F-4D97-AF65-F5344CB8AC3E}">
        <p14:creationId xmlns:p14="http://schemas.microsoft.com/office/powerpoint/2010/main" val="26904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764083"/>
          </a:xfrm>
          <a:noFill/>
        </p:spPr>
        <p:txBody>
          <a:bodyPr/>
          <a:lstStyle/>
          <a:p>
            <a:pPr eaLnBrk="1" hangingPunct="1"/>
            <a:r>
              <a:rPr lang="en-US" altLang="ja-JP" sz="3600" b="1" i="1" dirty="0">
                <a:solidFill>
                  <a:srgbClr val="0000FF"/>
                </a:solidFill>
              </a:rPr>
              <a:t>f</a:t>
            </a:r>
            <a:r>
              <a:rPr lang="en-US" altLang="ja-JP" sz="3600" b="1" dirty="0">
                <a:solidFill>
                  <a:srgbClr val="0000FF"/>
                </a:solidFill>
              </a:rPr>
              <a:t>(</a:t>
            </a:r>
            <a:r>
              <a:rPr lang="en-US" altLang="ja-JP" sz="3600" b="1" i="1" dirty="0">
                <a:solidFill>
                  <a:srgbClr val="0000FF"/>
                </a:solidFill>
              </a:rPr>
              <a:t>x</a:t>
            </a:r>
            <a:r>
              <a:rPr lang="en-US" altLang="ja-JP" sz="3600" b="1" dirty="0">
                <a:solidFill>
                  <a:srgbClr val="0000FF"/>
                </a:solidFill>
              </a:rPr>
              <a:t>)</a:t>
            </a:r>
            <a:r>
              <a:rPr lang="ja-JP" altLang="en-US" sz="3600" b="1" dirty="0">
                <a:solidFill>
                  <a:srgbClr val="0000FF"/>
                </a:solidFill>
              </a:rPr>
              <a:t>に従う乱数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直接変換法 </a:t>
            </a:r>
            <a:r>
              <a:rPr lang="en-US" altLang="ja-JP" sz="3600" b="1" dirty="0">
                <a:solidFill>
                  <a:srgbClr val="0000FF"/>
                </a:solidFill>
              </a:rPr>
              <a:t>(PDF</a:t>
            </a:r>
            <a:r>
              <a:rPr lang="ja-JP" altLang="en-US" sz="3600" b="1" dirty="0">
                <a:solidFill>
                  <a:srgbClr val="0000FF"/>
                </a:solidFill>
              </a:rPr>
              <a:t>逆変換法</a:t>
            </a:r>
            <a:r>
              <a:rPr lang="en-US" altLang="ja-JP" sz="3600" b="1" dirty="0">
                <a:solidFill>
                  <a:srgbClr val="0000FF"/>
                </a:solidFill>
              </a:rPr>
              <a:t>)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オブジェクト 3"/>
              <p:cNvSpPr txBox="1"/>
              <p:nvPr/>
            </p:nvSpPr>
            <p:spPr bwMode="auto">
              <a:xfrm>
                <a:off x="283027" y="943553"/>
                <a:ext cx="11785147" cy="5907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ja-JP" altLang="en-US" sz="2800" dirty="0"/>
                  <a:t>generate_exponential_direct</a:t>
                </a:r>
                <a:r>
                  <a:rPr lang="en-US" altLang="ja-JP" sz="2800" dirty="0"/>
                  <a:t>.</a:t>
                </a:r>
                <a:r>
                  <a:rPr lang="en-US" altLang="ja-JP" sz="2800" dirty="0" err="1"/>
                  <a:t>py</a:t>
                </a:r>
                <a:endParaRPr lang="en-US" altLang="ja-JP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PDF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確率密度関数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が単調関数の場合に使える</a:t>
                </a:r>
                <a:endParaRPr lang="en-US" altLang="ja-JP" sz="2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444500" indent="-355600">
                  <a:buFont typeface="+mj-lt"/>
                  <a:buAutoNum type="arabicPeriod"/>
                </a:pPr>
                <a:endParaRPr lang="en-US" altLang="ja-JP" sz="2800" dirty="0"/>
              </a:p>
              <a:p>
                <a:pPr marL="444500" indent="-355600">
                  <a:buFont typeface="+mj-lt"/>
                  <a:buAutoNum type="arabicPeriod"/>
                </a:pPr>
                <a:r>
                  <a:rPr lang="en-US" altLang="ja-JP" sz="2800" dirty="0"/>
                  <a:t> </a:t>
                </a:r>
                <a:r>
                  <a:rPr lang="en-US" altLang="ja-JP" sz="2800" i="1" dirty="0"/>
                  <a:t>x</a:t>
                </a:r>
                <a:r>
                  <a:rPr lang="en-US" altLang="ja-JP" sz="2800" dirty="0"/>
                  <a:t> = </a:t>
                </a:r>
                <a:r>
                  <a:rPr lang="en-US" altLang="ja-JP" sz="2800" i="1" dirty="0"/>
                  <a:t>f</a:t>
                </a:r>
                <a:r>
                  <a:rPr lang="en-US" altLang="ja-JP" sz="2800" baseline="30000" dirty="0"/>
                  <a:t>−1</a:t>
                </a:r>
                <a:r>
                  <a:rPr lang="en-US" altLang="ja-JP" sz="2800" dirty="0"/>
                  <a:t>(</a:t>
                </a:r>
                <a:r>
                  <a:rPr lang="en-US" altLang="ja-JP" sz="2800" i="1" dirty="0"/>
                  <a:t>y</a:t>
                </a:r>
                <a:r>
                  <a:rPr lang="en-US" altLang="ja-JP" sz="2800" dirty="0"/>
                  <a:t>) </a:t>
                </a:r>
                <a:r>
                  <a:rPr lang="ja-JP" altLang="en-US" sz="2800" dirty="0"/>
                  <a:t>を求める。</a:t>
                </a:r>
                <a:endParaRPr lang="en-US" altLang="ja-JP" sz="2800" dirty="0"/>
              </a:p>
              <a:p>
                <a:pPr marL="444500" indent="-355600">
                  <a:buFont typeface="+mj-lt"/>
                  <a:buAutoNum type="arabicPeriod"/>
                </a:pPr>
                <a:r>
                  <a:rPr lang="ja-JP" altLang="en-US" sz="2800" dirty="0"/>
                  <a:t> 一様乱数 </a:t>
                </a:r>
                <a:r>
                  <a:rPr lang="en-US" altLang="ja-JP" sz="2800" dirty="0"/>
                  <a:t>u = U(0,1) </a:t>
                </a:r>
                <a:r>
                  <a:rPr lang="ja-JP" altLang="en-US" sz="2800" dirty="0"/>
                  <a:t>を生成し、</a:t>
                </a:r>
                <a:r>
                  <a:rPr lang="en-US" altLang="ja-JP" sz="2800" i="1" dirty="0"/>
                  <a:t>f</a:t>
                </a:r>
                <a:r>
                  <a:rPr lang="en-US" altLang="ja-JP" sz="2800" baseline="30000" dirty="0"/>
                  <a:t>−1</a:t>
                </a:r>
                <a:r>
                  <a:rPr lang="en-US" altLang="ja-JP" sz="2800" dirty="0"/>
                  <a:t>(</a:t>
                </a:r>
                <a:r>
                  <a:rPr lang="en-US" altLang="ja-JP" sz="2800" i="1" dirty="0"/>
                  <a:t>y</a:t>
                </a:r>
                <a:r>
                  <a:rPr lang="en-US" altLang="ja-JP" sz="2800" dirty="0"/>
                  <a:t>) </a:t>
                </a:r>
                <a:r>
                  <a:rPr lang="ja-JP" altLang="en-US" sz="2800" dirty="0"/>
                  <a:t>に適用すると、</a:t>
                </a:r>
                <a:r>
                  <a:rPr lang="en-US" altLang="ja-JP" sz="2800" i="1" dirty="0"/>
                  <a:t>f</a:t>
                </a:r>
                <a:r>
                  <a:rPr lang="en-US" altLang="ja-JP" sz="2800" dirty="0"/>
                  <a:t>(</a:t>
                </a:r>
                <a:r>
                  <a:rPr lang="en-US" altLang="ja-JP" sz="2800" i="1" dirty="0"/>
                  <a:t>x</a:t>
                </a:r>
                <a:r>
                  <a:rPr lang="en-US" altLang="ja-JP" sz="2800" dirty="0"/>
                  <a:t>)</a:t>
                </a:r>
                <a:r>
                  <a:rPr lang="ja-JP" altLang="en-US" sz="2800" dirty="0"/>
                  <a:t> に従う乱数を得ることができる。</a:t>
                </a:r>
              </a:p>
              <a:p>
                <a:endParaRPr lang="en-US" altLang="ja-JP" sz="28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ja-JP" altLang="en-US" sz="28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指数分布の例</a:t>
                </a:r>
                <a:r>
                  <a:rPr lang="en-US" altLang="ja-JP" sz="28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r>
                  <a:rPr lang="ja-JP" altLang="en-US" sz="28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ja-JP" alt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ja-JP" sz="2800" b="1" dirty="0"/>
                  <a:t>	</a:t>
                </a:r>
                <a:r>
                  <a:rPr lang="en-US" altLang="ja-JP" sz="2800" b="1" dirty="0">
                    <a:solidFill>
                      <a:srgbClr val="000000"/>
                    </a:solidFill>
                  </a:rPr>
                  <a:t> (</a:t>
                </a:r>
                <a:r>
                  <a:rPr lang="ja-JP" altLang="en-US" sz="2800" b="1" dirty="0">
                    <a:solidFill>
                      <a:srgbClr val="000000"/>
                    </a:solidFill>
                  </a:rPr>
                  <a:t>平均 </a:t>
                </a:r>
                <a:r>
                  <a:rPr lang="en-US" altLang="ja-JP" sz="2800" b="1" dirty="0">
                    <a:solidFill>
                      <a:srgbClr val="000000"/>
                    </a:solidFill>
                  </a:rPr>
                  <a:t>1/</a:t>
                </a:r>
                <a:r>
                  <a:rPr lang="ja-JP" altLang="en-US" sz="28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</a:t>
                </a:r>
                <a:r>
                  <a:rPr lang="en-US" altLang="ja-JP" sz="28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, </a:t>
                </a:r>
                <a:r>
                  <a:rPr lang="ja-JP" altLang="en-US" sz="28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分散 </a:t>
                </a:r>
                <a:r>
                  <a:rPr lang="en-US" altLang="ja-JP" sz="28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1/</a:t>
                </a:r>
                <a:r>
                  <a:rPr lang="ja-JP" altLang="en-US" sz="28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</a:t>
                </a:r>
                <a:r>
                  <a:rPr lang="en-US" altLang="ja-JP" sz="2800" b="1" baseline="30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ja-JP" sz="2800" b="1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ja-JP" altLang="en-US" sz="2800" dirty="0">
                    <a:solidFill>
                      <a:srgbClr val="000000"/>
                    </a:solidFill>
                  </a:rPr>
                  <a:t>　変換 </a:t>
                </a:r>
                <a:r>
                  <a:rPr lang="en-US" altLang="ja-JP" sz="2800" i="1" dirty="0">
                    <a:solidFill>
                      <a:srgbClr val="000000"/>
                    </a:solidFill>
                  </a:rPr>
                  <a:t>y </a:t>
                </a:r>
                <a:r>
                  <a:rPr lang="en-US" altLang="ja-JP" sz="2800" dirty="0">
                    <a:solidFill>
                      <a:srgbClr val="000000"/>
                    </a:solidFill>
                  </a:rPr>
                  <a:t>= exp(-</a:t>
                </a:r>
                <a:r>
                  <a:rPr lang="en-US" altLang="ja-JP" sz="2800" i="1" dirty="0">
                    <a:solidFill>
                      <a:srgbClr val="000000"/>
                    </a:solidFill>
                  </a:rPr>
                  <a:t>x</a:t>
                </a:r>
                <a:r>
                  <a:rPr lang="en-US" altLang="ja-JP" sz="2800" dirty="0">
                    <a:solidFill>
                      <a:srgbClr val="000000"/>
                    </a:solidFill>
                  </a:rPr>
                  <a:t>) </a:t>
                </a:r>
                <a:r>
                  <a:rPr lang="ja-JP" altLang="en-US" sz="2800" dirty="0">
                    <a:solidFill>
                      <a:srgbClr val="000000"/>
                    </a:solidFill>
                  </a:rPr>
                  <a:t>と考え、一様乱数 </a:t>
                </a:r>
                <a:r>
                  <a:rPr lang="en-US" altLang="ja-JP" sz="2800" i="1" dirty="0">
                    <a:solidFill>
                      <a:srgbClr val="000000"/>
                    </a:solidFill>
                  </a:rPr>
                  <a:t>y</a:t>
                </a:r>
                <a:r>
                  <a:rPr lang="en-US" altLang="ja-JP" sz="2800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800" dirty="0">
                    <a:solidFill>
                      <a:srgbClr val="000000"/>
                    </a:solidFill>
                  </a:rPr>
                  <a:t>から逆変換</a:t>
                </a:r>
                <a:endParaRPr lang="en-US" altLang="ja-JP" sz="2800" dirty="0">
                  <a:solidFill>
                    <a:srgbClr val="000000"/>
                  </a:solidFill>
                </a:endParaRPr>
              </a:p>
              <a:p>
                <a:r>
                  <a:rPr lang="ja-JP" altLang="en-US" sz="28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ja-JP" altLang="en-US" sz="2800" b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ja-JP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ja-JP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ja-JP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800" dirty="0"/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ja-JP" altLang="en-US" sz="2800" dirty="0">
                    <a:solidFill>
                      <a:srgbClr val="000000"/>
                    </a:solidFill>
                  </a:rPr>
                  <a:t>　により、</a:t>
                </a:r>
                <a:r>
                  <a:rPr lang="ja-JP" altLang="en-US" sz="2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 </a:t>
                </a:r>
                <a:r>
                  <a:rPr lang="en-US" altLang="ja-JP" sz="2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= 1</a:t>
                </a:r>
                <a:r>
                  <a:rPr lang="ja-JP" altLang="en-US" sz="2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の指数分布に従う乱数が得られる。</a:t>
                </a:r>
                <a:endParaRPr lang="en-US" altLang="ja-JP" sz="2800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オブジェクト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027" y="943553"/>
                <a:ext cx="11785147" cy="5907302"/>
              </a:xfrm>
              <a:prstGeom prst="rect">
                <a:avLst/>
              </a:prstGeom>
              <a:blipFill>
                <a:blip r:embed="rId3"/>
                <a:stretch>
                  <a:fillRect l="-1034" t="-11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3686629" y="617289"/>
            <a:ext cx="8222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http://www.sat.t.u-tokyo.ac.jp/~omi/random_variables_generation.html#Gauss</a:t>
            </a:r>
          </a:p>
        </p:txBody>
      </p:sp>
    </p:spTree>
    <p:extLst>
      <p:ext uri="{BB962C8B-B14F-4D97-AF65-F5344CB8AC3E}">
        <p14:creationId xmlns:p14="http://schemas.microsoft.com/office/powerpoint/2010/main" val="39361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5799E-5EF4-4A7D-03FF-62CFF8487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7DA06-042F-0CB9-69D4-6783B8DA2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986971"/>
          </a:xfrm>
        </p:spPr>
        <p:txBody>
          <a:bodyPr/>
          <a:lstStyle/>
          <a:p>
            <a:pPr eaLnBrk="1" hangingPunct="1"/>
            <a:r>
              <a:rPr lang="ja-JP" altLang="en-US" sz="3200" b="1" dirty="0">
                <a:solidFill>
                  <a:srgbClr val="0000FF"/>
                </a:solidFill>
              </a:rPr>
              <a:t>任意の確率密度関数 </a:t>
            </a:r>
            <a:r>
              <a:rPr lang="en-US" altLang="ja-JP" sz="3200" b="1" i="1" dirty="0">
                <a:solidFill>
                  <a:srgbClr val="0000FF"/>
                </a:solidFill>
              </a:rPr>
              <a:t>f</a:t>
            </a:r>
            <a:r>
              <a:rPr lang="en-US" altLang="ja-JP" sz="3200" b="1" dirty="0">
                <a:solidFill>
                  <a:srgbClr val="0000FF"/>
                </a:solidFill>
              </a:rPr>
              <a:t>(x) </a:t>
            </a:r>
            <a:r>
              <a:rPr lang="ja-JP" altLang="en-US" sz="3200" b="1" dirty="0">
                <a:solidFill>
                  <a:srgbClr val="0000FF"/>
                </a:solidFill>
              </a:rPr>
              <a:t>に従う乱数</a:t>
            </a:r>
            <a:r>
              <a:rPr lang="en-US" altLang="ja-JP" sz="3200" b="1" dirty="0">
                <a:solidFill>
                  <a:srgbClr val="0000FF"/>
                </a:solidFill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</a:rPr>
              <a:t> 逆関数法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E5FDAA0B-2409-663E-B69B-FEBA66C3DE98}"/>
                  </a:ext>
                </a:extLst>
              </p:cNvPr>
              <p:cNvSpPr/>
              <p:nvPr/>
            </p:nvSpPr>
            <p:spPr>
              <a:xfrm>
                <a:off x="335324" y="694582"/>
                <a:ext cx="11856676" cy="5072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サンプルプログラム</a:t>
                </a:r>
                <a:r>
                  <a:rPr kumimoji="0" lang="en-US" altLang="ja-JP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:</a:t>
                </a:r>
                <a:r>
                  <a:rPr kumimoji="0" lang="ja-JP" altLang="en-US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generate_normal_invfunc.py</a:t>
                </a:r>
                <a:b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　　　　　 </a:t>
                </a:r>
                <a:r>
                  <a:rPr kumimoji="0" lang="en-US" altLang="ja-JP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generate_normal_ppf</a:t>
                </a:r>
                <a:r>
                  <a:rPr kumimoji="0" lang="en-US" altLang="ja-JP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.</a:t>
                </a:r>
                <a:r>
                  <a:rPr kumimoji="0" lang="en-US" altLang="ja-JP" sz="2800" dirty="0" err="1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py</a:t>
                </a:r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特徴：</a:t>
                </a:r>
                <a:endParaRPr kumimoji="0" lang="en-US" altLang="ja-JP" sz="32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en-US" altLang="ja-JP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PDF</a:t>
                </a:r>
                <a:r>
                  <a:rPr kumimoji="0" lang="ja-JP" altLang="en-US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の</a:t>
                </a:r>
                <a:r>
                  <a:rPr kumimoji="0" lang="ja-JP" altLang="en-US" sz="32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累積関数の逆関数</a:t>
                </a:r>
                <a:r>
                  <a:rPr kumimoji="0" lang="ja-JP" altLang="en-US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により乱数を生成する</a:t>
                </a:r>
                <a:endParaRPr kumimoji="0" lang="en-US" altLang="ja-JP" sz="32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en-US" altLang="ja-JP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PDF</a:t>
                </a:r>
                <a:r>
                  <a:rPr kumimoji="0" lang="ja-JP" altLang="en-US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の累積関数は単調増加関数になるので、任意の</a:t>
                </a:r>
                <a:r>
                  <a:rPr kumimoji="0" lang="en-US" altLang="ja-JP" sz="3200" i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f</a:t>
                </a:r>
                <a:r>
                  <a:rPr kumimoji="0" lang="en-US" altLang="ja-JP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(</a:t>
                </a:r>
                <a:r>
                  <a:rPr kumimoji="0" lang="en-US" altLang="ja-JP" sz="3200" i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x</a:t>
                </a:r>
                <a:r>
                  <a:rPr kumimoji="0" lang="en-US" altLang="ja-JP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)</a:t>
                </a:r>
                <a:r>
                  <a:rPr kumimoji="0" lang="ja-JP" altLang="en-US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に使える</a:t>
                </a:r>
                <a:endParaRPr kumimoji="0" lang="en-US" altLang="ja-JP" sz="32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endParaRPr kumimoji="0" lang="en-US" altLang="ja-JP" sz="3200" b="0" dirty="0">
                  <a:solidFill>
                    <a:srgbClr val="000000"/>
                  </a:solidFill>
                  <a:ea typeface="ＭＳ Ｐゴシック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3200" b="0" dirty="0">
                    <a:solidFill>
                      <a:srgbClr val="000000"/>
                    </a:solidFill>
                    <a:ea typeface="ＭＳ Ｐゴシック"/>
                  </a:rPr>
                  <a:t>生成手順</a:t>
                </a:r>
                <a:endParaRPr kumimoji="0" lang="en-US" altLang="ja-JP" sz="3200" b="0" dirty="0">
                  <a:solidFill>
                    <a:srgbClr val="000000"/>
                  </a:solidFill>
                  <a:ea typeface="ＭＳ Ｐゴシック"/>
                </a:endParaRPr>
              </a:p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3200" b="0" dirty="0">
                    <a:solidFill>
                      <a:srgbClr val="000000"/>
                    </a:solidFill>
                    <a:ea typeface="ＭＳ Ｐゴシック"/>
                  </a:rPr>
                  <a:t>累積分布関数 </a:t>
                </a:r>
                <a:r>
                  <a:rPr kumimoji="0" lang="en-US" altLang="ja-JP" sz="3200" b="0" dirty="0">
                    <a:solidFill>
                      <a:srgbClr val="000000"/>
                    </a:solidFill>
                    <a:ea typeface="ＭＳ Ｐゴシック"/>
                  </a:rPr>
                  <a:t>(CDF):</a:t>
                </a:r>
                <a:r>
                  <a:rPr kumimoji="0" lang="ja-JP" altLang="en-US" sz="3200" b="0" dirty="0">
                    <a:solidFill>
                      <a:srgbClr val="000000"/>
                    </a:solidFill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𝐹</m:t>
                    </m:r>
                    <m:d>
                      <m:dPr>
                        <m:ctrlPr>
                          <a:rPr kumimoji="0"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dPr>
                      <m:e>
                        <m:r>
                          <a:rPr kumimoji="0"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𝑥</m:t>
                        </m:r>
                      </m:e>
                    </m:d>
                    <m:r>
                      <a:rPr kumimoji="0"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nary>
                      <m:naryPr>
                        <m:ctrlPr>
                          <a:rPr kumimoji="0"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−</m:t>
                        </m:r>
                        <m:r>
                          <a:rPr kumimoji="0"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kumimoji="0"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𝑥</m:t>
                        </m:r>
                      </m:sup>
                      <m:e>
                        <m:r>
                          <a:rPr kumimoji="0"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𝑓</m:t>
                        </m:r>
                        <m:d>
                          <m:dPr>
                            <m:ctrlPr>
                              <a:rPr kumimoji="0"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</m:ctrlPr>
                          </m:dPr>
                          <m:e>
                            <m:r>
                              <a:rPr kumimoji="0"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𝑡</m:t>
                            </m:r>
                          </m:e>
                        </m:d>
                        <m:r>
                          <a:rPr kumimoji="0"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𝑑𝑡</m:t>
                        </m:r>
                      </m:e>
                    </m:nary>
                  </m:oMath>
                </a14:m>
                <a:r>
                  <a:rPr kumimoji="0" lang="ja-JP" altLang="en-US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を求める</a:t>
                </a:r>
                <a:endParaRPr kumimoji="0" lang="en-US" altLang="ja-JP" sz="32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一様乱数 </a:t>
                </a:r>
                <a:r>
                  <a:rPr kumimoji="0" lang="en-US" altLang="ja-JP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u = U(0, 1)</a:t>
                </a:r>
                <a:r>
                  <a:rPr kumimoji="0" lang="ja-JP" altLang="en-US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を発生</a:t>
                </a:r>
                <a:r>
                  <a:rPr kumimoji="0" lang="en-US" altLang="ja-JP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,</a:t>
                </a:r>
                <a:r>
                  <a:rPr kumimoji="0" lang="ja-JP" altLang="en-US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kumimoji="0" lang="en-US" altLang="ja-JP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x = </a:t>
                </a:r>
                <a:r>
                  <a:rPr kumimoji="0" lang="en-US" altLang="ja-JP" sz="3200" i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F</a:t>
                </a:r>
                <a:r>
                  <a:rPr kumimoji="0" lang="en-US" altLang="ja-JP" sz="3200" baseline="30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-1</a:t>
                </a:r>
                <a:r>
                  <a:rPr kumimoji="0" lang="en-US" altLang="ja-JP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(</a:t>
                </a:r>
                <a:r>
                  <a:rPr kumimoji="0" lang="en-US" altLang="ja-JP" sz="3200" i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u</a:t>
                </a:r>
                <a:r>
                  <a:rPr kumimoji="0" lang="en-US" altLang="ja-JP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) </a:t>
                </a:r>
                <a:r>
                  <a:rPr kumimoji="0" lang="ja-JP" altLang="en-US" sz="32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を採用する</a:t>
                </a:r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E5FDAA0B-2409-663E-B69B-FEBA66C3D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24" y="694582"/>
                <a:ext cx="11856676" cy="5072992"/>
              </a:xfrm>
              <a:prstGeom prst="rect">
                <a:avLst/>
              </a:prstGeom>
              <a:blipFill>
                <a:blip r:embed="rId3"/>
                <a:stretch>
                  <a:fillRect l="-1285" t="-1683" r="-103" b="-30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33647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E459F-0C69-DD3F-1AB2-088F63E82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F3AEE-2277-59B2-BB34-1479EC527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986971"/>
          </a:xfrm>
        </p:spPr>
        <p:txBody>
          <a:bodyPr/>
          <a:lstStyle/>
          <a:p>
            <a:pPr eaLnBrk="1" hangingPunct="1"/>
            <a:r>
              <a:rPr lang="ja-JP" altLang="en-US" sz="3200" b="1" dirty="0">
                <a:solidFill>
                  <a:srgbClr val="0000FF"/>
                </a:solidFill>
              </a:rPr>
              <a:t>任意の確率密度関数 </a:t>
            </a:r>
            <a:r>
              <a:rPr lang="en-US" altLang="ja-JP" sz="3200" b="1" i="1" dirty="0">
                <a:solidFill>
                  <a:srgbClr val="0000FF"/>
                </a:solidFill>
              </a:rPr>
              <a:t>f</a:t>
            </a:r>
            <a:r>
              <a:rPr lang="en-US" altLang="ja-JP" sz="3200" b="1" dirty="0">
                <a:solidFill>
                  <a:srgbClr val="0000FF"/>
                </a:solidFill>
              </a:rPr>
              <a:t>(x) </a:t>
            </a:r>
            <a:r>
              <a:rPr lang="ja-JP" altLang="en-US" sz="3200" b="1" dirty="0">
                <a:solidFill>
                  <a:srgbClr val="0000FF"/>
                </a:solidFill>
              </a:rPr>
              <a:t>に従う乱数</a:t>
            </a:r>
            <a:r>
              <a:rPr lang="en-US" altLang="ja-JP" sz="3200" b="1" dirty="0">
                <a:solidFill>
                  <a:srgbClr val="0000FF"/>
                </a:solidFill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</a:rPr>
              <a:t> 逆関数法の証明１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05B9129-6702-B878-0B84-5390733C19AC}"/>
                  </a:ext>
                </a:extLst>
              </p:cNvPr>
              <p:cNvSpPr/>
              <p:nvPr/>
            </p:nvSpPr>
            <p:spPr>
              <a:xfrm>
                <a:off x="340087" y="937863"/>
                <a:ext cx="11856676" cy="5701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altLang="ja-JP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0" lang="en-US" altLang="ja-JP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kumimoji="0" lang="en-US" altLang="ja-JP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kumimoji="0" lang="ja-JP" altLang="en-US" sz="3600" dirty="0">
                    <a:solidFill>
                      <a:srgbClr val="000000"/>
                    </a:solidFill>
                  </a:rPr>
                  <a:t> では、累積分布関数は</a:t>
                </a:r>
                <a:r>
                  <a:rPr kumimoji="0" lang="en-US" altLang="ja-JP" sz="36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altLang="ja-JP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0" lang="en-US" altLang="ja-JP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kumimoji="0" lang="en-US" altLang="ja-JP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kumimoji="0" lang="en-US" altLang="ja-JP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0" lang="ja-JP" altLang="en-US" sz="3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である</a:t>
                </a:r>
                <a:endParaRPr kumimoji="0" lang="en-US" altLang="ja-JP" sz="36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457200" lvl="0" indent="-457200" defTabSz="457200">
                  <a:spcAft>
                    <a:spcPts val="600"/>
                  </a:spcAft>
                  <a:buFont typeface="+mj-lt"/>
                  <a:buAutoNum type="arabicPeriod"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en-US" altLang="ja-JP" sz="3600" b="0" dirty="0">
                    <a:solidFill>
                      <a:srgbClr val="000000"/>
                    </a:solidFill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3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kumimoji="0" lang="en-US" altLang="ja-JP" sz="3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3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kumimoji="0" lang="en-US" altLang="ja-JP" sz="3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0" lang="en-US" altLang="ja-JP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3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ja-JP" altLang="en-US" sz="3600" dirty="0">
                    <a:solidFill>
                      <a:srgbClr val="000000"/>
                    </a:solidFill>
                  </a:rPr>
                  <a:t>とすると、</a:t>
                </a:r>
                <a:br>
                  <a:rPr kumimoji="0" lang="en-US" altLang="ja-JP" sz="36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𝑃</m:t>
                    </m:r>
                    <m:d>
                      <m:dPr>
                        <m:ctrlPr>
                          <a:rPr kumimoji="0" lang="en-US" altLang="ja-JP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dPr>
                      <m:e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𝑋</m:t>
                        </m:r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altLang="ja-JP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ja-JP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kumimoji="0" lang="en-US" altLang="ja-JP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0" lang="en-US" altLang="ja-JP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ja-JP" altLang="en-US" sz="36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 </a:t>
                </a:r>
                <a:br>
                  <a:rPr kumimoji="0" lang="en-US" altLang="ja-JP" sz="36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</a:br>
                <a:r>
                  <a:rPr kumimoji="0" lang="en-US" altLang="ja-JP" sz="36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altLang="ja-JP" sz="3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3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altLang="ja-JP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0" lang="en-US" altLang="ja-JP" sz="3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kumimoji="0" lang="en-US" altLang="ja-JP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altLang="ja-JP" sz="36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   (</a:t>
                </a:r>
                <a:r>
                  <a:rPr kumimoji="0" lang="en-US" altLang="ja-JP" sz="3600" i="1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F</a:t>
                </a:r>
                <a:r>
                  <a:rPr kumimoji="0" lang="en-US" altLang="ja-JP" sz="36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(</a:t>
                </a:r>
                <a:r>
                  <a:rPr kumimoji="0" lang="en-US" altLang="ja-JP" sz="3600" i="1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u</a:t>
                </a:r>
                <a:r>
                  <a:rPr kumimoji="0" lang="en-US" altLang="ja-JP" sz="36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)</a:t>
                </a:r>
                <a:r>
                  <a:rPr kumimoji="0" lang="ja-JP" altLang="en-US" sz="3600" dirty="0">
                    <a:solidFill>
                      <a:srgbClr val="000000"/>
                    </a:solidFill>
                  </a:rPr>
                  <a:t>は単調関数</a:t>
                </a:r>
                <a:r>
                  <a:rPr kumimoji="0" lang="en-US" altLang="ja-JP" sz="36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)</a:t>
                </a:r>
                <a:br>
                  <a:rPr kumimoji="0" lang="en-US" altLang="ja-JP" sz="36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</a:br>
                <a:r>
                  <a:rPr kumimoji="0" lang="en-US" altLang="ja-JP" sz="36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altLang="ja-JP" sz="3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3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altLang="ja-JP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3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kumimoji="0" lang="en-US" altLang="ja-JP" sz="36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0" indent="-457200" defTabSz="457200">
                  <a:spcAft>
                    <a:spcPts val="600"/>
                  </a:spcAft>
                  <a:buFont typeface="+mj-lt"/>
                  <a:buAutoNum type="arabicPeriod"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3600" dirty="0">
                    <a:solidFill>
                      <a:srgbClr val="000000"/>
                    </a:solidFill>
                  </a:rPr>
                  <a:t>よって、</a:t>
                </a:r>
                <a:r>
                  <a:rPr kumimoji="0" lang="en-US" altLang="ja-JP" sz="3600" b="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ja-JP" altLang="en-US" sz="3600" dirty="0">
                    <a:solidFill>
                      <a:srgbClr val="000000"/>
                    </a:solidFill>
                  </a:rPr>
                  <a:t> であり、</a:t>
                </a:r>
                <a:r>
                  <a:rPr kumimoji="0" lang="en-US" altLang="ja-JP" sz="3600" i="1" dirty="0">
                    <a:solidFill>
                      <a:srgbClr val="000000"/>
                    </a:solidFill>
                  </a:rPr>
                  <a:t>X</a:t>
                </a:r>
                <a:r>
                  <a:rPr kumimoji="0" lang="ja-JP" altLang="en-US" sz="3600" dirty="0">
                    <a:solidFill>
                      <a:srgbClr val="000000"/>
                    </a:solidFill>
                  </a:rPr>
                  <a:t>の累積分布関数は</a:t>
                </a:r>
                <a:r>
                  <a:rPr kumimoji="0" lang="en-US" altLang="ja-JP" sz="3600" i="1" dirty="0">
                    <a:solidFill>
                      <a:srgbClr val="000000"/>
                    </a:solidFill>
                  </a:rPr>
                  <a:t>F</a:t>
                </a:r>
                <a:r>
                  <a:rPr kumimoji="0" lang="en-US" altLang="ja-JP" sz="3600" dirty="0">
                    <a:solidFill>
                      <a:srgbClr val="000000"/>
                    </a:solidFill>
                  </a:rPr>
                  <a:t>(</a:t>
                </a:r>
                <a:r>
                  <a:rPr kumimoji="0" lang="en-US" altLang="ja-JP" sz="3600" i="1" dirty="0">
                    <a:solidFill>
                      <a:srgbClr val="000000"/>
                    </a:solidFill>
                  </a:rPr>
                  <a:t>x</a:t>
                </a:r>
                <a:r>
                  <a:rPr kumimoji="0" lang="en-US" altLang="ja-JP" sz="3600" dirty="0">
                    <a:solidFill>
                      <a:srgbClr val="000000"/>
                    </a:solidFill>
                  </a:rPr>
                  <a:t>)</a:t>
                </a:r>
                <a:r>
                  <a:rPr kumimoji="0" lang="ja-JP" altLang="en-US" sz="3600" dirty="0">
                    <a:solidFill>
                      <a:srgbClr val="000000"/>
                    </a:solidFill>
                  </a:rPr>
                  <a:t>に等しい。</a:t>
                </a:r>
                <a:endParaRPr kumimoji="0" lang="en-US" altLang="ja-JP" sz="3600" dirty="0">
                  <a:solidFill>
                    <a:srgbClr val="000000"/>
                  </a:solidFill>
                </a:endParaRPr>
              </a:p>
              <a:p>
                <a:pPr marL="457200" lvl="0" indent="-457200" defTabSz="457200">
                  <a:spcAft>
                    <a:spcPts val="600"/>
                  </a:spcAft>
                  <a:buFont typeface="+mj-lt"/>
                  <a:buAutoNum type="arabicPeriod"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en-US" altLang="ja-JP" sz="3600" i="1" dirty="0">
                    <a:solidFill>
                      <a:srgbClr val="000000"/>
                    </a:solidFill>
                  </a:rPr>
                  <a:t>X</a:t>
                </a:r>
                <a:r>
                  <a:rPr kumimoji="0" lang="ja-JP" altLang="en-US" sz="3600" dirty="0">
                    <a:solidFill>
                      <a:srgbClr val="000000"/>
                    </a:solidFill>
                  </a:rPr>
                  <a:t>の確率密度関数は </a:t>
                </a:r>
                <a:r>
                  <a:rPr kumimoji="0" lang="en-US" altLang="ja-JP" sz="3600" b="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kumimoji="0" lang="en-US" altLang="ja-JP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ja-JP" altLang="en-US" sz="3600" dirty="0">
                    <a:solidFill>
                      <a:srgbClr val="000000"/>
                    </a:solidFill>
                  </a:rPr>
                  <a:t> からもとめる</a:t>
                </a:r>
                <a:endParaRPr kumimoji="0" lang="en-US" altLang="ja-JP" sz="3600" i="1" dirty="0">
                  <a:solidFill>
                    <a:srgbClr val="000000"/>
                  </a:solidFill>
                  <a:latin typeface="Times New Roman"/>
                  <a:ea typeface="ＭＳ Ｐゴシック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endParaRPr kumimoji="0" lang="en-US" altLang="ja-JP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05B9129-6702-B878-0B84-5390733C1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87" y="937863"/>
                <a:ext cx="11856676" cy="5701369"/>
              </a:xfrm>
              <a:prstGeom prst="rect">
                <a:avLst/>
              </a:prstGeom>
              <a:blipFill>
                <a:blip r:embed="rId3"/>
                <a:stretch>
                  <a:fillRect l="-1388" t="-2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59751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DA2AD-7ACE-07C1-5466-31B8D42AE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BB039E-0534-7494-993D-357642132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986971"/>
          </a:xfrm>
        </p:spPr>
        <p:txBody>
          <a:bodyPr/>
          <a:lstStyle/>
          <a:p>
            <a:pPr eaLnBrk="1" hangingPunct="1"/>
            <a:r>
              <a:rPr lang="ja-JP" altLang="en-US" sz="3200" b="1" dirty="0">
                <a:solidFill>
                  <a:srgbClr val="0000FF"/>
                </a:solidFill>
              </a:rPr>
              <a:t>任意の確率密度関数 </a:t>
            </a:r>
            <a:r>
              <a:rPr lang="en-US" altLang="ja-JP" sz="3200" b="1" i="1" dirty="0">
                <a:solidFill>
                  <a:srgbClr val="0000FF"/>
                </a:solidFill>
              </a:rPr>
              <a:t>f</a:t>
            </a:r>
            <a:r>
              <a:rPr lang="en-US" altLang="ja-JP" sz="3200" b="1" dirty="0">
                <a:solidFill>
                  <a:srgbClr val="0000FF"/>
                </a:solidFill>
              </a:rPr>
              <a:t>(x) </a:t>
            </a:r>
            <a:r>
              <a:rPr lang="ja-JP" altLang="en-US" sz="3200" b="1" dirty="0">
                <a:solidFill>
                  <a:srgbClr val="0000FF"/>
                </a:solidFill>
              </a:rPr>
              <a:t>に従う乱数</a:t>
            </a:r>
            <a:r>
              <a:rPr lang="en-US" altLang="ja-JP" sz="3200" b="1" dirty="0">
                <a:solidFill>
                  <a:srgbClr val="0000FF"/>
                </a:solidFill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</a:rPr>
              <a:t> 逆関数法の証明２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462CA3-890A-466C-8183-CD1F8DA2B04D}"/>
              </a:ext>
            </a:extLst>
          </p:cNvPr>
          <p:cNvSpPr/>
          <p:nvPr/>
        </p:nvSpPr>
        <p:spPr>
          <a:xfrm>
            <a:off x="340087" y="694582"/>
            <a:ext cx="11856676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Aft>
                <a:spcPts val="6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ja-JP" altLang="en-US" sz="2800" b="1" dirty="0">
                <a:solidFill>
                  <a:srgbClr val="000000"/>
                </a:solidFill>
              </a:rPr>
              <a:t>証明の目標：</a:t>
            </a:r>
            <a:endParaRPr kumimoji="0" lang="en-US" altLang="ja-JP" sz="2800" b="1" dirty="0">
              <a:solidFill>
                <a:srgbClr val="000000"/>
              </a:solidFill>
            </a:endParaRPr>
          </a:p>
          <a:p>
            <a:pPr lvl="0" defTabSz="457200">
              <a:spcAft>
                <a:spcPts val="6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ja-JP" altLang="en-US" sz="2800" dirty="0">
                <a:solidFill>
                  <a:srgbClr val="000000"/>
                </a:solidFill>
              </a:rPr>
              <a:t>一様乱数 𝑢∼𝑈</a:t>
            </a:r>
            <a:r>
              <a:rPr kumimoji="0" lang="en-US" altLang="ja-JP" sz="2800" dirty="0">
                <a:solidFill>
                  <a:srgbClr val="000000"/>
                </a:solidFill>
              </a:rPr>
              <a:t>(0,1) </a:t>
            </a:r>
            <a:r>
              <a:rPr kumimoji="0" lang="ja-JP" altLang="en-US" sz="2800" dirty="0">
                <a:solidFill>
                  <a:srgbClr val="000000"/>
                </a:solidFill>
              </a:rPr>
              <a:t>を生成し、ある変換 𝑥 </a:t>
            </a:r>
            <a:r>
              <a:rPr kumimoji="0" lang="en-US" altLang="ja-JP" sz="2800" dirty="0">
                <a:solidFill>
                  <a:srgbClr val="000000"/>
                </a:solidFill>
              </a:rPr>
              <a:t>=</a:t>
            </a:r>
            <a:r>
              <a:rPr kumimoji="0" lang="ja-JP" altLang="en-US" sz="2800" dirty="0">
                <a:solidFill>
                  <a:srgbClr val="000000"/>
                </a:solidFill>
              </a:rPr>
              <a:t> 𝑔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ja-JP" altLang="en-US" sz="2800" dirty="0">
                <a:solidFill>
                  <a:srgbClr val="000000"/>
                </a:solidFill>
              </a:rPr>
              <a:t>𝑢</a:t>
            </a:r>
            <a:r>
              <a:rPr kumimoji="0" lang="en-US" altLang="ja-JP" sz="2800" dirty="0">
                <a:solidFill>
                  <a:srgbClr val="000000"/>
                </a:solidFill>
              </a:rPr>
              <a:t>) </a:t>
            </a:r>
            <a:r>
              <a:rPr kumimoji="0" lang="ja-JP" altLang="en-US" sz="2800" dirty="0">
                <a:solidFill>
                  <a:srgbClr val="000000"/>
                </a:solidFill>
              </a:rPr>
              <a:t>によって、𝑓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ja-JP" altLang="en-US" sz="2800" dirty="0">
                <a:solidFill>
                  <a:srgbClr val="000000"/>
                </a:solidFill>
              </a:rPr>
              <a:t>𝑥</a:t>
            </a:r>
            <a:r>
              <a:rPr kumimoji="0" lang="en-US" altLang="ja-JP" sz="2800" dirty="0">
                <a:solidFill>
                  <a:srgbClr val="000000"/>
                </a:solidFill>
              </a:rPr>
              <a:t>) </a:t>
            </a:r>
            <a:r>
              <a:rPr kumimoji="0" lang="ja-JP" altLang="en-US" sz="2800" dirty="0">
                <a:solidFill>
                  <a:srgbClr val="000000"/>
                </a:solidFill>
              </a:rPr>
              <a:t>に従う 確率変数 𝑥</a:t>
            </a:r>
            <a:r>
              <a:rPr kumimoji="0" lang="en-US" altLang="ja-JP" sz="2800" dirty="0">
                <a:solidFill>
                  <a:srgbClr val="000000"/>
                </a:solidFill>
              </a:rPr>
              <a:t> </a:t>
            </a:r>
            <a:r>
              <a:rPr kumimoji="0" lang="ja-JP" altLang="en-US" sz="2800" dirty="0">
                <a:solidFill>
                  <a:srgbClr val="000000"/>
                </a:solidFill>
              </a:rPr>
              <a:t>を得たい。</a:t>
            </a:r>
            <a:endParaRPr kumimoji="0" lang="en-US" altLang="ja-JP" sz="2800" dirty="0">
              <a:solidFill>
                <a:srgbClr val="000000"/>
              </a:solidFill>
            </a:endParaRPr>
          </a:p>
          <a:p>
            <a:pPr lvl="0" defTabSz="457200">
              <a:spcAft>
                <a:spcPts val="6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en-US" altLang="ja-JP" sz="2800" i="1" dirty="0">
                <a:solidFill>
                  <a:srgbClr val="000000"/>
                </a:solidFill>
              </a:rPr>
              <a:t>x</a:t>
            </a:r>
            <a:r>
              <a:rPr kumimoji="0" lang="en-US" altLang="ja-JP" sz="2800" dirty="0">
                <a:solidFill>
                  <a:srgbClr val="000000"/>
                </a:solidFill>
              </a:rPr>
              <a:t> = </a:t>
            </a:r>
            <a:r>
              <a:rPr kumimoji="0" lang="ja-JP" altLang="en-US" sz="2800" dirty="0">
                <a:solidFill>
                  <a:srgbClr val="000000"/>
                </a:solidFill>
              </a:rPr>
              <a:t>𝑔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ja-JP" altLang="en-US" sz="2800" dirty="0">
                <a:solidFill>
                  <a:srgbClr val="000000"/>
                </a:solidFill>
              </a:rPr>
              <a:t>𝑢</a:t>
            </a:r>
            <a:r>
              <a:rPr kumimoji="0" lang="en-US" altLang="ja-JP" sz="2800" dirty="0">
                <a:solidFill>
                  <a:srgbClr val="000000"/>
                </a:solidFill>
              </a:rPr>
              <a:t>) =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F</a:t>
            </a:r>
            <a:r>
              <a:rPr kumimoji="0" lang="en-US" altLang="ja-JP" sz="2800" baseline="30000" dirty="0">
                <a:solidFill>
                  <a:srgbClr val="000000"/>
                </a:solidFill>
              </a:rPr>
              <a:t>-1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</a:t>
            </a:r>
            <a:r>
              <a:rPr kumimoji="0" lang="ja-JP" altLang="en-US" sz="2800" dirty="0">
                <a:solidFill>
                  <a:srgbClr val="000000"/>
                </a:solidFill>
              </a:rPr>
              <a:t> としたときに、本当に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x</a:t>
            </a:r>
            <a:r>
              <a:rPr kumimoji="0" lang="ja-JP" altLang="en-US" sz="2800" i="1" dirty="0">
                <a:solidFill>
                  <a:srgbClr val="000000"/>
                </a:solidFill>
              </a:rPr>
              <a:t> </a:t>
            </a:r>
            <a:r>
              <a:rPr kumimoji="0" lang="en-US" altLang="ja-JP" sz="2800" dirty="0">
                <a:solidFill>
                  <a:srgbClr val="000000"/>
                </a:solidFill>
              </a:rPr>
              <a:t>~</a:t>
            </a:r>
            <a:r>
              <a:rPr kumimoji="0" lang="ja-JP" altLang="en-US" sz="2800" dirty="0">
                <a:solidFill>
                  <a:srgbClr val="000000"/>
                </a:solidFill>
              </a:rPr>
              <a:t> 𝑓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ja-JP" altLang="en-US" sz="2800" dirty="0">
                <a:solidFill>
                  <a:srgbClr val="000000"/>
                </a:solidFill>
              </a:rPr>
              <a:t>𝑥</a:t>
            </a:r>
            <a:r>
              <a:rPr kumimoji="0" lang="en-US" altLang="ja-JP" sz="2800" dirty="0">
                <a:solidFill>
                  <a:srgbClr val="000000"/>
                </a:solidFill>
              </a:rPr>
              <a:t>) </a:t>
            </a:r>
            <a:r>
              <a:rPr kumimoji="0" lang="ja-JP" altLang="en-US" sz="2800" dirty="0">
                <a:solidFill>
                  <a:srgbClr val="000000"/>
                </a:solidFill>
              </a:rPr>
              <a:t>となることを証明する。</a:t>
            </a:r>
            <a:endParaRPr kumimoji="0" lang="en-US" altLang="ja-JP" sz="2800" dirty="0">
              <a:solidFill>
                <a:srgbClr val="000000"/>
              </a:solidFill>
            </a:endParaRPr>
          </a:p>
          <a:p>
            <a:pPr lvl="0" defTabSz="457200">
              <a:spcAft>
                <a:spcPts val="6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endParaRPr kumimoji="0" lang="en-US" altLang="ja-JP" sz="2800" b="1" dirty="0">
              <a:solidFill>
                <a:srgbClr val="000000"/>
              </a:solidFill>
            </a:endParaRPr>
          </a:p>
          <a:p>
            <a:pPr lvl="0" defTabSz="457200">
              <a:spcAft>
                <a:spcPts val="6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ja-JP" altLang="en-US" sz="2800" b="1" dirty="0">
                <a:solidFill>
                  <a:srgbClr val="000000"/>
                </a:solidFill>
              </a:rPr>
              <a:t>証明</a:t>
            </a:r>
            <a:r>
              <a:rPr kumimoji="0" lang="en-US" altLang="ja-JP" sz="2800" b="1" dirty="0">
                <a:solidFill>
                  <a:srgbClr val="000000"/>
                </a:solidFill>
              </a:rPr>
              <a:t>:</a:t>
            </a:r>
          </a:p>
          <a:p>
            <a:pPr marL="457200" lvl="0" indent="-457200" defTabSz="457200">
              <a:spcAft>
                <a:spcPts val="600"/>
              </a:spcAft>
              <a:buFont typeface="+mj-lt"/>
              <a:buAutoNum type="arabicPeriod"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ja-JP" altLang="en-US" sz="2800" dirty="0">
                <a:solidFill>
                  <a:srgbClr val="000000"/>
                </a:solidFill>
              </a:rPr>
              <a:t>変換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x</a:t>
            </a:r>
            <a:r>
              <a:rPr kumimoji="0" lang="en-US" altLang="ja-JP" sz="2800" dirty="0">
                <a:solidFill>
                  <a:srgbClr val="000000"/>
                </a:solidFill>
              </a:rPr>
              <a:t> =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g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 </a:t>
            </a:r>
            <a:r>
              <a:rPr kumimoji="0" lang="ja-JP" altLang="en-US" sz="2800" dirty="0">
                <a:solidFill>
                  <a:srgbClr val="000000"/>
                </a:solidFill>
              </a:rPr>
              <a:t>を考える。確率密度の変換公式より、</a:t>
            </a:r>
            <a:br>
              <a:rPr kumimoji="0" lang="en-US" altLang="ja-JP" sz="2800" dirty="0">
                <a:solidFill>
                  <a:srgbClr val="000000"/>
                </a:solidFill>
              </a:rPr>
            </a:br>
            <a:r>
              <a:rPr kumimoji="0" lang="en-US" altLang="ja-JP" sz="2800" dirty="0">
                <a:solidFill>
                  <a:srgbClr val="000000"/>
                </a:solidFill>
              </a:rPr>
              <a:t>	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 x</a:t>
            </a:r>
            <a:r>
              <a:rPr kumimoji="0" lang="ja-JP" altLang="en-US" sz="2800" dirty="0">
                <a:solidFill>
                  <a:srgbClr val="000000"/>
                </a:solidFill>
              </a:rPr>
              <a:t> の密度</a:t>
            </a:r>
            <a:r>
              <a:rPr kumimoji="0" lang="en-US" altLang="ja-JP" sz="2800" dirty="0">
                <a:solidFill>
                  <a:srgbClr val="000000"/>
                </a:solidFill>
              </a:rPr>
              <a:t>:</a:t>
            </a:r>
            <a:r>
              <a:rPr kumimoji="0" lang="ja-JP" altLang="en-US" sz="2800" dirty="0">
                <a:solidFill>
                  <a:srgbClr val="000000"/>
                </a:solidFill>
              </a:rPr>
              <a:t> </a:t>
            </a:r>
            <a:r>
              <a:rPr kumimoji="0" lang="en-US" altLang="ja-JP" sz="2800" b="1" i="1" dirty="0" err="1">
                <a:solidFill>
                  <a:srgbClr val="FF0000"/>
                </a:solidFill>
              </a:rPr>
              <a:t>f</a:t>
            </a:r>
            <a:r>
              <a:rPr kumimoji="0" lang="en-US" altLang="ja-JP" sz="2800" b="1" i="1" baseline="-25000" dirty="0" err="1">
                <a:solidFill>
                  <a:srgbClr val="FF0000"/>
                </a:solidFill>
              </a:rPr>
              <a:t>X</a:t>
            </a:r>
            <a:r>
              <a:rPr kumimoji="0" lang="en-US" altLang="ja-JP" sz="2800" b="1" dirty="0">
                <a:solidFill>
                  <a:srgbClr val="FF0000"/>
                </a:solidFill>
              </a:rPr>
              <a:t>(</a:t>
            </a:r>
            <a:r>
              <a:rPr kumimoji="0" lang="en-US" altLang="ja-JP" sz="2800" b="1" i="1" dirty="0">
                <a:solidFill>
                  <a:srgbClr val="FF0000"/>
                </a:solidFill>
              </a:rPr>
              <a:t>x</a:t>
            </a:r>
            <a:r>
              <a:rPr kumimoji="0" lang="en-US" altLang="ja-JP" sz="2800" b="1" dirty="0">
                <a:solidFill>
                  <a:srgbClr val="FF0000"/>
                </a:solidFill>
              </a:rPr>
              <a:t>)</a:t>
            </a:r>
            <a:r>
              <a:rPr kumimoji="0" lang="en-US" altLang="ja-JP" sz="2800" dirty="0">
                <a:solidFill>
                  <a:srgbClr val="000000"/>
                </a:solidFill>
              </a:rPr>
              <a:t> = </a:t>
            </a:r>
            <a:r>
              <a:rPr kumimoji="0" lang="en-US" altLang="ja-JP" sz="2800" i="1" dirty="0" err="1">
                <a:solidFill>
                  <a:srgbClr val="000000"/>
                </a:solidFill>
              </a:rPr>
              <a:t>f</a:t>
            </a:r>
            <a:r>
              <a:rPr kumimoji="0" lang="en-US" altLang="ja-JP" sz="2800" i="1" baseline="-25000" dirty="0" err="1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)|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du</a:t>
            </a:r>
            <a:r>
              <a:rPr kumimoji="0" lang="en-US" altLang="ja-JP" sz="2800" dirty="0">
                <a:solidFill>
                  <a:srgbClr val="000000"/>
                </a:solidFill>
              </a:rPr>
              <a:t>/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dx</a:t>
            </a:r>
            <a:r>
              <a:rPr kumimoji="0" lang="en-US" altLang="ja-JP" sz="2800" dirty="0">
                <a:solidFill>
                  <a:srgbClr val="000000"/>
                </a:solidFill>
              </a:rPr>
              <a:t>|</a:t>
            </a:r>
            <a:r>
              <a:rPr kumimoji="0" lang="en-US" altLang="ja-JP" sz="2800" b="1" i="1" dirty="0">
                <a:solidFill>
                  <a:srgbClr val="FF0000"/>
                </a:solidFill>
              </a:rPr>
              <a:t> </a:t>
            </a:r>
            <a:r>
              <a:rPr kumimoji="0" lang="en-US" altLang="ja-JP" sz="2800" b="1" dirty="0">
                <a:solidFill>
                  <a:srgbClr val="FF0000"/>
                </a:solidFill>
              </a:rPr>
              <a:t>= |</a:t>
            </a:r>
            <a:r>
              <a:rPr kumimoji="0" lang="en-US" altLang="ja-JP" sz="2800" b="1" i="1" dirty="0">
                <a:solidFill>
                  <a:srgbClr val="FF0000"/>
                </a:solidFill>
              </a:rPr>
              <a:t>du</a:t>
            </a:r>
            <a:r>
              <a:rPr kumimoji="0" lang="en-US" altLang="ja-JP" sz="2800" b="1" dirty="0">
                <a:solidFill>
                  <a:srgbClr val="FF0000"/>
                </a:solidFill>
              </a:rPr>
              <a:t>/</a:t>
            </a:r>
            <a:r>
              <a:rPr kumimoji="0" lang="en-US" altLang="ja-JP" sz="2800" b="1" i="1" dirty="0">
                <a:solidFill>
                  <a:srgbClr val="FF0000"/>
                </a:solidFill>
              </a:rPr>
              <a:t>dx</a:t>
            </a:r>
            <a:r>
              <a:rPr kumimoji="0" lang="en-US" altLang="ja-JP" sz="2800" b="1" dirty="0">
                <a:solidFill>
                  <a:srgbClr val="FF0000"/>
                </a:solidFill>
              </a:rPr>
              <a:t>|</a:t>
            </a:r>
            <a:br>
              <a:rPr kumimoji="0" lang="en-US" altLang="ja-JP" sz="2800" dirty="0">
                <a:solidFill>
                  <a:srgbClr val="000000"/>
                </a:solidFill>
              </a:rPr>
            </a:br>
            <a:r>
              <a:rPr kumimoji="0" lang="ja-JP" altLang="en-US" sz="2800" dirty="0">
                <a:solidFill>
                  <a:srgbClr val="000000"/>
                </a:solidFill>
              </a:rPr>
              <a:t>ここで、一様分布なので、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ja-JP" altLang="en-US" sz="2800" dirty="0">
                <a:solidFill>
                  <a:srgbClr val="000000"/>
                </a:solidFill>
              </a:rPr>
              <a:t> の密度 </a:t>
            </a:r>
            <a:r>
              <a:rPr kumimoji="0" lang="en-US" altLang="ja-JP" sz="2800" i="1" dirty="0" err="1">
                <a:solidFill>
                  <a:srgbClr val="000000"/>
                </a:solidFill>
              </a:rPr>
              <a:t>f</a:t>
            </a:r>
            <a:r>
              <a:rPr kumimoji="0" lang="en-US" altLang="ja-JP" sz="2800" i="1" baseline="-25000" dirty="0" err="1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 = 1</a:t>
            </a:r>
            <a:r>
              <a:rPr kumimoji="0" lang="ja-JP" altLang="en-US" sz="2800" dirty="0">
                <a:solidFill>
                  <a:srgbClr val="000000"/>
                </a:solidFill>
              </a:rPr>
              <a:t> を使った。</a:t>
            </a:r>
            <a:endParaRPr kumimoji="0" lang="en-US" altLang="ja-JP" sz="2800" b="1" dirty="0">
              <a:solidFill>
                <a:srgbClr val="FF0000"/>
              </a:solidFill>
            </a:endParaRPr>
          </a:p>
          <a:p>
            <a:pPr marL="457200" lvl="0" indent="-457200" defTabSz="457200">
              <a:spcAft>
                <a:spcPts val="600"/>
              </a:spcAft>
              <a:buFont typeface="+mj-lt"/>
              <a:buAutoNum type="arabicPeriod"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en-US" altLang="ja-JP" sz="2800" i="1" dirty="0">
                <a:solidFill>
                  <a:srgbClr val="000000"/>
                </a:solidFill>
              </a:rPr>
              <a:t>x </a:t>
            </a:r>
            <a:r>
              <a:rPr kumimoji="0" lang="en-US" altLang="ja-JP" sz="2800" dirty="0">
                <a:solidFill>
                  <a:srgbClr val="000000"/>
                </a:solidFill>
              </a:rPr>
              <a:t>=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g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 =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F</a:t>
            </a:r>
            <a:r>
              <a:rPr kumimoji="0" lang="en-US" altLang="ja-JP" sz="2800" baseline="30000" dirty="0">
                <a:solidFill>
                  <a:srgbClr val="000000"/>
                </a:solidFill>
              </a:rPr>
              <a:t>-1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</a:t>
            </a:r>
            <a:r>
              <a:rPr kumimoji="0" lang="ja-JP" altLang="en-US" sz="2800" dirty="0">
                <a:solidFill>
                  <a:srgbClr val="000000"/>
                </a:solidFill>
              </a:rPr>
              <a:t>と仮定すると、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 =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F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g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))</a:t>
            </a:r>
            <a:r>
              <a:rPr kumimoji="0" lang="ja-JP" altLang="en-US" sz="2800" dirty="0">
                <a:solidFill>
                  <a:srgbClr val="000000"/>
                </a:solidFill>
              </a:rPr>
              <a:t>。</a:t>
            </a:r>
            <a:endParaRPr kumimoji="0" lang="en-US" altLang="ja-JP" sz="2800" dirty="0">
              <a:solidFill>
                <a:srgbClr val="000000"/>
              </a:solidFill>
            </a:endParaRPr>
          </a:p>
          <a:p>
            <a:pPr marL="457200" lvl="0" indent="-457200" defTabSz="457200">
              <a:spcAft>
                <a:spcPts val="600"/>
              </a:spcAft>
              <a:buFont typeface="+mj-lt"/>
              <a:buAutoNum type="arabicPeriod"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en-US" altLang="ja-JP" sz="2800" i="1" dirty="0">
                <a:solidFill>
                  <a:srgbClr val="000000"/>
                </a:solidFill>
              </a:rPr>
              <a:t>du</a:t>
            </a:r>
            <a:r>
              <a:rPr kumimoji="0" lang="en-US" altLang="ja-JP" sz="2800" dirty="0">
                <a:solidFill>
                  <a:srgbClr val="000000"/>
                </a:solidFill>
              </a:rPr>
              <a:t>/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dx</a:t>
            </a:r>
            <a:r>
              <a:rPr kumimoji="0" lang="en-US" altLang="ja-JP" sz="2800" dirty="0">
                <a:solidFill>
                  <a:srgbClr val="000000"/>
                </a:solidFill>
              </a:rPr>
              <a:t> =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F</a:t>
            </a:r>
            <a:r>
              <a:rPr kumimoji="0" lang="en-US" altLang="ja-JP" sz="2800" dirty="0">
                <a:solidFill>
                  <a:srgbClr val="000000"/>
                </a:solidFill>
              </a:rPr>
              <a:t>’(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x</a:t>
            </a:r>
            <a:r>
              <a:rPr kumimoji="0" lang="en-US" altLang="ja-JP" sz="2800" dirty="0">
                <a:solidFill>
                  <a:srgbClr val="000000"/>
                </a:solidFill>
              </a:rPr>
              <a:t>) =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f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x</a:t>
            </a:r>
            <a:r>
              <a:rPr kumimoji="0" lang="en-US" altLang="ja-JP" sz="2800" dirty="0">
                <a:solidFill>
                  <a:srgbClr val="000000"/>
                </a:solidFill>
              </a:rPr>
              <a:t>)</a:t>
            </a:r>
            <a:r>
              <a:rPr kumimoji="0" lang="ja-JP" altLang="en-US" sz="2800" dirty="0">
                <a:solidFill>
                  <a:srgbClr val="000000"/>
                </a:solidFill>
              </a:rPr>
              <a:t>。</a:t>
            </a:r>
            <a:br>
              <a:rPr kumimoji="0" lang="en-US" altLang="ja-JP" sz="2800" i="1" dirty="0">
                <a:solidFill>
                  <a:srgbClr val="000000"/>
                </a:solidFill>
              </a:rPr>
            </a:br>
            <a:r>
              <a:rPr kumimoji="0" lang="ja-JP" altLang="en-US" sz="2800" dirty="0">
                <a:solidFill>
                  <a:srgbClr val="000000"/>
                </a:solidFill>
              </a:rPr>
              <a:t>よって、</a:t>
            </a:r>
            <a:r>
              <a:rPr kumimoji="0" lang="en-US" altLang="ja-JP" sz="2800" b="1" i="1" dirty="0">
                <a:solidFill>
                  <a:srgbClr val="FF0000"/>
                </a:solidFill>
              </a:rPr>
              <a:t> </a:t>
            </a:r>
            <a:r>
              <a:rPr kumimoji="0" lang="en-US" altLang="ja-JP" sz="2800" b="1" i="1" dirty="0" err="1">
                <a:solidFill>
                  <a:srgbClr val="FF0000"/>
                </a:solidFill>
              </a:rPr>
              <a:t>f</a:t>
            </a:r>
            <a:r>
              <a:rPr kumimoji="0" lang="en-US" altLang="ja-JP" sz="2800" b="1" i="1" baseline="-25000" dirty="0" err="1">
                <a:solidFill>
                  <a:srgbClr val="FF0000"/>
                </a:solidFill>
              </a:rPr>
              <a:t>X</a:t>
            </a:r>
            <a:r>
              <a:rPr kumimoji="0" lang="en-US" altLang="ja-JP" sz="2800" b="1" dirty="0">
                <a:solidFill>
                  <a:srgbClr val="FF0000"/>
                </a:solidFill>
              </a:rPr>
              <a:t>(</a:t>
            </a:r>
            <a:r>
              <a:rPr kumimoji="0" lang="en-US" altLang="ja-JP" sz="2800" b="1" i="1" dirty="0">
                <a:solidFill>
                  <a:srgbClr val="FF0000"/>
                </a:solidFill>
              </a:rPr>
              <a:t>x</a:t>
            </a:r>
            <a:r>
              <a:rPr kumimoji="0" lang="en-US" altLang="ja-JP" sz="2800" b="1" dirty="0">
                <a:solidFill>
                  <a:srgbClr val="FF0000"/>
                </a:solidFill>
              </a:rPr>
              <a:t>) = </a:t>
            </a:r>
            <a:r>
              <a:rPr kumimoji="0" lang="en-US" altLang="ja-JP" sz="2800" b="1" i="1" dirty="0">
                <a:solidFill>
                  <a:srgbClr val="FF0000"/>
                </a:solidFill>
              </a:rPr>
              <a:t>f</a:t>
            </a:r>
            <a:r>
              <a:rPr kumimoji="0" lang="en-US" altLang="ja-JP" sz="2800" b="1" dirty="0">
                <a:solidFill>
                  <a:srgbClr val="FF0000"/>
                </a:solidFill>
              </a:rPr>
              <a:t>(</a:t>
            </a:r>
            <a:r>
              <a:rPr kumimoji="0" lang="en-US" altLang="ja-JP" sz="2800" b="1" i="1" dirty="0">
                <a:solidFill>
                  <a:srgbClr val="FF0000"/>
                </a:solidFill>
              </a:rPr>
              <a:t>x</a:t>
            </a:r>
            <a:r>
              <a:rPr kumimoji="0" lang="en-US" altLang="ja-JP" sz="2800" b="1" dirty="0">
                <a:solidFill>
                  <a:srgbClr val="FF0000"/>
                </a:solidFill>
              </a:rPr>
              <a:t>)</a:t>
            </a:r>
            <a:r>
              <a:rPr kumimoji="0" lang="ja-JP" altLang="en-US" sz="2800" b="1" dirty="0">
                <a:solidFill>
                  <a:srgbClr val="FF0000"/>
                </a:solidFill>
              </a:rPr>
              <a:t>。    証明終わり</a:t>
            </a:r>
            <a:endParaRPr kumimoji="0" lang="en-US" altLang="ja-JP" sz="2800" dirty="0">
              <a:solidFill>
                <a:srgbClr val="000000"/>
              </a:solidFill>
            </a:endParaRPr>
          </a:p>
          <a:p>
            <a:pPr lvl="0" defTabSz="457200">
              <a:spcAft>
                <a:spcPts val="6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endParaRPr kumimoji="0" lang="en-US" altLang="ja-JP" sz="2800" dirty="0">
              <a:solidFill>
                <a:srgbClr val="000000"/>
              </a:solidFill>
            </a:endParaRPr>
          </a:p>
          <a:p>
            <a:pPr lvl="0" defTabSz="457200">
              <a:spcAft>
                <a:spcPts val="6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endParaRPr kumimoji="0" lang="en-US" altLang="ja-JP" sz="2800" dirty="0">
              <a:solidFill>
                <a:srgbClr val="000000"/>
              </a:solidFill>
            </a:endParaRPr>
          </a:p>
          <a:p>
            <a:pPr marL="457200" lvl="0" indent="-457200" defTabSz="457200">
              <a:spcAft>
                <a:spcPts val="600"/>
              </a:spcAft>
              <a:buFont typeface="+mj-lt"/>
              <a:buAutoNum type="arabicPeriod"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ja-JP" altLang="en-US" sz="2800" dirty="0">
                <a:solidFill>
                  <a:srgbClr val="000000"/>
                </a:solidFill>
              </a:rPr>
              <a:t>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ja-JP" altLang="en-US" sz="2800" i="1" dirty="0">
                <a:solidFill>
                  <a:srgbClr val="000000"/>
                </a:solidFill>
              </a:rPr>
              <a:t> </a:t>
            </a:r>
            <a:r>
              <a:rPr kumimoji="0" lang="en-US" altLang="ja-JP" sz="2800" dirty="0">
                <a:solidFill>
                  <a:srgbClr val="000000"/>
                </a:solidFill>
              </a:rPr>
              <a:t>=&gt;</a:t>
            </a:r>
            <a:r>
              <a:rPr kumimoji="0" lang="ja-JP" altLang="en-US" sz="2800" dirty="0">
                <a:solidFill>
                  <a:srgbClr val="000000"/>
                </a:solidFill>
              </a:rPr>
              <a:t>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x </a:t>
            </a:r>
            <a:r>
              <a:rPr kumimoji="0" lang="ja-JP" altLang="en-US" sz="2800" dirty="0">
                <a:solidFill>
                  <a:srgbClr val="000000"/>
                </a:solidFill>
              </a:rPr>
              <a:t>の変数変換により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x </a:t>
            </a:r>
            <a:r>
              <a:rPr kumimoji="0" lang="ja-JP" altLang="en-US" sz="2800" dirty="0">
                <a:solidFill>
                  <a:srgbClr val="000000"/>
                </a:solidFill>
              </a:rPr>
              <a:t>の密度は </a:t>
            </a:r>
            <a:r>
              <a:rPr kumimoji="0" lang="en-US" altLang="ja-JP" sz="2800" dirty="0">
                <a:solidFill>
                  <a:srgbClr val="000000"/>
                </a:solidFill>
              </a:rPr>
              <a:t>|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dx</a:t>
            </a:r>
            <a:r>
              <a:rPr kumimoji="0" lang="en-US" altLang="ja-JP" sz="2800" dirty="0">
                <a:solidFill>
                  <a:srgbClr val="000000"/>
                </a:solidFill>
              </a:rPr>
              <a:t>/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du</a:t>
            </a:r>
            <a:r>
              <a:rPr kumimoji="0" lang="en-US" altLang="ja-JP" sz="2800" dirty="0">
                <a:solidFill>
                  <a:srgbClr val="000000"/>
                </a:solidFill>
              </a:rPr>
              <a:t>| = |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g</a:t>
            </a:r>
            <a:r>
              <a:rPr kumimoji="0" lang="en-US" altLang="ja-JP" sz="2800" dirty="0">
                <a:solidFill>
                  <a:srgbClr val="000000"/>
                </a:solidFill>
              </a:rPr>
              <a:t>’(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)| </a:t>
            </a:r>
            <a:r>
              <a:rPr kumimoji="0" lang="ja-JP" altLang="en-US" sz="2800" dirty="0">
                <a:solidFill>
                  <a:srgbClr val="000000"/>
                </a:solidFill>
              </a:rPr>
              <a:t>に比例して大きくなる</a:t>
            </a:r>
            <a:endParaRPr kumimoji="0" lang="en-US" altLang="ja-JP" sz="2800" dirty="0">
              <a:solidFill>
                <a:srgbClr val="000000"/>
              </a:solidFill>
            </a:endParaRPr>
          </a:p>
          <a:p>
            <a:pPr marL="457200" lvl="0" indent="-457200" defTabSz="457200">
              <a:spcAft>
                <a:spcPts val="600"/>
              </a:spcAft>
              <a:buFont typeface="+mj-lt"/>
              <a:buAutoNum type="arabicPeriod"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ja-JP" altLang="en-US" sz="2800" dirty="0">
                <a:solidFill>
                  <a:srgbClr val="000000"/>
                </a:solidFill>
              </a:rPr>
              <a:t>確率密度関数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f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x</a:t>
            </a:r>
            <a:r>
              <a:rPr kumimoji="0" lang="en-US" altLang="ja-JP" sz="2800" dirty="0">
                <a:solidFill>
                  <a:srgbClr val="000000"/>
                </a:solidFill>
              </a:rPr>
              <a:t>) </a:t>
            </a:r>
            <a:r>
              <a:rPr kumimoji="0" lang="ja-JP" altLang="en-US" sz="2800" dirty="0">
                <a:solidFill>
                  <a:srgbClr val="000000"/>
                </a:solidFill>
              </a:rPr>
              <a:t>は </a:t>
            </a:r>
            <a:r>
              <a:rPr kumimoji="0" lang="en-US" altLang="ja-JP" sz="2800" dirty="0" err="1">
                <a:solidFill>
                  <a:srgbClr val="000000"/>
                </a:solidFill>
              </a:rPr>
              <a:t>Δ</a:t>
            </a:r>
            <a:r>
              <a:rPr kumimoji="0" lang="en-US" altLang="ja-JP" sz="2800" i="1" dirty="0" err="1">
                <a:solidFill>
                  <a:srgbClr val="000000"/>
                </a:solidFill>
              </a:rPr>
              <a:t>x</a:t>
            </a:r>
            <a:r>
              <a:rPr kumimoji="0" lang="ja-JP" altLang="en-US" sz="2800" dirty="0">
                <a:solidFill>
                  <a:srgbClr val="000000"/>
                </a:solidFill>
              </a:rPr>
              <a:t>、つまり </a:t>
            </a:r>
            <a:r>
              <a:rPr kumimoji="0" lang="en-US" altLang="ja-JP" sz="2800" dirty="0">
                <a:solidFill>
                  <a:srgbClr val="000000"/>
                </a:solidFill>
              </a:rPr>
              <a:t>|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g</a:t>
            </a:r>
            <a:r>
              <a:rPr kumimoji="0" lang="en-US" altLang="ja-JP" sz="2800" dirty="0">
                <a:solidFill>
                  <a:srgbClr val="000000"/>
                </a:solidFill>
              </a:rPr>
              <a:t>’(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)|</a:t>
            </a:r>
            <a:r>
              <a:rPr kumimoji="0" lang="ja-JP" altLang="en-US" sz="2800" dirty="0">
                <a:solidFill>
                  <a:srgbClr val="000000"/>
                </a:solidFill>
              </a:rPr>
              <a:t> に反比例する。</a:t>
            </a:r>
            <a:br>
              <a:rPr kumimoji="0" lang="en-US" altLang="ja-JP" sz="2800" dirty="0">
                <a:solidFill>
                  <a:srgbClr val="000000"/>
                </a:solidFill>
              </a:rPr>
            </a:br>
            <a:r>
              <a:rPr kumimoji="0" lang="ja-JP" altLang="en-US" sz="2800" dirty="0">
                <a:solidFill>
                  <a:srgbClr val="000000"/>
                </a:solidFill>
              </a:rPr>
              <a:t>つまり、</a:t>
            </a:r>
            <a:r>
              <a:rPr kumimoji="0" lang="en-US" altLang="ja-JP" sz="2800" dirty="0">
                <a:solidFill>
                  <a:srgbClr val="000000"/>
                </a:solidFill>
              </a:rPr>
              <a:t>|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g</a:t>
            </a:r>
            <a:r>
              <a:rPr kumimoji="0" lang="en-US" altLang="ja-JP" sz="2800" dirty="0">
                <a:solidFill>
                  <a:srgbClr val="000000"/>
                </a:solidFill>
              </a:rPr>
              <a:t>’(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)|</a:t>
            </a:r>
            <a:r>
              <a:rPr kumimoji="0" lang="ja-JP" altLang="en-US" sz="2800" dirty="0">
                <a:solidFill>
                  <a:srgbClr val="000000"/>
                </a:solidFill>
              </a:rPr>
              <a:t> </a:t>
            </a:r>
            <a:r>
              <a:rPr kumimoji="0" lang="en-US" altLang="ja-JP" sz="2800" dirty="0">
                <a:solidFill>
                  <a:srgbClr val="000000"/>
                </a:solidFill>
              </a:rPr>
              <a:t>=</a:t>
            </a:r>
            <a:r>
              <a:rPr kumimoji="0" lang="ja-JP" altLang="en-US" sz="2800" dirty="0">
                <a:solidFill>
                  <a:srgbClr val="000000"/>
                </a:solidFill>
              </a:rPr>
              <a:t> </a:t>
            </a:r>
            <a:r>
              <a:rPr kumimoji="0" lang="en-US" altLang="ja-JP" sz="2800" dirty="0">
                <a:solidFill>
                  <a:srgbClr val="000000"/>
                </a:solidFill>
              </a:rPr>
              <a:t>1</a:t>
            </a:r>
            <a:r>
              <a:rPr kumimoji="0" lang="ja-JP" altLang="en-US" sz="2800" dirty="0">
                <a:solidFill>
                  <a:srgbClr val="000000"/>
                </a:solidFill>
              </a:rPr>
              <a:t> </a:t>
            </a:r>
            <a:r>
              <a:rPr kumimoji="0" lang="en-US" altLang="ja-JP" sz="2800" dirty="0">
                <a:solidFill>
                  <a:srgbClr val="000000"/>
                </a:solidFill>
              </a:rPr>
              <a:t>/</a:t>
            </a:r>
            <a:r>
              <a:rPr kumimoji="0" lang="ja-JP" altLang="en-US" sz="2800" dirty="0">
                <a:solidFill>
                  <a:srgbClr val="000000"/>
                </a:solidFill>
              </a:rPr>
              <a:t>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f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x</a:t>
            </a:r>
            <a:r>
              <a:rPr kumimoji="0" lang="en-US" altLang="ja-JP" sz="2800" dirty="0">
                <a:solidFill>
                  <a:srgbClr val="000000"/>
                </a:solidFill>
              </a:rPr>
              <a:t>)</a:t>
            </a:r>
            <a:r>
              <a:rPr kumimoji="0" lang="ja-JP" altLang="en-US" sz="2800" dirty="0">
                <a:solidFill>
                  <a:srgbClr val="000000"/>
                </a:solidFill>
              </a:rPr>
              <a:t> となる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g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</a:t>
            </a:r>
            <a:r>
              <a:rPr kumimoji="0" lang="ja-JP" altLang="en-US" sz="2800" dirty="0">
                <a:solidFill>
                  <a:srgbClr val="000000"/>
                </a:solidFill>
              </a:rPr>
              <a:t> を見つければよい。</a:t>
            </a:r>
            <a:endParaRPr kumimoji="0" lang="en-US" altLang="ja-JP" sz="2800" dirty="0">
              <a:solidFill>
                <a:srgbClr val="000000"/>
              </a:solidFill>
            </a:endParaRPr>
          </a:p>
          <a:p>
            <a:pPr marL="457200" lvl="0" indent="-457200" defTabSz="457200">
              <a:spcAft>
                <a:spcPts val="600"/>
              </a:spcAft>
              <a:buFont typeface="+mj-lt"/>
              <a:buAutoNum type="arabicPeriod"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en-US" altLang="ja-JP" sz="2800" dirty="0">
                <a:solidFill>
                  <a:srgbClr val="000000"/>
                </a:solidFill>
              </a:rPr>
              <a:t>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g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</a:t>
            </a:r>
            <a:r>
              <a:rPr kumimoji="0" lang="ja-JP" altLang="en-US" sz="2800" dirty="0">
                <a:solidFill>
                  <a:srgbClr val="000000"/>
                </a:solidFill>
              </a:rPr>
              <a:t> </a:t>
            </a:r>
            <a:r>
              <a:rPr kumimoji="0" lang="en-US" altLang="ja-JP" sz="2800" dirty="0">
                <a:solidFill>
                  <a:srgbClr val="000000"/>
                </a:solidFill>
              </a:rPr>
              <a:t>=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F</a:t>
            </a:r>
            <a:r>
              <a:rPr kumimoji="0" lang="en-US" altLang="ja-JP" sz="2800" baseline="30000" dirty="0">
                <a:solidFill>
                  <a:srgbClr val="000000"/>
                </a:solidFill>
              </a:rPr>
              <a:t>-1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 </a:t>
            </a:r>
            <a:r>
              <a:rPr kumimoji="0" lang="ja-JP" altLang="en-US" sz="2800" dirty="0">
                <a:solidFill>
                  <a:srgbClr val="000000"/>
                </a:solidFill>
              </a:rPr>
              <a:t>と仮定すると、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 =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F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g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))</a:t>
            </a:r>
            <a:r>
              <a:rPr kumimoji="0" lang="ja-JP" altLang="en-US" sz="2800" dirty="0">
                <a:solidFill>
                  <a:srgbClr val="000000"/>
                </a:solidFill>
              </a:rPr>
              <a:t>。</a:t>
            </a:r>
            <a:br>
              <a:rPr kumimoji="0" lang="en-US" altLang="ja-JP" sz="2800" dirty="0">
                <a:solidFill>
                  <a:srgbClr val="000000"/>
                </a:solidFill>
              </a:rPr>
            </a:br>
            <a:r>
              <a:rPr kumimoji="0" lang="en-US" altLang="ja-JP" sz="2800" dirty="0">
                <a:solidFill>
                  <a:srgbClr val="000000"/>
                </a:solidFill>
              </a:rPr>
              <a:t>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 </a:t>
            </a:r>
            <a:r>
              <a:rPr kumimoji="0" lang="ja-JP" altLang="en-US" sz="2800" dirty="0">
                <a:solidFill>
                  <a:srgbClr val="000000"/>
                </a:solidFill>
              </a:rPr>
              <a:t>で微分して</a:t>
            </a:r>
            <a:r>
              <a:rPr kumimoji="0" lang="en-US" altLang="ja-JP" sz="2800" dirty="0">
                <a:solidFill>
                  <a:srgbClr val="000000"/>
                </a:solidFill>
              </a:rPr>
              <a:t>, 1 =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F</a:t>
            </a:r>
            <a:r>
              <a:rPr kumimoji="0" lang="en-US" altLang="ja-JP" sz="2800" dirty="0">
                <a:solidFill>
                  <a:srgbClr val="000000"/>
                </a:solidFill>
              </a:rPr>
              <a:t>’(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x</a:t>
            </a:r>
            <a:r>
              <a:rPr kumimoji="0" lang="en-US" altLang="ja-JP" sz="2800" dirty="0">
                <a:solidFill>
                  <a:srgbClr val="000000"/>
                </a:solidFill>
              </a:rPr>
              <a:t>)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g</a:t>
            </a:r>
            <a:r>
              <a:rPr kumimoji="0" lang="en-US" altLang="ja-JP" sz="2800" dirty="0">
                <a:solidFill>
                  <a:srgbClr val="000000"/>
                </a:solidFill>
              </a:rPr>
              <a:t>’(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 = 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f</a:t>
            </a:r>
            <a:r>
              <a:rPr kumimoji="0" lang="en-US" altLang="ja-JP" sz="2800" dirty="0">
                <a:solidFill>
                  <a:srgbClr val="000000"/>
                </a:solidFill>
              </a:rPr>
              <a:t>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x</a:t>
            </a:r>
            <a:r>
              <a:rPr kumimoji="0" lang="en-US" altLang="ja-JP" sz="2800" dirty="0">
                <a:solidFill>
                  <a:srgbClr val="000000"/>
                </a:solidFill>
              </a:rPr>
              <a:t>)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g</a:t>
            </a:r>
            <a:r>
              <a:rPr kumimoji="0" lang="en-US" altLang="ja-JP" sz="2800" dirty="0">
                <a:solidFill>
                  <a:srgbClr val="000000"/>
                </a:solidFill>
              </a:rPr>
              <a:t>’(</a:t>
            </a:r>
            <a:r>
              <a:rPr kumimoji="0" lang="en-US" altLang="ja-JP" sz="2800" i="1" dirty="0">
                <a:solidFill>
                  <a:srgbClr val="000000"/>
                </a:solidFill>
              </a:rPr>
              <a:t>u</a:t>
            </a:r>
            <a:r>
              <a:rPr kumimoji="0" lang="en-US" altLang="ja-JP" sz="2800" dirty="0">
                <a:solidFill>
                  <a:srgbClr val="000000"/>
                </a:solidFill>
              </a:rPr>
              <a:t>)</a:t>
            </a:r>
            <a:r>
              <a:rPr kumimoji="0" lang="ja-JP" altLang="en-US" sz="2800" dirty="0">
                <a:solidFill>
                  <a:srgbClr val="000000"/>
                </a:solidFill>
              </a:rPr>
              <a:t>となるので、</a:t>
            </a:r>
            <a:r>
              <a:rPr kumimoji="0" lang="en-US" altLang="ja-JP" sz="2800" u="sng" dirty="0">
                <a:solidFill>
                  <a:srgbClr val="000000"/>
                </a:solidFill>
              </a:rPr>
              <a:t>g’(u) = 1 / </a:t>
            </a:r>
            <a:r>
              <a:rPr kumimoji="0" lang="en-US" altLang="ja-JP" sz="2800" i="1" u="sng" dirty="0">
                <a:solidFill>
                  <a:srgbClr val="000000"/>
                </a:solidFill>
              </a:rPr>
              <a:t>f</a:t>
            </a:r>
            <a:r>
              <a:rPr kumimoji="0" lang="en-US" altLang="ja-JP" sz="2800" u="sng" dirty="0">
                <a:solidFill>
                  <a:srgbClr val="000000"/>
                </a:solidFill>
              </a:rPr>
              <a:t>(x)</a:t>
            </a:r>
            <a:r>
              <a:rPr kumimoji="0" lang="ja-JP" altLang="en-US" sz="2800" u="sng" dirty="0">
                <a:solidFill>
                  <a:srgbClr val="000000"/>
                </a:solidFill>
              </a:rPr>
              <a:t> を</a:t>
            </a:r>
            <a:r>
              <a:rPr kumimoji="0" lang="ja-JP" altLang="en-US" sz="2800" dirty="0">
                <a:solidFill>
                  <a:srgbClr val="000000"/>
                </a:solidFill>
              </a:rPr>
              <a:t>満たす</a:t>
            </a:r>
            <a:br>
              <a:rPr kumimoji="0" lang="en-US" altLang="ja-JP" sz="2800" dirty="0">
                <a:solidFill>
                  <a:srgbClr val="000000"/>
                </a:solidFill>
              </a:rPr>
            </a:br>
            <a:r>
              <a:rPr kumimoji="0" lang="ja-JP" altLang="en-US" sz="2800" dirty="0">
                <a:solidFill>
                  <a:srgbClr val="000000"/>
                </a:solidFill>
              </a:rPr>
              <a:t>　　証明終わり</a:t>
            </a:r>
            <a:r>
              <a:rPr kumimoji="0" lang="en-US" altLang="ja-JP" sz="2800" dirty="0">
                <a:solidFill>
                  <a:srgbClr val="000000"/>
                </a:solidFill>
              </a:rPr>
              <a:t>.</a:t>
            </a:r>
            <a:endParaRPr kumimoji="0" lang="en-US" altLang="ja-JP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9446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CEA01-FFFB-5280-89BC-A1ABAF188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3468CB2-44B0-E3BF-5DBA-0710F6F5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AFE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0E88737-EAE2-86AA-5CBC-034B7AFE42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" y="1885950"/>
            <a:ext cx="12191999" cy="295275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統計の基礎</a:t>
            </a:r>
          </a:p>
        </p:txBody>
      </p:sp>
    </p:spTree>
    <p:extLst>
      <p:ext uri="{BB962C8B-B14F-4D97-AF65-F5344CB8AC3E}">
        <p14:creationId xmlns:p14="http://schemas.microsoft.com/office/powerpoint/2010/main" val="140571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FD6E7-4448-7C7B-4F14-46C4D3292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9BCCF77B-314D-F243-5B4D-C828D9E8C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84" y="0"/>
            <a:ext cx="9144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データの平均値と誤差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標準偏差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)</a:t>
            </a:r>
            <a:endParaRPr lang="ja-JP" altLang="en-US" sz="3600" b="1" kern="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ABD9BBF-896D-A951-46E9-D358FEFB4443}"/>
                  </a:ext>
                </a:extLst>
              </p:cNvPr>
              <p:cNvSpPr txBox="1"/>
              <p:nvPr/>
            </p:nvSpPr>
            <p:spPr>
              <a:xfrm>
                <a:off x="277530" y="769620"/>
                <a:ext cx="11533908" cy="4343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200"/>
                  </a:spcAft>
                  <a:defRPr/>
                </a:pPr>
                <a:r>
                  <a:rPr lang="ja-JP" altLang="en-US" sz="32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データ</a:t>
                </a:r>
                <a:r>
                  <a:rPr lang="en-US" altLang="ja-JP" sz="32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ja-JP" altLang="en-US" sz="32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ja-JP" sz="32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32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}  (</a:t>
                </a:r>
                <a:r>
                  <a:rPr lang="en-US" altLang="ja-JP" sz="3200" b="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i</a:t>
                </a:r>
                <a:r>
                  <a:rPr lang="en-US" altLang="ja-JP" sz="32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=1, 2, …, </a:t>
                </a:r>
                <a:r>
                  <a:rPr lang="en-US" altLang="ja-JP" sz="32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n</a:t>
                </a:r>
                <a:r>
                  <a:rPr lang="en-US" altLang="ja-JP" sz="32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fontAlgn="base">
                  <a:spcBef>
                    <a:spcPct val="0"/>
                  </a:spcBef>
                  <a:spcAft>
                    <a:spcPts val="1200"/>
                  </a:spcAft>
                  <a:defRPr/>
                </a:pPr>
                <a:endParaRPr lang="en-US" altLang="ja-JP" sz="3200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1200"/>
                  </a:spcAft>
                  <a:defRPr/>
                </a:pPr>
                <a:r>
                  <a:rPr lang="ja-JP" altLang="en-US" sz="32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平均</a:t>
                </a:r>
                <a:r>
                  <a:rPr lang="en-US" altLang="ja-JP" sz="32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sz="3200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1200"/>
                  </a:spcAft>
                  <a:defRPr/>
                </a:pP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偏差</a:t>
                </a:r>
                <a: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乗和</a:t>
                </a:r>
                <a: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SS</m:t>
                    </m:r>
                    <m:r>
                      <a:rPr lang="en-US" altLang="ja-JP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32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1200"/>
                  </a:spcAft>
                  <a:defRPr/>
                </a:pPr>
                <a:r>
                  <a:rPr lang="ja-JP" altLang="en-US" sz="32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分散</a:t>
                </a:r>
                <a:r>
                  <a:rPr lang="en-US" altLang="ja-JP" sz="32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altLang="ja-JP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3200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1200"/>
                  </a:spcAft>
                  <a:defRPr/>
                </a:pP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標準偏差</a:t>
                </a:r>
                <a: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ja-JP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ja-JP" sz="3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ja-JP" sz="3200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ABD9BBF-896D-A951-46E9-D358FEFB4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30" y="769620"/>
                <a:ext cx="11533908" cy="4343112"/>
              </a:xfrm>
              <a:prstGeom prst="rect">
                <a:avLst/>
              </a:prstGeom>
              <a:blipFill>
                <a:blip r:embed="rId3"/>
                <a:stretch>
                  <a:fillRect l="-1374" t="-2244" b="-28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8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6ABAF-A41B-E477-2840-577BB13D1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88A8577-801F-067F-0433-C85DACEA93B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78835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正規分布、標準偏差と信頼区間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39E0FA8-C73C-76E5-A76A-775DE16862C8}"/>
                  </a:ext>
                </a:extLst>
              </p:cNvPr>
              <p:cNvSpPr txBox="1"/>
              <p:nvPr/>
            </p:nvSpPr>
            <p:spPr>
              <a:xfrm>
                <a:off x="263352" y="764704"/>
                <a:ext cx="11881320" cy="3861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600"/>
                  </a:spcAft>
                  <a:defRPr/>
                </a:pPr>
                <a:r>
                  <a:rPr kumimoji="1" lang="ja-JP" altLang="en-US" sz="2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正規分布</a:t>
                </a:r>
                <a:r>
                  <a:rPr kumimoji="1" lang="en-US" altLang="ja-JP" sz="2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:</a:t>
                </a:r>
              </a:p>
              <a:p>
                <a:pPr lvl="0">
                  <a:spcAft>
                    <a:spcPts val="600"/>
                  </a:spcAft>
                  <a:defRPr/>
                </a:pPr>
                <a:r>
                  <a:rPr kumimoji="1" lang="ja-JP" alt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altLang="ja-JP" sz="2800" kern="100" dirty="0"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</m:d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m:rPr>
                                <m:nor/>
                              </m:rPr>
                              <a:rPr lang="en-US" altLang="ja-JP" sz="2800" kern="100" dirty="0"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ja-JP" sz="2800" kern="100" dirty="0"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右辺は規格化正規分布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600"/>
                  </a:spcAft>
                  <a:defRPr/>
                </a:pPr>
                <a:endParaRPr kumimoji="1" lang="en-US" altLang="ja-JP" sz="20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lvl="0">
                  <a:spcAft>
                    <a:spcPts val="600"/>
                  </a:spcAft>
                  <a:defRPr/>
                </a:pPr>
                <a:r>
                  <a:rPr kumimoji="1" lang="ja-JP" alt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信頼区間</a:t>
                </a:r>
                <a:r>
                  <a:rPr kumimoji="1" lang="en-US" altLang="ja-JP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:</a:t>
                </a:r>
                <a:r>
                  <a:rPr kumimoji="1" lang="ja-JP" alt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lang="en-US" altLang="ja-JP" sz="2400" kern="100" dirty="0">
                    <a:effectLst/>
                    <a:ea typeface="游明朝" panose="02020400000000000000" pitchFamily="18" charset="-128"/>
                    <a:cs typeface="Times New Roman" panose="02020603050405020304" pitchFamily="18" charset="0"/>
                  </a:rPr>
                  <a:t>±1σ (68.27%), ±2σ (95.45%), ±3σ (99.73%), ±1.645σ (90%)</a:t>
                </a:r>
              </a:p>
              <a:p>
                <a:r>
                  <a:rPr lang="en-US" altLang="ja-JP" sz="2000" b="1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Python</a:t>
                </a:r>
                <a:r>
                  <a:rPr lang="ja-JP" altLang="en-US" sz="2000" b="1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b="1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one-liner</a:t>
                </a:r>
                <a:r>
                  <a:rPr lang="ja-JP" altLang="en-US" sz="2000" b="1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 コード</a:t>
                </a:r>
                <a:r>
                  <a:rPr lang="en-US" altLang="ja-JP" sz="2000" b="1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tabLst>
                    <a:tab pos="1522413" algn="l"/>
                  </a:tabLst>
                </a:pPr>
                <a:r>
                  <a:rPr lang="en-US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1σ</a:t>
                </a:r>
                <a:r>
                  <a:rPr lang="ja-JP" altLang="en-US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区間</a:t>
                </a:r>
                <a:r>
                  <a:rPr lang="en-US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	&gt; python -c "import math; print(</a:t>
                </a:r>
                <a:r>
                  <a:rPr lang="en-US" altLang="ja-JP" kern="100" dirty="0" err="1">
                    <a:ea typeface="游明朝" panose="02020400000000000000" pitchFamily="18" charset="-128"/>
                    <a:cs typeface="Times New Roman" panose="02020603050405020304" pitchFamily="18" charset="0"/>
                  </a:rPr>
                  <a:t>math.erf</a:t>
                </a:r>
                <a:r>
                  <a:rPr lang="en-US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(1 / (2 ** 0.5)))"</a:t>
                </a:r>
              </a:p>
              <a:p>
                <a:pPr>
                  <a:tabLst>
                    <a:tab pos="266700" algn="l"/>
                    <a:tab pos="1522413" algn="l"/>
                  </a:tabLst>
                </a:pPr>
                <a:r>
                  <a:rPr lang="en-US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	0.6826894921370857</a:t>
                </a:r>
                <a:br>
                  <a:rPr lang="en-US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</a:br>
                <a:r>
                  <a:rPr lang="en-US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90%</a:t>
                </a:r>
                <a:r>
                  <a:rPr lang="ja-JP" altLang="en-US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信頼区間</a:t>
                </a:r>
                <a:r>
                  <a:rPr lang="en-US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	&gt; </a:t>
                </a:r>
                <a:r>
                  <a:rPr lang="fr-FR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python -c </a:t>
                </a:r>
                <a:r>
                  <a:rPr lang="en-US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"</a:t>
                </a:r>
                <a:r>
                  <a:rPr lang="fr-FR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import scipy.stats as stats; print(stats.norm.interval(0.9, loc=0, scale=1))</a:t>
                </a:r>
                <a:r>
                  <a:rPr lang="en-US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"</a:t>
                </a:r>
                <a:endParaRPr lang="fr-FR" altLang="ja-JP" kern="100" dirty="0"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266700" algn="l"/>
                  </a:tabLst>
                  <a:defRPr/>
                </a:pPr>
                <a:r>
                  <a:rPr lang="en-US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	(-1.6448536269514729, 1.6448536269514729)</a:t>
                </a:r>
                <a:br>
                  <a:rPr lang="en-US" altLang="ja-JP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</a:br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39E0FA8-C73C-76E5-A76A-775DE1686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764704"/>
                <a:ext cx="11881320" cy="3861442"/>
              </a:xfrm>
              <a:prstGeom prst="rect">
                <a:avLst/>
              </a:prstGeom>
              <a:blipFill>
                <a:blip r:embed="rId3"/>
                <a:stretch>
                  <a:fillRect l="-1026" t="-20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39E42AF5-25B4-B93B-A67C-847A92F9BA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45"/>
          <a:stretch/>
        </p:blipFill>
        <p:spPr>
          <a:xfrm>
            <a:off x="6642100" y="4155476"/>
            <a:ext cx="5502572" cy="269378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9977279-6FD2-CD01-28E0-AC53DE533F3E}"/>
              </a:ext>
            </a:extLst>
          </p:cNvPr>
          <p:cNvSpPr txBox="1"/>
          <p:nvPr/>
        </p:nvSpPr>
        <p:spPr>
          <a:xfrm>
            <a:off x="5329676" y="4482672"/>
            <a:ext cx="1968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/>
              <a:t>erf_plot</a:t>
            </a:r>
            <a:r>
              <a:rPr lang="en-US" altLang="ja-JP" sz="2000" b="1" dirty="0"/>
              <a:t>.</a:t>
            </a:r>
            <a:r>
              <a:rPr lang="en-US" altLang="ja-JP" sz="2000" b="1" dirty="0" err="1"/>
              <a:t>py</a:t>
            </a:r>
            <a:endParaRPr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931121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12192000" cy="7696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0" rtlCol="0" anchor="ctr">
            <a:normAutofit/>
          </a:bodyPr>
          <a:lstStyle>
            <a:defPPr>
              <a:defRPr lang="ja-JP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baseline="0">
                <a:solidFill>
                  <a:srgbClr val="0000FF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en-US" dirty="0"/>
              <a:t>母集団の平均、分散、標準偏差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0" y="725422"/>
                <a:ext cx="12031218" cy="3278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28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標本数</a:t>
                </a:r>
                <a:r>
                  <a:rPr lang="en-US" altLang="ja-JP" sz="28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N</a:t>
                </a:r>
                <a:r>
                  <a:rPr lang="ja-JP" altLang="en-US" sz="28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の母集団</a:t>
                </a:r>
                <a:br>
                  <a:rPr lang="en-US" altLang="ja-JP" sz="28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母集団平均 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	</a:t>
                </a:r>
                <a14:m>
                  <m:oMath xmlns:m="http://schemas.openxmlformats.org/officeDocument/2006/math">
                    <m:r>
                      <a:rPr lang="ja-JP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𝜇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f>
                      <m:fPr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naryPr>
                      <m:sub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𝑖</m:t>
                        </m:r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=1</m:t>
                        </m:r>
                      </m:sub>
                      <m:sup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ja-JP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sz="28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ja-JP" sz="28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   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母集団分散　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sSupPr>
                      <m:e>
                        <m:r>
                          <a:rPr lang="ja-JP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f>
                      <m:fPr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naryPr>
                      <m:sub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𝑖</m:t>
                        </m:r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=1</m:t>
                        </m:r>
                      </m:sub>
                      <m:sup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ja-JP" altLang="en-US" sz="28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　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母集団標準偏差 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ja-JP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altLang="ja-JP" sz="28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ja-JP" sz="2800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5422"/>
                <a:ext cx="12031218" cy="3278526"/>
              </a:xfrm>
              <a:prstGeom prst="rect">
                <a:avLst/>
              </a:prstGeom>
              <a:blipFill>
                <a:blip r:embed="rId3"/>
                <a:stretch>
                  <a:fillRect l="-1013" t="-24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1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C7603-3E8E-82BA-D1AD-2E32040D0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C2D76B-BEA1-F196-F9FE-B1D9D450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ja-JP" altLang="en-US" dirty="0">
                <a:solidFill>
                  <a:srgbClr val="0000FF"/>
                </a:solidFill>
              </a:rPr>
              <a:t>講義の目的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46CB1D-D75D-1000-5450-2F2B768C6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" y="1337912"/>
            <a:ext cx="11357811" cy="51110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誤差論の基本を理解する</a:t>
            </a:r>
            <a:br>
              <a:rPr lang="en-US" altLang="ja-JP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9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母集団と標本集団</a:t>
            </a:r>
            <a:br>
              <a:rPr lang="en-US" altLang="ja-JP" sz="39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9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平均、分散、標準偏差</a:t>
            </a:r>
            <a:br>
              <a:rPr lang="en-US" altLang="ja-JP" sz="39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9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不偏推定量</a:t>
            </a:r>
            <a:endParaRPr lang="en-US" altLang="ja-JP" sz="39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実験データの誤差の評価を理解する</a:t>
            </a:r>
            <a:br>
              <a:rPr lang="en-US" altLang="ja-JP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9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線形回帰 </a:t>
            </a:r>
            <a:r>
              <a:rPr lang="en-US" altLang="ja-JP" sz="39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(TFT</a:t>
            </a:r>
            <a:r>
              <a:rPr lang="ja-JP" altLang="en-US" sz="39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特性の解析を例に</a:t>
            </a:r>
            <a:r>
              <a:rPr lang="en-US" altLang="ja-JP" sz="39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995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CEA01-FFFB-5280-89BC-A1ABAF188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3468CB2-44B0-E3BF-5DBA-0710F6F5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AFE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0E88737-EAE2-86AA-5CBC-034B7AFE42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" y="1885950"/>
            <a:ext cx="12191999" cy="295275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不偏推定量</a:t>
            </a:r>
          </a:p>
        </p:txBody>
      </p:sp>
    </p:spTree>
    <p:extLst>
      <p:ext uri="{BB962C8B-B14F-4D97-AF65-F5344CB8AC3E}">
        <p14:creationId xmlns:p14="http://schemas.microsoft.com/office/powerpoint/2010/main" val="36885647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F0D41-E4D8-90E5-3E2B-E9F02019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05FAAEA0-1454-8735-1714-32A1BEA3F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6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0" rtlCol="0" anchor="ctr">
            <a:normAutofit/>
          </a:bodyPr>
          <a:lstStyle>
            <a:defPPr>
              <a:defRPr lang="ja-JP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baseline="0">
                <a:solidFill>
                  <a:srgbClr val="0000FF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en-US" dirty="0"/>
              <a:t>標本集団と不偏推定量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3DA36F2-380D-1C0E-C0FA-D7766F4ECC55}"/>
                  </a:ext>
                </a:extLst>
              </p:cNvPr>
              <p:cNvSpPr txBox="1"/>
              <p:nvPr/>
            </p:nvSpPr>
            <p:spPr>
              <a:xfrm>
                <a:off x="203200" y="903222"/>
                <a:ext cx="11828018" cy="619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32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不偏推定量</a:t>
                </a:r>
                <a:r>
                  <a:rPr lang="en-US" altLang="ja-JP" sz="32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:</a:t>
                </a: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 </a:t>
                </a:r>
                <a:r>
                  <a:rPr lang="ja-JP" altLang="en-US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ＭＳ Ｐゴシック"/>
                  </a:rPr>
                  <a:t>標本集団</a:t>
                </a: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から得られる</a:t>
                </a:r>
                <a:r>
                  <a:rPr lang="ja-JP" altLang="en-US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ＭＳ Ｐゴシック"/>
                  </a:rPr>
                  <a:t>推定値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ja-JP" altLang="en-US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ＭＳ Ｐゴシック"/>
                  </a:rPr>
                  <a:t>の期待値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ja-JP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が、</a:t>
                </a:r>
                <a:b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</a:br>
                <a: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    </a:t>
                </a: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　　　　　　　</a:t>
                </a:r>
                <a:r>
                  <a:rPr lang="ja-JP" altLang="en-US" sz="32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ＭＳ Ｐゴシック"/>
                  </a:rPr>
                  <a:t>真の母集団の期待値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に一致するもの</a:t>
                </a:r>
                <a:endParaRPr lang="en-US" altLang="ja-JP" sz="3200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ja-JP" sz="3200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母集団から大きさ </a:t>
                </a:r>
                <a:r>
                  <a:rPr lang="en-US" altLang="ja-JP" sz="3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n</a:t>
                </a:r>
                <a:r>
                  <a:rPr lang="ja-JP" altLang="en-US" sz="3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の標本集団を抽出した場合を考える</a:t>
                </a:r>
                <a: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3200" dirty="0">
                    <a:solidFill>
                      <a:srgbClr val="000000"/>
                    </a:solidFill>
                  </a:rPr>
                  <a:t>　標本の</a:t>
                </a:r>
                <a:r>
                  <a:rPr lang="ja-JP" altLang="en-US" sz="3200" dirty="0">
                    <a:solidFill>
                      <a:srgbClr val="0000FF"/>
                    </a:solidFill>
                  </a:rPr>
                  <a:t>推定平均</a:t>
                </a:r>
                <a:r>
                  <a:rPr lang="ja-JP" altLang="en-US" sz="3200" dirty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sz="3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  <a:endParaRPr lang="en-US" altLang="ja-JP" sz="32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3200" b="0" dirty="0">
                    <a:solidFill>
                      <a:srgbClr val="000000"/>
                    </a:solidFill>
                  </a:rPr>
                  <a:t>　　証明</a:t>
                </a:r>
                <a:r>
                  <a:rPr lang="en-US" altLang="ja-JP" sz="3200" b="0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3200" b="0" dirty="0">
                    <a:solidFill>
                      <a:srgbClr val="000000"/>
                    </a:solidFill>
                  </a:rPr>
                  <a:t> </a:t>
                </a:r>
                <a:endParaRPr lang="en-US" altLang="ja-JP" sz="3200" b="0" dirty="0">
                  <a:solidFill>
                    <a:srgbClr val="00000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3200" b="0" dirty="0">
                    <a:solidFill>
                      <a:srgbClr val="000000"/>
                    </a:solidFill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ja-JP" alt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ja-JP" alt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　　　</a:t>
                </a:r>
                <a: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※</a:t>
                </a: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の期待値が</a:t>
                </a:r>
                <a14:m>
                  <m:oMath xmlns:m="http://schemas.openxmlformats.org/officeDocument/2006/math">
                    <m:r>
                      <a:rPr lang="ja-JP" alt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に一致することから、</a:t>
                </a:r>
                <a:endParaRPr lang="en-US" altLang="ja-JP" sz="32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32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　　　　　</a:t>
                </a:r>
                <a:r>
                  <a:rPr lang="ja-JP" altLang="en-US" sz="40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標本平均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ja-JP" altLang="en-US" sz="40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は不偏推定量</a:t>
                </a:r>
                <a:endParaRPr lang="en-US" altLang="ja-JP" sz="32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ja-JP" sz="32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3DA36F2-380D-1C0E-C0FA-D7766F4E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903222"/>
                <a:ext cx="11828018" cy="6194516"/>
              </a:xfrm>
              <a:prstGeom prst="rect">
                <a:avLst/>
              </a:prstGeom>
              <a:blipFill>
                <a:blip r:embed="rId3"/>
                <a:stretch>
                  <a:fillRect l="-1288" t="-13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3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FE132-5FC3-08F2-0D58-7D32C21AC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E83E694-7B96-3459-3D91-5C329D787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6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0" rtlCol="0" anchor="ctr">
            <a:normAutofit/>
          </a:bodyPr>
          <a:lstStyle>
            <a:defPPr>
              <a:defRPr lang="ja-JP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baseline="0">
                <a:solidFill>
                  <a:srgbClr val="0000FF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en-US" dirty="0"/>
              <a:t>不偏推定量</a:t>
            </a:r>
            <a:r>
              <a:rPr lang="en-US" altLang="ja-JP" dirty="0"/>
              <a:t>:</a:t>
            </a:r>
            <a:r>
              <a:rPr lang="ja-JP" altLang="en-US" dirty="0"/>
              <a:t> 分散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BA2348B-1A1D-F343-484E-B760DBE8C97C}"/>
                  </a:ext>
                </a:extLst>
              </p:cNvPr>
              <p:cNvSpPr txBox="1"/>
              <p:nvPr/>
            </p:nvSpPr>
            <p:spPr>
              <a:xfrm>
                <a:off x="0" y="903222"/>
                <a:ext cx="12031218" cy="397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3200" dirty="0">
                    <a:solidFill>
                      <a:srgbClr val="000000"/>
                    </a:solidFill>
                  </a:rPr>
                  <a:t>標本の推定平均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sz="3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不偏推定量</a:t>
                </a:r>
                <a:endParaRPr lang="en-US" altLang="ja-JP" sz="32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ja-JP" sz="3200" dirty="0">
                  <a:solidFill>
                    <a:srgbClr val="00000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3200" dirty="0">
                    <a:solidFill>
                      <a:srgbClr val="000000"/>
                    </a:solidFill>
                  </a:rPr>
                  <a:t>標本集団の分散を計算する際、母集団の平均はわからないので、</a:t>
                </a:r>
                <a:br>
                  <a:rPr lang="en-US" altLang="ja-JP" sz="3200" dirty="0">
                    <a:solidFill>
                      <a:srgbClr val="000000"/>
                    </a:solidFill>
                  </a:rPr>
                </a:br>
                <a:r>
                  <a:rPr lang="ja-JP" altLang="en-US" sz="3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ja-JP" altLang="en-US" sz="3200" dirty="0">
                    <a:solidFill>
                      <a:srgbClr val="FF0000"/>
                    </a:solidFill>
                  </a:rPr>
                  <a:t> で代用</a:t>
                </a:r>
                <a:r>
                  <a:rPr lang="ja-JP" altLang="en-US" sz="3200" dirty="0">
                    <a:solidFill>
                      <a:srgbClr val="000000"/>
                    </a:solidFill>
                  </a:rPr>
                  <a:t>する</a:t>
                </a:r>
                <a:endParaRPr lang="en-US" altLang="ja-JP" sz="3200" dirty="0">
                  <a:solidFill>
                    <a:srgbClr val="00000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3200" dirty="0">
                    <a:solidFill>
                      <a:srgbClr val="000000"/>
                    </a:solidFill>
                  </a:rPr>
                  <a:t>　　標本分散</a:t>
                </a:r>
                <a:r>
                  <a:rPr lang="en-US" altLang="ja-JP" sz="3200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3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ja-JP" alt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ja-JP" sz="3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		</a:t>
                </a:r>
                <a:r>
                  <a:rPr lang="ja-JP" altLang="en-US" sz="3200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不偏推定量ではない</a:t>
                </a:r>
                <a:endParaRPr lang="en-US" altLang="ja-JP" sz="3200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sz="3200" dirty="0">
                    <a:solidFill>
                      <a:srgbClr val="FF0000"/>
                    </a:solidFill>
                  </a:rPr>
                  <a:t>　　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fPr>
                      <m:num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1</m:t>
                        </m:r>
                      </m:num>
                      <m:den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𝑛</m:t>
                        </m:r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naryPr>
                      <m:sub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𝑖</m:t>
                        </m:r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=1</m:t>
                        </m:r>
                      </m:sub>
                      <m:sup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ja-JP" alt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ja-JP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ja-JP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は</m:t>
                    </m:r>
                  </m:oMath>
                </a14:m>
                <a:r>
                  <a:rPr lang="ja-JP" altLang="en-US" sz="3200" dirty="0">
                    <a:solidFill>
                      <a:srgbClr val="0000FF"/>
                    </a:solidFill>
                  </a:rPr>
                  <a:t>不偏推定量</a:t>
                </a:r>
                <a:r>
                  <a:rPr lang="en-US" altLang="ja-JP" sz="3200" dirty="0">
                    <a:solidFill>
                      <a:srgbClr val="FF0000"/>
                    </a:solidFill>
                  </a:rPr>
                  <a:t>:</a:t>
                </a:r>
                <a:r>
                  <a:rPr lang="ja-JP" altLang="en-US" sz="3200" dirty="0">
                    <a:solidFill>
                      <a:srgbClr val="FF0000"/>
                    </a:solidFill>
                  </a:rPr>
                  <a:t> 不偏分散</a:t>
                </a:r>
                <a:endParaRPr lang="en-US" altLang="ja-JP" sz="3200" i="1" dirty="0">
                  <a:solidFill>
                    <a:srgbClr val="FF0000"/>
                  </a:solidFill>
                  <a:latin typeface="Cambria Math" panose="02040503050406030204" pitchFamily="18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BA2348B-1A1D-F343-484E-B760DBE8C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3222"/>
                <a:ext cx="12031218" cy="3971472"/>
              </a:xfrm>
              <a:prstGeom prst="rect">
                <a:avLst/>
              </a:prstGeom>
              <a:blipFill>
                <a:blip r:embed="rId3"/>
                <a:stretch>
                  <a:fillRect l="-1266" t="-460" b="-10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1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2467B-F1CB-F28F-2D34-64654B460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18AEA162-941E-CCE2-A9BA-15CE4962B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2192000" cy="769620"/>
              </a:xfrm>
              <a:prstGeom prst="rect">
                <a:avLst/>
              </a:prstGeom>
              <a:noFill/>
              <a:extLst>
                <a:ext uri="{91240B29-F687-4F45-9708-019B960494DF}">
                  <a14:hiddenLine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lIns="91440" tIns="45720" rIns="91440" bIns="0" rtlCol="0" anchor="ctr">
                <a:normAutofit/>
              </a:bodyPr>
              <a:lstStyle>
                <a:defPPr>
                  <a:defRPr lang="ja-JP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1" baseline="0">
                    <a:solidFill>
                      <a:srgbClr val="0000FF"/>
                    </a:solidFill>
                    <a:latin typeface="Verdana" panose="020B0604030504040204" pitchFamily="34" charset="0"/>
                    <a:ea typeface="メイリオ" panose="020B0604030504040204" pitchFamily="50" charset="-128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ja-JP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ja-JP" altLang="en-US" b="0" i="1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ja-JP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ja-JP" altLang="en-US" dirty="0"/>
                  <a:t>が不偏推定量であることの証明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18AEA162-941E-CCE2-A9BA-15CE4962B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12192000" cy="769620"/>
              </a:xfrm>
              <a:prstGeom prst="rect">
                <a:avLst/>
              </a:prstGeom>
              <a:blipFill>
                <a:blip r:embed="rId3"/>
                <a:stretch>
                  <a:fillRect b="-30159"/>
                </a:stretch>
              </a:blipFill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CDEFE84-605C-AED4-9FCB-D8BBAB63C2AA}"/>
                  </a:ext>
                </a:extLst>
              </p:cNvPr>
              <p:cNvSpPr txBox="1"/>
              <p:nvPr/>
            </p:nvSpPr>
            <p:spPr>
              <a:xfrm>
                <a:off x="0" y="725422"/>
                <a:ext cx="12031218" cy="600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ja-JP" alt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ja-JP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m:rPr>
                        <m:brk m:alnAt="1"/>
                      </m:rP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ja-JP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acc>
                          <m:accPr>
                            <m:chr m:val="̅"/>
                            <m:ctrlPr>
                              <a:rPr lang="ja-JP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分散の公式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ja-JP" sz="2800" dirty="0">
                    <a:solidFill>
                      <a:schemeClr val="tx1"/>
                    </a:solidFill>
                  </a:rPr>
                  <a:t>	=&gt;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ja-JP" alt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ja-JP" alt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ja-JP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(</a:t>
                </a:r>
                <a:r>
                  <a:rPr lang="ja-JP" altLang="en-US" sz="2800" dirty="0">
                    <a:latin typeface="Cambria Math" panose="02040503050406030204" pitchFamily="18" charset="0"/>
                  </a:rPr>
                  <a:t>中心極限定理</a:t>
                </a:r>
                <a:r>
                  <a:rPr lang="en-US" altLang="ja-JP" sz="28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ja-JP" alt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acc>
                              <m:accPr>
                                <m:chr m:val="̅"/>
                                <m:ctrlPr>
                                  <a:rPr lang="ja-JP" alt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ja-JP" sz="2800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ja-JP" sz="2800" b="1" dirty="0">
                    <a:solidFill>
                      <a:schemeClr val="tx1"/>
                    </a:solidFill>
                  </a:rPr>
                  <a:t>※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ja-JP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altLang="ja-JP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ja-JP" altLang="en-US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ja-JP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ja-JP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altLang="ja-JP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altLang="ja-JP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ja-JP" sz="28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altLang="ja-JP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acc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ja-JP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ja-JP" altLang="en-US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ja-JP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ja-JP" alt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は</m:t>
                    </m:r>
                  </m:oMath>
                </a14:m>
                <a:r>
                  <a:rPr lang="ja-JP" altLang="en-US" sz="3600" b="1" dirty="0">
                    <a:solidFill>
                      <a:srgbClr val="FF0000"/>
                    </a:solidFill>
                  </a:rPr>
                  <a:t>不偏推定量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:</a:t>
                </a:r>
                <a:r>
                  <a:rPr lang="ja-JP" altLang="en-US" sz="3600" b="1" dirty="0">
                    <a:solidFill>
                      <a:srgbClr val="FF0000"/>
                    </a:solidFill>
                  </a:rPr>
                  <a:t> 不偏分散</a:t>
                </a:r>
                <a:endParaRPr lang="en-US" altLang="ja-JP" sz="3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altLang="ja-JP" sz="2800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 の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 は、</a:t>
                </a:r>
                <a:r>
                  <a:rPr lang="ja-JP" alt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の式に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が入っており、それを通して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が</a:t>
                </a:r>
                <a:b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</a:b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		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含まれていることから生じる 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を自由度と呼ぶことがある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)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CDEFE84-605C-AED4-9FCB-D8BBAB63C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5422"/>
                <a:ext cx="12031218" cy="6000104"/>
              </a:xfrm>
              <a:prstGeom prst="rect">
                <a:avLst/>
              </a:prstGeom>
              <a:blipFill>
                <a:blip r:embed="rId4"/>
                <a:stretch>
                  <a:fillRect l="-1013" b="-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1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9D08D-075C-388F-4026-6BC31F51C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A35B7E6C-90CB-3142-66F7-C4F88077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不偏分散と不偏標準偏差</a:t>
            </a:r>
            <a:r>
              <a:rPr kumimoji="1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生成</a:t>
            </a:r>
            <a:r>
              <a:rPr kumimoji="1" lang="en-US" altLang="ja-JP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AI</a:t>
            </a:r>
            <a:r>
              <a:rPr kumimoji="1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の回答でしか確認していません</a:t>
            </a:r>
            <a:r>
              <a:rPr kumimoji="1" lang="en-US" altLang="ja-JP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en-US" altLang="ja-JP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B4984AF-AFF4-D1BE-9091-1C143F4638EC}"/>
                  </a:ext>
                </a:extLst>
              </p:cNvPr>
              <p:cNvSpPr txBox="1"/>
              <p:nvPr/>
            </p:nvSpPr>
            <p:spPr>
              <a:xfrm>
                <a:off x="232824" y="769620"/>
                <a:ext cx="10323543" cy="5391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標準偏差は分散の平方根であり線形性が無いため、</a:t>
                </a: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不偏分散の平方根は不偏推定量にならない</a:t>
                </a: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不偏分散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: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𝒔</m:t>
                        </m:r>
                      </m:e>
                      <m:sup>
                        <m: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1" lang="en-US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1" lang="en-US" altLang="ja-JP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1" lang="en-US" altLang="ja-JP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標本標準偏差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𝑠</m:t>
                    </m:r>
                    <m:r>
                      <a:rPr kumimoji="1" lang="en-US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  <m: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  <m: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US" altLang="ja-JP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正規分布に従うとき</a:t>
                </a: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不偏標準偏差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𝑢𝑛𝑏𝑖𝑎𝑠𝑒𝑑</m:t>
                        </m:r>
                      </m:sub>
                    </m:sSub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𝑠</m:t>
                    </m:r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		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  <m: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𝚪</m:t>
                        </m:r>
                        <m:d>
                          <m:d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kumimoji="1" lang="ja-JP" alt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𝚪</m:t>
                        </m:r>
                        <m:d>
                          <m:d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𝒏</m:t>
                                </m:r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B4984AF-AFF4-D1BE-9091-1C143F463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4" y="769620"/>
                <a:ext cx="10323543" cy="5391925"/>
              </a:xfrm>
              <a:prstGeom prst="rect">
                <a:avLst/>
              </a:prstGeom>
              <a:blipFill>
                <a:blip r:embed="rId3"/>
                <a:stretch>
                  <a:fillRect l="-1476" t="-1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9069472C-284F-BD49-6373-3EA9561570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5" t="17050" r="6619" b="952"/>
          <a:stretch/>
        </p:blipFill>
        <p:spPr>
          <a:xfrm>
            <a:off x="7477328" y="3174940"/>
            <a:ext cx="4572000" cy="35047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2C0C39-32D2-090C-7ABC-FD27CC50AECB}"/>
              </a:ext>
            </a:extLst>
          </p:cNvPr>
          <p:cNvSpPr txBox="1"/>
          <p:nvPr/>
        </p:nvSpPr>
        <p:spPr>
          <a:xfrm>
            <a:off x="7859948" y="2680752"/>
            <a:ext cx="3054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c_unbiased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C7D800-6C8A-12E0-27E7-D4D92EFB48E3}"/>
              </a:ext>
            </a:extLst>
          </p:cNvPr>
          <p:cNvSpPr txBox="1"/>
          <p:nvPr/>
        </p:nvSpPr>
        <p:spPr>
          <a:xfrm>
            <a:off x="232824" y="7113885"/>
            <a:ext cx="125179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NIST/SEMATECH e-Handbook of Statistical Methods</a:t>
            </a:r>
            <a:br>
              <a:rPr lang="en-US" altLang="ja-JP" dirty="0"/>
            </a:br>
            <a:r>
              <a:rPr lang="en-US" altLang="ja-JP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https://www.itl.nist.gov/div898/handbook/</a:t>
            </a:r>
            <a:r>
              <a:rPr lang="ja-JP" altLang="en-US" dirty="0"/>
              <a:t>　「</a:t>
            </a:r>
            <a:r>
              <a:rPr lang="en-US" altLang="ja-JP" dirty="0"/>
              <a:t>1.3.5.11. Bias Correction Factors</a:t>
            </a:r>
          </a:p>
          <a:p>
            <a:endParaRPr lang="en-US" altLang="ja-JP" dirty="0"/>
          </a:p>
          <a:p>
            <a:r>
              <a:rPr lang="en-US" altLang="ja-JP" dirty="0"/>
              <a:t>Mood, Graybill, and </a:t>
            </a:r>
            <a:r>
              <a:rPr lang="en-US" altLang="ja-JP" dirty="0" err="1"/>
              <a:t>Boes</a:t>
            </a:r>
            <a:r>
              <a:rPr lang="en-US" altLang="ja-JP" dirty="0"/>
              <a:t>, Introduction to the Theory of </a:t>
            </a:r>
            <a:r>
              <a:rPr lang="en-US" altLang="ja-JP" dirty="0" err="1"/>
              <a:t>StatisticsHogg</a:t>
            </a:r>
            <a:r>
              <a:rPr lang="en-US" altLang="ja-JP" dirty="0"/>
              <a:t>, McKean, Craig, Introduction to Mathematical </a:t>
            </a:r>
            <a:r>
              <a:rPr lang="en-US" altLang="ja-JP" dirty="0" err="1"/>
              <a:t>StatisticsCasella</a:t>
            </a:r>
            <a:r>
              <a:rPr lang="en-US" altLang="ja-JP" dirty="0"/>
              <a:t> &amp; Berger, Statistical Inference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84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1BEA6-9470-32CD-83FE-252432A8D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B7F8440-4F16-BBCE-E744-939527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AFE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C7C045E7-6AC8-7F38-C8C4-8D705A3576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" y="1885950"/>
            <a:ext cx="12191999" cy="295275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誤差の伝播則</a:t>
            </a:r>
          </a:p>
        </p:txBody>
      </p:sp>
    </p:spTree>
    <p:extLst>
      <p:ext uri="{BB962C8B-B14F-4D97-AF65-F5344CB8AC3E}">
        <p14:creationId xmlns:p14="http://schemas.microsoft.com/office/powerpoint/2010/main" val="72521966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B9B42-73C3-3A69-2ADB-855B24AD6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3DCDA14E-514B-73FA-EA0B-AB26EA72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84" y="0"/>
            <a:ext cx="9144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誤差の伝播則</a:t>
            </a:r>
            <a:endParaRPr lang="ja-JP" altLang="en-US" sz="3600" kern="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16616DA-DAAE-D7FB-B40E-397A3E1317CF}"/>
                  </a:ext>
                </a:extLst>
              </p:cNvPr>
              <p:cNvSpPr txBox="1"/>
              <p:nvPr/>
            </p:nvSpPr>
            <p:spPr>
              <a:xfrm>
                <a:off x="311728" y="725422"/>
                <a:ext cx="11533908" cy="225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𝒚</m:t>
                    </m:r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𝒇</m:t>
                    </m:r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(</m:t>
                    </m:r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𝒙</m:t>
                    </m:r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)</m:t>
                    </m:r>
                  </m:oMath>
                </a14:m>
                <a:r>
                  <a:rPr lang="ja-JP" altLang="en-US" sz="3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の関係があるときの</a:t>
                </a:r>
                <a:br>
                  <a:rPr lang="en-US" altLang="ja-JP" sz="3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ja-JP" altLang="en-US" sz="3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の誤差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ja-JP" altLang="en-US" sz="3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ja-JP" altLang="en-US" sz="3600" b="1" dirty="0">
                    <a:solidFill>
                      <a:srgbClr val="000000"/>
                    </a:solidFill>
                  </a:rPr>
                  <a:t>の誤差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ja-JP" altLang="en-US" sz="3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の関係</a:t>
                </a:r>
                <a:endParaRPr lang="en-US" altLang="ja-JP" sz="36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𝒚</m:t>
                      </m:r>
                      <m:r>
                        <a:rPr lang="en-US" altLang="ja-JP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=</m:t>
                      </m:r>
                      <m:r>
                        <a:rPr lang="en-US" altLang="ja-JP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𝒇</m:t>
                      </m:r>
                      <m:d>
                        <m:dPr>
                          <m:ctrlPr>
                            <a:rPr lang="en-US" altLang="ja-JP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dPr>
                        <m:e>
                          <m:r>
                            <a:rPr lang="en-US" altLang="ja-JP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  <m:t>𝒙</m:t>
                          </m:r>
                          <m:r>
                            <a:rPr lang="en-US" altLang="ja-JP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  <m:t>+∆</m:t>
                          </m:r>
                          <m:r>
                            <a:rPr lang="en-US" altLang="ja-JP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−</m:t>
                      </m:r>
                      <m:r>
                        <a:rPr lang="en-US" altLang="ja-JP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𝒇</m:t>
                      </m:r>
                      <m:d>
                        <m:dPr>
                          <m:ctrlPr>
                            <a:rPr lang="en-US" altLang="ja-JP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dPr>
                        <m:e>
                          <m:r>
                            <a:rPr lang="en-US" altLang="ja-JP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  <m:t>𝒙</m:t>
                          </m:r>
                        </m:e>
                      </m:d>
                      <m:r>
                        <a:rPr lang="en-US" altLang="ja-JP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~</m:t>
                      </m:r>
                      <m:f>
                        <m:fPr>
                          <m:ctrlPr>
                            <a:rPr lang="en-US" altLang="ja-JP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fPr>
                        <m:num>
                          <m:r>
                            <a:rPr lang="en-US" altLang="ja-JP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  <m:t>𝒅𝒚</m:t>
                          </m:r>
                        </m:num>
                        <m:den>
                          <m:r>
                            <a:rPr lang="en-US" altLang="ja-JP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  <m:t>𝒅𝒙</m:t>
                          </m:r>
                        </m:den>
                      </m:f>
                      <m:r>
                        <a:rPr lang="en-US" altLang="ja-JP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ja-JP" sz="36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16616DA-DAAE-D7FB-B40E-397A3E131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8" y="725422"/>
                <a:ext cx="11533908" cy="2252604"/>
              </a:xfrm>
              <a:prstGeom prst="rect">
                <a:avLst/>
              </a:prstGeom>
              <a:blipFill>
                <a:blip r:embed="rId3"/>
                <a:stretch>
                  <a:fillRect t="-51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7BC2B0B-E09E-4D82-9AF3-06D6CCC3F4F2}"/>
              </a:ext>
            </a:extLst>
          </p:cNvPr>
          <p:cNvCxnSpPr>
            <a:cxnSpLocks/>
          </p:cNvCxnSpPr>
          <p:nvPr/>
        </p:nvCxnSpPr>
        <p:spPr bwMode="auto">
          <a:xfrm>
            <a:off x="2565525" y="5894573"/>
            <a:ext cx="4520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66A5F6C-67EC-CAED-0495-D22BB7B77231}"/>
              </a:ext>
            </a:extLst>
          </p:cNvPr>
          <p:cNvCxnSpPr>
            <a:cxnSpLocks/>
          </p:cNvCxnSpPr>
          <p:nvPr/>
        </p:nvCxnSpPr>
        <p:spPr bwMode="auto">
          <a:xfrm flipV="1">
            <a:off x="2898034" y="3099417"/>
            <a:ext cx="0" cy="3158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08FFE7-98B6-AFA8-0472-591B83731470}"/>
              </a:ext>
            </a:extLst>
          </p:cNvPr>
          <p:cNvCxnSpPr>
            <a:cxnSpLocks/>
          </p:cNvCxnSpPr>
          <p:nvPr/>
        </p:nvCxnSpPr>
        <p:spPr bwMode="auto">
          <a:xfrm flipV="1">
            <a:off x="3156075" y="3961863"/>
            <a:ext cx="3565814" cy="12469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172C09-A51B-7E77-CE0F-2644AA25BEF9}"/>
              </a:ext>
            </a:extLst>
          </p:cNvPr>
          <p:cNvCxnSpPr>
            <a:cxnSpLocks/>
          </p:cNvCxnSpPr>
          <p:nvPr/>
        </p:nvCxnSpPr>
        <p:spPr bwMode="auto">
          <a:xfrm flipV="1">
            <a:off x="4162261" y="4086554"/>
            <a:ext cx="0" cy="18080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07A54FB-0543-C5AE-D945-F4BF9777732A}"/>
              </a:ext>
            </a:extLst>
          </p:cNvPr>
          <p:cNvCxnSpPr>
            <a:cxnSpLocks/>
          </p:cNvCxnSpPr>
          <p:nvPr/>
        </p:nvCxnSpPr>
        <p:spPr bwMode="auto">
          <a:xfrm flipV="1">
            <a:off x="6018770" y="4086553"/>
            <a:ext cx="0" cy="18080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43534A6-3BB5-F62F-2C39-FABEF496DC3E}"/>
              </a:ext>
            </a:extLst>
          </p:cNvPr>
          <p:cNvCxnSpPr>
            <a:cxnSpLocks/>
          </p:cNvCxnSpPr>
          <p:nvPr/>
        </p:nvCxnSpPr>
        <p:spPr bwMode="auto">
          <a:xfrm>
            <a:off x="3840143" y="4862409"/>
            <a:ext cx="29648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20AB363-6A5F-8CEF-7213-75F56C25E2F8}"/>
              </a:ext>
            </a:extLst>
          </p:cNvPr>
          <p:cNvCxnSpPr>
            <a:cxnSpLocks/>
          </p:cNvCxnSpPr>
          <p:nvPr/>
        </p:nvCxnSpPr>
        <p:spPr bwMode="auto">
          <a:xfrm>
            <a:off x="5810952" y="4204318"/>
            <a:ext cx="994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971EF6D-8EFC-C2EA-5E3B-6AD0DE05F161}"/>
                  </a:ext>
                </a:extLst>
              </p:cNvPr>
              <p:cNvSpPr txBox="1"/>
              <p:nvPr/>
            </p:nvSpPr>
            <p:spPr>
              <a:xfrm>
                <a:off x="4577899" y="4913924"/>
                <a:ext cx="10988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971EF6D-8EFC-C2EA-5E3B-6AD0DE05F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899" y="4913924"/>
                <a:ext cx="109883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4F99AD8-4421-EF3A-2B5E-376C803C0F5B}"/>
              </a:ext>
            </a:extLst>
          </p:cNvPr>
          <p:cNvCxnSpPr>
            <a:cxnSpLocks/>
          </p:cNvCxnSpPr>
          <p:nvPr/>
        </p:nvCxnSpPr>
        <p:spPr bwMode="auto">
          <a:xfrm>
            <a:off x="4162261" y="4990562"/>
            <a:ext cx="18565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6FF84D-97FB-C8BA-1C46-A61AA1E46AA7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4990" y="4221489"/>
            <a:ext cx="0" cy="6409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F34B1F2-C2D1-D7EF-E075-94836DF65684}"/>
                  </a:ext>
                </a:extLst>
              </p:cNvPr>
              <p:cNvSpPr txBox="1"/>
              <p:nvPr/>
            </p:nvSpPr>
            <p:spPr>
              <a:xfrm>
                <a:off x="6753988" y="4008584"/>
                <a:ext cx="2141113" cy="910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𝒚</m:t>
                      </m:r>
                      <m:r>
                        <a:rPr lang="en-US" altLang="ja-JP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=</m:t>
                      </m:r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  <m:t>𝒅𝒚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  <m:t>𝒅𝒙</m:t>
                          </m:r>
                        </m:den>
                      </m:f>
                      <m:r>
                        <a:rPr lang="en-US" altLang="ja-JP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F34B1F2-C2D1-D7EF-E075-94836DF65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988" y="4008584"/>
                <a:ext cx="2141113" cy="910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5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3FFF3C8-3658-3C74-8980-6FD016BBD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3" y="1180431"/>
            <a:ext cx="6753111" cy="515567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EEA515-14BA-29CE-7CA7-334ECAAAC60D}"/>
              </a:ext>
            </a:extLst>
          </p:cNvPr>
          <p:cNvSpPr txBox="1"/>
          <p:nvPr/>
        </p:nvSpPr>
        <p:spPr>
          <a:xfrm rot="16200000">
            <a:off x="3892791" y="3241633"/>
            <a:ext cx="2360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エネルギー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eV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797ABAF-6EC1-4CC6-F01A-9CA13214C33F}"/>
              </a:ext>
            </a:extLst>
          </p:cNvPr>
          <p:cNvCxnSpPr/>
          <p:nvPr/>
        </p:nvCxnSpPr>
        <p:spPr>
          <a:xfrm>
            <a:off x="5951984" y="3541045"/>
            <a:ext cx="5832648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11A721C-AF7A-7FC0-56C7-A9D50B304F6B}"/>
              </a:ext>
            </a:extLst>
          </p:cNvPr>
          <p:cNvCxnSpPr>
            <a:cxnSpLocks/>
          </p:cNvCxnSpPr>
          <p:nvPr/>
        </p:nvCxnSpPr>
        <p:spPr>
          <a:xfrm>
            <a:off x="10776520" y="3546763"/>
            <a:ext cx="0" cy="21350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A8323F2-64F6-45E8-ACD0-9D33B0C02C18}"/>
              </a:ext>
            </a:extLst>
          </p:cNvPr>
          <p:cNvSpPr txBox="1"/>
          <p:nvPr/>
        </p:nvSpPr>
        <p:spPr>
          <a:xfrm>
            <a:off x="9566438" y="5033779"/>
            <a:ext cx="257823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EDIFFG = 1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meV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C345C1A-FAD9-73E5-FB9F-5337D1C67052}"/>
                  </a:ext>
                </a:extLst>
              </p:cNvPr>
              <p:cNvSpPr txBox="1"/>
              <p:nvPr/>
            </p:nvSpPr>
            <p:spPr>
              <a:xfrm>
                <a:off x="10190099" y="987715"/>
                <a:ext cx="1904304" cy="404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𝟐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𝑼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𝑴𝒈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𝑶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C345C1A-FAD9-73E5-FB9F-5337D1C67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099" y="987715"/>
                <a:ext cx="1904304" cy="404278"/>
              </a:xfrm>
              <a:prstGeom prst="rect">
                <a:avLst/>
              </a:prstGeom>
              <a:blipFill>
                <a:blip r:embed="rId4"/>
                <a:stretch>
                  <a:fillRect l="-3205" r="-1282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02586F1-9077-3CC0-3FF8-6802FBCBF2FB}"/>
                  </a:ext>
                </a:extLst>
              </p:cNvPr>
              <p:cNvSpPr txBox="1"/>
              <p:nvPr/>
            </p:nvSpPr>
            <p:spPr>
              <a:xfrm>
                <a:off x="6648458" y="980728"/>
                <a:ext cx="1421799" cy="404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𝑼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𝑴𝒈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𝑶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02586F1-9077-3CC0-3FF8-6802FBCBF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58" y="980728"/>
                <a:ext cx="1421799" cy="404278"/>
              </a:xfrm>
              <a:prstGeom prst="rect">
                <a:avLst/>
              </a:prstGeom>
              <a:blipFill>
                <a:blip r:embed="rId5"/>
                <a:stretch>
                  <a:fillRect l="-4721" r="-214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3B38953-F5A3-ACCD-6257-C895CC14EB87}"/>
              </a:ext>
            </a:extLst>
          </p:cNvPr>
          <p:cNvCxnSpPr>
            <a:cxnSpLocks/>
          </p:cNvCxnSpPr>
          <p:nvPr/>
        </p:nvCxnSpPr>
        <p:spPr>
          <a:xfrm>
            <a:off x="7517492" y="3451796"/>
            <a:ext cx="1800200" cy="0"/>
          </a:xfrm>
          <a:prstGeom prst="straightConnector1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BD42BEE-030A-6B8F-96C5-27D6256046BB}"/>
              </a:ext>
            </a:extLst>
          </p:cNvPr>
          <p:cNvSpPr txBox="1"/>
          <p:nvPr/>
        </p:nvSpPr>
        <p:spPr>
          <a:xfrm>
            <a:off x="7520920" y="3051750"/>
            <a:ext cx="1872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Δr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 0.0024 Å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F7360A-D0E8-0013-39AF-44FEAC32953C}"/>
              </a:ext>
            </a:extLst>
          </p:cNvPr>
          <p:cNvSpPr txBox="1"/>
          <p:nvPr/>
        </p:nvSpPr>
        <p:spPr>
          <a:xfrm>
            <a:off x="7528540" y="3589954"/>
            <a:ext cx="184649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9A307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Δr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9A307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A307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9A307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=0.0053 Å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1CB4172-8D65-8349-7178-F8DBD4D01CBB}"/>
              </a:ext>
            </a:extLst>
          </p:cNvPr>
          <p:cNvSpPr txBox="1"/>
          <p:nvPr/>
        </p:nvSpPr>
        <p:spPr>
          <a:xfrm>
            <a:off x="7827954" y="6173082"/>
            <a:ext cx="2360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原子間距離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Å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構造緩和の精度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エネルギー精度と座標精度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C367EC8-A9BA-A1DB-0012-628B1F918161}"/>
                  </a:ext>
                </a:extLst>
              </p:cNvPr>
              <p:cNvSpPr txBox="1"/>
              <p:nvPr/>
            </p:nvSpPr>
            <p:spPr>
              <a:xfrm>
                <a:off x="119336" y="1052736"/>
                <a:ext cx="4993034" cy="1039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Mg – O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ポテンシャルでの例</a:t>
                </a:r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𝑈</m:t>
                          </m:r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𝑀𝑔</m:t>
                          </m:r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sub>
                      </m:sSub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1" lang="ja-JP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𝑀𝑔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den>
                      </m:f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func>
                        <m:func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C367EC8-A9BA-A1DB-0012-628B1F918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052736"/>
                <a:ext cx="4993034" cy="1039131"/>
              </a:xfrm>
              <a:prstGeom prst="rect">
                <a:avLst/>
              </a:prstGeom>
              <a:blipFill>
                <a:blip r:embed="rId6"/>
                <a:stretch>
                  <a:fillRect l="-3785" t="-11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AF1375A-B302-F20E-581F-FA3999C2E848}"/>
                  </a:ext>
                </a:extLst>
              </p:cNvPr>
              <p:cNvSpPr txBox="1"/>
              <p:nvPr/>
            </p:nvSpPr>
            <p:spPr>
              <a:xfrm>
                <a:off x="847350" y="2109993"/>
                <a:ext cx="3088410" cy="1895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Kawamura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ポテンシャル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𝑀𝑔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=2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𝑂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= –2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= 2.53x10</a:t>
                </a:r>
                <a:r>
                  <a:rPr kumimoji="1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-14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J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𝐵</m:t>
                    </m:r>
                  </m:oMath>
                </a14:m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= 0.165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Å</m:t>
                    </m:r>
                  </m:oMath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AF1375A-B302-F20E-581F-FA3999C2E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50" y="2109993"/>
                <a:ext cx="3088410" cy="1895071"/>
              </a:xfrm>
              <a:prstGeom prst="rect">
                <a:avLst/>
              </a:prstGeom>
              <a:blipFill>
                <a:blip r:embed="rId7"/>
                <a:stretch>
                  <a:fillRect l="-5917" t="-5788" r="-4734" b="-8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219F16-D20B-55A2-7710-AFFA7AD01D06}"/>
              </a:ext>
            </a:extLst>
          </p:cNvPr>
          <p:cNvSpPr txBox="1"/>
          <p:nvPr/>
        </p:nvSpPr>
        <p:spPr>
          <a:xfrm>
            <a:off x="53256" y="48558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構造緩和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イオンステップ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の収束条件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全エネルギー変化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EDIFFG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	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EDIFFG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&lt; 10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eV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71F1270-BC9B-3B59-0ADD-07DAC48386C6}"/>
              </a:ext>
            </a:extLst>
          </p:cNvPr>
          <p:cNvCxnSpPr>
            <a:cxnSpLocks/>
          </p:cNvCxnSpPr>
          <p:nvPr/>
        </p:nvCxnSpPr>
        <p:spPr>
          <a:xfrm>
            <a:off x="6485451" y="3608859"/>
            <a:ext cx="3931029" cy="0"/>
          </a:xfrm>
          <a:prstGeom prst="straightConnector1">
            <a:avLst/>
          </a:prstGeom>
          <a:ln w="28575">
            <a:solidFill>
              <a:srgbClr val="F9A30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338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8609C5D-6309-33EE-956E-C8DA1708C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218" y="3429000"/>
            <a:ext cx="5591467" cy="30933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D11ABF2-F7B1-53FE-F5FD-B95BEFA32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057" y="697166"/>
            <a:ext cx="5925082" cy="317839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EEA515-14BA-29CE-7CA7-334ECAAAC60D}"/>
              </a:ext>
            </a:extLst>
          </p:cNvPr>
          <p:cNvSpPr txBox="1"/>
          <p:nvPr/>
        </p:nvSpPr>
        <p:spPr>
          <a:xfrm rot="16200000">
            <a:off x="4915711" y="4744846"/>
            <a:ext cx="2360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エネルギー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eV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1CB4172-8D65-8349-7178-F8DBD4D01CBB}"/>
              </a:ext>
            </a:extLst>
          </p:cNvPr>
          <p:cNvSpPr txBox="1"/>
          <p:nvPr/>
        </p:nvSpPr>
        <p:spPr>
          <a:xfrm>
            <a:off x="7827954" y="6423719"/>
            <a:ext cx="2360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原子間距離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Å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構造緩和の精度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力精度と座標精度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219F16-D20B-55A2-7710-AFFA7AD01D06}"/>
              </a:ext>
            </a:extLst>
          </p:cNvPr>
          <p:cNvSpPr txBox="1"/>
          <p:nvPr/>
        </p:nvSpPr>
        <p:spPr>
          <a:xfrm>
            <a:off x="172218" y="229138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構造緩和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イオンステップ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の収束条件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Herman-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Feymann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力変化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FDIFF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	 FDIFF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&lt; 0.05 eV/Å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797ABAF-6EC1-4CC6-F01A-9CA13214C33F}"/>
              </a:ext>
            </a:extLst>
          </p:cNvPr>
          <p:cNvCxnSpPr>
            <a:cxnSpLocks/>
          </p:cNvCxnSpPr>
          <p:nvPr/>
        </p:nvCxnSpPr>
        <p:spPr>
          <a:xfrm>
            <a:off x="6862688" y="4828145"/>
            <a:ext cx="468052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7025FC-3D46-55D4-6835-3580F51C0EFA}"/>
              </a:ext>
            </a:extLst>
          </p:cNvPr>
          <p:cNvSpPr txBox="1"/>
          <p:nvPr/>
        </p:nvSpPr>
        <p:spPr>
          <a:xfrm rot="16200000">
            <a:off x="5061410" y="1966774"/>
            <a:ext cx="1569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力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eVÅ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85DB862-B5F6-0E55-B23C-89416BC62CE6}"/>
              </a:ext>
            </a:extLst>
          </p:cNvPr>
          <p:cNvCxnSpPr>
            <a:cxnSpLocks/>
          </p:cNvCxnSpPr>
          <p:nvPr/>
        </p:nvCxnSpPr>
        <p:spPr>
          <a:xfrm>
            <a:off x="6875214" y="2174003"/>
            <a:ext cx="468052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00D64C3-61B5-BB32-74EC-88EA522F0987}"/>
              </a:ext>
            </a:extLst>
          </p:cNvPr>
          <p:cNvCxnSpPr>
            <a:cxnSpLocks/>
          </p:cNvCxnSpPr>
          <p:nvPr/>
        </p:nvCxnSpPr>
        <p:spPr>
          <a:xfrm>
            <a:off x="6884940" y="2420888"/>
            <a:ext cx="468052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695327F-EED9-5776-2714-9E4BF4E57860}"/>
                  </a:ext>
                </a:extLst>
              </p:cNvPr>
              <p:cNvSpPr txBox="1"/>
              <p:nvPr/>
            </p:nvSpPr>
            <p:spPr>
              <a:xfrm>
                <a:off x="247314" y="1052736"/>
                <a:ext cx="3688446" cy="10166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Mg – O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ポテンシャルでの例</a:t>
                </a:r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(</m:t>
                          </m:r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𝑀𝑔</m:t>
                          </m:r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sub>
                      </m:sSub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𝑈</m:t>
                              </m:r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 (</m:t>
                              </m:r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𝑀𝑔</m:t>
                              </m:r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1" lang="en-US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695327F-EED9-5776-2714-9E4BF4E57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14" y="1052736"/>
                <a:ext cx="3688446" cy="1016689"/>
              </a:xfrm>
              <a:prstGeom prst="rect">
                <a:avLst/>
              </a:prstGeom>
              <a:blipFill>
                <a:blip r:embed="rId5"/>
                <a:stretch>
                  <a:fillRect l="-5124" t="-11446" r="-3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6159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8116D-21E2-442C-5A92-FF5998C1E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EC1EA806-5FAA-483B-F124-EBBEE40B9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84" y="0"/>
            <a:ext cx="9144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多変数の場合の誤差の伝播則</a:t>
            </a:r>
            <a:endParaRPr lang="ja-JP" altLang="en-US" sz="3600" kern="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9D90D6-204C-FA01-A67E-5AEE541BBEC8}"/>
                  </a:ext>
                </a:extLst>
              </p:cNvPr>
              <p:cNvSpPr txBox="1"/>
              <p:nvPr/>
            </p:nvSpPr>
            <p:spPr>
              <a:xfrm>
                <a:off x="440516" y="1214819"/>
                <a:ext cx="11533908" cy="3139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𝒚</m:t>
                    </m:r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𝒇</m:t>
                    </m:r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(</m:t>
                    </m:r>
                    <m:sSub>
                      <m:sSubPr>
                        <m:ctrlPr>
                          <a:rPr lang="en-US" altLang="ja-JP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sSubPr>
                      <m:e>
                        <m:r>
                          <a:rPr lang="en-US" altLang="ja-JP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𝒙</m:t>
                        </m:r>
                      </m:e>
                      <m:sub>
                        <m:r>
                          <a:rPr lang="en-US" altLang="ja-JP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𝟏</m:t>
                        </m:r>
                      </m:sub>
                    </m:sSub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,</m:t>
                    </m:r>
                    <m:sSub>
                      <m:sSubPr>
                        <m:ctrlPr>
                          <a:rPr lang="en-US" altLang="ja-JP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ja-JP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3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の関係があるときの</a:t>
                </a:r>
                <a:br>
                  <a:rPr lang="en-US" altLang="ja-JP" sz="3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ja-JP" altLang="en-US" sz="3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の誤差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ja-JP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ja-JP" altLang="en-US" sz="3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ja-JP" altLang="en-US" sz="3600" b="1" dirty="0">
                    <a:solidFill>
                      <a:srgbClr val="000000"/>
                    </a:solidFill>
                  </a:rPr>
                  <a:t>の誤差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ja-JP" altLang="en-US" sz="3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の関係</a:t>
                </a:r>
                <a:endParaRPr lang="en-US" altLang="ja-JP" sz="36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36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𝒚</m:t>
                      </m:r>
                      <m:r>
                        <a:rPr lang="en-US" altLang="ja-JP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ja-JP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ja-JP" sz="3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3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altLang="ja-JP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num>
                            <m:den>
                              <m:r>
                                <a:rPr lang="ja-JP" alt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sSub>
                                <m:sSubPr>
                                  <m:ctrlPr>
                                    <a:rPr lang="en-US" altLang="ja-JP" sz="3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ja-JP" sz="36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ja-JP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ja-JP" sz="36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9D90D6-204C-FA01-A67E-5AEE541BB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16" y="1214819"/>
                <a:ext cx="11533908" cy="3139193"/>
              </a:xfrm>
              <a:prstGeom prst="rect">
                <a:avLst/>
              </a:prstGeom>
              <a:blipFill>
                <a:blip r:embed="rId3"/>
                <a:stretch>
                  <a:fillRect t="-3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7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4E401-D466-7FF4-4021-B56A1EB6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0FC777-B246-5809-3D4D-CDB10F4FD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28914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大数の法則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CA49492-C82D-727C-2282-2AD9AB89AC9F}"/>
              </a:ext>
            </a:extLst>
          </p:cNvPr>
          <p:cNvSpPr/>
          <p:nvPr/>
        </p:nvSpPr>
        <p:spPr>
          <a:xfrm>
            <a:off x="1054100" y="1336119"/>
            <a:ext cx="1097023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試行回数を十分に増やすと</a:t>
            </a:r>
            <a:endParaRPr kumimoji="0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試行の平均が真の平均（母集団の平均値）</a:t>
            </a:r>
            <a:endParaRPr kumimoji="0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に収束する</a:t>
            </a:r>
            <a:endParaRPr kumimoji="0" lang="en-US" altLang="ja-JP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2998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3C902-16D1-2F6D-16FE-DDC0418E7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7D2D311F-DD0D-1448-3D54-31E8AEE6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84" y="0"/>
            <a:ext cx="9144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分散、標準偏差の伝播則</a:t>
            </a:r>
            <a:endParaRPr lang="ja-JP" altLang="en-US" sz="3600" kern="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1697A3C-C36A-8AA5-B62C-274ACD15D15D}"/>
                  </a:ext>
                </a:extLst>
              </p:cNvPr>
              <p:cNvSpPr txBox="1"/>
              <p:nvPr/>
            </p:nvSpPr>
            <p:spPr>
              <a:xfrm>
                <a:off x="329046" y="956502"/>
                <a:ext cx="11533908" cy="563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3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ja-JP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ja-JP" alt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ja-JP" altLang="en-US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ＭＳ Ｐゴシック"/>
                  </a:rPr>
                  <a:t> が互いに独立 </a:t>
                </a:r>
                <a: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)</a:t>
                </a: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 であれば</a:t>
                </a:r>
                <a:endParaRPr lang="en-US" altLang="ja-JP" sz="3200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3200" dirty="0">
                    <a:solidFill>
                      <a:srgbClr val="000000"/>
                    </a:solidFill>
                  </a:rPr>
                  <a:t> 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32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ja-JP" alt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ja-JP" sz="32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32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32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r>
                                          <a:rPr lang="ja-JP" alt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32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32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32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32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3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ja-JP" sz="3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(∆</m:t>
                        </m:r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sz="3200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32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	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ＭＳ Ｐゴシック"/>
                  </a:rPr>
                  <a:t>分散</a:t>
                </a:r>
                <a:r>
                  <a:rPr lang="en-US" altLang="ja-JP" sz="32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ＭＳ Ｐゴシック"/>
                  </a:rPr>
                  <a:t>: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sSupPr>
                      <m:e>
                        <m:r>
                          <a:rPr lang="en-US" altLang="ja-JP" sz="3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∆</m:t>
                        </m:r>
                        <m:r>
                          <a:rPr lang="en-US" altLang="ja-JP" sz="3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𝒚</m:t>
                        </m:r>
                      </m:e>
                      <m:sup>
                        <m:r>
                          <a:rPr lang="en-US" altLang="ja-JP" sz="3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𝟐</m:t>
                        </m:r>
                      </m:sup>
                    </m:sSup>
                    <m:r>
                      <a:rPr lang="en-US" altLang="ja-JP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ＭＳ Ｐゴシック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32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ＭＳ Ｐゴシック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3200" b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ＭＳ Ｐゴシック"/>
                                      </a:rPr>
                                      <m:t>𝝏</m:t>
                                    </m:r>
                                    <m:r>
                                      <a:rPr lang="en-US" altLang="ja-JP" sz="3200" b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ＭＳ Ｐゴシック"/>
                                      </a:rPr>
                                      <m:t>𝒇</m:t>
                                    </m:r>
                                  </m:num>
                                  <m:den>
                                    <m:r>
                                      <a:rPr lang="ja-JP" altLang="en-US" sz="3200" b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ＭＳ Ｐゴシック"/>
                                      </a:rPr>
                                      <m:t>𝝏</m:t>
                                    </m:r>
                                    <m:sSub>
                                      <m:sSubPr>
                                        <m:ctrlPr>
                                          <a:rPr lang="en-US" altLang="ja-JP" sz="32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b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ja-JP" sz="3200" b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</m:ctrlPr>
                          </m:sSupPr>
                          <m:e>
                            <m:r>
                              <a:rPr lang="en-US" altLang="ja-JP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ＭＳ Ｐゴシック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ＭＳ Ｐゴシック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ja-JP" sz="3200" b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ＭＳ Ｐゴシック"/>
                                  </a:rPr>
                                  <m:t>𝒊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ja-JP" altLang="en-US" sz="32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ＭＳ Ｐゴシック"/>
                  </a:rPr>
                  <a:t>　</a:t>
                </a:r>
                <a:endParaRPr lang="en-US" altLang="ja-JP" sz="3200" b="1" dirty="0">
                  <a:solidFill>
                    <a:srgbClr val="0000FF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32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ＭＳ Ｐゴシック"/>
                  </a:rPr>
                  <a:t>	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ＭＳ Ｐゴシック"/>
                  </a:rPr>
                  <a:t>標準偏差</a:t>
                </a:r>
                <a:r>
                  <a:rPr lang="en-US" altLang="ja-JP" sz="32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ＭＳ Ｐゴシック"/>
                  </a:rPr>
                  <a:t>:</a:t>
                </a:r>
                <a:r>
                  <a:rPr lang="ja-JP" altLang="en-US" sz="32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ＭＳ Ｐゴシック"/>
                  </a:rPr>
                  <a:t> </a:t>
                </a:r>
                <a:r>
                  <a:rPr lang="en-US" altLang="ja-JP" sz="32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ja-JP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32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32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ja-JP" altLang="en-US" sz="32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𝝏</m:t>
                                        </m:r>
                                        <m:r>
                                          <a:rPr lang="en-US" altLang="ja-JP" sz="32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num>
                                      <m:den>
                                        <m:r>
                                          <a:rPr lang="ja-JP" altLang="en-US" sz="32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𝝏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sz="3200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3200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3200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ja-JP" sz="3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3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sz="32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ja-JP" sz="32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e>
                    </m:rad>
                  </m:oMath>
                </a14:m>
                <a:r>
                  <a:rPr lang="ja-JP" altLang="en-US" sz="32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ＭＳ Ｐゴシック"/>
                  </a:rPr>
                  <a:t>　</a:t>
                </a:r>
                <a:endParaRPr lang="en-US" altLang="ja-JP" sz="3200" b="1" dirty="0">
                  <a:solidFill>
                    <a:srgbClr val="0000FF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3200" b="1" dirty="0">
                  <a:solidFill>
                    <a:srgbClr val="0000FF"/>
                  </a:solidFill>
                  <a:latin typeface="Cambria Math" panose="02040503050406030204" pitchFamily="18" charset="0"/>
                  <a:ea typeface="ＭＳ Ｐゴシック"/>
                </a:endParaRPr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1697A3C-C36A-8AA5-B62C-274ACD15D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46" y="956502"/>
                <a:ext cx="11533908" cy="5636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9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DC766-0BBB-397F-D126-23FE06F03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D69CD6C-3108-2C01-762F-275E36740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AFE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A83FAD28-4D61-FB36-C968-41FEAA3501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" y="1885950"/>
            <a:ext cx="12191999" cy="295275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多変数線形回帰の不偏分散</a:t>
            </a:r>
          </a:p>
        </p:txBody>
      </p:sp>
    </p:spTree>
    <p:extLst>
      <p:ext uri="{BB962C8B-B14F-4D97-AF65-F5344CB8AC3E}">
        <p14:creationId xmlns:p14="http://schemas.microsoft.com/office/powerpoint/2010/main" val="3772515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ED49C-2722-4282-81BA-5DBFA5CF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715DA8E8-5874-8380-7C1C-7D8510AA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84" y="0"/>
            <a:ext cx="9144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線形最小二乗法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線形回帰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5C22F3A-DE61-86A8-4D7E-FD9839410C4D}"/>
                  </a:ext>
                </a:extLst>
              </p:cNvPr>
              <p:cNvSpPr txBox="1"/>
              <p:nvPr/>
            </p:nvSpPr>
            <p:spPr>
              <a:xfrm>
                <a:off x="571500" y="725422"/>
                <a:ext cx="11620500" cy="6118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データ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(x</a:t>
                </a:r>
                <a:r>
                  <a:rPr kumimoji="1" lang="en-US" altLang="ja-JP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8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lang="en-US" altLang="ja-JP" sz="28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)</a:t>
                </a:r>
                <a:r>
                  <a:rPr lang="en-US" altLang="ja-JP" sz="28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ja-JP" altLang="en-US" sz="28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をもっともよく再現するように </a:t>
                </a:r>
                <a:endParaRPr lang="en-US" altLang="ja-JP" sz="28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8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モデル関数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8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=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</a:t>
                </a:r>
                <a:r>
                  <a:rPr kumimoji="1" lang="en-US" altLang="ja-JP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bx</a:t>
                </a:r>
                <a:r>
                  <a:rPr kumimoji="1" lang="en-US" altLang="ja-JP" sz="28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パラメータ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を決定する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8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8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最小二乗法</a:t>
                </a:r>
                <a:r>
                  <a:rPr lang="en-US" altLang="ja-JP" sz="28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:</a:t>
                </a:r>
                <a:r>
                  <a:rPr lang="ja-JP" altLang="en-US" sz="28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偏差二乗和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Σ(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</a:t>
                </a:r>
                <a:r>
                  <a:rPr kumimoji="1" lang="en-US" altLang="ja-JP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bx</a:t>
                </a:r>
                <a:r>
                  <a:rPr kumimoji="1" lang="en-US" altLang="ja-JP" sz="28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8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en-US" altLang="ja-JP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1" lang="en-US" altLang="ja-JP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/d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2Σ(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</a:t>
                </a:r>
                <a:r>
                  <a:rPr kumimoji="1" lang="en-US" altLang="ja-JP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bx</a:t>
                </a:r>
                <a:r>
                  <a:rPr kumimoji="1" lang="en-US" altLang="ja-JP" sz="2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   = 2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an   +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Σ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2Σ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 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en-US" altLang="ja-JP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1" lang="en-US" altLang="ja-JP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/</a:t>
                </a:r>
                <a:r>
                  <a:rPr kumimoji="1" lang="en-US" altLang="ja-JP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1" lang="en-US" altLang="ja-JP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2Σ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</a:t>
                </a:r>
                <a:r>
                  <a:rPr kumimoji="1" lang="en-US" altLang="ja-JP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bx</a:t>
                </a:r>
                <a:r>
                  <a:rPr kumimoji="1" lang="en-US" altLang="ja-JP" sz="2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= 2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Σ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+ 2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Σ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2Σ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※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   </a:t>
                </a:r>
                <a:r>
                  <a:rPr kumimoji="1" lang="ja-JP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2Σ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 2Σ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2Σ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+ 2Σ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 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 2Σ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の連立方程式を解けばよい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pt-BR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pt-BR" altLang="ja-JP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pt-BR" altLang="ja-JP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pt-BR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pt-BR" altLang="ja-JP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pt-BR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pt-BR" altLang="ja-JP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kumimoji="1" lang="pt-BR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kumimoji="1" lang="en-US" altLang="ja-JP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pt-BR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pt-BR" altLang="ja-JP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num>
                            <m:den>
                              <m:r>
                                <a:rPr kumimoji="1" lang="en-US" altLang="ja-JP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1" lang="pt-BR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pt-BR" altLang="ja-JP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pt-BR" altLang="ja-JP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pt-BR" altLang="ja-JP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pt-BR" altLang="ja-JP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pt-BR" altLang="ja-JP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pt-BR" altLang="ja-JP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5C22F3A-DE61-86A8-4D7E-FD983941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725422"/>
                <a:ext cx="11620500" cy="6118919"/>
              </a:xfrm>
              <a:prstGeom prst="rect">
                <a:avLst/>
              </a:prstGeom>
              <a:blipFill>
                <a:blip r:embed="rId3"/>
                <a:stretch>
                  <a:fillRect l="-1102" t="-12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5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AD3BF-9CFA-D475-7A34-846754ED7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56023C7-D42D-B01C-4902-BA92BF197D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5584" y="0"/>
                <a:ext cx="9144000" cy="769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p</a:t>
                </a:r>
                <a:r>
                  <a:rPr kumimoji="1" lang="ja-JP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個のパラメータ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kumimoji="1" lang="ja-JP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をもつ多変数線形回帰</a:t>
                </a:r>
                <a:endParaRPr kumimoji="1" lang="ja-JP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j-cs"/>
                </a:endParaRP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56023C7-D42D-B01C-4902-BA92BF19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5584" y="0"/>
                <a:ext cx="9144000" cy="769620"/>
              </a:xfrm>
              <a:prstGeom prst="rect">
                <a:avLst/>
              </a:prstGeom>
              <a:blipFill>
                <a:blip r:embed="rId3"/>
                <a:stretch>
                  <a:fillRect t="-794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81D2C41-A620-325D-BEF2-C8B3097EBE07}"/>
                  </a:ext>
                </a:extLst>
              </p:cNvPr>
              <p:cNvSpPr txBox="1"/>
              <p:nvPr/>
            </p:nvSpPr>
            <p:spPr>
              <a:xfrm>
                <a:off x="356041" y="686842"/>
                <a:ext cx="11708959" cy="699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p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パラメータ、</a:t>
                </a:r>
                <a:r>
                  <a:rPr kumimoji="1" lang="en-US" altLang="ja-JP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n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データ 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), …, </a:t>
                </a:r>
                <a:r>
                  <a:rPr lang="en-US" altLang="ja-JP" sz="32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32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3200" dirty="0">
                    <a:solidFill>
                      <a:srgbClr val="000000"/>
                    </a:solidFill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3200" dirty="0">
                    <a:solidFill>
                      <a:srgbClr val="000000"/>
                    </a:solidFill>
                  </a:rPr>
                  <a:t>) </a:t>
                </a: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設計行列　</a:t>
                </a:r>
                <a14:m>
                  <m:oMath xmlns:m="http://schemas.openxmlformats.org/officeDocument/2006/math"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e>
                            <m:e/>
                            <m:e>
                              <m:sSub>
                                <m:sSubPr>
                                  <m:ctrlP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en-US" altLang="ja-JP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1" lang="en-US" altLang="ja-JP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/>
                            <m:e>
                              <m:sSub>
                                <m:sSubPr>
                                  <m:ctrlP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       </a:t>
                </a:r>
                <a14:m>
                  <m:oMath xmlns:m="http://schemas.openxmlformats.org/officeDocument/2006/math"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en-US" altLang="ja-JP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sz="3200" i="1" dirty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3200" b="1" dirty="0">
                    <a:solidFill>
                      <a:srgbClr val="0000FF"/>
                    </a:solidFill>
                  </a:rPr>
                  <a:t>モデル</a:t>
                </a:r>
                <a:r>
                  <a:rPr lang="en-US" altLang="ja-JP" sz="3200" b="1" dirty="0">
                    <a:solidFill>
                      <a:srgbClr val="0000FF"/>
                    </a:solidFill>
                  </a:rPr>
                  <a:t>:</a:t>
                </a:r>
                <a:r>
                  <a:rPr lang="ja-JP" altLang="en-US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  <m:e>
                        <m:sSub>
                          <m:sSubPr>
                            <m:ctrlP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ja-JP" altLang="en-US" sz="3200" dirty="0">
                    <a:solidFill>
                      <a:srgbClr val="000000"/>
                    </a:solidFill>
                  </a:rPr>
                  <a:t>　　</a:t>
                </a:r>
                <a:endParaRPr lang="en-US" altLang="ja-JP" sz="3200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3200" dirty="0">
                    <a:solidFill>
                      <a:srgbClr val="000000"/>
                    </a:solidFill>
                  </a:rPr>
                  <a:t>	     </a:t>
                </a:r>
                <a14:m>
                  <m:oMath xmlns:m="http://schemas.openxmlformats.org/officeDocument/2006/math">
                    <m:r>
                      <a:rPr lang="en-US" altLang="ja-JP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𝑋𝐴</m:t>
                    </m:r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目的関数 </a:t>
                </a:r>
                <a:r>
                  <a:rPr kumimoji="1" lang="en-US" altLang="ja-JP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S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 = Σ((XA)</a:t>
                </a:r>
                <a:r>
                  <a:rPr kumimoji="1" lang="en-US" altLang="ja-JP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i</a:t>
                </a:r>
                <a:r>
                  <a:rPr kumimoji="1" lang="en-US" altLang="ja-JP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  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- </a:t>
                </a:r>
                <a:r>
                  <a:rPr kumimoji="1" lang="en-US" altLang="ja-JP" sz="32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y</a:t>
                </a:r>
                <a:r>
                  <a:rPr kumimoji="1" lang="en-US" altLang="ja-JP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i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)</a:t>
                </a:r>
                <a:r>
                  <a:rPr kumimoji="1" lang="en-US" altLang="ja-JP" sz="32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2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𝑋𝐴</m:t>
                            </m:r>
                            <m:r>
                              <a:rPr kumimoji="1" lang="en-US" altLang="ja-JP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𝑋𝐴</m:t>
                        </m:r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を最小化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kumimoji="1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kumimoji="1" lang="en-US" altLang="ja-JP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kumimoji="1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	</a:t>
                </a:r>
                <a:r>
                  <a:rPr kumimoji="1" lang="ja-JP" alt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パラメータ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の推定値</a:t>
                </a:r>
                <a:r>
                  <a:rPr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ja-JP" alt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ja-JP" alt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𝐻𝑌</m:t>
                    </m:r>
                  </m:oMath>
                </a14:m>
                <a:endParaRPr lang="en-US" altLang="ja-JP" sz="3200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ＭＳ Ｐゴシック"/>
                  </a:rPr>
                  <a:t>		</a:t>
                </a:r>
                <a:r>
                  <a:rPr kumimoji="1" lang="en-US" altLang="ja-JP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kumimoji="1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  <m:sup>
                        <m: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ＭＳ Ｐゴシック"/>
                  </a:rPr>
                  <a:t>: 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ＭＳ Ｐゴシック"/>
                  </a:rPr>
                  <a:t>ハット行列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3200" b="1" dirty="0">
                  <a:solidFill>
                    <a:srgbClr val="FF0000"/>
                  </a:solidFill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81D2C41-A620-325D-BEF2-C8B3097EB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41" y="686842"/>
                <a:ext cx="11708959" cy="6994735"/>
              </a:xfrm>
              <a:prstGeom prst="rect">
                <a:avLst/>
              </a:prstGeom>
              <a:blipFill>
                <a:blip r:embed="rId4"/>
                <a:stretch>
                  <a:fillRect l="-1301" t="-14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9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DD533-C5CF-B727-E80F-BC4989C2F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776DDE40-EE68-656F-6419-B4E9BA514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パラメータの誤差（分散）</a:t>
            </a:r>
            <a:endParaRPr lang="ja-JP" altLang="en-US" sz="3200" b="1" kern="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A76B38B-AE97-9F17-B874-5271CE74FEC0}"/>
                  </a:ext>
                </a:extLst>
              </p:cNvPr>
              <p:cNvSpPr txBox="1"/>
              <p:nvPr/>
            </p:nvSpPr>
            <p:spPr>
              <a:xfrm>
                <a:off x="576072" y="771025"/>
                <a:ext cx="11512296" cy="5484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dirty="0">
                    <a:solidFill>
                      <a:schemeClr val="tx1"/>
                    </a:solidFill>
                  </a:rPr>
                  <a:t>パラメータ推定値</a:t>
                </a:r>
                <a:r>
                  <a:rPr lang="en-US" altLang="ja-JP" sz="2800" dirty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ja-JP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𝐻𝑌</m:t>
                    </m:r>
                    <m:r>
                      <a:rPr lang="en-US" altLang="ja-JP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chemeClr val="tx1"/>
                    </a:solidFill>
                    <a:latin typeface="Times New Roman"/>
                    <a:ea typeface="ＭＳ Ｐゴシック"/>
                  </a:rPr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ja-JP" sz="280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1" lang="ja-JP" altLang="en-US" sz="2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</a:rPr>
                  <a:t>　</a:t>
                </a:r>
                <a:endParaRPr kumimoji="1" lang="en-US" altLang="ja-JP" sz="2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800" dirty="0">
                    <a:solidFill>
                      <a:schemeClr val="tx1"/>
                    </a:solidFill>
                    <a:latin typeface="Times New Roman"/>
                    <a:ea typeface="ＭＳ Ｐゴシック"/>
                  </a:rPr>
                  <a:t>y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Times New Roman"/>
                    <a:ea typeface="ＭＳ Ｐゴシック"/>
                  </a:rPr>
                  <a:t>の推定値　　　　 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Times New Roman"/>
                    <a:ea typeface="ＭＳ Ｐゴシック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ja-JP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acc>
                      <m:accPr>
                        <m:chr m:val="̂"/>
                        <m:ctrlP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𝐻𝑌</m:t>
                    </m:r>
                  </m:oMath>
                </a14:m>
                <a:endParaRPr lang="en-US" altLang="ja-JP" sz="2800" b="0" dirty="0">
                  <a:solidFill>
                    <a:schemeClr val="tx1"/>
                  </a:solidFill>
                  <a:latin typeface="Times New Roman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残差</a:t>
                </a:r>
                <a:r>
                  <a:rPr lang="ja-JP" altLang="en-US" sz="2800" dirty="0">
                    <a:solidFill>
                      <a:schemeClr val="tx1"/>
                    </a:solidFill>
                  </a:rPr>
                  <a:t>ベクトル        </a:t>
                </a:r>
                <a:r>
                  <a:rPr lang="en-US" altLang="ja-JP" sz="2800" dirty="0">
                    <a:solidFill>
                      <a:schemeClr val="tx1"/>
                    </a:solidFill>
                  </a:rPr>
                  <a:t>:</a:t>
                </a:r>
                <a:r>
                  <a:rPr lang="ja-JP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ja-JP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　　</a:t>
                </a:r>
                <a:endParaRPr lang="en-US" altLang="ja-JP" sz="2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𝑋𝐴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𝑋𝐴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ja-JP" alt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ja-JP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ja-JP" alt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ja-JP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ja-JP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ja-JP" alt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とおいて、</a:t>
                </a:r>
                <a:r>
                  <a:rPr lang="en-US" altLang="ja-JP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b="0" dirty="0">
                    <a:solidFill>
                      <a:schemeClr val="tx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ja-JP" alt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ja-JP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ja-JP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ja-JP" altLang="en-US" sz="2800" b="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ja-JP" altLang="en-US" sz="2800" b="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ja-JP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dirty="0"/>
                  <a:t>となる。</a:t>
                </a:r>
                <a:endParaRPr lang="en-US" altLang="ja-JP" sz="28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dirty="0">
                    <a:solidFill>
                      <a:schemeClr val="tx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ja-JP" altLang="en-US" sz="28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の共分散行列を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ja-JP" altLang="en-US" sz="28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とすると</a:t>
                </a:r>
                <a:endParaRPr lang="en-US" altLang="ja-JP" sz="28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b="0" dirty="0">
                    <a:solidFill>
                      <a:schemeClr val="tx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ja-JP" alt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ja-JP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altLang="ja-JP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𝛴</m:t>
                    </m:r>
                    <m:sSup>
                      <m:sSup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800" b="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l-GR" altLang="ja-JP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𝛴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ja-JP" altLang="en-US" sz="28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の場合は</a:t>
                </a:r>
                <a:r>
                  <a:rPr lang="ja-JP" altLang="en-US" sz="28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　</a:t>
                </a:r>
                <a:endParaRPr lang="en-US" altLang="ja-JP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b="0" dirty="0">
                    <a:solidFill>
                      <a:schemeClr val="tx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ja-JP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altLang="ja-JP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ja-JP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ja-JP" sz="28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A76B38B-AE97-9F17-B874-5271CE74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" y="771025"/>
                <a:ext cx="11512296" cy="5484578"/>
              </a:xfrm>
              <a:prstGeom prst="rect">
                <a:avLst/>
              </a:prstGeom>
              <a:blipFill>
                <a:blip r:embed="rId3"/>
                <a:stretch>
                  <a:fillRect l="-1112" t="-1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2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33ED0-695B-F6AA-A9A4-93B4CD8B1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11C2732B-8135-36F3-81E0-2E1D668E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パラメータを</a:t>
            </a:r>
            <a:r>
              <a:rPr lang="en-US" altLang="ja-JP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p</a:t>
            </a: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個含む線形モデルの不偏分散</a:t>
            </a:r>
            <a:r>
              <a:rPr lang="en-US" altLang="ja-JP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自由度 </a:t>
            </a:r>
            <a:r>
              <a:rPr lang="en-US" altLang="ja-JP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n – p</a:t>
            </a:r>
            <a:endParaRPr lang="ja-JP" altLang="en-US" sz="3200" b="1" kern="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CF7F837-272D-F4A1-4E4B-2BED89C026C8}"/>
                  </a:ext>
                </a:extLst>
              </p:cNvPr>
              <p:cNvSpPr txBox="1"/>
              <p:nvPr/>
            </p:nvSpPr>
            <p:spPr>
              <a:xfrm>
                <a:off x="576072" y="628147"/>
                <a:ext cx="11512296" cy="6120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800" dirty="0">
                    <a:latin typeface="Times New Roman"/>
                    <a:ea typeface="ＭＳ Ｐゴシック"/>
                  </a:rPr>
                  <a:t>y</a:t>
                </a:r>
                <a:r>
                  <a:rPr lang="ja-JP" altLang="en-US" sz="2800" dirty="0">
                    <a:latin typeface="Times New Roman"/>
                    <a:ea typeface="ＭＳ Ｐゴシック"/>
                  </a:rPr>
                  <a:t>の推定値　　　　 </a:t>
                </a:r>
                <a:r>
                  <a:rPr lang="en-US" altLang="ja-JP" sz="2800" dirty="0">
                    <a:latin typeface="Times New Roman"/>
                    <a:ea typeface="ＭＳ Ｐゴシック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ja-JP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acc>
                      <m:accPr>
                        <m:chr m:val="̂"/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𝐻𝑌</m:t>
                    </m:r>
                  </m:oMath>
                </a14:m>
                <a:endParaRPr lang="en-US" altLang="ja-JP" sz="2800" b="0" dirty="0">
                  <a:latin typeface="Times New Roman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残差</a:t>
                </a:r>
                <a:r>
                  <a:rPr lang="ja-JP" altLang="en-US" sz="2800" b="0" dirty="0">
                    <a:solidFill>
                      <a:srgbClr val="000000"/>
                    </a:solidFill>
                  </a:rPr>
                  <a:t>ベクトル        </a:t>
                </a:r>
                <a:r>
                  <a:rPr lang="en-US" altLang="ja-JP" sz="2800" b="0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28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ja-JP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　　</a:t>
                </a:r>
                <a:endParaRPr lang="en-US" altLang="ja-JP" sz="2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理論誤差</a:t>
                </a:r>
                <a:r>
                  <a:rPr lang="ja-JP" altLang="en-US" sz="2800" dirty="0">
                    <a:solidFill>
                      <a:srgbClr val="000000"/>
                    </a:solidFill>
                  </a:rPr>
                  <a:t>ベクトル</a:t>
                </a:r>
                <a:r>
                  <a:rPr lang="en-US" altLang="ja-JP" sz="280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は真のパラメータ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28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残差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二乗和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SSE</m:t>
                    </m:r>
                    <m:r>
                      <a:rPr lang="en-US" altLang="ja-JP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ja-JP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ja-JP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ja-JP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ja-JP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ja-JP" sz="2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b="0" dirty="0">
                    <a:solidFill>
                      <a:srgbClr val="000000"/>
                    </a:solidFill>
                  </a:rPr>
                  <a:t>　　　　　　　　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SSE</m:t>
                    </m:r>
                    <m:r>
                      <a:rPr lang="en-US" altLang="ja-JP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(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は対称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冪等行列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を使う </a:t>
                </a:r>
                <a:r>
                  <a:rPr lang="ja-JP" altLang="en-US" sz="2800" baseline="30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注</a:t>
                </a:r>
                <a:r>
                  <a:rPr lang="en-US" altLang="ja-JP" sz="2800" baseline="30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2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𝑋𝐴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を代入し、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𝐻𝑋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=&gt;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</a:rPr>
                  <a:t>を使うと、</a:t>
                </a:r>
                <a:endParaRPr lang="en-US" altLang="ja-JP" sz="2800" dirty="0">
                  <a:solidFill>
                    <a:srgbClr val="00000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SSE</m:t>
                    </m:r>
                    <m:r>
                      <a:rPr lang="en-US" altLang="ja-JP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ja-JP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d>
                      <m:d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ja-JP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ja-JP" sz="2800" b="0" dirty="0">
                  <a:solidFill>
                    <a:srgbClr val="00000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b="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𝐒𝐒𝐄</m:t>
                    </m:r>
                    <m:r>
                      <a:rPr lang="en-US" altLang="ja-JP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3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altLang="ja-JP" sz="3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ja-JP" altLang="en-US" sz="3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ja-JP" sz="3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altLang="ja-JP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ja-JP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ja-JP" altLang="en-US" sz="2800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残差二乗和を理論誤差で表現 </a:t>
                </a:r>
                <a:r>
                  <a:rPr lang="ja-JP" altLang="en-US" sz="2800" baseline="30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注</a:t>
                </a:r>
                <a:r>
                  <a:rPr lang="en-US" altLang="ja-JP" sz="2800" baseline="30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2</a:t>
                </a:r>
                <a:br>
                  <a:rPr lang="en-US" altLang="ja-JP" sz="2800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US" altLang="ja-JP" sz="2800" b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ea typeface="ＭＳ Ｐゴシック"/>
                  </a:rPr>
                  <a:t>注</a:t>
                </a:r>
                <a:r>
                  <a:rPr lang="en-US" altLang="ja-JP" sz="2000" dirty="0">
                    <a:solidFill>
                      <a:srgbClr val="000000"/>
                    </a:solidFill>
                    <a:ea typeface="ＭＳ Ｐゴシック"/>
                  </a:rPr>
                  <a:t>1:</a:t>
                </a:r>
                <a:r>
                  <a:rPr lang="ja-JP" altLang="en-US" sz="2000" dirty="0">
                    <a:solidFill>
                      <a:srgbClr val="000000"/>
                    </a:solidFill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b="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0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000" b="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000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2000" b="0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b="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0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000" b="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000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Times New Roman"/>
                    <a:ea typeface="ＭＳ Ｐゴシック"/>
                  </a:rPr>
                  <a:t>=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>
                        <a:latin typeface="Cambria Math" panose="02040503050406030204" pitchFamily="18" charset="0"/>
                      </a:rPr>
                      <m:t>𝑋𝑋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b="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0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000" b="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000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  <a:latin typeface="Times New Roman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dirty="0">
                    <a:latin typeface="Times New Roman"/>
                    <a:ea typeface="ＭＳ Ｐゴシック"/>
                  </a:rPr>
                  <a:t>　　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Times New Roman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𝐻𝑋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  <a:latin typeface="Times New Roman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注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2:</a:t>
                </a:r>
                <a:r>
                  <a:rPr lang="ja-JP" alt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acc>
                      <m:accPr>
                        <m:chr m:val="̂"/>
                        <m:ctrlPr>
                          <a:rPr lang="ja-JP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ja-JP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を代入しても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ja-JP" alt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になり、定義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SSE</m:t>
                    </m:r>
                    <m: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に矛盾していそうだが、</a:t>
                </a:r>
                <a:endParaRPr lang="en-US" altLang="ja-JP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0" dirty="0">
                    <a:latin typeface="Cambria Math" panose="02040503050406030204" pitchFamily="18" charset="0"/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ja-JP" altLang="en-US" sz="2000" b="0" dirty="0">
                    <a:latin typeface="Cambria Math" panose="02040503050406030204" pitchFamily="18" charset="0"/>
                  </a:rPr>
                  <a:t> なので矛盾しない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CF7F837-272D-F4A1-4E4B-2BED89C0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" y="628147"/>
                <a:ext cx="11512296" cy="6120650"/>
              </a:xfrm>
              <a:prstGeom prst="rect">
                <a:avLst/>
              </a:prstGeom>
              <a:blipFill>
                <a:blip r:embed="rId3"/>
                <a:stretch>
                  <a:fillRect l="-1112" t="-1096" b="-7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0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B5C9F-A459-CC2F-C6D8-DE49203B6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9757D15-03EB-D9F4-37BE-C3B9B13A3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パラメータを</a:t>
            </a:r>
            <a:r>
              <a:rPr lang="en-US" altLang="ja-JP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p</a:t>
            </a: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個含む線形モデルの不偏分散</a:t>
            </a:r>
            <a:r>
              <a:rPr lang="en-US" altLang="ja-JP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自由度 </a:t>
            </a:r>
            <a:r>
              <a:rPr lang="en-US" altLang="ja-JP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n – p</a:t>
            </a:r>
            <a:endParaRPr lang="ja-JP" altLang="en-US" sz="3200" b="1" kern="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6D501D2-5DA4-E49E-750C-3AB2DF728175}"/>
                  </a:ext>
                </a:extLst>
              </p:cNvPr>
              <p:cNvSpPr txBox="1"/>
              <p:nvPr/>
            </p:nvSpPr>
            <p:spPr>
              <a:xfrm>
                <a:off x="339852" y="769620"/>
                <a:ext cx="11512296" cy="6001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残差</a:t>
                </a:r>
                <a:r>
                  <a:rPr lang="ja-JP" altLang="en-US" sz="2400" b="0" dirty="0">
                    <a:solidFill>
                      <a:srgbClr val="000000"/>
                    </a:solidFill>
                  </a:rPr>
                  <a:t>ベクトル        </a:t>
                </a:r>
                <a:r>
                  <a:rPr lang="en-US" altLang="ja-JP" sz="2400" b="0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24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ja-JP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　　</a:t>
                </a:r>
                <a:endParaRPr lang="en-US" altLang="ja-JP" sz="2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理論誤差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ベクトル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は真のパラメータ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24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𝐒𝐒𝐄</m:t>
                    </m:r>
                    <m:r>
                      <a:rPr lang="en-US" altLang="ja-JP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ja-JP" altLang="en-US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ja-JP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altLang="ja-JP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ja-JP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ja-JP" altLang="en-US" sz="2400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残差二乗和を理論誤差で表現</a:t>
                </a:r>
                <a:br>
                  <a:rPr lang="en-US" altLang="ja-JP" sz="2400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US" altLang="ja-JP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はスカラーなので、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trace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使うと、</a:t>
                </a:r>
                <a:endParaRPr lang="en-US" altLang="ja-JP" sz="2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800" dirty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800" b="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ja-JP" sz="2800" b="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ja-JP" altLang="en-US" sz="2800" b="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ja-JP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trace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ja-JP" sz="2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altLang="ja-JP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trace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sz="2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d>
                          <m:d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ja-JP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8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800" b="0" dirty="0">
                    <a:solidFill>
                      <a:srgbClr val="000000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trace</m:t>
                    </m:r>
                    <m:d>
                      <m:dPr>
                        <m:ctrlPr>
                          <a:rPr lang="en-US" altLang="ja-JP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2800" dirty="0">
                  <a:solidFill>
                    <a:srgbClr val="00000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dirty="0">
                    <a:solidFill>
                      <a:srgbClr val="000000"/>
                    </a:solidFill>
                  </a:rPr>
                  <a:t>実験で計算できる残差二乗和の期待値</a:t>
                </a:r>
                <a:r>
                  <a:rPr lang="en-US" altLang="ja-JP" sz="2800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</a:rPr>
                  <a:t>理論的な分散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:</a:t>
                </a:r>
                <a:r>
                  <a:rPr lang="ja-JP" alt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</a:rPr>
                  <a:t>  </a:t>
                </a:r>
                <a:r>
                  <a:rPr lang="ja-JP" altLang="en-US" sz="2800" dirty="0">
                    <a:solidFill>
                      <a:srgbClr val="FF0000"/>
                    </a:solidFill>
                  </a:rPr>
                  <a:t>　　</a:t>
                </a:r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800" dirty="0">
                    <a:solidFill>
                      <a:schemeClr val="tx1"/>
                    </a:solidFill>
                  </a:rPr>
                  <a:t>　　　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sSup>
                      <m:sSup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ととると、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ja-JP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 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ja-JP" altLang="en-US" sz="28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　　　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※</a:t>
                </a:r>
                <a:r>
                  <a:rPr lang="ja-JP" alt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sSup>
                      <m:sSupPr>
                        <m:ctrlP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ja-JP" sz="3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ja-JP" alt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3200" b="1" dirty="0">
                    <a:solidFill>
                      <a:srgbClr val="FF0000"/>
                    </a:solidFill>
                  </a:rPr>
                  <a:t>は不偏分散</a:t>
                </a:r>
                <a:endParaRPr lang="en-US" altLang="ja-JP" sz="2800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6D501D2-5DA4-E49E-750C-3AB2DF728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52" y="769620"/>
                <a:ext cx="11512296" cy="6001002"/>
              </a:xfrm>
              <a:prstGeom prst="rect">
                <a:avLst/>
              </a:prstGeom>
              <a:blipFill>
                <a:blip r:embed="rId3"/>
                <a:stretch>
                  <a:fillRect l="-1112" t="-10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3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52C74-E989-6A51-05FE-39E225D6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3CC36CDE-F1A5-4D6C-47BE-C111183BD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プログラム</a:t>
            </a:r>
            <a:r>
              <a:rPr lang="en-US" altLang="ja-JP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3</a:t>
            </a: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変数回帰とパラメータ誤差、推定値の分布</a:t>
            </a:r>
            <a:endParaRPr lang="ja-JP" altLang="en-US" sz="3200" b="1" kern="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4484F87-66E5-F306-F211-8F07DCBB3EC5}"/>
              </a:ext>
            </a:extLst>
          </p:cNvPr>
          <p:cNvSpPr txBox="1"/>
          <p:nvPr/>
        </p:nvSpPr>
        <p:spPr>
          <a:xfrm>
            <a:off x="339852" y="769620"/>
            <a:ext cx="1151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mlsq_error_plot_sampling.py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ja-JP" altLang="en-US" sz="2400" dirty="0">
                <a:solidFill>
                  <a:srgbClr val="000000"/>
                </a:solidFill>
              </a:rPr>
              <a:t>線形回帰でパラメータ推定値と標準偏差を計算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ja-JP" altLang="en-US" sz="2400" b="0" dirty="0">
                <a:solidFill>
                  <a:srgbClr val="000000"/>
                </a:solidFill>
              </a:rPr>
              <a:t>乱数により、</a:t>
            </a:r>
            <a:r>
              <a:rPr lang="en-US" altLang="ja-JP" sz="2400" b="0" dirty="0">
                <a:solidFill>
                  <a:srgbClr val="000000"/>
                </a:solidFill>
              </a:rPr>
              <a:t>1σ</a:t>
            </a:r>
            <a:r>
              <a:rPr lang="ja-JP" altLang="en-US" sz="2400" b="0" dirty="0">
                <a:solidFill>
                  <a:srgbClr val="000000"/>
                </a:solidFill>
              </a:rPr>
              <a:t>、</a:t>
            </a:r>
            <a:r>
              <a:rPr lang="en-US" altLang="ja-JP" sz="2400" b="0" dirty="0">
                <a:solidFill>
                  <a:srgbClr val="000000"/>
                </a:solidFill>
              </a:rPr>
              <a:t>5σ</a:t>
            </a:r>
            <a:r>
              <a:rPr lang="ja-JP" altLang="en-US" sz="2400" b="0" dirty="0">
                <a:solidFill>
                  <a:srgbClr val="000000"/>
                </a:solidFill>
              </a:rPr>
              <a:t>に収まる</a:t>
            </a:r>
            <a:r>
              <a:rPr lang="ja-JP" altLang="en-US" sz="2400" b="0" dirty="0">
                <a:solidFill>
                  <a:srgbClr val="FF0000"/>
                </a:solidFill>
              </a:rPr>
              <a:t>パラメータをサンプリング</a:t>
            </a:r>
            <a:r>
              <a:rPr lang="ja-JP" altLang="en-US" sz="2400" b="0" dirty="0">
                <a:solidFill>
                  <a:srgbClr val="000000"/>
                </a:solidFill>
              </a:rPr>
              <a:t>し、回帰曲線を描く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2C5A59-2498-DCC1-2DDE-E380A027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78" t="15746" r="8981" b="2057"/>
          <a:stretch/>
        </p:blipFill>
        <p:spPr>
          <a:xfrm>
            <a:off x="1689199" y="2090021"/>
            <a:ext cx="7066874" cy="45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CC9B1-04E9-ACD3-2BAD-FC8335B0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540C32CC-8ECC-1B3A-E2D6-197E44BF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プログラム</a:t>
            </a:r>
            <a:r>
              <a:rPr lang="en-US" altLang="ja-JP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3</a:t>
            </a: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変数回帰とパラメータ誤差、推定値の分布</a:t>
            </a:r>
            <a:endParaRPr lang="ja-JP" altLang="en-US" sz="3200" b="1" kern="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34E18D-CF00-AD12-3022-B9DDFD346A1E}"/>
              </a:ext>
            </a:extLst>
          </p:cNvPr>
          <p:cNvSpPr txBox="1"/>
          <p:nvPr/>
        </p:nvSpPr>
        <p:spPr>
          <a:xfrm>
            <a:off x="339852" y="769620"/>
            <a:ext cx="1151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mlsq_error_plot_ystd.py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ja-JP" altLang="en-US" sz="2400" dirty="0">
                <a:solidFill>
                  <a:srgbClr val="000000"/>
                </a:solidFill>
              </a:rPr>
              <a:t>線形回帰でパラメータ推定値と標準偏差を計算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ja-JP" altLang="en-US" sz="2400" b="0" dirty="0">
                <a:solidFill>
                  <a:srgbClr val="000000"/>
                </a:solidFill>
              </a:rPr>
              <a:t>乱数により</a:t>
            </a:r>
            <a:r>
              <a:rPr lang="en-US" altLang="ja-JP" sz="2400" b="0" dirty="0" err="1">
                <a:solidFill>
                  <a:srgbClr val="FF0000"/>
                </a:solidFill>
              </a:rPr>
              <a:t>y</a:t>
            </a:r>
            <a:r>
              <a:rPr lang="en-US" altLang="ja-JP" sz="2400" b="0" baseline="-25000" dirty="0" err="1">
                <a:solidFill>
                  <a:srgbClr val="FF0000"/>
                </a:solidFill>
              </a:rPr>
              <a:t>i</a:t>
            </a:r>
            <a:r>
              <a:rPr lang="ja-JP" altLang="en-US" sz="2400" b="0" dirty="0">
                <a:solidFill>
                  <a:srgbClr val="FF0000"/>
                </a:solidFill>
              </a:rPr>
              <a:t>をサンプリング</a:t>
            </a:r>
            <a:r>
              <a:rPr lang="ja-JP" altLang="en-US" sz="2400" b="0" dirty="0">
                <a:solidFill>
                  <a:srgbClr val="000000"/>
                </a:solidFill>
              </a:rPr>
              <a:t>し、</a:t>
            </a:r>
            <a:r>
              <a:rPr lang="en-US" altLang="ja-JP" sz="2400" b="0" dirty="0" err="1">
                <a:solidFill>
                  <a:srgbClr val="000000"/>
                </a:solidFill>
              </a:rPr>
              <a:t>y</a:t>
            </a:r>
            <a:r>
              <a:rPr lang="en-US" altLang="ja-JP" sz="2400" b="0" baseline="-25000" dirty="0" err="1">
                <a:solidFill>
                  <a:srgbClr val="000000"/>
                </a:solidFill>
              </a:rPr>
              <a:t>i</a:t>
            </a:r>
            <a:r>
              <a:rPr lang="ja-JP" altLang="en-US" sz="2400" b="0" dirty="0">
                <a:solidFill>
                  <a:srgbClr val="000000"/>
                </a:solidFill>
              </a:rPr>
              <a:t>の期待値と標準偏差を計算する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989AE3D-7F32-59D2-05A6-A3B5BC776C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7" t="16431" r="8678" b="2357"/>
          <a:stretch/>
        </p:blipFill>
        <p:spPr>
          <a:xfrm>
            <a:off x="2530765" y="2225964"/>
            <a:ext cx="7312930" cy="46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24FAC-4C3E-3232-9BFB-32D3AB3EA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5E3B522-C349-C25A-5D3D-AC29BCBE81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27" t="14375" r="7432" b="3125"/>
          <a:stretch/>
        </p:blipFill>
        <p:spPr>
          <a:xfrm>
            <a:off x="4957763" y="2414083"/>
            <a:ext cx="7064310" cy="4493922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C4C7E09E-7B7D-2833-1321-91B4DD527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プログラム</a:t>
            </a:r>
            <a:r>
              <a:rPr lang="en-US" altLang="ja-JP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3</a:t>
            </a:r>
            <a:r>
              <a:rPr lang="ja-JP" altLang="en-US" sz="32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変数回帰とパラメータ誤差、推定値の分布</a:t>
            </a:r>
            <a:endParaRPr lang="ja-JP" altLang="en-US" sz="3200" b="1" kern="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EFA80F7-0DB6-FB5A-5568-D1DDACD64BA8}"/>
                  </a:ext>
                </a:extLst>
              </p:cNvPr>
              <p:cNvSpPr txBox="1"/>
              <p:nvPr/>
            </p:nvSpPr>
            <p:spPr>
              <a:xfrm>
                <a:off x="339852" y="769620"/>
                <a:ext cx="11512296" cy="2238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400" dirty="0">
                    <a:solidFill>
                      <a:srgbClr val="000000"/>
                    </a:solidFill>
                  </a:rPr>
                  <a:t>mlsq_error_plot_ystd_analytical.py</a:t>
                </a:r>
              </a:p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</a:rPr>
                  <a:t>線形回帰でパラメータ推定値と標準偏差を計算</a:t>
                </a:r>
                <a:endParaRPr lang="en-US" altLang="ja-JP" sz="2400" dirty="0">
                  <a:solidFill>
                    <a:srgbClr val="000000"/>
                  </a:solidFill>
                </a:endParaRPr>
              </a:p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  <a:defRPr/>
                </a:pPr>
                <a:r>
                  <a:rPr lang="ja-JP" altLang="en-US" sz="2400" b="0" dirty="0">
                    <a:solidFill>
                      <a:srgbClr val="FF0000"/>
                    </a:solidFill>
                  </a:rPr>
                  <a:t>誤差の伝播則</a:t>
                </a:r>
                <a:r>
                  <a:rPr lang="ja-JP" altLang="en-US" sz="2400" b="0" dirty="0">
                    <a:solidFill>
                      <a:srgbClr val="000000"/>
                    </a:solidFill>
                  </a:rPr>
                  <a:t>から、</a:t>
                </a:r>
                <a:r>
                  <a:rPr lang="en-US" altLang="ja-JP" sz="2400" b="0" dirty="0" err="1">
                    <a:solidFill>
                      <a:srgbClr val="000000"/>
                    </a:solidFill>
                  </a:rPr>
                  <a:t>y</a:t>
                </a:r>
                <a:r>
                  <a:rPr lang="en-US" altLang="ja-JP" sz="2400" b="0" baseline="-25000" dirty="0" err="1">
                    <a:solidFill>
                      <a:srgbClr val="000000"/>
                    </a:solidFill>
                  </a:rPr>
                  <a:t>i</a:t>
                </a:r>
                <a:r>
                  <a:rPr lang="ja-JP" altLang="en-US" sz="2400" b="0" dirty="0">
                    <a:solidFill>
                      <a:srgbClr val="000000"/>
                    </a:solidFill>
                  </a:rPr>
                  <a:t>の期待値と標準偏差を計算する</a:t>
                </a:r>
                <a:br>
                  <a:rPr lang="en-US" altLang="ja-JP" sz="2400" b="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ja-JP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ja-JP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ja-JP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ja-JP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2400" b="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ja-JP" sz="2400" b="0" i="1" dirty="0">
                    <a:latin typeface="Cambria Math" panose="02040503050406030204" pitchFamily="18" charset="0"/>
                  </a:rPr>
                  <a:t> </a:t>
                </a:r>
                <a:br>
                  <a:rPr lang="en-US" altLang="ja-JP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ja-JP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b="0" dirty="0">
                    <a:solidFill>
                      <a:srgbClr val="000000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EFA80F7-0DB6-FB5A-5568-D1DDACD64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52" y="769620"/>
                <a:ext cx="11512296" cy="2238370"/>
              </a:xfrm>
              <a:prstGeom prst="rect">
                <a:avLst/>
              </a:prstGeom>
              <a:blipFill>
                <a:blip r:embed="rId4"/>
                <a:stretch>
                  <a:fillRect l="-847" t="-2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4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986971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中心極限定理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80467" y="847902"/>
                <a:ext cx="11856676" cy="5558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ある集団から </a:t>
                </a: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ja-JP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個の標本をと</a:t>
                </a:r>
                <a:r>
                  <a:rPr kumimoji="0" lang="ja-JP" altLang="en-US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り、</a:t>
                </a:r>
                <a:r>
                  <a:rPr kumimoji="0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を大きくしていくと、</a:t>
                </a:r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 defTabSz="457200">
                  <a:spcAft>
                    <a:spcPts val="6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標本の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平均値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μ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</a:t>
                </a:r>
                <a:r>
                  <a:rPr kumimoji="0" lang="ja-JP" altLang="en-US" sz="28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確率密度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</a:t>
                </a:r>
                <a:b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0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正規分布 </a:t>
                </a:r>
                <a14:m>
                  <m:oMath xmlns:m="http://schemas.openxmlformats.org/officeDocument/2006/math">
                    <m:r>
                      <a:rPr kumimoji="0"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kumimoji="0"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0" lang="ja-JP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kumimoji="0"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0"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kumimoji="0"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ja-JP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𝐞𝐱𝐩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ja-JP" alt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  <m:r>
                                      <a:rPr kumimoji="0"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kumimoji="0" lang="en-US" altLang="ja-JP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ja-JP" altLang="en-US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kumimoji="0"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kumimoji="0"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0"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kumimoji="0"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ja-JP" alt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kumimoji="0"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kumimoji="0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kumimoji="0" lang="en-US" altLang="ja-JP" sz="2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に収束する。</a:t>
                </a:r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en-US" altLang="ja-JP" sz="2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:r>
                  <a:rPr kumimoji="0" lang="ja-JP" altLang="en-US" sz="2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多くの標本集団を作ると</a:t>
                </a:r>
                <a:r>
                  <a:rPr kumimoji="0" lang="en-US" altLang="ja-JP" sz="2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: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μ 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の平均 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&lt;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μ</a:t>
                </a:r>
                <a:r>
                  <a:rPr kumimoji="0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&gt;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母集団の平均に収束する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 defTabSz="457200">
                  <a:spcAft>
                    <a:spcPts val="6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en-US" altLang="ja-JP" sz="2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:r>
                  <a:rPr kumimoji="0" lang="ja-JP" altLang="en-US" sz="2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r>
                  <a:rPr kumimoji="0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dirty="0">
                    <a:solidFill>
                      <a:srgbClr val="000000"/>
                    </a:solidFill>
                  </a:rPr>
                  <a:t>μ </a:t>
                </a:r>
                <a:r>
                  <a:rPr kumimoji="0" lang="ja-JP" altLang="en-US" sz="2400" dirty="0">
                    <a:solidFill>
                      <a:srgbClr val="000000"/>
                    </a:solidFill>
                  </a:rPr>
                  <a:t>の分散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kumimoji="0" lang="en-US" altLang="ja-JP" sz="24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</a:rPr>
                            </m:ctrlPr>
                          </m:accPr>
                          <m:e>
                            <m:r>
                              <a:rPr kumimoji="0" lang="ja-JP" altLang="en-US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</a:rPr>
                          <m:t>2</m:t>
                        </m:r>
                      </m:sup>
                    </m:sSup>
                    <m:r>
                      <a:rPr kumimoji="0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0"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endParaRPr kumimoji="0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defTabSz="457200">
                  <a:spcAft>
                    <a:spcPts val="6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例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統計分布関数はエネルギーに関して指数関数になるが、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defTabSz="457200">
                  <a:spcAft>
                    <a:spcPts val="6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ja-JP" altLang="en-US" sz="2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標本の </a:t>
                </a:r>
                <a:r>
                  <a:rPr kumimoji="0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E</a:t>
                </a: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などの平均値は正規分布に収束する</a:t>
                </a:r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e>
                    </m:d>
                    <m:r>
                      <a:rPr kumimoji="0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m:rPr>
                        <m:sty m:val="p"/>
                      </m:rPr>
                      <a:rPr kumimoji="0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exp</m:t>
                    </m:r>
                    <m:d>
                      <m:dPr>
                        <m:ctrlP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kumimoji="0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7" y="847902"/>
                <a:ext cx="11856676" cy="5558381"/>
              </a:xfrm>
              <a:prstGeom prst="rect">
                <a:avLst/>
              </a:prstGeom>
              <a:blipFill>
                <a:blip r:embed="rId3"/>
                <a:stretch>
                  <a:fillRect l="-1080" t="-14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779382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F2B8A-E4AE-181B-0EEF-588ACF230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E7A91FB-173D-D5BF-A696-C7218D7F2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AFE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B0CFF92C-E9FC-4C25-5C78-AC2970770B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" y="1885950"/>
            <a:ext cx="12191999" cy="295275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線形回帰の誤差と伝播則</a:t>
            </a:r>
            <a:b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</a:br>
            <a:b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</a:b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TFT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パラメータの誤差を例に</a:t>
            </a:r>
          </a:p>
        </p:txBody>
      </p:sp>
    </p:spTree>
    <p:extLst>
      <p:ext uri="{BB962C8B-B14F-4D97-AF65-F5344CB8AC3E}">
        <p14:creationId xmlns:p14="http://schemas.microsoft.com/office/powerpoint/2010/main" val="105480113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14FEB-E712-3836-6A27-A5BE2A5DE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>
            <a:extLst>
              <a:ext uri="{FF2B5EF4-FFF2-40B4-BE49-F238E27FC236}">
                <a16:creationId xmlns:a16="http://schemas.microsoft.com/office/drawing/2014/main" id="{6C27DBA5-6373-99B1-D603-B1C0421D06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TFT</a:t>
            </a:r>
            <a:r>
              <a:rPr lang="ja-JP" altLang="en-US" sz="3600" b="1" dirty="0">
                <a:solidFill>
                  <a:srgbClr val="0000FF"/>
                </a:solidFill>
              </a:rPr>
              <a:t>特性の解析</a:t>
            </a:r>
            <a:r>
              <a:rPr lang="en-US" altLang="ja-JP" sz="3600" b="1" dirty="0">
                <a:solidFill>
                  <a:srgbClr val="0000FF"/>
                </a:solidFill>
              </a:rPr>
              <a:t>: </a:t>
            </a:r>
            <a:r>
              <a:rPr lang="ja-JP" altLang="en-US" sz="3600" b="1" dirty="0">
                <a:solidFill>
                  <a:srgbClr val="0000FF"/>
                </a:solidFill>
              </a:rPr>
              <a:t>飽和移動度と閾値電圧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6" name="Rectangle 4">
                <a:extLst>
                  <a:ext uri="{FF2B5EF4-FFF2-40B4-BE49-F238E27FC236}">
                    <a16:creationId xmlns:a16="http://schemas.microsoft.com/office/drawing/2014/main" id="{D8C101FA-AC57-BC46-0B54-F763E72A2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387" y="828626"/>
                <a:ext cx="7657546" cy="14687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𝐺𝑆</m:t>
                                </m:r>
                              </m:sub>
                            </m:sSub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ja-JP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ja-JP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𝐷𝑆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　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kumimoji="1" lang="en-US" altLang="ja-JP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V</a:t>
                </a:r>
                <a:r>
                  <a:rPr kumimoji="1" lang="en-US" altLang="ja-JP" sz="28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DS</a:t>
                </a:r>
                <a:r>
                  <a:rPr kumimoji="1" lang="en-US" altLang="ja-JP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&gt; </a:t>
                </a:r>
                <a:r>
                  <a:rPr kumimoji="1" lang="en-US" altLang="ja-JP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V</a:t>
                </a:r>
                <a:r>
                  <a:rPr kumimoji="1" lang="en-US" altLang="ja-JP" sz="280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</a:t>
                </a:r>
                <a:r>
                  <a:rPr kumimoji="1" lang="en-US" altLang="ja-JP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= V</a:t>
                </a:r>
                <a:r>
                  <a:rPr kumimoji="1" lang="en-US" altLang="ja-JP" sz="28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GS</a:t>
                </a:r>
                <a:r>
                  <a:rPr kumimoji="1" lang="ja-JP" altLang="en-US" sz="28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–</a:t>
                </a:r>
                <a:r>
                  <a:rPr kumimoji="1" lang="ja-JP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V</a:t>
                </a:r>
                <a:r>
                  <a:rPr kumimoji="1" lang="en-US" altLang="ja-JP" sz="28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th</a:t>
                </a:r>
                <a:r>
                  <a:rPr kumimoji="1" lang="ja-JP" altLang="en-US" sz="280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=&gt;</a:t>
                </a:r>
                <a:r>
                  <a:rPr kumimoji="1" lang="ja-JP" alt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p>
                      <m:sSup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𝐺𝑆</m:t>
                                </m:r>
                              </m:sub>
                            </m:sSub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5956" name="Rectangle 4">
                <a:extLst>
                  <a:ext uri="{FF2B5EF4-FFF2-40B4-BE49-F238E27FC236}">
                    <a16:creationId xmlns:a16="http://schemas.microsoft.com/office/drawing/2014/main" id="{D8C101FA-AC57-BC46-0B54-F763E72A2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87" y="828626"/>
                <a:ext cx="7657546" cy="1468735"/>
              </a:xfrm>
              <a:prstGeom prst="rect">
                <a:avLst/>
              </a:prstGeom>
              <a:blipFill>
                <a:blip r:embed="rId2"/>
                <a:stretch>
                  <a:fillRect l="-1592" b="-41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957" name="Rectangle 5">
                <a:extLst>
                  <a:ext uri="{FF2B5EF4-FFF2-40B4-BE49-F238E27FC236}">
                    <a16:creationId xmlns:a16="http://schemas.microsoft.com/office/drawing/2014/main" id="{7E20AACA-1165-3696-B3A5-29E86020A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445" y="4135727"/>
                <a:ext cx="3581430" cy="21125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3600" b="1" dirty="0">
                    <a:solidFill>
                      <a:srgbClr val="000000"/>
                    </a:solidFill>
                  </a:rPr>
                  <a:t>y = a + bx </a:t>
                </a:r>
                <a:r>
                  <a:rPr lang="ja-JP" altLang="en-US" sz="3600" b="1" dirty="0">
                    <a:solidFill>
                      <a:srgbClr val="000000"/>
                    </a:solidFill>
                  </a:rPr>
                  <a:t>で回帰</a:t>
                </a:r>
                <a:endParaRPr lang="en-US" altLang="ja-JP" sz="3600" b="1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 　</a:t>
                </a:r>
                <a:r>
                  <a:rPr kumimoji="1" lang="en-US" altLang="ja-JP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V</a:t>
                </a:r>
                <a:r>
                  <a:rPr kumimoji="1" lang="en-US" altLang="ja-JP" sz="36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th</a:t>
                </a:r>
                <a:r>
                  <a:rPr kumimoji="1" lang="ja-JP" alt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=</a:t>
                </a:r>
                <a:r>
                  <a:rPr kumimoji="1" lang="ja-JP" alt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–a  / b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 　</a:t>
                </a:r>
                <a14:m>
                  <m:oMath xmlns:m="http://schemas.openxmlformats.org/officeDocument/2006/math">
                    <m:r>
                      <a:rPr lang="ja-JP" alt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kumimoji="1" lang="en-US" altLang="ja-JP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lang="ja-JP" alt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  <m:sSub>
                          <m:sSubPr>
                            <m:ctrlPr>
                              <a:rPr lang="ja-JP" alt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ja-JP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kumimoji="1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𝒃</m:t>
                        </m:r>
                      </m:e>
                      <m:sup>
                        <m:r>
                          <a:rPr kumimoji="1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1" lang="en-US" altLang="ja-JP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5957" name="Rectangle 5">
                <a:extLst>
                  <a:ext uri="{FF2B5EF4-FFF2-40B4-BE49-F238E27FC236}">
                    <a16:creationId xmlns:a16="http://schemas.microsoft.com/office/drawing/2014/main" id="{7E20AACA-1165-3696-B3A5-29E86020A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7445" y="4135727"/>
                <a:ext cx="3581430" cy="2112501"/>
              </a:xfrm>
              <a:prstGeom prst="rect">
                <a:avLst/>
              </a:prstGeom>
              <a:blipFill>
                <a:blip r:embed="rId3"/>
                <a:stretch>
                  <a:fillRect l="-5281" t="-5476" r="-4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958" name="Object 5">
                <a:extLst>
                  <a:ext uri="{FF2B5EF4-FFF2-40B4-BE49-F238E27FC236}">
                    <a16:creationId xmlns:a16="http://schemas.microsoft.com/office/drawing/2014/main" id="{A03C0835-45C5-FFE7-904C-FCCB7DAE789A}"/>
                  </a:ext>
                </a:extLst>
              </p:cNvPr>
              <p:cNvSpPr txBox="1"/>
              <p:nvPr/>
            </p:nvSpPr>
            <p:spPr bwMode="auto">
              <a:xfrm flipH="1">
                <a:off x="1262545" y="2690070"/>
                <a:ext cx="4930778" cy="14144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ja-JP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𝐷𝑆</m:t>
                              </m:r>
                            </m:sub>
                          </m:sSub>
                        </m:e>
                        <m:sup>
                          <m:r>
                            <a:rPr kumimoji="1" lang="ja-JP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1/2</m:t>
                          </m:r>
                        </m:sup>
                      </m:sSup>
                      <m:r>
                        <a:rPr kumimoji="1" lang="ja-JP" alt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ja-JP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𝑊</m:t>
                              </m:r>
                            </m:num>
                            <m:den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𝐿</m:t>
                              </m:r>
                            </m:den>
                          </m:f>
                          <m:r>
                            <a:rPr kumimoji="1" lang="ja-JP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sSub>
                            <m:sSubPr>
                              <m:ctrlP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kumimoji="1" lang="ja-JP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𝐺𝑆</m:t>
                              </m:r>
                            </m:sub>
                          </m:sSub>
                          <m:r>
                            <a:rPr kumimoji="1" lang="ja-JP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5958" name="Object 5">
                <a:extLst>
                  <a:ext uri="{FF2B5EF4-FFF2-40B4-BE49-F238E27FC236}">
                    <a16:creationId xmlns:a16="http://schemas.microsoft.com/office/drawing/2014/main" id="{A03C0835-45C5-FFE7-904C-FCCB7DAE7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262545" y="2690070"/>
                <a:ext cx="4930778" cy="1414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5960" name="Object 1046">
            <a:extLst>
              <a:ext uri="{FF2B5EF4-FFF2-40B4-BE49-F238E27FC236}">
                <a16:creationId xmlns:a16="http://schemas.microsoft.com/office/drawing/2014/main" id="{933EC88C-95FB-264B-158B-20C1C2FC7F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88112"/>
              </p:ext>
            </p:extLst>
          </p:nvPr>
        </p:nvGraphicFramePr>
        <p:xfrm>
          <a:off x="8014188" y="1481931"/>
          <a:ext cx="3908425" cy="347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tanford Graphics ｽﾗｲﾄﾞ" r:id="rId5" imgW="6350635" imgH="5644515" progId="StanfordGraphics">
                  <p:embed/>
                </p:oleObj>
              </mc:Choice>
              <mc:Fallback>
                <p:oleObj name="Stanford Graphics ｽﾗｲﾄﾞ" r:id="rId5" imgW="6350635" imgH="5644515" progId="StanfordGraphics">
                  <p:embed/>
                  <p:pic>
                    <p:nvPicPr>
                      <p:cNvPr id="125960" name="Object 1046">
                        <a:extLst>
                          <a:ext uri="{FF2B5EF4-FFF2-40B4-BE49-F238E27FC236}">
                            <a16:creationId xmlns:a16="http://schemas.microsoft.com/office/drawing/2014/main" id="{933EC88C-95FB-264B-158B-20C1C2FC7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188" y="1481931"/>
                        <a:ext cx="3908425" cy="347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1" name="Rectangle 1048">
            <a:extLst>
              <a:ext uri="{FF2B5EF4-FFF2-40B4-BE49-F238E27FC236}">
                <a16:creationId xmlns:a16="http://schemas.microsoft.com/office/drawing/2014/main" id="{E266E75D-5548-BD97-0EAA-1B5CF11C8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125" y="4791868"/>
            <a:ext cx="1018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(V)</a:t>
            </a:r>
          </a:p>
        </p:txBody>
      </p:sp>
      <p:sp>
        <p:nvSpPr>
          <p:cNvPr id="125962" name="Rectangle 1052">
            <a:extLst>
              <a:ext uri="{FF2B5EF4-FFF2-40B4-BE49-F238E27FC236}">
                <a16:creationId xmlns:a16="http://schemas.microsoft.com/office/drawing/2014/main" id="{913BA4AD-D98E-16EA-B404-5D832195A1D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136005" y="2868582"/>
            <a:ext cx="1505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1/2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1/2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125963" name="Line 11">
            <a:extLst>
              <a:ext uri="{FF2B5EF4-FFF2-40B4-BE49-F238E27FC236}">
                <a16:creationId xmlns:a16="http://schemas.microsoft.com/office/drawing/2014/main" id="{B4D48E60-14E3-CFC5-63F5-73B8D0A848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6212" y="2294731"/>
            <a:ext cx="2222500" cy="2324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64" name="Text Box 1047">
            <a:extLst>
              <a:ext uri="{FF2B5EF4-FFF2-40B4-BE49-F238E27FC236}">
                <a16:creationId xmlns:a16="http://schemas.microsoft.com/office/drawing/2014/main" id="{00030581-27B8-6A3B-1E28-2077A2067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612" y="2167731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=2,4,6,8,10V</a:t>
            </a:r>
          </a:p>
        </p:txBody>
      </p:sp>
      <p:sp>
        <p:nvSpPr>
          <p:cNvPr id="125965" name="Line 13">
            <a:extLst>
              <a:ext uri="{FF2B5EF4-FFF2-40B4-BE49-F238E27FC236}">
                <a16:creationId xmlns:a16="http://schemas.microsoft.com/office/drawing/2014/main" id="{785D624B-3493-C760-AACA-0EE6EE6F25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01812" y="2472531"/>
            <a:ext cx="609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66" name="Text Box 1047">
            <a:extLst>
              <a:ext uri="{FF2B5EF4-FFF2-40B4-BE49-F238E27FC236}">
                <a16:creationId xmlns:a16="http://schemas.microsoft.com/office/drawing/2014/main" id="{777AC76E-E65B-0C16-C89A-EAAB49B6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812" y="2853531"/>
            <a:ext cx="684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sat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67" name="AutoShape 15">
            <a:extLst>
              <a:ext uri="{FF2B5EF4-FFF2-40B4-BE49-F238E27FC236}">
                <a16:creationId xmlns:a16="http://schemas.microsoft.com/office/drawing/2014/main" id="{619A73F6-7CC3-C5CE-4E8F-98B5DB432B8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839812" y="2929731"/>
            <a:ext cx="533400" cy="533400"/>
          </a:xfrm>
          <a:prstGeom prst="rtTriangl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>
                    <a:alpha val="7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68" name="Rectangle 16">
            <a:extLst>
              <a:ext uri="{FF2B5EF4-FFF2-40B4-BE49-F238E27FC236}">
                <a16:creationId xmlns:a16="http://schemas.microsoft.com/office/drawing/2014/main" id="{B3A58EA0-6FBD-7C41-C328-13F8D944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438" y="3647281"/>
            <a:ext cx="657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V</a:t>
            </a:r>
            <a:r>
              <a:rPr kumimoji="1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th</a:t>
            </a:r>
          </a:p>
        </p:txBody>
      </p:sp>
      <p:sp>
        <p:nvSpPr>
          <p:cNvPr id="125969" name="Line 17">
            <a:extLst>
              <a:ext uri="{FF2B5EF4-FFF2-40B4-BE49-F238E27FC236}">
                <a16:creationId xmlns:a16="http://schemas.microsoft.com/office/drawing/2014/main" id="{B2E41A15-AC8D-CB67-A4F9-47E4F8E3D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6662" y="4104481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70" name="AutoShape 18">
            <a:extLst>
              <a:ext uri="{FF2B5EF4-FFF2-40B4-BE49-F238E27FC236}">
                <a16:creationId xmlns:a16="http://schemas.microsoft.com/office/drawing/2014/main" id="{2BE5EB74-C73D-E5D1-E868-2C3D6AB6A6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06412" y="3005931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71" name="Line 19">
            <a:extLst>
              <a:ext uri="{FF2B5EF4-FFF2-40B4-BE49-F238E27FC236}">
                <a16:creationId xmlns:a16="http://schemas.microsoft.com/office/drawing/2014/main" id="{44A069EF-32CC-4EC7-23EC-DF9D115571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68262" y="3755231"/>
            <a:ext cx="990600" cy="876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08246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1"/>
            <a:ext cx="9144000" cy="6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線形回帰 </a:t>
            </a:r>
            <a:r>
              <a:rPr kumimoji="1" lang="en-US" altLang="ja-JP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y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= </a:t>
            </a:r>
            <a:r>
              <a:rPr kumimoji="1" lang="en-US" altLang="ja-JP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a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+ </a:t>
            </a:r>
            <a:r>
              <a:rPr kumimoji="1" lang="en-US" altLang="ja-JP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bx</a:t>
            </a:r>
            <a:r>
              <a:rPr kumimoji="1" lang="ja-JP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の誤差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249516" y="928062"/>
                <a:ext cx="11849099" cy="6194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モデル関数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: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　　目的関数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</a:rPr>
                  <a:t>を最小化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　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,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</a:rPr>
                  <a:t>の平均とする</a:t>
                </a:r>
                <a:endParaRPr lang="en-US" altLang="ja-JP" sz="2400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den>
                    </m:f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　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∆=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𝑛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d>
                              <m:d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	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推定値の誤差の標本分散を求める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: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altLang="ja-JP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標準誤差：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f>
                      <m:fPr>
                        <m:ctrlP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den>
                    </m:f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𝒙𝒙</m:t>
                                </m:r>
                              </m:sub>
                            </m:s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	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𝒙𝒙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相関係数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𝒓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ja-JP" alt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altLang="ja-JP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ja-JP" alt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altLang="ja-JP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516" y="928062"/>
                <a:ext cx="11849099" cy="6194256"/>
              </a:xfrm>
              <a:prstGeom prst="rect">
                <a:avLst/>
              </a:prstGeom>
              <a:blipFill>
                <a:blip r:embed="rId3"/>
                <a:stretch>
                  <a:fillRect l="-823" t="-36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D5180DD-31BF-4AA5-91B7-88778AC46D07}"/>
              </a:ext>
            </a:extLst>
          </p:cNvPr>
          <p:cNvSpPr/>
          <p:nvPr/>
        </p:nvSpPr>
        <p:spPr>
          <a:xfrm>
            <a:off x="6865954" y="657416"/>
            <a:ext cx="524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酒井英行訳、</a:t>
            </a:r>
            <a:r>
              <a:rPr kumimoji="1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M.C.Barford</a:t>
            </a: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著、実験精度と誤差、丸善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9D7CA-8902-D28F-5953-597CC06AE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48B68233-78AF-684C-A3D8-781DF0A74B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2192000" cy="769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defRPr/>
                </a:pPr>
                <a:r>
                  <a:rPr lang="en-US" altLang="ja-JP" sz="3200" b="1" kern="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2</a:t>
                </a:r>
                <a:r>
                  <a:rPr lang="ja-JP" altLang="en-US" sz="3200" b="1" kern="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変数線形回帰のパラメータ誤差</a:t>
                </a:r>
                <a:r>
                  <a:rPr lang="en-US" altLang="ja-JP" sz="3200" b="1" kern="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32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en-US" altLang="ja-JP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32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altLang="ja-JP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  <m:sup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ja-JP" altLang="en-US" sz="3200" b="1" kern="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から導出 </a:t>
                </a:r>
                <a:endParaRPr lang="en-US" altLang="ja-JP" sz="3200" b="1" kern="0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48B68233-78AF-684C-A3D8-781DF0A74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12192000" cy="769620"/>
              </a:xfrm>
              <a:prstGeom prst="rect">
                <a:avLst/>
              </a:prstGeom>
              <a:blipFill>
                <a:blip r:embed="rId3"/>
                <a:stretch>
                  <a:fillRect b="-150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DA575F-891C-2A79-3A2F-80960E47A400}"/>
                  </a:ext>
                </a:extLst>
              </p:cNvPr>
              <p:cNvSpPr txBox="1"/>
              <p:nvPr/>
            </p:nvSpPr>
            <p:spPr>
              <a:xfrm>
                <a:off x="489391" y="846434"/>
                <a:ext cx="10323543" cy="596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2</a:t>
                </a:r>
                <a:r>
                  <a:rPr lang="ja-JP" altLang="en-US" sz="2200" dirty="0">
                    <a:latin typeface="Cambria Math" panose="02040503050406030204" pitchFamily="18" charset="0"/>
                  </a:rPr>
                  <a:t>変数の場合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altLang="ja-JP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altLang="ja-JP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t-BR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altLang="ja-JP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t-BR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altLang="ja-JP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pt-BR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endParaRPr lang="en-US" altLang="ja-JP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ja-JP" sz="2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ja-JP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ja-JP" altLang="en-US" sz="2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ja-JP" alt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とおく</a:t>
                </a:r>
                <a:endParaRPr lang="en-US" altLang="ja-JP" sz="2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2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pt-BR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altLang="ja-JP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BR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BR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2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ja-JP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誤差は</a:t>
                </a:r>
                <a:r>
                  <a:rPr lang="en-US" altLang="ja-JP" sz="2200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y</a:t>
                </a:r>
                <a:r>
                  <a:rPr lang="en-US" altLang="ja-JP" sz="2200" baseline="-25000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</a:t>
                </a:r>
                <a:r>
                  <a:rPr lang="ja-JP" alt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のみとする：</a:t>
                </a:r>
                <a:r>
                  <a:rPr lang="en-US" altLang="ja-JP" sz="2200" dirty="0">
                    <a:solidFill>
                      <a:schemeClr val="tx1"/>
                    </a:solidFill>
                  </a:rPr>
                  <a:t> </a:t>
                </a:r>
                <a:r>
                  <a:rPr lang="ja-JP" altLang="en-US" sz="2200" dirty="0">
                    <a:latin typeface="Cambria Math" panose="02040503050406030204" pitchFamily="18" charset="0"/>
                  </a:rPr>
                  <a:t> 不偏標準偏差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ja-JP" alt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altLang="ja-JP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ja-JP" alt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の推定値</a:t>
                </a:r>
                <a:r>
                  <a:rPr lang="en-US" altLang="ja-JP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多変数線形回帰の式から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pt-BR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pt-BR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BR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BR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ja-JP" sz="2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とおくと、</a:t>
                </a:r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標準分散：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pt-BR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pt-BR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𝑥𝑥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ja-JP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400" b="1" dirty="0">
                    <a:solidFill>
                      <a:srgbClr val="FF0000"/>
                    </a:solidFill>
                  </a:rPr>
                  <a:t>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pt-BR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pt-BR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</m:den>
                    </m:f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ja-JP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	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4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endParaRPr lang="en-US" altLang="ja-JP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DA575F-891C-2A79-3A2F-80960E47A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1" y="846434"/>
                <a:ext cx="10323543" cy="5967339"/>
              </a:xfrm>
              <a:prstGeom prst="rect">
                <a:avLst/>
              </a:prstGeom>
              <a:blipFill>
                <a:blip r:embed="rId4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500" name="Rectangle 124">
            <a:extLst>
              <a:ext uri="{FF2B5EF4-FFF2-40B4-BE49-F238E27FC236}">
                <a16:creationId xmlns:a16="http://schemas.microsoft.com/office/drawing/2014/main" id="{A0B913A7-AEDE-401B-A5E3-C93A1B393D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7584"/>
            <a:ext cx="9144000" cy="896814"/>
          </a:xfrm>
          <a:noFill/>
        </p:spPr>
        <p:txBody>
          <a:bodyPr/>
          <a:lstStyle/>
          <a:p>
            <a:pPr eaLnBrk="1" hangingPunct="1"/>
            <a:r>
              <a:rPr lang="en-US" altLang="ja-JP" sz="3323" b="1" dirty="0">
                <a:solidFill>
                  <a:srgbClr val="0000FF"/>
                </a:solidFill>
              </a:rPr>
              <a:t>TFT</a:t>
            </a:r>
            <a:r>
              <a:rPr lang="ja-JP" altLang="en-US" sz="3323" b="1" dirty="0">
                <a:solidFill>
                  <a:srgbClr val="0000FF"/>
                </a:solidFill>
              </a:rPr>
              <a:t>パラメータの誤差</a:t>
            </a:r>
            <a:r>
              <a:rPr lang="en-US" altLang="ja-JP" sz="3323" b="1" dirty="0">
                <a:solidFill>
                  <a:srgbClr val="0000FF"/>
                </a:solidFill>
              </a:rPr>
              <a:t>:</a:t>
            </a:r>
            <a:r>
              <a:rPr lang="ja-JP" altLang="en-US" sz="3323" b="1" dirty="0">
                <a:solidFill>
                  <a:srgbClr val="0000FF"/>
                </a:solidFill>
              </a:rPr>
              <a:t> 誤差の伝播則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843064" y="797589"/>
                <a:ext cx="10966315" cy="592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誤差の伝播則</a:t>
                </a: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変数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の標準誤差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が既知の場合、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の誤差は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14:m>
                  <m:oMath xmlns:m="http://schemas.openxmlformats.org/officeDocument/2006/math">
                    <m:r>
                      <a:rPr lang="el-GR" altLang="ja-JP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　</a:t>
                </a: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が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独立で正規分布に従う場合、</a:t>
                </a:r>
                <a14:m>
                  <m:oMath xmlns:m="http://schemas.openxmlformats.org/officeDocument/2006/math"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の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標準偏差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は</a:t>
                </a:r>
                <a:endParaRPr lang="en-US" altLang="ja-JP" sz="20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ja-JP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ja-JP" alt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num>
                                          <m:den>
                                            <m:r>
                                              <a:rPr lang="ja-JP" alt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l-G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ja-JP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ja-JP" alt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num>
                                          <m:den>
                                            <m:r>
                                              <a:rPr lang="ja-JP" alt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l-G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　</a:t>
                </a: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最小自乗法で </a:t>
                </a:r>
                <a:r>
                  <a:rPr lang="en-US" altLang="ja-JP" sz="2000" b="1" i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y</a:t>
                </a:r>
                <a:r>
                  <a:rPr lang="en-US" altLang="ja-JP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 = </a:t>
                </a:r>
                <a:r>
                  <a:rPr lang="en-US" altLang="ja-JP" sz="2000" b="1" i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a</a:t>
                </a:r>
                <a:r>
                  <a:rPr lang="en-US" altLang="ja-JP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 + </a:t>
                </a:r>
                <a:r>
                  <a:rPr lang="en-US" altLang="ja-JP" sz="2000" b="1" i="1" dirty="0" err="1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bx</a:t>
                </a:r>
                <a:r>
                  <a:rPr lang="en-US" altLang="ja-JP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の標準誤差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ja-JP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,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が得られたら ・・・</a:t>
                </a: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			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ja-JP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14:m>
                  <m:oMath xmlns:m="http://schemas.openxmlformats.org/officeDocument/2006/math"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	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14:m>
                  <m:oMath xmlns:m="http://schemas.openxmlformats.org/officeDocument/2006/math"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den>
                    </m:f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begChr m:val="["/>
                        <m:endChr m:val="]"/>
                        <m:ctrlPr>
                          <a:rPr lang="el-GR" altLang="ja-JP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𝑽𝒕𝒉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l-GR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ja-JP" sz="20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20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𝒃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20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l-GR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　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𝑽𝒕𝒉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l-GR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l-GR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・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rad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func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ja-JP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ja-JP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𝑐𝑜𝑛𝑠𝑡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func>
                          <m:func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　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ja-JP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ja-JP" sz="2000" b="1" dirty="0">
                  <a:solidFill>
                    <a:srgbClr val="FF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64" y="797589"/>
                <a:ext cx="10966315" cy="5923866"/>
              </a:xfrm>
              <a:prstGeom prst="rect">
                <a:avLst/>
              </a:prstGeom>
              <a:blipFill>
                <a:blip r:embed="rId2"/>
                <a:stretch>
                  <a:fillRect l="-556" t="-8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039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E957AE6-48D3-4447-9A30-315789EC4A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11"/>
          <a:stretch/>
        </p:blipFill>
        <p:spPr>
          <a:xfrm>
            <a:off x="201686" y="723089"/>
            <a:ext cx="8525691" cy="5625829"/>
          </a:xfrm>
          <a:prstGeom prst="rect">
            <a:avLst/>
          </a:prstGeom>
        </p:spPr>
      </p:pic>
      <p:sp>
        <p:nvSpPr>
          <p:cNvPr id="485500" name="Rectangle 124">
            <a:extLst>
              <a:ext uri="{FF2B5EF4-FFF2-40B4-BE49-F238E27FC236}">
                <a16:creationId xmlns:a16="http://schemas.microsoft.com/office/drawing/2014/main" id="{A0B913A7-AEDE-401B-A5E3-C93A1B393D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7584"/>
            <a:ext cx="9144000" cy="896814"/>
          </a:xfrm>
          <a:noFill/>
        </p:spPr>
        <p:txBody>
          <a:bodyPr/>
          <a:lstStyle/>
          <a:p>
            <a:pPr eaLnBrk="1" hangingPunct="1"/>
            <a:r>
              <a:rPr lang="ja-JP" altLang="en-US" sz="3323" b="1" dirty="0">
                <a:solidFill>
                  <a:srgbClr val="0000FF"/>
                </a:solidFill>
              </a:rPr>
              <a:t>最小二乗法の誤差 </a:t>
            </a:r>
            <a:r>
              <a:rPr lang="en-US" altLang="ja-JP" sz="3323" b="1" dirty="0">
                <a:solidFill>
                  <a:srgbClr val="0000FF"/>
                </a:solidFill>
              </a:rPr>
              <a:t>(1σ</a:t>
            </a:r>
            <a:r>
              <a:rPr lang="ja-JP" altLang="en-US" sz="3323" b="1" dirty="0">
                <a:solidFill>
                  <a:srgbClr val="0000FF"/>
                </a:solidFill>
              </a:rPr>
              <a:t>区間</a:t>
            </a:r>
            <a:r>
              <a:rPr lang="en-US" altLang="ja-JP" sz="3323" b="1" dirty="0">
                <a:solidFill>
                  <a:srgbClr val="0000FF"/>
                </a:solidFill>
              </a:rPr>
              <a:t>)</a:t>
            </a:r>
            <a:r>
              <a:rPr lang="ja-JP" altLang="en-US" sz="3323" b="1" dirty="0">
                <a:solidFill>
                  <a:srgbClr val="0000FF"/>
                </a:solidFill>
              </a:rPr>
              <a:t> と相関係数</a:t>
            </a:r>
          </a:p>
        </p:txBody>
      </p:sp>
      <p:sp>
        <p:nvSpPr>
          <p:cNvPr id="485519" name="Text Box 94">
            <a:extLst>
              <a:ext uri="{FF2B5EF4-FFF2-40B4-BE49-F238E27FC236}">
                <a16:creationId xmlns:a16="http://schemas.microsoft.com/office/drawing/2014/main" id="{9C8FB1CF-97E5-45F9-A72F-91FAF505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3" y="353757"/>
            <a:ext cx="2157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800" dirty="0">
                <a:solidFill>
                  <a:srgbClr val="0000FF"/>
                </a:solidFill>
              </a:rPr>
              <a:t>TFTiv_errorcheck.py</a:t>
            </a:r>
            <a:endParaRPr lang="en-US" altLang="ja-JP" sz="1800" baseline="30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正方形/長方形 3"/>
              <p:cNvSpPr/>
              <p:nvPr/>
            </p:nvSpPr>
            <p:spPr>
              <a:xfrm>
                <a:off x="5173020" y="4475129"/>
                <a:ext cx="6700831" cy="2330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フィッティング範囲を広げると</a:t>
                </a:r>
                <a:r>
                  <a:rPr lang="ja-JP" altLang="en-US" sz="16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相関係数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は 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1.0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に近づく</a:t>
                </a:r>
                <a:b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x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範囲が広いと相関係数は大きくなりやすい。</a:t>
                </a:r>
                <a:b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必ずしも良い直線範囲の指標にはなっていない</a:t>
                </a:r>
                <a:endParaRPr lang="en-US" altLang="ja-JP" sz="1600" b="1" dirty="0">
                  <a:solidFill>
                    <a:srgbClr val="FF0000"/>
                  </a:solidFill>
                  <a:latin typeface="Times New Roman"/>
                  <a:ea typeface="ＭＳ Ｐゴシック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ja-JP" altLang="en-US" sz="16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誤差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ja-JP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ja-JP" altLang="en-US" sz="16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の標準偏差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altLang="ja-JP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ja-JP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は 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Vgs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&gt;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16V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で明確に大きくなる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: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b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en-US" altLang="ja-JP" sz="1600" b="1" dirty="0" err="1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Vgs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&gt;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16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V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のデータを入れてはいけない</a:t>
                </a:r>
                <a:endParaRPr lang="en-US" altLang="ja-JP" sz="1600" b="1" dirty="0">
                  <a:solidFill>
                    <a:srgbClr val="FF0000"/>
                  </a:solidFill>
                  <a:latin typeface="Times New Roman"/>
                  <a:ea typeface="ＭＳ Ｐゴシック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移動度、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Vth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は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14 V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までのデータを入れると最大値をとる。</a:t>
                </a:r>
                <a:b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この結果に意味はない。フィッティング範囲の妥当性の検証が重要</a:t>
                </a:r>
                <a:endParaRPr lang="en-US" altLang="ja-JP" sz="16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ja-JP" altLang="en-US" sz="16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標準誤差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ja-JP" altLang="en-US" sz="1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は </a:t>
                </a:r>
                <a:r>
                  <a:rPr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1σ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ja-JP" altLang="en-US" sz="1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で表示していることに注意。</a:t>
                </a:r>
                <a:br>
                  <a:rPr lang="en-US" altLang="ja-JP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</a:br>
                <a:r>
                  <a:rPr lang="en-US" altLang="ja-JP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3σ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を見込むのが普通</a:t>
                </a:r>
                <a:endParaRPr lang="en-US" altLang="ja-JP" sz="1600" b="1" dirty="0">
                  <a:solidFill>
                    <a:srgbClr val="FF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020" y="4475129"/>
                <a:ext cx="6700831" cy="2330446"/>
              </a:xfrm>
              <a:prstGeom prst="rect">
                <a:avLst/>
              </a:prstGeom>
              <a:blipFill>
                <a:blip r:embed="rId3"/>
                <a:stretch>
                  <a:fillRect l="-364" t="-1047" b="-26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86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9D2A7-3BF6-AE8C-43ED-F4B1F4D7C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103B6C-4CF3-09EE-7BB6-204C236F7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986971"/>
          </a:xfrm>
        </p:spPr>
        <p:txBody>
          <a:bodyPr/>
          <a:lstStyle/>
          <a:p>
            <a:pPr eaLnBrk="1" hangingPunct="1"/>
            <a:r>
              <a:rPr lang="ja-JP" altLang="en-US" sz="3200" b="1" dirty="0">
                <a:solidFill>
                  <a:srgbClr val="0000FF"/>
                </a:solidFill>
              </a:rPr>
              <a:t>任意の確率密度関数 </a:t>
            </a:r>
            <a:r>
              <a:rPr lang="en-US" altLang="ja-JP" sz="3200" b="1" i="1" dirty="0">
                <a:solidFill>
                  <a:srgbClr val="0000FF"/>
                </a:solidFill>
              </a:rPr>
              <a:t>f</a:t>
            </a:r>
            <a:r>
              <a:rPr lang="en-US" altLang="ja-JP" sz="3200" b="1" dirty="0">
                <a:solidFill>
                  <a:srgbClr val="0000FF"/>
                </a:solidFill>
              </a:rPr>
              <a:t>(x) </a:t>
            </a:r>
            <a:r>
              <a:rPr lang="ja-JP" altLang="en-US" sz="3200" b="1" dirty="0">
                <a:solidFill>
                  <a:srgbClr val="0000FF"/>
                </a:solidFill>
              </a:rPr>
              <a:t>に従う乱数</a:t>
            </a:r>
            <a:r>
              <a:rPr lang="en-US" altLang="ja-JP" sz="2800" b="1" dirty="0">
                <a:solidFill>
                  <a:srgbClr val="0000FF"/>
                </a:solidFill>
              </a:rPr>
              <a:t>:</a:t>
            </a:r>
            <a:r>
              <a:rPr lang="ja-JP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</a:rPr>
              <a:t>Metropolis </a:t>
            </a:r>
            <a:r>
              <a:rPr lang="en-US" altLang="ja-JP" sz="2800" b="1" dirty="0" err="1">
                <a:solidFill>
                  <a:srgbClr val="0000FF"/>
                </a:solidFill>
              </a:rPr>
              <a:t>MonteCalro</a:t>
            </a:r>
            <a:r>
              <a:rPr lang="ja-JP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</a:rPr>
              <a:t>(MC)</a:t>
            </a:r>
            <a:r>
              <a:rPr lang="ja-JP" altLang="en-US" sz="2800" b="1" dirty="0">
                <a:solidFill>
                  <a:srgbClr val="0000FF"/>
                </a:solidFill>
              </a:rPr>
              <a:t>法</a:t>
            </a:r>
            <a:endParaRPr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62E2468-7B20-F7ED-46CF-9A0037040CC9}"/>
              </a:ext>
            </a:extLst>
          </p:cNvPr>
          <p:cNvSpPr/>
          <p:nvPr/>
        </p:nvSpPr>
        <p:spPr>
          <a:xfrm>
            <a:off x="335324" y="694582"/>
            <a:ext cx="1185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metropolis_rnd.py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</a:t>
            </a:r>
            <a:b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 = ‘metropolis’</a:t>
            </a:r>
            <a:b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proposal_type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'symmetric'</a:t>
            </a:r>
            <a:endParaRPr kumimoji="0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9938EB8-2E72-D468-0D44-4A1D7D122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4" y="2264242"/>
            <a:ext cx="6963682" cy="462855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98E8FE-0CDD-425A-233A-233F789160D7}"/>
              </a:ext>
            </a:extLst>
          </p:cNvPr>
          <p:cNvSpPr txBox="1"/>
          <p:nvPr/>
        </p:nvSpPr>
        <p:spPr>
          <a:xfrm>
            <a:off x="6697503" y="875662"/>
            <a:ext cx="5435230" cy="130189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初期点 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を決める。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各ステップ 𝑡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で次を繰り返す：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𝑥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𝑡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​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から提案分布𝑞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′∣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を使って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proposal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∼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′∣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𝑡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を生成。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受容確率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𝛼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=min (1,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proposal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)/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𝑡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))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を計算。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一様乱数 𝑢∼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[0,1]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を生成し、𝑢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𝛼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なら 𝑥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𝑡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proposal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そうでなければ 𝑥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𝑡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𝑡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​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これを十分な回数（バーンインも含め）繰り返すと、得られたサンプル列は 𝑝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)∝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に従う。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初期値に依存するので、バーンイン期間が必要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提案（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Proposal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：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現在の点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から、ある提案分布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q(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x′∣x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に従って新しい点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x′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を提案する。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典型的には対称なガウス分布（例：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q(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x′∣x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)=N(x,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σ</a:t>
            </a:r>
            <a:r>
              <a:rPr kumimoji="1" lang="el-GR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受容確率（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Acceptance Probability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：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以下の確率で提案された点を受け入れる：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α=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min(1, f(x′)f(x))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遷移（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Accept / Reject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：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一様乱数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u∼Uniform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(0,1)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を生成し、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u&lt;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なら 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x′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を受け入れる（次の点にする）。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そうでなければ現在の点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を再度採用（停留）。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8582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7E5C569-87E3-B800-89DD-B0572E061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692696"/>
            <a:ext cx="11665296" cy="60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ある物理状態を考え、そのエネルギーを計算し 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とする。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乱数を使って別の物理状態を作り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マルコフ連鎖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そのエネルギーを 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とする。　　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１．</a:t>
            </a:r>
            <a:r>
              <a:rPr kumimoji="1" lang="ja-JP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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0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であれば、無条件にその状態を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採択する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２．</a:t>
            </a:r>
            <a:r>
              <a:rPr kumimoji="1" lang="ja-JP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&gt;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0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であれば、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 = exp(–</a:t>
            </a:r>
            <a:r>
              <a:rPr kumimoji="1" lang="ja-JP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/</a:t>
            </a: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B</a:t>
            </a: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の確率で採択する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２．において、乱数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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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1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が 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r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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exp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(-</a:t>
            </a:r>
            <a:r>
              <a:rPr kumimoji="1" lang="ja-JP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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/</a:t>
            </a: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B</a:t>
            </a: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であれば採択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、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そうでなければ棄却し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、状態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をとりもどす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マルコフ連鎖により上記の採択・棄却条件で作られた集団は、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分布関数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exp(–</a:t>
            </a:r>
            <a:r>
              <a:rPr kumimoji="1" lang="ja-JP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/</a:t>
            </a: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B</a:t>
            </a: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に</a:t>
            </a:r>
            <a:r>
              <a:rPr lang="ja-JP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収束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この集団について平均をとれば物理量の統計的期待値が得られる。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63132E-E4B7-1B76-B2DC-371C1EDFC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Metropolis Monte Carlo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法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Boltzmann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分布</a:t>
            </a:r>
          </a:p>
        </p:txBody>
      </p:sp>
    </p:spTree>
    <p:extLst>
      <p:ext uri="{BB962C8B-B14F-4D97-AF65-F5344CB8AC3E}">
        <p14:creationId xmlns:p14="http://schemas.microsoft.com/office/powerpoint/2010/main" val="35441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CBEA1-CF0D-1BE2-44A0-3D9AE027E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714E68-C626-E85F-45C7-D50629667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986971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Metropolis Hastings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MC</a:t>
            </a:r>
            <a:r>
              <a:rPr lang="ja-JP" altLang="en-US" sz="3600" b="1" dirty="0">
                <a:solidFill>
                  <a:srgbClr val="0000FF"/>
                </a:solidFill>
              </a:rPr>
              <a:t>法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F05E40A-4B6E-355F-8811-548C7D7883AC}"/>
              </a:ext>
            </a:extLst>
          </p:cNvPr>
          <p:cNvSpPr/>
          <p:nvPr/>
        </p:nvSpPr>
        <p:spPr>
          <a:xfrm>
            <a:off x="335324" y="694582"/>
            <a:ext cx="1185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metropolis_rnd.py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</a:t>
            </a:r>
            <a:b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 = ‘</a:t>
            </a:r>
            <a:r>
              <a:rPr kumimoji="0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mh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</a:t>
            </a:r>
            <a:endParaRPr kumimoji="0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07F41BD-A097-2DFF-BF9D-EB09624E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22"/>
          <a:stretch/>
        </p:blipFill>
        <p:spPr>
          <a:xfrm>
            <a:off x="335324" y="2406150"/>
            <a:ext cx="7527645" cy="45019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22B241-4E5B-EFE0-EBE2-049EF07993F5}"/>
              </a:ext>
            </a:extLst>
          </p:cNvPr>
          <p:cNvSpPr txBox="1"/>
          <p:nvPr/>
        </p:nvSpPr>
        <p:spPr>
          <a:xfrm>
            <a:off x="6096000" y="949473"/>
            <a:ext cx="60960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初期点 𝑥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を決定。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現在の点 𝑥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から新しい点 𝑥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′∼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𝑞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′∣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を提案。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以下の 受容確率 を計算：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𝛼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=min(1,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′)⋅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𝑥∣𝑥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′)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 [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)⋅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′∣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一様乱数 𝑢∼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Uniform(0,1)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を生成し、𝑢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𝛼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なら 𝑥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′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を受け入れ、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そうでなければ 𝑥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</a:t>
            </a:r>
            <a:r>
              <a:rPr lang="ja-JP" altLang="en-US" sz="28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再度受け入れる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繰り返し。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非対称な分布でも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𝛼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=min(1,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𝑓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′)⋅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𝑞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𝑥∣𝑥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′)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 [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𝑓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)⋅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𝑞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′∣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𝑥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])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によって補正される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03861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3B4F3-7B64-A507-F0B8-45BCE4E10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81C089-A4E8-EE30-65AB-3233FAB5A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28664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Metropolis-Hastings MC</a:t>
            </a:r>
            <a:r>
              <a:rPr lang="ja-JP" altLang="en-US" sz="3600" b="1" dirty="0">
                <a:solidFill>
                  <a:srgbClr val="0000FF"/>
                </a:solidFill>
              </a:rPr>
              <a:t>法の証明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A2A064A-1240-ED8A-F5C8-50A19179C45F}"/>
                  </a:ext>
                </a:extLst>
              </p:cNvPr>
              <p:cNvSpPr txBox="1"/>
              <p:nvPr/>
            </p:nvSpPr>
            <p:spPr>
              <a:xfrm>
                <a:off x="84137" y="617298"/>
                <a:ext cx="911560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https://chatgpt.com/share/6800646d-a18c-800f-946e-a6894c976934</a:t>
                </a:r>
                <a:endParaRPr lang="en-US" altLang="ja-JP" dirty="0"/>
              </a:p>
              <a:p>
                <a:r>
                  <a:rPr lang="en-US" altLang="ja-JP" dirty="0"/>
                  <a:t>Metropolis</a:t>
                </a:r>
                <a:r>
                  <a:rPr lang="ja-JP" altLang="en-US" dirty="0"/>
                  <a:t>法は確率遷移が対称の場合 </a:t>
                </a: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)</a:t>
                </a:r>
                <a:r>
                  <a:rPr lang="ja-JP" altLang="en-US" dirty="0"/>
                  <a:t> に成立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A2A064A-1240-ED8A-F5C8-50A19179C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7" y="617298"/>
                <a:ext cx="9115605" cy="646331"/>
              </a:xfrm>
              <a:prstGeom prst="rect">
                <a:avLst/>
              </a:prstGeom>
              <a:blipFill>
                <a:blip r:embed="rId4"/>
                <a:stretch>
                  <a:fillRect l="-602" t="-4717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4636107-CAA1-BCF9-9368-AE04DB256A40}"/>
                  </a:ext>
                </a:extLst>
              </p:cNvPr>
              <p:cNvSpPr txBox="1"/>
              <p:nvPr/>
            </p:nvSpPr>
            <p:spPr>
              <a:xfrm>
                <a:off x="84137" y="1345962"/>
                <a:ext cx="7288530" cy="5622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altLang="ja-JP" sz="1400" b="1" dirty="0"/>
                  <a:t>1. </a:t>
                </a:r>
                <a:r>
                  <a:rPr lang="ja-JP" altLang="en-US" sz="1400" b="1" dirty="0"/>
                  <a:t>マルコフ連鎖の定義と遷移カーネル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ja-JP" altLang="en-US" sz="1400" dirty="0"/>
                  <a:t>状態空間を 𝒳、現在の状態を</a:t>
                </a:r>
                <a:r>
                  <a:rPr lang="en-US" altLang="ja-JP" sz="1400" i="1" dirty="0" err="1"/>
                  <a:t>X</a:t>
                </a:r>
                <a:r>
                  <a:rPr lang="en-US" altLang="ja-JP" sz="1400" baseline="-25000" dirty="0" err="1"/>
                  <a:t>n</a:t>
                </a:r>
                <a:r>
                  <a:rPr lang="en-US" altLang="ja-JP" sz="1400" dirty="0"/>
                  <a:t>∈</a:t>
                </a:r>
                <a:r>
                  <a:rPr lang="ja-JP" altLang="en-US" sz="1400" dirty="0"/>
                  <a:t>𝒳とする。</a:t>
                </a:r>
                <a:endParaRPr lang="en-US" altLang="ja-JP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ja-JP" altLang="en-US" sz="1400" dirty="0"/>
                  <a:t>次の状態への遷移確率（連続ケースでは遷移密度）を</a:t>
                </a:r>
              </a:p>
              <a:p>
                <a:r>
                  <a:rPr lang="ja-JP" altLang="en-US" sz="1400" dirty="0"/>
                  <a:t>　</a:t>
                </a:r>
                <a:r>
                  <a:rPr lang="en-US" altLang="ja-JP" sz="1400" dirty="0"/>
                  <a:t>P(</a:t>
                </a:r>
                <a:r>
                  <a:rPr lang="en-US" altLang="ja-JP" sz="1400" dirty="0" err="1"/>
                  <a:t>x→y</a:t>
                </a:r>
                <a:r>
                  <a:rPr lang="en-US" altLang="ja-JP" sz="1400" dirty="0"/>
                  <a:t>)=P(</a:t>
                </a:r>
                <a:r>
                  <a:rPr lang="en-US" altLang="ja-JP" sz="1400" dirty="0" err="1"/>
                  <a:t>x,y</a:t>
                </a:r>
                <a:r>
                  <a:rPr lang="en-US" altLang="ja-JP" sz="1400" dirty="0"/>
                  <a:t>) </a:t>
                </a:r>
              </a:p>
              <a:p>
                <a:r>
                  <a:rPr lang="ja-JP" altLang="en-US" sz="1400" dirty="0"/>
                  <a:t>と書くと、</a:t>
                </a:r>
              </a:p>
              <a:p>
                <a:r>
                  <a:rPr lang="ja-JP" altLang="en-US" sz="1400" dirty="0"/>
                  <a:t>　</a:t>
                </a:r>
                <a:r>
                  <a:rPr lang="en-US" altLang="ja-JP" sz="1400" dirty="0" err="1"/>
                  <a:t>Pr</a:t>
                </a:r>
                <a:r>
                  <a:rPr lang="ja-JP" altLang="en-US" sz="1400" dirty="0"/>
                  <a:t>（</a:t>
                </a:r>
                <a:r>
                  <a:rPr lang="en-US" altLang="ja-JP" sz="1400" i="1" dirty="0"/>
                  <a:t> X</a:t>
                </a:r>
                <a:r>
                  <a:rPr lang="en-US" altLang="ja-JP" sz="1400" baseline="-25000" dirty="0"/>
                  <a:t>n+1</a:t>
                </a:r>
                <a:r>
                  <a:rPr lang="en-US" altLang="ja-JP" sz="1400" dirty="0"/>
                  <a:t>∈A∣</a:t>
                </a:r>
                <a:r>
                  <a:rPr lang="en-US" altLang="ja-JP" sz="1400" i="1" dirty="0"/>
                  <a:t>X</a:t>
                </a:r>
                <a:r>
                  <a:rPr lang="en-US" altLang="ja-JP" sz="1400" baseline="-25000" dirty="0"/>
                  <a:t>n</a:t>
                </a:r>
                <a:r>
                  <a:rPr lang="en-US" altLang="ja-JP" sz="1400" dirty="0"/>
                  <a:t>=</a:t>
                </a:r>
                <a:r>
                  <a:rPr lang="en-US" altLang="ja-JP" sz="1400" i="1" dirty="0"/>
                  <a:t>x</a:t>
                </a:r>
                <a:r>
                  <a:rPr lang="en-US" altLang="ja-JP" sz="1400" dirty="0"/>
                  <a:t>)=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ja-JP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nary>
                  </m:oMath>
                </a14:m>
                <a:endParaRPr lang="en-US" altLang="ja-JP" sz="1400" dirty="0"/>
              </a:p>
              <a:p>
                <a:r>
                  <a:rPr lang="ja-JP" altLang="en-US" sz="1400" dirty="0"/>
                  <a:t>となる。</a:t>
                </a:r>
                <a:endParaRPr lang="en-US" altLang="ja-JP" sz="1400" dirty="0"/>
              </a:p>
              <a:p>
                <a:endParaRPr lang="en-US" altLang="ja-JP" sz="1400" dirty="0"/>
              </a:p>
              <a:p>
                <a:pPr>
                  <a:buNone/>
                </a:pPr>
                <a:r>
                  <a:rPr lang="en-US" altLang="ja-JP" sz="1400" b="1" dirty="0"/>
                  <a:t>2. </a:t>
                </a:r>
                <a:r>
                  <a:rPr lang="ja-JP" altLang="en-US" sz="1400" b="1" dirty="0"/>
                  <a:t>不変分布性：詳細釣り合い</a:t>
                </a:r>
              </a:p>
              <a:p>
                <a:pPr>
                  <a:buNone/>
                </a:pPr>
                <a:r>
                  <a:rPr lang="en-US" altLang="ja-JP" sz="1400" b="1" dirty="0"/>
                  <a:t>2.1. </a:t>
                </a:r>
                <a:r>
                  <a:rPr lang="ja-JP" altLang="en-US" sz="1400" b="1" dirty="0"/>
                  <a:t>目的分布 </a:t>
                </a:r>
                <a:r>
                  <a:rPr lang="el-GR" altLang="ja-JP" sz="1400" b="1" dirty="0"/>
                  <a:t>π </a:t>
                </a:r>
                <a:r>
                  <a:rPr lang="ja-JP" altLang="en-US" sz="1400" b="1" dirty="0"/>
                  <a:t>を不変分布にする</a:t>
                </a:r>
              </a:p>
              <a:p>
                <a:pPr>
                  <a:buNone/>
                </a:pPr>
                <a:r>
                  <a:rPr lang="en-US" altLang="ja-JP" sz="1400" dirty="0"/>
                  <a:t>MH</a:t>
                </a:r>
                <a:r>
                  <a:rPr lang="ja-JP" altLang="en-US" sz="1400" dirty="0"/>
                  <a:t>型の </a:t>
                </a:r>
                <a:r>
                  <a:rPr lang="en-US" altLang="ja-JP" sz="1400" dirty="0"/>
                  <a:t>MC </a:t>
                </a:r>
                <a:r>
                  <a:rPr lang="ja-JP" altLang="en-US" sz="1400" dirty="0"/>
                  <a:t>では，提案分布 </a:t>
                </a:r>
                <a:r>
                  <a:rPr lang="en-US" altLang="ja-JP" sz="1400" dirty="0"/>
                  <a:t>q(</a:t>
                </a:r>
                <a:r>
                  <a:rPr lang="en-US" altLang="ja-JP" sz="1400" dirty="0" err="1"/>
                  <a:t>x→y</a:t>
                </a:r>
                <a:r>
                  <a:rPr lang="en-US" altLang="ja-JP" sz="1400" dirty="0"/>
                  <a:t>) </a:t>
                </a:r>
                <a:r>
                  <a:rPr lang="ja-JP" altLang="en-US" sz="1400" dirty="0"/>
                  <a:t>に対し，</a:t>
                </a:r>
                <a:endParaRPr lang="en-US" altLang="ja-JP" sz="1400" dirty="0"/>
              </a:p>
              <a:p>
                <a:pPr>
                  <a:buNone/>
                </a:pPr>
                <a:r>
                  <a:rPr lang="ja-JP" altLang="en-US" sz="1400" dirty="0"/>
                  <a:t>受容確率を</a:t>
                </a:r>
                <a:endParaRPr lang="en-US" altLang="ja-JP" sz="1400" dirty="0"/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sz="1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1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f>
                              <m:fPr>
                                <m:ctrlP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ja-JP" altLang="en-US" sz="1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ja-JP" sz="1400" dirty="0"/>
                  <a:t> </a:t>
                </a:r>
              </a:p>
              <a:p>
                <a:pPr>
                  <a:buNone/>
                </a:pPr>
                <a:r>
                  <a:rPr lang="ja-JP" altLang="en-US" sz="1400" dirty="0"/>
                  <a:t>と定め，遷移密度を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1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1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1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1400" b="0" i="1" dirty="0" smtClean="0"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altLang="ja-JP" sz="1400" dirty="0"/>
                  <a:t>=q(</a:t>
                </a:r>
                <a:r>
                  <a:rPr lang="en-US" altLang="ja-JP" sz="1400" dirty="0" err="1"/>
                  <a:t>x→y</a:t>
                </a:r>
                <a:r>
                  <a:rPr lang="en-US" altLang="ja-JP" sz="1400" dirty="0"/>
                  <a:t>) </a:t>
                </a:r>
                <a:r>
                  <a:rPr lang="el-GR" altLang="ja-JP" sz="1400" dirty="0"/>
                  <a:t>α(</a:t>
                </a:r>
                <a:r>
                  <a:rPr lang="en-US" altLang="ja-JP" sz="1400" dirty="0" err="1"/>
                  <a:t>x,y</a:t>
                </a:r>
                <a:r>
                  <a:rPr lang="en-US" altLang="ja-JP" sz="1400" dirty="0"/>
                  <a:t>)  (</a:t>
                </a:r>
                <a:r>
                  <a:rPr lang="en-US" altLang="ja-JP" sz="1400" dirty="0" err="1"/>
                  <a:t>x≠y</a:t>
                </a:r>
                <a:r>
                  <a:rPr lang="en-US" altLang="ja-JP" sz="1400" dirty="0"/>
                  <a:t>),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14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1400" b="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trlPr>
                          <a:rPr lang="en-US" altLang="ja-JP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5"/>
                          </m:rP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ja-JP" alt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b="0" dirty="0"/>
                  <a:t> </a:t>
                </a:r>
              </a:p>
              <a:p>
                <a:r>
                  <a:rPr lang="ja-JP" altLang="en-US" sz="1400" dirty="0"/>
                  <a:t>と構築します。</a:t>
                </a:r>
              </a:p>
              <a:p>
                <a:endParaRPr lang="en-US" altLang="ja-JP" sz="1400" dirty="0"/>
              </a:p>
              <a:p>
                <a:pPr>
                  <a:buNone/>
                </a:pPr>
                <a:r>
                  <a:rPr lang="en-US" altLang="ja-JP" sz="1400" b="1" dirty="0"/>
                  <a:t>2.2. </a:t>
                </a:r>
                <a:r>
                  <a:rPr lang="ja-JP" altLang="en-US" sz="1400" b="1" dirty="0"/>
                  <a:t>詳細釣り合いの確認</a:t>
                </a:r>
              </a:p>
              <a:p>
                <a:pPr>
                  <a:buNone/>
                </a:pPr>
                <a:r>
                  <a:rPr lang="ja-JP" altLang="en-US" sz="1400" dirty="0"/>
                  <a:t>このとき，以下の詳細釣り合いが成立する：</a:t>
                </a:r>
                <a:endParaRPr lang="en-US" altLang="ja-JP" sz="1400" dirty="0"/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14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1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en-US" sz="1400" dirty="0"/>
                  <a:t> </a:t>
                </a:r>
                <a:endParaRPr lang="en-US" altLang="ja-JP" sz="1400" dirty="0"/>
              </a:p>
              <a:p>
                <a:pPr>
                  <a:buNone/>
                </a:pPr>
                <a:r>
                  <a:rPr lang="ja-JP" altLang="en-US" sz="1400" dirty="0"/>
                  <a:t>なぜなら</a:t>
                </a:r>
              </a:p>
              <a:p>
                <a14:m>
                  <m:oMath xmlns:m="http://schemas.openxmlformats.org/officeDocument/2006/math">
                    <m:r>
                      <a:rPr lang="ja-JP" alt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ja-JP" altLang="en-US" sz="14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14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ja-JP" altLang="en-US" sz="1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altLang="ja-JP" sz="1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14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1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ja-JP" altLang="en-US" sz="14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1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4636107-CAA1-BCF9-9368-AE04DB256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7" y="1345962"/>
                <a:ext cx="7288530" cy="5622629"/>
              </a:xfrm>
              <a:prstGeom prst="rect">
                <a:avLst/>
              </a:prstGeom>
              <a:blipFill>
                <a:blip r:embed="rId5"/>
                <a:stretch>
                  <a:fillRect l="-251" t="-3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673A148-141B-283D-36E8-8DD38D4DE5AF}"/>
                  </a:ext>
                </a:extLst>
              </p:cNvPr>
              <p:cNvSpPr txBox="1"/>
              <p:nvPr/>
            </p:nvSpPr>
            <p:spPr>
              <a:xfrm>
                <a:off x="5415756" y="1419776"/>
                <a:ext cx="7288530" cy="492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altLang="ja-JP" sz="1400" b="1" dirty="0"/>
                  <a:t>2.3. </a:t>
                </a:r>
                <a:r>
                  <a:rPr lang="ja-JP" altLang="en-US" sz="1400" b="1" dirty="0"/>
                  <a:t>不変分布性の帰結</a:t>
                </a:r>
              </a:p>
              <a:p>
                <a:pPr>
                  <a:buNone/>
                </a:pPr>
                <a:r>
                  <a:rPr lang="ja-JP" altLang="en-US" sz="1400" dirty="0"/>
                  <a:t>詳細釣り合いを満たすと，</a:t>
                </a:r>
                <a:r>
                  <a:rPr lang="el-GR" altLang="ja-JP" sz="1400" dirty="0"/>
                  <a:t>π </a:t>
                </a:r>
                <a:r>
                  <a:rPr lang="ja-JP" altLang="en-US" sz="1400" dirty="0"/>
                  <a:t>は遷移演算子に対して不変分布になる。</a:t>
                </a:r>
                <a:endParaRPr lang="en-US" altLang="ja-JP" sz="1400" dirty="0"/>
              </a:p>
              <a:p>
                <a:pPr>
                  <a:buNone/>
                </a:pPr>
                <a14:m>
                  <m:oMath xmlns:m="http://schemas.openxmlformats.org/officeDocument/2006/math">
                    <m:nary>
                      <m:naryPr>
                        <m:subHide m:val="on"/>
                        <m:ctrlPr>
                          <a:rPr lang="en-US" altLang="ja-JP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ja-JP" alt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subHide m:val="on"/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ja-JP" alt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ja-JP" altLang="en-US" sz="14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ja-JP" sz="1400" dirty="0"/>
                  <a:t> </a:t>
                </a:r>
              </a:p>
              <a:p>
                <a:pPr>
                  <a:buNone/>
                </a:pPr>
                <a:endParaRPr lang="en-US" altLang="ja-JP" sz="1400" dirty="0"/>
              </a:p>
              <a:p>
                <a:pPr>
                  <a:buNone/>
                </a:pPr>
                <a:r>
                  <a:rPr lang="en-US" altLang="ja-JP" sz="1400" b="1" dirty="0"/>
                  <a:t>3. </a:t>
                </a:r>
                <a:r>
                  <a:rPr lang="ja-JP" altLang="en-US" sz="1400" b="1" dirty="0"/>
                  <a:t>エルゴード性（遍歴性）と収束定理</a:t>
                </a:r>
              </a:p>
              <a:p>
                <a:pPr>
                  <a:buNone/>
                </a:pPr>
                <a:r>
                  <a:rPr lang="ja-JP" altLang="en-US" sz="1400" dirty="0"/>
                  <a:t>不変分布性だけでは「どの初期分布からも必ず </a:t>
                </a:r>
                <a:r>
                  <a:rPr lang="en-US" altLang="ja-JP" sz="1400" dirty="0"/>
                  <a:t>π </a:t>
                </a:r>
                <a:r>
                  <a:rPr lang="ja-JP" altLang="en-US" sz="1400" dirty="0"/>
                  <a:t>に近づく」ことまでは保証せず、</a:t>
                </a:r>
                <a:endParaRPr lang="en-US" altLang="ja-JP" sz="1400" dirty="0"/>
              </a:p>
              <a:p>
                <a:pPr>
                  <a:buNone/>
                </a:pPr>
                <a:r>
                  <a:rPr lang="ja-JP" altLang="en-US" sz="1400" dirty="0"/>
                  <a:t>下記の条件が必要になる。</a:t>
                </a:r>
              </a:p>
              <a:p>
                <a:pPr>
                  <a:buFont typeface="+mj-lt"/>
                  <a:buAutoNum type="arabicPeriod"/>
                </a:pPr>
                <a:r>
                  <a:rPr lang="ja-JP" altLang="en-US" sz="1400" b="1" dirty="0"/>
                  <a:t>既約性（</a:t>
                </a:r>
                <a:r>
                  <a:rPr lang="en-US" altLang="ja-JP" sz="1400" b="1" dirty="0"/>
                  <a:t>Irreducibility</a:t>
                </a:r>
                <a:r>
                  <a:rPr lang="ja-JP" altLang="en-US" sz="1400" b="1" dirty="0"/>
                  <a:t>）</a:t>
                </a:r>
                <a:br>
                  <a:rPr lang="ja-JP" altLang="en-US" sz="1400" dirty="0"/>
                </a:br>
                <a:r>
                  <a:rPr lang="ja-JP" altLang="en-US" sz="1400" dirty="0"/>
                  <a:t>どんな２点 </a:t>
                </a:r>
                <a:r>
                  <a:rPr lang="en-US" altLang="ja-JP" sz="1400" dirty="0" err="1"/>
                  <a:t>x,y</a:t>
                </a:r>
                <a:r>
                  <a:rPr lang="en-US" altLang="ja-JP" sz="1400" dirty="0"/>
                  <a:t> </a:t>
                </a:r>
                <a:r>
                  <a:rPr lang="ja-JP" altLang="en-US" sz="1400" dirty="0"/>
                  <a:t>間も有限ステップで正の遷移確率がある。</a:t>
                </a:r>
              </a:p>
              <a:p>
                <a:pPr>
                  <a:buFont typeface="+mj-lt"/>
                  <a:buAutoNum type="arabicPeriod"/>
                </a:pPr>
                <a:r>
                  <a:rPr lang="ja-JP" altLang="en-US" sz="1400" b="1" dirty="0"/>
                  <a:t>非周期性（</a:t>
                </a:r>
                <a:r>
                  <a:rPr lang="en-US" altLang="ja-JP" sz="1400" b="1" dirty="0"/>
                  <a:t>Aperiodicity</a:t>
                </a:r>
                <a:r>
                  <a:rPr lang="ja-JP" altLang="en-US" sz="1400" b="1" dirty="0"/>
                  <a:t>）</a:t>
                </a:r>
                <a:br>
                  <a:rPr lang="ja-JP" altLang="en-US" sz="1400" dirty="0"/>
                </a:br>
                <a:r>
                  <a:rPr lang="ja-JP" altLang="en-US" sz="1400" dirty="0"/>
                  <a:t>循環構造がなく、十分長く動くといずれ自己ループにも戻る。</a:t>
                </a:r>
              </a:p>
              <a:p>
                <a:pPr>
                  <a:buNone/>
                </a:pPr>
                <a:endParaRPr lang="en-US" altLang="ja-JP" sz="1400" dirty="0"/>
              </a:p>
              <a:p>
                <a:pPr>
                  <a:buNone/>
                </a:pPr>
                <a:r>
                  <a:rPr lang="ja-JP" altLang="en-US" sz="1400" dirty="0"/>
                  <a:t>これらを満たすとき、確率分布は</a:t>
                </a:r>
                <a14:m>
                  <m:oMath xmlns:m="http://schemas.openxmlformats.org/officeDocument/2006/math">
                    <m:r>
                      <a:rPr lang="ja-JP" alt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en-US" sz="1400" dirty="0"/>
                  <a:t>に一様収束する</a:t>
                </a:r>
                <a:endParaRPr lang="en-US" altLang="ja-JP" sz="1400" dirty="0"/>
              </a:p>
              <a:p>
                <a:pPr>
                  <a:buNone/>
                </a:pPr>
                <a:endParaRPr lang="en-US" altLang="ja-JP" sz="1400" dirty="0"/>
              </a:p>
              <a:p>
                <a:pPr>
                  <a:buNone/>
                </a:pPr>
                <a:endParaRPr lang="en-US" altLang="ja-JP" sz="1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ja-JP" altLang="ja-JP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Tierney, L. (1994). Markov Chains for Exploring Posterior Distributions. </a:t>
                </a:r>
                <a:r>
                  <a:rPr kumimoji="0" lang="ja-JP" altLang="ja-JP" sz="1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Annals of Statistics</a:t>
                </a:r>
                <a:r>
                  <a:rPr kumimoji="0" lang="ja-JP" altLang="ja-JP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ja-JP" altLang="ja-JP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Meyn, S. P., &amp; Tweedie, R. L. (2009). </a:t>
                </a:r>
                <a:r>
                  <a:rPr kumimoji="0" lang="ja-JP" altLang="ja-JP" sz="1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Markov Chains and Stochastic Stability.</a:t>
                </a:r>
                <a:endPara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>
                  <a:buNone/>
                </a:pPr>
                <a:endParaRPr lang="en-US" altLang="ja-JP" sz="1400" dirty="0"/>
              </a:p>
              <a:p>
                <a:pPr>
                  <a:buNone/>
                </a:pPr>
                <a:endParaRPr lang="en-US" altLang="ja-JP" sz="1400" dirty="0"/>
              </a:p>
              <a:p>
                <a:pPr>
                  <a:buNone/>
                </a:pPr>
                <a:endParaRPr lang="en-US" altLang="ja-JP" sz="1400" dirty="0"/>
              </a:p>
              <a:p>
                <a:pPr>
                  <a:buNone/>
                </a:pPr>
                <a:endParaRPr lang="en-US" altLang="ja-JP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673A148-141B-283D-36E8-8DD38D4DE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756" y="1419776"/>
                <a:ext cx="7288530" cy="4927054"/>
              </a:xfrm>
              <a:prstGeom prst="rect">
                <a:avLst/>
              </a:prstGeom>
              <a:blipFill>
                <a:blip r:embed="rId6"/>
                <a:stretch>
                  <a:fillRect l="-3930" t="-3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4162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74F36-9047-1D39-6A91-D005E251D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DC6226-8028-5C13-F303-93671EA46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986971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中心極限定理のシミュレーション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5552859-AAF7-93CF-F7C1-374EF925A133}"/>
              </a:ext>
            </a:extLst>
          </p:cNvPr>
          <p:cNvSpPr/>
          <p:nvPr/>
        </p:nvSpPr>
        <p:spPr>
          <a:xfrm>
            <a:off x="335324" y="694582"/>
            <a:ext cx="5426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mh_exp_clt_plot2.py</a:t>
            </a:r>
            <a:endParaRPr kumimoji="0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E186DB1-149F-25EB-8C7C-182096277E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33"/>
          <a:stretch/>
        </p:blipFill>
        <p:spPr>
          <a:xfrm>
            <a:off x="607008" y="1298142"/>
            <a:ext cx="9066928" cy="51338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4F85331-CDBE-E836-BF72-0C1B313FA8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504"/>
          <a:stretch/>
        </p:blipFill>
        <p:spPr>
          <a:xfrm>
            <a:off x="6893502" y="4008294"/>
            <a:ext cx="4844752" cy="284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76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1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Office テーマ">
  <a:themeElements>
    <a:clrScheme name="ユーザー定義-輪講202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EADF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Y-JP-presentation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1" id="{50828E50-E380-4F0A-9DCB-B30B7090FF04}" vid="{55EAFFDD-5E5E-4A6B-91E6-4486DE5BC98A}"/>
    </a:ext>
  </a:extLst>
</a:theme>
</file>

<file path=ppt/theme/theme8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18886</TotalTime>
  <Words>4841</Words>
  <Application>Microsoft Office PowerPoint</Application>
  <PresentationFormat>ワイド画面</PresentationFormat>
  <Paragraphs>446</Paragraphs>
  <Slides>45</Slides>
  <Notes>41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8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67" baseType="lpstr">
      <vt:lpstr>ＭＳ Ｐゴシック</vt:lpstr>
      <vt:lpstr>ＭＳ ゴシック</vt:lpstr>
      <vt:lpstr>メイリオ</vt:lpstr>
      <vt:lpstr>游ゴシック</vt:lpstr>
      <vt:lpstr>游明朝</vt:lpstr>
      <vt:lpstr>Arial</vt:lpstr>
      <vt:lpstr>Calibri</vt:lpstr>
      <vt:lpstr>Cambria Math</vt:lpstr>
      <vt:lpstr>Segoe UI</vt:lpstr>
      <vt:lpstr>Symbol</vt:lpstr>
      <vt:lpstr>Times New Roman</vt:lpstr>
      <vt:lpstr>Verdana</vt:lpstr>
      <vt:lpstr>Wingdings</vt:lpstr>
      <vt:lpstr>12_標準デザイン</vt:lpstr>
      <vt:lpstr>31_標準デザイン</vt:lpstr>
      <vt:lpstr>1_標準デザイン</vt:lpstr>
      <vt:lpstr>100_標準デザイン</vt:lpstr>
      <vt:lpstr>63_標準デザイン</vt:lpstr>
      <vt:lpstr>1_Office テーマ</vt:lpstr>
      <vt:lpstr>2_Office テーマ</vt:lpstr>
      <vt:lpstr>13_標準デザイン</vt:lpstr>
      <vt:lpstr>Stanford Graphics ｽﾗｲﾄﾞ</vt:lpstr>
      <vt:lpstr>誤差論 誤差、誤差の伝播則、不偏推定量、線形回帰の誤差</vt:lpstr>
      <vt:lpstr>講義の目的</vt:lpstr>
      <vt:lpstr>大数の法則</vt:lpstr>
      <vt:lpstr>中心極限定理</vt:lpstr>
      <vt:lpstr>任意の確率密度関数 f(x) に従う乱数: Metropolis MonteCalro (MC)法</vt:lpstr>
      <vt:lpstr>PowerPoint プレゼンテーション</vt:lpstr>
      <vt:lpstr>Metropolis Hastings MC法</vt:lpstr>
      <vt:lpstr>Metropolis-Hastings MC法の証明</vt:lpstr>
      <vt:lpstr>中心極限定理のシミュレーション</vt:lpstr>
      <vt:lpstr>正規分布乱数生成法の比較</vt:lpstr>
      <vt:lpstr>正規分布に従う乱数 (Box-Muller法)</vt:lpstr>
      <vt:lpstr>f(x)に従う乱数: 直接変換法 (PDF逆変換法)</vt:lpstr>
      <vt:lpstr>任意の確率密度関数 f(x) に従う乱数: 逆関数法</vt:lpstr>
      <vt:lpstr>任意の確率密度関数 f(x) に従う乱数: 逆関数法の証明１</vt:lpstr>
      <vt:lpstr>任意の確率密度関数 f(x) に従う乱数: 逆関数法の証明２</vt:lpstr>
      <vt:lpstr>統計の基礎</vt:lpstr>
      <vt:lpstr>PowerPoint プレゼンテーション</vt:lpstr>
      <vt:lpstr>PowerPoint プレゼンテーション</vt:lpstr>
      <vt:lpstr>PowerPoint プレゼンテーション</vt:lpstr>
      <vt:lpstr>不偏推定量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誤差の伝播則</vt:lpstr>
      <vt:lpstr>PowerPoint プレゼンテーション</vt:lpstr>
      <vt:lpstr>構造緩和の精度: エネルギー精度と座標精度</vt:lpstr>
      <vt:lpstr>構造緩和の精度: 力精度と座標精度</vt:lpstr>
      <vt:lpstr>PowerPoint プレゼンテーション</vt:lpstr>
      <vt:lpstr>PowerPoint プレゼンテーション</vt:lpstr>
      <vt:lpstr>多変数線形回帰の不偏分散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線形回帰の誤差と伝播則  TFTパラメータの誤差を例に</vt:lpstr>
      <vt:lpstr>TFT特性の解析: 飽和移動度と閾値電圧</vt:lpstr>
      <vt:lpstr>PowerPoint プレゼンテーション</vt:lpstr>
      <vt:lpstr>PowerPoint プレゼンテーション</vt:lpstr>
      <vt:lpstr>TFTパラメータの誤差: 誤差の伝播則</vt:lpstr>
      <vt:lpstr>最小二乗法の誤差 (1σ区間) と相関係数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利夫 神谷</dc:creator>
  <cp:lastModifiedBy>利夫 神谷</cp:lastModifiedBy>
  <cp:revision>168</cp:revision>
  <dcterms:created xsi:type="dcterms:W3CDTF">2025-04-09T23:04:30Z</dcterms:created>
  <dcterms:modified xsi:type="dcterms:W3CDTF">2025-05-12T07:57:34Z</dcterms:modified>
</cp:coreProperties>
</file>