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44" r:id="rId4"/>
    <p:sldMasterId id="2147483775" r:id="rId5"/>
    <p:sldMasterId id="2147483793" r:id="rId6"/>
  </p:sldMasterIdLst>
  <p:notesMasterIdLst>
    <p:notesMasterId r:id="rId48"/>
  </p:notesMasterIdLst>
  <p:sldIdLst>
    <p:sldId id="5073" r:id="rId7"/>
    <p:sldId id="5017" r:id="rId8"/>
    <p:sldId id="5094" r:id="rId9"/>
    <p:sldId id="4998" r:id="rId10"/>
    <p:sldId id="4999" r:id="rId11"/>
    <p:sldId id="5015" r:id="rId12"/>
    <p:sldId id="5096" r:id="rId13"/>
    <p:sldId id="4859" r:id="rId14"/>
    <p:sldId id="5000" r:id="rId15"/>
    <p:sldId id="5102" r:id="rId16"/>
    <p:sldId id="4855" r:id="rId17"/>
    <p:sldId id="4872" r:id="rId18"/>
    <p:sldId id="275" r:id="rId19"/>
    <p:sldId id="4860" r:id="rId20"/>
    <p:sldId id="4857" r:id="rId21"/>
    <p:sldId id="5253" r:id="rId22"/>
    <p:sldId id="5040" r:id="rId23"/>
    <p:sldId id="5252" r:id="rId24"/>
    <p:sldId id="5255" r:id="rId25"/>
    <p:sldId id="4866" r:id="rId26"/>
    <p:sldId id="5254" r:id="rId27"/>
    <p:sldId id="5256" r:id="rId28"/>
    <p:sldId id="5265" r:id="rId29"/>
    <p:sldId id="5261" r:id="rId30"/>
    <p:sldId id="5257" r:id="rId31"/>
    <p:sldId id="5260" r:id="rId32"/>
    <p:sldId id="5264" r:id="rId33"/>
    <p:sldId id="5266" r:id="rId34"/>
    <p:sldId id="5268" r:id="rId35"/>
    <p:sldId id="5274" r:id="rId36"/>
    <p:sldId id="5275" r:id="rId37"/>
    <p:sldId id="5259" r:id="rId38"/>
    <p:sldId id="5103" r:id="rId39"/>
    <p:sldId id="5258" r:id="rId40"/>
    <p:sldId id="5262" r:id="rId41"/>
    <p:sldId id="5269" r:id="rId42"/>
    <p:sldId id="5267" r:id="rId43"/>
    <p:sldId id="5270" r:id="rId44"/>
    <p:sldId id="5271" r:id="rId45"/>
    <p:sldId id="5272" r:id="rId46"/>
    <p:sldId id="5273" r:id="rId4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34" y="79"/>
      </p:cViewPr>
      <p:guideLst/>
    </p:cSldViewPr>
  </p:slideViewPr>
  <p:notesTextViewPr>
    <p:cViewPr>
      <p:scale>
        <a:sx n="3" d="2"/>
        <a:sy n="3" d="2"/>
      </p:scale>
      <p:origin x="0" y="0"/>
    </p:cViewPr>
  </p:notesTextViewPr>
  <p:sorterViewPr>
    <p:cViewPr>
      <p:scale>
        <a:sx n="125" d="100"/>
        <a:sy n="125" d="100"/>
      </p:scale>
      <p:origin x="0" y="-165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1CD2C-2320-43D7-89F8-43E2BF28C1DC}" type="datetimeFigureOut">
              <a:rPr kumimoji="1" lang="ja-JP" altLang="en-US" smtClean="0"/>
              <a:t>2025/5/5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5DA0C-98A0-4890-8F6F-17F7A28AC9EA}" type="slidenum">
              <a:rPr kumimoji="1" lang="ja-JP" altLang="en-US" smtClean="0"/>
              <a:t>‹#›</a:t>
            </a:fld>
            <a:endParaRPr kumimoji="1" lang="ja-JP" altLang="en-US"/>
          </a:p>
        </p:txBody>
      </p:sp>
    </p:spTree>
    <p:extLst>
      <p:ext uri="{BB962C8B-B14F-4D97-AF65-F5344CB8AC3E}">
        <p14:creationId xmlns:p14="http://schemas.microsoft.com/office/powerpoint/2010/main" val="8965020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3363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66646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79237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xfrm>
            <a:off x="685800" y="1143000"/>
            <a:ext cx="5486400" cy="3086100"/>
          </a:xfrm>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86915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3591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07901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BE051-065B-C70A-857D-85DFBB7472A0}"/>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29A85038-B18D-E716-3577-1F31FE7863EB}"/>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9161426A-5D97-6451-FE06-DA6593756094}"/>
              </a:ext>
            </a:extLst>
          </p:cNvPr>
          <p:cNvSpPr>
            <a:spLocks noGrp="1" noRot="1" noChangeAspect="1" noChangeArrowheads="1" noTextEdit="1"/>
          </p:cNvSpPr>
          <p:nvPr>
            <p:ph type="sldImg"/>
          </p:nvPr>
        </p:nvSpPr>
        <p:spPr>
          <a:xfrm>
            <a:off x="685800" y="1143000"/>
            <a:ext cx="5486400" cy="3086100"/>
          </a:xfrm>
          <a:ln/>
        </p:spPr>
      </p:sp>
      <p:sp>
        <p:nvSpPr>
          <p:cNvPr id="138244" name="Rectangle 3">
            <a:extLst>
              <a:ext uri="{FF2B5EF4-FFF2-40B4-BE49-F238E27FC236}">
                <a16:creationId xmlns:a16="http://schemas.microsoft.com/office/drawing/2014/main" id="{4B1FE58F-E709-EC38-5E92-5ABA7BDB947C}"/>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95637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2122E-1BA3-A490-2882-15A25C7B28FB}"/>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812E6F7-CD73-2AD7-C92C-D7E38845E87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A25177B6-3925-B801-B044-6F906DD0FBEC}"/>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3D8960E5-8BDC-2CA2-9DF1-F20E96B96DB8}"/>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7878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32087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10600-01B6-D1A4-B7AE-3A4A2C11D71F}"/>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286A6885-8636-2E02-E321-21178A7C90F0}"/>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8406B088-DBD4-AE1F-E07B-300B1C3A266C}"/>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2B34290-B1C7-F9A1-799F-D4D99AED2DC1}"/>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11823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A84A-9472-353E-BF23-30EBA469F645}"/>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7F5D644D-47FB-D621-54D3-62D50FA38960}"/>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F86EF7C2-9E0B-240D-9836-354C5629309C}"/>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9570ABA0-18E8-2F61-1990-9B7FFE0B7BBE}"/>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78695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1C412-0EBA-B4F3-2612-B78BCBC67811}"/>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4E19E338-ADC9-C0B3-A790-9D72271D672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9ACBE22-87E5-0EDF-22B8-D5EB54302219}"/>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15F52EBC-9095-FA31-47E8-88BADBF41299}"/>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23809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7CDF-D681-0A2B-67AC-E3C70776877F}"/>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D95339F2-A800-2E20-F6F1-7868E16D2D12}"/>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8A12FC0A-C8A5-E9D8-3DD8-0DC518A01C6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4283CB0E-CCE6-194F-96EF-CF059ED5E9DB}"/>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413566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FB93-C596-658D-84F9-078EA019BCC9}"/>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090492DF-D84E-70B3-4983-E4130484C3F5}"/>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22ADC491-E914-FBBA-C415-E211595A49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B1DA8D6-C91F-46CF-25B5-0EBBC8420C53}"/>
              </a:ext>
            </a:extLst>
          </p:cNvPr>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03485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A3CE3-9B9F-F36B-72C0-C4284DC4D6A5}"/>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145B0A76-7DDA-9504-830B-8F5B70D3755B}"/>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2497BDB0-CB38-6333-66A2-EB3F9A32536B}"/>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204F9F2-9405-FE4D-4536-8E2EE4FECE66}"/>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993543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7B7E5-5123-EE56-12A6-5A7741118BB5}"/>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9CE52328-233B-C486-E1FE-0B3F44F2039F}"/>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B6F12241-217F-672E-4901-2FB0B8B8BDB0}"/>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8E004E72-FB99-C195-1C66-256A272B6E33}"/>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65698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DDAAA-3796-D40C-B282-22DAACC41538}"/>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A7BC9F50-6EFD-15B2-4879-B2A82827E568}"/>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1296218B-3BF8-F0F0-FBCF-F7154CD62F38}"/>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E2EFD92D-64E4-A005-82A9-94F0B57F5D00}"/>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08843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AB71C-4A00-CEC8-E9A8-54029E9283F8}"/>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E3F5BF40-9D19-697C-6768-D1716BFA45CE}"/>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3F3AA0D3-968B-E719-AEE3-296392BD910F}"/>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DF1BBAE-91B7-B9E9-A3FE-5377E762DB79}"/>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12958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C481-95BB-A706-7AB4-1D2E35EC93AC}"/>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221DFCBD-B9BC-824F-2872-EB71F058D39D}"/>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58E481E5-A092-EBFF-E9D1-B32725D9B68F}"/>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01461210-80BD-5475-4E27-A2B765034CE5}"/>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814420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6898-1B54-B1CC-A7F2-3A5A29F4D7B3}"/>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58BB3D13-EF81-30A2-7561-A153B91046B6}"/>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2406028F-35F2-4C8C-17B4-30DEF0D4B3B5}"/>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BA902AC1-6594-F87D-76C6-FE339101FC5B}"/>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917277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FF258-032B-64A4-4566-BFB9843D4F98}"/>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A10854EF-4A2B-AB61-1778-3F5D610A5414}"/>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F759C07C-D86E-955F-5941-97E27E432183}"/>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D5E5DBDE-4A5A-5768-8280-A23B0EDDED57}"/>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3975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DAB16-8045-E594-1495-56A70B9942BC}"/>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AE0903C5-63B8-8EA3-C16D-89D9AC60FC5F}"/>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9ACFE5A8-04B4-B10A-C528-33249EA5CB29}"/>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3DB5A3CF-37E4-853F-7120-0F5C960C04AD}"/>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0939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049296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3F367-7AB3-1E68-A5A6-83C2448908B1}"/>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E2CE6AF2-5C1E-F051-D13A-66436E101EF3}"/>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A4469CE8-6191-3520-5B69-C554BA517A80}"/>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D53C826B-86AF-0390-CA10-A75B594D91F0}"/>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07275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DDBC5-CB82-2EDC-8B3D-A9C7A44CFF6B}"/>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9DE7DD7E-C6A0-D760-6F84-622D04A058CF}"/>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B0069C14-0F84-AA42-8BFF-B30A3BE9C0A2}"/>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2E267C4-8C11-BDF1-29AA-727E6B020C76}"/>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622141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6FE07-182E-34C6-E743-59B02F1610F8}"/>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36911368-7425-C119-E6FA-32E0B9C8249B}"/>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363F6CBF-F78D-9877-4153-27BF7173C36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313E25A-8A64-14B7-D7C4-B8CB72F2D9E8}"/>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380581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09A28-113C-42CB-CCE4-0F65F61053B2}"/>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A9A234EC-805B-EA1B-AA83-0FDAAE395E84}"/>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4314840F-4040-7F94-1357-A21DE8C391F5}"/>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E9CAC3B3-FFD6-1AF4-1E34-04B047B1F942}"/>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945535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6676C-C383-4107-6F4E-5B7D81E1DDE3}"/>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D3C8A9DF-4D69-3075-6D63-CFC209638CF4}"/>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14911D5F-57F3-DE80-FE00-297EB8151B6C}"/>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678D9FC2-58B2-629E-413C-718B73748CFB}"/>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726791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DACE0-CB75-C62F-DD21-74E1FE0A7217}"/>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79CDC40B-6D8C-2951-B2A4-95D24CE10413}"/>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954569E7-5DDD-F3CF-C9FF-78F2CAD494E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A814805C-89B6-1ECE-6E33-074F298922DE}"/>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629779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FF9E0-6584-5517-8EBE-59170D50D17F}"/>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4DE978A9-B1EE-5EA5-8E29-F9D278A488A2}"/>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640F7DA7-2C7B-247F-0E44-CA71AD10B5BB}"/>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1737EA7D-D338-81A9-8B64-815534225060}"/>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983078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F1D8E-5126-8AE4-E31D-AF94605E72CE}"/>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989992D3-F985-1C29-256A-FEFA8F8FC7A5}"/>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78B7CE32-F07B-17BE-19BC-513D5227018D}"/>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D4A37344-CFAA-EFC7-5882-71009859FD85}"/>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76287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06FB-46D7-9F3C-76A0-35AB673C17F5}"/>
            </a:ext>
          </a:extLst>
        </p:cNvPr>
        <p:cNvGrpSpPr/>
        <p:nvPr/>
      </p:nvGrpSpPr>
      <p:grpSpPr>
        <a:xfrm>
          <a:off x="0" y="0"/>
          <a:ext cx="0" cy="0"/>
          <a:chOff x="0" y="0"/>
          <a:chExt cx="0" cy="0"/>
        </a:xfrm>
      </p:grpSpPr>
      <p:sp>
        <p:nvSpPr>
          <p:cNvPr id="138242" name="Rectangle 7">
            <a:extLst>
              <a:ext uri="{FF2B5EF4-FFF2-40B4-BE49-F238E27FC236}">
                <a16:creationId xmlns:a16="http://schemas.microsoft.com/office/drawing/2014/main" id="{70976F36-6155-B3BE-B1F7-53E73DCC28F2}"/>
              </a:ext>
            </a:extLst>
          </p:cNvPr>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a:extLst>
              <a:ext uri="{FF2B5EF4-FFF2-40B4-BE49-F238E27FC236}">
                <a16:creationId xmlns:a16="http://schemas.microsoft.com/office/drawing/2014/main" id="{5AC9DED0-3B04-4212-7D25-AA6E3E166EC4}"/>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F7C4B419-7E81-553F-E13B-263AB5D85B84}"/>
              </a:ext>
            </a:extLst>
          </p:cNvPr>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27458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21700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65044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AF42-3B35-3D01-67B5-C4FC30F8A880}"/>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D3E7CD92-8AFF-16FF-8F6E-7782DBAEA6D5}"/>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B283E154-4D72-3194-C609-D4BCBBE38A6D}"/>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006D2774-710A-DD91-6EA5-016BAA9A869F}"/>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64354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21528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64294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8C3348-39E5-4794-A5C8-AE6588455107}"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0350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4FFD452-D6C8-4457-A19E-BCF2A28B9538}"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131462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DA545FA-44DC-4929-B83A-12C3235F082E}"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92018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9D5394-D96E-45CD-AB8A-6F0716746D70}"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420458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5539"/>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p>
        </p:txBody>
      </p:sp>
      <p:sp>
        <p:nvSpPr>
          <p:cNvPr id="4" name="Rectangle 4">
            <a:extLst>
              <a:ext uri="{FF2B5EF4-FFF2-40B4-BE49-F238E27FC236}">
                <a16:creationId xmlns:a16="http://schemas.microsoft.com/office/drawing/2014/main" id="{D3009A5F-6E7E-4534-90CE-D4146FDB7739}"/>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5" name="Rectangle 5">
            <a:extLst>
              <a:ext uri="{FF2B5EF4-FFF2-40B4-BE49-F238E27FC236}">
                <a16:creationId xmlns:a16="http://schemas.microsoft.com/office/drawing/2014/main" id="{A19E9152-BE6D-447A-B3D6-EC1D4C67404D}"/>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6">
            <a:extLst>
              <a:ext uri="{FF2B5EF4-FFF2-40B4-BE49-F238E27FC236}">
                <a16:creationId xmlns:a16="http://schemas.microsoft.com/office/drawing/2014/main" id="{560B331C-9EBD-4037-A464-C81E845FDE32}"/>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19A62AFF-228B-44CC-80C3-237860E8F1BE}"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306573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04BD3C0-B098-4D0A-9FDE-75B3682937AD}"/>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5" name="Rectangle 5">
            <a:extLst>
              <a:ext uri="{FF2B5EF4-FFF2-40B4-BE49-F238E27FC236}">
                <a16:creationId xmlns:a16="http://schemas.microsoft.com/office/drawing/2014/main" id="{6A0F9002-E78D-4AD7-934A-1C3368EF0E63}"/>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6">
            <a:extLst>
              <a:ext uri="{FF2B5EF4-FFF2-40B4-BE49-F238E27FC236}">
                <a16:creationId xmlns:a16="http://schemas.microsoft.com/office/drawing/2014/main" id="{43344A38-13E5-4D6A-BDA2-585A91734BB3}"/>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02DCA4FF-363E-4FD6-A376-CB9677533176}"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191041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2" y="1709741"/>
            <a:ext cx="10515600" cy="2852737"/>
          </a:xfrm>
        </p:spPr>
        <p:txBody>
          <a:bodyPr anchor="b"/>
          <a:lstStyle>
            <a:lvl1pPr>
              <a:defRPr sz="5539"/>
            </a:lvl1pPr>
          </a:lstStyle>
          <a:p>
            <a:r>
              <a:rPr lang="ja-JP" altLang="en-US"/>
              <a:t>マスター タイトルの書式設定</a:t>
            </a:r>
          </a:p>
        </p:txBody>
      </p:sp>
      <p:sp>
        <p:nvSpPr>
          <p:cNvPr id="3" name="テキスト プレースホルダー 2"/>
          <p:cNvSpPr>
            <a:spLocks noGrp="1"/>
          </p:cNvSpPr>
          <p:nvPr>
            <p:ph type="body" idx="1"/>
          </p:nvPr>
        </p:nvSpPr>
        <p:spPr>
          <a:xfrm>
            <a:off x="831852" y="4589466"/>
            <a:ext cx="10515600" cy="1500187"/>
          </a:xfrm>
        </p:spPr>
        <p:txBody>
          <a:bodyPr/>
          <a:lstStyle>
            <a:lvl1pPr marL="0" indent="0">
              <a:buNone/>
              <a:defRPr sz="2215"/>
            </a:lvl1pPr>
            <a:lvl2pPr marL="422041" indent="0">
              <a:buNone/>
              <a:defRPr sz="1846"/>
            </a:lvl2pPr>
            <a:lvl3pPr marL="844083" indent="0">
              <a:buNone/>
              <a:defRPr sz="1662"/>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3D1EA5ED-B84A-4D9C-B10F-B38AD9218861}"/>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5" name="Rectangle 5">
            <a:extLst>
              <a:ext uri="{FF2B5EF4-FFF2-40B4-BE49-F238E27FC236}">
                <a16:creationId xmlns:a16="http://schemas.microsoft.com/office/drawing/2014/main" id="{66475348-5840-4A75-8FE0-588EAF079823}"/>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6">
            <a:extLst>
              <a:ext uri="{FF2B5EF4-FFF2-40B4-BE49-F238E27FC236}">
                <a16:creationId xmlns:a16="http://schemas.microsoft.com/office/drawing/2014/main" id="{E5A1E0CB-43A9-451C-A2E7-8C7C6763560B}"/>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3D43759E-FD01-4EDE-A9DB-59EB649729FA}"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116376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38061D2E-0F0C-4441-B208-0FD648BED2E2}"/>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5">
            <a:extLst>
              <a:ext uri="{FF2B5EF4-FFF2-40B4-BE49-F238E27FC236}">
                <a16:creationId xmlns:a16="http://schemas.microsoft.com/office/drawing/2014/main" id="{3C21AE71-D42B-4A05-8E29-612B45E43FE9}"/>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7" name="Rectangle 6">
            <a:extLst>
              <a:ext uri="{FF2B5EF4-FFF2-40B4-BE49-F238E27FC236}">
                <a16:creationId xmlns:a16="http://schemas.microsoft.com/office/drawing/2014/main" id="{E38CAF49-4657-4A07-91D7-5BE8B3D5B7C7}"/>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0DF9D427-48B8-4AA6-B5BD-FC92AAF91FF4}"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347181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9" y="365128"/>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40318" y="1681163"/>
            <a:ext cx="5158316"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40318" y="2505075"/>
            <a:ext cx="515831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0" y="1681163"/>
            <a:ext cx="518371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71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5E71A9B8-57FE-4EB8-955D-DAF4CCB60B49}"/>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8" name="Rectangle 5">
            <a:extLst>
              <a:ext uri="{FF2B5EF4-FFF2-40B4-BE49-F238E27FC236}">
                <a16:creationId xmlns:a16="http://schemas.microsoft.com/office/drawing/2014/main" id="{74A55536-90A9-4FB3-9547-1BBF64C63EF3}"/>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9" name="Rectangle 6">
            <a:extLst>
              <a:ext uri="{FF2B5EF4-FFF2-40B4-BE49-F238E27FC236}">
                <a16:creationId xmlns:a16="http://schemas.microsoft.com/office/drawing/2014/main" id="{6582E971-D850-4B6B-B1EB-E04B53ED985B}"/>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5EAE6432-6C3B-4162-B4C5-945170AA87E3}"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297063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7796ED64-FEBE-4D1B-969A-CF1B169FE7DD}"/>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4" name="Rectangle 5">
            <a:extLst>
              <a:ext uri="{FF2B5EF4-FFF2-40B4-BE49-F238E27FC236}">
                <a16:creationId xmlns:a16="http://schemas.microsoft.com/office/drawing/2014/main" id="{4DF62628-64C2-42C5-AF6D-E9E925EC00F6}"/>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5" name="Rectangle 6">
            <a:extLst>
              <a:ext uri="{FF2B5EF4-FFF2-40B4-BE49-F238E27FC236}">
                <a16:creationId xmlns:a16="http://schemas.microsoft.com/office/drawing/2014/main" id="{14AEFF45-595A-47F9-9345-EF094649682F}"/>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988140F6-92C7-4FEE-B247-D93048D0C240}"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797900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0EF05A-FB31-4CC8-BE79-0DEE16CD5772}"/>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3" name="Rectangle 5">
            <a:extLst>
              <a:ext uri="{FF2B5EF4-FFF2-40B4-BE49-F238E27FC236}">
                <a16:creationId xmlns:a16="http://schemas.microsoft.com/office/drawing/2014/main" id="{C36FE9F8-FBE5-4F97-A0DE-C7FFF564DAF2}"/>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4" name="Rectangle 6">
            <a:extLst>
              <a:ext uri="{FF2B5EF4-FFF2-40B4-BE49-F238E27FC236}">
                <a16:creationId xmlns:a16="http://schemas.microsoft.com/office/drawing/2014/main" id="{73FB37C1-C501-4FEA-897B-64B819F90982}"/>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024AB4B0-31C3-442A-BFBA-D9F39942CF25}"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1831988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9" y="457200"/>
            <a:ext cx="3932767" cy="1600200"/>
          </a:xfrm>
        </p:spPr>
        <p:txBody>
          <a:bodyPr anchor="b"/>
          <a:lstStyle>
            <a:lvl1pPr>
              <a:defRPr sz="2954"/>
            </a:lvl1pPr>
          </a:lstStyle>
          <a:p>
            <a:r>
              <a:rPr lang="ja-JP" altLang="en-US"/>
              <a:t>マスター タイトルの書式設定</a:t>
            </a:r>
          </a:p>
        </p:txBody>
      </p:sp>
      <p:sp>
        <p:nvSpPr>
          <p:cNvPr id="3" name="コンテンツ プレースホルダー 2"/>
          <p:cNvSpPr>
            <a:spLocks noGrp="1"/>
          </p:cNvSpPr>
          <p:nvPr>
            <p:ph idx="1"/>
          </p:nvPr>
        </p:nvSpPr>
        <p:spPr>
          <a:xfrm>
            <a:off x="5183717" y="987428"/>
            <a:ext cx="617220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40319" y="2057400"/>
            <a:ext cx="3932767"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EB7A0EC6-44EB-4380-8E24-BB449E3BFDFC}"/>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5">
            <a:extLst>
              <a:ext uri="{FF2B5EF4-FFF2-40B4-BE49-F238E27FC236}">
                <a16:creationId xmlns:a16="http://schemas.microsoft.com/office/drawing/2014/main" id="{A04E0B4E-71C7-4774-BAE5-0FB463CB76D8}"/>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7" name="Rectangle 6">
            <a:extLst>
              <a:ext uri="{FF2B5EF4-FFF2-40B4-BE49-F238E27FC236}">
                <a16:creationId xmlns:a16="http://schemas.microsoft.com/office/drawing/2014/main" id="{895EAF65-613D-45BA-91B2-EB94B659FCC9}"/>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57A95B1F-50B2-4D1C-BCF5-D4B59FC8005B}"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24942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E8D5A7-90A5-43E6-BC84-F2A5DAED5572}"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038892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319" y="457200"/>
            <a:ext cx="3932767" cy="1600200"/>
          </a:xfrm>
        </p:spPr>
        <p:txBody>
          <a:bodyPr anchor="b"/>
          <a:lstStyle>
            <a:lvl1pPr>
              <a:defRPr sz="2954"/>
            </a:lvl1pPr>
          </a:lstStyle>
          <a:p>
            <a:r>
              <a:rPr lang="ja-JP" altLang="en-US"/>
              <a:t>マスター タイトルの書式設定</a:t>
            </a:r>
          </a:p>
        </p:txBody>
      </p:sp>
      <p:sp>
        <p:nvSpPr>
          <p:cNvPr id="3" name="図プレースホルダー 2"/>
          <p:cNvSpPr>
            <a:spLocks noGrp="1"/>
          </p:cNvSpPr>
          <p:nvPr>
            <p:ph type="pic" idx="1"/>
          </p:nvPr>
        </p:nvSpPr>
        <p:spPr>
          <a:xfrm>
            <a:off x="5183717" y="987428"/>
            <a:ext cx="617220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840319" y="2057400"/>
            <a:ext cx="3932767"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BBD8F7D5-21DF-4E4C-B441-CB5E261395DE}"/>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5">
            <a:extLst>
              <a:ext uri="{FF2B5EF4-FFF2-40B4-BE49-F238E27FC236}">
                <a16:creationId xmlns:a16="http://schemas.microsoft.com/office/drawing/2014/main" id="{5CF4EBD0-28C0-4D06-A14E-1C82A625BBC0}"/>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7" name="Rectangle 6">
            <a:extLst>
              <a:ext uri="{FF2B5EF4-FFF2-40B4-BE49-F238E27FC236}">
                <a16:creationId xmlns:a16="http://schemas.microsoft.com/office/drawing/2014/main" id="{877B6B4F-B891-4B93-BF2C-431F9F1B4E8B}"/>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3E33E648-C4BA-43EB-B003-D57BCB509AAE}"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471862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A0D8057-49FE-4994-A41D-D0F55DEAB3E9}"/>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5" name="Rectangle 5">
            <a:extLst>
              <a:ext uri="{FF2B5EF4-FFF2-40B4-BE49-F238E27FC236}">
                <a16:creationId xmlns:a16="http://schemas.microsoft.com/office/drawing/2014/main" id="{0632693D-95E8-4646-8B24-D18BC0E9BE7F}"/>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6">
            <a:extLst>
              <a:ext uri="{FF2B5EF4-FFF2-40B4-BE49-F238E27FC236}">
                <a16:creationId xmlns:a16="http://schemas.microsoft.com/office/drawing/2014/main" id="{C73BE0ED-372E-4DAA-9C41-EB1677206951}"/>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060E0AC6-5D4A-4D03-AC68-41EB4E35602B}"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3996889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42B5A48-92A3-4434-A02F-2CCF6FB61CDC}"/>
              </a:ext>
            </a:extLst>
          </p:cNvPr>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5" name="Rectangle 5">
            <a:extLst>
              <a:ext uri="{FF2B5EF4-FFF2-40B4-BE49-F238E27FC236}">
                <a16:creationId xmlns:a16="http://schemas.microsoft.com/office/drawing/2014/main" id="{6910F3C9-2624-48BB-8D6E-778FDCA900D2}"/>
              </a:ext>
            </a:extLst>
          </p:cNvPr>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en-US" altLang="ja-JP" b="1">
              <a:solidFill>
                <a:srgbClr val="000000"/>
              </a:solidFill>
            </a:endParaRPr>
          </a:p>
        </p:txBody>
      </p:sp>
      <p:sp>
        <p:nvSpPr>
          <p:cNvPr id="6" name="Rectangle 6">
            <a:extLst>
              <a:ext uri="{FF2B5EF4-FFF2-40B4-BE49-F238E27FC236}">
                <a16:creationId xmlns:a16="http://schemas.microsoft.com/office/drawing/2014/main" id="{F2FE14CF-3A35-4F8A-8D76-47288CFBCCF1}"/>
              </a:ext>
            </a:extLst>
          </p:cNvPr>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33CB5B8A-4573-4FA7-BF64-460983A133EB}"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3937698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3190265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2421393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213712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610010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147205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120981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195650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122855-7AB7-4449-A8D9-C0157CACEAEE}"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026822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1165499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2624085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2304362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2526771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564" y="41335"/>
            <a:ext cx="11456869" cy="6443459"/>
          </a:xfrm>
          <a:prstGeom prst="rect">
            <a:avLst/>
          </a:prstGeom>
        </p:spPr>
      </p:pic>
      <p:sp>
        <p:nvSpPr>
          <p:cNvPr id="4" name="正方形/長方形 3"/>
          <p:cNvSpPr/>
          <p:nvPr userDrawn="1"/>
        </p:nvSpPr>
        <p:spPr>
          <a:xfrm>
            <a:off x="11067083" y="-4242"/>
            <a:ext cx="936104"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0" y="-4242"/>
            <a:ext cx="12192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508484" y="3909153"/>
            <a:ext cx="1117503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914400" y="1886968"/>
            <a:ext cx="10363200" cy="1470025"/>
          </a:xfrm>
        </p:spPr>
        <p:txBody>
          <a:bodyPr>
            <a:normAutofit/>
          </a:bodyPr>
          <a:lstStyle>
            <a:lvl1pPr algn="ctr">
              <a:defRPr sz="4000" baseline="0">
                <a:solidFill>
                  <a:schemeClr val="accent5">
                    <a:lumMod val="50000"/>
                  </a:schemeClr>
                </a:solidFill>
                <a:latin typeface="+mj-ea"/>
                <a:ea typeface="+mj-ea"/>
              </a:defRPr>
            </a:lvl1pPr>
          </a:lstStyle>
          <a:p>
            <a:r>
              <a:rPr kumimoji="1" lang="ja-JP" altLang="en-US" dirty="0"/>
              <a:t>マスタ タイトルの書式設定</a:t>
            </a:r>
          </a:p>
        </p:txBody>
      </p:sp>
      <p:sp>
        <p:nvSpPr>
          <p:cNvPr id="3" name="サブタイトル 2"/>
          <p:cNvSpPr>
            <a:spLocks noGrp="1"/>
          </p:cNvSpPr>
          <p:nvPr>
            <p:ph type="subTitle" idx="1"/>
          </p:nvPr>
        </p:nvSpPr>
        <p:spPr>
          <a:xfrm>
            <a:off x="1828800" y="4340696"/>
            <a:ext cx="8534400" cy="1464568"/>
          </a:xfrm>
        </p:spPr>
        <p:txBody>
          <a:bodyPr>
            <a:normAutofit/>
          </a:bodyPr>
          <a:lstStyle>
            <a:lvl1pPr marL="0" indent="0" algn="ctr">
              <a:buNone/>
              <a:defRPr sz="3200" baseline="0">
                <a:solidFill>
                  <a:srgbClr val="203864"/>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1069" y="11088"/>
            <a:ext cx="1109861" cy="1547220"/>
          </a:xfrm>
          <a:prstGeom prst="rect">
            <a:avLst/>
          </a:prstGeom>
        </p:spPr>
      </p:pic>
    </p:spTree>
    <p:extLst>
      <p:ext uri="{BB962C8B-B14F-4D97-AF65-F5344CB8AC3E}">
        <p14:creationId xmlns:p14="http://schemas.microsoft.com/office/powerpoint/2010/main" val="2058198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126750"/>
            <a:ext cx="10753195"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0" y="842402"/>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74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 2"/>
          <p:cNvSpPr>
            <a:spLocks noGrp="1"/>
          </p:cNvSpPr>
          <p:nvPr>
            <p:ph sz="half" idx="1"/>
          </p:nvPr>
        </p:nvSpPr>
        <p:spPr>
          <a:xfrm>
            <a:off x="609600" y="1340768"/>
            <a:ext cx="53848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340768"/>
            <a:ext cx="53848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0" y="842402"/>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192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Tree>
    <p:extLst>
      <p:ext uri="{BB962C8B-B14F-4D97-AF65-F5344CB8AC3E}">
        <p14:creationId xmlns:p14="http://schemas.microsoft.com/office/powerpoint/2010/main" val="441095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800" dirty="0"/>
          </a:p>
        </p:txBody>
      </p:sp>
      <p:sp>
        <p:nvSpPr>
          <p:cNvPr id="4" name="テキスト ボックス 3"/>
          <p:cNvSpPr txBox="1"/>
          <p:nvPr userDrawn="1"/>
        </p:nvSpPr>
        <p:spPr>
          <a:xfrm>
            <a:off x="10246407" y="6351712"/>
            <a:ext cx="187944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24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pic>
        <p:nvPicPr>
          <p:cNvPr id="5" name="図 4"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69" y="11088"/>
            <a:ext cx="1109861" cy="1547220"/>
          </a:xfrm>
          <a:prstGeom prst="rect">
            <a:avLst/>
          </a:prstGeom>
        </p:spPr>
      </p:pic>
    </p:spTree>
    <p:extLst>
      <p:ext uri="{BB962C8B-B14F-4D97-AF65-F5344CB8AC3E}">
        <p14:creationId xmlns:p14="http://schemas.microsoft.com/office/powerpoint/2010/main" val="42724480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9819861" y="0"/>
            <a:ext cx="2372139"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0" y="842402"/>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69" y="11088"/>
            <a:ext cx="1109861" cy="1547220"/>
          </a:xfrm>
          <a:prstGeom prst="rect">
            <a:avLst/>
          </a:prstGeom>
        </p:spPr>
      </p:pic>
    </p:spTree>
    <p:extLst>
      <p:ext uri="{BB962C8B-B14F-4D97-AF65-F5344CB8AC3E}">
        <p14:creationId xmlns:p14="http://schemas.microsoft.com/office/powerpoint/2010/main" val="33835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BA155AB-EE5D-4017-BD2F-761123675B13}"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18249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80C3B03-7064-41CB-9A64-9C6F7BB1366C}"/>
              </a:ext>
            </a:extLst>
          </p:cNvPr>
          <p:cNvSpPr/>
          <p:nvPr userDrawn="1"/>
        </p:nvSpPr>
        <p:spPr>
          <a:xfrm>
            <a:off x="0" y="1339702"/>
            <a:ext cx="12192000" cy="23876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正方形/長方形 6">
            <a:extLst>
              <a:ext uri="{FF2B5EF4-FFF2-40B4-BE49-F238E27FC236}">
                <a16:creationId xmlns:a16="http://schemas.microsoft.com/office/drawing/2014/main" id="{D88C092D-1B85-42E2-B138-CD8F3AB66351}"/>
              </a:ext>
            </a:extLst>
          </p:cNvPr>
          <p:cNvSpPr/>
          <p:nvPr userDrawn="1"/>
        </p:nvSpPr>
        <p:spPr>
          <a:xfrm>
            <a:off x="914400" y="1122363"/>
            <a:ext cx="10363200" cy="2387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ctrTitle"/>
          </p:nvPr>
        </p:nvSpPr>
        <p:spPr>
          <a:xfrm>
            <a:off x="914400" y="1122363"/>
            <a:ext cx="10363200" cy="2387600"/>
          </a:xfrm>
          <a:noFill/>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B2CE76D-0F87-4DBF-9D76-CA134D2CD8DB}" type="datetimeFigureOut">
              <a:rPr kumimoji="1" lang="ja-JP" altLang="en-US" smtClean="0"/>
              <a:t>2025/5/5</a:t>
            </a:fld>
            <a:endParaRPr kumimoji="1" lang="ja-JP"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316038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12"/>
          </p:nvPr>
        </p:nvSpPr>
        <p:spPr>
          <a:xfrm>
            <a:off x="9664700" y="6184901"/>
            <a:ext cx="2527300" cy="673100"/>
          </a:xfrm>
        </p:spPr>
        <p:txBody>
          <a:bodyPr/>
          <a:lstStyle>
            <a:lvl1pPr>
              <a:defRPr sz="4400"/>
            </a:lvl1pPr>
          </a:lstStyle>
          <a:p>
            <a:fld id="{1CC499CA-9AA4-49F5-AFC4-6BE3DFBC0CB5}" type="slidenum">
              <a:rPr kumimoji="1" lang="ja-JP" altLang="en-US" smtClean="0"/>
              <a:pPr/>
              <a:t>‹#›</a:t>
            </a:fld>
            <a:r>
              <a:rPr kumimoji="1" lang="en-US" altLang="ja-JP" dirty="0"/>
              <a:t>/20</a:t>
            </a:r>
            <a:endParaRPr kumimoji="1" lang="ja-JP" altLang="en-US" dirty="0"/>
          </a:p>
        </p:txBody>
      </p:sp>
      <p:sp>
        <p:nvSpPr>
          <p:cNvPr id="5" name="正方形/長方形 4">
            <a:extLst>
              <a:ext uri="{FF2B5EF4-FFF2-40B4-BE49-F238E27FC236}">
                <a16:creationId xmlns:a16="http://schemas.microsoft.com/office/drawing/2014/main" id="{D1C65DC4-DD99-4F27-94AB-B371BC5E0BCC}"/>
              </a:ext>
            </a:extLst>
          </p:cNvPr>
          <p:cNvSpPr/>
          <p:nvPr userDrawn="1"/>
        </p:nvSpPr>
        <p:spPr>
          <a:xfrm>
            <a:off x="0" y="880110"/>
            <a:ext cx="12192000" cy="45720"/>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093472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222BE4A-C1F9-4FFC-A367-211E959DAAD3}"/>
              </a:ext>
            </a:extLst>
          </p:cNvPr>
          <p:cNvSpPr/>
          <p:nvPr userDrawn="1"/>
        </p:nvSpPr>
        <p:spPr>
          <a:xfrm>
            <a:off x="0" y="4433777"/>
            <a:ext cx="12192000" cy="142193"/>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31851" y="1709740"/>
            <a:ext cx="10515600" cy="2852737"/>
          </a:xfrm>
          <a:noFill/>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16824275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5" name="Slide Number Placeholder 4"/>
          <p:cNvSpPr>
            <a:spLocks noGrp="1"/>
          </p:cNvSpPr>
          <p:nvPr>
            <p:ph type="sldNum" sz="quarter" idx="12"/>
          </p:nvPr>
        </p:nvSpPr>
        <p:spPr/>
        <p:txBody>
          <a:bodyPr/>
          <a:lstStyle>
            <a:lvl1pPr>
              <a:defRPr sz="3600" b="1">
                <a:solidFill>
                  <a:schemeClr val="tx1"/>
                </a:solidFill>
              </a:defRPr>
            </a:lvl1pPr>
          </a:lstStyle>
          <a:p>
            <a:fld id="{1CC499CA-9AA4-49F5-AFC4-6BE3DFBC0CB5}" type="slidenum">
              <a:rPr kumimoji="1" lang="ja-JP" altLang="en-US" smtClean="0"/>
              <a:pPr/>
              <a:t>‹#›</a:t>
            </a:fld>
            <a:r>
              <a:rPr kumimoji="1" lang="en-US" altLang="ja-JP"/>
              <a:t>/20</a:t>
            </a:r>
            <a:endParaRPr kumimoji="1" lang="ja-JP" altLang="en-US" dirty="0"/>
          </a:p>
        </p:txBody>
      </p:sp>
      <p:sp>
        <p:nvSpPr>
          <p:cNvPr id="4" name="正方形/長方形 3">
            <a:extLst>
              <a:ext uri="{FF2B5EF4-FFF2-40B4-BE49-F238E27FC236}">
                <a16:creationId xmlns:a16="http://schemas.microsoft.com/office/drawing/2014/main" id="{030211DB-A34D-4116-9A7C-903D65901E82}"/>
              </a:ext>
            </a:extLst>
          </p:cNvPr>
          <p:cNvSpPr/>
          <p:nvPr userDrawn="1"/>
        </p:nvSpPr>
        <p:spPr>
          <a:xfrm>
            <a:off x="0" y="880110"/>
            <a:ext cx="12192000" cy="4572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535550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B2CE76D-0F87-4DBF-9D76-CA134D2CD8DB}" type="datetimeFigureOut">
              <a:rPr kumimoji="1" lang="ja-JP" altLang="en-US" smtClean="0"/>
              <a:t>2025/5/5</a:t>
            </a:fld>
            <a:endParaRPr kumimoji="1" lang="ja-JP"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3889151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791938-85CB-0F35-34E2-193D8EB189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CC44B2-D32F-6AFD-4747-CC3362B129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FF16F6-8DF7-03AB-339D-2CB983F8039E}"/>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5" name="フッター プレースホルダー 4">
            <a:extLst>
              <a:ext uri="{FF2B5EF4-FFF2-40B4-BE49-F238E27FC236}">
                <a16:creationId xmlns:a16="http://schemas.microsoft.com/office/drawing/2014/main" id="{05EC034B-95F6-67DA-2256-03B1071849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F771D8-4AF5-A3CE-6F2A-178796C79A79}"/>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545836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6F4ACE-35C2-D254-1068-879A5363ED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7A5FE4-C47D-7FEE-5A1D-D921871E61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9A09E1-E910-B823-F2A4-6E1EF67D49A5}"/>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5" name="フッター プレースホルダー 4">
            <a:extLst>
              <a:ext uri="{FF2B5EF4-FFF2-40B4-BE49-F238E27FC236}">
                <a16:creationId xmlns:a16="http://schemas.microsoft.com/office/drawing/2014/main" id="{C72F66E0-6DEB-0B25-785D-799EF6C50F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BEE714-8E80-D8CA-B92D-E313D9363E3A}"/>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284974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6440A-D047-F840-BFFB-488EB9B7C44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1D7DDA-190A-AB50-E0B3-0138DD202A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A54AAAE-6445-6DA0-7F2A-B3CDD9735205}"/>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5" name="フッター プレースホルダー 4">
            <a:extLst>
              <a:ext uri="{FF2B5EF4-FFF2-40B4-BE49-F238E27FC236}">
                <a16:creationId xmlns:a16="http://schemas.microsoft.com/office/drawing/2014/main" id="{749C9760-ED8B-F073-85D5-15557DDAB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E442CA-FAE9-262D-5906-19323749904C}"/>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3600784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4A32D-E3D6-E7EA-55DD-C24320A306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308B84-BCAB-F8B9-9E8F-4CA0F5B246E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ADEE24F-399B-D7DD-FDA7-73188C9A0D9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691A97A-A8DF-1B53-7A17-1CF9166DF4F0}"/>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6" name="フッター プレースホルダー 5">
            <a:extLst>
              <a:ext uri="{FF2B5EF4-FFF2-40B4-BE49-F238E27FC236}">
                <a16:creationId xmlns:a16="http://schemas.microsoft.com/office/drawing/2014/main" id="{7259DF72-8DE8-AA43-28BC-E6AC7E7774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492BE0-D090-7E5F-1F7D-9E52AA088658}"/>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2576619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00A78-49C2-7D63-C5FF-EDA8B75C6EB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B41B24-D002-123C-039E-80EA23DCA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7761271-8B5B-C410-C6C0-3868A1C9E5D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7BA04E5-C4B6-AB79-B14D-5932CAD711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F874482-F04A-C446-A47C-DEA0224034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6DBDEA-2E1D-EEDF-1663-1F5469AAB854}"/>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8" name="フッター プレースホルダー 7">
            <a:extLst>
              <a:ext uri="{FF2B5EF4-FFF2-40B4-BE49-F238E27FC236}">
                <a16:creationId xmlns:a16="http://schemas.microsoft.com/office/drawing/2014/main" id="{C564AC1A-148D-3BA1-6B17-FC1B6B96584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E8E42D8-5D72-33D2-3CB4-0DDFA1800C48}"/>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278994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2835C93-6F7B-4FFF-A0D0-0249924A8BF6}"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850718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23EA0-3FAC-EAD3-5217-791A7E9E9EA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CFF0125-0811-2207-8825-8ACE0BC9A9B5}"/>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4" name="フッター プレースホルダー 3">
            <a:extLst>
              <a:ext uri="{FF2B5EF4-FFF2-40B4-BE49-F238E27FC236}">
                <a16:creationId xmlns:a16="http://schemas.microsoft.com/office/drawing/2014/main" id="{47F27B61-C39F-D8B5-564F-1132B812E53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8D2D06A-2E16-6AC8-61A6-352CFA7EAB49}"/>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352170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4127E2D-575C-70E9-66AE-52C22F654EB0}"/>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3" name="フッター プレースホルダー 2">
            <a:extLst>
              <a:ext uri="{FF2B5EF4-FFF2-40B4-BE49-F238E27FC236}">
                <a16:creationId xmlns:a16="http://schemas.microsoft.com/office/drawing/2014/main" id="{73ACAF42-E3C7-69A9-C28C-02D74D7993B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1CB45E-7188-D1CD-8B48-9AA061F3F700}"/>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1737122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7B71F-3A4B-90EB-1CC4-88301F12A7B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38A026-CC1C-4656-D8E6-3158B65C5C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6F14C6-3797-B065-586E-934CAAAF8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AB670E7-976C-0525-57C5-6EAF1134CD33}"/>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6" name="フッター プレースホルダー 5">
            <a:extLst>
              <a:ext uri="{FF2B5EF4-FFF2-40B4-BE49-F238E27FC236}">
                <a16:creationId xmlns:a16="http://schemas.microsoft.com/office/drawing/2014/main" id="{F6D4D92F-4A80-A103-0522-F8FB27B770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A998E9-8443-EC30-87D3-356DD30601DD}"/>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92821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C8604B-ECA2-A6D0-36FB-4C84EE092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B96C36-EA7E-CF60-C9DC-07801BD2C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CBF3EF2-D90B-ED1E-59DF-60BB0D8FB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1D239D9-D8BA-23A1-9E04-BBBB5CD9EDC0}"/>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6" name="フッター プレースホルダー 5">
            <a:extLst>
              <a:ext uri="{FF2B5EF4-FFF2-40B4-BE49-F238E27FC236}">
                <a16:creationId xmlns:a16="http://schemas.microsoft.com/office/drawing/2014/main" id="{6B4FDA18-5831-BE58-BF74-8791F01AC6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37A197-27C3-8301-AE56-6A3526B504C9}"/>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1451831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11A759-A466-9EF4-37ED-B480368E93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4AED14F-9AF3-BDD0-EE7E-F215360684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8E68D9-5072-7037-A609-8E127648A02B}"/>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5" name="フッター プレースホルダー 4">
            <a:extLst>
              <a:ext uri="{FF2B5EF4-FFF2-40B4-BE49-F238E27FC236}">
                <a16:creationId xmlns:a16="http://schemas.microsoft.com/office/drawing/2014/main" id="{9E3F0870-92C4-FB10-DB31-5BDF960511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E8DBE7-A1EF-1134-FF2A-785C7BBA2D5D}"/>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21558089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92D1196-75E3-89B2-2DCB-8CF1419241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C9D011-930E-4EC5-D8BA-573765C7279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D6F6FC2-61B2-3BCD-AF60-D070D52D6438}"/>
              </a:ext>
            </a:extLst>
          </p:cNvPr>
          <p:cNvSpPr>
            <a:spLocks noGrp="1"/>
          </p:cNvSpPr>
          <p:nvPr>
            <p:ph type="dt" sz="half" idx="10"/>
          </p:nvPr>
        </p:nvSpPr>
        <p:spPr/>
        <p:txBody>
          <a:bodyPr/>
          <a:lstStyle/>
          <a:p>
            <a:fld id="{7C6D23BD-44D0-4828-A74F-D2E31846821A}" type="datetimeFigureOut">
              <a:rPr kumimoji="1" lang="ja-JP" altLang="en-US" smtClean="0"/>
              <a:t>2025/5/5</a:t>
            </a:fld>
            <a:endParaRPr kumimoji="1" lang="ja-JP" altLang="en-US"/>
          </a:p>
        </p:txBody>
      </p:sp>
      <p:sp>
        <p:nvSpPr>
          <p:cNvPr id="5" name="フッター プレースホルダー 4">
            <a:extLst>
              <a:ext uri="{FF2B5EF4-FFF2-40B4-BE49-F238E27FC236}">
                <a16:creationId xmlns:a16="http://schemas.microsoft.com/office/drawing/2014/main" id="{A9FF4278-3E66-5BA9-2831-6D1A847F87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569D1B-AED9-C356-0075-379916D79B9A}"/>
              </a:ext>
            </a:extLst>
          </p:cNvPr>
          <p:cNvSpPr>
            <a:spLocks noGrp="1"/>
          </p:cNvSpPr>
          <p:nvPr>
            <p:ph type="sldNum" sz="quarter" idx="12"/>
          </p:nvPr>
        </p:nvSpPr>
        <p:spPr/>
        <p:txBody>
          <a:body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233571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790678-006A-49DA-B114-4E72D9E1EFB5}"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01354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6BB8063-A1F4-4332-9D28-38051B08A828}"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49115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6C2B2A1-F09E-4708-B99D-A56FC476FA2C}"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4304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A07E3D1-6DFB-4869-9E2F-A54C9297DC62}"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49346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3BE128B-FAF9-49F9-B534-D0362DE59A71}" type="slidenum">
              <a:rPr lang="en-US" altLang="ja-JP" smtClean="0">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7404513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099A1FF-A136-4BC9-9FC0-17AAA74A06A8}"/>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90E9C7F2-DADB-4AA5-ACC6-FA318088E7A5}"/>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7A7EB2A3-DDA3-474C-98ED-7DF57A16140A}"/>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92"/>
            </a:lvl1pPr>
          </a:lstStyle>
          <a:p>
            <a:pPr defTabSz="844083" fontAlgn="base">
              <a:spcBef>
                <a:spcPct val="0"/>
              </a:spcBef>
              <a:spcAft>
                <a:spcPct val="0"/>
              </a:spcAft>
              <a:defRPr/>
            </a:pPr>
            <a:endParaRPr lang="en-US" altLang="ja-JP" b="1">
              <a:solidFill>
                <a:srgbClr val="000000"/>
              </a:solidFill>
            </a:endParaRPr>
          </a:p>
        </p:txBody>
      </p:sp>
      <p:sp>
        <p:nvSpPr>
          <p:cNvPr id="1029" name="Rectangle 5">
            <a:extLst>
              <a:ext uri="{FF2B5EF4-FFF2-40B4-BE49-F238E27FC236}">
                <a16:creationId xmlns:a16="http://schemas.microsoft.com/office/drawing/2014/main" id="{6BDF4C9B-C517-4B1F-815A-219CD9D4D875}"/>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92"/>
            </a:lvl1pPr>
          </a:lstStyle>
          <a:p>
            <a:pPr defTabSz="844083" fontAlgn="base">
              <a:spcBef>
                <a:spcPct val="0"/>
              </a:spcBef>
              <a:spcAft>
                <a:spcPct val="0"/>
              </a:spcAft>
              <a:defRPr/>
            </a:pPr>
            <a:endParaRPr lang="en-US" altLang="ja-JP" b="1">
              <a:solidFill>
                <a:srgbClr val="000000"/>
              </a:solidFill>
            </a:endParaRPr>
          </a:p>
        </p:txBody>
      </p:sp>
      <p:sp>
        <p:nvSpPr>
          <p:cNvPr id="1030" name="Rectangle 6">
            <a:extLst>
              <a:ext uri="{FF2B5EF4-FFF2-40B4-BE49-F238E27FC236}">
                <a16:creationId xmlns:a16="http://schemas.microsoft.com/office/drawing/2014/main" id="{D886C409-0BC4-44E8-9224-0FF1D457FCBF}"/>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92"/>
            </a:lvl1pPr>
          </a:lstStyle>
          <a:p>
            <a:pPr defTabSz="844083" fontAlgn="base">
              <a:spcBef>
                <a:spcPct val="0"/>
              </a:spcBef>
              <a:spcAft>
                <a:spcPct val="0"/>
              </a:spcAft>
              <a:defRPr/>
            </a:pPr>
            <a:fld id="{FDD0BE9F-FBDC-4B23-BF17-537A70EF3594}" type="slidenum">
              <a:rPr lang="en-US" altLang="ja-JP" b="1" smtClean="0">
                <a:solidFill>
                  <a:srgbClr val="000000"/>
                </a:solidFill>
              </a:rPr>
              <a:pPr defTabSz="844083" fontAlgn="base">
                <a:spcBef>
                  <a:spcPct val="0"/>
                </a:spcBef>
                <a:spcAft>
                  <a:spcPct val="0"/>
                </a:spcAft>
                <a:defRPr/>
              </a:pPr>
              <a:t>‹#›</a:t>
            </a:fld>
            <a:endParaRPr lang="en-US" altLang="ja-JP" b="1">
              <a:solidFill>
                <a:srgbClr val="000000"/>
              </a:solidFill>
            </a:endParaRPr>
          </a:p>
        </p:txBody>
      </p:sp>
    </p:spTree>
    <p:extLst>
      <p:ext uri="{BB962C8B-B14F-4D97-AF65-F5344CB8AC3E}">
        <p14:creationId xmlns:p14="http://schemas.microsoft.com/office/powerpoint/2010/main" val="17894185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kumimoji="1" sz="4062" kern="1200">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5pPr>
      <a:lvl6pPr marL="422041" algn="ctr" rtl="0" fontAlgn="base">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6pPr>
      <a:lvl7pPr marL="844083" algn="ctr" rtl="0" fontAlgn="base">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7pPr>
      <a:lvl8pPr marL="1266124" algn="ctr" rtl="0" fontAlgn="base">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8pPr>
      <a:lvl9pPr marL="1688165" algn="ctr" rtl="0" fontAlgn="base">
        <a:spcBef>
          <a:spcPct val="0"/>
        </a:spcBef>
        <a:spcAft>
          <a:spcPct val="0"/>
        </a:spcAft>
        <a:defRPr kumimoji="1" sz="4062">
          <a:solidFill>
            <a:schemeClr val="tx2"/>
          </a:solidFill>
          <a:latin typeface="Times New Roman" panose="02020603050405020304" pitchFamily="18" charset="0"/>
          <a:ea typeface="ＭＳ Ｐゴシック" panose="020B0600070205080204" pitchFamily="50" charset="-128"/>
        </a:defRPr>
      </a:lvl9pPr>
    </p:titleStyle>
    <p:bodyStyle>
      <a:lvl1pPr marL="316531" indent="-316531" algn="l" rtl="0" eaLnBrk="0" fontAlgn="base" hangingPunct="0">
        <a:spcBef>
          <a:spcPct val="20000"/>
        </a:spcBef>
        <a:spcAft>
          <a:spcPct val="0"/>
        </a:spcAft>
        <a:buChar char="•"/>
        <a:defRPr kumimoji="1" sz="2954" kern="1200">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kern="1200">
          <a:solidFill>
            <a:schemeClr val="tx1"/>
          </a:solidFill>
          <a:latin typeface="+mn-lt"/>
          <a:ea typeface="+mn-ea"/>
          <a:cs typeface="+mn-cs"/>
        </a:defRPr>
      </a:lvl2pPr>
      <a:lvl3pPr marL="1055103" indent="-211021" algn="l" rtl="0" eaLnBrk="0" fontAlgn="base" hangingPunct="0">
        <a:spcBef>
          <a:spcPct val="20000"/>
        </a:spcBef>
        <a:spcAft>
          <a:spcPct val="0"/>
        </a:spcAft>
        <a:buChar char="•"/>
        <a:defRPr kumimoji="1" sz="2215" kern="1200">
          <a:solidFill>
            <a:schemeClr val="tx1"/>
          </a:solidFill>
          <a:latin typeface="+mn-lt"/>
          <a:ea typeface="+mn-ea"/>
          <a:cs typeface="+mn-cs"/>
        </a:defRPr>
      </a:lvl3pPr>
      <a:lvl4pPr marL="1477145" indent="-211021" algn="l" rtl="0" eaLnBrk="0" fontAlgn="base" hangingPunct="0">
        <a:spcBef>
          <a:spcPct val="20000"/>
        </a:spcBef>
        <a:spcAft>
          <a:spcPct val="0"/>
        </a:spcAft>
        <a:buChar char="–"/>
        <a:defRPr kumimoji="1" sz="1846" kern="1200">
          <a:solidFill>
            <a:schemeClr val="tx1"/>
          </a:solidFill>
          <a:latin typeface="+mn-lt"/>
          <a:ea typeface="+mn-ea"/>
          <a:cs typeface="+mn-cs"/>
        </a:defRPr>
      </a:lvl4pPr>
      <a:lvl5pPr marL="1899186" indent="-211021" algn="l" rtl="0" eaLnBrk="0" fontAlgn="base" hangingPunct="0">
        <a:spcBef>
          <a:spcPct val="20000"/>
        </a:spcBef>
        <a:spcAft>
          <a:spcPct val="0"/>
        </a:spcAft>
        <a:buChar char="»"/>
        <a:defRPr kumimoji="1" sz="1846"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97572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5360" y="116632"/>
            <a:ext cx="10753195" cy="720080"/>
          </a:xfrm>
          <a:prstGeom prst="rect">
            <a:avLst/>
          </a:prstGeom>
        </p:spPr>
        <p:txBody>
          <a:bodyPr vert="horz" lIns="91440" tIns="45720" rIns="91440" bIns="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623392" y="1268761"/>
            <a:ext cx="10959008" cy="525658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テキスト ボックス 7"/>
          <p:cNvSpPr txBox="1"/>
          <p:nvPr userDrawn="1"/>
        </p:nvSpPr>
        <p:spPr>
          <a:xfrm>
            <a:off x="10246407" y="6351712"/>
            <a:ext cx="187944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24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9" name="正方形/長方形 8"/>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2" name="図 11" descr="flogs.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97902" y="9248"/>
            <a:ext cx="681675" cy="899472"/>
          </a:xfrm>
          <a:prstGeom prst="rect">
            <a:avLst/>
          </a:prstGeom>
        </p:spPr>
      </p:pic>
    </p:spTree>
    <p:extLst>
      <p:ext uri="{BB962C8B-B14F-4D97-AF65-F5344CB8AC3E}">
        <p14:creationId xmlns:p14="http://schemas.microsoft.com/office/powerpoint/2010/main" val="13846951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ftr="0" dt="0"/>
  <p:txStyles>
    <p:titleStyle>
      <a:lvl1pPr algn="l" defTabSz="914400" rtl="0" eaLnBrk="1" latinLnBrk="0" hangingPunct="1">
        <a:spcBef>
          <a:spcPct val="0"/>
        </a:spcBef>
        <a:buNone/>
        <a:defRPr kumimoji="1" sz="36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342900" indent="-360000" algn="l" defTabSz="914400" rtl="0" eaLnBrk="1" latinLnBrk="0" hangingPunct="1">
        <a:spcBef>
          <a:spcPts val="1200"/>
        </a:spcBef>
        <a:buFont typeface="Wingdings" panose="05000000000000000000" pitchFamily="2" charset="2"/>
        <a:buChar char="l"/>
        <a:defRPr kumimoji="1" sz="3200" kern="1200" baseline="0">
          <a:solidFill>
            <a:srgbClr val="203864"/>
          </a:solidFill>
          <a:latin typeface="Verdana" panose="020B0604030504040204" pitchFamily="34" charset="0"/>
          <a:ea typeface="メイリオ" panose="020B0604030504040204" pitchFamily="50" charset="-128"/>
          <a:cs typeface="+mn-cs"/>
        </a:defRPr>
      </a:lvl1pPr>
      <a:lvl2pPr marL="742950" indent="-360000" algn="l" defTabSz="914400" rtl="0" eaLnBrk="1" latinLnBrk="0" hangingPunct="1">
        <a:spcBef>
          <a:spcPts val="200"/>
        </a:spcBef>
        <a:buFont typeface="Wingdings" panose="05000000000000000000" pitchFamily="2" charset="2"/>
        <a:buChar char="n"/>
        <a:defRPr kumimoji="1" sz="28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987425" indent="-361950"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349375" indent="-452438"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701800" indent="-442913" algn="l" defTabSz="914400" rtl="0" eaLnBrk="1" latinLnBrk="0" hangingPunct="1">
        <a:spcBef>
          <a:spcPts val="200"/>
        </a:spcBef>
        <a:buFont typeface="Wingdings" panose="05000000000000000000" pitchFamily="2" charset="2"/>
        <a:buChar char="l"/>
        <a:defRPr kumimoji="1" sz="24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42" y="277446"/>
            <a:ext cx="11171116" cy="80718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10441" y="1253331"/>
            <a:ext cx="1117111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499CA-9AA4-49F5-AFC4-6BE3DFBC0CB5}" type="slidenum">
              <a:rPr kumimoji="1" lang="ja-JP" altLang="en-US" smtClean="0"/>
              <a:t>‹#›</a:t>
            </a:fld>
            <a:endParaRPr kumimoji="1" lang="ja-JP" altLang="en-US"/>
          </a:p>
        </p:txBody>
      </p:sp>
    </p:spTree>
    <p:extLst>
      <p:ext uri="{BB962C8B-B14F-4D97-AF65-F5344CB8AC3E}">
        <p14:creationId xmlns:p14="http://schemas.microsoft.com/office/powerpoint/2010/main" val="252551471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p:txStyles>
    <p:title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p:titleStyle>
    <p:bodyStyle>
      <a:lvl1pPr marL="363538" indent="-363538" algn="l" defTabSz="914400" rtl="0" eaLnBrk="1" latinLnBrk="0" hangingPunct="1">
        <a:lnSpc>
          <a:spcPct val="150000"/>
        </a:lnSpc>
        <a:spcBef>
          <a:spcPts val="1000"/>
        </a:spcBef>
        <a:buClr>
          <a:schemeClr val="accent1">
            <a:lumMod val="75000"/>
          </a:schemeClr>
        </a:buClr>
        <a:buFont typeface="Wingdings" panose="05000000000000000000" pitchFamily="2" charset="2"/>
        <a:buChar char="n"/>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714375" indent="-350838" algn="l" defTabSz="914400" rtl="0" eaLnBrk="1" latinLnBrk="0" hangingPunct="1">
        <a:lnSpc>
          <a:spcPct val="150000"/>
        </a:lnSpc>
        <a:spcBef>
          <a:spcPts val="500"/>
        </a:spcBef>
        <a:buClr>
          <a:schemeClr val="accent1">
            <a:lumMod val="50000"/>
          </a:schemeClr>
        </a:buClr>
        <a:buFont typeface="Wingdings" panose="05000000000000000000" pitchFamily="2" charset="2"/>
        <a:buChar char="l"/>
        <a:defRPr kumimoji="1" sz="2000" kern="1200">
          <a:solidFill>
            <a:schemeClr val="tx1"/>
          </a:solidFill>
          <a:latin typeface="+mn-lt"/>
          <a:ea typeface="+mn-ea"/>
          <a:cs typeface="+mn-cs"/>
        </a:defRPr>
      </a:lvl2pPr>
      <a:lvl3pPr marL="984250" indent="-269875" algn="l" defTabSz="914400" rtl="0" eaLnBrk="1" latinLnBrk="0" hangingPunct="1">
        <a:lnSpc>
          <a:spcPct val="150000"/>
        </a:lnSpc>
        <a:spcBef>
          <a:spcPts val="500"/>
        </a:spcBef>
        <a:buClr>
          <a:schemeClr val="bg1">
            <a:lumMod val="50000"/>
          </a:schemeClr>
        </a:buClr>
        <a:buSzPct val="80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66691EC-FC1D-F8EF-C2E6-696A4E1A2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D7A4EA-3888-09DC-E8BA-A359C6657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89807F-C022-4B42-1D38-A3464406E5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6D23BD-44D0-4828-A74F-D2E31846821A}" type="datetimeFigureOut">
              <a:rPr kumimoji="1" lang="ja-JP" altLang="en-US" smtClean="0"/>
              <a:t>2025/5/5</a:t>
            </a:fld>
            <a:endParaRPr kumimoji="1" lang="ja-JP" altLang="en-US"/>
          </a:p>
        </p:txBody>
      </p:sp>
      <p:sp>
        <p:nvSpPr>
          <p:cNvPr id="5" name="フッター プレースホルダー 4">
            <a:extLst>
              <a:ext uri="{FF2B5EF4-FFF2-40B4-BE49-F238E27FC236}">
                <a16:creationId xmlns:a16="http://schemas.microsoft.com/office/drawing/2014/main" id="{D2AF503D-4550-F439-4A23-BACF0FCE6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97F50A7-F3DC-7863-2F81-B1E2BAB10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7B3A9B-3462-4981-84FD-507C0D7632A1}" type="slidenum">
              <a:rPr kumimoji="1" lang="ja-JP" altLang="en-US" smtClean="0"/>
              <a:t>‹#›</a:t>
            </a:fld>
            <a:endParaRPr kumimoji="1" lang="ja-JP" altLang="en-US"/>
          </a:p>
        </p:txBody>
      </p:sp>
    </p:spTree>
    <p:extLst>
      <p:ext uri="{BB962C8B-B14F-4D97-AF65-F5344CB8AC3E}">
        <p14:creationId xmlns:p14="http://schemas.microsoft.com/office/powerpoint/2010/main" val="323103255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0639"/>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7" name="Text Box 3"/>
          <p:cNvSpPr txBox="1">
            <a:spLocks noChangeArrowheads="1"/>
          </p:cNvSpPr>
          <p:nvPr/>
        </p:nvSpPr>
        <p:spPr bwMode="auto">
          <a:xfrm>
            <a:off x="6096000" y="2768746"/>
            <a:ext cx="457200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東京科学大学</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総合研究院</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元素戦略</a:t>
            </a:r>
            <a:r>
              <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rPr>
              <a:t>MDX</a:t>
            </a: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研究センター</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フロンティア材料研究所</a:t>
            </a:r>
          </a:p>
        </p:txBody>
      </p:sp>
      <p:sp>
        <p:nvSpPr>
          <p:cNvPr id="26628" name="Text Box 4"/>
          <p:cNvSpPr txBox="1">
            <a:spLocks noChangeArrowheads="1"/>
          </p:cNvSpPr>
          <p:nvPr/>
        </p:nvSpPr>
        <p:spPr bwMode="auto">
          <a:xfrm>
            <a:off x="0" y="2128380"/>
            <a:ext cx="12192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神谷利夫</a:t>
            </a:r>
          </a:p>
        </p:txBody>
      </p:sp>
      <p:sp>
        <p:nvSpPr>
          <p:cNvPr id="26629" name="Rectangle 5"/>
          <p:cNvSpPr>
            <a:spLocks noGrp="1" noChangeArrowheads="1"/>
          </p:cNvSpPr>
          <p:nvPr>
            <p:ph type="ctrTitle"/>
          </p:nvPr>
        </p:nvSpPr>
        <p:spPr>
          <a:xfrm>
            <a:off x="0" y="305666"/>
            <a:ext cx="12192000" cy="1676400"/>
          </a:xfrm>
        </p:spPr>
        <p:txBody>
          <a:bodyPr/>
          <a:lstStyle/>
          <a:p>
            <a:pPr eaLnBrk="1" hangingPunct="1"/>
            <a:r>
              <a:rPr lang="ja-JP" altLang="en-US" sz="4800" b="1" dirty="0">
                <a:solidFill>
                  <a:srgbClr val="0000FF"/>
                </a:solidFill>
                <a:latin typeface="+mn-lt"/>
                <a:ea typeface="+mn-ea"/>
              </a:rPr>
              <a:t>誤差論</a:t>
            </a:r>
            <a:br>
              <a:rPr lang="en-US" altLang="ja-JP" sz="4800" b="1" dirty="0">
                <a:solidFill>
                  <a:srgbClr val="0000FF"/>
                </a:solidFill>
                <a:latin typeface="+mn-lt"/>
                <a:ea typeface="+mn-ea"/>
              </a:rPr>
            </a:br>
            <a:r>
              <a:rPr lang="ja-JP" altLang="en-US" sz="4000" b="1">
                <a:solidFill>
                  <a:srgbClr val="0000FF"/>
                </a:solidFill>
                <a:latin typeface="+mn-lt"/>
                <a:ea typeface="+mn-ea"/>
              </a:rPr>
              <a:t>ベイズ回帰</a:t>
            </a:r>
            <a:r>
              <a:rPr lang="ja-JP" altLang="en-US" sz="4000" b="1" dirty="0">
                <a:solidFill>
                  <a:srgbClr val="0000FF"/>
                </a:solidFill>
                <a:latin typeface="+mn-lt"/>
                <a:ea typeface="+mn-ea"/>
              </a:rPr>
              <a:t>によるパラメータ誤差の分布</a:t>
            </a:r>
            <a:endParaRPr lang="ja-JP" altLang="en-US" sz="4800" b="1" dirty="0">
              <a:solidFill>
                <a:srgbClr val="0000FF"/>
              </a:solidFill>
              <a:latin typeface="+mn-lt"/>
              <a:ea typeface="+mn-ea"/>
            </a:endParaRPr>
          </a:p>
        </p:txBody>
      </p:sp>
      <p:sp>
        <p:nvSpPr>
          <p:cNvPr id="2" name="コンテンツ プレースホルダー 2">
            <a:extLst>
              <a:ext uri="{FF2B5EF4-FFF2-40B4-BE49-F238E27FC236}">
                <a16:creationId xmlns:a16="http://schemas.microsoft.com/office/drawing/2014/main" id="{BA3A9A4F-879D-CF29-B51D-8CE07D944D55}"/>
              </a:ext>
            </a:extLst>
          </p:cNvPr>
          <p:cNvSpPr txBox="1">
            <a:spLocks/>
          </p:cNvSpPr>
          <p:nvPr/>
        </p:nvSpPr>
        <p:spPr>
          <a:xfrm>
            <a:off x="116114" y="4767943"/>
            <a:ext cx="11684000" cy="1692771"/>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1">
                  <a:lumMod val="75000"/>
                </a:schemeClr>
              </a:buClr>
              <a:buFont typeface="Wingdings" panose="05000000000000000000" pitchFamily="2" charset="2"/>
              <a:buNone/>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150000"/>
              </a:lnSpc>
              <a:spcBef>
                <a:spcPts val="500"/>
              </a:spcBef>
              <a:buClr>
                <a:schemeClr val="accent1">
                  <a:lumMod val="50000"/>
                </a:schemeClr>
              </a:buClr>
              <a:buFont typeface="Wingdings" panose="05000000000000000000" pitchFamily="2" charset="2"/>
              <a:buNone/>
              <a:defRPr kumimoji="1" sz="2000" kern="1200">
                <a:solidFill>
                  <a:schemeClr val="tx1"/>
                </a:solidFill>
                <a:latin typeface="+mn-lt"/>
                <a:ea typeface="+mn-ea"/>
                <a:cs typeface="+mn-cs"/>
              </a:defRPr>
            </a:lvl2pPr>
            <a:lvl3pPr marL="914400" indent="0" algn="ctr" defTabSz="914400" rtl="0" eaLnBrk="1" latinLnBrk="0" hangingPunct="1">
              <a:lnSpc>
                <a:spcPct val="150000"/>
              </a:lnSpc>
              <a:spcBef>
                <a:spcPts val="500"/>
              </a:spcBef>
              <a:buClr>
                <a:schemeClr val="bg1">
                  <a:lumMod val="50000"/>
                </a:schemeClr>
              </a:buClr>
              <a:buSzPct val="80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
                <a:srgbClr val="00CC99">
                  <a:lumMod val="75000"/>
                </a:srgbClr>
              </a:buClr>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本資料には、</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Microsoft365</a:t>
            </a: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Copilot / ChatGPT4o,o1</a:t>
            </a: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等</a:t>
            </a:r>
            <a: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に尋ね、</a:t>
            </a:r>
            <a:br>
              <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本資料作成者が納得した内容が含まれています。</a:t>
            </a:r>
            <a:endPar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1200"/>
              </a:spcAft>
              <a:buClr>
                <a:srgbClr val="00CC99">
                  <a:lumMod val="75000"/>
                </a:srgbClr>
              </a:buClr>
              <a:buSzTx/>
              <a:buFont typeface="Wingdings" panose="05000000000000000000" pitchFamily="2" charset="2"/>
              <a:buNone/>
              <a:tabLst/>
              <a:defRPr/>
            </a:pPr>
            <a:endParaRPr lang="en-US" altLang="ja-JP" sz="2000" dirty="0">
              <a:solidFill>
                <a:srgbClr val="000000"/>
              </a:solidFill>
            </a:endParaRPr>
          </a:p>
          <a:p>
            <a:pPr marL="0" marR="0" lvl="0" indent="0" algn="ctr" defTabSz="914400" rtl="0" eaLnBrk="1" fontAlgn="auto" latinLnBrk="0" hangingPunct="1">
              <a:lnSpc>
                <a:spcPct val="100000"/>
              </a:lnSpc>
              <a:spcBef>
                <a:spcPts val="0"/>
              </a:spcBef>
              <a:spcAft>
                <a:spcPts val="1200"/>
              </a:spcAft>
              <a:buClr>
                <a:srgbClr val="00CC99">
                  <a:lumMod val="75000"/>
                </a:srgbClr>
              </a:buClr>
              <a:buSzTx/>
              <a:buFont typeface="Wingdings" panose="05000000000000000000" pitchFamily="2" charset="2"/>
              <a:buNone/>
              <a:tabLst/>
              <a:defRPr/>
            </a:pPr>
            <a:r>
              <a:rPr kumimoji="1" lang="ja-JP" altLang="en-US"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数式、プログラムの確認は十分ではありません。ご自身で十分確認の上、ご参考ください</a:t>
            </a:r>
            <a:endParaRPr kumimoji="1" lang="en-US" altLang="ja-JP" sz="20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CC467CD6-89AC-4553-8CCA-83E14BCE3C78}"/>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ベイズの定理と材料研究</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正方形/長方形 5"/>
              <p:cNvSpPr/>
              <p:nvPr/>
            </p:nvSpPr>
            <p:spPr>
              <a:xfrm>
                <a:off x="1902518" y="597334"/>
                <a:ext cx="8069710" cy="5949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d>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e>
                    </m:d>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e>
                    </m:d>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   </m:t>
                    </m:r>
                    <m:r>
                      <a:rPr kumimoji="1" lang="ja-JP" altLang="en-US" sz="2800" b="1" i="1" u="none" strike="noStrike" kern="1200" cap="none" spc="0" normalizeH="0" baseline="0" noProof="0">
                        <a:ln>
                          <a:noFill/>
                        </a:ln>
                        <a:solidFill>
                          <a:srgbClr val="0000FF"/>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FF"/>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oMath>
                </a14:m>
                <a:r>
                  <a:rPr kumimoji="1" lang="en-US" altLang="ja-JP" sz="2800" b="1" i="0" u="none" strike="noStrike" kern="1200" cap="none" spc="0" normalizeH="0" baseline="0" noProof="0" dirty="0">
                    <a:ln>
                      <a:noFill/>
                    </a:ln>
                    <a:solidFill>
                      <a:srgbClr val="0000FF"/>
                    </a:solidFill>
                    <a:effectLst/>
                    <a:uLnTx/>
                    <a:uFillTx/>
                    <a:latin typeface="Times New Roman"/>
                    <a:ea typeface="ＭＳ Ｐゴシック"/>
                    <a:cs typeface="+mn-cs"/>
                  </a:rPr>
                  <a:t> </a:t>
                </a:r>
              </a:p>
            </p:txBody>
          </p:sp>
        </mc:Choice>
        <mc:Fallback xmlns="">
          <p:sp>
            <p:nvSpPr>
              <p:cNvPr id="6" name="正方形/長方形 5"/>
              <p:cNvSpPr>
                <a:spLocks noRot="1" noChangeAspect="1" noMove="1" noResize="1" noEditPoints="1" noAdjustHandles="1" noChangeArrowheads="1" noChangeShapeType="1" noTextEdit="1"/>
              </p:cNvSpPr>
              <p:nvPr/>
            </p:nvSpPr>
            <p:spPr>
              <a:xfrm>
                <a:off x="1902518" y="597334"/>
                <a:ext cx="8069710" cy="59497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1753274" y="1865377"/>
                <a:ext cx="8038098" cy="584775"/>
              </a:xfrm>
              <a:prstGeom prst="rect">
                <a:avLst/>
              </a:prstGeom>
              <a:solidFill>
                <a:srgbClr val="000099"/>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00"/>
                    </a:solidFill>
                    <a:effectLst/>
                    <a:uLnTx/>
                    <a:uFillTx/>
                    <a:latin typeface="Times New Roman"/>
                    <a:ea typeface="ＭＳ Ｐゴシック"/>
                    <a:cs typeface="+mn-cs"/>
                  </a:rPr>
                  <a:t> ベイズの定理： </a:t>
                </a:r>
                <a14:m>
                  <m:oMath xmlns:m="http://schemas.openxmlformats.org/officeDocument/2006/math">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𝒑</m:t>
                    </m:r>
                    <m:d>
                      <m:dPr>
                        <m:ctrlP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ctrlPr>
                      </m:dPr>
                      <m:e>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𝑨</m:t>
                        </m:r>
                      </m:e>
                      <m:e>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𝑩</m:t>
                        </m:r>
                      </m:e>
                    </m:d>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𝒑</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𝑩</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𝑨</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𝒑</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𝑨</m:t>
                    </m:r>
                    <m:r>
                      <a:rPr kumimoji="1" lang="en-US" altLang="ja-JP" sz="32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𝒑</m:t>
                    </m:r>
                    <m:d>
                      <m:d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d>
                  </m:oMath>
                </a14:m>
                <a:endParaRPr kumimoji="1" lang="ja-JP" altLang="en-US" sz="3200" b="0" i="0" u="none" strike="noStrike" kern="1200" cap="none" spc="0" normalizeH="0" baseline="0" noProof="0" dirty="0">
                  <a:ln>
                    <a:noFill/>
                  </a:ln>
                  <a:solidFill>
                    <a:srgbClr val="FFFF00"/>
                  </a:solidFill>
                  <a:effectLst/>
                  <a:uLnTx/>
                  <a:uFillTx/>
                  <a:latin typeface="Times New Roman"/>
                  <a:ea typeface="ＭＳ Ｐゴシック"/>
                  <a:cs typeface="+mn-cs"/>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1753274" y="1865377"/>
                <a:ext cx="8038098" cy="584775"/>
              </a:xfrm>
              <a:prstGeom prst="rect">
                <a:avLst/>
              </a:prstGeom>
              <a:blipFill>
                <a:blip r:embed="rId4"/>
                <a:stretch>
                  <a:fillRect l="-683" t="-17708" b="-29167"/>
                </a:stretch>
              </a:blipFill>
            </p:spPr>
            <p:txBody>
              <a:bodyPr/>
              <a:lstStyle/>
              <a:p>
                <a:r>
                  <a:rPr lang="ja-JP" altLang="en-US">
                    <a:noFill/>
                  </a:rPr>
                  <a:t> </a:t>
                </a:r>
              </a:p>
            </p:txBody>
          </p:sp>
        </mc:Fallback>
      </mc:AlternateContent>
      <p:sp>
        <p:nvSpPr>
          <p:cNvPr id="18" name="正方形/長方形 17"/>
          <p:cNvSpPr/>
          <p:nvPr/>
        </p:nvSpPr>
        <p:spPr>
          <a:xfrm>
            <a:off x="4210042" y="2465362"/>
            <a:ext cx="2518638"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B </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が生じた場合に</a:t>
            </a:r>
            <a:br>
              <a:rPr kumimoji="1" lang="en-US" altLang="ja-JP" sz="24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br>
            <a:r>
              <a:rPr kumimoji="1" lang="en-US" altLang="ja-JP" sz="2400" b="1" i="1" u="none" strike="noStrike" kern="1200" cap="none" spc="0" normalizeH="0" baseline="0" noProof="0" dirty="0">
                <a:ln>
                  <a:noFill/>
                </a:ln>
                <a:solidFill>
                  <a:srgbClr val="0000FF"/>
                </a:solidFill>
                <a:effectLst/>
                <a:uLnTx/>
                <a:uFillTx/>
                <a:latin typeface="Times New Roman"/>
                <a:ea typeface="ＭＳ Ｐゴシック"/>
                <a:cs typeface="Times New Roman" panose="02020603050405020304" pitchFamily="18" charset="0"/>
              </a:rPr>
              <a:t>A</a:t>
            </a: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が生じる確率</a:t>
            </a:r>
            <a:endPar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19" name="正方形/長方形 18"/>
          <p:cNvSpPr/>
          <p:nvPr/>
        </p:nvSpPr>
        <p:spPr>
          <a:xfrm>
            <a:off x="7926032" y="2419090"/>
            <a:ext cx="14221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事前確率</a:t>
            </a:r>
            <a:endPar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0" name="正方形/長方形 19">
            <a:extLst>
              <a:ext uri="{FF2B5EF4-FFF2-40B4-BE49-F238E27FC236}">
                <a16:creationId xmlns:a16="http://schemas.microsoft.com/office/drawing/2014/main" id="{22758B94-DF0D-804D-207A-6CDE59F65535}"/>
              </a:ext>
            </a:extLst>
          </p:cNvPr>
          <p:cNvSpPr/>
          <p:nvPr/>
        </p:nvSpPr>
        <p:spPr>
          <a:xfrm>
            <a:off x="1568192" y="1113347"/>
            <a:ext cx="219643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1" u="none" strike="noStrike" kern="1200" cap="none" spc="0" normalizeH="0" baseline="0" noProof="0" dirty="0">
                <a:ln>
                  <a:noFill/>
                </a:ln>
                <a:solidFill>
                  <a:srgbClr val="0000FF"/>
                </a:solidFill>
                <a:effectLst/>
                <a:uLnTx/>
                <a:uFillTx/>
                <a:latin typeface="Times New Roman"/>
                <a:ea typeface="ＭＳ Ｐゴシック"/>
                <a:cs typeface="Times New Roman" panose="02020603050405020304" pitchFamily="18" charset="0"/>
              </a:rPr>
              <a:t>A</a:t>
            </a:r>
            <a:r>
              <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と</a:t>
            </a:r>
            <a:r>
              <a:rPr kumimoji="1" lang="en-US" altLang="ja-JP" sz="1800" b="1" i="1"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B</a:t>
            </a:r>
            <a:r>
              <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が同時に生じる</a:t>
            </a:r>
            <a:endParaRPr kumimoji="1" lang="ja-JP" altLang="en-US" sz="18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1" name="正方形/長方形 20">
            <a:extLst>
              <a:ext uri="{FF2B5EF4-FFF2-40B4-BE49-F238E27FC236}">
                <a16:creationId xmlns:a16="http://schemas.microsoft.com/office/drawing/2014/main" id="{7CA5D03D-CFAD-9928-6024-96FD0471B93B}"/>
              </a:ext>
            </a:extLst>
          </p:cNvPr>
          <p:cNvSpPr/>
          <p:nvPr/>
        </p:nvSpPr>
        <p:spPr>
          <a:xfrm>
            <a:off x="3767872" y="1102940"/>
            <a:ext cx="1691489" cy="584775"/>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1" u="none" strike="noStrike" kern="1200" cap="none" spc="0" normalizeH="0" baseline="0" noProof="0" dirty="0">
                <a:ln>
                  <a:noFill/>
                </a:ln>
                <a:solidFill>
                  <a:srgbClr val="0000FF"/>
                </a:solidFill>
                <a:effectLst/>
                <a:uLnTx/>
                <a:uFillTx/>
                <a:latin typeface="Times New Roman"/>
                <a:ea typeface="ＭＳ Ｐゴシック"/>
                <a:cs typeface="Times New Roman" panose="02020603050405020304" pitchFamily="18" charset="0"/>
              </a:rPr>
              <a:t>A</a:t>
            </a:r>
            <a:r>
              <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が生じた場合に</a:t>
            </a:r>
            <a:br>
              <a:rPr kumimoji="1" lang="en-US" altLang="ja-JP" sz="16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br>
            <a:r>
              <a:rPr kumimoji="1" lang="en-US" altLang="ja-JP" sz="1600" b="1" i="1"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B</a:t>
            </a:r>
            <a:r>
              <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Times New Roman" panose="02020603050405020304" pitchFamily="18" charset="0"/>
              </a:rPr>
              <a:t>が生じる確率</a:t>
            </a:r>
            <a:endPar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2" name="正方形/長方形 21">
            <a:extLst>
              <a:ext uri="{FF2B5EF4-FFF2-40B4-BE49-F238E27FC236}">
                <a16:creationId xmlns:a16="http://schemas.microsoft.com/office/drawing/2014/main" id="{8B6F187C-CFD7-89B9-84F1-81F92E3F108C}"/>
              </a:ext>
            </a:extLst>
          </p:cNvPr>
          <p:cNvSpPr/>
          <p:nvPr/>
        </p:nvSpPr>
        <p:spPr>
          <a:xfrm>
            <a:off x="5458794" y="1102939"/>
            <a:ext cx="148470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1" u="none" strike="noStrike" kern="1200" cap="none" spc="0" normalizeH="0" baseline="0" noProof="0" dirty="0">
                <a:ln>
                  <a:noFill/>
                </a:ln>
                <a:solidFill>
                  <a:srgbClr val="0000FF"/>
                </a:solidFill>
                <a:effectLst/>
                <a:uLnTx/>
                <a:uFillTx/>
                <a:latin typeface="Times New Roman"/>
                <a:ea typeface="ＭＳ Ｐゴシック"/>
                <a:cs typeface="Times New Roman" panose="02020603050405020304" pitchFamily="18" charset="0"/>
              </a:rPr>
              <a:t>A</a:t>
            </a:r>
            <a:r>
              <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Times New Roman" panose="02020603050405020304" pitchFamily="18" charset="0"/>
              </a:rPr>
              <a:t>が生じる確率</a:t>
            </a:r>
            <a:endPar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14C5B29-FF6B-442D-1DEA-BDD917FF97B6}"/>
                  </a:ext>
                </a:extLst>
              </p:cNvPr>
              <p:cNvSpPr txBox="1"/>
              <p:nvPr/>
            </p:nvSpPr>
            <p:spPr>
              <a:xfrm>
                <a:off x="0" y="3544634"/>
                <a:ext cx="12191999"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0000FF"/>
                    </a:solidFill>
                    <a:effectLst/>
                    <a:uLnTx/>
                    <a:uFillTx/>
                    <a:latin typeface="Times New Roman"/>
                    <a:ea typeface="ＭＳ Ｐゴシック"/>
                    <a:cs typeface="+mn-cs"/>
                  </a:rPr>
                  <a:t>		</a:t>
                </a:r>
                <a14:m>
                  <m:oMath xmlns:m="http://schemas.openxmlformats.org/officeDocument/2006/math">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oMath>
                </a14:m>
                <a:r>
                  <a:rPr kumimoji="1" lang="en-US" altLang="ja-JP" sz="2800" b="1" i="0"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0000FF"/>
                    </a:solidFill>
                    <a:effectLst/>
                    <a:uLnTx/>
                    <a:uFillTx/>
                    <a:latin typeface="Times New Roman"/>
                    <a:ea typeface="ＭＳ Ｐゴシック"/>
                    <a:cs typeface="+mn-cs"/>
                  </a:rPr>
                  <a:t>実験条件　</a:t>
                </a:r>
                <a: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a:t>B</a:t>
                </a: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測定結果　と考えると、</a:t>
                </a:r>
                <a:endPar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e>
                    </m:d>
                  </m:oMath>
                </a14:m>
                <a:r>
                  <a:rPr kumimoji="1" lang="en-US" altLang="ja-JP" sz="2800" b="1" i="0" u="none" strike="noStrike" kern="1200" cap="none" spc="0" normalizeH="0" baseline="0" noProof="0" dirty="0">
                    <a:ln>
                      <a:noFill/>
                    </a:ln>
                    <a:solidFill>
                      <a:srgbClr val="0000FF"/>
                    </a:solidFill>
                    <a:effectLst/>
                    <a:uLnTx/>
                    <a:uFillTx/>
                    <a:latin typeface="Times New Roman"/>
                    <a:ea typeface="ＭＳ Ｐゴシック"/>
                    <a:cs typeface="+mn-cs"/>
                  </a:rPr>
                  <a:t>:</a:t>
                </a:r>
                <a:r>
                  <a:rPr kumimoji="1" lang="ja-JP" altLang="en-US" sz="2800" b="1" i="0" u="none" strike="noStrike" kern="1200" cap="none" spc="0" normalizeH="0" baseline="0" noProof="0" dirty="0">
                    <a:ln>
                      <a:noFill/>
                    </a:ln>
                    <a:solidFill>
                      <a:srgbClr val="0000FF"/>
                    </a:solidFill>
                    <a:effectLst/>
                    <a:uLnTx/>
                    <a:uFillTx/>
                    <a:latin typeface="Times New Roman"/>
                    <a:ea typeface="ＭＳ Ｐゴシック"/>
                    <a:cs typeface="+mn-cs"/>
                  </a:rPr>
                  <a:t> </a:t>
                </a:r>
                <a14:m>
                  <m:oMath xmlns:m="http://schemas.openxmlformats.org/officeDocument/2006/math">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oMath>
                </a14:m>
                <a:r>
                  <a:rPr kumimoji="1" lang="ja-JP" altLang="en-US" sz="2800" b="1" i="1" u="none" strike="noStrike" kern="1200" cap="none" spc="0" normalizeH="0" baseline="0" noProof="0" dirty="0">
                    <a:ln>
                      <a:noFill/>
                    </a:ln>
                    <a:solidFill>
                      <a:srgbClr val="0000FF"/>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0000FF"/>
                    </a:solidFill>
                    <a:effectLst/>
                    <a:uLnTx/>
                    <a:uFillTx/>
                    <a:latin typeface="Times New Roman"/>
                    <a:ea typeface="ＭＳ Ｐゴシック"/>
                    <a:cs typeface="+mn-cs"/>
                  </a:rPr>
                  <a:t>の条件</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で実験を行った結果、</a:t>
                </a:r>
                <a: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a:t>B</a:t>
                </a:r>
                <a:r>
                  <a:rPr kumimoji="1" lang="ja-JP" altLang="en-US" sz="28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が得られる確率</a:t>
                </a:r>
                <a:endPar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endParaRPr>
              </a:p>
              <a:p>
                <a:pPr defTabSz="457200">
                  <a:defRPr/>
                </a:pPr>
                <a:r>
                  <a:rPr lang="en-US" altLang="ja-JP" sz="2800" b="1" dirty="0">
                    <a:solidFill>
                      <a:srgbClr val="FF0000"/>
                    </a:solidFill>
                  </a:rPr>
                  <a:t>		</a:t>
                </a:r>
                <a14:m>
                  <m:oMath xmlns:m="http://schemas.openxmlformats.org/officeDocument/2006/math">
                    <m:r>
                      <a:rPr lang="en-US" altLang="ja-JP" sz="2800" b="1" i="1">
                        <a:solidFill>
                          <a:srgbClr val="FF0000"/>
                        </a:solidFill>
                        <a:latin typeface="Cambria Math" panose="02040503050406030204" pitchFamily="18" charset="0"/>
                      </a:rPr>
                      <m:t>𝒑</m:t>
                    </m:r>
                    <m:d>
                      <m:dPr>
                        <m:ctrlPr>
                          <a:rPr lang="en-US" altLang="ja-JP" sz="2800" b="1" i="1">
                            <a:solidFill>
                              <a:srgbClr val="FF0000"/>
                            </a:solidFill>
                            <a:latin typeface="Cambria Math" panose="02040503050406030204" pitchFamily="18" charset="0"/>
                          </a:rPr>
                        </m:ctrlPr>
                      </m:dPr>
                      <m:e>
                        <m:r>
                          <a:rPr lang="en-US" altLang="ja-JP" sz="2800" b="1" i="1">
                            <a:solidFill>
                              <a:srgbClr val="0000FF"/>
                            </a:solidFill>
                            <a:latin typeface="Cambria Math" panose="02040503050406030204" pitchFamily="18" charset="0"/>
                          </a:rPr>
                          <m:t>𝑨</m:t>
                        </m:r>
                      </m:e>
                      <m:e>
                        <m:r>
                          <a:rPr lang="en-US" altLang="ja-JP" sz="2800" b="1" i="1">
                            <a:solidFill>
                              <a:srgbClr val="FF0000"/>
                            </a:solidFill>
                            <a:latin typeface="Cambria Math" panose="02040503050406030204" pitchFamily="18" charset="0"/>
                          </a:rPr>
                          <m:t>𝑩</m:t>
                        </m:r>
                      </m:e>
                    </m:d>
                  </m:oMath>
                </a14:m>
                <a:r>
                  <a:rPr lang="en-US" altLang="ja-JP" sz="2800" b="1" dirty="0">
                    <a:solidFill>
                      <a:srgbClr val="0000FF"/>
                    </a:solidFill>
                  </a:rPr>
                  <a:t>:</a:t>
                </a:r>
                <a:r>
                  <a:rPr lang="ja-JP" altLang="en-US" sz="2800" b="1" dirty="0">
                    <a:solidFill>
                      <a:srgbClr val="0000FF"/>
                    </a:solidFill>
                  </a:rPr>
                  <a:t> </a:t>
                </a:r>
                <a:r>
                  <a:rPr lang="ja-JP" altLang="en-US" sz="2800" b="1" dirty="0">
                    <a:solidFill>
                      <a:srgbClr val="FF0000"/>
                    </a:solidFill>
                  </a:rPr>
                  <a:t>物性</a:t>
                </a:r>
                <a:r>
                  <a:rPr lang="en-US" altLang="ja-JP" sz="2800" b="1" i="1" dirty="0">
                    <a:solidFill>
                      <a:srgbClr val="FF0000"/>
                    </a:solidFill>
                  </a:rPr>
                  <a:t>B</a:t>
                </a:r>
                <a:r>
                  <a:rPr lang="ja-JP" altLang="en-US" sz="2800" b="1" i="1" dirty="0">
                    <a:solidFill>
                      <a:srgbClr val="FF0000"/>
                    </a:solidFill>
                  </a:rPr>
                  <a:t> </a:t>
                </a:r>
                <a:r>
                  <a:rPr lang="ja-JP" altLang="en-US" sz="2800" b="1" dirty="0">
                    <a:solidFill>
                      <a:srgbClr val="FF0000"/>
                    </a:solidFill>
                  </a:rPr>
                  <a:t>が得られたときに</a:t>
                </a:r>
                <a:r>
                  <a:rPr lang="ja-JP" altLang="en-US" sz="2800" b="1" dirty="0">
                    <a:solidFill>
                      <a:srgbClr val="0000FF"/>
                    </a:solidFill>
                  </a:rPr>
                  <a:t>実験条件</a:t>
                </a:r>
                <a:r>
                  <a:rPr lang="ja-JP" altLang="en-US" sz="2800" b="1" dirty="0">
                    <a:solidFill>
                      <a:srgbClr val="FF0000"/>
                    </a:solidFill>
                  </a:rPr>
                  <a:t> </a:t>
                </a:r>
                <a14:m>
                  <m:oMath xmlns:m="http://schemas.openxmlformats.org/officeDocument/2006/math">
                    <m:r>
                      <a:rPr lang="en-US" altLang="ja-JP" sz="2800" b="1" i="1">
                        <a:solidFill>
                          <a:srgbClr val="0000FF"/>
                        </a:solidFill>
                        <a:latin typeface="Cambria Math" panose="02040503050406030204" pitchFamily="18" charset="0"/>
                      </a:rPr>
                      <m:t>𝑨</m:t>
                    </m:r>
                  </m:oMath>
                </a14:m>
                <a:r>
                  <a:rPr lang="ja-JP" altLang="en-US" sz="2800" b="1" dirty="0">
                    <a:solidFill>
                      <a:srgbClr val="FF0000"/>
                    </a:solidFill>
                  </a:rPr>
                  <a:t>である確率</a:t>
                </a:r>
                <a:endParaRPr lang="en-US" altLang="ja-JP" sz="2800" b="1"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ベイズの定理により、</a:t>
                </a:r>
                <a: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800" b="1" u="none" strike="noStrike" kern="1200" cap="none" spc="0" normalizeH="0" baseline="0" noProof="0" dirty="0">
                    <a:ln>
                      <a:noFill/>
                    </a:ln>
                    <a:solidFill>
                      <a:srgbClr val="FF0000"/>
                    </a:solidFill>
                    <a:effectLst/>
                    <a:uLnTx/>
                    <a:uFillTx/>
                    <a:latin typeface="Times New Roman"/>
                    <a:ea typeface="ＭＳ Ｐゴシック"/>
                    <a:cs typeface="+mn-cs"/>
                  </a:rPr>
                  <a:t>物性</a:t>
                </a:r>
                <a: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a:t>B</a:t>
                </a:r>
                <a:r>
                  <a:rPr kumimoji="1" lang="ja-JP" altLang="en-US" sz="2800" b="1" i="1"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が得られる</a:t>
                </a:r>
                <a:r>
                  <a:rPr kumimoji="1" lang="ja-JP" altLang="en-US" sz="2800" b="1" i="0" u="none" strike="noStrike" kern="1200" cap="none" spc="0" normalizeH="0" baseline="0" noProof="0" dirty="0">
                    <a:ln>
                      <a:noFill/>
                    </a:ln>
                    <a:solidFill>
                      <a:srgbClr val="0000FF"/>
                    </a:solidFill>
                    <a:effectLst/>
                    <a:uLnTx/>
                    <a:uFillTx/>
                    <a:latin typeface="Times New Roman"/>
                    <a:ea typeface="ＭＳ Ｐゴシック"/>
                    <a:cs typeface="+mn-cs"/>
                  </a:rPr>
                  <a:t>実験条件</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oMath>
                </a14:m>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を </a:t>
                </a:r>
                <a14:m>
                  <m:oMath xmlns:m="http://schemas.openxmlformats.org/officeDocument/2006/math">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e>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d>
                  </m:oMath>
                </a14:m>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から推定できる</a:t>
                </a:r>
                <a:endPar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問題</a:t>
                </a:r>
                <a:r>
                  <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0" lang="en-US" altLang="ja-JP" sz="2800" b="1" i="1" u="none" strike="noStrike" kern="1200" cap="none" spc="0" normalizeH="0" baseline="0" noProof="0" smtClean="0">
                        <a:ln>
                          <a:noFill/>
                        </a:ln>
                        <a:solidFill>
                          <a:srgbClr val="FF0000"/>
                        </a:solidFill>
                        <a:effectLst/>
                        <a:uLnTx/>
                        <a:uFillTx/>
                        <a:latin typeface="Cambria Math" panose="02040503050406030204" pitchFamily="18" charset="0"/>
                        <a:cs typeface="+mn-cs"/>
                      </a:rPr>
                      <m:t>𝒑</m:t>
                    </m:r>
                    <m:d>
                      <m:dPr>
                        <m:ctrlP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d>
                    <m:r>
                      <a:rPr kumimoji="0" lang="en-US" altLang="ja-JP" sz="2800" b="1" i="0" u="none" strike="noStrike" kern="1200" cap="none" spc="0" normalizeH="0" baseline="0" noProof="0">
                        <a:ln>
                          <a:noFill/>
                        </a:ln>
                        <a:solidFill>
                          <a:srgbClr val="FF0000"/>
                        </a:solidFill>
                        <a:effectLst/>
                        <a:uLnTx/>
                        <a:uFillTx/>
                        <a:latin typeface="Cambria Math" panose="02040503050406030204" pitchFamily="18" charset="0"/>
                        <a:cs typeface="+mn-cs"/>
                      </a:rPr>
                      <m:t>=</m:t>
                    </m:r>
                    <m:nary>
                      <m:naryPr>
                        <m:chr m:val="∑"/>
                        <m:limLoc m:val="subSup"/>
                        <m:supHide m:val="on"/>
                        <m:ctrlP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naryPr>
                      <m:sub>
                        <m:r>
                          <m:rPr>
                            <m:brk m:alnAt="9"/>
                          </m:rPr>
                          <a:rPr kumimoji="0" lang="en-US" altLang="ja-JP" sz="2800" b="1" i="0" u="none" strike="noStrike" kern="1200" cap="none" spc="0" normalizeH="0" baseline="0" noProof="0">
                            <a:ln>
                              <a:noFill/>
                            </a:ln>
                            <a:solidFill>
                              <a:srgbClr val="FF0000"/>
                            </a:solidFill>
                            <a:effectLst/>
                            <a:uLnTx/>
                            <a:uFillTx/>
                            <a:latin typeface="Cambria Math" panose="02040503050406030204" pitchFamily="18" charset="0"/>
                            <a:cs typeface="+mn-cs"/>
                          </a:rPr>
                          <m:t>𝐀</m:t>
                        </m:r>
                      </m:sub>
                      <m:sup/>
                      <m:e>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0" lang="en-US" altLang="ja-JP" sz="2800" b="1" i="0"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0" lang="en-US" altLang="ja-JP" sz="2800" b="1" i="0"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0"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𝑨</m:t>
                        </m:r>
                        <m:r>
                          <a:rPr kumimoji="0" lang="en-US" altLang="ja-JP" sz="2800" b="1" i="0" u="none" strike="noStrike" kern="1200" cap="none" spc="0" normalizeH="0" baseline="0" noProof="0">
                            <a:ln>
                              <a:noFill/>
                            </a:ln>
                            <a:solidFill>
                              <a:srgbClr val="FF0000"/>
                            </a:solidFill>
                            <a:effectLst/>
                            <a:uLnTx/>
                            <a:uFillTx/>
                            <a:latin typeface="Cambria Math" panose="02040503050406030204" pitchFamily="18" charset="0"/>
                            <a:cs typeface="+mn-cs"/>
                          </a:rPr>
                          <m:t>)</m:t>
                        </m:r>
                      </m:e>
                    </m:nary>
                  </m:oMath>
                </a14:m>
                <a:r>
                  <a:rPr kumimoji="0"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を決めるためには全ての実験をやらないといけない</a:t>
                </a:r>
                <a:endPar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効率の良いサンプリング法が必要</a:t>
                </a:r>
                <a:endParaRPr kumimoji="0"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1"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24" name="テキスト ボックス 23">
                <a:extLst>
                  <a:ext uri="{FF2B5EF4-FFF2-40B4-BE49-F238E27FC236}">
                    <a16:creationId xmlns:a16="http://schemas.microsoft.com/office/drawing/2014/main" id="{C14C5B29-FF6B-442D-1DEA-BDD917FF97B6}"/>
                  </a:ext>
                </a:extLst>
              </p:cNvPr>
              <p:cNvSpPr txBox="1">
                <a:spLocks noRot="1" noChangeAspect="1" noMove="1" noResize="1" noEditPoints="1" noAdjustHandles="1" noChangeArrowheads="1" noChangeShapeType="1" noTextEdit="1"/>
              </p:cNvSpPr>
              <p:nvPr/>
            </p:nvSpPr>
            <p:spPr>
              <a:xfrm>
                <a:off x="0" y="3544634"/>
                <a:ext cx="12191999" cy="3416320"/>
              </a:xfrm>
              <a:prstGeom prst="rect">
                <a:avLst/>
              </a:prstGeom>
              <a:blipFill>
                <a:blip r:embed="rId5"/>
                <a:stretch>
                  <a:fillRect l="-1000" t="-23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2514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p:cNvSpPr txBox="1"/>
              <p:nvPr/>
            </p:nvSpPr>
            <p:spPr bwMode="auto">
              <a:xfrm>
                <a:off x="500064" y="840071"/>
                <a:ext cx="10915650" cy="6025678"/>
              </a:xfrm>
              <a:prstGeom prst="rect">
                <a:avLst/>
              </a:prstGeom>
              <a:noFill/>
              <a:ln>
                <a:noFill/>
              </a:ln>
              <a:effectLst/>
            </p:spPr>
            <p:txBody>
              <a:bodyPr>
                <a:noAutofit/>
              </a:bodyPr>
              <a:lstStyle/>
              <a:p>
                <a:pPr marL="457200" lvl="0" indent="-457200" fontAlgn="base">
                  <a:lnSpc>
                    <a:spcPct val="120000"/>
                  </a:lnSpc>
                  <a:spcBef>
                    <a:spcPct val="0"/>
                  </a:spcBef>
                  <a:buFont typeface="Arial" panose="020B0604020202020204" pitchFamily="34" charset="0"/>
                  <a:buChar char="•"/>
                  <a:defRPr/>
                </a:pPr>
                <a:r>
                  <a:rPr lang="ja-JP" altLang="en-US" sz="3600" dirty="0">
                    <a:solidFill>
                      <a:srgbClr val="000000"/>
                    </a:solidFill>
                  </a:rPr>
                  <a:t>データ </a:t>
                </a:r>
                <a14:m>
                  <m:oMath xmlns:m="http://schemas.openxmlformats.org/officeDocument/2006/math">
                    <m:r>
                      <a:rPr lang="en-US" altLang="ja-JP" sz="3600">
                        <a:solidFill>
                          <a:srgbClr val="000000"/>
                        </a:solidFill>
                        <a:latin typeface="Cambria Math" panose="02040503050406030204" pitchFamily="18" charset="0"/>
                      </a:rPr>
                      <m:t>(</m:t>
                    </m:r>
                    <m:sSub>
                      <m:sSubPr>
                        <m:ctrlPr>
                          <a:rPr lang="en-US" altLang="ja-JP" sz="3600" i="1">
                            <a:solidFill>
                              <a:srgbClr val="000000"/>
                            </a:solidFill>
                            <a:latin typeface="Cambria Math" panose="02040503050406030204" pitchFamily="18" charset="0"/>
                          </a:rPr>
                        </m:ctrlPr>
                      </m:sSubPr>
                      <m:e>
                        <m:r>
                          <a:rPr lang="en-US" altLang="ja-JP" sz="3600" i="1">
                            <a:solidFill>
                              <a:srgbClr val="000000"/>
                            </a:solidFill>
                            <a:latin typeface="Cambria Math" panose="02040503050406030204" pitchFamily="18" charset="0"/>
                          </a:rPr>
                          <m:t>𝑥</m:t>
                        </m:r>
                      </m:e>
                      <m:sub>
                        <m:r>
                          <m:rPr>
                            <m:sty m:val="p"/>
                          </m:rPr>
                          <a:rPr lang="en-US" altLang="ja-JP" sz="3600">
                            <a:solidFill>
                              <a:srgbClr val="000000"/>
                            </a:solidFill>
                            <a:latin typeface="Cambria Math" panose="02040503050406030204" pitchFamily="18" charset="0"/>
                          </a:rPr>
                          <m:t>k</m:t>
                        </m:r>
                      </m:sub>
                    </m:sSub>
                    <m:r>
                      <a:rPr lang="en-US" altLang="ja-JP" sz="3600">
                        <a:solidFill>
                          <a:srgbClr val="000000"/>
                        </a:solidFill>
                        <a:latin typeface="Cambria Math" panose="02040503050406030204" pitchFamily="18" charset="0"/>
                      </a:rPr>
                      <m:t>)</m:t>
                    </m:r>
                  </m:oMath>
                </a14:m>
                <a:r>
                  <a:rPr lang="ja-JP" altLang="en-US" sz="3600" dirty="0">
                    <a:solidFill>
                      <a:srgbClr val="000000"/>
                    </a:solidFill>
                  </a:rPr>
                  <a:t> は与えられており確定値</a:t>
                </a:r>
                <a:endParaRPr lang="en-US" altLang="ja-JP" sz="3600" dirty="0">
                  <a:solidFill>
                    <a:srgbClr val="000000"/>
                  </a:solidFill>
                </a:endParaRPr>
              </a:p>
              <a:p>
                <a:pPr marL="457200" lvl="0" indent="-457200" fontAlgn="base">
                  <a:lnSpc>
                    <a:spcPct val="120000"/>
                  </a:lnSpc>
                  <a:spcBef>
                    <a:spcPct val="0"/>
                  </a:spcBef>
                  <a:buFont typeface="Arial" panose="020B0604020202020204" pitchFamily="34" charset="0"/>
                  <a:buChar char="•"/>
                  <a:defRPr/>
                </a:pPr>
                <a:r>
                  <a:rPr lang="ja-JP" altLang="en-US" sz="3600" dirty="0">
                    <a:solidFill>
                      <a:srgbClr val="000000"/>
                    </a:solidFill>
                  </a:rPr>
                  <a:t>パラメータ</a:t>
                </a:r>
                <a:r>
                  <a:rPr lang="en-US" altLang="ja-JP" sz="3600" dirty="0">
                    <a:solidFill>
                      <a:srgbClr val="000000"/>
                    </a:solidFill>
                  </a:rPr>
                  <a:t> </a:t>
                </a:r>
                <a14:m>
                  <m:oMath xmlns:m="http://schemas.openxmlformats.org/officeDocument/2006/math">
                    <m:r>
                      <a:rPr lang="en-US" altLang="ja-JP" sz="3600">
                        <a:solidFill>
                          <a:srgbClr val="000000"/>
                        </a:solidFill>
                        <a:latin typeface="Cambria Math" panose="02040503050406030204" pitchFamily="18" charset="0"/>
                      </a:rPr>
                      <m:t>(</m:t>
                    </m:r>
                    <m:sSub>
                      <m:sSubPr>
                        <m:ctrlPr>
                          <a:rPr lang="en-US" altLang="ja-JP" sz="3600" i="1">
                            <a:solidFill>
                              <a:srgbClr val="000000"/>
                            </a:solidFill>
                            <a:latin typeface="Cambria Math" panose="02040503050406030204" pitchFamily="18" charset="0"/>
                          </a:rPr>
                        </m:ctrlPr>
                      </m:sSubPr>
                      <m:e>
                        <m:r>
                          <a:rPr lang="en-US" altLang="ja-JP" sz="3600" i="1">
                            <a:solidFill>
                              <a:srgbClr val="000000"/>
                            </a:solidFill>
                            <a:latin typeface="Cambria Math" panose="02040503050406030204" pitchFamily="18" charset="0"/>
                          </a:rPr>
                          <m:t>𝑎</m:t>
                        </m:r>
                      </m:e>
                      <m:sub>
                        <m:r>
                          <m:rPr>
                            <m:sty m:val="p"/>
                          </m:rPr>
                          <a:rPr lang="en-US" altLang="ja-JP" sz="3600">
                            <a:solidFill>
                              <a:srgbClr val="000000"/>
                            </a:solidFill>
                            <a:latin typeface="Cambria Math" panose="02040503050406030204" pitchFamily="18" charset="0"/>
                          </a:rPr>
                          <m:t>k</m:t>
                        </m:r>
                      </m:sub>
                    </m:sSub>
                    <m:r>
                      <a:rPr lang="en-US" altLang="ja-JP" sz="3600">
                        <a:solidFill>
                          <a:srgbClr val="000000"/>
                        </a:solidFill>
                        <a:latin typeface="Cambria Math" panose="02040503050406030204" pitchFamily="18" charset="0"/>
                      </a:rPr>
                      <m:t>)</m:t>
                    </m:r>
                  </m:oMath>
                </a14:m>
                <a:r>
                  <a:rPr lang="ja-JP" altLang="en-US" sz="3600" dirty="0">
                    <a:solidFill>
                      <a:srgbClr val="000000"/>
                    </a:solidFill>
                  </a:rPr>
                  <a:t> に不確かさ</a:t>
                </a:r>
                <a:r>
                  <a:rPr lang="en-US" altLang="ja-JP" sz="3600" dirty="0">
                    <a:solidFill>
                      <a:srgbClr val="000000"/>
                    </a:solidFill>
                  </a:rPr>
                  <a:t>(</a:t>
                </a:r>
                <a:r>
                  <a:rPr lang="ja-JP" altLang="en-US" sz="3600" dirty="0">
                    <a:solidFill>
                      <a:srgbClr val="000000"/>
                    </a:solidFill>
                  </a:rPr>
                  <a:t>確率分布</a:t>
                </a:r>
                <a:r>
                  <a:rPr lang="en-US" altLang="ja-JP" sz="3600" dirty="0">
                    <a:solidFill>
                      <a:srgbClr val="000000"/>
                    </a:solidFill>
                  </a:rPr>
                  <a:t>)</a:t>
                </a:r>
                <a:r>
                  <a:rPr lang="ja-JP" altLang="en-US" sz="3600" dirty="0">
                    <a:solidFill>
                      <a:srgbClr val="000000"/>
                    </a:solidFill>
                  </a:rPr>
                  <a:t> がある </a:t>
                </a:r>
                <a:endParaRPr lang="en-US" altLang="ja-JP" sz="3600" b="1" dirty="0">
                  <a:solidFill>
                    <a:srgbClr val="000000"/>
                  </a:solidFill>
                </a:endParaRPr>
              </a:p>
              <a:p>
                <a:pPr lvl="0" fontAlgn="base">
                  <a:lnSpc>
                    <a:spcPct val="120000"/>
                  </a:lnSpc>
                  <a:spcBef>
                    <a:spcPct val="0"/>
                  </a:spcBef>
                  <a:defRPr/>
                </a:pPr>
                <a:r>
                  <a:rPr lang="ja-JP" altLang="en-US" sz="3600" dirty="0">
                    <a:solidFill>
                      <a:srgbClr val="000000"/>
                    </a:solidFill>
                  </a:rPr>
                  <a:t>　　</a:t>
                </a:r>
                <a:endParaRPr lang="en-US" altLang="ja-JP" sz="4400" b="1" i="1" dirty="0">
                  <a:solidFill>
                    <a:srgbClr val="000000"/>
                  </a:solidFill>
                </a:endParaRPr>
              </a:p>
            </p:txBody>
          </p:sp>
        </mc:Choice>
        <mc:Fallback xmlns="">
          <p:sp>
            <p:nvSpPr>
              <p:cNvPr id="137218" name="Object 2"/>
              <p:cNvSpPr txBox="1">
                <a:spLocks noRot="1" noChangeAspect="1" noMove="1" noResize="1" noEditPoints="1" noAdjustHandles="1" noChangeArrowheads="1" noChangeShapeType="1" noTextEdit="1"/>
              </p:cNvSpPr>
              <p:nvPr/>
            </p:nvSpPr>
            <p:spPr bwMode="auto">
              <a:xfrm>
                <a:off x="500064" y="840071"/>
                <a:ext cx="10915650" cy="6025678"/>
              </a:xfrm>
              <a:prstGeom prst="rect">
                <a:avLst/>
              </a:prstGeom>
              <a:blipFill>
                <a:blip r:embed="rId3"/>
                <a:stretch>
                  <a:fillRect l="-1508" t="-1215"/>
                </a:stretch>
              </a:blipFill>
              <a:ln>
                <a:noFill/>
              </a:ln>
              <a:effectLst/>
            </p:spPr>
            <p:txBody>
              <a:bodyPr/>
              <a:lstStyle/>
              <a:p>
                <a:r>
                  <a:rPr lang="ja-JP" altLang="en-US">
                    <a:noFill/>
                  </a:rPr>
                  <a:t> </a:t>
                </a:r>
              </a:p>
            </p:txBody>
          </p:sp>
        </mc:Fallback>
      </mc:AlternateContent>
      <p:sp>
        <p:nvSpPr>
          <p:cNvPr id="137228" name="Rectangle 12"/>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回帰のベイズ的考え方</a:t>
            </a:r>
            <a:endParaRPr lang="ja-JP" altLang="en-US" sz="3600" dirty="0"/>
          </a:p>
        </p:txBody>
      </p:sp>
    </p:spTree>
    <p:extLst>
      <p:ext uri="{BB962C8B-B14F-4D97-AF65-F5344CB8AC3E}">
        <p14:creationId xmlns:p14="http://schemas.microsoft.com/office/powerpoint/2010/main" val="59904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p:cNvSpPr txBox="1"/>
              <p:nvPr/>
            </p:nvSpPr>
            <p:spPr bwMode="auto">
              <a:xfrm>
                <a:off x="1632450" y="593330"/>
                <a:ext cx="8976543" cy="1424157"/>
              </a:xfrm>
              <a:prstGeom prst="rect">
                <a:avLst/>
              </a:prstGeom>
              <a:no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rgbClr val="00B050"/>
                    </a:solidFill>
                    <a:latin typeface="Cambria Math" panose="02040503050406030204" pitchFamily="18" charset="0"/>
                    <a:ea typeface="ＭＳ Ｐゴシック"/>
                  </a:rPr>
                  <a:t>python visualize_bayesian_regression.py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rgbClr val="00B050"/>
                    </a:solidFill>
                    <a:latin typeface="Cambria Math" panose="02040503050406030204" pitchFamily="18" charset="0"/>
                    <a:ea typeface="ＭＳ Ｐゴシック"/>
                  </a:rPr>
                  <a:t>y = a0 + a1 *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中心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(1, 1)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σ = 5.0</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の</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変数正規分布</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37218" name="Object 2"/>
              <p:cNvSpPr txBox="1">
                <a:spLocks noRot="1" noChangeAspect="1" noMove="1" noResize="1" noEditPoints="1" noAdjustHandles="1" noChangeArrowheads="1" noChangeShapeType="1" noTextEdit="1"/>
              </p:cNvSpPr>
              <p:nvPr/>
            </p:nvSpPr>
            <p:spPr bwMode="auto">
              <a:xfrm>
                <a:off x="1632450" y="593330"/>
                <a:ext cx="8976543" cy="1424157"/>
              </a:xfrm>
              <a:prstGeom prst="rect">
                <a:avLst/>
              </a:prstGeom>
              <a:blipFill>
                <a:blip r:embed="rId3"/>
                <a:stretch>
                  <a:fillRect l="-747" t="-2137"/>
                </a:stretch>
              </a:blipFill>
              <a:ln>
                <a:noFill/>
              </a:ln>
              <a:effectLst/>
            </p:spPr>
            <p:txBody>
              <a:bodyPr/>
              <a:lstStyle/>
              <a:p>
                <a:r>
                  <a:rPr lang="ja-JP" altLang="en-US">
                    <a:noFill/>
                  </a:rPr>
                  <a:t> </a:t>
                </a:r>
              </a:p>
            </p:txBody>
          </p:sp>
        </mc:Fallback>
      </mc:AlternateContent>
      <p:sp>
        <p:nvSpPr>
          <p:cNvPr id="137228" name="Rectangle 12"/>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パラメータ </a:t>
            </a:r>
            <a:r>
              <a:rPr lang="en-US" altLang="ja-JP" sz="3600" b="1" i="1" dirty="0">
                <a:solidFill>
                  <a:srgbClr val="0000FF"/>
                </a:solidFill>
              </a:rPr>
              <a:t>a</a:t>
            </a:r>
            <a:r>
              <a:rPr lang="en-US" altLang="ja-JP" sz="3600" b="1" i="1" baseline="-25000" dirty="0">
                <a:solidFill>
                  <a:srgbClr val="0000FF"/>
                </a:solidFill>
              </a:rPr>
              <a:t>i</a:t>
            </a:r>
            <a:r>
              <a:rPr lang="ja-JP" altLang="en-US" sz="3600" b="1" dirty="0">
                <a:solidFill>
                  <a:srgbClr val="0000FF"/>
                </a:solidFill>
              </a:rPr>
              <a:t> の分布と</a:t>
            </a:r>
            <a:r>
              <a:rPr lang="en-US" altLang="ja-JP" sz="3600" b="1" dirty="0">
                <a:solidFill>
                  <a:srgbClr val="0000FF"/>
                </a:solidFill>
              </a:rPr>
              <a:t>y</a:t>
            </a:r>
            <a:r>
              <a:rPr lang="ja-JP" altLang="en-US" sz="3600" b="1" dirty="0">
                <a:solidFill>
                  <a:srgbClr val="0000FF"/>
                </a:solidFill>
              </a:rPr>
              <a:t>の推定値の分布</a:t>
            </a:r>
            <a:r>
              <a:rPr lang="en-US" altLang="ja-JP" sz="3600" b="1" dirty="0">
                <a:solidFill>
                  <a:srgbClr val="0000FF"/>
                </a:solidFill>
              </a:rPr>
              <a:t>:</a:t>
            </a:r>
            <a:r>
              <a:rPr lang="ja-JP" altLang="en-US" sz="3600" b="1" dirty="0">
                <a:solidFill>
                  <a:srgbClr val="0000FF"/>
                </a:solidFill>
              </a:rPr>
              <a:t> 広い分布</a:t>
            </a:r>
            <a:endParaRPr lang="ja-JP" altLang="en-US" sz="3600" dirty="0"/>
          </a:p>
        </p:txBody>
      </p:sp>
      <p:sp>
        <p:nvSpPr>
          <p:cNvPr id="4" name="Object 2">
            <a:extLst>
              <a:ext uri="{FF2B5EF4-FFF2-40B4-BE49-F238E27FC236}">
                <a16:creationId xmlns:a16="http://schemas.microsoft.com/office/drawing/2014/main" id="{59108969-2559-CF4F-6823-768117058D6D}"/>
              </a:ext>
            </a:extLst>
          </p:cNvPr>
          <p:cNvSpPr txBox="1"/>
          <p:nvPr/>
        </p:nvSpPr>
        <p:spPr bwMode="auto">
          <a:xfrm>
            <a:off x="1433766" y="1658838"/>
            <a:ext cx="3932963" cy="436802"/>
          </a:xfrm>
          <a:prstGeom prst="rect">
            <a:avLst/>
          </a:prstGeom>
          <a:solidFill>
            <a:schemeClr val="bg1"/>
          </a:solid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Cambria Math" panose="02040503050406030204" pitchFamily="18" charset="0"/>
                <a:ea typeface="ＭＳ Ｐゴシック"/>
                <a:cs typeface="+mn-cs"/>
              </a:rPr>
              <a:t>マップの強度は対数を取っている</a:t>
            </a:r>
            <a:endParaRPr kumimoji="1" lang="en-US" altLang="ja-JP" sz="2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F5ADD15C-558C-D240-8635-69834DD0B079}"/>
              </a:ext>
            </a:extLst>
          </p:cNvPr>
          <p:cNvPicPr>
            <a:picLocks noChangeAspect="1"/>
          </p:cNvPicPr>
          <p:nvPr/>
        </p:nvPicPr>
        <p:blipFill>
          <a:blip r:embed="rId4"/>
          <a:srcRect l="1309" t="10649"/>
          <a:stretch/>
        </p:blipFill>
        <p:spPr>
          <a:xfrm>
            <a:off x="1763011" y="2007636"/>
            <a:ext cx="9637485" cy="4850364"/>
          </a:xfrm>
          <a:prstGeom prst="rect">
            <a:avLst/>
          </a:prstGeom>
        </p:spPr>
      </p:pic>
    </p:spTree>
    <p:extLst>
      <p:ext uri="{BB962C8B-B14F-4D97-AF65-F5344CB8AC3E}">
        <p14:creationId xmlns:p14="http://schemas.microsoft.com/office/powerpoint/2010/main" val="235165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p:cNvSpPr txBox="1"/>
              <p:nvPr/>
            </p:nvSpPr>
            <p:spPr bwMode="auto">
              <a:xfrm>
                <a:off x="354724" y="1139045"/>
                <a:ext cx="11837276" cy="5161969"/>
              </a:xfrm>
              <a:prstGeom prst="rect">
                <a:avLst/>
              </a:prstGeom>
              <a:no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母数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パラメータ</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oMath>
                </a14:m>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を確率変数として扱う</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e>
                    </m:d>
                    <m:r>
                      <m:rPr>
                        <m:nor/>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a:rPr>
                      <m:t>   </m:t>
                    </m:r>
                  </m:oMath>
                </a14:m>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確率変数の確率分布。事前確率分布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(prior probability distribution)</a:t>
                </a:r>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e>
                    </m:d>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e>
                    </m:d>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rPr>
                  <a:t> </a:t>
                </a: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e>
                    </m:d>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確率変数が </a:t>
                </a: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oMath>
                </a14:m>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をとり、データが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をとる同時確率</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e>
                    </m:d>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データによる母数の条件付き分布。事後確率分布</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(posterior probability distribution)</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尤度関数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(likelihood</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function)</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e>
                    </m:d>
                  </m:oMath>
                </a14:m>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確率変数が </a:t>
                </a:r>
                <a14:m>
                  <m:oMath xmlns:m="http://schemas.openxmlformats.org/officeDocument/2006/math">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oMath>
                </a14:m>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をとるとき、データが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を取る条件付き確率。</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確率密度分布関数</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e>
                    </m:d>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nary>
                      <m:naryPr>
                        <m:limLoc m:val="undOvr"/>
                        <m:subHide m:val="on"/>
                        <m:supHide m:val="on"/>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naryPr>
                      <m:sub/>
                      <m:sup/>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𝑥</m:t>
                            </m:r>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e>
                        </m:d>
                      </m:e>
                    </m:nary>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𝑓</m:t>
                    </m:r>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ctrlPr>
                      </m:dPr>
                      <m:e>
                        <m:r>
                          <a:rPr kumimoji="1" lang="en-US" altLang="ja-JP" sz="2400" b="0" i="1" u="none" strike="noStrike" kern="1200" cap="none" spc="0" normalizeH="0" baseline="0" noProof="0" smtClean="0">
                            <a:ln>
                              <a:noFill/>
                            </a:ln>
                            <a:solidFill>
                              <a:srgbClr val="000000"/>
                            </a:solidFill>
                            <a:effectLst/>
                            <a:uLnTx/>
                            <a:uFillTx/>
                            <a:latin typeface="Cambria Math" panose="02040503050406030204" pitchFamily="18" charset="0"/>
                          </a:rPr>
                          <m:t>𝑎</m:t>
                        </m:r>
                      </m:e>
                    </m:d>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rPr>
                      <m:t>𝑑</m:t>
                    </m:r>
                    <m:r>
                      <a:rPr kumimoji="1" lang="ja-JP" altLang="en-US" sz="2400" b="0" i="1" u="none" strike="noStrike" kern="1200" cap="none" spc="0" normalizeH="0" baseline="0" noProof="0">
                        <a:ln>
                          <a:noFill/>
                        </a:ln>
                        <a:solidFill>
                          <a:srgbClr val="000000"/>
                        </a:solidFill>
                        <a:effectLst/>
                        <a:uLnTx/>
                        <a:uFillTx/>
                        <a:latin typeface="Cambria Math" panose="02040503050406030204" pitchFamily="18" charset="0"/>
                      </a:rPr>
                      <m:t>𝜃</m:t>
                    </m:r>
                  </m:oMath>
                </a14:m>
                <a:r>
                  <a:rPr kumimoji="1" lang="ja-JP" altLang="en-US" sz="2400" b="0" i="1"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rPr>
                  <a:t>　</a:t>
                </a:r>
                <a:r>
                  <a:rPr kumimoji="1" lang="ja-JP" altLang="en-US" sz="2400" b="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rPr>
                  <a:t>周辺尤度</a:t>
                </a:r>
                <a:endParaRPr kumimoji="1" lang="en-US" altLang="ja-JP" sz="2400" b="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dPr>
                      <m:e>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𝒙</m:t>
                        </m:r>
                      </m:e>
                    </m:d>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f>
                      <m:f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dPr>
                          <m:e>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e>
                        </m:d>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𝒇</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num>
                      <m:den>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𝒇</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den>
                    </m:f>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f>
                      <m:f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dPr>
                          <m:e>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e>
                        </m:d>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𝒇</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num>
                      <m:den>
                        <m:nary>
                          <m:naryPr>
                            <m:limLoc m:val="undOvr"/>
                            <m:subHide m:val="on"/>
                            <m:supHide m:val="on"/>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naryPr>
                          <m:sub/>
                          <m:sup/>
                          <m:e>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dPr>
                              <m:e>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e>
                            </m:d>
                          </m:e>
                        </m:nary>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ctrlPr>
                          </m:dPr>
                          <m:e>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e>
                        </m:d>
                        <m:r>
                          <a:rPr kumimoji="1" lang="en-US" altLang="ja-JP" sz="3200" b="1" i="1" u="none" strike="noStrike" kern="1200" cap="none" spc="0" normalizeH="0" baseline="0" noProof="0">
                            <a:ln>
                              <a:noFill/>
                            </a:ln>
                            <a:solidFill>
                              <a:srgbClr val="FF0000"/>
                            </a:solidFill>
                            <a:effectLst/>
                            <a:uLnTx/>
                            <a:uFillTx/>
                            <a:latin typeface="Cambria Math" panose="02040503050406030204" pitchFamily="18" charset="0"/>
                          </a:rPr>
                          <m:t>𝒅</m:t>
                        </m:r>
                        <m:r>
                          <a:rPr kumimoji="1" lang="en-US" altLang="ja-JP" sz="3200" b="1" i="1" u="none" strike="noStrike" kern="1200" cap="none" spc="0" normalizeH="0" baseline="0" noProof="0" smtClean="0">
                            <a:ln>
                              <a:noFill/>
                            </a:ln>
                            <a:solidFill>
                              <a:srgbClr val="FF0000"/>
                            </a:solidFill>
                            <a:effectLst/>
                            <a:uLnTx/>
                            <a:uFillTx/>
                            <a:latin typeface="Cambria Math" panose="02040503050406030204" pitchFamily="18" charset="0"/>
                          </a:rPr>
                          <m:t>𝒂</m:t>
                        </m:r>
                      </m:den>
                    </m:f>
                  </m:oMath>
                </a14:m>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確率分布に関するベイズの定理</a:t>
                </a:r>
                <a:endPar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1" lang="ja-JP"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観測データ </a:t>
                </a:r>
                <a:r>
                  <a:rPr kumimoji="1" lang="en-US" altLang="ja-JP"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3200" b="0"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3200" b="0" i="1" u="none" strike="noStrike" kern="1200" cap="none" spc="0" normalizeH="0" baseline="-2500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3200" b="0" i="1" u="none" strike="noStrike" kern="1200" cap="none" spc="0" normalizeH="0" baseline="-2500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3200" b="0" i="1"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y</a:t>
                </a:r>
                <a:r>
                  <a:rPr kumimoji="1" lang="en-US" altLang="ja-JP" sz="3200" b="0" i="1" u="none" strike="noStrike" kern="1200" cap="none" spc="0" normalizeH="0" baseline="-25000" noProof="0" dirty="0" err="1">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が与えられたとき、</a:t>
                </a:r>
                <a:br>
                  <a:rPr kumimoji="1" lang="en-US" altLang="ja-JP"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分布関数の母数 </a:t>
                </a:r>
                <a14:m>
                  <m:oMath xmlns:m="http://schemas.openxmlformats.org/officeDocument/2006/math">
                    <m:r>
                      <a:rPr kumimoji="1" lang="en-US" altLang="ja-JP" sz="3200" b="0" i="1" u="none" strike="noStrike" kern="1200" cap="none" spc="0" normalizeH="0" baseline="0" noProof="0" smtClean="0">
                        <a:ln>
                          <a:noFill/>
                        </a:ln>
                        <a:solidFill>
                          <a:srgbClr val="0000FF"/>
                        </a:solidFill>
                        <a:effectLst/>
                        <a:uLnTx/>
                        <a:uFillTx/>
                        <a:latin typeface="Cambria Math" panose="02040503050406030204" pitchFamily="18" charset="0"/>
                      </a:rPr>
                      <m:t>𝑎</m:t>
                    </m:r>
                  </m:oMath>
                </a14:m>
                <a:r>
                  <a:rPr kumimoji="1" lang="ja-JP"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の分布がわかる</a:t>
                </a:r>
                <a:endParaRPr kumimoji="1" lang="en-US" altLang="ja-JP"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37218" name="Object 2"/>
              <p:cNvSpPr txBox="1">
                <a:spLocks noRot="1" noChangeAspect="1" noMove="1" noResize="1" noEditPoints="1" noAdjustHandles="1" noChangeArrowheads="1" noChangeShapeType="1" noTextEdit="1"/>
              </p:cNvSpPr>
              <p:nvPr/>
            </p:nvSpPr>
            <p:spPr bwMode="auto">
              <a:xfrm>
                <a:off x="354724" y="1139045"/>
                <a:ext cx="11837276" cy="5161969"/>
              </a:xfrm>
              <a:prstGeom prst="rect">
                <a:avLst/>
              </a:prstGeom>
              <a:blipFill>
                <a:blip r:embed="rId3"/>
                <a:stretch>
                  <a:fillRect l="-1339" t="-1299" r="-360" b="-5313"/>
                </a:stretch>
              </a:blipFill>
              <a:ln>
                <a:noFill/>
              </a:ln>
              <a:effectLst/>
            </p:spPr>
            <p:txBody>
              <a:bodyPr/>
              <a:lstStyle/>
              <a:p>
                <a:r>
                  <a:rPr lang="ja-JP" altLang="en-US">
                    <a:noFill/>
                  </a:rPr>
                  <a:t> </a:t>
                </a:r>
              </a:p>
            </p:txBody>
          </p:sp>
        </mc:Fallback>
      </mc:AlternateContent>
      <p:sp>
        <p:nvSpPr>
          <p:cNvPr id="137228" name="Rectangle 12"/>
          <p:cNvSpPr>
            <a:spLocks noGrp="1" noChangeArrowheads="1"/>
          </p:cNvSpPr>
          <p:nvPr>
            <p:ph type="title"/>
          </p:nvPr>
        </p:nvSpPr>
        <p:spPr>
          <a:xfrm>
            <a:off x="0" y="-1"/>
            <a:ext cx="12192000" cy="922283"/>
          </a:xfrm>
        </p:spPr>
        <p:txBody>
          <a:bodyPr/>
          <a:lstStyle/>
          <a:p>
            <a:pPr eaLnBrk="1" hangingPunct="1"/>
            <a:r>
              <a:rPr lang="ja-JP" altLang="en-US" sz="3600" b="1" dirty="0">
                <a:solidFill>
                  <a:srgbClr val="0000FF"/>
                </a:solidFill>
              </a:rPr>
              <a:t>確率分布に関するベイズの定理</a:t>
            </a:r>
            <a:endParaRPr lang="ja-JP" altLang="en-US" sz="3600" dirty="0"/>
          </a:p>
        </p:txBody>
      </p:sp>
      <p:sp>
        <p:nvSpPr>
          <p:cNvPr id="15" name="Rectangle 10">
            <a:extLst>
              <a:ext uri="{FF2B5EF4-FFF2-40B4-BE49-F238E27FC236}">
                <a16:creationId xmlns:a16="http://schemas.microsoft.com/office/drawing/2014/main" id="{A253FDEF-827E-4591-B5E6-19813586B6C0}"/>
              </a:ext>
            </a:extLst>
          </p:cNvPr>
          <p:cNvSpPr>
            <a:spLocks noChangeArrowheads="1"/>
          </p:cNvSpPr>
          <p:nvPr/>
        </p:nvSpPr>
        <p:spPr bwMode="auto">
          <a:xfrm>
            <a:off x="6821159" y="863991"/>
            <a:ext cx="50161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豊田秀樹著、基礎からのベイズ統計学、朝倉書店</a:t>
            </a:r>
            <a:r>
              <a:rPr kumimoji="1"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(2015)</a:t>
            </a:r>
            <a:endParaRPr kumimoji="1" lang="ja-JP"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1448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p:cNvSpPr txBox="1"/>
              <p:nvPr/>
            </p:nvSpPr>
            <p:spPr bwMode="auto">
              <a:xfrm>
                <a:off x="671514" y="840071"/>
                <a:ext cx="10865642" cy="5374991"/>
              </a:xfrm>
              <a:prstGeom prst="rect">
                <a:avLst/>
              </a:prstGeom>
              <a:noFill/>
              <a:ln>
                <a:noFill/>
              </a:ln>
              <a:effectLst/>
            </p:spPr>
            <p:txBody>
              <a:bodyPr>
                <a:noAutofit/>
              </a:bodyPr>
              <a:lstStyle/>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kumimoji="1" lang="ja-JP" altLang="en-US" sz="3200" b="1" i="0" u="none" strike="noStrike" kern="1200" cap="none" spc="0" normalizeH="0" baseline="0" noProof="0" dirty="0">
                    <a:ln>
                      <a:noFill/>
                    </a:ln>
                    <a:solidFill>
                      <a:srgbClr val="0000FF"/>
                    </a:solidFill>
                    <a:effectLst/>
                    <a:uLnTx/>
                    <a:uFillTx/>
                    <a:latin typeface="Times New Roman"/>
                    <a:ea typeface="ＭＳ Ｐゴシック"/>
                  </a:rPr>
                  <a:t>最初は </a:t>
                </a:r>
                <a14:m>
                  <m:oMath xmlns:m="http://schemas.openxmlformats.org/officeDocument/2006/math">
                    <m:r>
                      <a:rPr kumimoji="1" lang="en-US" altLang="ja-JP" sz="3200" b="1" i="1" u="none" strike="noStrike" kern="1200" cap="none" spc="0" normalizeH="0" baseline="0" noProof="0" smtClean="0">
                        <a:ln>
                          <a:noFill/>
                        </a:ln>
                        <a:solidFill>
                          <a:srgbClr val="0000FF"/>
                        </a:solidFill>
                        <a:effectLst/>
                        <a:uLnTx/>
                        <a:uFillTx/>
                        <a:latin typeface="Cambria Math" panose="02040503050406030204" pitchFamily="18" charset="0"/>
                      </a:rPr>
                      <m:t>𝒂</m:t>
                    </m:r>
                  </m:oMath>
                </a14:m>
                <a:r>
                  <a:rPr kumimoji="1" lang="ja-JP"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に関する情報は無い： </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事前分布 </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主観確率</a:t>
                </a:r>
                <a:r>
                  <a:rPr kumimoji="1" lang="en-US" altLang="ja-JP"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b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適当な事前分布を仮定する</a:t>
                </a:r>
                <a:r>
                  <a:rPr kumimoji="1" lang="en-US" altLang="ja-JP" sz="32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t>:</a:t>
                </a:r>
              </a:p>
              <a:p>
                <a:pPr marR="0" lvl="0" algn="l" defTabSz="914400" rtl="0" eaLnBrk="1" fontAlgn="auto" latinLnBrk="0" hangingPunct="1">
                  <a:lnSpc>
                    <a:spcPct val="100000"/>
                  </a:lnSpc>
                  <a:spcBef>
                    <a:spcPts val="0"/>
                  </a:spcBef>
                  <a:spcAft>
                    <a:spcPts val="1200"/>
                  </a:spcAft>
                  <a:buClrTx/>
                  <a:buSzTx/>
                  <a:tabLst/>
                  <a:defRPr/>
                </a:pPr>
                <a:r>
                  <a:rPr kumimoji="1" lang="ja-JP" altLang="en-US" sz="32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t> </a:t>
                </a:r>
                <a:r>
                  <a:rPr kumimoji="1" lang="en-US" altLang="ja-JP" sz="32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t>	</a:t>
                </a:r>
                <a14:m>
                  <m:oMath xmlns:m="http://schemas.openxmlformats.org/officeDocument/2006/math">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𝑝</m:t>
                    </m:r>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𝒂</m:t>
                        </m:r>
                      </m:e>
                    </m:d>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func>
                      <m:func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funcPr>
                      <m:fName>
                        <m:f>
                          <m:f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fPr>
                          <m:num>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m:t>
                            </m:r>
                          </m:num>
                          <m:den>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𝜋</m:t>
                            </m:r>
                            <m:rad>
                              <m:radPr>
                                <m:degHide m:val="on"/>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radPr>
                              <m:deg/>
                              <m:e>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𝜎</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0</m:t>
                                        </m:r>
                                      </m:sub>
                                    </m:sSub>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p>
                                </m:sSup>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𝜎</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m:t>
                                        </m:r>
                                      </m:sub>
                                    </m:sSub>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p>
                                </m:sSup>
                              </m:e>
                            </m:rad>
                          </m:den>
                        </m:f>
                        <m:r>
                          <m:rPr>
                            <m:sty m:val="p"/>
                          </m:rPr>
                          <a:rPr kumimoji="1" lang="en-US" altLang="ja-JP" sz="32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nary>
                              <m:naryPr>
                                <m:chr m:val="∑"/>
                                <m:subHide m:val="on"/>
                                <m:supHide m:val="on"/>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naryPr>
                              <m:sub/>
                              <m:sup/>
                              <m:e>
                                <m:f>
                                  <m:f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fPr>
                                  <m:num>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𝑎</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𝑖</m:t>
                                                </m:r>
                                              </m:sub>
                                            </m:s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𝜇</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𝑖</m:t>
                                                </m:r>
                                              </m:sub>
                                            </m:sSub>
                                          </m:e>
                                        </m:d>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p>
                                    </m:sSup>
                                  </m:num>
                                  <m:den>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𝜎</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𝑖</m:t>
                                            </m:r>
                                          </m:sub>
                                        </m:sSub>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p>
                                    </m:sSup>
                                  </m:den>
                                </m:f>
                              </m:e>
                            </m:nary>
                          </m:e>
                        </m:d>
                      </m:e>
                    </m:func>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𝑁</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𝒂</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𝝁</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𝝈</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oMath>
                </a14:m>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endParaRPr>
              </a:p>
              <a:p>
                <a:pPr lvl="0">
                  <a:spcAft>
                    <a:spcPts val="1200"/>
                  </a:spcAft>
                  <a:defRPr/>
                </a:pPr>
                <a: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rPr>
                  <a:t>2. </a:t>
                </a:r>
                <a:r>
                  <a:rPr kumimoji="1" lang="ja-JP" altLang="en-US" sz="3200" b="1" i="0" u="none" strike="noStrike" kern="1200" cap="none" spc="0" normalizeH="0" baseline="0" noProof="0" dirty="0">
                    <a:ln>
                      <a:noFill/>
                    </a:ln>
                    <a:solidFill>
                      <a:srgbClr val="0000FF"/>
                    </a:solidFill>
                    <a:effectLst/>
                    <a:uLnTx/>
                    <a:uFillTx/>
                    <a:latin typeface="Times New Roman"/>
                    <a:ea typeface="ＭＳ Ｐゴシック"/>
                  </a:rPr>
                  <a:t>データ</a:t>
                </a:r>
                <a:r>
                  <a:rPr kumimoji="1" lang="ja-JP" altLang="en-US" sz="3200" b="1" i="0" u="none" strike="noStrike" kern="1200" cap="none" spc="0" normalizeH="0" baseline="0" noProof="0" dirty="0">
                    <a:ln>
                      <a:noFill/>
                    </a:ln>
                    <a:solidFill>
                      <a:srgbClr val="000000"/>
                    </a:solidFill>
                    <a:effectLst/>
                    <a:uLnTx/>
                    <a:uFillTx/>
                    <a:latin typeface="Times New Roman"/>
                    <a:ea typeface="ＭＳ Ｐゴシック"/>
                  </a:rPr>
                  <a:t> </a:t>
                </a:r>
                <a:r>
                  <a:rPr kumimoji="1" lang="en-US" altLang="ja-JP" sz="3200" b="1" i="1" u="none" strike="noStrike" kern="1200" cap="none" spc="0" normalizeH="0" baseline="0" noProof="0" dirty="0">
                    <a:ln>
                      <a:noFill/>
                    </a:ln>
                    <a:solidFill>
                      <a:srgbClr val="000000"/>
                    </a:solidFill>
                    <a:effectLst/>
                    <a:uLnTx/>
                    <a:uFillTx/>
                    <a:latin typeface="Times New Roman"/>
                    <a:ea typeface="ＭＳ Ｐゴシック"/>
                  </a:rPr>
                  <a:t>D</a:t>
                </a:r>
                <a: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rPr>
                  <a:t> = (</a:t>
                </a:r>
                <a:r>
                  <a:rPr kumimoji="1" lang="en-US" altLang="ja-JP" sz="3200" b="1" i="1" u="none" strike="noStrike" kern="1200" cap="none" spc="0" normalizeH="0" baseline="0" noProof="0" dirty="0">
                    <a:ln>
                      <a:noFill/>
                    </a:ln>
                    <a:solidFill>
                      <a:srgbClr val="000000"/>
                    </a:solidFill>
                    <a:effectLst/>
                    <a:uLnTx/>
                    <a:uFillTx/>
                    <a:latin typeface="Times New Roman"/>
                    <a:ea typeface="ＭＳ Ｐゴシック"/>
                  </a:rPr>
                  <a:t>x</a:t>
                </a:r>
                <a:r>
                  <a:rPr kumimoji="1" lang="en-US" altLang="ja-JP" sz="3200" b="1" i="1" u="none" strike="noStrike" kern="1200" cap="none" spc="0" normalizeH="0" baseline="-25000" noProof="0" dirty="0">
                    <a:ln>
                      <a:noFill/>
                    </a:ln>
                    <a:solidFill>
                      <a:srgbClr val="000000"/>
                    </a:solidFill>
                    <a:effectLst/>
                    <a:uLnTx/>
                    <a:uFillTx/>
                    <a:latin typeface="Times New Roman"/>
                    <a:ea typeface="ＭＳ Ｐゴシック"/>
                  </a:rPr>
                  <a:t>i</a:t>
                </a:r>
                <a: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rPr>
                  <a:t>, </a:t>
                </a:r>
                <a:r>
                  <a:rPr kumimoji="1" lang="en-US" altLang="ja-JP" sz="3200" b="1" i="1" u="none" strike="noStrike" kern="1200" cap="none" spc="0" normalizeH="0" baseline="0" noProof="0" dirty="0" err="1">
                    <a:ln>
                      <a:noFill/>
                    </a:ln>
                    <a:solidFill>
                      <a:srgbClr val="000000"/>
                    </a:solidFill>
                    <a:effectLst/>
                    <a:uLnTx/>
                    <a:uFillTx/>
                    <a:latin typeface="Times New Roman"/>
                    <a:ea typeface="ＭＳ Ｐゴシック"/>
                  </a:rPr>
                  <a:t>y</a:t>
                </a:r>
                <a:r>
                  <a:rPr kumimoji="1" lang="en-US" altLang="ja-JP" sz="3200" b="1" i="1" u="none" strike="noStrike" kern="1200" cap="none" spc="0" normalizeH="0" baseline="-25000" noProof="0" dirty="0" err="1">
                    <a:ln>
                      <a:noFill/>
                    </a:ln>
                    <a:solidFill>
                      <a:srgbClr val="000000"/>
                    </a:solidFill>
                    <a:effectLst/>
                    <a:uLnTx/>
                    <a:uFillTx/>
                    <a:latin typeface="Times New Roman"/>
                    <a:ea typeface="ＭＳ Ｐゴシック"/>
                  </a:rPr>
                  <a:t>i</a:t>
                </a:r>
                <a: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rPr>
                  <a:t>) </a:t>
                </a:r>
                <a:r>
                  <a:rPr kumimoji="1" lang="ja-JP" altLang="en-US" sz="3200" b="1" i="0" u="none" strike="noStrike" kern="1200" cap="none" spc="0" normalizeH="0" baseline="0" noProof="0" dirty="0">
                    <a:ln>
                      <a:noFill/>
                    </a:ln>
                    <a:solidFill>
                      <a:srgbClr val="0000FF"/>
                    </a:solidFill>
                    <a:effectLst/>
                    <a:uLnTx/>
                    <a:uFillTx/>
                    <a:latin typeface="Times New Roman"/>
                    <a:ea typeface="ＭＳ Ｐゴシック"/>
                  </a:rPr>
                  <a:t>を追加</a:t>
                </a:r>
                <a:r>
                  <a:rPr kumimoji="1" lang="en-US" altLang="ja-JP" sz="3200" b="1" i="0" u="none" strike="noStrike" kern="1200" cap="none" spc="0" normalizeH="0" baseline="0" noProof="0" dirty="0">
                    <a:ln>
                      <a:noFill/>
                    </a:ln>
                    <a:solidFill>
                      <a:srgbClr val="000000"/>
                    </a:solidFill>
                    <a:effectLst/>
                    <a:uLnTx/>
                    <a:uFillTx/>
                    <a:latin typeface="Times New Roman"/>
                    <a:ea typeface="ＭＳ Ｐゴシック"/>
                  </a:rPr>
                  <a:t>:</a:t>
                </a:r>
                <a:r>
                  <a:rPr kumimoji="1" lang="en-US" altLang="ja-JP" sz="3200" b="0" i="0" u="none" strike="noStrike" kern="1200" cap="none" spc="0" normalizeH="0" baseline="0" noProof="0" dirty="0">
                    <a:ln>
                      <a:noFill/>
                    </a:ln>
                    <a:solidFill>
                      <a:srgbClr val="000000"/>
                    </a:solidFill>
                    <a:effectLst/>
                    <a:uLnTx/>
                    <a:uFillTx/>
                    <a:latin typeface="Times New Roman"/>
                    <a:ea typeface="ＭＳ Ｐゴシック"/>
                  </a:rPr>
                  <a:t> </a:t>
                </a:r>
                <a14:m>
                  <m:oMath xmlns:m="http://schemas.openxmlformats.org/officeDocument/2006/math">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𝑎</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𝑖</m:t>
                        </m:r>
                      </m:sub>
                    </m:sSub>
                  </m:oMath>
                </a14:m>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の</a:t>
                </a:r>
                <a:r>
                  <a:rPr kumimoji="1" lang="ja-JP"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範囲を狭めていく</a:t>
                </a:r>
                <a:b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事後分布 </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データ </a:t>
                </a: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D</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が与えられた場合に </a:t>
                </a:r>
                <a:r>
                  <a:rPr kumimoji="1" lang="en-US" altLang="ja-JP" sz="32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kumimoji="1" lang="ja-JP"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の確率密度分布がどうなるか</a:t>
                </a:r>
                <a:r>
                  <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32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t>:</a:t>
                </a:r>
                <a:br>
                  <a:rPr kumimoji="1" lang="en-US" altLang="ja-JP" sz="32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br>
                <a:r>
                  <a:rPr kumimoji="1" lang="en-US" altLang="ja-JP" sz="32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t>	</a:t>
                </a:r>
                <a14:m>
                  <m:oMath xmlns:m="http://schemas.openxmlformats.org/officeDocument/2006/math">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𝑝</m:t>
                    </m:r>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𝒂</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𝑫</m:t>
                        </m:r>
                      </m:e>
                    </m:d>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func>
                      <m:func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funcPr>
                      <m:fName>
                        <m:f>
                          <m:f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fPr>
                          <m:num>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m:t>
                            </m:r>
                          </m:num>
                          <m:den>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𝜋</m:t>
                            </m:r>
                            <m:rad>
                              <m:radPr>
                                <m:degHide m:val="on"/>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radPr>
                              <m:deg/>
                              <m:e>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ja-JP" altLang="en-US"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𝜎</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0</m:t>
                                        </m:r>
                                      </m:sub>
                                    </m:s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p>
                                </m:sSup>
                                <m:sSup>
                                  <m:sSupPr>
                                    <m:ctrlPr>
                                      <a:rPr lang="en-US" altLang="ja-JP" sz="32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32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bPr>
                                      <m:e>
                                        <m:r>
                                          <a:rPr lang="ja-JP" altLang="en-US" sz="32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𝜎</m:t>
                                        </m:r>
                                      </m:e>
                                      <m:sub>
                                        <m:r>
                                          <a:rPr lang="en-US" altLang="ja-JP" sz="32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sub>
                                    </m:sSub>
                                    <m:r>
                                      <a:rPr lang="en-US" altLang="ja-JP" sz="32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e>
                                  <m:sup>
                                    <m:r>
                                      <a:rPr lang="en-US" altLang="ja-JP" sz="32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2</m:t>
                                    </m:r>
                                  </m:sup>
                                </m:sSup>
                              </m:e>
                            </m:rad>
                          </m:den>
                        </m:f>
                        <m:r>
                          <m:rPr>
                            <m:sty m:val="p"/>
                          </m:rPr>
                          <a:rPr kumimoji="1" lang="en-US" altLang="ja-JP" sz="3200" b="0" i="0"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f>
                              <m:f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fPr>
                              <m:num>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𝒂</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𝝁</m:t>
                                        </m:r>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e>
                                    </m:d>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p>
                                </m:sSup>
                              </m:num>
                              <m:den>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Sup>
                                  <m:sSup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r>
                                      <a:rPr kumimoji="1" lang="ja-JP" altLang="en-US"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𝝈</m:t>
                                    </m:r>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e>
                                  <m:sup>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p>
                                </m:sSup>
                              </m:den>
                            </m:f>
                          </m:e>
                        </m:d>
                      </m:e>
                    </m:func>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𝑁</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𝒂</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𝝁</m:t>
                    </m:r>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𝝈</m:t>
                    </m:r>
                    <m:r>
                      <a:rPr kumimoji="1" lang="en-US" altLang="ja-JP" sz="32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oMath>
                </a14:m>
                <a:endParaRPr kumimoji="1" lang="en-US" altLang="ja-JP" sz="3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37218" name="Object 2"/>
              <p:cNvSpPr txBox="1">
                <a:spLocks noRot="1" noChangeAspect="1" noMove="1" noResize="1" noEditPoints="1" noAdjustHandles="1" noChangeArrowheads="1" noChangeShapeType="1" noTextEdit="1"/>
              </p:cNvSpPr>
              <p:nvPr/>
            </p:nvSpPr>
            <p:spPr bwMode="auto">
              <a:xfrm>
                <a:off x="671514" y="840071"/>
                <a:ext cx="10865642" cy="5374991"/>
              </a:xfrm>
              <a:prstGeom prst="rect">
                <a:avLst/>
              </a:prstGeom>
              <a:blipFill>
                <a:blip r:embed="rId3"/>
                <a:stretch>
                  <a:fillRect l="-1402" t="-1927"/>
                </a:stretch>
              </a:blipFill>
              <a:ln>
                <a:noFill/>
              </a:ln>
              <a:effectLst/>
            </p:spPr>
            <p:txBody>
              <a:bodyPr/>
              <a:lstStyle/>
              <a:p>
                <a:r>
                  <a:rPr lang="ja-JP" altLang="en-US">
                    <a:noFill/>
                  </a:rPr>
                  <a:t> </a:t>
                </a:r>
              </a:p>
            </p:txBody>
          </p:sp>
        </mc:Fallback>
      </mc:AlternateContent>
      <p:sp>
        <p:nvSpPr>
          <p:cNvPr id="137228" name="Rectangle 12"/>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ベイズ的</a:t>
            </a:r>
            <a:r>
              <a:rPr lang="en-US" altLang="ja-JP" sz="3600" b="1" dirty="0">
                <a:solidFill>
                  <a:srgbClr val="0000FF"/>
                </a:solidFill>
              </a:rPr>
              <a:t>:</a:t>
            </a:r>
            <a:r>
              <a:rPr lang="ja-JP" altLang="en-US" sz="3600" b="1" dirty="0">
                <a:solidFill>
                  <a:srgbClr val="0000FF"/>
                </a:solidFill>
              </a:rPr>
              <a:t> データを使って </a:t>
            </a:r>
            <a:r>
              <a:rPr lang="en-US" altLang="ja-JP" sz="3600" b="1" i="1" dirty="0">
                <a:solidFill>
                  <a:srgbClr val="0000FF"/>
                </a:solidFill>
              </a:rPr>
              <a:t>a</a:t>
            </a:r>
            <a:r>
              <a:rPr lang="en-US" altLang="ja-JP" sz="3600" b="1" i="1" baseline="-25000" dirty="0">
                <a:solidFill>
                  <a:srgbClr val="0000FF"/>
                </a:solidFill>
              </a:rPr>
              <a:t>i</a:t>
            </a:r>
            <a:r>
              <a:rPr lang="en-US" altLang="ja-JP" sz="3600" b="1" dirty="0">
                <a:solidFill>
                  <a:srgbClr val="0000FF"/>
                </a:solidFill>
              </a:rPr>
              <a:t> </a:t>
            </a:r>
            <a:r>
              <a:rPr lang="ja-JP" altLang="en-US" sz="3600" b="1" dirty="0">
                <a:solidFill>
                  <a:srgbClr val="0000FF"/>
                </a:solidFill>
              </a:rPr>
              <a:t>の分布を狭める</a:t>
            </a:r>
            <a:endParaRPr lang="ja-JP" altLang="en-US" sz="3600" dirty="0"/>
          </a:p>
        </p:txBody>
      </p:sp>
    </p:spTree>
    <p:extLst>
      <p:ext uri="{BB962C8B-B14F-4D97-AF65-F5344CB8AC3E}">
        <p14:creationId xmlns:p14="http://schemas.microsoft.com/office/powerpoint/2010/main" val="294506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p:cNvSpPr txBox="1"/>
              <p:nvPr/>
            </p:nvSpPr>
            <p:spPr bwMode="auto">
              <a:xfrm>
                <a:off x="1632450" y="593330"/>
                <a:ext cx="8976543" cy="1424157"/>
              </a:xfrm>
              <a:prstGeom prst="rect">
                <a:avLst/>
              </a:prstGeom>
              <a:no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rgbClr val="00B050"/>
                    </a:solidFill>
                    <a:latin typeface="Cambria Math" panose="02040503050406030204" pitchFamily="18" charset="0"/>
                    <a:ea typeface="ＭＳ Ｐゴシック"/>
                  </a:rPr>
                  <a:t>python visualize_bayesian_regression.py </a:t>
                </a:r>
                <a:r>
                  <a:rPr kumimoji="1" lang="en-US" altLang="ja-JP" sz="2000" b="1" i="0" u="none" strike="noStrike" kern="1200" cap="none" spc="0" normalizeH="0" baseline="0" noProof="0" dirty="0">
                    <a:ln>
                      <a:noFill/>
                    </a:ln>
                    <a:solidFill>
                      <a:srgbClr val="00B050"/>
                    </a:solidFill>
                    <a:effectLst/>
                    <a:uLnTx/>
                    <a:uFillTx/>
                    <a:latin typeface="Cambria Math" panose="02040503050406030204" pitchFamily="18" charset="0"/>
                    <a:ea typeface="ＭＳ Ｐゴシック"/>
                    <a:cs typeface="+mn-cs"/>
                  </a:rPr>
                  <a:t>1 1 0.1</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e>
                      <m:sub>
                        <m:r>
                          <a:rPr kumimoji="1" lang="en-US" altLang="ja-JP" sz="20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oMath>
                </a14:m>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中心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(1, 1)</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σ</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0.1</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a:t>
                </a:r>
                <a:r>
                  <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変数正規分布</a:t>
                </a:r>
                <a:endParaRPr kumimoji="1"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37218" name="Object 2"/>
              <p:cNvSpPr txBox="1">
                <a:spLocks noRot="1" noChangeAspect="1" noMove="1" noResize="1" noEditPoints="1" noAdjustHandles="1" noChangeArrowheads="1" noChangeShapeType="1" noTextEdit="1"/>
              </p:cNvSpPr>
              <p:nvPr/>
            </p:nvSpPr>
            <p:spPr bwMode="auto">
              <a:xfrm>
                <a:off x="1632450" y="593330"/>
                <a:ext cx="8976543" cy="1424157"/>
              </a:xfrm>
              <a:prstGeom prst="rect">
                <a:avLst/>
              </a:prstGeom>
              <a:blipFill>
                <a:blip r:embed="rId3"/>
                <a:stretch>
                  <a:fillRect l="-747" t="-2137"/>
                </a:stretch>
              </a:blipFill>
              <a:ln>
                <a:noFill/>
              </a:ln>
              <a:effectLst/>
            </p:spPr>
            <p:txBody>
              <a:bodyPr/>
              <a:lstStyle/>
              <a:p>
                <a:r>
                  <a:rPr lang="ja-JP" altLang="en-US">
                    <a:noFill/>
                  </a:rPr>
                  <a:t> </a:t>
                </a:r>
              </a:p>
            </p:txBody>
          </p:sp>
        </mc:Fallback>
      </mc:AlternateContent>
      <p:sp>
        <p:nvSpPr>
          <p:cNvPr id="137228" name="Rectangle 12"/>
          <p:cNvSpPr>
            <a:spLocks noGrp="1" noChangeArrowheads="1"/>
          </p:cNvSpPr>
          <p:nvPr>
            <p:ph type="title"/>
          </p:nvPr>
        </p:nvSpPr>
        <p:spPr>
          <a:xfrm>
            <a:off x="1" y="0"/>
            <a:ext cx="12265818" cy="762000"/>
          </a:xfrm>
        </p:spPr>
        <p:txBody>
          <a:bodyPr/>
          <a:lstStyle/>
          <a:p>
            <a:pPr eaLnBrk="1" hangingPunct="1"/>
            <a:r>
              <a:rPr lang="ja-JP" altLang="en-US" sz="3600" b="1" dirty="0">
                <a:solidFill>
                  <a:srgbClr val="0000FF"/>
                </a:solidFill>
              </a:rPr>
              <a:t>パラメータ </a:t>
            </a:r>
            <a:r>
              <a:rPr lang="en-US" altLang="ja-JP" sz="3600" b="1" i="1" dirty="0">
                <a:solidFill>
                  <a:srgbClr val="0000FF"/>
                </a:solidFill>
              </a:rPr>
              <a:t>a</a:t>
            </a:r>
            <a:r>
              <a:rPr lang="en-US" altLang="ja-JP" sz="3600" b="1" i="1" baseline="-25000" dirty="0">
                <a:solidFill>
                  <a:srgbClr val="0000FF"/>
                </a:solidFill>
              </a:rPr>
              <a:t>i</a:t>
            </a:r>
            <a:r>
              <a:rPr lang="ja-JP" altLang="en-US" sz="3600" b="1" dirty="0">
                <a:solidFill>
                  <a:srgbClr val="0000FF"/>
                </a:solidFill>
              </a:rPr>
              <a:t> の分布と</a:t>
            </a:r>
            <a:r>
              <a:rPr lang="en-US" altLang="ja-JP" sz="3600" b="1" dirty="0">
                <a:solidFill>
                  <a:srgbClr val="0000FF"/>
                </a:solidFill>
              </a:rPr>
              <a:t>y</a:t>
            </a:r>
            <a:r>
              <a:rPr lang="ja-JP" altLang="en-US" sz="3600" b="1" dirty="0">
                <a:solidFill>
                  <a:srgbClr val="0000FF"/>
                </a:solidFill>
              </a:rPr>
              <a:t>の推定値の分布</a:t>
            </a:r>
            <a:r>
              <a:rPr lang="en-US" altLang="ja-JP" sz="3600" b="1" dirty="0">
                <a:solidFill>
                  <a:srgbClr val="0000FF"/>
                </a:solidFill>
              </a:rPr>
              <a:t>:</a:t>
            </a:r>
            <a:r>
              <a:rPr lang="ja-JP" altLang="en-US" sz="3600" b="1" dirty="0">
                <a:solidFill>
                  <a:srgbClr val="0000FF"/>
                </a:solidFill>
              </a:rPr>
              <a:t> 狭い分布</a:t>
            </a:r>
            <a:endParaRPr lang="ja-JP" altLang="en-US" sz="3600" dirty="0"/>
          </a:p>
        </p:txBody>
      </p:sp>
      <p:pic>
        <p:nvPicPr>
          <p:cNvPr id="5" name="図 4">
            <a:extLst>
              <a:ext uri="{FF2B5EF4-FFF2-40B4-BE49-F238E27FC236}">
                <a16:creationId xmlns:a16="http://schemas.microsoft.com/office/drawing/2014/main" id="{D1C84BD5-B2CE-836B-48F6-C5F80B96B602}"/>
              </a:ext>
            </a:extLst>
          </p:cNvPr>
          <p:cNvPicPr>
            <a:picLocks noChangeAspect="1"/>
          </p:cNvPicPr>
          <p:nvPr/>
        </p:nvPicPr>
        <p:blipFill>
          <a:blip r:embed="rId4"/>
          <a:srcRect l="774" t="10649"/>
          <a:stretch/>
        </p:blipFill>
        <p:spPr>
          <a:xfrm>
            <a:off x="696686" y="1245194"/>
            <a:ext cx="11045372" cy="5528915"/>
          </a:xfrm>
          <a:prstGeom prst="rect">
            <a:avLst/>
          </a:prstGeom>
        </p:spPr>
      </p:pic>
    </p:spTree>
    <p:extLst>
      <p:ext uri="{BB962C8B-B14F-4D97-AF65-F5344CB8AC3E}">
        <p14:creationId xmlns:p14="http://schemas.microsoft.com/office/powerpoint/2010/main" val="360490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F0BB-8F90-7327-98DC-793E087F602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a:extLst>
                  <a:ext uri="{FF2B5EF4-FFF2-40B4-BE49-F238E27FC236}">
                    <a16:creationId xmlns:a16="http://schemas.microsoft.com/office/drawing/2014/main" id="{3FDEAB26-D3DD-6697-D17B-6891F7B6DE43}"/>
                  </a:ext>
                </a:extLst>
              </p:cNvPr>
              <p:cNvSpPr txBox="1"/>
              <p:nvPr/>
            </p:nvSpPr>
            <p:spPr bwMode="auto">
              <a:xfrm>
                <a:off x="354724" y="969578"/>
                <a:ext cx="11837276" cy="5938427"/>
              </a:xfrm>
              <a:prstGeom prst="rect">
                <a:avLst/>
              </a:prstGeom>
              <a:noFill/>
              <a:ln>
                <a:noFill/>
              </a:ln>
              <a:effectLst/>
            </p:spPr>
            <p:txBody>
              <a:bodyPr>
                <a:noAutofit/>
              </a:bodyPr>
              <a:lstStyle/>
              <a:p>
                <a:pPr lvl="0" fontAlgn="base">
                  <a:lnSpc>
                    <a:spcPct val="120000"/>
                  </a:lnSpc>
                  <a:spcBef>
                    <a:spcPct val="0"/>
                  </a:spcBef>
                  <a:defRPr/>
                </a:pPr>
                <a:r>
                  <a:rPr lang="ja-JP" altLang="en-US" sz="3200" b="1" dirty="0"/>
                  <a:t>誤差 </a:t>
                </a:r>
                <a:r>
                  <a:rPr lang="en-US" altLang="ja-JP" sz="3200" b="1" dirty="0" err="1"/>
                  <a:t>ε</a:t>
                </a:r>
                <a:r>
                  <a:rPr lang="en-US" altLang="ja-JP" sz="3200" b="1" baseline="-25000" dirty="0" err="1"/>
                  <a:t>i</a:t>
                </a:r>
                <a:r>
                  <a:rPr lang="en-US" altLang="ja-JP" sz="3200" b="1" dirty="0"/>
                  <a:t> = </a:t>
                </a:r>
                <a:r>
                  <a:rPr lang="ja-JP" altLang="en-US" sz="3200" b="1" dirty="0"/>
                  <a:t> </a:t>
                </a:r>
                <a:r>
                  <a:rPr lang="en-US" altLang="ja-JP" sz="3200" b="1" i="1" dirty="0"/>
                  <a:t>f</a:t>
                </a:r>
                <a:r>
                  <a:rPr lang="en-US" altLang="ja-JP" sz="3200" b="1" dirty="0"/>
                  <a:t>(</a:t>
                </a:r>
                <a:r>
                  <a:rPr lang="en-US" altLang="ja-JP" sz="3200" b="1" i="1" dirty="0"/>
                  <a:t>x</a:t>
                </a:r>
                <a:r>
                  <a:rPr lang="en-US" altLang="ja-JP" sz="3200" b="1" baseline="-25000" dirty="0"/>
                  <a:t>i</a:t>
                </a:r>
                <a:r>
                  <a:rPr lang="en-US" altLang="ja-JP" sz="3200" b="1" dirty="0"/>
                  <a:t>, </a:t>
                </a:r>
                <a:r>
                  <a:rPr lang="en-US" altLang="ja-JP" sz="3200" b="1" i="1" dirty="0"/>
                  <a:t>a</a:t>
                </a:r>
                <a:r>
                  <a:rPr lang="en-US" altLang="ja-JP" sz="3200" b="1" baseline="-25000" dirty="0"/>
                  <a:t>i</a:t>
                </a:r>
                <a:r>
                  <a:rPr lang="en-US" altLang="ja-JP" sz="3200" b="1" dirty="0"/>
                  <a:t>) – </a:t>
                </a:r>
                <a:r>
                  <a:rPr lang="en-US" altLang="ja-JP" sz="3200" b="1" i="1" dirty="0" err="1"/>
                  <a:t>y</a:t>
                </a:r>
                <a:r>
                  <a:rPr lang="en-US" altLang="ja-JP" sz="3200" b="1" baseline="-25000" dirty="0" err="1"/>
                  <a:t>i</a:t>
                </a:r>
                <a:r>
                  <a:rPr lang="ja-JP" altLang="en-US" sz="3200" b="1" baseline="-25000" dirty="0"/>
                  <a:t> </a:t>
                </a:r>
                <a:r>
                  <a:rPr lang="ja-JP" altLang="en-US" sz="3200" b="1" dirty="0"/>
                  <a:t>が正規分布に従う場合の尤度関数</a:t>
                </a:r>
                <a:r>
                  <a:rPr lang="en-US" altLang="ja-JP" sz="3200" b="1" dirty="0"/>
                  <a:t>:</a:t>
                </a:r>
                <a:br>
                  <a:rPr lang="en-US" altLang="ja-JP" sz="3200" b="1" dirty="0"/>
                </a:br>
                <a:r>
                  <a:rPr lang="en-US" altLang="ja-JP" sz="3200" b="1" dirty="0">
                    <a:latin typeface="Times New Roman" panose="02020603050405020304" pitchFamily="18" charset="0"/>
                  </a:rPr>
                  <a:t>	</a:t>
                </a:r>
                <a14:m>
                  <m:oMath xmlns:m="http://schemas.openxmlformats.org/officeDocument/2006/math">
                    <m:r>
                      <a:rPr lang="en-US" altLang="ja-JP" sz="3200" b="1" i="1">
                        <a:latin typeface="Cambria Math" panose="02040503050406030204" pitchFamily="18" charset="0"/>
                      </a:rPr>
                      <m:t>𝑷</m:t>
                    </m:r>
                    <m:r>
                      <a:rPr lang="en-US" altLang="ja-JP" sz="3200" b="1" i="1">
                        <a:latin typeface="Cambria Math" panose="02040503050406030204" pitchFamily="18" charset="0"/>
                      </a:rPr>
                      <m:t>(</m:t>
                    </m:r>
                    <m:sSub>
                      <m:sSubPr>
                        <m:ctrlPr>
                          <a:rPr lang="en-US" altLang="ja-JP" sz="3200" b="1" i="1">
                            <a:latin typeface="Cambria Math" panose="02040503050406030204" pitchFamily="18" charset="0"/>
                          </a:rPr>
                        </m:ctrlPr>
                      </m:sSubPr>
                      <m:e>
                        <m:r>
                          <a:rPr lang="en-US" altLang="ja-JP" sz="3200" b="1" i="1">
                            <a:latin typeface="Cambria Math" panose="02040503050406030204" pitchFamily="18" charset="0"/>
                          </a:rPr>
                          <m:t>𝒂</m:t>
                        </m:r>
                      </m:e>
                      <m:sub>
                        <m:r>
                          <a:rPr lang="en-US" altLang="ja-JP" sz="3200" b="1" i="1">
                            <a:latin typeface="Cambria Math" panose="02040503050406030204" pitchFamily="18" charset="0"/>
                          </a:rPr>
                          <m:t>𝒊</m:t>
                        </m:r>
                      </m:sub>
                    </m:sSub>
                    <m:r>
                      <a:rPr lang="en-US" altLang="ja-JP" sz="3200" b="1" i="1">
                        <a:latin typeface="Cambria Math" panose="02040503050406030204" pitchFamily="18" charset="0"/>
                      </a:rPr>
                      <m:t>)=</m:t>
                    </m:r>
                    <m:nary>
                      <m:naryPr>
                        <m:chr m:val="∏"/>
                        <m:ctrlPr>
                          <a:rPr lang="en-US" altLang="ja-JP" sz="3200" b="1" i="1">
                            <a:latin typeface="Cambria Math" panose="02040503050406030204" pitchFamily="18" charset="0"/>
                          </a:rPr>
                        </m:ctrlPr>
                      </m:naryPr>
                      <m:sub>
                        <m:r>
                          <m:rPr>
                            <m:brk m:alnAt="23"/>
                          </m:rPr>
                          <a:rPr lang="en-US" altLang="ja-JP" sz="3200" b="1" i="1">
                            <a:latin typeface="Cambria Math" panose="02040503050406030204" pitchFamily="18" charset="0"/>
                          </a:rPr>
                          <m:t>𝒊</m:t>
                        </m:r>
                      </m:sub>
                      <m:sup/>
                      <m:e>
                        <m:d>
                          <m:dPr>
                            <m:ctrlPr>
                              <a:rPr lang="en-US" altLang="ja-JP" sz="3200" b="1" i="1">
                                <a:latin typeface="Cambria Math" panose="02040503050406030204" pitchFamily="18" charset="0"/>
                              </a:rPr>
                            </m:ctrlPr>
                          </m:dPr>
                          <m:e>
                            <m:f>
                              <m:fPr>
                                <m:ctrlPr>
                                  <a:rPr lang="en-US" altLang="ja-JP" sz="3200" b="1" i="1">
                                    <a:latin typeface="Cambria Math" panose="02040503050406030204" pitchFamily="18" charset="0"/>
                                  </a:rPr>
                                </m:ctrlPr>
                              </m:fPr>
                              <m:num>
                                <m:r>
                                  <a:rPr lang="en-US" altLang="ja-JP" sz="3200" b="1" i="1">
                                    <a:latin typeface="Cambria Math" panose="02040503050406030204" pitchFamily="18" charset="0"/>
                                  </a:rPr>
                                  <m:t>𝟏</m:t>
                                </m:r>
                              </m:num>
                              <m:den>
                                <m:rad>
                                  <m:radPr>
                                    <m:degHide m:val="on"/>
                                    <m:ctrlPr>
                                      <a:rPr lang="en-US" altLang="ja-JP" sz="3200" b="1" i="1">
                                        <a:latin typeface="Cambria Math" panose="02040503050406030204" pitchFamily="18" charset="0"/>
                                      </a:rPr>
                                    </m:ctrlPr>
                                  </m:radPr>
                                  <m:deg/>
                                  <m:e>
                                    <m:r>
                                      <a:rPr lang="en-US" altLang="ja-JP" sz="3200" b="1" i="1">
                                        <a:latin typeface="Cambria Math" panose="02040503050406030204" pitchFamily="18" charset="0"/>
                                      </a:rPr>
                                      <m:t>𝟐</m:t>
                                    </m:r>
                                    <m:r>
                                      <a:rPr lang="ja-JP" altLang="en-US" sz="3200" b="1" i="1">
                                        <a:latin typeface="Cambria Math" panose="02040503050406030204" pitchFamily="18" charset="0"/>
                                      </a:rPr>
                                      <m:t>𝝅</m:t>
                                    </m:r>
                                    <m:sSub>
                                      <m:sSubPr>
                                        <m:ctrlPr>
                                          <a:rPr lang="en-US" altLang="ja-JP" sz="3200" b="1" i="1">
                                            <a:latin typeface="Cambria Math" panose="02040503050406030204" pitchFamily="18" charset="0"/>
                                          </a:rPr>
                                        </m:ctrlPr>
                                      </m:sSubPr>
                                      <m:e>
                                        <m:r>
                                          <a:rPr lang="ja-JP" altLang="en-US" sz="3200" b="1" i="1">
                                            <a:latin typeface="Cambria Math" panose="02040503050406030204" pitchFamily="18" charset="0"/>
                                          </a:rPr>
                                          <m:t>𝝈</m:t>
                                        </m:r>
                                      </m:e>
                                      <m:sub>
                                        <m:r>
                                          <a:rPr lang="en-US" altLang="ja-JP" sz="3200" b="1" i="1">
                                            <a:latin typeface="Cambria Math" panose="02040503050406030204" pitchFamily="18" charset="0"/>
                                          </a:rPr>
                                          <m:t>𝒊</m:t>
                                        </m:r>
                                      </m:sub>
                                    </m:sSub>
                                  </m:e>
                                </m:rad>
                              </m:den>
                            </m:f>
                          </m:e>
                        </m:d>
                        <m:r>
                          <a:rPr lang="en-US" altLang="ja-JP" sz="3200" b="1">
                            <a:latin typeface="Cambria Math" panose="02040503050406030204" pitchFamily="18" charset="0"/>
                          </a:rPr>
                          <m:t>𝐞𝐱𝐩</m:t>
                        </m:r>
                        <m:d>
                          <m:dPr>
                            <m:begChr m:val="["/>
                            <m:endChr m:val="]"/>
                            <m:ctrlPr>
                              <a:rPr lang="en-US" altLang="ja-JP" sz="3200" b="1" i="1">
                                <a:latin typeface="Cambria Math" panose="02040503050406030204" pitchFamily="18" charset="0"/>
                              </a:rPr>
                            </m:ctrlPr>
                          </m:dPr>
                          <m:e>
                            <m:r>
                              <a:rPr lang="en-US" altLang="ja-JP" sz="3200" b="1" i="1">
                                <a:latin typeface="Cambria Math" panose="02040503050406030204" pitchFamily="18" charset="0"/>
                              </a:rPr>
                              <m:t>−</m:t>
                            </m:r>
                            <m:nary>
                              <m:naryPr>
                                <m:chr m:val="∑"/>
                                <m:limLoc m:val="subSup"/>
                                <m:supHide m:val="on"/>
                                <m:ctrlPr>
                                  <a:rPr lang="en-US" altLang="ja-JP" sz="3200" b="1" i="1">
                                    <a:latin typeface="Cambria Math" panose="02040503050406030204" pitchFamily="18" charset="0"/>
                                  </a:rPr>
                                </m:ctrlPr>
                              </m:naryPr>
                              <m:sub>
                                <m:r>
                                  <m:rPr>
                                    <m:brk m:alnAt="9"/>
                                  </m:rPr>
                                  <a:rPr lang="en-US" altLang="ja-JP" sz="3200" b="1" i="1">
                                    <a:latin typeface="Cambria Math" panose="02040503050406030204" pitchFamily="18" charset="0"/>
                                  </a:rPr>
                                  <m:t>𝒊</m:t>
                                </m:r>
                              </m:sub>
                              <m:sup/>
                              <m:e>
                                <m:f>
                                  <m:fPr>
                                    <m:ctrlPr>
                                      <a:rPr lang="en-US" altLang="ja-JP" sz="3200" b="1" i="1">
                                        <a:latin typeface="Cambria Math" panose="02040503050406030204" pitchFamily="18" charset="0"/>
                                      </a:rPr>
                                    </m:ctrlPr>
                                  </m:fPr>
                                  <m:num>
                                    <m:sSup>
                                      <m:sSupPr>
                                        <m:ctrlPr>
                                          <a:rPr lang="en-US" altLang="ja-JP" sz="3200" b="1" i="1">
                                            <a:latin typeface="Cambria Math" panose="02040503050406030204" pitchFamily="18" charset="0"/>
                                          </a:rPr>
                                        </m:ctrlPr>
                                      </m:sSupPr>
                                      <m:e>
                                        <m:sSub>
                                          <m:sSubPr>
                                            <m:ctrlPr>
                                              <a:rPr lang="en-US" altLang="ja-JP" sz="3200" b="1" i="1">
                                                <a:latin typeface="Cambria Math" panose="02040503050406030204" pitchFamily="18" charset="0"/>
                                              </a:rPr>
                                            </m:ctrlPr>
                                          </m:sSubPr>
                                          <m:e>
                                            <m:r>
                                              <a:rPr lang="ja-JP" altLang="en-US" sz="3200" b="1" i="1">
                                                <a:latin typeface="Cambria Math" panose="02040503050406030204" pitchFamily="18" charset="0"/>
                                              </a:rPr>
                                              <m:t>𝜺</m:t>
                                            </m:r>
                                          </m:e>
                                          <m:sub>
                                            <m:r>
                                              <a:rPr lang="en-US" altLang="ja-JP" sz="3200" b="1" i="1">
                                                <a:latin typeface="Cambria Math" panose="02040503050406030204" pitchFamily="18" charset="0"/>
                                              </a:rPr>
                                              <m:t>𝒊</m:t>
                                            </m:r>
                                          </m:sub>
                                        </m:sSub>
                                        <m:d>
                                          <m:dPr>
                                            <m:ctrlPr>
                                              <a:rPr lang="en-US" altLang="ja-JP" sz="3200" i="1">
                                                <a:latin typeface="Cambria Math" panose="02040503050406030204" pitchFamily="18" charset="0"/>
                                              </a:rPr>
                                            </m:ctrlPr>
                                          </m:d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𝑥</m:t>
                                                </m:r>
                                              </m:e>
                                              <m:sub>
                                                <m:r>
                                                  <m:rPr>
                                                    <m:sty m:val="p"/>
                                                  </m:rPr>
                                                  <a:rPr lang="en-US" altLang="ja-JP" sz="3200">
                                                    <a:latin typeface="Cambria Math" panose="02040503050406030204" pitchFamily="18" charset="0"/>
                                                  </a:rPr>
                                                  <m:t>i</m:t>
                                                </m:r>
                                              </m:sub>
                                            </m:sSub>
                                            <m:r>
                                              <a:rPr lang="en-US" altLang="ja-JP" sz="3200" i="1">
                                                <a:latin typeface="Cambria Math" panose="02040503050406030204" pitchFamily="18" charset="0"/>
                                              </a:rPr>
                                              <m:t>|</m:t>
                                            </m:r>
                                            <m:r>
                                              <m:rPr>
                                                <m:nor/>
                                              </m:rPr>
                                              <a:rPr lang="en-US" altLang="ja-JP" sz="3200" i="1" dirty="0"/>
                                              <m:t>a</m:t>
                                            </m:r>
                                            <m:r>
                                              <m:rPr>
                                                <m:nor/>
                                              </m:rPr>
                                              <a:rPr lang="en-US" altLang="ja-JP" sz="3200" baseline="-25000" dirty="0"/>
                                              <m:t>k</m:t>
                                            </m:r>
                                          </m:e>
                                        </m:d>
                                      </m:e>
                                      <m:sup>
                                        <m:r>
                                          <a:rPr lang="en-US" altLang="ja-JP" sz="3200" b="1" i="1">
                                            <a:latin typeface="Cambria Math" panose="02040503050406030204" pitchFamily="18" charset="0"/>
                                          </a:rPr>
                                          <m:t>𝟐</m:t>
                                        </m:r>
                                      </m:sup>
                                    </m:sSup>
                                  </m:num>
                                  <m:den>
                                    <m:r>
                                      <a:rPr lang="en-US" altLang="ja-JP" sz="3200" b="1" i="1">
                                        <a:latin typeface="Cambria Math" panose="02040503050406030204" pitchFamily="18" charset="0"/>
                                      </a:rPr>
                                      <m:t>𝟐</m:t>
                                    </m:r>
                                    <m:sSup>
                                      <m:sSupPr>
                                        <m:ctrlPr>
                                          <a:rPr lang="en-US" altLang="ja-JP" sz="3200" b="1" i="1">
                                            <a:latin typeface="Cambria Math" panose="02040503050406030204" pitchFamily="18" charset="0"/>
                                          </a:rPr>
                                        </m:ctrlPr>
                                      </m:sSupPr>
                                      <m:e>
                                        <m:sSub>
                                          <m:sSubPr>
                                            <m:ctrlPr>
                                              <a:rPr lang="en-US" altLang="ja-JP" sz="3200" b="1" i="1">
                                                <a:latin typeface="Cambria Math" panose="02040503050406030204" pitchFamily="18" charset="0"/>
                                              </a:rPr>
                                            </m:ctrlPr>
                                          </m:sSubPr>
                                          <m:e>
                                            <m:r>
                                              <a:rPr lang="ja-JP" altLang="en-US" sz="3200" b="1" i="1">
                                                <a:latin typeface="Cambria Math" panose="02040503050406030204" pitchFamily="18" charset="0"/>
                                              </a:rPr>
                                              <m:t>𝝈</m:t>
                                            </m:r>
                                          </m:e>
                                          <m:sub>
                                            <m:r>
                                              <a:rPr lang="en-US" altLang="ja-JP" sz="3200" b="1" i="1">
                                                <a:latin typeface="Cambria Math" panose="02040503050406030204" pitchFamily="18" charset="0"/>
                                              </a:rPr>
                                              <m:t>𝒊</m:t>
                                            </m:r>
                                          </m:sub>
                                        </m:sSub>
                                      </m:e>
                                      <m:sup>
                                        <m:r>
                                          <a:rPr lang="en-US" altLang="ja-JP" sz="3200" b="1" i="1">
                                            <a:latin typeface="Cambria Math" panose="02040503050406030204" pitchFamily="18" charset="0"/>
                                          </a:rPr>
                                          <m:t>𝟐</m:t>
                                        </m:r>
                                      </m:sup>
                                    </m:sSup>
                                  </m:den>
                                </m:f>
                              </m:e>
                            </m:nary>
                          </m:e>
                        </m:d>
                      </m:e>
                    </m:nary>
                  </m:oMath>
                </a14:m>
                <a:r>
                  <a:rPr lang="en-US" altLang="ja-JP" sz="3200" b="1" i="1" dirty="0"/>
                  <a:t> </a:t>
                </a:r>
              </a:p>
              <a:p>
                <a:pPr lvl="0" fontAlgn="base">
                  <a:lnSpc>
                    <a:spcPct val="120000"/>
                  </a:lnSpc>
                  <a:spcBef>
                    <a:spcPct val="0"/>
                  </a:spcBef>
                  <a:defRPr/>
                </a:pPr>
                <a:r>
                  <a:rPr lang="en-US" altLang="ja-JP" sz="2400" dirty="0">
                    <a:latin typeface="Cambria Math" panose="02040503050406030204" pitchFamily="18" charset="0"/>
                  </a:rPr>
                  <a:t>		</a:t>
                </a:r>
                <a:r>
                  <a:rPr lang="ja-JP" altLang="en-US" sz="2400" dirty="0">
                    <a:latin typeface="Cambria Math" panose="02040503050406030204" pitchFamily="18" charset="0"/>
                  </a:rPr>
                  <a:t>データごとの誤差 </a:t>
                </a:r>
                <a14:m>
                  <m:oMath xmlns:m="http://schemas.openxmlformats.org/officeDocument/2006/math">
                    <m:sSub>
                      <m:sSubPr>
                        <m:ctrlPr>
                          <a:rPr lang="en-US" altLang="ja-JP" sz="2400" i="1">
                            <a:latin typeface="Cambria Math" panose="02040503050406030204" pitchFamily="18" charset="0"/>
                          </a:rPr>
                        </m:ctrlPr>
                      </m:sSubPr>
                      <m:e>
                        <m:r>
                          <a:rPr lang="ja-JP" altLang="en-US" sz="2400" b="0" i="1">
                            <a:latin typeface="Cambria Math" panose="02040503050406030204" pitchFamily="18" charset="0"/>
                          </a:rPr>
                          <m:t>𝜎</m:t>
                        </m:r>
                      </m:e>
                      <m:sub>
                        <m:r>
                          <a:rPr lang="en-US" altLang="ja-JP" sz="2400" b="0" i="1">
                            <a:latin typeface="Cambria Math" panose="02040503050406030204" pitchFamily="18" charset="0"/>
                          </a:rPr>
                          <m:t>𝑖</m:t>
                        </m:r>
                      </m:sub>
                    </m:sSub>
                  </m:oMath>
                </a14:m>
                <a:r>
                  <a:rPr lang="ja-JP" altLang="en-US" sz="2400" dirty="0">
                    <a:latin typeface="Cambria Math" panose="02040503050406030204" pitchFamily="18" charset="0"/>
                  </a:rPr>
                  <a:t> がわからない場合は定数とする</a:t>
                </a:r>
                <a:r>
                  <a:rPr lang="en-US" altLang="ja-JP" sz="2400" dirty="0">
                    <a:latin typeface="Cambria Math" panose="02040503050406030204" pitchFamily="18" charset="0"/>
                  </a:rPr>
                  <a:t>:</a:t>
                </a:r>
                <a:r>
                  <a:rPr lang="ja-JP" altLang="en-US" sz="2400" dirty="0">
                    <a:latin typeface="Cambria Math" panose="02040503050406030204" pitchFamily="18" charset="0"/>
                  </a:rPr>
                  <a:t> </a:t>
                </a:r>
                <a14:m>
                  <m:oMath xmlns:m="http://schemas.openxmlformats.org/officeDocument/2006/math">
                    <m:sSub>
                      <m:sSubPr>
                        <m:ctrlPr>
                          <a:rPr lang="en-US" altLang="ja-JP" sz="2400" i="1">
                            <a:latin typeface="Cambria Math" panose="02040503050406030204" pitchFamily="18" charset="0"/>
                          </a:rPr>
                        </m:ctrlPr>
                      </m:sSubPr>
                      <m:e>
                        <m:r>
                          <a:rPr lang="ja-JP" altLang="en-US" sz="2400" b="0" i="1">
                            <a:latin typeface="Cambria Math" panose="02040503050406030204" pitchFamily="18" charset="0"/>
                          </a:rPr>
                          <m:t>𝜎</m:t>
                        </m:r>
                      </m:e>
                      <m:sub>
                        <m:r>
                          <a:rPr lang="en-US" altLang="ja-JP" sz="2400" b="0" i="1">
                            <a:latin typeface="Cambria Math" panose="02040503050406030204" pitchFamily="18" charset="0"/>
                          </a:rPr>
                          <m:t>𝑖</m:t>
                        </m:r>
                      </m:sub>
                    </m:sSub>
                    <m:r>
                      <a:rPr lang="en-US" altLang="ja-JP" sz="2400" b="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b="0" i="1">
                            <a:latin typeface="Cambria Math" panose="02040503050406030204" pitchFamily="18" charset="0"/>
                          </a:rPr>
                          <m:t>𝜎</m:t>
                        </m:r>
                      </m:e>
                      <m:sub>
                        <m:r>
                          <m:rPr>
                            <m:nor/>
                          </m:rPr>
                          <a:rPr lang="en-US" altLang="ja-JP" sz="2400" dirty="0"/>
                          <m:t>ε</m:t>
                        </m:r>
                      </m:sub>
                    </m:sSub>
                  </m:oMath>
                </a14:m>
                <a:r>
                  <a:rPr lang="ja-JP" altLang="en-US" sz="2400" i="1" dirty="0"/>
                  <a:t>　</a:t>
                </a:r>
                <a:endParaRPr lang="en-US" altLang="ja-JP" sz="2400" i="1" dirty="0"/>
              </a:p>
              <a:p>
                <a:pPr lvl="0">
                  <a:defRPr/>
                </a:pPr>
                <a:endParaRPr lang="en-US" altLang="ja-JP" sz="3200" b="1"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u="none" strike="noStrike" kern="1200" cap="none" spc="0" normalizeH="0" baseline="0" noProof="0" dirty="0">
                    <a:ln>
                      <a:noFill/>
                    </a:ln>
                    <a:solidFill>
                      <a:schemeClr val="tx1"/>
                    </a:solidFill>
                    <a:effectLst/>
                    <a:uLnTx/>
                    <a:uFillTx/>
                    <a:latin typeface="Cambria Math" panose="02040503050406030204" pitchFamily="18" charset="0"/>
                  </a:rPr>
                  <a:t>　尤度</a:t>
                </a:r>
                <a:r>
                  <a:rPr lang="ja-JP" altLang="en-US" sz="3200" b="1" dirty="0">
                    <a:latin typeface="Cambria Math" panose="02040503050406030204" pitchFamily="18" charset="0"/>
                  </a:rPr>
                  <a:t>分布</a:t>
                </a:r>
                <a:r>
                  <a:rPr kumimoji="1" lang="ja-JP" altLang="en-US" sz="3200" b="1" u="none" strike="noStrike" kern="1200" cap="none" spc="0" normalizeH="0" baseline="0" noProof="0" dirty="0">
                    <a:ln>
                      <a:noFill/>
                    </a:ln>
                    <a:solidFill>
                      <a:schemeClr val="tx1"/>
                    </a:solidFill>
                    <a:effectLst/>
                    <a:uLnTx/>
                    <a:uFillTx/>
                    <a:latin typeface="Cambria Math" panose="02040503050406030204" pitchFamily="18" charset="0"/>
                  </a:rPr>
                  <a:t> </a:t>
                </a:r>
                <a:r>
                  <a:rPr kumimoji="1" lang="en-US" altLang="ja-JP" sz="3200" b="1" u="none" strike="noStrike" kern="1200" cap="none" spc="0" normalizeH="0" baseline="0" noProof="0" dirty="0">
                    <a:ln>
                      <a:noFill/>
                    </a:ln>
                    <a:solidFill>
                      <a:schemeClr val="tx1"/>
                    </a:solidFill>
                    <a:effectLst/>
                    <a:uLnTx/>
                    <a:uFillTx/>
                    <a:latin typeface="Cambria Math" panose="02040503050406030204" pitchFamily="18" charset="0"/>
                  </a:rPr>
                  <a:t>(</a:t>
                </a:r>
                <a:r>
                  <a:rPr kumimoji="1" lang="ja-JP" altLang="en-US" sz="3200" b="1" u="none" strike="noStrike" kern="1200" cap="none" spc="0" normalizeH="0" baseline="0" noProof="0" dirty="0">
                    <a:ln>
                      <a:noFill/>
                    </a:ln>
                    <a:solidFill>
                      <a:schemeClr val="tx1"/>
                    </a:solidFill>
                    <a:effectLst/>
                    <a:uLnTx/>
                    <a:uFillTx/>
                    <a:latin typeface="Cambria Math" panose="02040503050406030204" pitchFamily="18" charset="0"/>
                  </a:rPr>
                  <a:t>事後分布</a:t>
                </a:r>
                <a:r>
                  <a:rPr kumimoji="1" lang="en-US" altLang="ja-JP" sz="3200" b="1" u="none" strike="noStrike" kern="1200" cap="none" spc="0" normalizeH="0" baseline="0" noProof="0" dirty="0">
                    <a:ln>
                      <a:noFill/>
                    </a:ln>
                    <a:solidFill>
                      <a:schemeClr val="tx1"/>
                    </a:solidFill>
                    <a:effectLst/>
                    <a:uLnTx/>
                    <a:uFillTx/>
                    <a:latin typeface="Cambria Math" panose="02040503050406030204" pitchFamily="18" charset="0"/>
                  </a:rPr>
                  <a:t>):</a:t>
                </a:r>
                <a:r>
                  <a:rPr kumimoji="1" lang="ja-JP" altLang="en-US" sz="3200" b="1" u="none" strike="noStrike" kern="1200" cap="none" spc="0" normalizeH="0" baseline="0" noProof="0" dirty="0">
                    <a:ln>
                      <a:noFill/>
                    </a:ln>
                    <a:solidFill>
                      <a:schemeClr val="tx1"/>
                    </a:solidFill>
                    <a:effectLst/>
                    <a:uLnTx/>
                    <a:uFillTx/>
                    <a:latin typeface="Cambria Math" panose="02040503050406030204" pitchFamily="18" charset="0"/>
                  </a:rPr>
                  <a:t> </a:t>
                </a:r>
                <a14:m>
                  <m:oMath xmlns:m="http://schemas.openxmlformats.org/officeDocument/2006/math">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dPr>
                      <m:e>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𝒙</m:t>
                        </m:r>
                      </m:e>
                    </m:d>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f>
                      <m:fPr>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fPr>
                      <m:num>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dPr>
                          <m:e>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e>
                        </m:d>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𝒇</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num>
                      <m:den>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𝒇</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den>
                    </m:f>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f>
                      <m:fPr>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fPr>
                      <m:num>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dPr>
                          <m:e>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e>
                        </m:d>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𝒇</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num>
                      <m:den>
                        <m:nary>
                          <m:naryPr>
                            <m:limLoc m:val="undOvr"/>
                            <m:subHide m:val="on"/>
                            <m:supHide m:val="on"/>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naryPr>
                          <m:sub/>
                          <m:sup/>
                          <m:e>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dPr>
                              <m:e>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𝒙</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e>
                            </m:d>
                          </m:e>
                        </m:nary>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𝒇</m:t>
                        </m:r>
                        <m:d>
                          <m:dPr>
                            <m:ctrlP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ctrlPr>
                          </m:dPr>
                          <m:e>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e>
                        </m:d>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𝒅</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den>
                    </m:f>
                  </m:oMath>
                </a14:m>
                <a:endParaRPr kumimoji="1" lang="en-US" altLang="ja-JP" sz="3200" b="1"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320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周辺尤度 </a:t>
                </a:r>
                <a14:m>
                  <m:oMath xmlns:m="http://schemas.openxmlformats.org/officeDocument/2006/math">
                    <m:nary>
                      <m:naryPr>
                        <m:limLoc m:val="undOvr"/>
                        <m:subHide m:val="on"/>
                        <m:supHide m:val="on"/>
                        <m:ctrlPr>
                          <a:rPr kumimoji="1" lang="en-US" altLang="ja-JP" sz="3200" i="1" u="none" strike="noStrike" kern="1200" cap="none" spc="0" normalizeH="0" baseline="0" noProof="0" smtClean="0">
                            <a:ln>
                              <a:noFill/>
                            </a:ln>
                            <a:solidFill>
                              <a:schemeClr val="tx1"/>
                            </a:solidFill>
                            <a:effectLst/>
                            <a:uLnTx/>
                            <a:uFillTx/>
                            <a:latin typeface="Cambria Math" panose="02040503050406030204" pitchFamily="18" charset="0"/>
                          </a:rPr>
                        </m:ctrlPr>
                      </m:naryPr>
                      <m:sub/>
                      <m:sup/>
                      <m:e>
                        <m:r>
                          <a:rPr kumimoji="1" lang="en-US" altLang="ja-JP" sz="3200" b="0" i="1" u="none" strike="noStrike" kern="1200" cap="none" spc="0" normalizeH="0" baseline="0" noProof="0">
                            <a:ln>
                              <a:noFill/>
                            </a:ln>
                            <a:solidFill>
                              <a:schemeClr val="tx1"/>
                            </a:solidFill>
                            <a:effectLst/>
                            <a:uLnTx/>
                            <a:uFillTx/>
                            <a:latin typeface="Cambria Math" panose="02040503050406030204" pitchFamily="18" charset="0"/>
                          </a:rPr>
                          <m:t>𝑓</m:t>
                        </m:r>
                        <m:d>
                          <m:dPr>
                            <m:ctrlPr>
                              <a:rPr kumimoji="1" lang="en-US" altLang="ja-JP" sz="3200" i="1" u="none" strike="noStrike" kern="1200" cap="none" spc="0" normalizeH="0" baseline="0" noProof="0">
                                <a:ln>
                                  <a:noFill/>
                                </a:ln>
                                <a:solidFill>
                                  <a:schemeClr val="tx1"/>
                                </a:solidFill>
                                <a:effectLst/>
                                <a:uLnTx/>
                                <a:uFillTx/>
                                <a:latin typeface="Cambria Math" panose="02040503050406030204" pitchFamily="18" charset="0"/>
                              </a:rPr>
                            </m:ctrlPr>
                          </m:dPr>
                          <m:e>
                            <m:r>
                              <a:rPr kumimoji="1" lang="en-US" altLang="ja-JP" sz="3200" b="0" i="1" u="none" strike="noStrike" kern="1200" cap="none" spc="0" normalizeH="0" baseline="0" noProof="0">
                                <a:ln>
                                  <a:noFill/>
                                </a:ln>
                                <a:solidFill>
                                  <a:schemeClr val="tx1"/>
                                </a:solidFill>
                                <a:effectLst/>
                                <a:uLnTx/>
                                <a:uFillTx/>
                                <a:latin typeface="Cambria Math" panose="02040503050406030204" pitchFamily="18" charset="0"/>
                              </a:rPr>
                              <m:t>𝑥</m:t>
                            </m:r>
                            <m:r>
                              <a:rPr kumimoji="1" lang="en-US" altLang="ja-JP" sz="3200" b="0" i="1" u="none" strike="noStrike" kern="1200" cap="none" spc="0" normalizeH="0" baseline="0" noProof="0">
                                <a:ln>
                                  <a:noFill/>
                                </a:ln>
                                <a:solidFill>
                                  <a:schemeClr val="tx1"/>
                                </a:solidFill>
                                <a:effectLst/>
                                <a:uLnTx/>
                                <a:uFillTx/>
                                <a:latin typeface="Cambria Math" panose="02040503050406030204" pitchFamily="18" charset="0"/>
                              </a:rPr>
                              <m:t>|</m:t>
                            </m:r>
                            <m:r>
                              <a:rPr kumimoji="1" lang="en-US" altLang="ja-JP" sz="3200" b="0" i="1" u="none" strike="noStrike" kern="1200" cap="none" spc="0" normalizeH="0" baseline="0" noProof="0" smtClean="0">
                                <a:ln>
                                  <a:noFill/>
                                </a:ln>
                                <a:solidFill>
                                  <a:schemeClr val="tx1"/>
                                </a:solidFill>
                                <a:effectLst/>
                                <a:uLnTx/>
                                <a:uFillTx/>
                                <a:latin typeface="Cambria Math" panose="02040503050406030204" pitchFamily="18" charset="0"/>
                              </a:rPr>
                              <m:t>𝑎</m:t>
                            </m:r>
                          </m:e>
                        </m:d>
                      </m:e>
                    </m:nary>
                    <m:r>
                      <a:rPr kumimoji="1" lang="en-US" altLang="ja-JP" sz="3200" b="0" i="1" u="none" strike="noStrike" kern="1200" cap="none" spc="0" normalizeH="0" baseline="0" noProof="0">
                        <a:ln>
                          <a:noFill/>
                        </a:ln>
                        <a:solidFill>
                          <a:schemeClr val="tx1"/>
                        </a:solidFill>
                        <a:effectLst/>
                        <a:uLnTx/>
                        <a:uFillTx/>
                        <a:latin typeface="Cambria Math" panose="02040503050406030204" pitchFamily="18" charset="0"/>
                      </a:rPr>
                      <m:t>𝑓</m:t>
                    </m:r>
                    <m:d>
                      <m:dPr>
                        <m:ctrlPr>
                          <a:rPr kumimoji="1" lang="en-US" altLang="ja-JP" sz="3200" i="1" u="none" strike="noStrike" kern="1200" cap="none" spc="0" normalizeH="0" baseline="0" noProof="0">
                            <a:ln>
                              <a:noFill/>
                            </a:ln>
                            <a:solidFill>
                              <a:schemeClr val="tx1"/>
                            </a:solidFill>
                            <a:effectLst/>
                            <a:uLnTx/>
                            <a:uFillTx/>
                            <a:latin typeface="Cambria Math" panose="02040503050406030204" pitchFamily="18" charset="0"/>
                          </a:rPr>
                        </m:ctrlPr>
                      </m:dPr>
                      <m:e>
                        <m:r>
                          <a:rPr kumimoji="1" lang="en-US" altLang="ja-JP" sz="3200" b="0" i="1" u="none" strike="noStrike" kern="1200" cap="none" spc="0" normalizeH="0" baseline="0" noProof="0" smtClean="0">
                            <a:ln>
                              <a:noFill/>
                            </a:ln>
                            <a:solidFill>
                              <a:schemeClr val="tx1"/>
                            </a:solidFill>
                            <a:effectLst/>
                            <a:uLnTx/>
                            <a:uFillTx/>
                            <a:latin typeface="Cambria Math" panose="02040503050406030204" pitchFamily="18" charset="0"/>
                          </a:rPr>
                          <m:t>𝑎</m:t>
                        </m:r>
                      </m:e>
                    </m:d>
                    <m:r>
                      <a:rPr kumimoji="1" lang="en-US" altLang="ja-JP" sz="3200" b="0" i="1" u="none" strike="noStrike" kern="1200" cap="none" spc="0" normalizeH="0" baseline="0" noProof="0">
                        <a:ln>
                          <a:noFill/>
                        </a:ln>
                        <a:solidFill>
                          <a:schemeClr val="tx1"/>
                        </a:solidFill>
                        <a:effectLst/>
                        <a:uLnTx/>
                        <a:uFillTx/>
                        <a:latin typeface="Cambria Math" panose="02040503050406030204" pitchFamily="18" charset="0"/>
                      </a:rPr>
                      <m:t>𝑑</m:t>
                    </m:r>
                    <m:r>
                      <a:rPr kumimoji="1" lang="en-US" altLang="ja-JP" sz="3200" b="0" i="1" u="none" strike="noStrike" kern="1200" cap="none" spc="0" normalizeH="0" baseline="0" noProof="0" smtClean="0">
                        <a:ln>
                          <a:noFill/>
                        </a:ln>
                        <a:solidFill>
                          <a:schemeClr val="tx1"/>
                        </a:solidFill>
                        <a:effectLst/>
                        <a:uLnTx/>
                        <a:uFillTx/>
                        <a:latin typeface="Cambria Math" panose="02040503050406030204" pitchFamily="18" charset="0"/>
                      </a:rPr>
                      <m:t>𝑎</m:t>
                    </m:r>
                  </m:oMath>
                </a14:m>
                <a:r>
                  <a:rPr kumimoji="1" lang="ja-JP" altLang="en-US" sz="320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の計算は困難なことが多い</a:t>
                </a:r>
                <a:endParaRPr kumimoji="1" lang="en-US" altLang="ja-JP" sz="3200"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a:defRPr/>
                </a:pPr>
                <a:r>
                  <a:rPr lang="ja-JP" altLang="en-US" sz="320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一般的な場合のパラメータの誤差の見積もり</a:t>
                </a:r>
                <a:r>
                  <a:rPr lang="en-US" altLang="ja-JP" sz="320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a:t>
                </a:r>
                <a:endParaRPr kumimoji="1" lang="en-US" altLang="ja-JP" sz="3200" b="1" u="none" strike="noStrike" kern="1200" cap="none" spc="0" normalizeH="0" baseline="0" noProof="0" dirty="0">
                  <a:ln>
                    <a:noFill/>
                  </a:ln>
                  <a:solidFill>
                    <a:srgbClr val="0000FF"/>
                  </a:solidFill>
                  <a:effectLst/>
                  <a:uLnTx/>
                  <a:uFillTx/>
                  <a:latin typeface="Cambria Math" panose="02040503050406030204" pitchFamily="18" charset="0"/>
                </a:endParaRPr>
              </a:p>
              <a:p>
                <a:pPr>
                  <a:defRPr/>
                </a:pPr>
                <a:r>
                  <a:rPr lang="ja-JP" altLang="en-US" sz="3200" b="1" dirty="0">
                    <a:latin typeface="Times New Roman" panose="02020603050405020304" pitchFamily="18" charset="0"/>
                    <a:ea typeface="ＭＳ Ｐゴシック" panose="020B0600070205080204" pitchFamily="50" charset="-128"/>
                    <a:cs typeface="Times New Roman" panose="02020603050405020304" pitchFamily="18" charset="0"/>
                  </a:rPr>
                  <a:t>・ パラメータの誤差を考えるのであれば、分母は不要 </a:t>
                </a:r>
                <a:r>
                  <a:rPr lang="en-US" altLang="ja-JP" sz="32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320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Kernel</a:t>
                </a:r>
                <a:r>
                  <a:rPr lang="ja-JP" altLang="en-US" sz="320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のみ</a:t>
                </a:r>
                <a:r>
                  <a:rPr lang="en-US" altLang="ja-JP" sz="3200" b="1" dirty="0">
                    <a:latin typeface="Times New Roman" panose="02020603050405020304" pitchFamily="18" charset="0"/>
                    <a:ea typeface="ＭＳ Ｐゴシック" panose="020B0600070205080204" pitchFamily="50"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 パラメータの事前分布</a:t>
                </a:r>
                <a14:m>
                  <m:oMath xmlns:m="http://schemas.openxmlformats.org/officeDocument/2006/math">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𝒇</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m:t>
                    </m:r>
                    <m:r>
                      <a:rPr kumimoji="1" lang="en-US" altLang="ja-JP" sz="3200" b="1" i="1" u="none" strike="noStrike" kern="1200" cap="none" spc="0" normalizeH="0" baseline="0" noProof="0" smtClean="0">
                        <a:ln>
                          <a:noFill/>
                        </a:ln>
                        <a:solidFill>
                          <a:schemeClr val="tx1"/>
                        </a:solidFill>
                        <a:effectLst/>
                        <a:uLnTx/>
                        <a:uFillTx/>
                        <a:latin typeface="Cambria Math" panose="02040503050406030204" pitchFamily="18" charset="0"/>
                      </a:rPr>
                      <m:t>𝒂</m:t>
                    </m:r>
                    <m:r>
                      <a:rPr kumimoji="1" lang="en-US" altLang="ja-JP" sz="3200" b="1" i="1" u="none" strike="noStrike" kern="1200" cap="none" spc="0" normalizeH="0" baseline="0" noProof="0">
                        <a:ln>
                          <a:noFill/>
                        </a:ln>
                        <a:solidFill>
                          <a:schemeClr val="tx1"/>
                        </a:solidFill>
                        <a:effectLst/>
                        <a:uLnTx/>
                        <a:uFillTx/>
                        <a:latin typeface="Cambria Math" panose="02040503050406030204" pitchFamily="18" charset="0"/>
                      </a:rPr>
                      <m:t>)</m:t>
                    </m:r>
                  </m:oMath>
                </a14:m>
                <a:r>
                  <a:rPr lang="ja-JP" altLang="en-US" sz="3200" b="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は不明なことが多い</a:t>
                </a:r>
                <a:r>
                  <a:rPr lang="en-US" altLang="ja-JP" sz="3200" b="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3200" b="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ja-JP" altLang="en-US" sz="320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一様分布を仮定</a:t>
                </a:r>
                <a:endParaRPr kumimoji="1" lang="en-US" altLang="ja-JP" sz="3200" b="1" i="0" u="none" strike="noStrike" kern="1200" cap="none" spc="0" normalizeH="0" baseline="0" noProof="0" dirty="0">
                  <a:ln>
                    <a:noFill/>
                  </a:ln>
                  <a:solidFill>
                    <a:schemeClr val="tx1"/>
                  </a:solidFill>
                  <a:effectLst/>
                  <a:uLnTx/>
                  <a:uFillTx/>
                  <a:latin typeface="Times New Roman"/>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chemeClr val="tx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37218" name="Object 2">
                <a:extLst>
                  <a:ext uri="{FF2B5EF4-FFF2-40B4-BE49-F238E27FC236}">
                    <a16:creationId xmlns:a16="http://schemas.microsoft.com/office/drawing/2014/main" id="{3FDEAB26-D3DD-6697-D17B-6891F7B6DE43}"/>
                  </a:ext>
                </a:extLst>
              </p:cNvPr>
              <p:cNvSpPr txBox="1">
                <a:spLocks noRot="1" noChangeAspect="1" noMove="1" noResize="1" noEditPoints="1" noAdjustHandles="1" noChangeArrowheads="1" noChangeShapeType="1" noTextEdit="1"/>
              </p:cNvSpPr>
              <p:nvPr/>
            </p:nvSpPr>
            <p:spPr bwMode="auto">
              <a:xfrm>
                <a:off x="354724" y="969578"/>
                <a:ext cx="11837276" cy="5938427"/>
              </a:xfrm>
              <a:prstGeom prst="rect">
                <a:avLst/>
              </a:prstGeom>
              <a:blipFill>
                <a:blip r:embed="rId3"/>
                <a:stretch>
                  <a:fillRect l="-1287" t="-1027"/>
                </a:stretch>
              </a:blipFill>
              <a:ln>
                <a:noFill/>
              </a:ln>
              <a:effectLst/>
            </p:spPr>
            <p:txBody>
              <a:bodyPr/>
              <a:lstStyle/>
              <a:p>
                <a:r>
                  <a:rPr lang="ja-JP" altLang="en-US">
                    <a:noFill/>
                  </a:rPr>
                  <a:t> </a:t>
                </a:r>
              </a:p>
            </p:txBody>
          </p:sp>
        </mc:Fallback>
      </mc:AlternateContent>
      <p:sp>
        <p:nvSpPr>
          <p:cNvPr id="137228" name="Rectangle 12">
            <a:extLst>
              <a:ext uri="{FF2B5EF4-FFF2-40B4-BE49-F238E27FC236}">
                <a16:creationId xmlns:a16="http://schemas.microsoft.com/office/drawing/2014/main" id="{C58AE2DD-2B70-5C68-0B8D-14C23711366E}"/>
              </a:ext>
            </a:extLst>
          </p:cNvPr>
          <p:cNvSpPr>
            <a:spLocks noGrp="1" noChangeArrowheads="1"/>
          </p:cNvSpPr>
          <p:nvPr>
            <p:ph type="title"/>
          </p:nvPr>
        </p:nvSpPr>
        <p:spPr>
          <a:xfrm>
            <a:off x="0" y="0"/>
            <a:ext cx="12192000" cy="969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600" b="1" dirty="0">
                <a:solidFill>
                  <a:srgbClr val="0000FF"/>
                </a:solidFill>
              </a:rPr>
              <a:t>パラメータの誤差 </a:t>
            </a:r>
            <a:r>
              <a:rPr lang="en-US" altLang="ja-JP" sz="3600" b="1" dirty="0">
                <a:solidFill>
                  <a:srgbClr val="0000FF"/>
                </a:solidFill>
              </a:rPr>
              <a:t>(</a:t>
            </a:r>
            <a:r>
              <a:rPr lang="ja-JP" altLang="en-US" sz="3600" b="1" dirty="0">
                <a:solidFill>
                  <a:srgbClr val="0000FF"/>
                </a:solidFill>
              </a:rPr>
              <a:t>尤度分布の事後分布の幅</a:t>
            </a:r>
            <a:r>
              <a:rPr lang="en-US" altLang="ja-JP" sz="3600" b="1" dirty="0">
                <a:solidFill>
                  <a:srgbClr val="0000FF"/>
                </a:solidFill>
              </a:rPr>
              <a:t>)</a:t>
            </a:r>
            <a:endParaRPr lang="ja-JP" altLang="en-US" sz="3600" b="1" dirty="0">
              <a:solidFill>
                <a:srgbClr val="0000FF"/>
              </a:solidFill>
            </a:endParaRPr>
          </a:p>
        </p:txBody>
      </p:sp>
    </p:spTree>
    <p:extLst>
      <p:ext uri="{BB962C8B-B14F-4D97-AF65-F5344CB8AC3E}">
        <p14:creationId xmlns:p14="http://schemas.microsoft.com/office/powerpoint/2010/main" val="100639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B7C3730-E0C5-BBEF-55AC-184F4F7CD15A}"/>
              </a:ext>
            </a:extLst>
          </p:cNvPr>
          <p:cNvSpPr txBox="1"/>
          <p:nvPr/>
        </p:nvSpPr>
        <p:spPr>
          <a:xfrm>
            <a:off x="0" y="988640"/>
            <a:ext cx="60945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 </a:t>
            </a:r>
          </a:p>
        </p:txBody>
      </p:sp>
      <p:sp>
        <p:nvSpPr>
          <p:cNvPr id="6" name="テキスト ボックス 5">
            <a:extLst>
              <a:ext uri="{FF2B5EF4-FFF2-40B4-BE49-F238E27FC236}">
                <a16:creationId xmlns:a16="http://schemas.microsoft.com/office/drawing/2014/main" id="{27BAAE48-3745-6FC9-F797-439AE681677C}"/>
              </a:ext>
            </a:extLst>
          </p:cNvPr>
          <p:cNvSpPr txBox="1"/>
          <p:nvPr/>
        </p:nvSpPr>
        <p:spPr>
          <a:xfrm>
            <a:off x="139699" y="688355"/>
            <a:ext cx="92514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&gt; python optimize_mu.py --</a:t>
            </a:r>
            <a:r>
              <a:rPr kumimoji="1" lang="en-US" altLang="ja-JP" sz="1800" b="0" i="0" u="none" strike="noStrike" kern="1200" cap="none" spc="0" normalizeH="0" baseline="0" noProof="0" dirty="0" err="1">
                <a:ln>
                  <a:noFill/>
                </a:ln>
                <a:solidFill>
                  <a:srgbClr val="019905"/>
                </a:solidFill>
                <a:effectLst/>
                <a:uLnTx/>
                <a:uFillTx/>
                <a:latin typeface="游ゴシック" panose="02110004020202020204"/>
                <a:ea typeface="游ゴシック" panose="020B0400000000000000" pitchFamily="50" charset="-128"/>
                <a:cs typeface="+mn-cs"/>
              </a:rPr>
              <a:t>Tmin</a:t>
            </a: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=200 --mode=error</a:t>
            </a:r>
            <a:b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br>
            <a:r>
              <a:rPr kumimoji="1" lang="ja-JP" altLang="en-US"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 </a:t>
            </a: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a:t>
            </a:r>
            <a:r>
              <a:rPr kumimoji="1" lang="ja-JP" altLang="en-US"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このプログラムは配布していません</a:t>
            </a: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a:t>
            </a:r>
          </a:p>
        </p:txBody>
      </p:sp>
      <p:sp>
        <p:nvSpPr>
          <p:cNvPr id="4" name="テキスト ボックス 3">
            <a:extLst>
              <a:ext uri="{FF2B5EF4-FFF2-40B4-BE49-F238E27FC236}">
                <a16:creationId xmlns:a16="http://schemas.microsoft.com/office/drawing/2014/main" id="{B149CCBA-275D-F1F3-1E49-18ACEE877041}"/>
              </a:ext>
            </a:extLst>
          </p:cNvPr>
          <p:cNvSpPr txBox="1"/>
          <p:nvPr/>
        </p:nvSpPr>
        <p:spPr>
          <a:xfrm>
            <a:off x="15814" y="1580014"/>
            <a:ext cx="4640025" cy="24929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Accuracy within one sigma: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000: N_II_deg0 :  3.75108e+19 -1.973e+18 + 2.031e+18 in (  3.5538e+19 -  3.95415e+19)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002: N_NI0     :  6.39426e+19 -3.514e+18 + 3.609e+18 in ( 6.04282e+19 -  6.75514e+19)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006: NT0       :  3.65632e+13 -5.776e+11 + 6.085e+11 in ( 3.59855e+13 -  3.71717e+13)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010: Nc        :  4.30229e+18 -9.166e+17 + 1.197e+18 in ( 3.38571e+18 -   5.4988e+18)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011: a2        :      0.78285  -0.1011 +  0.08139 in (    0.681756 -     0.864239)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012: delta_EF0 :    0.0520134 -0.000997 + 0.0009969 in (   0.0510164 -    0.0530103)</a:t>
            </a:r>
            <a:endParaRPr kumimoji="1" lang="en-US" altLang="ja-JP" sz="12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E9F2ED05-38BA-214E-0605-0232F045246E}"/>
              </a:ext>
            </a:extLst>
          </p:cNvPr>
          <p:cNvPicPr>
            <a:picLocks noChangeAspect="1"/>
          </p:cNvPicPr>
          <p:nvPr/>
        </p:nvPicPr>
        <p:blipFill rotWithShape="1">
          <a:blip r:embed="rId2"/>
          <a:srcRect t="7335" b="8127"/>
          <a:stretch/>
        </p:blipFill>
        <p:spPr>
          <a:xfrm>
            <a:off x="4655839" y="1450355"/>
            <a:ext cx="7639050" cy="5378922"/>
          </a:xfrm>
          <a:prstGeom prst="rect">
            <a:avLst/>
          </a:prstGeom>
        </p:spPr>
      </p:pic>
      <p:sp>
        <p:nvSpPr>
          <p:cNvPr id="3" name="Rectangle 12">
            <a:extLst>
              <a:ext uri="{FF2B5EF4-FFF2-40B4-BE49-F238E27FC236}">
                <a16:creationId xmlns:a16="http://schemas.microsoft.com/office/drawing/2014/main" id="{AA364EFA-6984-47D7-18BE-9BCDFF8D6A6E}"/>
              </a:ext>
            </a:extLst>
          </p:cNvPr>
          <p:cNvSpPr txBox="1">
            <a:spLocks noChangeArrowheads="1"/>
          </p:cNvSpPr>
          <p:nvPr/>
        </p:nvSpPr>
        <p:spPr bwMode="auto">
          <a:xfrm>
            <a:off x="15814" y="0"/>
            <a:ext cx="1217618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6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ja-JP" altLang="en-US" dirty="0">
                <a:latin typeface="ＭＳ ゴシック" panose="020B0609070205080204" pitchFamily="49" charset="-128"/>
                <a:ea typeface="ＭＳ ゴシック" panose="020B0609070205080204" pitchFamily="49" charset="-128"/>
              </a:rPr>
              <a:t>尤度分布の例</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 移動度パラメータの分布</a:t>
            </a:r>
          </a:p>
        </p:txBody>
      </p:sp>
      <p:sp>
        <p:nvSpPr>
          <p:cNvPr id="2" name="テキスト ボックス 1">
            <a:extLst>
              <a:ext uri="{FF2B5EF4-FFF2-40B4-BE49-F238E27FC236}">
                <a16:creationId xmlns:a16="http://schemas.microsoft.com/office/drawing/2014/main" id="{BF17758B-1B75-01C5-D952-79EB4690C407}"/>
              </a:ext>
            </a:extLst>
          </p:cNvPr>
          <p:cNvSpPr txBox="1"/>
          <p:nvPr/>
        </p:nvSpPr>
        <p:spPr>
          <a:xfrm>
            <a:off x="9231566" y="688355"/>
            <a:ext cx="2873183" cy="101566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p=exp(-1/2)</a:t>
            </a:r>
            <a:r>
              <a:rPr kumimoji="1" lang="ja-JP" altLang="en-US" sz="20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の線は、正規分布とみなしたときの</a:t>
            </a:r>
            <a:r>
              <a:rPr kumimoji="1" lang="en-US" altLang="ja-JP" sz="20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1σ</a:t>
            </a:r>
            <a:r>
              <a:rPr kumimoji="1" lang="ja-JP" altLang="en-US" sz="20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rPr>
              <a:t>に相当</a:t>
            </a:r>
            <a:endParaRPr kumimoji="1" lang="en-US" altLang="ja-JP" sz="2000" b="1" i="0" u="none" strike="noStrike" kern="1200" cap="none" spc="0" normalizeH="0" baseline="0" noProof="0" dirty="0">
              <a:ln>
                <a:noFill/>
              </a:ln>
              <a:solidFill>
                <a:srgbClr val="FF0000"/>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31206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7BAAE48-3745-6FC9-F797-439AE681677C}"/>
              </a:ext>
            </a:extLst>
          </p:cNvPr>
          <p:cNvSpPr txBox="1"/>
          <p:nvPr/>
        </p:nvSpPr>
        <p:spPr>
          <a:xfrm>
            <a:off x="234292" y="762000"/>
            <a:ext cx="925143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&gt;</a:t>
            </a:r>
            <a:r>
              <a:rPr kumimoji="1" lang="ja-JP" altLang="en-US"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 </a:t>
            </a: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python ../optimize_ATLAS.py --mode=error</a:t>
            </a:r>
            <a:r>
              <a:rPr kumimoji="1" lang="ja-JP" altLang="en-US"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 </a:t>
            </a: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a:t>
            </a:r>
            <a:r>
              <a:rPr kumimoji="1" lang="ja-JP" altLang="en-US"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このプログラムは配布していません</a:t>
            </a:r>
            <a:r>
              <a:rPr kumimoji="1" lang="en-US" altLang="ja-JP" sz="1800" b="0" i="0" u="none" strike="noStrike" kern="1200" cap="none" spc="0" normalizeH="0" baseline="0" noProof="0" dirty="0">
                <a:ln>
                  <a:noFill/>
                </a:ln>
                <a:solidFill>
                  <a:srgbClr val="019905"/>
                </a:solidFill>
                <a:effectLst/>
                <a:uLnTx/>
                <a:uFillTx/>
                <a:latin typeface="游ゴシック" panose="02110004020202020204"/>
                <a:ea typeface="游ゴシック" panose="020B0400000000000000" pitchFamily="50" charset="-128"/>
                <a:cs typeface="+mn-cs"/>
              </a:rPr>
              <a:t>)</a:t>
            </a:r>
          </a:p>
        </p:txBody>
      </p:sp>
      <p:sp>
        <p:nvSpPr>
          <p:cNvPr id="4" name="テキスト ボックス 3">
            <a:extLst>
              <a:ext uri="{FF2B5EF4-FFF2-40B4-BE49-F238E27FC236}">
                <a16:creationId xmlns:a16="http://schemas.microsoft.com/office/drawing/2014/main" id="{B149CCBA-275D-F1F3-1E49-18ACEE877041}"/>
              </a:ext>
            </a:extLst>
          </p:cNvPr>
          <p:cNvSpPr txBox="1"/>
          <p:nvPr/>
        </p:nvSpPr>
        <p:spPr>
          <a:xfrm>
            <a:off x="15815" y="1580014"/>
            <a:ext cx="4521320"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Accuracy within one sigma: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000: cdp       :  1.59185e+18 -6.194e+14 + 5.841e+14 in ( 1.59123e+18 -  1.59244e+18)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001: mun       :      7.73644 -0.06408 +  0.07867 in (     7.67236 -      7.81512)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002: nta       :  8.43739e+13     *      + 1.44e+18 in (     *       -  1.43989e+18)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003: wta       :     0.015913     *      +     *      in (     *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004: nga       :  9.67642e+17 -8.305e+14 + 3.842e+18 in ( 9.66812e+17 -  4.81008e+18)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005: wga       :      1.22666 -0.0008084 + 0.0007559 in (     1.22585 -      1.22742)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006: ntd       :  7.38529e+19     *      +     *      in (     *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rPr>
              <a:t>007: wtd       :  0.000111185     *      +   0.1827 in (     *       -     0.182835)</a:t>
            </a:r>
            <a:endParaRPr kumimoji="1" lang="en-US" altLang="ja-JP" sz="1800" b="0" i="0" u="none" strike="noStrike" kern="1200" cap="none" spc="0" normalizeH="0" baseline="0" noProof="0" dirty="0">
              <a:ln>
                <a:noFill/>
              </a:ln>
              <a:solidFill>
                <a:prstClr val="black"/>
              </a:solidFill>
              <a:effectLst/>
              <a:uLnTx/>
              <a:uFillTx/>
              <a:latin typeface="游ゴシック" panose="02110004020202020204"/>
              <a:ea typeface="游ゴシック" panose="020B0400000000000000" pitchFamily="50" charset="-128"/>
              <a:cs typeface="+mn-cs"/>
            </a:endParaRPr>
          </a:p>
        </p:txBody>
      </p:sp>
      <p:pic>
        <p:nvPicPr>
          <p:cNvPr id="10" name="図 9" descr="図形&#10;&#10;中程度の精度で自動的に生成された説明">
            <a:extLst>
              <a:ext uri="{FF2B5EF4-FFF2-40B4-BE49-F238E27FC236}">
                <a16:creationId xmlns:a16="http://schemas.microsoft.com/office/drawing/2014/main" id="{53954896-5EDE-9AFB-6310-1BDEFCFAC59E}"/>
              </a:ext>
            </a:extLst>
          </p:cNvPr>
          <p:cNvPicPr>
            <a:picLocks noChangeAspect="1"/>
          </p:cNvPicPr>
          <p:nvPr/>
        </p:nvPicPr>
        <p:blipFill>
          <a:blip r:embed="rId2"/>
          <a:stretch>
            <a:fillRect/>
          </a:stretch>
        </p:blipFill>
        <p:spPr>
          <a:xfrm>
            <a:off x="4295800" y="1060798"/>
            <a:ext cx="7315215" cy="5486411"/>
          </a:xfrm>
          <a:prstGeom prst="rect">
            <a:avLst/>
          </a:prstGeom>
        </p:spPr>
      </p:pic>
      <p:sp>
        <p:nvSpPr>
          <p:cNvPr id="2" name="Rectangle 12">
            <a:extLst>
              <a:ext uri="{FF2B5EF4-FFF2-40B4-BE49-F238E27FC236}">
                <a16:creationId xmlns:a16="http://schemas.microsoft.com/office/drawing/2014/main" id="{1088FFC9-9444-C698-2B8E-589324A841EA}"/>
              </a:ext>
            </a:extLst>
          </p:cNvPr>
          <p:cNvSpPr txBox="1">
            <a:spLocks noChangeArrowheads="1"/>
          </p:cNvSpPr>
          <p:nvPr/>
        </p:nvSpPr>
        <p:spPr bwMode="auto">
          <a:xfrm>
            <a:off x="15814" y="0"/>
            <a:ext cx="1217618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6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尤度</a:t>
            </a:r>
            <a:r>
              <a:rPr lang="ja-JP" altLang="en-US" dirty="0">
                <a:latin typeface="ＭＳ ゴシック" panose="020B0609070205080204" pitchFamily="49" charset="-128"/>
                <a:ea typeface="ＭＳ ゴシック" panose="020B0609070205080204" pitchFamily="49" charset="-128"/>
              </a:rPr>
              <a:t>分布の例</a:t>
            </a:r>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dirty="0">
                <a:latin typeface="Times New Roman" panose="02020603050405020304" pitchFamily="18" charset="0"/>
                <a:ea typeface="ＭＳ ゴシック" panose="020B0609070205080204" pitchFamily="49" charset="-128"/>
                <a:cs typeface="Times New Roman" panose="02020603050405020304" pitchFamily="18" charset="0"/>
              </a:rPr>
              <a:t>TFT</a:t>
            </a:r>
            <a:r>
              <a:rPr lang="ja-JP" altLang="en-US" dirty="0">
                <a:latin typeface="Times New Roman" panose="02020603050405020304" pitchFamily="18" charset="0"/>
                <a:ea typeface="ＭＳ ゴシック" panose="020B0609070205080204" pitchFamily="49" charset="-128"/>
                <a:cs typeface="Times New Roman" panose="02020603050405020304" pitchFamily="18" charset="0"/>
              </a:rPr>
              <a:t>シミュレーションパラメータの分布</a:t>
            </a:r>
          </a:p>
        </p:txBody>
      </p:sp>
    </p:spTree>
    <p:extLst>
      <p:ext uri="{BB962C8B-B14F-4D97-AF65-F5344CB8AC3E}">
        <p14:creationId xmlns:p14="http://schemas.microsoft.com/office/powerpoint/2010/main" val="421956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C004C-9ACE-DEDB-7EC2-07C8FD271B91}"/>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90087F0B-2CA1-331C-C6BF-B8C4B55A626A}"/>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8F716271-A7A6-3404-FBE2-2F0A5EF7B130}"/>
              </a:ext>
            </a:extLst>
          </p:cNvPr>
          <p:cNvSpPr>
            <a:spLocks noGrp="1" noChangeArrowheads="1"/>
          </p:cNvSpPr>
          <p:nvPr>
            <p:ph type="ctrTitle"/>
          </p:nvPr>
        </p:nvSpPr>
        <p:spPr>
          <a:xfrm>
            <a:off x="-1" y="1885950"/>
            <a:ext cx="12191999" cy="4214813"/>
          </a:xfrm>
        </p:spPr>
        <p:txBody>
          <a:bodyPr/>
          <a:lstStyle/>
          <a:p>
            <a:pPr eaLnBrk="1" hangingPunct="1"/>
            <a:r>
              <a:rPr lang="ja-JP" altLang="en-US" sz="3600" b="1" dirty="0">
                <a:solidFill>
                  <a:srgbClr val="0000FF"/>
                </a:solidFill>
                <a:latin typeface="+mn-lt"/>
                <a:ea typeface="+mn-ea"/>
              </a:rPr>
              <a:t>ベイズ線形回帰</a:t>
            </a:r>
            <a:br>
              <a:rPr lang="en-US" altLang="ja-JP" sz="3600" b="1" dirty="0">
                <a:solidFill>
                  <a:srgbClr val="0000FF"/>
                </a:solidFill>
                <a:latin typeface="+mn-lt"/>
                <a:ea typeface="+mn-ea"/>
              </a:rPr>
            </a:br>
            <a:br>
              <a:rPr lang="en-US" altLang="ja-JP" sz="3600" b="1" dirty="0">
                <a:solidFill>
                  <a:schemeClr val="tx1"/>
                </a:solidFill>
                <a:latin typeface="+mn-lt"/>
                <a:ea typeface="+mn-ea"/>
              </a:rPr>
            </a:br>
            <a:r>
              <a:rPr lang="ja-JP" altLang="en-US" sz="3600" b="1" dirty="0">
                <a:solidFill>
                  <a:schemeClr val="tx1"/>
                </a:solidFill>
                <a:latin typeface="+mn-lt"/>
                <a:ea typeface="+mn-ea"/>
              </a:rPr>
              <a:t>・ 事前分布が正規分布の時、</a:t>
            </a:r>
            <a:r>
              <a:rPr lang="ja-JP" altLang="en-US" sz="3600" b="1" dirty="0">
                <a:solidFill>
                  <a:srgbClr val="FF0000"/>
                </a:solidFill>
                <a:latin typeface="+mn-lt"/>
                <a:ea typeface="+mn-ea"/>
              </a:rPr>
              <a:t>ガウス過程</a:t>
            </a:r>
            <a:r>
              <a:rPr lang="ja-JP" altLang="en-US" sz="3600" b="1" dirty="0">
                <a:solidFill>
                  <a:schemeClr val="tx1"/>
                </a:solidFill>
                <a:latin typeface="+mn-lt"/>
                <a:ea typeface="+mn-ea"/>
              </a:rPr>
              <a:t>になる</a:t>
            </a:r>
            <a:br>
              <a:rPr lang="en-US" altLang="ja-JP" sz="3600" b="1" dirty="0">
                <a:solidFill>
                  <a:schemeClr val="tx1"/>
                </a:solidFill>
                <a:latin typeface="+mn-lt"/>
                <a:ea typeface="+mn-ea"/>
              </a:rPr>
            </a:br>
            <a:r>
              <a:rPr lang="ja-JP" altLang="en-US" sz="3600" b="1" dirty="0">
                <a:solidFill>
                  <a:schemeClr val="tx1"/>
                </a:solidFill>
                <a:latin typeface="+mn-lt"/>
                <a:ea typeface="+mn-ea"/>
              </a:rPr>
              <a:t>・ パラメータ推定値の分布が得られる</a:t>
            </a:r>
            <a:br>
              <a:rPr lang="en-US" altLang="ja-JP" sz="3600" b="1" dirty="0">
                <a:solidFill>
                  <a:schemeClr val="tx1"/>
                </a:solidFill>
                <a:latin typeface="+mn-lt"/>
                <a:ea typeface="+mn-ea"/>
              </a:rPr>
            </a:br>
            <a:r>
              <a:rPr lang="ja-JP" altLang="en-US" sz="3600" b="1" dirty="0">
                <a:solidFill>
                  <a:schemeClr val="tx1"/>
                </a:solidFill>
                <a:latin typeface="+mn-lt"/>
                <a:ea typeface="+mn-ea"/>
              </a:rPr>
              <a:t>・ 推定値の分布が得られる</a:t>
            </a:r>
            <a:br>
              <a:rPr lang="en-US" altLang="ja-JP" sz="3600" b="1" dirty="0">
                <a:solidFill>
                  <a:schemeClr val="tx1"/>
                </a:solidFill>
                <a:latin typeface="+mn-lt"/>
                <a:ea typeface="+mn-ea"/>
              </a:rPr>
            </a:br>
            <a:r>
              <a:rPr lang="ja-JP" altLang="en-US" sz="3600" b="1" dirty="0">
                <a:solidFill>
                  <a:schemeClr val="tx1"/>
                </a:solidFill>
                <a:latin typeface="+mn-lt"/>
                <a:ea typeface="+mn-ea"/>
              </a:rPr>
              <a:t>・ 事後確率最大化</a:t>
            </a:r>
            <a:br>
              <a:rPr lang="en-US" altLang="ja-JP" sz="3600" b="1" dirty="0">
                <a:solidFill>
                  <a:srgbClr val="FF0000"/>
                </a:solidFill>
                <a:latin typeface="+mn-lt"/>
                <a:ea typeface="+mn-ea"/>
              </a:rPr>
            </a:br>
            <a:r>
              <a:rPr lang="ja-JP" altLang="en-US" sz="3600" b="1" dirty="0">
                <a:solidFill>
                  <a:schemeClr val="tx1"/>
                </a:solidFill>
                <a:latin typeface="+mn-lt"/>
                <a:ea typeface="+mn-ea"/>
              </a:rPr>
              <a:t>・ カーネルトリック </a:t>
            </a:r>
            <a:r>
              <a:rPr lang="en-US" altLang="ja-JP" sz="3600" b="1" dirty="0">
                <a:solidFill>
                  <a:schemeClr val="tx1"/>
                </a:solidFill>
                <a:latin typeface="+mn-lt"/>
                <a:ea typeface="+mn-ea"/>
              </a:rPr>
              <a:t>(</a:t>
            </a:r>
            <a:r>
              <a:rPr lang="ja-JP" altLang="en-US" sz="3600" b="1" dirty="0">
                <a:solidFill>
                  <a:schemeClr val="tx1"/>
                </a:solidFill>
                <a:latin typeface="+mn-lt"/>
                <a:ea typeface="+mn-ea"/>
              </a:rPr>
              <a:t>基底関数</a:t>
            </a:r>
            <a:r>
              <a:rPr lang="en-US" altLang="ja-JP" sz="3600" b="1" dirty="0">
                <a:solidFill>
                  <a:schemeClr val="tx1"/>
                </a:solidFill>
                <a:latin typeface="+mn-lt"/>
                <a:ea typeface="+mn-ea"/>
              </a:rPr>
              <a:t>)</a:t>
            </a:r>
            <a:br>
              <a:rPr lang="en-US" altLang="ja-JP" sz="3600" b="1" dirty="0">
                <a:solidFill>
                  <a:schemeClr val="tx1"/>
                </a:solidFill>
                <a:latin typeface="+mn-lt"/>
                <a:ea typeface="+mn-ea"/>
              </a:rPr>
            </a:br>
            <a:r>
              <a:rPr lang="ja-JP" altLang="en-US" sz="3600" b="1" dirty="0">
                <a:solidFill>
                  <a:schemeClr val="tx1"/>
                </a:solidFill>
                <a:latin typeface="+mn-lt"/>
                <a:ea typeface="+mn-ea"/>
              </a:rPr>
              <a:t> </a:t>
            </a:r>
            <a:r>
              <a:rPr lang="en-US" altLang="ja-JP" sz="3600" b="1" dirty="0">
                <a:solidFill>
                  <a:schemeClr val="tx1"/>
                </a:solidFill>
                <a:latin typeface="+mn-lt"/>
                <a:ea typeface="+mn-ea"/>
              </a:rPr>
              <a:t>=&gt;</a:t>
            </a:r>
            <a:r>
              <a:rPr lang="ja-JP" altLang="en-US" sz="3600" b="1" dirty="0">
                <a:solidFill>
                  <a:schemeClr val="tx1"/>
                </a:solidFill>
                <a:latin typeface="+mn-lt"/>
                <a:ea typeface="+mn-ea"/>
              </a:rPr>
              <a:t> </a:t>
            </a:r>
            <a:r>
              <a:rPr lang="ja-JP" altLang="en-US" sz="3600" b="1" dirty="0">
                <a:solidFill>
                  <a:srgbClr val="FF0000"/>
                </a:solidFill>
                <a:latin typeface="+mn-lt"/>
                <a:ea typeface="+mn-ea"/>
              </a:rPr>
              <a:t>ベイズ最適化</a:t>
            </a:r>
            <a:br>
              <a:rPr lang="en-US" altLang="ja-JP" sz="3600" b="1" dirty="0">
                <a:solidFill>
                  <a:schemeClr val="tx1"/>
                </a:solidFill>
                <a:latin typeface="+mn-lt"/>
                <a:ea typeface="+mn-ea"/>
              </a:rPr>
            </a:br>
            <a:endParaRPr lang="ja-JP" altLang="en-US" sz="3600" b="1" dirty="0">
              <a:solidFill>
                <a:schemeClr val="tx1"/>
              </a:solidFill>
              <a:latin typeface="+mn-lt"/>
              <a:ea typeface="+mn-ea"/>
            </a:endParaRPr>
          </a:p>
        </p:txBody>
      </p:sp>
    </p:spTree>
    <p:extLst>
      <p:ext uri="{BB962C8B-B14F-4D97-AF65-F5344CB8AC3E}">
        <p14:creationId xmlns:p14="http://schemas.microsoft.com/office/powerpoint/2010/main" val="197414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7603-3E8E-82BA-D1AD-2E32040D0D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C2D76B-BEA1-F196-F9FE-B1D9D450861E}"/>
              </a:ext>
            </a:extLst>
          </p:cNvPr>
          <p:cNvSpPr>
            <a:spLocks noGrp="1"/>
          </p:cNvSpPr>
          <p:nvPr>
            <p:ph type="title"/>
          </p:nvPr>
        </p:nvSpPr>
        <p:spPr>
          <a:xfrm>
            <a:off x="0" y="0"/>
            <a:ext cx="121920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ja-JP" altLang="en-US" dirty="0">
                <a:solidFill>
                  <a:srgbClr val="0000FF"/>
                </a:solidFill>
              </a:rPr>
              <a:t>講義の目的</a:t>
            </a:r>
          </a:p>
        </p:txBody>
      </p:sp>
      <p:sp>
        <p:nvSpPr>
          <p:cNvPr id="3" name="コンテンツ プレースホルダー 2">
            <a:extLst>
              <a:ext uri="{FF2B5EF4-FFF2-40B4-BE49-F238E27FC236}">
                <a16:creationId xmlns:a16="http://schemas.microsoft.com/office/drawing/2014/main" id="{FC46CB1D-D75D-1000-5450-2F2B768C6D92}"/>
              </a:ext>
            </a:extLst>
          </p:cNvPr>
          <p:cNvSpPr>
            <a:spLocks noGrp="1"/>
          </p:cNvSpPr>
          <p:nvPr>
            <p:ph idx="1"/>
          </p:nvPr>
        </p:nvSpPr>
        <p:spPr>
          <a:xfrm>
            <a:off x="490888" y="1337912"/>
            <a:ext cx="11357811" cy="5111013"/>
          </a:xfrm>
        </p:spPr>
        <p:txBody>
          <a:bodyPr>
            <a:normAutofit fontScale="85000" lnSpcReduction="20000"/>
          </a:bodyPr>
          <a:lstStyle/>
          <a:p>
            <a:pPr marL="0" indent="0">
              <a:lnSpc>
                <a:spcPct val="120000"/>
              </a:lnSpc>
              <a:spcBef>
                <a:spcPts val="600"/>
              </a:spcBef>
              <a:buNone/>
            </a:pPr>
            <a:r>
              <a:rPr lang="ja-JP" altLang="en-US" sz="4800" dirty="0">
                <a:latin typeface="ＭＳ ゴシック" panose="020B0609070205080204" pitchFamily="49" charset="-128"/>
                <a:ea typeface="ＭＳ ゴシック" panose="020B0609070205080204" pitchFamily="49" charset="-128"/>
              </a:rPr>
              <a:t>ベイズ統計学</a:t>
            </a:r>
            <a:endParaRPr lang="en-US" altLang="ja-JP" sz="4800" dirty="0">
              <a:latin typeface="ＭＳ ゴシック" panose="020B0609070205080204" pitchFamily="49" charset="-128"/>
              <a:ea typeface="ＭＳ ゴシック" panose="020B0609070205080204" pitchFamily="49" charset="-128"/>
            </a:endParaRPr>
          </a:p>
          <a:p>
            <a:pPr>
              <a:lnSpc>
                <a:spcPct val="120000"/>
              </a:lnSpc>
              <a:spcBef>
                <a:spcPts val="600"/>
              </a:spcBef>
              <a:buFont typeface="Arial" panose="020B0604020202020204" pitchFamily="34" charset="0"/>
              <a:buChar char="•"/>
            </a:pPr>
            <a:r>
              <a:rPr lang="ja-JP" altLang="en-US" sz="4800" dirty="0">
                <a:latin typeface="ＭＳ ゴシック" panose="020B0609070205080204" pitchFamily="49" charset="-128"/>
                <a:ea typeface="ＭＳ ゴシック" panose="020B0609070205080204" pitchFamily="49" charset="-128"/>
              </a:rPr>
              <a:t>データとパラメータの扱いの違いを理解する</a:t>
            </a:r>
            <a:br>
              <a:rPr lang="en-US" altLang="ja-JP" sz="4800" dirty="0">
                <a:latin typeface="ＭＳ ゴシック" panose="020B0609070205080204" pitchFamily="49" charset="-128"/>
                <a:ea typeface="ＭＳ ゴシック" panose="020B0609070205080204" pitchFamily="49" charset="-128"/>
              </a:rPr>
            </a:br>
            <a:r>
              <a:rPr lang="ja-JP" altLang="en-US" sz="4800" dirty="0">
                <a:latin typeface="ＭＳ ゴシック" panose="020B0609070205080204" pitchFamily="49" charset="-128"/>
                <a:ea typeface="ＭＳ ゴシック" panose="020B0609070205080204" pitchFamily="49" charset="-128"/>
              </a:rPr>
              <a:t>・確率密度関数と尤度関数</a:t>
            </a:r>
            <a:endParaRPr lang="en-US" altLang="ja-JP" sz="4800" dirty="0">
              <a:latin typeface="ＭＳ ゴシック" panose="020B0609070205080204" pitchFamily="49" charset="-128"/>
              <a:ea typeface="ＭＳ ゴシック" panose="020B0609070205080204" pitchFamily="49" charset="-128"/>
            </a:endParaRPr>
          </a:p>
          <a:p>
            <a:pPr>
              <a:lnSpc>
                <a:spcPct val="120000"/>
              </a:lnSpc>
              <a:spcBef>
                <a:spcPts val="600"/>
              </a:spcBef>
              <a:buFont typeface="Arial" panose="020B0604020202020204" pitchFamily="34" charset="0"/>
              <a:buChar char="•"/>
            </a:pPr>
            <a:r>
              <a:rPr lang="ja-JP" altLang="en-US" sz="4800" dirty="0">
                <a:latin typeface="ＭＳ ゴシック" panose="020B0609070205080204" pitchFamily="49" charset="-128"/>
                <a:ea typeface="ＭＳ ゴシック" panose="020B0609070205080204" pitchFamily="49" charset="-128"/>
              </a:rPr>
              <a:t>回帰パラメータ、推定値の推定分布の</a:t>
            </a:r>
            <a:br>
              <a:rPr lang="en-US" altLang="ja-JP" sz="4800" dirty="0">
                <a:latin typeface="ＭＳ ゴシック" panose="020B0609070205080204" pitchFamily="49" charset="-128"/>
                <a:ea typeface="ＭＳ ゴシック" panose="020B0609070205080204" pitchFamily="49" charset="-128"/>
              </a:rPr>
            </a:br>
            <a:r>
              <a:rPr lang="ja-JP" altLang="en-US" sz="4800" dirty="0">
                <a:latin typeface="ＭＳ ゴシック" panose="020B0609070205080204" pitchFamily="49" charset="-128"/>
                <a:ea typeface="ＭＳ ゴシック" panose="020B0609070205080204" pitchFamily="49" charset="-128"/>
              </a:rPr>
              <a:t>計算法を理解する</a:t>
            </a:r>
            <a:endParaRPr lang="en-US" altLang="ja-JP" sz="4800" dirty="0">
              <a:latin typeface="ＭＳ ゴシック" panose="020B0609070205080204" pitchFamily="49" charset="-128"/>
              <a:ea typeface="ＭＳ ゴシック" panose="020B0609070205080204" pitchFamily="49" charset="-128"/>
            </a:endParaRPr>
          </a:p>
          <a:p>
            <a:pPr>
              <a:lnSpc>
                <a:spcPct val="120000"/>
              </a:lnSpc>
              <a:spcBef>
                <a:spcPts val="600"/>
              </a:spcBef>
              <a:buFont typeface="Arial" panose="020B0604020202020204" pitchFamily="34" charset="0"/>
              <a:buChar char="•"/>
            </a:pPr>
            <a:r>
              <a:rPr lang="ja-JP" altLang="en-US" sz="4800" dirty="0">
                <a:latin typeface="ＭＳ ゴシック" panose="020B0609070205080204" pitchFamily="49" charset="-128"/>
                <a:ea typeface="ＭＳ ゴシック" panose="020B0609070205080204" pitchFamily="49" charset="-128"/>
              </a:rPr>
              <a:t>ベイズ線形回帰</a:t>
            </a:r>
            <a:endParaRPr lang="en-US" altLang="ja-JP" sz="4800" dirty="0">
              <a:latin typeface="ＭＳ ゴシック" panose="020B0609070205080204" pitchFamily="49" charset="-128"/>
              <a:ea typeface="ＭＳ ゴシック" panose="020B0609070205080204" pitchFamily="49" charset="-128"/>
            </a:endParaRPr>
          </a:p>
          <a:p>
            <a:pPr>
              <a:lnSpc>
                <a:spcPct val="120000"/>
              </a:lnSpc>
              <a:spcBef>
                <a:spcPts val="600"/>
              </a:spcBef>
              <a:buFont typeface="Arial" panose="020B0604020202020204" pitchFamily="34" charset="0"/>
              <a:buChar char="•"/>
            </a:pPr>
            <a:r>
              <a:rPr lang="ja-JP" altLang="en-US" sz="4800" dirty="0">
                <a:latin typeface="ＭＳ ゴシック" panose="020B0609070205080204" pitchFamily="49" charset="-128"/>
                <a:ea typeface="ＭＳ ゴシック" panose="020B0609070205080204" pitchFamily="49" charset="-128"/>
              </a:rPr>
              <a:t>ベイズ非線形回帰</a:t>
            </a:r>
            <a:endParaRPr lang="en-US" altLang="ja-JP" sz="39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8995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p:cNvSpPr txBox="1"/>
              <p:nvPr/>
            </p:nvSpPr>
            <p:spPr bwMode="auto">
              <a:xfrm>
                <a:off x="185245" y="762000"/>
                <a:ext cx="11821510" cy="5896138"/>
              </a:xfrm>
              <a:prstGeom prst="rect">
                <a:avLst/>
              </a:prstGeom>
              <a:noFill/>
              <a:ln>
                <a:noFill/>
              </a:ln>
              <a:effectLst/>
            </p:spPr>
            <p:txBody>
              <a:bodyPr>
                <a:noAutofit/>
              </a:bodyPr>
              <a:lstStyle/>
              <a:p>
                <a:pPr>
                  <a:spcAft>
                    <a:spcPts val="600"/>
                  </a:spcAft>
                  <a:defRPr/>
                </a:pPr>
                <a:r>
                  <a:rPr lang="ja-JP" altLang="en-US" sz="2400" dirty="0">
                    <a:solidFill>
                      <a:srgbClr val="0000FF"/>
                    </a:solidFill>
                    <a:ea typeface="ＭＳ Ｐゴシック" panose="020B0600070205080204" pitchFamily="50" charset="-128"/>
                    <a:cs typeface="Times New Roman" panose="02020603050405020304" pitchFamily="18" charset="0"/>
                  </a:rPr>
                  <a:t>公式１： 正規分布と正規分布の積も正規分布になる </a:t>
                </a:r>
                <a:r>
                  <a:rPr lang="en-US" altLang="ja-JP" sz="2400" dirty="0">
                    <a:solidFill>
                      <a:srgbClr val="0000FF"/>
                    </a:solidFill>
                    <a:ea typeface="ＭＳ Ｐゴシック" panose="020B0600070205080204" pitchFamily="50" charset="-128"/>
                    <a:cs typeface="Times New Roman" panose="02020603050405020304" pitchFamily="18" charset="0"/>
                  </a:rPr>
                  <a:t>(</a:t>
                </a:r>
                <a:r>
                  <a:rPr lang="ja-JP" altLang="en-US" sz="2400" dirty="0">
                    <a:solidFill>
                      <a:srgbClr val="0000FF"/>
                    </a:solidFill>
                    <a:ea typeface="ＭＳ Ｐゴシック" panose="020B0600070205080204" pitchFamily="50" charset="-128"/>
                    <a:cs typeface="Times New Roman" panose="02020603050405020304" pitchFamily="18" charset="0"/>
                  </a:rPr>
                  <a:t>後述</a:t>
                </a:r>
                <a:r>
                  <a:rPr lang="en-US" altLang="ja-JP" sz="2400" dirty="0">
                    <a:solidFill>
                      <a:srgbClr val="0000FF"/>
                    </a:solidFill>
                    <a:ea typeface="ＭＳ Ｐゴシック" panose="020B0600070205080204" pitchFamily="50" charset="-128"/>
                    <a:cs typeface="Times New Roman" panose="02020603050405020304" pitchFamily="18" charset="0"/>
                  </a:rPr>
                  <a:t>)</a:t>
                </a:r>
              </a:p>
              <a:p>
                <a:pPr>
                  <a:spcAft>
                    <a:spcPts val="600"/>
                  </a:spcAft>
                  <a:defRPr/>
                </a:pPr>
                <a:r>
                  <a:rPr lang="ja-JP" altLang="en-US" sz="2400" dirty="0">
                    <a:solidFill>
                      <a:srgbClr val="0000FF"/>
                    </a:solidFill>
                    <a:ea typeface="ＭＳ Ｐゴシック" panose="020B0600070205080204" pitchFamily="50" charset="-128"/>
                    <a:cs typeface="Times New Roman" panose="02020603050405020304" pitchFamily="18" charset="0"/>
                  </a:rPr>
                  <a:t>公式２： 変数変換 </a:t>
                </a:r>
                <a14:m>
                  <m:oMath xmlns:m="http://schemas.openxmlformats.org/officeDocument/2006/math">
                    <m:r>
                      <a:rPr lang="en-US" altLang="ja-JP" sz="2400" b="1" i="1" dirty="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𝒚</m:t>
                    </m:r>
                    <m:r>
                      <a:rPr lang="en-US" altLang="ja-JP" sz="24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𝒚</m:t>
                        </m:r>
                      </m:e>
                    </m:d>
                    <m:r>
                      <a:rPr lang="en-US" altLang="ja-JP" sz="2400" b="1" i="1" dirty="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m:t>
                    </m:r>
                    <m:r>
                      <m:rPr>
                        <m:nor/>
                      </m:rPr>
                      <a:rPr lang="en-US" altLang="ja-JP" sz="2400" b="1" i="1" dirty="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A</m:t>
                    </m:r>
                    <m:d>
                      <m:dPr>
                        <m:ctrlPr>
                          <a:rPr lang="en-US" altLang="ja-JP" sz="2400" b="1" i="1" dirty="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nor/>
                          </m:rPr>
                          <a:rPr lang="en-US" altLang="ja-JP" sz="2400" b="1" i="1" dirty="0">
                            <a:solidFill>
                              <a:srgbClr val="0000FF"/>
                            </a:solidFill>
                            <a:ea typeface="ＭＳ Ｐゴシック" panose="020B0600070205080204" pitchFamily="50" charset="-128"/>
                            <a:cs typeface="Times New Roman" panose="02020603050405020304" pitchFamily="18" charset="0"/>
                          </a:rPr>
                          <m:t>x</m:t>
                        </m:r>
                        <m:r>
                          <a:rPr lang="en-US" altLang="ja-JP" sz="24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𝒙</m:t>
                            </m:r>
                          </m:e>
                        </m:d>
                      </m:e>
                    </m:d>
                  </m:oMath>
                </a14:m>
                <a:endParaRPr lang="en-US" altLang="ja-JP" sz="2400" b="1" dirty="0">
                  <a:solidFill>
                    <a:srgbClr val="0000FF"/>
                  </a:solidFill>
                </a:endParaRPr>
              </a:p>
              <a:p>
                <a:pPr>
                  <a:spcAft>
                    <a:spcPts val="600"/>
                  </a:spcAft>
                  <a:defRPr/>
                </a:pPr>
                <a:r>
                  <a:rPr lang="ja-JP" altLang="en-US" sz="2400" b="1" dirty="0">
                    <a:solidFill>
                      <a:srgbClr val="000000"/>
                    </a:solidFill>
                  </a:rPr>
                  <a:t>　</a:t>
                </a:r>
                <a:r>
                  <a:rPr lang="ja-JP" altLang="en-US" sz="2400" i="1" dirty="0">
                    <a:solidFill>
                      <a:srgbClr val="000000"/>
                    </a:solidFill>
                    <a:ea typeface="ＭＳ Ｐゴシック" panose="020B0600070205080204" pitchFamily="50" charset="-128"/>
                    <a:cs typeface="Times New Roman" panose="02020603050405020304" pitchFamily="18" charset="0"/>
                  </a:rPr>
                  <a:t>　</a:t>
                </a:r>
                <a14:m>
                  <m:oMath xmlns:m="http://schemas.openxmlformats.org/officeDocument/2006/math">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𝑝</m:t>
                    </m:r>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nor/>
                          </m:rPr>
                          <a:rPr lang="en-US" altLang="ja-JP" sz="2400" b="1" i="1" dirty="0">
                            <a:solidFill>
                              <a:srgbClr val="000000"/>
                            </a:solidFill>
                            <a:ea typeface="ＭＳ Ｐゴシック" panose="020B0600070205080204" pitchFamily="50" charset="-128"/>
                            <a:cs typeface="Times New Roman" panose="02020603050405020304" pitchFamily="18" charset="0"/>
                          </a:rPr>
                          <m:t>y</m:t>
                        </m:r>
                      </m:e>
                    </m:d>
                    <m:r>
                      <a:rPr lang="en-US" altLang="ja-JP" sz="24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uncPr>
                      <m:fName>
                        <m:r>
                          <m:rPr>
                            <m:sty m:val="p"/>
                          </m:rPr>
                          <a:rPr lang="en-US" altLang="ja-JP" sz="240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dirty="0"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𝒙</m:t>
                                    </m:r>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e>
                                </m:d>
                              </m:e>
                              <m:sup>
                                <m:r>
                                  <a:rPr lang="en-US" altLang="ja-JP" sz="24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dirty="0"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𝒙</m:t>
                                </m:r>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e>
                            </m:d>
                          </m:e>
                        </m:d>
                      </m:e>
                    </m:func>
                    <m:r>
                      <a:rPr lang="en-US" altLang="ja-JP" sz="24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func>
                      <m:func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uncPr>
                      <m:fName>
                        <m:r>
                          <m:rPr>
                            <m:sty m:val="p"/>
                          </m:rPr>
                          <a:rPr lang="en-US" altLang="ja-JP" sz="240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dirty="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e>
                                    </m:d>
                                  </m:e>
                                </m:d>
                              </m:e>
                              <m:sup>
                                <m:r>
                                  <a:rPr lang="en-US" altLang="ja-JP" sz="24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r>
                                  <a:rPr lang="en-US" altLang="ja-JP" sz="24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dirty="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e>
                                </m:d>
                              </m:e>
                            </m:d>
                          </m:e>
                        </m:d>
                      </m:e>
                    </m:func>
                  </m:oMath>
                </a14:m>
                <a:endParaRPr lang="en-US" altLang="ja-JP" sz="2400" i="1" dirty="0">
                  <a:solidFill>
                    <a:srgbClr val="000000"/>
                  </a:solidFill>
                  <a:ea typeface="ＭＳ Ｐゴシック" panose="020B0600070205080204" pitchFamily="50" charset="-128"/>
                  <a:cs typeface="Times New Roman" panose="02020603050405020304" pitchFamily="18" charset="0"/>
                </a:endParaRPr>
              </a:p>
              <a:p>
                <a:pPr>
                  <a:spcAft>
                    <a:spcPts val="600"/>
                  </a:spcAft>
                  <a:defRPr/>
                </a:pPr>
                <a:r>
                  <a:rPr lang="ja-JP" altLang="en-US" sz="2400" i="1" dirty="0">
                    <a:solidFill>
                      <a:srgbClr val="000000"/>
                    </a:solidFill>
                    <a:ea typeface="ＭＳ Ｐゴシック" panose="020B0600070205080204" pitchFamily="50" charset="-128"/>
                    <a:cs typeface="Times New Roman" panose="02020603050405020304" pitchFamily="18" charset="0"/>
                  </a:rPr>
                  <a:t>　   </a:t>
                </a:r>
                <a14:m>
                  <m:oMath xmlns:m="http://schemas.openxmlformats.org/officeDocument/2006/math">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𝑝</m:t>
                    </m:r>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nor/>
                          </m:rPr>
                          <a:rPr lang="en-US" altLang="ja-JP" sz="2400" b="1" i="1" dirty="0">
                            <a:solidFill>
                              <a:srgbClr val="000000"/>
                            </a:solidFill>
                            <a:ea typeface="ＭＳ Ｐゴシック" panose="020B0600070205080204" pitchFamily="50" charset="-128"/>
                            <a:cs typeface="Times New Roman" panose="02020603050405020304" pitchFamily="18" charset="0"/>
                          </a:rPr>
                          <m:t>y</m:t>
                        </m:r>
                      </m:e>
                    </m:d>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func>
                      <m:func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uncPr>
                      <m:fName>
                        <m:f>
                          <m:f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ad>
                                  <m:radPr>
                                    <m:degHide m:val="on"/>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radPr>
                                  <m:deg/>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2</m:t>
                                    </m:r>
                                    <m:r>
                                      <a:rPr lang="ja-JP" altLang="en-US"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𝜋</m:t>
                                    </m:r>
                                  </m:e>
                                </m:rad>
                              </m:e>
                              <m:sup>
                                <m:r>
                                  <a:rPr lang="en-US" altLang="ja-JP" sz="24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𝑛</m:t>
                                </m:r>
                              </m:sup>
                            </m:sSup>
                            <m:rad>
                              <m:radPr>
                                <m:degHide m:val="on"/>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radPr>
                              <m:deg/>
                              <m:e>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Λ</m:t>
                                    </m:r>
                                  </m:e>
                                </m:d>
                              </m:e>
                            </m:rad>
                          </m:den>
                        </m:f>
                        <m:r>
                          <m:rPr>
                            <m:sty m:val="p"/>
                          </m:rPr>
                          <a:rPr lang="en-US" altLang="ja-JP" sz="240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dirty="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e>
                                    </m:d>
                                  </m:e>
                                </m:d>
                              </m:e>
                              <m:sup>
                                <m:r>
                                  <a:rPr lang="en-US" altLang="ja-JP" sz="24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Λ</m:t>
                                </m:r>
                              </m:e>
                              <m:sup>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dirty="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𝒚</m:t>
                                    </m:r>
                                  </m:e>
                                </m:d>
                              </m:e>
                            </m:d>
                          </m:e>
                        </m:d>
                      </m:e>
                    </m:func>
                  </m:oMath>
                </a14:m>
                <a:endParaRPr lang="en-US" altLang="ja-JP" sz="2400" i="1" dirty="0">
                  <a:solidFill>
                    <a:srgbClr val="000000"/>
                  </a:solidFill>
                  <a:ea typeface="ＭＳ Ｐゴシック" panose="020B0600070205080204" pitchFamily="50" charset="-128"/>
                  <a:cs typeface="Times New Roman" panose="02020603050405020304" pitchFamily="18" charset="0"/>
                </a:endParaRPr>
              </a:p>
              <a:p>
                <a:pPr>
                  <a:spcAft>
                    <a:spcPts val="600"/>
                  </a:spcAft>
                  <a:defRPr/>
                </a:pPr>
                <a:r>
                  <a:rPr lang="en-US" altLang="ja-JP" sz="2400" i="1" dirty="0">
                    <a:solidFill>
                      <a:srgbClr val="FF0000"/>
                    </a:solidFill>
                    <a:ea typeface="ＭＳ Ｐゴシック" panose="020B0600070205080204" pitchFamily="50" charset="-128"/>
                    <a:cs typeface="Times New Roman" panose="02020603050405020304" pitchFamily="18" charset="0"/>
                  </a:rPr>
                  <a:t>	</a:t>
                </a:r>
                <a:r>
                  <a:rPr lang="en-US" altLang="ja-JP" sz="2400" dirty="0">
                    <a:solidFill>
                      <a:srgbClr val="FF0000"/>
                    </a:solidFill>
                    <a:ea typeface="ＭＳ Ｐゴシック" panose="020B0600070205080204" pitchFamily="50" charset="-128"/>
                    <a:cs typeface="Times New Roman" panose="02020603050405020304" pitchFamily="18" charset="0"/>
                  </a:rPr>
                  <a:t> </a:t>
                </a:r>
                <a14:m>
                  <m:oMath xmlns:m="http://schemas.openxmlformats.org/officeDocument/2006/math">
                    <m:sSup>
                      <m:sSupPr>
                        <m:ctrlP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m:rPr>
                            <m:sty m:val="p"/>
                          </m:rPr>
                          <a:rPr lang="el-GR" altLang="ja-JP"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Λ</m:t>
                        </m:r>
                      </m:e>
                      <m:sup>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−1</m:t>
                        </m:r>
                        <m:r>
                          <a:rPr lang="en-US" altLang="ja-JP" sz="2400" b="0"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m:rPr>
                            <m:sty m:val="p"/>
                          </m:rPr>
                          <a:rPr lang="el-GR" altLang="ja-JP"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sSup>
                      <m:sSupPr>
                        <m:ctrlP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oMath>
                </a14:m>
                <a:endParaRPr lang="en-US" altLang="ja-JP" sz="2400" i="1" dirty="0">
                  <a:solidFill>
                    <a:srgbClr val="FF0000"/>
                  </a:solidFill>
                  <a:ea typeface="ＭＳ Ｐゴシック" panose="020B0600070205080204" pitchFamily="50" charset="-128"/>
                  <a:cs typeface="Times New Roman" panose="02020603050405020304" pitchFamily="18" charset="0"/>
                </a:endParaRPr>
              </a:p>
              <a:p>
                <a:pPr>
                  <a:spcAft>
                    <a:spcPts val="600"/>
                  </a:spcAft>
                  <a:defRPr/>
                </a:pPr>
                <a:r>
                  <a:rPr lang="en-US" altLang="ja-JP" sz="2400" dirty="0">
                    <a:solidFill>
                      <a:srgbClr val="FF0000"/>
                    </a:solidFill>
                    <a:ea typeface="ＭＳ Ｐゴシック" panose="020B0600070205080204" pitchFamily="50" charset="-128"/>
                    <a:cs typeface="Times New Roman" panose="02020603050405020304" pitchFamily="18" charset="0"/>
                  </a:rPr>
                  <a:t>	</a:t>
                </a:r>
                <a:r>
                  <a:rPr lang="en-US" altLang="ja-JP" sz="2400" i="1" dirty="0">
                    <a:solidFill>
                      <a:srgbClr val="FF0000"/>
                    </a:solidFill>
                    <a:ea typeface="ＭＳ Ｐゴシック" panose="020B0600070205080204" pitchFamily="50" charset="-128"/>
                    <a:cs typeface="Times New Roman" panose="02020603050405020304" pitchFamily="18" charset="0"/>
                  </a:rPr>
                  <a:t>x</a:t>
                </a:r>
                <a:r>
                  <a:rPr lang="ja-JP" altLang="en-US" sz="2400" dirty="0">
                    <a:solidFill>
                      <a:srgbClr val="FF0000"/>
                    </a:solidFill>
                    <a:ea typeface="ＭＳ Ｐゴシック" panose="020B0600070205080204" pitchFamily="50" charset="-128"/>
                    <a:cs typeface="Times New Roman" panose="02020603050405020304" pitchFamily="18" charset="0"/>
                  </a:rPr>
                  <a:t>が正規分布をすれば、線形変換しても正規分布になる</a:t>
                </a:r>
                <a:endParaRPr lang="en-US" altLang="ja-JP" sz="2400" dirty="0">
                  <a:solidFill>
                    <a:srgbClr val="FF0000"/>
                  </a:solidFill>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Aft>
                    <a:spcPts val="600"/>
                  </a:spcAft>
                  <a:buClrTx/>
                  <a:buSzTx/>
                  <a:buFontTx/>
                  <a:buNone/>
                  <a:tabLst/>
                  <a:defRPr/>
                </a:pP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公式３： 条件付分布</a:t>
                </a:r>
                <a:r>
                  <a:rPr kumimoji="1" lang="en-US" altLang="ja-JP"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ja-JP"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のうち </a:t>
                </a:r>
                <a:r>
                  <a:rPr kumimoji="1" lang="en-US" altLang="ja-JP"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を固定したときに </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残りの </a:t>
                </a:r>
                <a:r>
                  <a:rPr kumimoji="1" lang="en-US" altLang="ja-JP" sz="24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0" i="0" u="none" strike="noStrike" kern="1200" cap="none" spc="0" normalizeH="0" baseline="-2500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が従う分布も正規分布になる</a:t>
                </a:r>
                <a:endPar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Aft>
                    <a:spcPts val="6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𝑝</m:t>
                    </m:r>
                    <m:d>
                      <m:d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sSub>
                          <m:sSub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𝒙</m:t>
                            </m:r>
                          </m:e>
                          <m: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𝟐</m:t>
                            </m:r>
                          </m:sub>
                        </m:s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𝒙</m:t>
                            </m:r>
                          </m:e>
                          <m: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𝟏</m:t>
                            </m:r>
                          </m:sub>
                        </m:sSub>
                      </m:e>
                    </m:d>
                    <m:r>
                      <a:rPr kumimoji="1" lang="en-US" altLang="ja-JP" sz="2400" b="0" i="0"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𝑁</m:t>
                    </m:r>
                    <m:d>
                      <m:d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sSub>
                          <m:sSub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ja-JP" altLang="en-US" sz="2400" b="1"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𝝁</m:t>
                            </m:r>
                          </m:e>
                          <m:sub>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m:t>
                            </m:r>
                          </m:sub>
                        </m:sSub>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kumimoji="1" lang="el-GR" altLang="ja-JP"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b>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21</m:t>
                            </m:r>
                          </m:sub>
                        </m:sSub>
                        <m:sSup>
                          <m:sSup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kumimoji="1" lang="el-GR" altLang="ja-JP"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b>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11</m:t>
                                </m:r>
                              </m:sub>
                            </m:sSub>
                          </m:e>
                          <m:sup>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sSub>
                              <m:sSubPr>
                                <m:ctrlP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𝒙</m:t>
                                </m:r>
                              </m:e>
                              <m: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𝟏</m:t>
                                </m:r>
                              </m:sub>
                            </m:sSub>
                            <m:r>
                              <a:rPr kumimoji="1" lang="en-US" altLang="ja-JP" sz="2400" b="1"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ja-JP" altLang="en-US" sz="2400" b="1"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𝝁</m:t>
                                </m:r>
                              </m:e>
                              <m:sub>
                                <m:r>
                                  <a:rPr kumimoji="1" lang="en-US" altLang="ja-JP" sz="2400" b="0" i="1" u="none" strike="noStrike" kern="1200" cap="none" spc="0" normalizeH="0" baseline="0" noProof="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m:t>
                                </m:r>
                              </m:sub>
                            </m:sSub>
                          </m:e>
                        </m:d>
                        <m: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kumimoji="1" lang="el-GR" altLang="ja-JP"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b>
                            <m: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22</m:t>
                            </m:r>
                          </m:sub>
                        </m:sSub>
                        <m: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kumimoji="1" lang="el-GR" altLang="ja-JP"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b>
                            <m: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21</m:t>
                            </m:r>
                          </m:sub>
                        </m:sSub>
                        <m:sSup>
                          <m:sSupPr>
                            <m:ctrlP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kumimoji="1" lang="el-GR" altLang="ja-JP"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b>
                                <m: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11</m:t>
                                </m:r>
                              </m:sub>
                            </m:sSub>
                          </m:e>
                          <m:sup>
                            <m: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m:t>
                            </m:r>
                          </m:sup>
                        </m:sSup>
                        <m:sSub>
                          <m:sSubPr>
                            <m:ctrlP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sSubPr>
                          <m:e>
                            <m:r>
                              <m:rPr>
                                <m:sty m:val="p"/>
                              </m:rPr>
                              <a:rPr kumimoji="1" lang="el-GR" altLang="ja-JP" sz="2400" b="0" i="1" u="none"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sub>
                            <m:r>
                              <a:rPr kumimoji="1" lang="en-US" altLang="ja-JP" sz="2400" b="0" i="1" u="none" strike="noStrike" kern="1200" cap="none" spc="0" normalizeH="0" baseline="0" noProof="0" dirty="0">
                                <a:ln>
                                  <a:noFill/>
                                </a:ln>
                                <a:solidFill>
                                  <a:srgbClr val="0000FF"/>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12</m:t>
                            </m:r>
                          </m:sub>
                        </m:sSub>
                      </m:e>
                    </m:d>
                  </m:oMath>
                </a14:m>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endParaRPr>
              </a:p>
              <a:p>
                <a:pPr marL="0" marR="0" lvl="0" indent="0" algn="l" defTabSz="914400" rtl="0" eaLnBrk="1" fontAlgn="auto" latinLnBrk="0" hangingPunct="1">
                  <a:spcAft>
                    <a:spcPts val="6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となる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400" b="1"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2400" b="1" i="0" u="none" strike="noStrike" kern="1200" cap="none" spc="0" normalizeH="0" baseline="-2500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について積分を取る </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周辺化</a:t>
                </a:r>
                <a: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p>
              <a:p>
                <a:pPr marL="0" marR="0" lvl="0" indent="0" algn="ctr" defTabSz="914400" rtl="0" eaLnBrk="1" fontAlgn="auto" latinLnBrk="0" hangingPunct="1">
                  <a:spcAft>
                    <a:spcPts val="600"/>
                  </a:spcAft>
                  <a:buClrTx/>
                  <a:buSzTx/>
                  <a:buFontTx/>
                  <a:buNone/>
                  <a:tabLst/>
                  <a:defRPr/>
                </a:pPr>
                <a:r>
                  <a:rPr lang="ja-JP" altLang="en-US" sz="3200"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正規分布だけが現れる場合、事後分布などの結果も正規分布としてあらわされる</a:t>
                </a:r>
                <a:r>
                  <a:rPr lang="en-US" altLang="ja-JP" sz="3200"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3200"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ja-JP" altLang="en-US" sz="32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ガウス過程</a:t>
                </a:r>
                <a:r>
                  <a:rPr lang="ja-JP" altLang="en-US" sz="3200"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の考え方</a:t>
                </a:r>
                <a:endParaRPr lang="en-US" altLang="ja-JP" sz="3200"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spcAft>
                    <a:spcPts val="600"/>
                  </a:spcAft>
                  <a:buClrTx/>
                  <a:buSzTx/>
                  <a:buFontTx/>
                  <a:buNone/>
                  <a:tabLst/>
                  <a:defRPr/>
                </a:pPr>
                <a:endParaRPr kumimoji="1" lang="en-US" altLang="ja-JP" sz="24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137218" name="Object 2"/>
              <p:cNvSpPr txBox="1">
                <a:spLocks noRot="1" noChangeAspect="1" noMove="1" noResize="1" noEditPoints="1" noAdjustHandles="1" noChangeArrowheads="1" noChangeShapeType="1" noTextEdit="1"/>
              </p:cNvSpPr>
              <p:nvPr/>
            </p:nvSpPr>
            <p:spPr bwMode="auto">
              <a:xfrm>
                <a:off x="185245" y="762000"/>
                <a:ext cx="11821510" cy="5896138"/>
              </a:xfrm>
              <a:prstGeom prst="rect">
                <a:avLst/>
              </a:prstGeom>
              <a:blipFill>
                <a:blip r:embed="rId3"/>
                <a:stretch>
                  <a:fillRect l="-979" t="-1138" r="-979" b="-6205"/>
                </a:stretch>
              </a:blipFill>
              <a:ln>
                <a:noFill/>
              </a:ln>
              <a:effectLst/>
            </p:spPr>
            <p:txBody>
              <a:bodyPr/>
              <a:lstStyle/>
              <a:p>
                <a:r>
                  <a:rPr lang="ja-JP" altLang="en-US">
                    <a:noFill/>
                  </a:rPr>
                  <a:t> </a:t>
                </a:r>
              </a:p>
            </p:txBody>
          </p:sp>
        </mc:Fallback>
      </mc:AlternateContent>
      <p:sp>
        <p:nvSpPr>
          <p:cNvPr id="137228" name="Rectangle 12"/>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正規分布の公式</a:t>
            </a:r>
            <a:endParaRPr lang="ja-JP" altLang="en-US" sz="3600" dirty="0"/>
          </a:p>
        </p:txBody>
      </p:sp>
    </p:spTree>
    <p:extLst>
      <p:ext uri="{BB962C8B-B14F-4D97-AF65-F5344CB8AC3E}">
        <p14:creationId xmlns:p14="http://schemas.microsoft.com/office/powerpoint/2010/main" val="44811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FC9B1-1885-0D70-EF35-7BE23D059CB9}"/>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5936F425-DAB8-826F-03F9-99CF4A52CFF4}"/>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ベイズ線形回帰</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3FAC3AC8-20B0-DDCB-03F4-FF47BBEFDD7B}"/>
                  </a:ext>
                </a:extLst>
              </p:cNvPr>
              <p:cNvSpPr txBox="1"/>
              <p:nvPr/>
            </p:nvSpPr>
            <p:spPr>
              <a:xfrm>
                <a:off x="355017" y="731292"/>
                <a:ext cx="11708959" cy="4892430"/>
              </a:xfrm>
              <a:prstGeom prst="rect">
                <a:avLst/>
              </a:prstGeom>
              <a:noFill/>
            </p:spPr>
            <p:txBody>
              <a:bodyPr wrap="square" rtlCol="0">
                <a:spAutoFit/>
              </a:bodyPr>
              <a:lstStyle/>
              <a:p>
                <a:pPr lvl="0" fontAlgn="base">
                  <a:spcBef>
                    <a:spcPct val="0"/>
                  </a:spcBef>
                  <a:spcAft>
                    <a:spcPct val="0"/>
                  </a:spcAft>
                  <a:defRPr/>
                </a:pPr>
                <a:r>
                  <a:rPr kumimoji="1" lang="ja-JP" altLang="en-US" sz="3200" b="0" u="none" strike="noStrike" kern="1200" cap="none" spc="0" normalizeH="0" baseline="0" noProof="0" dirty="0">
                    <a:ln>
                      <a:noFill/>
                    </a:ln>
                    <a:solidFill>
                      <a:srgbClr val="000000"/>
                    </a:solidFill>
                    <a:effectLst/>
                    <a:uLnTx/>
                    <a:uFillTx/>
                    <a:ea typeface="ＭＳ Ｐゴシック"/>
                  </a:rPr>
                  <a:t>パラメータ数 </a:t>
                </a:r>
                <a:r>
                  <a:rPr kumimoji="1" lang="en-US" altLang="ja-JP" sz="3200" b="0" i="1" u="none" strike="noStrike" kern="1200" cap="none" spc="0" normalizeH="0" baseline="0" noProof="0" dirty="0">
                    <a:ln>
                      <a:noFill/>
                    </a:ln>
                    <a:solidFill>
                      <a:srgbClr val="000000"/>
                    </a:solidFill>
                    <a:effectLst/>
                    <a:uLnTx/>
                    <a:uFillTx/>
                    <a:ea typeface="ＭＳ Ｐゴシック"/>
                  </a:rPr>
                  <a:t>p</a:t>
                </a:r>
                <a:r>
                  <a:rPr kumimoji="1" lang="ja-JP" altLang="en-US" sz="3200" b="0" i="0" u="none" strike="noStrike" kern="1200" cap="none" spc="0" normalizeH="0" baseline="0" noProof="0" dirty="0">
                    <a:ln>
                      <a:noFill/>
                    </a:ln>
                    <a:solidFill>
                      <a:srgbClr val="000000"/>
                    </a:solidFill>
                    <a:effectLst/>
                    <a:uLnTx/>
                    <a:uFillTx/>
                    <a:ea typeface="ＭＳ Ｐゴシック"/>
                  </a:rPr>
                  <a:t>、データ数 </a:t>
                </a:r>
                <a:r>
                  <a:rPr kumimoji="1" lang="en-US" altLang="ja-JP" sz="3200" b="0" i="1" u="none" strike="noStrike" kern="1200" cap="none" spc="0" normalizeH="0" baseline="0" noProof="0" dirty="0">
                    <a:ln>
                      <a:noFill/>
                    </a:ln>
                    <a:solidFill>
                      <a:srgbClr val="000000"/>
                    </a:solidFill>
                    <a:effectLst/>
                    <a:uLnTx/>
                    <a:uFillTx/>
                    <a:ea typeface="ＭＳ Ｐゴシック"/>
                  </a:rPr>
                  <a:t>n</a:t>
                </a:r>
                <a:r>
                  <a:rPr kumimoji="1" lang="ja-JP" altLang="en-US" sz="3200" b="0" i="0" u="none" strike="noStrike" kern="1200" cap="none" spc="0" normalizeH="0" baseline="0" noProof="0" dirty="0">
                    <a:ln>
                      <a:noFill/>
                    </a:ln>
                    <a:solidFill>
                      <a:srgbClr val="000000"/>
                    </a:solidFill>
                    <a:effectLst/>
                    <a:uLnTx/>
                    <a:uFillTx/>
                    <a:ea typeface="ＭＳ Ｐゴシック"/>
                  </a:rPr>
                  <a:t> の場合</a:t>
                </a:r>
                <a:r>
                  <a:rPr kumimoji="1" lang="en-US" altLang="ja-JP" sz="3200" b="0" i="0" u="none" strike="noStrike" kern="1200" cap="none" spc="0" normalizeH="0" baseline="0" noProof="0" dirty="0">
                    <a:ln>
                      <a:noFill/>
                    </a:ln>
                    <a:solidFill>
                      <a:srgbClr val="000000"/>
                    </a:solidFill>
                    <a:effectLst/>
                    <a:uLnTx/>
                    <a:uFillTx/>
                    <a:ea typeface="ＭＳ Ｐゴシック"/>
                  </a:rPr>
                  <a:t>:</a:t>
                </a:r>
              </a:p>
              <a:p>
                <a:pPr lvl="0" fontAlgn="base">
                  <a:spcBef>
                    <a:spcPct val="0"/>
                  </a:spcBef>
                  <a:spcAft>
                    <a:spcPct val="0"/>
                  </a:spcAft>
                  <a:defRPr/>
                </a:pPr>
                <a:endParaRPr kumimoji="1" lang="en-US" altLang="ja-JP" sz="3200" b="0" i="0" u="none" strike="noStrike" kern="1200" cap="none" spc="0" normalizeH="0" baseline="0" noProof="0" dirty="0">
                  <a:ln>
                    <a:noFill/>
                  </a:ln>
                  <a:solidFill>
                    <a:srgbClr val="000000"/>
                  </a:solidFill>
                  <a:effectLst/>
                  <a:uLnTx/>
                  <a:uFillTx/>
                  <a:ea typeface="ＭＳ Ｐゴシック"/>
                </a:endParaRPr>
              </a:p>
              <a:p>
                <a:pPr lvl="0" fontAlgn="base">
                  <a:spcBef>
                    <a:spcPct val="0"/>
                  </a:spcBef>
                  <a:spcAft>
                    <a:spcPct val="0"/>
                  </a:spcAft>
                  <a:defRPr/>
                </a:pPr>
                <a:r>
                  <a:rPr kumimoji="1" lang="ja-JP" altLang="en-US" sz="3200" b="0" i="0" u="none" strike="noStrike" kern="1200" cap="none" spc="0" normalizeH="0" baseline="0" noProof="0" dirty="0">
                    <a:ln>
                      <a:noFill/>
                    </a:ln>
                    <a:solidFill>
                      <a:srgbClr val="000000"/>
                    </a:solidFill>
                    <a:effectLst/>
                    <a:uLnTx/>
                    <a:uFillTx/>
                    <a:ea typeface="ＭＳ Ｐゴシック"/>
                  </a:rPr>
                  <a:t>設計行列　</a:t>
                </a:r>
                <a14:m>
                  <m:oMath xmlns:m="http://schemas.openxmlformats.org/officeDocument/2006/math">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𝑋</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m:t>
                    </m:r>
                    <m:d>
                      <m:d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dPr>
                      <m:e>
                        <m:m>
                          <m:mPr>
                            <m:mcs>
                              <m:mc>
                                <m:mcPr>
                                  <m:count m:val="3"/>
                                  <m:mcJc m:val="center"/>
                                </m:mcPr>
                              </m:mc>
                            </m:mcs>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mP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𝑥</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1</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,1</m:t>
                                  </m:r>
                                </m:sub>
                              </m:sSub>
                            </m:e>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m:t>
                              </m:r>
                            </m:e>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𝑥</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𝑝</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,1</m:t>
                                  </m:r>
                                </m:sub>
                              </m:sSub>
                            </m:e>
                          </m:mr>
                          <m:mr>
                            <m:e>
                              <m:sSub>
                                <m:sSub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𝑥</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1</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,2</m:t>
                                  </m:r>
                                </m:sub>
                              </m:sSub>
                            </m:e>
                            <m:e/>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𝑥</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𝑝</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,2</m:t>
                                  </m:r>
                                </m:sub>
                              </m:sSub>
                            </m:e>
                          </m:mr>
                          <m:m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m:t>
                              </m:r>
                            </m:e>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m:t>
                              </m:r>
                            </m:e>
                            <m:e/>
                          </m:mr>
                          <m:mr>
                            <m:e>
                              <m:sSub>
                                <m:sSub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𝑥</m:t>
                                  </m:r>
                                </m:e>
                                <m:sub>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1</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𝑛</m:t>
                                  </m:r>
                                </m:sub>
                              </m:sSub>
                            </m:e>
                            <m:e/>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𝑥</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𝑝</m:t>
                                  </m:r>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𝑛</m:t>
                                  </m:r>
                                </m:sub>
                              </m:sSub>
                            </m:e>
                          </m:mr>
                        </m:m>
                      </m:e>
                    </m:d>
                  </m:oMath>
                </a14:m>
                <a:r>
                  <a:rPr kumimoji="1" lang="en-US" altLang="ja-JP" sz="3200" b="0" i="1" u="none" strike="noStrike" kern="1200" cap="none" spc="0" normalizeH="0" baseline="0" noProof="0" dirty="0">
                    <a:ln>
                      <a:noFill/>
                    </a:ln>
                    <a:solidFill>
                      <a:srgbClr val="000000"/>
                    </a:solidFill>
                    <a:effectLst/>
                    <a:uLnTx/>
                    <a:uFillTx/>
                    <a:ea typeface="ＭＳ Ｐゴシック"/>
                  </a:rPr>
                  <a:t>       </a:t>
                </a:r>
                <a14:m>
                  <m:oMath xmlns:m="http://schemas.openxmlformats.org/officeDocument/2006/math">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𝑌</m:t>
                    </m:r>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m:t>
                    </m:r>
                    <m:d>
                      <m:d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ctrlPr>
                      </m:dPr>
                      <m:e>
                        <m:m>
                          <m:mPr>
                            <m:mcs>
                              <m:mc>
                                <m:mcPr>
                                  <m:count m:val="1"/>
                                  <m:mcJc m:val="center"/>
                                </m:mcPr>
                              </m:mc>
                            </m:mcs>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ctrlPr>
                          </m:mPr>
                          <m:mr>
                            <m:e>
                              <m:sSub>
                                <m:sSubPr>
                                  <m:ctrlP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𝑦</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1</m:t>
                                  </m:r>
                                </m:sub>
                              </m:sSub>
                            </m:e>
                          </m:m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𝑦</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2</m:t>
                                  </m:r>
                                </m:sub>
                              </m:sSub>
                            </m:e>
                          </m:mr>
                          <m:mr>
                            <m:e>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m:t>
                              </m:r>
                            </m:e>
                          </m:mr>
                          <m:mr>
                            <m:e>
                              <m:sSub>
                                <m:sSubPr>
                                  <m:ctrlP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ctrlPr>
                                </m:sSubPr>
                                <m:e>
                                  <m:r>
                                    <a:rPr kumimoji="1" lang="en-US" altLang="ja-JP" sz="3200" b="0" i="1" u="none" strike="noStrike" kern="1200" cap="none" spc="0" normalizeH="0" baseline="0" noProof="0">
                                      <a:ln>
                                        <a:noFill/>
                                      </a:ln>
                                      <a:solidFill>
                                        <a:srgbClr val="000000"/>
                                      </a:solidFill>
                                      <a:effectLst/>
                                      <a:uLnTx/>
                                      <a:uFillTx/>
                                      <a:latin typeface="Cambria Math" panose="02040503050406030204" pitchFamily="18" charset="0"/>
                                    </a:rPr>
                                    <m:t>𝑦</m:t>
                                  </m:r>
                                </m:e>
                                <m:sub>
                                  <m:r>
                                    <a:rPr kumimoji="1" lang="en-US" altLang="ja-JP" sz="3200" b="0" i="1" u="none" strike="noStrike" kern="1200" cap="none" spc="0" normalizeH="0" baseline="0" noProof="0" smtClean="0">
                                      <a:ln>
                                        <a:noFill/>
                                      </a:ln>
                                      <a:solidFill>
                                        <a:srgbClr val="000000"/>
                                      </a:solidFill>
                                      <a:effectLst/>
                                      <a:uLnTx/>
                                      <a:uFillTx/>
                                      <a:latin typeface="Cambria Math" panose="02040503050406030204" pitchFamily="18" charset="0"/>
                                    </a:rPr>
                                    <m:t>𝑛</m:t>
                                  </m:r>
                                </m:sub>
                              </m:sSub>
                            </m:e>
                          </m:mr>
                        </m:m>
                      </m:e>
                    </m:d>
                  </m:oMath>
                </a14:m>
                <a:r>
                  <a:rPr lang="en-US" altLang="ja-JP" sz="3200" i="1" dirty="0">
                    <a:solidFill>
                      <a:srgbClr val="000000"/>
                    </a:solidFill>
                  </a:rPr>
                  <a:t>    </a:t>
                </a:r>
                <a14:m>
                  <m:oMath xmlns:m="http://schemas.openxmlformats.org/officeDocument/2006/math">
                    <m:r>
                      <a:rPr lang="en-US" altLang="ja-JP" sz="3200" b="0" i="1" smtClean="0">
                        <a:solidFill>
                          <a:srgbClr val="000000"/>
                        </a:solidFill>
                        <a:latin typeface="Cambria Math" panose="02040503050406030204" pitchFamily="18" charset="0"/>
                      </a:rPr>
                      <m:t>𝐴</m:t>
                    </m:r>
                    <m:r>
                      <a:rPr lang="en-US" altLang="ja-JP" sz="3200" i="1">
                        <a:solidFill>
                          <a:srgbClr val="000000"/>
                        </a:solidFill>
                        <a:latin typeface="Cambria Math" panose="02040503050406030204" pitchFamily="18" charset="0"/>
                      </a:rPr>
                      <m:t>=</m:t>
                    </m:r>
                    <m:d>
                      <m:dPr>
                        <m:ctrlPr>
                          <a:rPr lang="en-US" altLang="ja-JP" sz="3200" i="1">
                            <a:solidFill>
                              <a:srgbClr val="000000"/>
                            </a:solidFill>
                            <a:latin typeface="Cambria Math" panose="02040503050406030204" pitchFamily="18" charset="0"/>
                          </a:rPr>
                        </m:ctrlPr>
                      </m:dPr>
                      <m:e>
                        <m:m>
                          <m:mPr>
                            <m:mcs>
                              <m:mc>
                                <m:mcPr>
                                  <m:count m:val="1"/>
                                  <m:mcJc m:val="center"/>
                                </m:mcPr>
                              </m:mc>
                            </m:mcs>
                            <m:ctrlPr>
                              <a:rPr lang="en-US" altLang="ja-JP" sz="3200" i="1">
                                <a:solidFill>
                                  <a:srgbClr val="000000"/>
                                </a:solidFill>
                                <a:latin typeface="Cambria Math" panose="02040503050406030204" pitchFamily="18" charset="0"/>
                              </a:rPr>
                            </m:ctrlPr>
                          </m:mPr>
                          <m:mr>
                            <m:e>
                              <m:sSub>
                                <m:sSubPr>
                                  <m:ctrlPr>
                                    <a:rPr lang="en-US" altLang="ja-JP" sz="3200" i="1">
                                      <a:solidFill>
                                        <a:srgbClr val="000000"/>
                                      </a:solidFill>
                                      <a:latin typeface="Cambria Math" panose="02040503050406030204" pitchFamily="18" charset="0"/>
                                    </a:rPr>
                                  </m:ctrlPr>
                                </m:sSubPr>
                                <m:e>
                                  <m:r>
                                    <a:rPr lang="en-US" altLang="ja-JP" sz="3200" b="0" i="1" smtClean="0">
                                      <a:solidFill>
                                        <a:srgbClr val="000000"/>
                                      </a:solidFill>
                                      <a:latin typeface="Cambria Math" panose="02040503050406030204" pitchFamily="18" charset="0"/>
                                    </a:rPr>
                                    <m:t>𝑎</m:t>
                                  </m:r>
                                </m:e>
                                <m:sub>
                                  <m:r>
                                    <a:rPr lang="en-US" altLang="ja-JP" sz="3200" i="1">
                                      <a:solidFill>
                                        <a:srgbClr val="000000"/>
                                      </a:solidFill>
                                      <a:latin typeface="Cambria Math" panose="02040503050406030204" pitchFamily="18" charset="0"/>
                                    </a:rPr>
                                    <m:t>1</m:t>
                                  </m:r>
                                </m:sub>
                              </m:sSub>
                            </m:e>
                          </m:mr>
                          <m:mr>
                            <m:e>
                              <m:sSub>
                                <m:sSubPr>
                                  <m:ctrlPr>
                                    <a:rPr lang="en-US" altLang="ja-JP" sz="3200" i="1">
                                      <a:solidFill>
                                        <a:srgbClr val="000000"/>
                                      </a:solidFill>
                                      <a:latin typeface="Cambria Math" panose="02040503050406030204" pitchFamily="18" charset="0"/>
                                    </a:rPr>
                                  </m:ctrlPr>
                                </m:sSubPr>
                                <m:e>
                                  <m:r>
                                    <a:rPr lang="en-US" altLang="ja-JP" sz="3200" b="0" i="1" smtClean="0">
                                      <a:solidFill>
                                        <a:srgbClr val="000000"/>
                                      </a:solidFill>
                                      <a:latin typeface="Cambria Math" panose="02040503050406030204" pitchFamily="18" charset="0"/>
                                    </a:rPr>
                                    <m:t>𝑎</m:t>
                                  </m:r>
                                </m:e>
                                <m:sub>
                                  <m:r>
                                    <a:rPr lang="en-US" altLang="ja-JP" sz="3200" i="1">
                                      <a:solidFill>
                                        <a:srgbClr val="000000"/>
                                      </a:solidFill>
                                      <a:latin typeface="Cambria Math" panose="02040503050406030204" pitchFamily="18" charset="0"/>
                                    </a:rPr>
                                    <m:t>2</m:t>
                                  </m:r>
                                </m:sub>
                              </m:sSub>
                            </m:e>
                          </m:mr>
                          <m:mr>
                            <m:e>
                              <m:r>
                                <a:rPr lang="en-US" altLang="ja-JP" sz="3200" i="1">
                                  <a:solidFill>
                                    <a:srgbClr val="000000"/>
                                  </a:solidFill>
                                  <a:latin typeface="Cambria Math" panose="02040503050406030204" pitchFamily="18" charset="0"/>
                                </a:rPr>
                                <m:t>⋮</m:t>
                              </m:r>
                            </m:e>
                          </m:mr>
                          <m:mr>
                            <m:e>
                              <m:sSub>
                                <m:sSubPr>
                                  <m:ctrlPr>
                                    <a:rPr lang="en-US" altLang="ja-JP" sz="3200" i="1">
                                      <a:solidFill>
                                        <a:srgbClr val="000000"/>
                                      </a:solidFill>
                                      <a:latin typeface="Cambria Math" panose="02040503050406030204" pitchFamily="18" charset="0"/>
                                    </a:rPr>
                                  </m:ctrlPr>
                                </m:sSubPr>
                                <m:e>
                                  <m:r>
                                    <a:rPr lang="en-US" altLang="ja-JP" sz="3200" b="0" i="1" smtClean="0">
                                      <a:solidFill>
                                        <a:srgbClr val="000000"/>
                                      </a:solidFill>
                                      <a:latin typeface="Cambria Math" panose="02040503050406030204" pitchFamily="18" charset="0"/>
                                    </a:rPr>
                                    <m:t>𝑎</m:t>
                                  </m:r>
                                </m:e>
                                <m:sub>
                                  <m:r>
                                    <a:rPr lang="en-US" altLang="ja-JP" sz="3200" b="0" i="1" smtClean="0">
                                      <a:solidFill>
                                        <a:srgbClr val="000000"/>
                                      </a:solidFill>
                                      <a:latin typeface="Cambria Math" panose="02040503050406030204" pitchFamily="18" charset="0"/>
                                    </a:rPr>
                                    <m:t>𝑝</m:t>
                                  </m:r>
                                </m:sub>
                              </m:sSub>
                            </m:e>
                          </m:mr>
                        </m:m>
                      </m:e>
                    </m:d>
                  </m:oMath>
                </a14:m>
                <a:endParaRPr kumimoji="1" lang="en-US" altLang="ja-JP" sz="3200" b="0" i="1" u="none" strike="noStrike" kern="1200" cap="none" spc="0" normalizeH="0" baseline="0" noProof="0" dirty="0">
                  <a:ln>
                    <a:noFill/>
                  </a:ln>
                  <a:solidFill>
                    <a:srgbClr val="000000"/>
                  </a:solidFill>
                  <a:effectLst/>
                  <a:uLnTx/>
                  <a:uFillTx/>
                  <a:ea typeface="ＭＳ Ｐゴシック"/>
                </a:endParaRPr>
              </a:p>
              <a:p>
                <a:pPr fontAlgn="base">
                  <a:spcBef>
                    <a:spcPct val="0"/>
                  </a:spcBef>
                  <a:spcAft>
                    <a:spcPct val="0"/>
                  </a:spcAft>
                  <a:defRPr/>
                </a:pPr>
                <a:endParaRPr lang="en-US" altLang="ja-JP" sz="3200" b="1" dirty="0">
                  <a:solidFill>
                    <a:srgbClr val="0000FF"/>
                  </a:solidFill>
                </a:endParaRPr>
              </a:p>
              <a:p>
                <a:pPr fontAlgn="base">
                  <a:spcBef>
                    <a:spcPct val="0"/>
                  </a:spcBef>
                  <a:spcAft>
                    <a:spcPct val="0"/>
                  </a:spcAft>
                  <a:defRPr/>
                </a:pPr>
                <a:r>
                  <a:rPr lang="ja-JP" altLang="en-US" sz="3200" b="1" dirty="0">
                    <a:solidFill>
                      <a:srgbClr val="0000FF"/>
                    </a:solidFill>
                  </a:rPr>
                  <a:t>モデル</a:t>
                </a:r>
                <a:r>
                  <a:rPr lang="en-US" altLang="ja-JP" sz="3200" b="1" dirty="0">
                    <a:solidFill>
                      <a:srgbClr val="0000FF"/>
                    </a:solidFill>
                  </a:rPr>
                  <a:t>:</a:t>
                </a:r>
                <a:r>
                  <a:rPr lang="ja-JP" altLang="en-US" sz="3200" b="1" dirty="0">
                    <a:solidFill>
                      <a:srgbClr val="0000FF"/>
                    </a:solidFill>
                  </a:rPr>
                  <a:t> </a:t>
                </a:r>
                <a14:m>
                  <m:oMath xmlns:m="http://schemas.openxmlformats.org/officeDocument/2006/math">
                    <m:r>
                      <a:rPr lang="en-US" altLang="ja-JP" sz="3200" i="1" smtClean="0">
                        <a:solidFill>
                          <a:srgbClr val="000000"/>
                        </a:solidFill>
                        <a:latin typeface="Cambria Math" panose="02040503050406030204" pitchFamily="18" charset="0"/>
                      </a:rPr>
                      <m:t>𝑌</m:t>
                    </m:r>
                    <m:r>
                      <a:rPr lang="en-US" altLang="ja-JP" sz="3200" i="1" smtClean="0">
                        <a:solidFill>
                          <a:srgbClr val="000000"/>
                        </a:solidFill>
                        <a:latin typeface="Cambria Math" panose="02040503050406030204" pitchFamily="18" charset="0"/>
                      </a:rPr>
                      <m:t>=</m:t>
                    </m:r>
                    <m:r>
                      <a:rPr lang="en-US" altLang="ja-JP" sz="3200" i="1" smtClean="0">
                        <a:solidFill>
                          <a:srgbClr val="000000"/>
                        </a:solidFill>
                        <a:latin typeface="Cambria Math" panose="02040503050406030204" pitchFamily="18" charset="0"/>
                      </a:rPr>
                      <m:t>𝑋𝐴</m:t>
                    </m:r>
                    <m:r>
                      <a:rPr lang="en-US" altLang="ja-JP" sz="3200" b="0" i="1" smtClean="0">
                        <a:solidFill>
                          <a:srgbClr val="000000"/>
                        </a:solidFill>
                        <a:latin typeface="Cambria Math" panose="02040503050406030204" pitchFamily="18" charset="0"/>
                      </a:rPr>
                      <m:t>+</m:t>
                    </m:r>
                    <m:r>
                      <a:rPr lang="ja-JP" altLang="en-US" sz="3200" i="1">
                        <a:solidFill>
                          <a:srgbClr val="000000"/>
                        </a:solidFill>
                        <a:latin typeface="Cambria Math" panose="02040503050406030204" pitchFamily="18" charset="0"/>
                      </a:rPr>
                      <m:t>𝜀</m:t>
                    </m:r>
                  </m:oMath>
                </a14:m>
                <a:endParaRPr lang="en-US" altLang="ja-JP" sz="3200" i="1" dirty="0">
                  <a:solidFill>
                    <a:srgbClr val="000000"/>
                  </a:solidFill>
                  <a:latin typeface="Cambria Math" panose="02040503050406030204" pitchFamily="18" charset="0"/>
                </a:endParaRPr>
              </a:p>
              <a:p>
                <a:pPr fontAlgn="base">
                  <a:spcBef>
                    <a:spcPct val="0"/>
                  </a:spcBef>
                  <a:spcAft>
                    <a:spcPct val="0"/>
                  </a:spcAft>
                  <a:defRPr/>
                </a:pPr>
                <a:r>
                  <a:rPr lang="ja-JP" altLang="en-US" sz="3200" dirty="0">
                    <a:solidFill>
                      <a:srgbClr val="000000"/>
                    </a:solidFill>
                    <a:latin typeface="Cambria Math" panose="02040503050406030204" pitchFamily="18" charset="0"/>
                  </a:rPr>
                  <a:t>誤差ベクトル</a:t>
                </a:r>
                <a:r>
                  <a:rPr lang="en-US" altLang="ja-JP" sz="3200" dirty="0">
                    <a:solidFill>
                      <a:srgbClr val="000000"/>
                    </a:solidFill>
                    <a:latin typeface="Cambria Math" panose="02040503050406030204" pitchFamily="18" charset="0"/>
                  </a:rPr>
                  <a:t>:</a:t>
                </a:r>
                <a:r>
                  <a:rPr lang="en-US" altLang="ja-JP" sz="3200" i="1" dirty="0">
                    <a:solidFill>
                      <a:srgbClr val="000000"/>
                    </a:solidFill>
                    <a:latin typeface="Cambria Math" panose="02040503050406030204" pitchFamily="18" charset="0"/>
                  </a:rPr>
                  <a:t>  </a:t>
                </a:r>
                <a14:m>
                  <m:oMath xmlns:m="http://schemas.openxmlformats.org/officeDocument/2006/math">
                    <m:r>
                      <a:rPr lang="ja-JP" altLang="en-US" sz="3200" i="1">
                        <a:solidFill>
                          <a:srgbClr val="000000"/>
                        </a:solidFill>
                        <a:latin typeface="Cambria Math" panose="02040503050406030204" pitchFamily="18" charset="0"/>
                      </a:rPr>
                      <m:t>𝜀</m:t>
                    </m:r>
                    <m:r>
                      <a:rPr lang="en-US" altLang="ja-JP" sz="3200" b="0" i="1" smtClean="0">
                        <a:solidFill>
                          <a:srgbClr val="000000"/>
                        </a:solidFill>
                        <a:latin typeface="Cambria Math" panose="02040503050406030204" pitchFamily="18" charset="0"/>
                      </a:rPr>
                      <m:t>~</m:t>
                    </m:r>
                    <m:r>
                      <a:rPr lang="en-US" altLang="ja-JP" sz="3200" b="0" i="1" smtClean="0">
                        <a:solidFill>
                          <a:srgbClr val="000000"/>
                        </a:solidFill>
                        <a:latin typeface="Cambria Math" panose="02040503050406030204" pitchFamily="18" charset="0"/>
                      </a:rPr>
                      <m:t>𝑁</m:t>
                    </m:r>
                    <m:r>
                      <a:rPr lang="en-US" altLang="ja-JP" sz="3200" b="0" i="1" smtClean="0">
                        <a:solidFill>
                          <a:srgbClr val="000000"/>
                        </a:solidFill>
                        <a:latin typeface="Cambria Math" panose="02040503050406030204" pitchFamily="18" charset="0"/>
                      </a:rPr>
                      <m:t>(0,</m:t>
                    </m:r>
                    <m:sSup>
                      <m:sSupPr>
                        <m:ctrlPr>
                          <a:rPr lang="en-US" altLang="ja-JP" sz="3200" b="0" i="1" smtClean="0">
                            <a:solidFill>
                              <a:srgbClr val="000000"/>
                            </a:solidFill>
                            <a:latin typeface="Cambria Math" panose="02040503050406030204" pitchFamily="18" charset="0"/>
                          </a:rPr>
                        </m:ctrlPr>
                      </m:sSupPr>
                      <m:e>
                        <m:r>
                          <a:rPr lang="ja-JP" altLang="en-US" sz="3200" b="0" i="1" smtClean="0">
                            <a:solidFill>
                              <a:srgbClr val="000000"/>
                            </a:solidFill>
                            <a:latin typeface="Cambria Math" panose="02040503050406030204" pitchFamily="18" charset="0"/>
                          </a:rPr>
                          <m:t>𝜎</m:t>
                        </m:r>
                      </m:e>
                      <m:sup>
                        <m:r>
                          <a:rPr lang="en-US" altLang="ja-JP" sz="3200" b="0" i="1" smtClean="0">
                            <a:solidFill>
                              <a:srgbClr val="000000"/>
                            </a:solidFill>
                            <a:latin typeface="Cambria Math" panose="02040503050406030204" pitchFamily="18" charset="0"/>
                          </a:rPr>
                          <m:t>2</m:t>
                        </m:r>
                      </m:sup>
                    </m:sSup>
                    <m:r>
                      <a:rPr lang="en-US" altLang="ja-JP" sz="3200" b="0" i="1" smtClean="0">
                        <a:solidFill>
                          <a:srgbClr val="000000"/>
                        </a:solidFill>
                        <a:latin typeface="Cambria Math" panose="02040503050406030204" pitchFamily="18" charset="0"/>
                      </a:rPr>
                      <m:t>𝐼</m:t>
                    </m:r>
                    <m:r>
                      <a:rPr lang="en-US" altLang="ja-JP" sz="3200" b="0" i="1" smtClean="0">
                        <a:solidFill>
                          <a:srgbClr val="000000"/>
                        </a:solidFill>
                        <a:latin typeface="Cambria Math" panose="02040503050406030204" pitchFamily="18" charset="0"/>
                      </a:rPr>
                      <m:t>)</m:t>
                    </m:r>
                  </m:oMath>
                </a14:m>
                <a:r>
                  <a:rPr lang="en-US" altLang="ja-JP" sz="3200" b="0" dirty="0">
                    <a:solidFill>
                      <a:srgbClr val="000000"/>
                    </a:solidFill>
                    <a:latin typeface="Cambria Math" panose="02040503050406030204" pitchFamily="18" charset="0"/>
                  </a:rPr>
                  <a:t>   (</a:t>
                </a:r>
                <a:r>
                  <a:rPr lang="ja-JP" altLang="en-US" sz="3200" b="0" dirty="0">
                    <a:solidFill>
                      <a:srgbClr val="000000"/>
                    </a:solidFill>
                    <a:latin typeface="Cambria Math" panose="02040503050406030204" pitchFamily="18" charset="0"/>
                  </a:rPr>
                  <a:t>平均 </a:t>
                </a:r>
                <a:r>
                  <a:rPr lang="en-US" altLang="ja-JP" sz="3200" b="0" dirty="0">
                    <a:solidFill>
                      <a:srgbClr val="000000"/>
                    </a:solidFill>
                    <a:latin typeface="Cambria Math" panose="02040503050406030204" pitchFamily="18" charset="0"/>
                  </a:rPr>
                  <a:t>0</a:t>
                </a:r>
                <a:r>
                  <a:rPr lang="ja-JP" altLang="en-US" sz="3200" b="0" dirty="0">
                    <a:solidFill>
                      <a:srgbClr val="000000"/>
                    </a:solidFill>
                    <a:latin typeface="Cambria Math" panose="02040503050406030204" pitchFamily="18" charset="0"/>
                  </a:rPr>
                  <a:t>、共分散行列 </a:t>
                </a:r>
                <a14:m>
                  <m:oMath xmlns:m="http://schemas.openxmlformats.org/officeDocument/2006/math">
                    <m:sSup>
                      <m:sSupPr>
                        <m:ctrlPr>
                          <a:rPr lang="en-US" altLang="ja-JP" sz="3200" i="1">
                            <a:solidFill>
                              <a:srgbClr val="000000"/>
                            </a:solidFill>
                            <a:latin typeface="Cambria Math" panose="02040503050406030204" pitchFamily="18" charset="0"/>
                          </a:rPr>
                        </m:ctrlPr>
                      </m:sSupPr>
                      <m:e>
                        <m:r>
                          <a:rPr lang="ja-JP" altLang="en-US" sz="3200" i="1">
                            <a:solidFill>
                              <a:srgbClr val="000000"/>
                            </a:solidFill>
                            <a:latin typeface="Cambria Math" panose="02040503050406030204" pitchFamily="18" charset="0"/>
                          </a:rPr>
                          <m:t>𝜎</m:t>
                        </m:r>
                      </m:e>
                      <m:sup>
                        <m:r>
                          <a:rPr lang="en-US" altLang="ja-JP" sz="3200" i="1">
                            <a:solidFill>
                              <a:srgbClr val="000000"/>
                            </a:solidFill>
                            <a:latin typeface="Cambria Math" panose="02040503050406030204" pitchFamily="18" charset="0"/>
                          </a:rPr>
                          <m:t>2</m:t>
                        </m:r>
                      </m:sup>
                    </m:sSup>
                    <m:r>
                      <a:rPr lang="en-US" altLang="ja-JP" sz="3200" i="1">
                        <a:solidFill>
                          <a:srgbClr val="000000"/>
                        </a:solidFill>
                        <a:latin typeface="Cambria Math" panose="02040503050406030204" pitchFamily="18" charset="0"/>
                      </a:rPr>
                      <m:t>𝐼</m:t>
                    </m:r>
                  </m:oMath>
                </a14:m>
                <a:r>
                  <a:rPr lang="ja-JP" altLang="en-US" sz="3200" b="0" dirty="0">
                    <a:solidFill>
                      <a:srgbClr val="000000"/>
                    </a:solidFill>
                    <a:latin typeface="Cambria Math" panose="02040503050406030204" pitchFamily="18" charset="0"/>
                  </a:rPr>
                  <a:t> の正規分布）</a:t>
                </a:r>
                <a:endParaRPr lang="en-US" altLang="ja-JP" sz="3200" b="0" dirty="0">
                  <a:solidFill>
                    <a:srgbClr val="000000"/>
                  </a:solidFill>
                  <a:latin typeface="Cambria Math" panose="02040503050406030204" pitchFamily="18" charset="0"/>
                </a:endParaRPr>
              </a:p>
            </p:txBody>
          </p:sp>
        </mc:Choice>
        <mc:Fallback xmlns="">
          <p:sp>
            <p:nvSpPr>
              <p:cNvPr id="2" name="テキスト ボックス 1">
                <a:extLst>
                  <a:ext uri="{FF2B5EF4-FFF2-40B4-BE49-F238E27FC236}">
                    <a16:creationId xmlns:a16="http://schemas.microsoft.com/office/drawing/2014/main" id="{3FAC3AC8-20B0-DDCB-03F4-FF47BBEFDD7B}"/>
                  </a:ext>
                </a:extLst>
              </p:cNvPr>
              <p:cNvSpPr txBox="1">
                <a:spLocks noRot="1" noChangeAspect="1" noMove="1" noResize="1" noEditPoints="1" noAdjustHandles="1" noChangeArrowheads="1" noChangeShapeType="1" noTextEdit="1"/>
              </p:cNvSpPr>
              <p:nvPr/>
            </p:nvSpPr>
            <p:spPr>
              <a:xfrm>
                <a:off x="355017" y="731292"/>
                <a:ext cx="11708959" cy="4892430"/>
              </a:xfrm>
              <a:prstGeom prst="rect">
                <a:avLst/>
              </a:prstGeom>
              <a:blipFill>
                <a:blip r:embed="rId3"/>
                <a:stretch>
                  <a:fillRect l="-1301" t="-2117" r="-1249" b="-311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7222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643C3-367A-055A-F792-94E30B373239}"/>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358E015F-D475-C28F-8ECB-2A529F68A7D8}"/>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ベイズ線形回帰</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D0C92B31-A8D4-2EA9-10D5-A19D4B6BD80E}"/>
                  </a:ext>
                </a:extLst>
              </p:cNvPr>
              <p:cNvSpPr txBox="1"/>
              <p:nvPr/>
            </p:nvSpPr>
            <p:spPr>
              <a:xfrm>
                <a:off x="129592" y="686842"/>
                <a:ext cx="12167183" cy="5935792"/>
              </a:xfrm>
              <a:prstGeom prst="rect">
                <a:avLst/>
              </a:prstGeom>
              <a:noFill/>
            </p:spPr>
            <p:txBody>
              <a:bodyPr wrap="square" rtlCol="0">
                <a:spAutoFit/>
              </a:bodyPr>
              <a:lstStyle/>
              <a:p>
                <a:pPr fontAlgn="base">
                  <a:spcBef>
                    <a:spcPct val="0"/>
                  </a:spcBef>
                  <a:spcAft>
                    <a:spcPct val="0"/>
                  </a:spcAft>
                  <a:defRPr/>
                </a:pPr>
                <a:r>
                  <a:rPr lang="ja-JP" altLang="en-US" sz="3200" b="1" dirty="0">
                    <a:solidFill>
                      <a:schemeClr val="tx1"/>
                    </a:solidFill>
                  </a:rPr>
                  <a:t>モデル</a:t>
                </a:r>
                <a:r>
                  <a:rPr lang="en-US" altLang="ja-JP" sz="3200" b="1" dirty="0">
                    <a:solidFill>
                      <a:schemeClr val="tx1"/>
                    </a:solidFill>
                  </a:rPr>
                  <a:t>:</a:t>
                </a:r>
                <a:r>
                  <a:rPr lang="ja-JP" altLang="en-US" sz="3200" b="1" dirty="0">
                    <a:solidFill>
                      <a:schemeClr val="tx1"/>
                    </a:solidFill>
                  </a:rPr>
                  <a:t> </a:t>
                </a:r>
                <a14:m>
                  <m:oMath xmlns:m="http://schemas.openxmlformats.org/officeDocument/2006/math">
                    <m:r>
                      <a:rPr lang="en-US" altLang="ja-JP" sz="3200" i="1" smtClean="0">
                        <a:solidFill>
                          <a:schemeClr val="tx1"/>
                        </a:solidFill>
                        <a:latin typeface="Cambria Math" panose="02040503050406030204" pitchFamily="18" charset="0"/>
                      </a:rPr>
                      <m:t>𝑌</m:t>
                    </m:r>
                    <m:r>
                      <a:rPr lang="en-US" altLang="ja-JP" sz="3200" i="1" smtClean="0">
                        <a:solidFill>
                          <a:schemeClr val="tx1"/>
                        </a:solidFill>
                        <a:latin typeface="Cambria Math" panose="02040503050406030204" pitchFamily="18" charset="0"/>
                      </a:rPr>
                      <m:t>=</m:t>
                    </m:r>
                    <m:r>
                      <a:rPr lang="en-US" altLang="ja-JP" sz="3200" i="1" smtClean="0">
                        <a:solidFill>
                          <a:schemeClr val="tx1"/>
                        </a:solidFill>
                        <a:latin typeface="Cambria Math" panose="02040503050406030204" pitchFamily="18" charset="0"/>
                      </a:rPr>
                      <m:t>𝑋𝐴</m:t>
                    </m:r>
                    <m:r>
                      <a:rPr lang="en-US" altLang="ja-JP" sz="3200" b="0" i="1" smtClean="0">
                        <a:solidFill>
                          <a:schemeClr val="tx1"/>
                        </a:solidFill>
                        <a:latin typeface="Cambria Math" panose="02040503050406030204" pitchFamily="18" charset="0"/>
                      </a:rPr>
                      <m:t>+</m:t>
                    </m:r>
                    <m:r>
                      <a:rPr lang="ja-JP" altLang="en-US" sz="3200" i="1">
                        <a:solidFill>
                          <a:schemeClr val="tx1"/>
                        </a:solidFill>
                        <a:latin typeface="Cambria Math" panose="02040503050406030204" pitchFamily="18" charset="0"/>
                      </a:rPr>
                      <m:t>𝜀</m:t>
                    </m:r>
                  </m:oMath>
                </a14:m>
                <a:r>
                  <a:rPr lang="en-US" altLang="ja-JP" sz="3200" i="1" dirty="0">
                    <a:solidFill>
                      <a:schemeClr val="tx1"/>
                    </a:solidFill>
                    <a:latin typeface="Cambria Math" panose="02040503050406030204" pitchFamily="18" charset="0"/>
                  </a:rPr>
                  <a:t>  </a:t>
                </a:r>
                <a14:m>
                  <m:oMath xmlns:m="http://schemas.openxmlformats.org/officeDocument/2006/math">
                    <m:r>
                      <a:rPr lang="ja-JP" altLang="en-US" sz="3200" i="1">
                        <a:solidFill>
                          <a:schemeClr val="tx1"/>
                        </a:solidFill>
                        <a:latin typeface="Cambria Math" panose="02040503050406030204" pitchFamily="18" charset="0"/>
                      </a:rPr>
                      <m:t>𝜀</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r>
                      <a:rPr lang="en-US" altLang="ja-JP" sz="3200" b="0" i="1" smtClean="0">
                        <a:solidFill>
                          <a:schemeClr val="tx1"/>
                        </a:solidFill>
                        <a:latin typeface="Cambria Math" panose="02040503050406030204" pitchFamily="18" charset="0"/>
                      </a:rPr>
                      <m:t>(0,</m:t>
                    </m:r>
                    <m:sSup>
                      <m:sSupPr>
                        <m:ctrlPr>
                          <a:rPr lang="en-US" altLang="ja-JP" sz="3200" b="0" i="1" smtClean="0">
                            <a:solidFill>
                              <a:schemeClr val="tx1"/>
                            </a:solidFill>
                            <a:latin typeface="Cambria Math" panose="02040503050406030204" pitchFamily="18" charset="0"/>
                          </a:rPr>
                        </m:ctrlPr>
                      </m:sSupPr>
                      <m:e>
                        <m:r>
                          <a:rPr lang="ja-JP" altLang="en-US" sz="3200" b="0" i="1" smtClean="0">
                            <a:solidFill>
                              <a:schemeClr val="tx1"/>
                            </a:solidFill>
                            <a:latin typeface="Cambria Math" panose="02040503050406030204" pitchFamily="18" charset="0"/>
                          </a:rPr>
                          <m:t>𝜎</m:t>
                        </m:r>
                      </m:e>
                      <m:sup>
                        <m:r>
                          <a:rPr lang="en-US" altLang="ja-JP" sz="3200" b="0" i="1" smtClean="0">
                            <a:solidFill>
                              <a:schemeClr val="tx1"/>
                            </a:solidFill>
                            <a:latin typeface="Cambria Math" panose="02040503050406030204" pitchFamily="18" charset="0"/>
                          </a:rPr>
                          <m:t>2</m:t>
                        </m:r>
                      </m:sup>
                    </m:sSup>
                    <m:r>
                      <a:rPr lang="en-US" altLang="ja-JP" sz="3200" b="0" i="1" smtClean="0">
                        <a:solidFill>
                          <a:schemeClr val="tx1"/>
                        </a:solidFill>
                        <a:latin typeface="Cambria Math" panose="02040503050406030204" pitchFamily="18" charset="0"/>
                      </a:rPr>
                      <m:t>𝐼</m:t>
                    </m:r>
                    <m:r>
                      <a:rPr lang="en-US" altLang="ja-JP" sz="3200" b="0" i="1" smtClean="0">
                        <a:solidFill>
                          <a:schemeClr val="tx1"/>
                        </a:solidFill>
                        <a:latin typeface="Cambria Math" panose="02040503050406030204" pitchFamily="18" charset="0"/>
                      </a:rPr>
                      <m:t>)</m:t>
                    </m:r>
                  </m:oMath>
                </a14:m>
                <a:r>
                  <a:rPr kumimoji="1" lang="en-US" altLang="ja-JP" sz="3200" b="1" i="0" u="none" strike="noStrike" kern="1200" cap="none" spc="0" normalizeH="0" baseline="0" noProof="0" dirty="0">
                    <a:ln>
                      <a:noFill/>
                    </a:ln>
                    <a:solidFill>
                      <a:schemeClr val="tx1"/>
                    </a:solidFill>
                    <a:effectLst/>
                    <a:uLnTx/>
                    <a:uFillTx/>
                    <a:ea typeface="ＭＳ Ｐゴシック"/>
                  </a:rPr>
                  <a:t>     (</a:t>
                </a:r>
                <a14:m>
                  <m:oMath xmlns:m="http://schemas.openxmlformats.org/officeDocument/2006/math">
                    <m:sSup>
                      <m:sSupPr>
                        <m:ctrlPr>
                          <a:rPr lang="en-US" altLang="ja-JP" sz="3200" i="1">
                            <a:latin typeface="Cambria Math" panose="02040503050406030204" pitchFamily="18" charset="0"/>
                          </a:rPr>
                        </m:ctrlPr>
                      </m:sSupPr>
                      <m:e>
                        <m:r>
                          <a:rPr lang="ja-JP" altLang="en-US" sz="3200" i="1">
                            <a:latin typeface="Cambria Math" panose="02040503050406030204" pitchFamily="18" charset="0"/>
                          </a:rPr>
                          <m:t>𝜎</m:t>
                        </m:r>
                      </m:e>
                      <m:sup>
                        <m:r>
                          <a:rPr lang="en-US" altLang="ja-JP" sz="3200" i="1">
                            <a:latin typeface="Cambria Math" panose="02040503050406030204" pitchFamily="18" charset="0"/>
                          </a:rPr>
                          <m:t>2</m:t>
                        </m:r>
                      </m:sup>
                    </m:sSup>
                    <m:r>
                      <a:rPr lang="en-US" altLang="ja-JP" sz="3200" i="1">
                        <a:latin typeface="Cambria Math" panose="02040503050406030204" pitchFamily="18" charset="0"/>
                      </a:rPr>
                      <m:t> </m:t>
                    </m:r>
                    <m:r>
                      <a:rPr lang="ja-JP" altLang="en-US" sz="3200" i="1" smtClean="0">
                        <a:latin typeface="Cambria Math" panose="02040503050406030204" pitchFamily="18" charset="0"/>
                      </a:rPr>
                      <m:t>は</m:t>
                    </m:r>
                  </m:oMath>
                </a14:m>
                <a:r>
                  <a:rPr lang="en-US" altLang="ja-JP" sz="3200" dirty="0">
                    <a:latin typeface="Cambria Math" panose="02040503050406030204" pitchFamily="18" charset="0"/>
                  </a:rPr>
                  <a:t>Ridge</a:t>
                </a:r>
                <a:r>
                  <a:rPr lang="ja-JP" altLang="en-US" sz="3200" dirty="0">
                    <a:latin typeface="Cambria Math" panose="02040503050406030204" pitchFamily="18" charset="0"/>
                  </a:rPr>
                  <a:t>正則化係数に対応</a:t>
                </a:r>
                <a:r>
                  <a:rPr lang="en-US" altLang="ja-JP" sz="3200" dirty="0">
                    <a:latin typeface="Cambria Math" panose="02040503050406030204" pitchFamily="18" charset="0"/>
                  </a:rPr>
                  <a:t>)</a:t>
                </a:r>
                <a:endParaRPr kumimoji="1" lang="en-US" altLang="ja-JP" sz="3200" b="1" i="0" u="none" strike="noStrike" kern="1200" cap="none" spc="0" normalizeH="0" baseline="0" noProof="0" dirty="0">
                  <a:ln>
                    <a:noFill/>
                  </a:ln>
                  <a:solidFill>
                    <a:schemeClr val="tx1"/>
                  </a:solidFill>
                  <a:effectLst/>
                  <a:uLnTx/>
                  <a:uFillTx/>
                  <a:ea typeface="ＭＳ Ｐゴシック"/>
                </a:endParaRPr>
              </a:p>
              <a:p>
                <a:pPr lvl="0" fontAlgn="base">
                  <a:spcBef>
                    <a:spcPct val="0"/>
                  </a:spcBef>
                  <a:spcAft>
                    <a:spcPct val="0"/>
                  </a:spcAft>
                  <a:defRPr/>
                </a:pPr>
                <a:r>
                  <a:rPr kumimoji="1" lang="ja-JP" altLang="en-US" sz="3200" b="1" u="none" strike="noStrike" kern="1200" cap="none" spc="0" normalizeH="0" baseline="0" noProof="0" dirty="0">
                    <a:ln>
                      <a:noFill/>
                    </a:ln>
                    <a:solidFill>
                      <a:schemeClr val="tx1"/>
                    </a:solidFill>
                    <a:effectLst/>
                    <a:uLnTx/>
                    <a:uFillTx/>
                  </a:rPr>
                  <a:t>パラメータ</a:t>
                </a:r>
                <a14:m>
                  <m:oMath xmlns:m="http://schemas.openxmlformats.org/officeDocument/2006/math">
                    <m:r>
                      <a:rPr lang="en-US" altLang="ja-JP" sz="3200" b="1" i="1" smtClean="0">
                        <a:solidFill>
                          <a:schemeClr val="tx1"/>
                        </a:solidFill>
                        <a:latin typeface="Cambria Math" panose="02040503050406030204" pitchFamily="18" charset="0"/>
                      </a:rPr>
                      <m:t>𝑨</m:t>
                    </m:r>
                  </m:oMath>
                </a14:m>
                <a:r>
                  <a:rPr lang="en-US" altLang="ja-JP" sz="3200" b="1" dirty="0">
                    <a:solidFill>
                      <a:schemeClr val="tx1"/>
                    </a:solidFill>
                    <a:latin typeface="Cambria Math" panose="02040503050406030204" pitchFamily="18" charset="0"/>
                  </a:rPr>
                  <a:t> </a:t>
                </a:r>
                <a:r>
                  <a:rPr lang="ja-JP" altLang="en-US" sz="3200" b="1" dirty="0">
                    <a:solidFill>
                      <a:schemeClr val="tx1"/>
                    </a:solidFill>
                    <a:latin typeface="Cambria Math" panose="02040503050406030204" pitchFamily="18" charset="0"/>
                  </a:rPr>
                  <a:t>の事前分布</a:t>
                </a:r>
                <a:r>
                  <a:rPr lang="ja-JP" altLang="en-US" sz="3200" dirty="0">
                    <a:solidFill>
                      <a:schemeClr val="tx1"/>
                    </a:solidFill>
                    <a:latin typeface="Cambria Math" panose="02040503050406030204" pitchFamily="18" charset="0"/>
                  </a:rPr>
                  <a:t>を仮定</a:t>
                </a:r>
                <a:r>
                  <a:rPr lang="en-US" altLang="ja-JP" sz="3200" dirty="0">
                    <a:solidFill>
                      <a:schemeClr val="tx1"/>
                    </a:solidFill>
                    <a:latin typeface="Cambria Math" panose="02040503050406030204" pitchFamily="18" charset="0"/>
                  </a:rPr>
                  <a:t>:</a:t>
                </a:r>
                <a:r>
                  <a:rPr lang="ja-JP" altLang="en-US" sz="3200" dirty="0">
                    <a:solidFill>
                      <a:schemeClr val="tx1"/>
                    </a:solidFill>
                    <a:latin typeface="Cambria Math" panose="02040503050406030204" pitchFamily="18" charset="0"/>
                  </a:rPr>
                  <a:t> </a:t>
                </a:r>
                <a14:m>
                  <m:oMath xmlns:m="http://schemas.openxmlformats.org/officeDocument/2006/math">
                    <m:r>
                      <a:rPr lang="en-US" altLang="ja-JP" sz="3200" b="0" i="1" smtClean="0">
                        <a:solidFill>
                          <a:schemeClr val="tx1"/>
                        </a:solidFill>
                        <a:latin typeface="Cambria Math" panose="02040503050406030204" pitchFamily="18" charset="0"/>
                      </a:rPr>
                      <m:t>𝑝</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𝐴</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d>
                      <m:dPr>
                        <m:ctrlPr>
                          <a:rPr lang="en-US" altLang="ja-JP" sz="3200" b="0" i="1" smtClean="0">
                            <a:solidFill>
                              <a:schemeClr val="tx1"/>
                            </a:solidFill>
                            <a:latin typeface="Cambria Math" panose="02040503050406030204" pitchFamily="18" charset="0"/>
                          </a:rPr>
                        </m:ctrlPr>
                      </m:dPr>
                      <m:e>
                        <m:r>
                          <a:rPr lang="en-US" altLang="ja-JP" sz="3200" b="0" i="1" smtClean="0">
                            <a:solidFill>
                              <a:schemeClr val="tx1"/>
                            </a:solidFill>
                            <a:latin typeface="Cambria Math" panose="02040503050406030204" pitchFamily="18" charset="0"/>
                          </a:rPr>
                          <m:t>𝐴</m:t>
                        </m:r>
                        <m:r>
                          <a:rPr lang="en-US" altLang="ja-JP" sz="3200" b="0" i="1" smtClean="0">
                            <a:solidFill>
                              <a:schemeClr val="tx1"/>
                            </a:solidFill>
                            <a:latin typeface="Cambria Math" panose="02040503050406030204" pitchFamily="18" charset="0"/>
                          </a:rPr>
                          <m:t>;</m:t>
                        </m:r>
                        <m:sSub>
                          <m:sSubPr>
                            <m:ctrlPr>
                              <a:rPr lang="en-US" altLang="ja-JP" sz="3200" b="0" i="1" smtClean="0">
                                <a:solidFill>
                                  <a:schemeClr val="tx1"/>
                                </a:solidFill>
                                <a:latin typeface="Cambria Math" panose="02040503050406030204" pitchFamily="18" charset="0"/>
                              </a:rPr>
                            </m:ctrlPr>
                          </m:sSubPr>
                          <m:e>
                            <m:r>
                              <a:rPr lang="ja-JP" altLang="en-US" sz="3200" b="0" i="1" smtClean="0">
                                <a:solidFill>
                                  <a:schemeClr val="tx1"/>
                                </a:solidFill>
                                <a:latin typeface="Cambria Math" panose="02040503050406030204" pitchFamily="18" charset="0"/>
                              </a:rPr>
                              <m:t>𝜇</m:t>
                            </m:r>
                          </m:e>
                          <m:sub>
                            <m:r>
                              <a:rPr lang="en-US" altLang="ja-JP" sz="3200" b="0" i="1" smtClean="0">
                                <a:solidFill>
                                  <a:schemeClr val="tx1"/>
                                </a:solidFill>
                                <a:latin typeface="Cambria Math" panose="02040503050406030204" pitchFamily="18" charset="0"/>
                              </a:rPr>
                              <m:t>0</m:t>
                            </m:r>
                          </m:sub>
                        </m:sSub>
                        <m:r>
                          <a:rPr lang="en-US" altLang="ja-JP" sz="3200" b="0" i="1" smtClean="0">
                            <a:solidFill>
                              <a:schemeClr val="tx1"/>
                            </a:solidFill>
                            <a:latin typeface="Cambria Math" panose="02040503050406030204" pitchFamily="18" charset="0"/>
                          </a:rPr>
                          <m:t>,</m:t>
                        </m:r>
                        <m:sSub>
                          <m:sSubPr>
                            <m:ctrlPr>
                              <a:rPr lang="en-US" altLang="ja-JP" sz="3200" b="0" i="1" smtClean="0">
                                <a:solidFill>
                                  <a:schemeClr val="tx1"/>
                                </a:solidFill>
                                <a:latin typeface="Cambria Math" panose="02040503050406030204" pitchFamily="18" charset="0"/>
                              </a:rPr>
                            </m:ctrlPr>
                          </m:sSubPr>
                          <m:e>
                            <m:r>
                              <m:rPr>
                                <m:sty m:val="p"/>
                              </m:rPr>
                              <a:rPr lang="el-GR" altLang="ja-JP" sz="3200" i="1">
                                <a:solidFill>
                                  <a:schemeClr val="tx1"/>
                                </a:solidFill>
                                <a:latin typeface="Cambria Math" panose="02040503050406030204" pitchFamily="18" charset="0"/>
                                <a:ea typeface="Cambria Math" panose="02040503050406030204" pitchFamily="18" charset="0"/>
                              </a:rPr>
                              <m:t>Σ</m:t>
                            </m:r>
                          </m:e>
                          <m:sub>
                            <m:r>
                              <a:rPr lang="en-US" altLang="ja-JP" sz="3200" b="0" i="1" smtClean="0">
                                <a:solidFill>
                                  <a:schemeClr val="tx1"/>
                                </a:solidFill>
                                <a:latin typeface="Cambria Math" panose="02040503050406030204" pitchFamily="18" charset="0"/>
                              </a:rPr>
                              <m:t>0</m:t>
                            </m:r>
                          </m:sub>
                        </m:sSub>
                      </m:e>
                    </m:d>
                  </m:oMath>
                </a14:m>
                <a:endParaRPr lang="en-US" altLang="ja-JP" sz="3200" b="0" dirty="0">
                  <a:solidFill>
                    <a:schemeClr val="tx1"/>
                  </a:solidFill>
                  <a:latin typeface="Cambria Math" panose="02040503050406030204" pitchFamily="18" charset="0"/>
                  <a:ea typeface="Cambria Math" panose="02040503050406030204" pitchFamily="18" charset="0"/>
                </a:endParaRPr>
              </a:p>
              <a:p>
                <a:pPr lvl="0" fontAlgn="base">
                  <a:spcBef>
                    <a:spcPct val="0"/>
                  </a:spcBef>
                  <a:spcAft>
                    <a:spcPct val="0"/>
                  </a:spcAft>
                  <a:defRPr/>
                </a:pPr>
                <a:r>
                  <a:rPr kumimoji="1" lang="ja-JP" altLang="en-US" sz="3200" b="1" u="none" strike="noStrike" kern="1200" cap="none" spc="0" normalizeH="0" baseline="0" noProof="0" dirty="0">
                    <a:ln>
                      <a:noFill/>
                    </a:ln>
                    <a:solidFill>
                      <a:schemeClr val="tx1"/>
                    </a:solidFill>
                    <a:effectLst/>
                    <a:uLnTx/>
                    <a:uFillTx/>
                  </a:rPr>
                  <a:t>尤度：</a:t>
                </a:r>
                <a:r>
                  <a:rPr lang="ja-JP" altLang="en-US" sz="3200" dirty="0">
                    <a:solidFill>
                      <a:schemeClr val="tx1"/>
                    </a:solidFill>
                    <a:latin typeface="Cambria Math" panose="02040503050406030204" pitchFamily="18" charset="0"/>
                  </a:rPr>
                  <a:t> </a:t>
                </a:r>
                <a14:m>
                  <m:oMath xmlns:m="http://schemas.openxmlformats.org/officeDocument/2006/math">
                    <m:r>
                      <a:rPr lang="en-US" altLang="ja-JP" sz="3200" b="0" i="1" smtClean="0">
                        <a:solidFill>
                          <a:schemeClr val="tx1"/>
                        </a:solidFill>
                        <a:latin typeface="Cambria Math" panose="02040503050406030204" pitchFamily="18" charset="0"/>
                      </a:rPr>
                      <m:t>𝑝</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𝑌</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𝐴</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𝑋</m:t>
                    </m:r>
                    <m:r>
                      <a:rPr lang="en-US" altLang="ja-JP" sz="3200" b="0" i="1" smtClean="0">
                        <a:solidFill>
                          <a:schemeClr val="tx1"/>
                        </a:solidFill>
                        <a:latin typeface="Cambria Math" panose="02040503050406030204" pitchFamily="18" charset="0"/>
                      </a:rPr>
                      <m:t>,</m:t>
                    </m:r>
                    <m:sSup>
                      <m:sSupPr>
                        <m:ctrlPr>
                          <a:rPr lang="en-US" altLang="ja-JP" sz="3200" i="1">
                            <a:solidFill>
                              <a:schemeClr val="tx1"/>
                            </a:solidFill>
                            <a:latin typeface="Cambria Math" panose="02040503050406030204" pitchFamily="18" charset="0"/>
                          </a:rPr>
                        </m:ctrlPr>
                      </m:sSupPr>
                      <m:e>
                        <m:r>
                          <a:rPr lang="ja-JP" altLang="en-US" sz="3200" i="1">
                            <a:solidFill>
                              <a:schemeClr val="tx1"/>
                            </a:solidFill>
                            <a:latin typeface="Cambria Math" panose="02040503050406030204" pitchFamily="18" charset="0"/>
                          </a:rPr>
                          <m:t>𝜎</m:t>
                        </m:r>
                      </m:e>
                      <m:sup>
                        <m:r>
                          <a:rPr lang="en-US" altLang="ja-JP" sz="3200" i="1">
                            <a:solidFill>
                              <a:schemeClr val="tx1"/>
                            </a:solidFill>
                            <a:latin typeface="Cambria Math" panose="02040503050406030204" pitchFamily="18" charset="0"/>
                          </a:rPr>
                          <m:t>2</m:t>
                        </m:r>
                      </m:sup>
                    </m:sSup>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d>
                      <m:dPr>
                        <m:ctrlPr>
                          <a:rPr lang="en-US" altLang="ja-JP" sz="3200" b="0" i="1" smtClean="0">
                            <a:solidFill>
                              <a:schemeClr val="tx1"/>
                            </a:solidFill>
                            <a:latin typeface="Cambria Math" panose="02040503050406030204" pitchFamily="18" charset="0"/>
                          </a:rPr>
                        </m:ctrlPr>
                      </m:dPr>
                      <m:e>
                        <m:r>
                          <a:rPr lang="en-US" altLang="ja-JP" sz="3200" b="0" i="1" smtClean="0">
                            <a:solidFill>
                              <a:schemeClr val="tx1"/>
                            </a:solidFill>
                            <a:latin typeface="Cambria Math" panose="02040503050406030204" pitchFamily="18" charset="0"/>
                          </a:rPr>
                          <m:t>𝑌</m:t>
                        </m:r>
                        <m:r>
                          <a:rPr lang="en-US" altLang="ja-JP" sz="3200" b="0" i="1" smtClean="0">
                            <a:solidFill>
                              <a:schemeClr val="tx1"/>
                            </a:solidFill>
                            <a:latin typeface="Cambria Math" panose="02040503050406030204" pitchFamily="18" charset="0"/>
                          </a:rPr>
                          <m:t>;</m:t>
                        </m:r>
                        <m:r>
                          <a:rPr lang="en-US" altLang="ja-JP" sz="3200" i="1">
                            <a:solidFill>
                              <a:schemeClr val="tx1"/>
                            </a:solidFill>
                            <a:latin typeface="Cambria Math" panose="02040503050406030204" pitchFamily="18" charset="0"/>
                          </a:rPr>
                          <m:t>𝑋𝐴</m:t>
                        </m:r>
                        <m:r>
                          <a:rPr lang="en-US" altLang="ja-JP" sz="3200" b="0" i="1" smtClean="0">
                            <a:solidFill>
                              <a:schemeClr val="tx1"/>
                            </a:solidFill>
                            <a:latin typeface="Cambria Math" panose="02040503050406030204" pitchFamily="18" charset="0"/>
                          </a:rPr>
                          <m:t>,</m:t>
                        </m:r>
                        <m:sSup>
                          <m:sSupPr>
                            <m:ctrlPr>
                              <a:rPr lang="en-US" altLang="ja-JP" sz="3200" i="1">
                                <a:solidFill>
                                  <a:schemeClr val="tx1"/>
                                </a:solidFill>
                                <a:latin typeface="Cambria Math" panose="02040503050406030204" pitchFamily="18" charset="0"/>
                              </a:rPr>
                            </m:ctrlPr>
                          </m:sSupPr>
                          <m:e>
                            <m:r>
                              <a:rPr lang="ja-JP" altLang="en-US" sz="3200" i="1">
                                <a:solidFill>
                                  <a:schemeClr val="tx1"/>
                                </a:solidFill>
                                <a:latin typeface="Cambria Math" panose="02040503050406030204" pitchFamily="18" charset="0"/>
                              </a:rPr>
                              <m:t>𝜎</m:t>
                            </m:r>
                          </m:e>
                          <m:sup>
                            <m:r>
                              <a:rPr lang="en-US" altLang="ja-JP" sz="3200" i="1">
                                <a:solidFill>
                                  <a:schemeClr val="tx1"/>
                                </a:solidFill>
                                <a:latin typeface="Cambria Math" panose="02040503050406030204" pitchFamily="18" charset="0"/>
                              </a:rPr>
                              <m:t>2</m:t>
                            </m:r>
                          </m:sup>
                        </m:sSup>
                        <m:r>
                          <a:rPr lang="en-US" altLang="ja-JP" sz="3200" b="0" i="1" smtClean="0">
                            <a:solidFill>
                              <a:schemeClr val="tx1"/>
                            </a:solidFill>
                            <a:latin typeface="Cambria Math" panose="02040503050406030204" pitchFamily="18" charset="0"/>
                          </a:rPr>
                          <m:t>𝐼</m:t>
                        </m:r>
                      </m:e>
                    </m:d>
                  </m:oMath>
                </a14:m>
                <a:r>
                  <a:rPr kumimoji="1" lang="ja-JP" altLang="en-US" sz="3200" b="1" u="none" strike="noStrike" kern="1200" cap="none" spc="0" normalizeH="0" baseline="0" noProof="0" dirty="0">
                    <a:ln>
                      <a:noFill/>
                    </a:ln>
                    <a:solidFill>
                      <a:schemeClr val="tx1"/>
                    </a:solidFill>
                    <a:effectLst/>
                    <a:uLnTx/>
                    <a:uFillTx/>
                  </a:rPr>
                  <a:t> </a:t>
                </a:r>
                <a:endParaRPr lang="en-US" altLang="ja-JP" sz="3200" b="0" dirty="0">
                  <a:solidFill>
                    <a:schemeClr val="tx1"/>
                  </a:solidFill>
                  <a:latin typeface="Cambria Math" panose="02040503050406030204" pitchFamily="18" charset="0"/>
                  <a:ea typeface="Cambria Math" panose="02040503050406030204" pitchFamily="18" charset="0"/>
                </a:endParaRPr>
              </a:p>
              <a:p>
                <a:pPr lvl="0" fontAlgn="base">
                  <a:spcBef>
                    <a:spcPct val="0"/>
                  </a:spcBef>
                  <a:spcAft>
                    <a:spcPct val="0"/>
                  </a:spcAft>
                  <a:defRPr/>
                </a:pPr>
                <a:r>
                  <a:rPr kumimoji="1" lang="ja-JP" altLang="en-US" sz="3200" b="1" u="none" strike="noStrike" kern="1200" cap="none" spc="0" normalizeH="0" baseline="0" noProof="0" dirty="0">
                    <a:ln>
                      <a:noFill/>
                    </a:ln>
                    <a:solidFill>
                      <a:schemeClr val="tx1"/>
                    </a:solidFill>
                    <a:effectLst/>
                    <a:uLnTx/>
                    <a:uFillTx/>
                  </a:rPr>
                  <a:t>データ</a:t>
                </a:r>
                <a:r>
                  <a:rPr kumimoji="1" lang="en-US" altLang="ja-JP" sz="3200" b="1" u="none" strike="noStrike" kern="1200" cap="none" spc="0" normalizeH="0" baseline="0" noProof="0" dirty="0">
                    <a:ln>
                      <a:noFill/>
                    </a:ln>
                    <a:solidFill>
                      <a:schemeClr val="tx1"/>
                    </a:solidFill>
                    <a:effectLst/>
                    <a:uLnTx/>
                    <a:uFillTx/>
                  </a:rPr>
                  <a:t>X</a:t>
                </a:r>
                <a:r>
                  <a:rPr kumimoji="1" lang="ja-JP" altLang="en-US" sz="3200" b="1" u="none" strike="noStrike" kern="1200" cap="none" spc="0" normalizeH="0" baseline="0" noProof="0" dirty="0">
                    <a:ln>
                      <a:noFill/>
                    </a:ln>
                    <a:solidFill>
                      <a:schemeClr val="tx1"/>
                    </a:solidFill>
                    <a:effectLst/>
                    <a:uLnTx/>
                    <a:uFillTx/>
                  </a:rPr>
                  <a:t>で</a:t>
                </a:r>
                <a14:m>
                  <m:oMath xmlns:m="http://schemas.openxmlformats.org/officeDocument/2006/math">
                    <m:r>
                      <a:rPr lang="en-US" altLang="ja-JP" sz="3200" b="1" i="1" smtClean="0">
                        <a:solidFill>
                          <a:schemeClr val="tx1"/>
                        </a:solidFill>
                        <a:latin typeface="Cambria Math" panose="02040503050406030204" pitchFamily="18" charset="0"/>
                      </a:rPr>
                      <m:t>𝑨</m:t>
                    </m:r>
                  </m:oMath>
                </a14:m>
                <a:r>
                  <a:rPr lang="ja-JP" altLang="en-US" sz="3200" b="1" dirty="0">
                    <a:solidFill>
                      <a:schemeClr val="tx1"/>
                    </a:solidFill>
                    <a:latin typeface="Cambria Math" panose="02040503050406030204" pitchFamily="18" charset="0"/>
                  </a:rPr>
                  <a:t>の分布を更新</a:t>
                </a:r>
                <a:r>
                  <a:rPr lang="en-US" altLang="ja-JP" sz="3200" b="1" dirty="0">
                    <a:solidFill>
                      <a:schemeClr val="tx1"/>
                    </a:solidFill>
                    <a:latin typeface="Cambria Math" panose="02040503050406030204" pitchFamily="18" charset="0"/>
                  </a:rPr>
                  <a:t>: </a:t>
                </a:r>
                <a:r>
                  <a:rPr kumimoji="1" lang="ja-JP" altLang="en-US" sz="3200" b="1" u="none" strike="noStrike" kern="1200" cap="none" spc="0" normalizeH="0" baseline="0" noProof="0" dirty="0">
                    <a:ln>
                      <a:noFill/>
                    </a:ln>
                    <a:solidFill>
                      <a:schemeClr val="tx1"/>
                    </a:solidFill>
                    <a:effectLst/>
                    <a:uLnTx/>
                    <a:uFillTx/>
                  </a:rPr>
                  <a:t>事後分布 </a:t>
                </a:r>
                <a:r>
                  <a:rPr kumimoji="1" lang="en-US" altLang="ja-JP" sz="3200" b="1" u="none" strike="noStrike" kern="1200" cap="none" spc="0" normalizeH="0" baseline="0" noProof="0" dirty="0">
                    <a:ln>
                      <a:noFill/>
                    </a:ln>
                    <a:solidFill>
                      <a:schemeClr val="tx1"/>
                    </a:solidFill>
                    <a:effectLst/>
                    <a:uLnTx/>
                    <a:uFillTx/>
                  </a:rPr>
                  <a:t>(</a:t>
                </a:r>
                <a:r>
                  <a:rPr kumimoji="1" lang="ja-JP" altLang="en-US" sz="3200" b="1" u="none" strike="noStrike" kern="1200" cap="none" spc="0" normalizeH="0" baseline="0" noProof="0" dirty="0">
                    <a:ln>
                      <a:noFill/>
                    </a:ln>
                    <a:solidFill>
                      <a:schemeClr val="tx1"/>
                    </a:solidFill>
                    <a:effectLst/>
                    <a:uLnTx/>
                    <a:uFillTx/>
                  </a:rPr>
                  <a:t>ベイズの定理</a:t>
                </a:r>
                <a:r>
                  <a:rPr kumimoji="1" lang="en-US" altLang="ja-JP" sz="3200" b="1" u="none" strike="noStrike" kern="1200" cap="none" spc="0" normalizeH="0" baseline="0" noProof="0" dirty="0">
                    <a:ln>
                      <a:noFill/>
                    </a:ln>
                    <a:solidFill>
                      <a:schemeClr val="tx1"/>
                    </a:solidFill>
                    <a:effectLst/>
                    <a:uLnTx/>
                    <a:uFillTx/>
                  </a:rPr>
                  <a:t>)</a:t>
                </a:r>
                <a:br>
                  <a:rPr kumimoji="1" lang="en-US" altLang="ja-JP" sz="3200" b="1" u="none" strike="noStrike" kern="1200" cap="none" spc="0" normalizeH="0" baseline="0" noProof="0" dirty="0">
                    <a:ln>
                      <a:noFill/>
                    </a:ln>
                    <a:solidFill>
                      <a:schemeClr val="tx1"/>
                    </a:solidFill>
                    <a:effectLst/>
                    <a:uLnTx/>
                    <a:uFillTx/>
                  </a:rPr>
                </a:br>
                <a:r>
                  <a:rPr kumimoji="1" lang="ja-JP" altLang="en-US" sz="2400" i="1" u="none" strike="noStrike" kern="1200" cap="none" spc="0" normalizeH="0" baseline="0" noProof="0" dirty="0">
                    <a:ln>
                      <a:noFill/>
                    </a:ln>
                    <a:solidFill>
                      <a:srgbClr val="0000FF"/>
                    </a:solidFill>
                    <a:effectLst/>
                    <a:uLnTx/>
                    <a:uFillTx/>
                  </a:rPr>
                  <a:t>　　</a:t>
                </a:r>
                <a:r>
                  <a:rPr kumimoji="1" lang="en-US" altLang="ja-JP" sz="2400" i="1" u="none" strike="noStrike" kern="1200" cap="none" spc="0" normalizeH="0" baseline="0" noProof="0" dirty="0">
                    <a:ln>
                      <a:noFill/>
                    </a:ln>
                    <a:solidFill>
                      <a:srgbClr val="0000FF"/>
                    </a:solidFill>
                    <a:effectLst/>
                    <a:uLnTx/>
                    <a:uFillTx/>
                  </a:rPr>
                  <a:t>(</a:t>
                </a:r>
                <a:r>
                  <a:rPr kumimoji="1" lang="ja-JP" altLang="en-US" sz="2400" i="1" u="none" strike="noStrike" kern="1200" cap="none" spc="0" normalizeH="0" baseline="0" noProof="0" dirty="0">
                    <a:ln>
                      <a:noFill/>
                    </a:ln>
                    <a:solidFill>
                      <a:srgbClr val="0000FF"/>
                    </a:solidFill>
                    <a:effectLst/>
                    <a:uLnTx/>
                    <a:uFillTx/>
                  </a:rPr>
                  <a:t>正規分布</a:t>
                </a:r>
                <a:r>
                  <a:rPr lang="ja-JP" altLang="en-US" sz="2400" i="1" dirty="0">
                    <a:solidFill>
                      <a:srgbClr val="0000FF"/>
                    </a:solidFill>
                  </a:rPr>
                  <a:t>の積</a:t>
                </a:r>
                <a:r>
                  <a:rPr kumimoji="1" lang="ja-JP" altLang="en-US" sz="2400" i="1" u="none" strike="noStrike" kern="1200" cap="none" spc="0" normalizeH="0" baseline="0" noProof="0" dirty="0">
                    <a:ln>
                      <a:noFill/>
                    </a:ln>
                    <a:solidFill>
                      <a:srgbClr val="0000FF"/>
                    </a:solidFill>
                    <a:effectLst/>
                    <a:uLnTx/>
                    <a:uFillTx/>
                  </a:rPr>
                  <a:t>も正規分布になる</a:t>
                </a:r>
                <a:r>
                  <a:rPr kumimoji="1" lang="en-US" altLang="ja-JP" sz="2400" i="1" u="none" strike="noStrike" kern="1200" cap="none" spc="0" normalizeH="0" baseline="0" noProof="0" dirty="0">
                    <a:ln>
                      <a:noFill/>
                    </a:ln>
                    <a:solidFill>
                      <a:srgbClr val="0000FF"/>
                    </a:solidFill>
                    <a:effectLst/>
                    <a:uLnTx/>
                    <a:uFillTx/>
                  </a:rPr>
                  <a:t>)</a:t>
                </a:r>
              </a:p>
              <a:p>
                <a:pPr lvl="0" fontAlgn="base">
                  <a:spcBef>
                    <a:spcPct val="0"/>
                  </a:spcBef>
                  <a:spcAft>
                    <a:spcPct val="0"/>
                  </a:spcAft>
                  <a:defRPr/>
                </a:pPr>
                <a:r>
                  <a:rPr lang="en-US" altLang="ja-JP" sz="3200" noProof="0" dirty="0"/>
                  <a:t>	</a:t>
                </a:r>
                <a14:m>
                  <m:oMath xmlns:m="http://schemas.openxmlformats.org/officeDocument/2006/math">
                    <m:r>
                      <a:rPr lang="en-US" altLang="ja-JP" sz="3200" b="0" i="1" smtClean="0">
                        <a:solidFill>
                          <a:schemeClr val="tx1"/>
                        </a:solidFill>
                        <a:latin typeface="Cambria Math" panose="02040503050406030204" pitchFamily="18" charset="0"/>
                      </a:rPr>
                      <m:t>𝑝</m:t>
                    </m:r>
                    <m:d>
                      <m:dPr>
                        <m:ctrlPr>
                          <a:rPr lang="en-US" altLang="ja-JP" sz="3200" i="1">
                            <a:solidFill>
                              <a:schemeClr val="tx1"/>
                            </a:solidFill>
                            <a:latin typeface="Cambria Math" panose="02040503050406030204" pitchFamily="18" charset="0"/>
                          </a:rPr>
                        </m:ctrlPr>
                      </m:dPr>
                      <m:e>
                        <m:r>
                          <a:rPr lang="en-US" altLang="ja-JP" sz="3200" b="0" i="1" smtClean="0">
                            <a:solidFill>
                              <a:schemeClr val="tx1"/>
                            </a:solidFill>
                            <a:latin typeface="Cambria Math" panose="02040503050406030204" pitchFamily="18" charset="0"/>
                          </a:rPr>
                          <m:t>𝐴</m:t>
                        </m:r>
                        <m:r>
                          <a:rPr lang="en-US" altLang="ja-JP" sz="3200" b="0" i="1">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𝑌</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𝑋</m:t>
                        </m:r>
                        <m:r>
                          <a:rPr lang="en-US" altLang="ja-JP" sz="3200" b="0" i="1" smtClean="0">
                            <a:solidFill>
                              <a:schemeClr val="tx1"/>
                            </a:solidFill>
                            <a:latin typeface="Cambria Math" panose="02040503050406030204" pitchFamily="18" charset="0"/>
                          </a:rPr>
                          <m:t>,</m:t>
                        </m:r>
                        <m:sSup>
                          <m:sSupPr>
                            <m:ctrlPr>
                              <a:rPr lang="en-US" altLang="ja-JP" sz="3200" i="1">
                                <a:solidFill>
                                  <a:schemeClr val="tx1"/>
                                </a:solidFill>
                                <a:latin typeface="Cambria Math" panose="02040503050406030204" pitchFamily="18" charset="0"/>
                              </a:rPr>
                            </m:ctrlPr>
                          </m:sSupPr>
                          <m:e>
                            <m:r>
                              <a:rPr lang="ja-JP" altLang="en-US" sz="3200" b="0" i="1">
                                <a:solidFill>
                                  <a:schemeClr val="tx1"/>
                                </a:solidFill>
                                <a:latin typeface="Cambria Math" panose="02040503050406030204" pitchFamily="18" charset="0"/>
                              </a:rPr>
                              <m:t>𝜎</m:t>
                            </m:r>
                          </m:e>
                          <m:sup>
                            <m:r>
                              <a:rPr lang="en-US" altLang="ja-JP" sz="3200" b="0" i="1">
                                <a:solidFill>
                                  <a:schemeClr val="tx1"/>
                                </a:solidFill>
                                <a:latin typeface="Cambria Math" panose="02040503050406030204" pitchFamily="18" charset="0"/>
                              </a:rPr>
                              <m:t>2</m:t>
                            </m:r>
                          </m:sup>
                        </m:sSup>
                      </m:e>
                    </m:d>
                    <m:r>
                      <a:rPr lang="en-US" altLang="ja-JP" sz="3200" b="0" i="1">
                        <a:solidFill>
                          <a:schemeClr val="tx1"/>
                        </a:solidFill>
                        <a:latin typeface="Cambria Math" panose="02040503050406030204" pitchFamily="18" charset="0"/>
                      </a:rPr>
                      <m:t>=</m:t>
                    </m:r>
                    <m:f>
                      <m:fPr>
                        <m:ctrlPr>
                          <a:rPr lang="en-US" altLang="ja-JP" sz="3200" i="1">
                            <a:solidFill>
                              <a:schemeClr val="tx1"/>
                            </a:solidFill>
                            <a:latin typeface="Cambria Math" panose="02040503050406030204" pitchFamily="18" charset="0"/>
                          </a:rPr>
                        </m:ctrlPr>
                      </m:fPr>
                      <m:num>
                        <m:r>
                          <a:rPr lang="en-US" altLang="ja-JP" sz="3200" b="0" i="1" smtClean="0">
                            <a:solidFill>
                              <a:schemeClr val="tx1"/>
                            </a:solidFill>
                            <a:latin typeface="Cambria Math" panose="02040503050406030204" pitchFamily="18" charset="0"/>
                          </a:rPr>
                          <m:t>𝑝</m:t>
                        </m:r>
                        <m:d>
                          <m:dPr>
                            <m:ctrlPr>
                              <a:rPr lang="en-US" altLang="ja-JP" sz="3200" i="1">
                                <a:latin typeface="Cambria Math" panose="02040503050406030204" pitchFamily="18" charset="0"/>
                              </a:rPr>
                            </m:ctrlPr>
                          </m:dPr>
                          <m:e>
                            <m:r>
                              <a:rPr lang="en-US" altLang="ja-JP" sz="3200" b="0" i="1">
                                <a:latin typeface="Cambria Math" panose="02040503050406030204" pitchFamily="18" charset="0"/>
                              </a:rPr>
                              <m:t>𝑌</m:t>
                            </m:r>
                            <m:r>
                              <a:rPr lang="en-US" altLang="ja-JP" sz="3200" b="0" i="1">
                                <a:latin typeface="Cambria Math" panose="02040503050406030204" pitchFamily="18" charset="0"/>
                              </a:rPr>
                              <m:t>|</m:t>
                            </m:r>
                            <m:r>
                              <a:rPr lang="en-US" altLang="ja-JP" sz="3200" b="0" i="1">
                                <a:latin typeface="Cambria Math" panose="02040503050406030204" pitchFamily="18" charset="0"/>
                              </a:rPr>
                              <m:t>𝐴</m:t>
                            </m:r>
                            <m:r>
                              <a:rPr lang="en-US" altLang="ja-JP" sz="3200" b="0" i="1">
                                <a:latin typeface="Cambria Math" panose="02040503050406030204" pitchFamily="18" charset="0"/>
                              </a:rPr>
                              <m:t>,</m:t>
                            </m:r>
                            <m:r>
                              <a:rPr lang="en-US" altLang="ja-JP" sz="3200" b="0" i="1">
                                <a:latin typeface="Cambria Math" panose="02040503050406030204" pitchFamily="18" charset="0"/>
                              </a:rPr>
                              <m:t>𝑋</m:t>
                            </m:r>
                            <m:r>
                              <a:rPr lang="en-US" altLang="ja-JP" sz="3200" b="0" i="1">
                                <a:latin typeface="Cambria Math" panose="02040503050406030204" pitchFamily="18" charset="0"/>
                              </a:rPr>
                              <m:t>,</m:t>
                            </m:r>
                            <m:sSup>
                              <m:sSupPr>
                                <m:ctrlPr>
                                  <a:rPr lang="en-US" altLang="ja-JP" sz="3200" i="1">
                                    <a:latin typeface="Cambria Math" panose="02040503050406030204" pitchFamily="18" charset="0"/>
                                  </a:rPr>
                                </m:ctrlPr>
                              </m:sSupPr>
                              <m:e>
                                <m:r>
                                  <a:rPr lang="ja-JP" altLang="en-US" sz="3200" b="0" i="1">
                                    <a:latin typeface="Cambria Math" panose="02040503050406030204" pitchFamily="18" charset="0"/>
                                  </a:rPr>
                                  <m:t>𝜎</m:t>
                                </m:r>
                              </m:e>
                              <m:sup>
                                <m:r>
                                  <a:rPr lang="en-US" altLang="ja-JP" sz="3200" b="0" i="1">
                                    <a:latin typeface="Cambria Math" panose="02040503050406030204" pitchFamily="18" charset="0"/>
                                  </a:rPr>
                                  <m:t>2</m:t>
                                </m:r>
                              </m:sup>
                            </m:sSup>
                          </m:e>
                        </m:d>
                        <m:r>
                          <a:rPr lang="en-US" altLang="ja-JP" sz="3200" b="0" i="1" smtClean="0">
                            <a:solidFill>
                              <a:schemeClr val="tx1"/>
                            </a:solidFill>
                            <a:latin typeface="Cambria Math" panose="02040503050406030204" pitchFamily="18" charset="0"/>
                          </a:rPr>
                          <m:t>𝑝</m:t>
                        </m:r>
                        <m:r>
                          <a:rPr lang="en-US" altLang="ja-JP" sz="3200" b="0" i="1">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𝐴</m:t>
                        </m:r>
                        <m:r>
                          <a:rPr lang="en-US" altLang="ja-JP" sz="3200" b="0" i="1">
                            <a:solidFill>
                              <a:schemeClr val="tx1"/>
                            </a:solidFill>
                            <a:latin typeface="Cambria Math" panose="02040503050406030204" pitchFamily="18" charset="0"/>
                          </a:rPr>
                          <m:t>)</m:t>
                        </m:r>
                      </m:num>
                      <m:den>
                        <m:nary>
                          <m:naryPr>
                            <m:limLoc m:val="undOvr"/>
                            <m:subHide m:val="on"/>
                            <m:supHide m:val="on"/>
                            <m:ctrlPr>
                              <a:rPr lang="en-US" altLang="ja-JP" sz="3200" i="1">
                                <a:solidFill>
                                  <a:schemeClr val="tx1"/>
                                </a:solidFill>
                                <a:latin typeface="Cambria Math" panose="02040503050406030204" pitchFamily="18" charset="0"/>
                              </a:rPr>
                            </m:ctrlPr>
                          </m:naryPr>
                          <m:sub/>
                          <m:sup/>
                          <m:e>
                            <m:r>
                              <a:rPr lang="en-US" altLang="ja-JP" sz="3200" b="0" i="1">
                                <a:latin typeface="Cambria Math" panose="02040503050406030204" pitchFamily="18" charset="0"/>
                              </a:rPr>
                              <m:t>𝑝</m:t>
                            </m:r>
                            <m:d>
                              <m:dPr>
                                <m:ctrlPr>
                                  <a:rPr lang="en-US" altLang="ja-JP" sz="3200" i="1">
                                    <a:latin typeface="Cambria Math" panose="02040503050406030204" pitchFamily="18" charset="0"/>
                                  </a:rPr>
                                </m:ctrlPr>
                              </m:dPr>
                              <m:e>
                                <m:r>
                                  <a:rPr lang="en-US" altLang="ja-JP" sz="3200" b="0" i="1">
                                    <a:latin typeface="Cambria Math" panose="02040503050406030204" pitchFamily="18" charset="0"/>
                                  </a:rPr>
                                  <m:t>𝑌</m:t>
                                </m:r>
                                <m:r>
                                  <a:rPr lang="en-US" altLang="ja-JP" sz="3200" b="0" i="1">
                                    <a:latin typeface="Cambria Math" panose="02040503050406030204" pitchFamily="18" charset="0"/>
                                  </a:rPr>
                                  <m:t>|</m:t>
                                </m:r>
                                <m:r>
                                  <a:rPr lang="en-US" altLang="ja-JP" sz="3200" b="0" i="1">
                                    <a:latin typeface="Cambria Math" panose="02040503050406030204" pitchFamily="18" charset="0"/>
                                  </a:rPr>
                                  <m:t>𝐴</m:t>
                                </m:r>
                                <m:r>
                                  <a:rPr lang="en-US" altLang="ja-JP" sz="3200" b="0" i="1">
                                    <a:latin typeface="Cambria Math" panose="02040503050406030204" pitchFamily="18" charset="0"/>
                                  </a:rPr>
                                  <m:t>,</m:t>
                                </m:r>
                                <m:r>
                                  <a:rPr lang="en-US" altLang="ja-JP" sz="3200" b="0" i="1">
                                    <a:latin typeface="Cambria Math" panose="02040503050406030204" pitchFamily="18" charset="0"/>
                                  </a:rPr>
                                  <m:t>𝑋</m:t>
                                </m:r>
                                <m:r>
                                  <a:rPr lang="en-US" altLang="ja-JP" sz="3200" b="0" i="1">
                                    <a:latin typeface="Cambria Math" panose="02040503050406030204" pitchFamily="18" charset="0"/>
                                  </a:rPr>
                                  <m:t>,</m:t>
                                </m:r>
                                <m:sSup>
                                  <m:sSupPr>
                                    <m:ctrlPr>
                                      <a:rPr lang="en-US" altLang="ja-JP" sz="3200" i="1">
                                        <a:latin typeface="Cambria Math" panose="02040503050406030204" pitchFamily="18" charset="0"/>
                                      </a:rPr>
                                    </m:ctrlPr>
                                  </m:sSupPr>
                                  <m:e>
                                    <m:r>
                                      <a:rPr lang="ja-JP" altLang="en-US" sz="3200" b="0" i="1">
                                        <a:latin typeface="Cambria Math" panose="02040503050406030204" pitchFamily="18" charset="0"/>
                                      </a:rPr>
                                      <m:t>𝜎</m:t>
                                    </m:r>
                                  </m:e>
                                  <m:sup>
                                    <m:r>
                                      <a:rPr lang="en-US" altLang="ja-JP" sz="3200" b="0" i="1">
                                        <a:latin typeface="Cambria Math" panose="02040503050406030204" pitchFamily="18" charset="0"/>
                                      </a:rPr>
                                      <m:t>2</m:t>
                                    </m:r>
                                  </m:sup>
                                </m:sSup>
                              </m:e>
                            </m:d>
                            <m:r>
                              <a:rPr lang="en-US" altLang="ja-JP" sz="3200" b="0" i="1" smtClean="0">
                                <a:latin typeface="Cambria Math" panose="02040503050406030204" pitchFamily="18" charset="0"/>
                              </a:rPr>
                              <m:t>𝑝</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𝐴</m:t>
                            </m:r>
                            <m:r>
                              <a:rPr lang="en-US" altLang="ja-JP" sz="3200" b="0" i="1" smtClean="0">
                                <a:latin typeface="Cambria Math" panose="02040503050406030204" pitchFamily="18" charset="0"/>
                              </a:rPr>
                              <m:t>)</m:t>
                            </m:r>
                          </m:e>
                        </m:nary>
                        <m:r>
                          <a:rPr lang="en-US" altLang="ja-JP" sz="3200" b="0" i="1">
                            <a:solidFill>
                              <a:schemeClr val="tx1"/>
                            </a:solidFill>
                            <a:latin typeface="Cambria Math" panose="02040503050406030204" pitchFamily="18" charset="0"/>
                          </a:rPr>
                          <m:t>𝑑</m:t>
                        </m:r>
                        <m:r>
                          <a:rPr lang="en-US" altLang="ja-JP" sz="3200" b="0" i="1" smtClean="0">
                            <a:solidFill>
                              <a:schemeClr val="tx1"/>
                            </a:solidFill>
                            <a:latin typeface="Cambria Math" panose="02040503050406030204" pitchFamily="18" charset="0"/>
                          </a:rPr>
                          <m:t>𝐴</m:t>
                        </m:r>
                      </m:den>
                    </m:f>
                    <m:r>
                      <a:rPr lang="en-US" altLang="ja-JP" sz="3200" i="1">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r>
                      <a:rPr lang="en-US" altLang="ja-JP" sz="3200" b="0" i="1" smtClean="0">
                        <a:solidFill>
                          <a:schemeClr val="tx1"/>
                        </a:solidFill>
                        <a:latin typeface="Cambria Math" panose="02040503050406030204" pitchFamily="18" charset="0"/>
                      </a:rPr>
                      <m:t>(</m:t>
                    </m:r>
                    <m:acc>
                      <m:accPr>
                        <m:chr m:val="̂"/>
                        <m:ctrlPr>
                          <a:rPr lang="en-US" altLang="ja-JP" sz="3200" i="1" smtClean="0">
                            <a:solidFill>
                              <a:schemeClr val="tx1"/>
                            </a:solidFill>
                            <a:latin typeface="Cambria Math" panose="02040503050406030204" pitchFamily="18" charset="0"/>
                          </a:rPr>
                        </m:ctrlPr>
                      </m:accPr>
                      <m:e>
                        <m:r>
                          <a:rPr lang="en-US" altLang="ja-JP" sz="3200" b="0" i="1" smtClean="0">
                            <a:solidFill>
                              <a:schemeClr val="tx1"/>
                            </a:solidFill>
                            <a:latin typeface="Cambria Math" panose="02040503050406030204" pitchFamily="18" charset="0"/>
                          </a:rPr>
                          <m:t>𝐴</m:t>
                        </m:r>
                      </m:e>
                    </m:acc>
                    <m:r>
                      <a:rPr lang="en-US" altLang="ja-JP" sz="3200" b="0" i="1" smtClean="0">
                        <a:solidFill>
                          <a:schemeClr val="tx1"/>
                        </a:solidFill>
                        <a:latin typeface="Cambria Math" panose="02040503050406030204" pitchFamily="18" charset="0"/>
                      </a:rPr>
                      <m:t>,</m:t>
                    </m:r>
                    <m:sSub>
                      <m:sSubPr>
                        <m:ctrlPr>
                          <a:rPr lang="en-US" altLang="ja-JP" sz="3200" i="1" smtClean="0">
                            <a:solidFill>
                              <a:schemeClr val="tx1"/>
                            </a:solidFill>
                            <a:latin typeface="Cambria Math" panose="02040503050406030204" pitchFamily="18" charset="0"/>
                          </a:rPr>
                        </m:ctrlPr>
                      </m:sSubPr>
                      <m:e>
                        <m:r>
                          <a:rPr lang="ja-JP" altLang="en-US" sz="3200" b="0" i="1" smtClean="0">
                            <a:solidFill>
                              <a:schemeClr val="tx1"/>
                            </a:solidFill>
                            <a:latin typeface="Cambria Math" panose="02040503050406030204" pitchFamily="18" charset="0"/>
                          </a:rPr>
                          <m:t>𝛴</m:t>
                        </m:r>
                      </m:e>
                      <m:sub>
                        <m:r>
                          <a:rPr lang="en-US" altLang="ja-JP" sz="3200" b="0" i="1" smtClean="0">
                            <a:latin typeface="Cambria Math" panose="02040503050406030204" pitchFamily="18" charset="0"/>
                          </a:rPr>
                          <m:t>𝐴</m:t>
                        </m:r>
                      </m:sub>
                    </m:sSub>
                    <m:r>
                      <a:rPr lang="en-US" altLang="ja-JP" sz="3200" b="0" i="1" smtClean="0">
                        <a:solidFill>
                          <a:schemeClr val="tx1"/>
                        </a:solidFill>
                        <a:latin typeface="Cambria Math" panose="02040503050406030204" pitchFamily="18" charset="0"/>
                      </a:rPr>
                      <m:t>) </m:t>
                    </m:r>
                  </m:oMath>
                </a14:m>
                <a:endParaRPr kumimoji="1" lang="en-US" altLang="ja-JP" sz="3200" i="0" u="none" strike="noStrike" kern="1200" cap="none" spc="0" normalizeH="0" baseline="0" noProof="0" dirty="0">
                  <a:ln>
                    <a:noFill/>
                  </a:ln>
                  <a:solidFill>
                    <a:schemeClr val="tx1"/>
                  </a:solidFill>
                  <a:effectLst/>
                  <a:uLnTx/>
                  <a:uFillTx/>
                  <a:latin typeface="Times New Roman"/>
                  <a:ea typeface="ＭＳ Ｐゴシック"/>
                </a:endParaRPr>
              </a:p>
              <a:p>
                <a:pPr lvl="0" fontAlgn="base">
                  <a:spcBef>
                    <a:spcPct val="0"/>
                  </a:spcBef>
                  <a:spcAft>
                    <a:spcPct val="0"/>
                  </a:spcAft>
                  <a:defRPr/>
                </a:pPr>
                <a:r>
                  <a:rPr lang="ja-JP" altLang="en-US" sz="3200" b="1" dirty="0">
                    <a:solidFill>
                      <a:srgbClr val="FF0000"/>
                    </a:solidFill>
                  </a:rPr>
                  <a:t>　事後分布の共分散行列</a:t>
                </a:r>
                <a:r>
                  <a:rPr lang="en-US" altLang="ja-JP" sz="3200" b="1" dirty="0">
                    <a:solidFill>
                      <a:srgbClr val="FF0000"/>
                    </a:solidFill>
                  </a:rPr>
                  <a:t>:</a:t>
                </a:r>
                <a:r>
                  <a:rPr lang="ja-JP" altLang="en-US" sz="3200" b="0" dirty="0">
                    <a:solidFill>
                      <a:srgbClr val="FF0000"/>
                    </a:solidFill>
                  </a:rPr>
                  <a:t> </a:t>
                </a:r>
                <a14:m>
                  <m:oMath xmlns:m="http://schemas.openxmlformats.org/officeDocument/2006/math">
                    <m:sSub>
                      <m:sSubPr>
                        <m:ctrlPr>
                          <a:rPr lang="en-US" altLang="ja-JP" sz="3200" i="1" smtClean="0">
                            <a:solidFill>
                              <a:srgbClr val="FF0000"/>
                            </a:solidFill>
                            <a:latin typeface="Cambria Math" panose="02040503050406030204" pitchFamily="18" charset="0"/>
                          </a:rPr>
                        </m:ctrlPr>
                      </m:sSubPr>
                      <m:e>
                        <m:r>
                          <a:rPr lang="ja-JP" altLang="en-US" sz="3200" b="0" i="1" smtClean="0">
                            <a:solidFill>
                              <a:srgbClr val="FF0000"/>
                            </a:solidFill>
                            <a:latin typeface="Cambria Math" panose="02040503050406030204" pitchFamily="18" charset="0"/>
                          </a:rPr>
                          <m:t>𝛴</m:t>
                        </m:r>
                      </m:e>
                      <m:sub>
                        <m:r>
                          <a:rPr lang="en-US" altLang="ja-JP" sz="3200" b="0" i="1" smtClean="0">
                            <a:solidFill>
                              <a:srgbClr val="FF0000"/>
                            </a:solidFill>
                            <a:latin typeface="Cambria Math" panose="02040503050406030204" pitchFamily="18" charset="0"/>
                          </a:rPr>
                          <m:t>𝐴</m:t>
                        </m:r>
                      </m:sub>
                    </m:sSub>
                    <m:r>
                      <a:rPr lang="en-US" altLang="ja-JP" sz="3200" b="0" i="1" smtClean="0">
                        <a:solidFill>
                          <a:srgbClr val="FF0000"/>
                        </a:solidFill>
                        <a:latin typeface="Cambria Math" panose="02040503050406030204" pitchFamily="18" charset="0"/>
                      </a:rPr>
                      <m:t>=</m:t>
                    </m:r>
                    <m:sSup>
                      <m:sSupPr>
                        <m:ctrlPr>
                          <a:rPr lang="en-US" altLang="ja-JP" sz="3200" i="1" smtClean="0">
                            <a:solidFill>
                              <a:srgbClr val="FF0000"/>
                            </a:solidFill>
                            <a:latin typeface="Cambria Math" panose="02040503050406030204" pitchFamily="18" charset="0"/>
                          </a:rPr>
                        </m:ctrlPr>
                      </m:sSupPr>
                      <m:e>
                        <m:d>
                          <m:dPr>
                            <m:ctrlPr>
                              <a:rPr lang="en-US" altLang="ja-JP" sz="3200" i="1">
                                <a:solidFill>
                                  <a:srgbClr val="FF0000"/>
                                </a:solidFill>
                                <a:latin typeface="Cambria Math" panose="02040503050406030204" pitchFamily="18" charset="0"/>
                              </a:rPr>
                            </m:ctrlPr>
                          </m:dPr>
                          <m:e>
                            <m:sSup>
                              <m:sSupPr>
                                <m:ctrlPr>
                                  <a:rPr lang="en-US" altLang="ja-JP" sz="3200" i="1">
                                    <a:solidFill>
                                      <a:srgbClr val="FF0000"/>
                                    </a:solidFill>
                                    <a:latin typeface="Cambria Math" panose="02040503050406030204" pitchFamily="18" charset="0"/>
                                  </a:rPr>
                                </m:ctrlPr>
                              </m:sSupPr>
                              <m:e>
                                <m:r>
                                  <a:rPr lang="ja-JP" altLang="en-US" sz="3200" i="1">
                                    <a:solidFill>
                                      <a:srgbClr val="FF0000"/>
                                    </a:solidFill>
                                    <a:latin typeface="Cambria Math" panose="02040503050406030204" pitchFamily="18" charset="0"/>
                                  </a:rPr>
                                  <m:t>𝜎</m:t>
                                </m:r>
                              </m:e>
                              <m:sup>
                                <m:r>
                                  <a:rPr lang="en-US" altLang="ja-JP" sz="3200" b="0" i="1" smtClean="0">
                                    <a:solidFill>
                                      <a:srgbClr val="FF0000"/>
                                    </a:solidFill>
                                    <a:latin typeface="Cambria Math" panose="02040503050406030204" pitchFamily="18" charset="0"/>
                                  </a:rPr>
                                  <m:t>−2</m:t>
                                </m:r>
                              </m:sup>
                            </m:sSup>
                            <m:sSup>
                              <m:sSupPr>
                                <m:ctrlPr>
                                  <a:rPr lang="en-US" altLang="ja-JP" sz="3200" i="1">
                                    <a:solidFill>
                                      <a:srgbClr val="FF0000"/>
                                    </a:solidFill>
                                    <a:latin typeface="Cambria Math" panose="02040503050406030204" pitchFamily="18" charset="0"/>
                                  </a:rPr>
                                </m:ctrlPr>
                              </m:sSupPr>
                              <m:e>
                                <m:r>
                                  <a:rPr lang="en-US" altLang="ja-JP" sz="3200" i="1">
                                    <a:solidFill>
                                      <a:srgbClr val="FF0000"/>
                                    </a:solidFill>
                                    <a:latin typeface="Cambria Math" panose="02040503050406030204" pitchFamily="18" charset="0"/>
                                  </a:rPr>
                                  <m:t>𝑋</m:t>
                                </m:r>
                              </m:e>
                              <m:sup>
                                <m:r>
                                  <a:rPr lang="en-US" altLang="ja-JP" sz="3200" i="1">
                                    <a:solidFill>
                                      <a:srgbClr val="FF0000"/>
                                    </a:solidFill>
                                    <a:latin typeface="Cambria Math" panose="02040503050406030204" pitchFamily="18" charset="0"/>
                                  </a:rPr>
                                  <m:t>𝑡</m:t>
                                </m:r>
                              </m:sup>
                            </m:sSup>
                            <m:r>
                              <a:rPr lang="en-US" altLang="ja-JP" sz="3200" i="1">
                                <a:solidFill>
                                  <a:srgbClr val="FF0000"/>
                                </a:solidFill>
                                <a:latin typeface="Cambria Math" panose="02040503050406030204" pitchFamily="18" charset="0"/>
                              </a:rPr>
                              <m:t>𝑋</m:t>
                            </m:r>
                            <m:r>
                              <a:rPr lang="en-US" altLang="ja-JP" sz="3200" i="1">
                                <a:solidFill>
                                  <a:srgbClr val="FF0000"/>
                                </a:solidFill>
                                <a:latin typeface="Cambria Math" panose="02040503050406030204" pitchFamily="18" charset="0"/>
                              </a:rPr>
                              <m:t>+</m:t>
                            </m:r>
                            <m:sSup>
                              <m:sSupPr>
                                <m:ctrlPr>
                                  <a:rPr lang="en-US" altLang="ja-JP" sz="3200" i="1">
                                    <a:solidFill>
                                      <a:srgbClr val="FF0000"/>
                                    </a:solidFill>
                                    <a:latin typeface="Cambria Math" panose="02040503050406030204" pitchFamily="18" charset="0"/>
                                  </a:rPr>
                                </m:ctrlPr>
                              </m:sSupPr>
                              <m:e>
                                <m:sSub>
                                  <m:sSubPr>
                                    <m:ctrlPr>
                                      <a:rPr lang="en-US" altLang="ja-JP" sz="3200" i="1">
                                        <a:solidFill>
                                          <a:srgbClr val="FF0000"/>
                                        </a:solidFill>
                                        <a:latin typeface="Cambria Math" panose="02040503050406030204" pitchFamily="18" charset="0"/>
                                      </a:rPr>
                                    </m:ctrlPr>
                                  </m:sSubPr>
                                  <m:e>
                                    <m:r>
                                      <m:rPr>
                                        <m:sty m:val="p"/>
                                      </m:rPr>
                                      <a:rPr lang="el-GR" altLang="ja-JP" sz="3200" i="1">
                                        <a:solidFill>
                                          <a:srgbClr val="FF0000"/>
                                        </a:solidFill>
                                        <a:latin typeface="Cambria Math" panose="02040503050406030204" pitchFamily="18" charset="0"/>
                                        <a:ea typeface="Cambria Math" panose="02040503050406030204" pitchFamily="18" charset="0"/>
                                      </a:rPr>
                                      <m:t>Σ</m:t>
                                    </m:r>
                                  </m:e>
                                  <m:sub>
                                    <m:r>
                                      <a:rPr lang="en-US" altLang="ja-JP" sz="3200" i="1">
                                        <a:solidFill>
                                          <a:srgbClr val="FF0000"/>
                                        </a:solidFill>
                                        <a:latin typeface="Cambria Math" panose="02040503050406030204" pitchFamily="18" charset="0"/>
                                      </a:rPr>
                                      <m:t>0</m:t>
                                    </m:r>
                                  </m:sub>
                                </m:sSub>
                              </m:e>
                              <m:sup>
                                <m:r>
                                  <a:rPr lang="en-US" altLang="ja-JP" sz="3200" i="1">
                                    <a:solidFill>
                                      <a:srgbClr val="FF0000"/>
                                    </a:solidFill>
                                    <a:latin typeface="Cambria Math" panose="02040503050406030204" pitchFamily="18" charset="0"/>
                                  </a:rPr>
                                  <m:t>−1</m:t>
                                </m:r>
                              </m:sup>
                            </m:sSup>
                          </m:e>
                        </m:d>
                      </m:e>
                      <m:sup>
                        <m:r>
                          <a:rPr lang="en-US" altLang="ja-JP" sz="3200" i="1">
                            <a:solidFill>
                              <a:srgbClr val="FF0000"/>
                            </a:solidFill>
                            <a:latin typeface="Cambria Math" panose="02040503050406030204" pitchFamily="18" charset="0"/>
                          </a:rPr>
                          <m:t>−1</m:t>
                        </m:r>
                      </m:sup>
                    </m:sSup>
                  </m:oMath>
                </a14:m>
                <a:endParaRPr kumimoji="1" lang="en-US" altLang="ja-JP" sz="3200" i="0" u="none" strike="noStrike" kern="1200" cap="none" spc="0" normalizeH="0" baseline="0" noProof="0" dirty="0">
                  <a:ln>
                    <a:noFill/>
                  </a:ln>
                  <a:solidFill>
                    <a:srgbClr val="FF0000"/>
                  </a:solidFill>
                  <a:effectLst/>
                  <a:uLnTx/>
                  <a:uFillTx/>
                  <a:latin typeface="Times New Roman"/>
                  <a:ea typeface="ＭＳ Ｐゴシック"/>
                </a:endParaRPr>
              </a:p>
              <a:p>
                <a:pPr lvl="0" fontAlgn="base">
                  <a:spcBef>
                    <a:spcPct val="0"/>
                  </a:spcBef>
                  <a:spcAft>
                    <a:spcPct val="0"/>
                  </a:spcAft>
                  <a:defRPr/>
                </a:pPr>
                <a:r>
                  <a:rPr lang="ja-JP" altLang="en-US" sz="3200" dirty="0">
                    <a:solidFill>
                      <a:srgbClr val="FF0000"/>
                    </a:solidFill>
                  </a:rPr>
                  <a:t>　　　　　　　　  </a:t>
                </a:r>
                <a:r>
                  <a:rPr lang="ja-JP" altLang="en-US" sz="3200" b="1" dirty="0">
                    <a:solidFill>
                      <a:srgbClr val="FF0000"/>
                    </a:solidFill>
                  </a:rPr>
                  <a:t>期待値       </a:t>
                </a:r>
                <a:r>
                  <a:rPr lang="en-US" altLang="ja-JP" sz="3200" b="1" dirty="0">
                    <a:solidFill>
                      <a:srgbClr val="FF0000"/>
                    </a:solidFill>
                  </a:rPr>
                  <a:t>:</a:t>
                </a:r>
                <a:r>
                  <a:rPr lang="ja-JP" altLang="en-US" sz="3200" dirty="0">
                    <a:solidFill>
                      <a:srgbClr val="FF0000"/>
                    </a:solidFill>
                  </a:rPr>
                  <a:t> </a:t>
                </a:r>
                <a14:m>
                  <m:oMath xmlns:m="http://schemas.openxmlformats.org/officeDocument/2006/math">
                    <m:acc>
                      <m:accPr>
                        <m:chr m:val="̂"/>
                        <m:ctrlPr>
                          <a:rPr lang="en-US" altLang="ja-JP" sz="3200" i="1" smtClean="0">
                            <a:solidFill>
                              <a:srgbClr val="FF0000"/>
                            </a:solidFill>
                            <a:latin typeface="Cambria Math" panose="02040503050406030204" pitchFamily="18" charset="0"/>
                          </a:rPr>
                        </m:ctrlPr>
                      </m:accPr>
                      <m:e>
                        <m:r>
                          <a:rPr lang="en-US" altLang="ja-JP" sz="3200" b="0" i="1" smtClean="0">
                            <a:solidFill>
                              <a:srgbClr val="FF0000"/>
                            </a:solidFill>
                            <a:latin typeface="Cambria Math" panose="02040503050406030204" pitchFamily="18" charset="0"/>
                          </a:rPr>
                          <m:t>𝐴</m:t>
                        </m:r>
                      </m:e>
                    </m:acc>
                    <m:r>
                      <a:rPr lang="en-US" altLang="ja-JP" sz="3200" b="0" i="1" smtClean="0">
                        <a:solidFill>
                          <a:srgbClr val="FF0000"/>
                        </a:solidFill>
                        <a:latin typeface="Cambria Math" panose="02040503050406030204" pitchFamily="18" charset="0"/>
                      </a:rPr>
                      <m:t>=</m:t>
                    </m:r>
                    <m:sSub>
                      <m:sSubPr>
                        <m:ctrlPr>
                          <a:rPr lang="en-US" altLang="ja-JP" sz="3200" i="1">
                            <a:solidFill>
                              <a:srgbClr val="FF0000"/>
                            </a:solidFill>
                            <a:latin typeface="Cambria Math" panose="02040503050406030204" pitchFamily="18" charset="0"/>
                          </a:rPr>
                        </m:ctrlPr>
                      </m:sSubPr>
                      <m:e>
                        <m:r>
                          <a:rPr lang="el-GR" altLang="ja-JP" sz="3200" i="1">
                            <a:solidFill>
                              <a:srgbClr val="FF0000"/>
                            </a:solidFill>
                            <a:latin typeface="Cambria Math" panose="02040503050406030204" pitchFamily="18" charset="0"/>
                            <a:ea typeface="Cambria Math" panose="02040503050406030204" pitchFamily="18" charset="0"/>
                          </a:rPr>
                          <m:t>𝛴</m:t>
                        </m:r>
                      </m:e>
                      <m:sub>
                        <m:r>
                          <a:rPr lang="en-US" altLang="ja-JP" sz="3200" i="1">
                            <a:solidFill>
                              <a:srgbClr val="FF0000"/>
                            </a:solidFill>
                            <a:latin typeface="Cambria Math" panose="02040503050406030204" pitchFamily="18" charset="0"/>
                          </a:rPr>
                          <m:t>𝐴</m:t>
                        </m:r>
                      </m:sub>
                    </m:sSub>
                    <m:d>
                      <m:dPr>
                        <m:ctrlPr>
                          <a:rPr lang="en-US" altLang="ja-JP" sz="3200" i="1">
                            <a:solidFill>
                              <a:srgbClr val="FF0000"/>
                            </a:solidFill>
                            <a:latin typeface="Cambria Math" panose="02040503050406030204" pitchFamily="18" charset="0"/>
                          </a:rPr>
                        </m:ctrlPr>
                      </m:dPr>
                      <m:e>
                        <m:sSup>
                          <m:sSupPr>
                            <m:ctrlPr>
                              <a:rPr lang="en-US" altLang="ja-JP" sz="3200" i="1">
                                <a:solidFill>
                                  <a:srgbClr val="FF0000"/>
                                </a:solidFill>
                                <a:latin typeface="Cambria Math" panose="02040503050406030204" pitchFamily="18" charset="0"/>
                              </a:rPr>
                            </m:ctrlPr>
                          </m:sSupPr>
                          <m:e>
                            <m:r>
                              <a:rPr lang="ja-JP" altLang="en-US" sz="3200" i="1">
                                <a:solidFill>
                                  <a:srgbClr val="FF0000"/>
                                </a:solidFill>
                                <a:latin typeface="Cambria Math" panose="02040503050406030204" pitchFamily="18" charset="0"/>
                              </a:rPr>
                              <m:t>𝜎</m:t>
                            </m:r>
                          </m:e>
                          <m:sup>
                            <m:r>
                              <a:rPr lang="en-US" altLang="ja-JP" sz="3200" i="1">
                                <a:solidFill>
                                  <a:srgbClr val="FF0000"/>
                                </a:solidFill>
                                <a:latin typeface="Cambria Math" panose="02040503050406030204" pitchFamily="18" charset="0"/>
                              </a:rPr>
                              <m:t>−2</m:t>
                            </m:r>
                          </m:sup>
                        </m:sSup>
                        <m:sSup>
                          <m:sSupPr>
                            <m:ctrlPr>
                              <a:rPr lang="en-US" altLang="ja-JP" sz="3200" i="1">
                                <a:solidFill>
                                  <a:srgbClr val="FF0000"/>
                                </a:solidFill>
                                <a:latin typeface="Cambria Math" panose="02040503050406030204" pitchFamily="18" charset="0"/>
                              </a:rPr>
                            </m:ctrlPr>
                          </m:sSupPr>
                          <m:e>
                            <m:r>
                              <a:rPr lang="en-US" altLang="ja-JP" sz="3200" i="1">
                                <a:solidFill>
                                  <a:srgbClr val="FF0000"/>
                                </a:solidFill>
                                <a:latin typeface="Cambria Math" panose="02040503050406030204" pitchFamily="18" charset="0"/>
                              </a:rPr>
                              <m:t>𝑋</m:t>
                            </m:r>
                          </m:e>
                          <m:sup>
                            <m:r>
                              <a:rPr lang="en-US" altLang="ja-JP" sz="3200" i="1">
                                <a:solidFill>
                                  <a:srgbClr val="FF0000"/>
                                </a:solidFill>
                                <a:latin typeface="Cambria Math" panose="02040503050406030204" pitchFamily="18" charset="0"/>
                              </a:rPr>
                              <m:t>𝑡</m:t>
                            </m:r>
                          </m:sup>
                        </m:sSup>
                        <m:r>
                          <a:rPr lang="en-US" altLang="ja-JP" sz="3200" i="1">
                            <a:solidFill>
                              <a:srgbClr val="FF0000"/>
                            </a:solidFill>
                            <a:latin typeface="Cambria Math" panose="02040503050406030204" pitchFamily="18" charset="0"/>
                          </a:rPr>
                          <m:t>𝑌</m:t>
                        </m:r>
                        <m:r>
                          <a:rPr lang="en-US" altLang="ja-JP" sz="3200" i="1">
                            <a:solidFill>
                              <a:srgbClr val="FF0000"/>
                            </a:solidFill>
                            <a:latin typeface="Cambria Math" panose="02040503050406030204" pitchFamily="18" charset="0"/>
                          </a:rPr>
                          <m:t>+</m:t>
                        </m:r>
                        <m:sSup>
                          <m:sSupPr>
                            <m:ctrlPr>
                              <a:rPr lang="en-US" altLang="ja-JP" sz="3200" i="1">
                                <a:solidFill>
                                  <a:srgbClr val="FF0000"/>
                                </a:solidFill>
                                <a:latin typeface="Cambria Math" panose="02040503050406030204" pitchFamily="18" charset="0"/>
                              </a:rPr>
                            </m:ctrlPr>
                          </m:sSupPr>
                          <m:e>
                            <m:sSub>
                              <m:sSubPr>
                                <m:ctrlPr>
                                  <a:rPr lang="en-US" altLang="ja-JP" sz="3200" i="1">
                                    <a:solidFill>
                                      <a:srgbClr val="FF0000"/>
                                    </a:solidFill>
                                    <a:latin typeface="Cambria Math" panose="02040503050406030204" pitchFamily="18" charset="0"/>
                                  </a:rPr>
                                </m:ctrlPr>
                              </m:sSubPr>
                              <m:e>
                                <m:r>
                                  <m:rPr>
                                    <m:sty m:val="p"/>
                                  </m:rPr>
                                  <a:rPr lang="el-GR" altLang="ja-JP" sz="3200" i="1">
                                    <a:solidFill>
                                      <a:srgbClr val="FF0000"/>
                                    </a:solidFill>
                                    <a:latin typeface="Cambria Math" panose="02040503050406030204" pitchFamily="18" charset="0"/>
                                    <a:ea typeface="Cambria Math" panose="02040503050406030204" pitchFamily="18" charset="0"/>
                                  </a:rPr>
                                  <m:t>Σ</m:t>
                                </m:r>
                              </m:e>
                              <m:sub>
                                <m:r>
                                  <a:rPr lang="en-US" altLang="ja-JP" sz="3200" i="1">
                                    <a:solidFill>
                                      <a:srgbClr val="FF0000"/>
                                    </a:solidFill>
                                    <a:latin typeface="Cambria Math" panose="02040503050406030204" pitchFamily="18" charset="0"/>
                                  </a:rPr>
                                  <m:t>0</m:t>
                                </m:r>
                              </m:sub>
                            </m:sSub>
                          </m:e>
                          <m:sup>
                            <m:r>
                              <a:rPr lang="en-US" altLang="ja-JP" sz="3200" i="1">
                                <a:solidFill>
                                  <a:srgbClr val="FF0000"/>
                                </a:solidFill>
                                <a:latin typeface="Cambria Math" panose="02040503050406030204" pitchFamily="18" charset="0"/>
                              </a:rPr>
                              <m:t>−1</m:t>
                            </m:r>
                          </m:sup>
                        </m:sSup>
                        <m:sSub>
                          <m:sSubPr>
                            <m:ctrlPr>
                              <a:rPr lang="en-US" altLang="ja-JP" sz="3200" i="1">
                                <a:solidFill>
                                  <a:srgbClr val="FF0000"/>
                                </a:solidFill>
                                <a:latin typeface="Cambria Math" panose="02040503050406030204" pitchFamily="18" charset="0"/>
                              </a:rPr>
                            </m:ctrlPr>
                          </m:sSubPr>
                          <m:e>
                            <m:r>
                              <a:rPr lang="ja-JP" altLang="en-US" sz="3200" i="1">
                                <a:solidFill>
                                  <a:srgbClr val="FF0000"/>
                                </a:solidFill>
                                <a:latin typeface="Cambria Math" panose="02040503050406030204" pitchFamily="18" charset="0"/>
                              </a:rPr>
                              <m:t>𝜇</m:t>
                            </m:r>
                          </m:e>
                          <m:sub>
                            <m:r>
                              <a:rPr lang="en-US" altLang="ja-JP" sz="3200" i="1">
                                <a:solidFill>
                                  <a:srgbClr val="FF0000"/>
                                </a:solidFill>
                                <a:latin typeface="Cambria Math" panose="02040503050406030204" pitchFamily="18" charset="0"/>
                              </a:rPr>
                              <m:t>0</m:t>
                            </m:r>
                          </m:sub>
                        </m:sSub>
                      </m:e>
                    </m:d>
                  </m:oMath>
                </a14:m>
                <a:r>
                  <a:rPr kumimoji="1" lang="ja-JP" altLang="en-US" sz="3200" i="0" u="none" strike="noStrike" kern="1200" cap="none" spc="0" normalizeH="0" baseline="0" noProof="0" dirty="0">
                    <a:ln>
                      <a:noFill/>
                    </a:ln>
                    <a:solidFill>
                      <a:srgbClr val="FF0000"/>
                    </a:solidFill>
                    <a:effectLst/>
                    <a:uLnTx/>
                    <a:uFillTx/>
                    <a:latin typeface="Times New Roman"/>
                    <a:ea typeface="ＭＳ Ｐゴシック"/>
                  </a:rPr>
                  <a:t> </a:t>
                </a:r>
                <a:endParaRPr kumimoji="1" lang="en-US" altLang="ja-JP" sz="3200" i="0" u="none" strike="noStrike" kern="1200" cap="none" spc="0" normalizeH="0" baseline="0" noProof="0" dirty="0">
                  <a:ln>
                    <a:noFill/>
                  </a:ln>
                  <a:solidFill>
                    <a:srgbClr val="FF0000"/>
                  </a:solidFill>
                  <a:effectLst/>
                  <a:uLnTx/>
                  <a:uFillTx/>
                  <a:latin typeface="Times New Roman"/>
                  <a:ea typeface="ＭＳ Ｐゴシック"/>
                </a:endParaRPr>
              </a:p>
              <a:p>
                <a:pPr lvl="0" fontAlgn="base">
                  <a:spcBef>
                    <a:spcPct val="0"/>
                  </a:spcBef>
                  <a:spcAft>
                    <a:spcPct val="0"/>
                  </a:spcAft>
                  <a:defRPr/>
                </a:pPr>
                <a:r>
                  <a:rPr lang="en-US" altLang="ja-JP" sz="3200" dirty="0">
                    <a:latin typeface="Times New Roman"/>
                    <a:ea typeface="ＭＳ Ｐゴシック"/>
                  </a:rPr>
                  <a:t>Y</a:t>
                </a:r>
                <a:r>
                  <a:rPr lang="ja-JP" altLang="en-US" sz="3200" dirty="0">
                    <a:latin typeface="Times New Roman"/>
                    <a:ea typeface="ＭＳ Ｐゴシック"/>
                  </a:rPr>
                  <a:t>の推定値</a:t>
                </a:r>
                <a14:m>
                  <m:oMath xmlns:m="http://schemas.openxmlformats.org/officeDocument/2006/math">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𝑌</m:t>
                        </m:r>
                      </m:e>
                      <m:sub>
                        <m:r>
                          <a:rPr lang="en-US" altLang="ja-JP" sz="3200" i="1">
                            <a:latin typeface="Cambria Math" panose="02040503050406030204" pitchFamily="18" charset="0"/>
                          </a:rPr>
                          <m:t>𝑛𝑒𝑤</m:t>
                        </m:r>
                      </m:sub>
                    </m:sSub>
                    <m:r>
                      <a:rPr lang="en-US" altLang="ja-JP" sz="3200" i="1">
                        <a:latin typeface="Cambria Math" panose="02040503050406030204" pitchFamily="18" charset="0"/>
                      </a:rPr>
                      <m:t> </m:t>
                    </m:r>
                  </m:oMath>
                </a14:m>
                <a:r>
                  <a:rPr lang="ja-JP" altLang="en-US" sz="3200" dirty="0">
                    <a:latin typeface="Times New Roman"/>
                    <a:ea typeface="ＭＳ Ｐゴシック"/>
                  </a:rPr>
                  <a:t>の分布</a:t>
                </a:r>
                <a:r>
                  <a:rPr lang="en-US" altLang="ja-JP" sz="3200" dirty="0">
                    <a:latin typeface="Times New Roman"/>
                    <a:ea typeface="ＭＳ Ｐゴシック"/>
                  </a:rPr>
                  <a:t>: </a:t>
                </a:r>
                <a14:m>
                  <m:oMath xmlns:m="http://schemas.openxmlformats.org/officeDocument/2006/math">
                    <m:r>
                      <a:rPr lang="en-US" altLang="ja-JP" sz="3200" b="0" i="1" smtClean="0">
                        <a:solidFill>
                          <a:srgbClr val="FF0000"/>
                        </a:solidFill>
                        <a:latin typeface="Cambria Math" panose="02040503050406030204" pitchFamily="18" charset="0"/>
                      </a:rPr>
                      <m:t>𝑝</m:t>
                    </m:r>
                    <m:r>
                      <a:rPr lang="en-US" altLang="ja-JP" sz="3200" b="0" i="1" smtClean="0">
                        <a:solidFill>
                          <a:srgbClr val="FF0000"/>
                        </a:solidFill>
                        <a:latin typeface="Cambria Math" panose="02040503050406030204" pitchFamily="18" charset="0"/>
                      </a:rPr>
                      <m:t>(</m:t>
                    </m:r>
                    <m:sSub>
                      <m:sSubPr>
                        <m:ctrlPr>
                          <a:rPr lang="en-US" altLang="ja-JP" sz="3200" b="0" i="1" smtClean="0">
                            <a:solidFill>
                              <a:srgbClr val="FF0000"/>
                            </a:solidFill>
                            <a:latin typeface="Cambria Math" panose="02040503050406030204" pitchFamily="18" charset="0"/>
                          </a:rPr>
                        </m:ctrlPr>
                      </m:sSubPr>
                      <m:e>
                        <m:r>
                          <a:rPr lang="en-US" altLang="ja-JP" sz="3200" b="0" i="1" smtClean="0">
                            <a:solidFill>
                              <a:srgbClr val="FF0000"/>
                            </a:solidFill>
                            <a:latin typeface="Cambria Math" panose="02040503050406030204" pitchFamily="18" charset="0"/>
                          </a:rPr>
                          <m:t>𝑌</m:t>
                        </m:r>
                      </m:e>
                      <m:sub>
                        <m:r>
                          <a:rPr lang="en-US" altLang="ja-JP" sz="3200" b="0" i="1" smtClean="0">
                            <a:solidFill>
                              <a:srgbClr val="FF0000"/>
                            </a:solidFill>
                            <a:latin typeface="Cambria Math" panose="02040503050406030204" pitchFamily="18" charset="0"/>
                          </a:rPr>
                          <m:t>𝑛𝑒𝑤</m:t>
                        </m:r>
                      </m:sub>
                    </m:sSub>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𝑋</m:t>
                    </m:r>
                    <m:r>
                      <a:rPr lang="en-US" altLang="ja-JP" sz="3200" b="0" i="1" smtClean="0">
                        <a:solidFill>
                          <a:srgbClr val="FF0000"/>
                        </a:solidFill>
                        <a:latin typeface="Cambria Math" panose="02040503050406030204" pitchFamily="18" charset="0"/>
                      </a:rPr>
                      <m:t>)=</m:t>
                    </m:r>
                    <m:r>
                      <a:rPr lang="en-US" altLang="ja-JP" sz="3200" b="0" i="1" smtClean="0">
                        <a:solidFill>
                          <a:srgbClr val="FF0000"/>
                        </a:solidFill>
                        <a:latin typeface="Cambria Math" panose="02040503050406030204" pitchFamily="18" charset="0"/>
                      </a:rPr>
                      <m:t>𝑁</m:t>
                    </m:r>
                    <m:r>
                      <a:rPr lang="en-US" altLang="ja-JP" sz="3200" b="0" i="1" smtClean="0">
                        <a:solidFill>
                          <a:srgbClr val="FF0000"/>
                        </a:solidFill>
                        <a:latin typeface="Cambria Math" panose="02040503050406030204" pitchFamily="18" charset="0"/>
                      </a:rPr>
                      <m:t>(</m:t>
                    </m:r>
                    <m:sSup>
                      <m:sSupPr>
                        <m:ctrlPr>
                          <a:rPr lang="en-US" altLang="ja-JP" sz="3200" i="1">
                            <a:solidFill>
                              <a:srgbClr val="FF0000"/>
                            </a:solidFill>
                            <a:latin typeface="Cambria Math" panose="02040503050406030204" pitchFamily="18" charset="0"/>
                          </a:rPr>
                        </m:ctrlPr>
                      </m:sSupPr>
                      <m:e>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𝑋</m:t>
                            </m:r>
                          </m:e>
                          <m:sub>
                            <m:r>
                              <a:rPr lang="en-US" altLang="ja-JP" sz="3200" i="1">
                                <a:solidFill>
                                  <a:srgbClr val="FF0000"/>
                                </a:solidFill>
                                <a:latin typeface="Cambria Math" panose="02040503050406030204" pitchFamily="18" charset="0"/>
                              </a:rPr>
                              <m:t>𝑛𝑒𝑤</m:t>
                            </m:r>
                          </m:sub>
                        </m:sSub>
                      </m:e>
                      <m:sup>
                        <m:r>
                          <a:rPr lang="en-US" altLang="ja-JP" sz="3200" i="1">
                            <a:solidFill>
                              <a:srgbClr val="FF0000"/>
                            </a:solidFill>
                            <a:latin typeface="Cambria Math" panose="02040503050406030204" pitchFamily="18" charset="0"/>
                          </a:rPr>
                          <m:t>𝑡</m:t>
                        </m:r>
                      </m:sup>
                    </m:sSup>
                    <m:acc>
                      <m:accPr>
                        <m:chr m:val="̂"/>
                        <m:ctrlPr>
                          <a:rPr lang="en-US" altLang="ja-JP" sz="3200" i="1">
                            <a:solidFill>
                              <a:srgbClr val="FF0000"/>
                            </a:solidFill>
                            <a:latin typeface="Cambria Math" panose="02040503050406030204" pitchFamily="18" charset="0"/>
                          </a:rPr>
                        </m:ctrlPr>
                      </m:accPr>
                      <m:e>
                        <m:r>
                          <a:rPr lang="en-US" altLang="ja-JP" sz="3200" b="0" i="1" smtClean="0">
                            <a:solidFill>
                              <a:srgbClr val="FF0000"/>
                            </a:solidFill>
                            <a:latin typeface="Cambria Math" panose="02040503050406030204" pitchFamily="18" charset="0"/>
                          </a:rPr>
                          <m:t>𝐴</m:t>
                        </m:r>
                      </m:e>
                    </m:acc>
                    <m:r>
                      <a:rPr lang="en-US" altLang="ja-JP" sz="3200" i="1">
                        <a:solidFill>
                          <a:srgbClr val="FF0000"/>
                        </a:solidFill>
                        <a:latin typeface="Cambria Math" panose="02040503050406030204" pitchFamily="18" charset="0"/>
                      </a:rPr>
                      <m:t>,</m:t>
                    </m:r>
                    <m:sSup>
                      <m:sSupPr>
                        <m:ctrlPr>
                          <a:rPr lang="en-US" altLang="ja-JP" sz="3200" i="1">
                            <a:solidFill>
                              <a:srgbClr val="FF0000"/>
                            </a:solidFill>
                            <a:latin typeface="Cambria Math" panose="02040503050406030204" pitchFamily="18" charset="0"/>
                          </a:rPr>
                        </m:ctrlPr>
                      </m:sSupPr>
                      <m:e>
                        <m:r>
                          <a:rPr lang="ja-JP" altLang="en-US" sz="3200" i="1">
                            <a:solidFill>
                              <a:srgbClr val="FF0000"/>
                            </a:solidFill>
                            <a:latin typeface="Cambria Math" panose="02040503050406030204" pitchFamily="18" charset="0"/>
                          </a:rPr>
                          <m:t>𝜎</m:t>
                        </m:r>
                      </m:e>
                      <m:sup>
                        <m:r>
                          <a:rPr lang="en-US" altLang="ja-JP" sz="3200" i="1">
                            <a:solidFill>
                              <a:srgbClr val="FF0000"/>
                            </a:solidFill>
                            <a:latin typeface="Cambria Math" panose="02040503050406030204" pitchFamily="18" charset="0"/>
                          </a:rPr>
                          <m:t>2</m:t>
                        </m:r>
                      </m:sup>
                    </m:sSup>
                    <m:r>
                      <a:rPr lang="en-US" altLang="ja-JP" sz="3200" i="1">
                        <a:solidFill>
                          <a:srgbClr val="FF0000"/>
                        </a:solidFill>
                        <a:latin typeface="Cambria Math" panose="02040503050406030204" pitchFamily="18" charset="0"/>
                      </a:rPr>
                      <m:t>+</m:t>
                    </m:r>
                    <m:sSup>
                      <m:sSupPr>
                        <m:ctrlPr>
                          <a:rPr lang="en-US" altLang="ja-JP" sz="3200" i="1">
                            <a:solidFill>
                              <a:srgbClr val="FF0000"/>
                            </a:solidFill>
                            <a:latin typeface="Cambria Math" panose="02040503050406030204" pitchFamily="18" charset="0"/>
                          </a:rPr>
                        </m:ctrlPr>
                      </m:sSupPr>
                      <m:e>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𝑋</m:t>
                            </m:r>
                          </m:e>
                          <m:sub>
                            <m:r>
                              <a:rPr lang="en-US" altLang="ja-JP" sz="3200" i="1">
                                <a:solidFill>
                                  <a:srgbClr val="FF0000"/>
                                </a:solidFill>
                                <a:latin typeface="Cambria Math" panose="02040503050406030204" pitchFamily="18" charset="0"/>
                              </a:rPr>
                              <m:t>𝑛𝑒𝑤</m:t>
                            </m:r>
                          </m:sub>
                        </m:sSub>
                      </m:e>
                      <m:sup>
                        <m:r>
                          <a:rPr lang="en-US" altLang="ja-JP" sz="3200" i="1">
                            <a:solidFill>
                              <a:srgbClr val="FF0000"/>
                            </a:solidFill>
                            <a:latin typeface="Cambria Math" panose="02040503050406030204" pitchFamily="18" charset="0"/>
                          </a:rPr>
                          <m:t>𝑡</m:t>
                        </m:r>
                      </m:sup>
                    </m:sSup>
                    <m:sSub>
                      <m:sSubPr>
                        <m:ctrlPr>
                          <a:rPr lang="en-US" altLang="ja-JP" sz="3200" i="1">
                            <a:solidFill>
                              <a:srgbClr val="FF0000"/>
                            </a:solidFill>
                            <a:latin typeface="Cambria Math" panose="02040503050406030204" pitchFamily="18" charset="0"/>
                          </a:rPr>
                        </m:ctrlPr>
                      </m:sSubPr>
                      <m:e>
                        <m:r>
                          <a:rPr lang="ja-JP" altLang="en-US" sz="3200" i="1">
                            <a:solidFill>
                              <a:srgbClr val="FF0000"/>
                            </a:solidFill>
                            <a:latin typeface="Cambria Math" panose="02040503050406030204" pitchFamily="18" charset="0"/>
                          </a:rPr>
                          <m:t>𝛴</m:t>
                        </m:r>
                      </m:e>
                      <m:sub>
                        <m:r>
                          <a:rPr lang="en-US" altLang="ja-JP" sz="3200" b="0" i="1" smtClean="0">
                            <a:solidFill>
                              <a:srgbClr val="FF0000"/>
                            </a:solidFill>
                            <a:latin typeface="Cambria Math" panose="02040503050406030204" pitchFamily="18" charset="0"/>
                          </a:rPr>
                          <m:t>𝐴</m:t>
                        </m:r>
                      </m:sub>
                    </m:sSub>
                    <m:sSub>
                      <m:sSubPr>
                        <m:ctrlPr>
                          <a:rPr lang="en-US" altLang="ja-JP" sz="3200" i="1">
                            <a:solidFill>
                              <a:srgbClr val="FF0000"/>
                            </a:solidFill>
                            <a:latin typeface="Cambria Math" panose="02040503050406030204" pitchFamily="18" charset="0"/>
                          </a:rPr>
                        </m:ctrlPr>
                      </m:sSubPr>
                      <m:e>
                        <m:r>
                          <a:rPr lang="en-US" altLang="ja-JP" sz="3200" i="1">
                            <a:solidFill>
                              <a:srgbClr val="FF0000"/>
                            </a:solidFill>
                            <a:latin typeface="Cambria Math" panose="02040503050406030204" pitchFamily="18" charset="0"/>
                          </a:rPr>
                          <m:t>𝑋</m:t>
                        </m:r>
                      </m:e>
                      <m:sub>
                        <m:r>
                          <a:rPr lang="en-US" altLang="ja-JP" sz="3200" i="1">
                            <a:solidFill>
                              <a:srgbClr val="FF0000"/>
                            </a:solidFill>
                            <a:latin typeface="Cambria Math" panose="02040503050406030204" pitchFamily="18" charset="0"/>
                          </a:rPr>
                          <m:t>𝑛𝑒𝑤</m:t>
                        </m:r>
                      </m:sub>
                    </m:sSub>
                    <m:r>
                      <a:rPr lang="en-US" altLang="ja-JP" sz="3200" b="0" i="1" smtClean="0">
                        <a:solidFill>
                          <a:srgbClr val="FF0000"/>
                        </a:solidFill>
                        <a:latin typeface="Cambria Math" panose="02040503050406030204" pitchFamily="18" charset="0"/>
                      </a:rPr>
                      <m:t>)</m:t>
                    </m:r>
                  </m:oMath>
                </a14:m>
                <a:r>
                  <a:rPr kumimoji="1" lang="ja-JP" altLang="en-US" sz="3200" i="0" u="none" strike="noStrike" kern="1200" cap="none" spc="0" normalizeH="0" baseline="0" noProof="0" dirty="0">
                    <a:ln>
                      <a:noFill/>
                    </a:ln>
                    <a:solidFill>
                      <a:srgbClr val="FF0000"/>
                    </a:solidFill>
                    <a:effectLst/>
                    <a:uLnTx/>
                    <a:uFillTx/>
                    <a:latin typeface="Times New Roman"/>
                    <a:ea typeface="ＭＳ Ｐゴシック"/>
                  </a:rPr>
                  <a:t>　</a:t>
                </a:r>
                <a:endParaRPr kumimoji="1" lang="en-US" altLang="ja-JP" sz="3200" i="0" u="none" strike="noStrike" kern="1200" cap="none" spc="0" normalizeH="0" baseline="0" noProof="0" dirty="0">
                  <a:ln>
                    <a:noFill/>
                  </a:ln>
                  <a:solidFill>
                    <a:schemeClr val="tx1"/>
                  </a:solidFill>
                  <a:effectLst/>
                  <a:uLnTx/>
                  <a:uFillTx/>
                  <a:latin typeface="Times New Roman"/>
                  <a:ea typeface="ＭＳ Ｐゴシック"/>
                </a:endParaRPr>
              </a:p>
              <a:p>
                <a:pPr fontAlgn="base">
                  <a:spcBef>
                    <a:spcPct val="0"/>
                  </a:spcBef>
                  <a:spcAft>
                    <a:spcPct val="0"/>
                  </a:spcAft>
                  <a:defRPr/>
                </a:pPr>
                <a:endParaRPr lang="en-US" altLang="ja-JP" sz="2800" dirty="0">
                  <a:latin typeface="Times New Roman"/>
                  <a:ea typeface="ＭＳ Ｐゴシック"/>
                </a:endParaRPr>
              </a:p>
              <a:p>
                <a:pPr fontAlgn="base">
                  <a:spcBef>
                    <a:spcPct val="0"/>
                  </a:spcBef>
                  <a:spcAft>
                    <a:spcPct val="0"/>
                  </a:spcAft>
                  <a:defRPr/>
                </a:pPr>
                <a:r>
                  <a:rPr lang="ja-JP" altLang="en-US" sz="2800" dirty="0">
                    <a:latin typeface="Times New Roman"/>
                    <a:ea typeface="ＭＳ Ｐゴシック"/>
                  </a:rPr>
                  <a:t>ハイパーパラメータ </a:t>
                </a:r>
                <a14:m>
                  <m:oMath xmlns:m="http://schemas.openxmlformats.org/officeDocument/2006/math">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𝜎</m:t>
                        </m:r>
                      </m:e>
                      <m:sup>
                        <m:r>
                          <a:rPr lang="en-US" altLang="ja-JP" sz="2800" i="1">
                            <a:latin typeface="Cambria Math" panose="02040503050406030204" pitchFamily="18" charset="0"/>
                          </a:rPr>
                          <m:t>2</m:t>
                        </m:r>
                      </m:sup>
                    </m:sSup>
                  </m:oMath>
                </a14:m>
                <a:r>
                  <a:rPr lang="en-US" altLang="ja-JP" sz="2800" dirty="0">
                    <a:latin typeface="Cambria Math" panose="02040503050406030204" pitchFamily="18" charset="0"/>
                  </a:rPr>
                  <a:t>, </a:t>
                </a:r>
                <a14:m>
                  <m:oMath xmlns:m="http://schemas.openxmlformats.org/officeDocument/2006/math">
                    <m:sSub>
                      <m:sSubPr>
                        <m:ctrlPr>
                          <a:rPr lang="en-US" altLang="ja-JP" sz="2800" b="0" i="1" smtClean="0">
                            <a:solidFill>
                              <a:schemeClr val="tx1"/>
                            </a:solidFill>
                            <a:latin typeface="Cambria Math" panose="02040503050406030204" pitchFamily="18" charset="0"/>
                          </a:rPr>
                        </m:ctrlPr>
                      </m:sSubPr>
                      <m:e>
                        <m:r>
                          <a:rPr lang="ja-JP" altLang="en-US" sz="2800" b="0" i="1" smtClean="0">
                            <a:solidFill>
                              <a:schemeClr val="tx1"/>
                            </a:solidFill>
                            <a:latin typeface="Cambria Math" panose="02040503050406030204" pitchFamily="18" charset="0"/>
                          </a:rPr>
                          <m:t>𝜇</m:t>
                        </m:r>
                      </m:e>
                      <m:sub>
                        <m:r>
                          <a:rPr lang="en-US" altLang="ja-JP" sz="2800" b="0" i="1" smtClean="0">
                            <a:solidFill>
                              <a:schemeClr val="tx1"/>
                            </a:solidFill>
                            <a:latin typeface="Cambria Math" panose="02040503050406030204" pitchFamily="18" charset="0"/>
                          </a:rPr>
                          <m:t>0</m:t>
                        </m:r>
                      </m:sub>
                    </m:sSub>
                    <m:r>
                      <a:rPr lang="en-US" altLang="ja-JP" sz="2800" b="0" i="1" smtClean="0">
                        <a:solidFill>
                          <a:schemeClr val="tx1"/>
                        </a:solidFill>
                        <a:latin typeface="Cambria Math" panose="02040503050406030204" pitchFamily="18" charset="0"/>
                      </a:rPr>
                      <m:t>,</m:t>
                    </m:r>
                    <m:sSub>
                      <m:sSubPr>
                        <m:ctrlPr>
                          <a:rPr lang="en-US" altLang="ja-JP" sz="2800" b="0" i="1" smtClean="0">
                            <a:solidFill>
                              <a:schemeClr val="tx1"/>
                            </a:solidFill>
                            <a:latin typeface="Cambria Math" panose="02040503050406030204" pitchFamily="18" charset="0"/>
                          </a:rPr>
                        </m:ctrlPr>
                      </m:sSubPr>
                      <m:e>
                        <m:r>
                          <m:rPr>
                            <m:sty m:val="p"/>
                          </m:rPr>
                          <a:rPr lang="el-GR" altLang="ja-JP" sz="2800" i="1">
                            <a:solidFill>
                              <a:schemeClr val="tx1"/>
                            </a:solidFill>
                            <a:latin typeface="Cambria Math" panose="02040503050406030204" pitchFamily="18" charset="0"/>
                            <a:ea typeface="Cambria Math" panose="02040503050406030204" pitchFamily="18" charset="0"/>
                          </a:rPr>
                          <m:t>Σ</m:t>
                        </m:r>
                      </m:e>
                      <m:sub>
                        <m:r>
                          <a:rPr lang="en-US" altLang="ja-JP" sz="2800" b="0" i="1" smtClean="0">
                            <a:solidFill>
                              <a:schemeClr val="tx1"/>
                            </a:solidFill>
                            <a:latin typeface="Cambria Math" panose="02040503050406030204" pitchFamily="18" charset="0"/>
                          </a:rPr>
                          <m:t>0</m:t>
                        </m:r>
                      </m:sub>
                    </m:sSub>
                  </m:oMath>
                </a14:m>
                <a:r>
                  <a:rPr lang="ja-JP" altLang="en-US" sz="2800" dirty="0">
                    <a:latin typeface="Times New Roman"/>
                    <a:ea typeface="ＭＳ Ｐゴシック"/>
                  </a:rPr>
                  <a:t>などは最大事後確率推定 </a:t>
                </a:r>
                <a:r>
                  <a:rPr lang="en-US" altLang="ja-JP" sz="2800" dirty="0">
                    <a:latin typeface="Times New Roman"/>
                    <a:ea typeface="ＭＳ Ｐゴシック"/>
                  </a:rPr>
                  <a:t>(MAP) </a:t>
                </a:r>
                <a:r>
                  <a:rPr lang="ja-JP" altLang="en-US" sz="2800" dirty="0">
                    <a:latin typeface="Times New Roman"/>
                    <a:ea typeface="ＭＳ Ｐゴシック"/>
                  </a:rPr>
                  <a:t>により最適化</a:t>
                </a:r>
                <a:endParaRPr lang="en-US" altLang="ja-JP" sz="2800" b="0" dirty="0">
                  <a:solidFill>
                    <a:schemeClr val="tx1"/>
                  </a:solidFill>
                  <a:latin typeface="Cambria Math" panose="02040503050406030204" pitchFamily="18" charset="0"/>
                </a:endParaRPr>
              </a:p>
            </p:txBody>
          </p:sp>
        </mc:Choice>
        <mc:Fallback xmlns="">
          <p:sp>
            <p:nvSpPr>
              <p:cNvPr id="2" name="テキスト ボックス 1">
                <a:extLst>
                  <a:ext uri="{FF2B5EF4-FFF2-40B4-BE49-F238E27FC236}">
                    <a16:creationId xmlns:a16="http://schemas.microsoft.com/office/drawing/2014/main" id="{D0C92B31-A8D4-2EA9-10D5-A19D4B6BD80E}"/>
                  </a:ext>
                </a:extLst>
              </p:cNvPr>
              <p:cNvSpPr txBox="1">
                <a:spLocks noRot="1" noChangeAspect="1" noMove="1" noResize="1" noEditPoints="1" noAdjustHandles="1" noChangeArrowheads="1" noChangeShapeType="1" noTextEdit="1"/>
              </p:cNvSpPr>
              <p:nvPr/>
            </p:nvSpPr>
            <p:spPr>
              <a:xfrm>
                <a:off x="129592" y="686842"/>
                <a:ext cx="12167183" cy="5935792"/>
              </a:xfrm>
              <a:prstGeom prst="rect">
                <a:avLst/>
              </a:prstGeom>
              <a:blipFill>
                <a:blip r:embed="rId3"/>
                <a:stretch>
                  <a:fillRect l="-1253" t="-1747" b="-20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6749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2139C-62FB-FEF0-F2BF-F9A5A5B4B008}"/>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EA509F81-A405-4206-BB3B-178F89073504}"/>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事後分布の導出</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BEEF853-2B84-1ADC-0378-7247BE4BA5E4}"/>
                  </a:ext>
                </a:extLst>
              </p:cNvPr>
              <p:cNvSpPr txBox="1"/>
              <p:nvPr/>
            </p:nvSpPr>
            <p:spPr>
              <a:xfrm>
                <a:off x="129592" y="686842"/>
                <a:ext cx="12167183" cy="6429645"/>
              </a:xfrm>
              <a:prstGeom prst="rect">
                <a:avLst/>
              </a:prstGeom>
              <a:noFill/>
            </p:spPr>
            <p:txBody>
              <a:bodyPr wrap="square" rtlCol="0">
                <a:spAutoFit/>
              </a:bodyPr>
              <a:lstStyle/>
              <a:p>
                <a:pPr fontAlgn="base">
                  <a:spcBef>
                    <a:spcPct val="0"/>
                  </a:spcBef>
                  <a:spcAft>
                    <a:spcPct val="0"/>
                  </a:spcAft>
                  <a:defRPr/>
                </a:pPr>
                <a:r>
                  <a:rPr lang="ja-JP" altLang="en-US" sz="2800" b="1" dirty="0">
                    <a:solidFill>
                      <a:schemeClr val="tx1"/>
                    </a:solidFill>
                  </a:rPr>
                  <a:t>モデル</a:t>
                </a:r>
                <a:r>
                  <a:rPr lang="en-US" altLang="ja-JP" sz="2800" b="1" dirty="0">
                    <a:solidFill>
                      <a:schemeClr val="tx1"/>
                    </a:solidFill>
                  </a:rPr>
                  <a:t>:</a:t>
                </a:r>
                <a:r>
                  <a:rPr lang="ja-JP" altLang="en-US" sz="2800" dirty="0">
                    <a:solidFill>
                      <a:schemeClr val="tx1"/>
                    </a:solidFill>
                  </a:rPr>
                  <a:t> </a:t>
                </a:r>
                <a14:m>
                  <m:oMath xmlns:m="http://schemas.openxmlformats.org/officeDocument/2006/math">
                    <m:r>
                      <a:rPr lang="en-US" altLang="ja-JP" sz="2800" b="0" i="1" smtClean="0">
                        <a:solidFill>
                          <a:schemeClr val="tx1"/>
                        </a:solidFill>
                        <a:latin typeface="Cambria Math" panose="02040503050406030204" pitchFamily="18" charset="0"/>
                      </a:rPr>
                      <m:t>𝑌</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𝑋𝐴</m:t>
                    </m:r>
                    <m:r>
                      <a:rPr lang="en-US" altLang="ja-JP" sz="2800" b="0" i="1" smtClean="0">
                        <a:solidFill>
                          <a:schemeClr val="tx1"/>
                        </a:solidFill>
                        <a:latin typeface="Cambria Math" panose="02040503050406030204" pitchFamily="18" charset="0"/>
                      </a:rPr>
                      <m:t>+</m:t>
                    </m:r>
                    <m:r>
                      <a:rPr lang="ja-JP" altLang="en-US" sz="2800" b="0" i="1">
                        <a:solidFill>
                          <a:schemeClr val="tx1"/>
                        </a:solidFill>
                        <a:latin typeface="Cambria Math" panose="02040503050406030204" pitchFamily="18" charset="0"/>
                      </a:rPr>
                      <m:t>𝜀</m:t>
                    </m:r>
                  </m:oMath>
                </a14:m>
                <a:r>
                  <a:rPr lang="en-US" altLang="ja-JP" sz="2800" i="1" dirty="0">
                    <a:solidFill>
                      <a:schemeClr val="tx1"/>
                    </a:solidFill>
                    <a:latin typeface="Cambria Math" panose="02040503050406030204" pitchFamily="18" charset="0"/>
                  </a:rPr>
                  <a:t>  </a:t>
                </a:r>
                <a14:m>
                  <m:oMath xmlns:m="http://schemas.openxmlformats.org/officeDocument/2006/math">
                    <m:r>
                      <a:rPr lang="ja-JP" altLang="en-US" sz="2800" b="0" i="1">
                        <a:solidFill>
                          <a:schemeClr val="tx1"/>
                        </a:solidFill>
                        <a:latin typeface="Cambria Math" panose="02040503050406030204" pitchFamily="18" charset="0"/>
                      </a:rPr>
                      <m:t>𝜀</m:t>
                    </m:r>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𝑁</m:t>
                    </m:r>
                    <m:r>
                      <a:rPr lang="en-US" altLang="ja-JP" sz="2800" b="0" i="1" smtClean="0">
                        <a:solidFill>
                          <a:schemeClr val="tx1"/>
                        </a:solidFill>
                        <a:latin typeface="Cambria Math" panose="02040503050406030204" pitchFamily="18" charset="0"/>
                      </a:rPr>
                      <m:t>(0,</m:t>
                    </m:r>
                    <m:sSup>
                      <m:sSupPr>
                        <m:ctrlPr>
                          <a:rPr lang="en-US" altLang="ja-JP" sz="2800" i="1" smtClean="0">
                            <a:solidFill>
                              <a:schemeClr val="tx1"/>
                            </a:solidFill>
                            <a:latin typeface="Cambria Math" panose="02040503050406030204" pitchFamily="18" charset="0"/>
                          </a:rPr>
                        </m:ctrlPr>
                      </m:sSupPr>
                      <m:e>
                        <m:r>
                          <a:rPr lang="ja-JP" altLang="en-US" sz="2800" b="0" i="1" smtClean="0">
                            <a:solidFill>
                              <a:schemeClr val="tx1"/>
                            </a:solidFill>
                            <a:latin typeface="Cambria Math" panose="02040503050406030204" pitchFamily="18" charset="0"/>
                          </a:rPr>
                          <m:t>𝜎</m:t>
                        </m:r>
                      </m:e>
                      <m:sup>
                        <m:r>
                          <a:rPr lang="en-US" altLang="ja-JP" sz="2800" b="0" i="1" smtClean="0">
                            <a:solidFill>
                              <a:schemeClr val="tx1"/>
                            </a:solidFill>
                            <a:latin typeface="Cambria Math" panose="02040503050406030204" pitchFamily="18" charset="0"/>
                          </a:rPr>
                          <m:t>2</m:t>
                        </m:r>
                      </m:sup>
                    </m:sSup>
                    <m:r>
                      <a:rPr lang="en-US" altLang="ja-JP" sz="2800" b="0" i="1" smtClean="0">
                        <a:solidFill>
                          <a:schemeClr val="tx1"/>
                        </a:solidFill>
                        <a:latin typeface="Cambria Math" panose="02040503050406030204" pitchFamily="18" charset="0"/>
                      </a:rPr>
                      <m:t>𝐼</m:t>
                    </m:r>
                    <m:r>
                      <a:rPr lang="en-US" altLang="ja-JP" sz="2800" b="0" i="1" smtClean="0">
                        <a:solidFill>
                          <a:schemeClr val="tx1"/>
                        </a:solidFill>
                        <a:latin typeface="Cambria Math" panose="02040503050406030204" pitchFamily="18" charset="0"/>
                      </a:rPr>
                      <m:t>)</m:t>
                    </m:r>
                  </m:oMath>
                </a14:m>
                <a:endParaRPr kumimoji="1" lang="en-US" altLang="ja-JP" sz="2800" i="0" u="none" strike="noStrike" kern="1200" cap="none" spc="0" normalizeH="0" baseline="0" noProof="0" dirty="0">
                  <a:ln>
                    <a:noFill/>
                  </a:ln>
                  <a:solidFill>
                    <a:schemeClr val="tx1"/>
                  </a:solidFill>
                  <a:effectLst/>
                  <a:uLnTx/>
                  <a:uFillTx/>
                  <a:ea typeface="ＭＳ Ｐゴシック"/>
                </a:endParaRPr>
              </a:p>
              <a:p>
                <a:pPr lvl="0" fontAlgn="base">
                  <a:spcBef>
                    <a:spcPct val="0"/>
                  </a:spcBef>
                  <a:spcAft>
                    <a:spcPct val="0"/>
                  </a:spcAft>
                  <a:defRPr/>
                </a:pPr>
                <a:r>
                  <a:rPr lang="ja-JP" altLang="en-US" sz="2800" b="1" dirty="0">
                    <a:solidFill>
                      <a:schemeClr val="tx1"/>
                    </a:solidFill>
                  </a:rPr>
                  <a:t>尤度</a:t>
                </a:r>
                <a:r>
                  <a:rPr lang="en-US" altLang="ja-JP" sz="2800" b="1" dirty="0">
                    <a:solidFill>
                      <a:schemeClr val="tx1"/>
                    </a:solidFill>
                  </a:rPr>
                  <a:t>:</a:t>
                </a:r>
                <a:r>
                  <a:rPr lang="ja-JP" altLang="en-US" sz="2800" dirty="0">
                    <a:solidFill>
                      <a:schemeClr val="tx1"/>
                    </a:solidFill>
                  </a:rPr>
                  <a:t> </a:t>
                </a:r>
                <a14:m>
                  <m:oMath xmlns:m="http://schemas.openxmlformats.org/officeDocument/2006/math">
                    <m:r>
                      <a:rPr lang="en-US" altLang="ja-JP" sz="2800" b="0" i="1">
                        <a:solidFill>
                          <a:schemeClr val="tx1"/>
                        </a:solidFill>
                        <a:latin typeface="Cambria Math" panose="02040503050406030204" pitchFamily="18" charset="0"/>
                      </a:rPr>
                      <m:t>𝑝</m:t>
                    </m:r>
                    <m:d>
                      <m:dPr>
                        <m:ctrlPr>
                          <a:rPr lang="en-US" altLang="ja-JP" sz="2800" i="1">
                            <a:solidFill>
                              <a:schemeClr val="tx1"/>
                            </a:solidFill>
                            <a:latin typeface="Cambria Math" panose="02040503050406030204" pitchFamily="18" charset="0"/>
                          </a:rPr>
                        </m:ctrlPr>
                      </m:dPr>
                      <m:e>
                        <m:r>
                          <a:rPr lang="en-US" altLang="ja-JP" sz="2800" b="0" i="1">
                            <a:solidFill>
                              <a:schemeClr val="tx1"/>
                            </a:solidFill>
                            <a:latin typeface="Cambria Math" panose="02040503050406030204" pitchFamily="18" charset="0"/>
                          </a:rPr>
                          <m:t>𝑌</m:t>
                        </m:r>
                      </m:e>
                      <m:e>
                        <m:r>
                          <a:rPr lang="en-US" altLang="ja-JP" sz="2800" b="0" i="1" smtClean="0">
                            <a:solidFill>
                              <a:schemeClr val="tx1"/>
                            </a:solidFill>
                            <a:latin typeface="Cambria Math" panose="02040503050406030204" pitchFamily="18" charset="0"/>
                          </a:rPr>
                          <m:t>𝐴</m:t>
                        </m:r>
                      </m:e>
                    </m:d>
                    <m:r>
                      <a:rPr lang="en-US" altLang="ja-JP" sz="2800" b="0" i="1" smtClean="0">
                        <a:solidFill>
                          <a:schemeClr val="tx1"/>
                        </a:solidFill>
                        <a:latin typeface="Cambria Math" panose="02040503050406030204" pitchFamily="18" charset="0"/>
                      </a:rPr>
                      <m:t>=</m:t>
                    </m:r>
                  </m:oMath>
                </a14:m>
                <a:r>
                  <a:rPr lang="en-US" altLang="ja-JP" sz="2800" dirty="0">
                    <a:solidFill>
                      <a:schemeClr val="tx1"/>
                    </a:solidFill>
                    <a:ea typeface="ＭＳ Ｐゴシック" panose="020B0600070205080204" pitchFamily="50" charset="-128"/>
                    <a:cs typeface="Times New Roman" panose="02020603050405020304" pitchFamily="18" charset="0"/>
                  </a:rPr>
                  <a:t> </a:t>
                </a:r>
                <a14:m>
                  <m:oMath xmlns:m="http://schemas.openxmlformats.org/officeDocument/2006/math">
                    <m:func>
                      <m:func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uncPr>
                      <m:fName>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ad>
                                  <m:radPr>
                                    <m:degHide m:val="on"/>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radPr>
                                  <m:deg/>
                                  <m:e>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r>
                                      <a:rPr lang="ja-JP" altLang="en-US"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𝜋</m:t>
                                    </m:r>
                                    <m:sSup>
                                      <m:sSupPr>
                                        <m:ctrlPr>
                                          <a:rPr lang="en-US" altLang="ja-JP" sz="2800" i="1">
                                            <a:solidFill>
                                              <a:schemeClr val="tx1"/>
                                            </a:solidFill>
                                            <a:latin typeface="Cambria Math" panose="02040503050406030204" pitchFamily="18" charset="0"/>
                                          </a:rPr>
                                        </m:ctrlPr>
                                      </m:sSupPr>
                                      <m:e>
                                        <m:r>
                                          <a:rPr lang="ja-JP" altLang="en-US" sz="2800" b="0" i="1">
                                            <a:solidFill>
                                              <a:schemeClr val="tx1"/>
                                            </a:solidFill>
                                            <a:latin typeface="Cambria Math" panose="02040503050406030204" pitchFamily="18" charset="0"/>
                                          </a:rPr>
                                          <m:t>𝜎</m:t>
                                        </m:r>
                                      </m:e>
                                      <m:sup>
                                        <m:r>
                                          <a:rPr lang="en-US" altLang="ja-JP" sz="2800" b="0" i="1">
                                            <a:solidFill>
                                              <a:schemeClr val="tx1"/>
                                            </a:solidFill>
                                            <a:latin typeface="Cambria Math" panose="02040503050406030204" pitchFamily="18" charset="0"/>
                                          </a:rPr>
                                          <m:t>2</m:t>
                                        </m:r>
                                      </m:sup>
                                    </m:sSup>
                                  </m:e>
                                </m:rad>
                              </m:e>
                              <m:sup>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𝑛</m:t>
                                </m:r>
                              </m:sup>
                            </m:sSup>
                          </m:den>
                        </m:f>
                        <m:r>
                          <m:rPr>
                            <m:sty m:val="p"/>
                          </m:rPr>
                          <a:rPr lang="en-US" altLang="ja-JP" sz="2800" b="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sSup>
                                  <m:sSupPr>
                                    <m:ctrlPr>
                                      <a:rPr lang="en-US" altLang="ja-JP" sz="2800" i="1">
                                        <a:solidFill>
                                          <a:schemeClr val="tx1"/>
                                        </a:solidFill>
                                        <a:latin typeface="Cambria Math" panose="02040503050406030204" pitchFamily="18" charset="0"/>
                                      </a:rPr>
                                    </m:ctrlPr>
                                  </m:sSupPr>
                                  <m:e>
                                    <m:r>
                                      <a:rPr lang="ja-JP" altLang="en-US" sz="2800" b="0" i="1">
                                        <a:solidFill>
                                          <a:schemeClr val="tx1"/>
                                        </a:solidFill>
                                        <a:latin typeface="Cambria Math" panose="02040503050406030204" pitchFamily="18" charset="0"/>
                                      </a:rPr>
                                      <m:t>𝜎</m:t>
                                    </m:r>
                                  </m:e>
                                  <m:sup>
                                    <m:r>
                                      <a:rPr lang="en-US" altLang="ja-JP" sz="2800" b="0" i="1">
                                        <a:solidFill>
                                          <a:schemeClr val="tx1"/>
                                        </a:solidFill>
                                        <a:latin typeface="Cambria Math" panose="02040503050406030204" pitchFamily="18" charset="0"/>
                                      </a:rPr>
                                      <m:t>2</m:t>
                                    </m:r>
                                  </m:sup>
                                </m:sSup>
                              </m:den>
                            </m:f>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𝑋𝐴</m:t>
                                    </m:r>
                                  </m:e>
                                </m:d>
                              </m:e>
                              <m:sup>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𝑋𝐴</m:t>
                                </m:r>
                              </m:e>
                            </m:d>
                          </m:e>
                        </m:d>
                      </m:e>
                    </m:func>
                  </m:oMath>
                </a14:m>
                <a:endParaRPr kumimoji="1" lang="en-US" altLang="ja-JP" sz="2800" u="none" strike="noStrike" kern="1200" cap="none" spc="0" normalizeH="0" baseline="0" noProof="0" dirty="0">
                  <a:ln>
                    <a:noFill/>
                  </a:ln>
                  <a:solidFill>
                    <a:schemeClr val="tx1"/>
                  </a:solidFill>
                  <a:effectLst/>
                  <a:uLnTx/>
                  <a:uFillTx/>
                </a:endParaRPr>
              </a:p>
              <a:p>
                <a:pPr fontAlgn="base">
                  <a:spcBef>
                    <a:spcPct val="0"/>
                  </a:spcBef>
                  <a:spcAft>
                    <a:spcPct val="0"/>
                  </a:spcAft>
                  <a:defRPr/>
                </a:pPr>
                <a:r>
                  <a:rPr lang="ja-JP" altLang="en-US" sz="2800" b="1" dirty="0">
                    <a:solidFill>
                      <a:schemeClr val="tx1"/>
                    </a:solidFill>
                    <a:latin typeface="Cambria Math" panose="02040503050406030204" pitchFamily="18" charset="0"/>
                  </a:rPr>
                  <a:t>事前分布</a:t>
                </a:r>
                <a:r>
                  <a:rPr lang="en-US" altLang="ja-JP" sz="2800" b="1" dirty="0">
                    <a:solidFill>
                      <a:schemeClr val="tx1"/>
                    </a:solidFill>
                    <a:latin typeface="Cambria Math" panose="02040503050406030204" pitchFamily="18" charset="0"/>
                  </a:rPr>
                  <a:t>:</a:t>
                </a:r>
                <a:r>
                  <a:rPr lang="ja-JP" altLang="en-US" sz="2800" dirty="0">
                    <a:solidFill>
                      <a:schemeClr val="tx1"/>
                    </a:solidFill>
                    <a:latin typeface="Cambria Math" panose="02040503050406030204" pitchFamily="18" charset="0"/>
                  </a:rPr>
                  <a:t> </a:t>
                </a:r>
                <a14:m>
                  <m:oMath xmlns:m="http://schemas.openxmlformats.org/officeDocument/2006/math">
                    <m:r>
                      <a:rPr lang="en-US" altLang="ja-JP" sz="2800" b="0" i="1">
                        <a:solidFill>
                          <a:schemeClr val="tx1"/>
                        </a:solidFill>
                        <a:latin typeface="Cambria Math" panose="02040503050406030204" pitchFamily="18" charset="0"/>
                      </a:rPr>
                      <m:t>𝑝</m:t>
                    </m:r>
                    <m:r>
                      <a:rPr lang="en-US" altLang="ja-JP" sz="2800" b="0" i="1">
                        <a:solidFill>
                          <a:schemeClr val="tx1"/>
                        </a:solidFill>
                        <a:latin typeface="Cambria Math" panose="02040503050406030204" pitchFamily="18" charset="0"/>
                      </a:rPr>
                      <m:t>(</m:t>
                    </m:r>
                    <m:r>
                      <a:rPr lang="en-US" altLang="ja-JP" sz="2800" b="0" i="1">
                        <a:solidFill>
                          <a:schemeClr val="tx1"/>
                        </a:solidFill>
                        <a:latin typeface="Cambria Math" panose="02040503050406030204" pitchFamily="18" charset="0"/>
                      </a:rPr>
                      <m:t>𝐴</m:t>
                    </m:r>
                    <m:r>
                      <a:rPr lang="en-US" altLang="ja-JP" sz="2800" b="0" i="1">
                        <a:solidFill>
                          <a:schemeClr val="tx1"/>
                        </a:solidFill>
                        <a:latin typeface="Cambria Math" panose="02040503050406030204" pitchFamily="18" charset="0"/>
                      </a:rPr>
                      <m:t>)=</m:t>
                    </m:r>
                    <m:r>
                      <m:rPr>
                        <m:nor/>
                      </m:rPr>
                      <a:rPr lang="en-US" altLang="ja-JP" sz="2800" dirty="0">
                        <a:solidFill>
                          <a:schemeClr val="tx1"/>
                        </a:solidFill>
                        <a:ea typeface="ＭＳ Ｐゴシック" panose="020B0600070205080204" pitchFamily="50" charset="-128"/>
                        <a:cs typeface="Times New Roman" panose="02020603050405020304" pitchFamily="18" charset="0"/>
                      </a:rPr>
                      <m:t> </m:t>
                    </m:r>
                    <m:func>
                      <m:func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uncPr>
                      <m:fName>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ad>
                                  <m:radPr>
                                    <m:degHide m:val="on"/>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radPr>
                                  <m:deg/>
                                  <m:e>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r>
                                      <a:rPr lang="ja-JP" altLang="en-US"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𝜋</m:t>
                                    </m:r>
                                  </m:e>
                                </m:rad>
                              </m:e>
                              <m:sup>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𝑛</m:t>
                                </m:r>
                              </m:sup>
                            </m:sSup>
                            <m:r>
                              <a:rPr lang="en-US" altLang="ja-JP" sz="2800" b="0" i="1">
                                <a:solidFill>
                                  <a:schemeClr val="tx1"/>
                                </a:solidFill>
                                <a:latin typeface="Cambria Math" panose="02040503050406030204" pitchFamily="18" charset="0"/>
                              </a:rPr>
                              <m:t>|</m:t>
                            </m:r>
                            <m:sSup>
                              <m:sSupPr>
                                <m:ctrlPr>
                                  <a:rPr lang="en-US" altLang="ja-JP" sz="2800" i="1">
                                    <a:solidFill>
                                      <a:schemeClr val="tx1"/>
                                    </a:solidFill>
                                    <a:latin typeface="Cambria Math" panose="02040503050406030204" pitchFamily="18" charset="0"/>
                                  </a:rPr>
                                </m:ctrlPr>
                              </m:sSupPr>
                              <m:e>
                                <m:sSub>
                                  <m:sSubPr>
                                    <m:ctrlPr>
                                      <a:rPr lang="en-US" altLang="ja-JP" sz="2800" i="1">
                                        <a:solidFill>
                                          <a:schemeClr val="tx1"/>
                                        </a:solidFill>
                                        <a:latin typeface="Cambria Math" panose="02040503050406030204" pitchFamily="18" charset="0"/>
                                      </a:rPr>
                                    </m:ctrlPr>
                                  </m:sSubPr>
                                  <m:e>
                                    <m:r>
                                      <a:rPr lang="el-GR" altLang="ja-JP" sz="2800" b="0" i="1">
                                        <a:solidFill>
                                          <a:schemeClr val="tx1"/>
                                        </a:solidFill>
                                        <a:latin typeface="Cambria Math" panose="02040503050406030204" pitchFamily="18" charset="0"/>
                                        <a:ea typeface="Cambria Math" panose="02040503050406030204" pitchFamily="18" charset="0"/>
                                      </a:rPr>
                                      <m:t>𝛴</m:t>
                                    </m:r>
                                  </m:e>
                                  <m:sub>
                                    <m:r>
                                      <a:rPr lang="en-US" altLang="ja-JP" sz="2800" b="0" i="1">
                                        <a:solidFill>
                                          <a:schemeClr val="tx1"/>
                                        </a:solidFill>
                                        <a:latin typeface="Cambria Math" panose="02040503050406030204" pitchFamily="18" charset="0"/>
                                      </a:rPr>
                                      <m:t>0</m:t>
                                    </m:r>
                                  </m:sub>
                                </m:sSub>
                                <m:r>
                                  <a:rPr lang="en-US" altLang="ja-JP" sz="2800" b="0" i="1">
                                    <a:solidFill>
                                      <a:schemeClr val="tx1"/>
                                    </a:solidFill>
                                    <a:latin typeface="Cambria Math" panose="02040503050406030204" pitchFamily="18" charset="0"/>
                                  </a:rPr>
                                  <m:t>|</m:t>
                                </m:r>
                              </m:e>
                              <m:sup>
                                <m:r>
                                  <a:rPr lang="en-US" altLang="ja-JP" sz="2800" b="0" i="1" smtClean="0">
                                    <a:solidFill>
                                      <a:schemeClr val="tx1"/>
                                    </a:solidFill>
                                    <a:latin typeface="Cambria Math" panose="02040503050406030204" pitchFamily="18" charset="0"/>
                                  </a:rPr>
                                  <m:t>1/2</m:t>
                                </m:r>
                              </m:sup>
                            </m:sSup>
                          </m:den>
                        </m:f>
                        <m:r>
                          <m:rPr>
                            <m:sty m:val="p"/>
                          </m:rPr>
                          <a:rPr lang="en-US" altLang="ja-JP" sz="2800" b="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dirty="0"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lang="en-US" altLang="ja-JP" sz="2800" i="1">
                                            <a:solidFill>
                                              <a:schemeClr val="tx1"/>
                                            </a:solidFill>
                                            <a:latin typeface="Cambria Math" panose="02040503050406030204" pitchFamily="18" charset="0"/>
                                          </a:rPr>
                                        </m:ctrlPr>
                                      </m:sSubPr>
                                      <m:e>
                                        <m:r>
                                          <a:rPr lang="ja-JP" altLang="en-US" sz="2800" b="0" i="1">
                                            <a:solidFill>
                                              <a:schemeClr val="tx1"/>
                                            </a:solidFill>
                                            <a:latin typeface="Cambria Math" panose="02040503050406030204" pitchFamily="18" charset="0"/>
                                          </a:rPr>
                                          <m:t>𝜇</m:t>
                                        </m:r>
                                      </m:e>
                                      <m:sub>
                                        <m:r>
                                          <a:rPr lang="en-US" altLang="ja-JP" sz="2800" b="0" i="1">
                                            <a:solidFill>
                                              <a:schemeClr val="tx1"/>
                                            </a:solidFill>
                                            <a:latin typeface="Cambria Math" panose="02040503050406030204" pitchFamily="18" charset="0"/>
                                          </a:rPr>
                                          <m:t>0</m:t>
                                        </m:r>
                                      </m:sub>
                                    </m:sSub>
                                  </m:e>
                                </m:d>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𝑇</m:t>
                                </m:r>
                              </m:sup>
                            </m:sSup>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chemeClr val="tx1"/>
                                        </a:solidFill>
                                        <a:latin typeface="Cambria Math" panose="02040503050406030204" pitchFamily="18" charset="0"/>
                                      </a:rPr>
                                    </m:ctrlPr>
                                  </m:sSubPr>
                                  <m:e>
                                    <m:r>
                                      <a:rPr lang="el-GR" altLang="ja-JP" sz="2800" b="0" i="1">
                                        <a:solidFill>
                                          <a:schemeClr val="tx1"/>
                                        </a:solidFill>
                                        <a:latin typeface="Cambria Math" panose="02040503050406030204" pitchFamily="18" charset="0"/>
                                        <a:ea typeface="Cambria Math" panose="02040503050406030204" pitchFamily="18" charset="0"/>
                                      </a:rPr>
                                      <m:t>𝛴</m:t>
                                    </m:r>
                                  </m:e>
                                  <m:sub>
                                    <m:r>
                                      <a:rPr lang="en-US" altLang="ja-JP" sz="2800" b="0" i="1">
                                        <a:solidFill>
                                          <a:schemeClr val="tx1"/>
                                        </a:solidFill>
                                        <a:latin typeface="Cambria Math" panose="02040503050406030204" pitchFamily="18" charset="0"/>
                                      </a:rPr>
                                      <m:t>0</m:t>
                                    </m:r>
                                  </m:sub>
                                </m:sSub>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dirty="0"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lang="en-US" altLang="ja-JP" sz="2800" i="1">
                                        <a:solidFill>
                                          <a:schemeClr val="tx1"/>
                                        </a:solidFill>
                                        <a:latin typeface="Cambria Math" panose="02040503050406030204" pitchFamily="18" charset="0"/>
                                      </a:rPr>
                                    </m:ctrlPr>
                                  </m:sSubPr>
                                  <m:e>
                                    <m:r>
                                      <a:rPr lang="ja-JP" altLang="en-US" sz="2800" b="0" i="1">
                                        <a:solidFill>
                                          <a:schemeClr val="tx1"/>
                                        </a:solidFill>
                                        <a:latin typeface="Cambria Math" panose="02040503050406030204" pitchFamily="18" charset="0"/>
                                      </a:rPr>
                                      <m:t>𝜇</m:t>
                                    </m:r>
                                  </m:e>
                                  <m:sub>
                                    <m:r>
                                      <a:rPr lang="en-US" altLang="ja-JP" sz="2800" b="0" i="1">
                                        <a:solidFill>
                                          <a:schemeClr val="tx1"/>
                                        </a:solidFill>
                                        <a:latin typeface="Cambria Math" panose="02040503050406030204" pitchFamily="18" charset="0"/>
                                      </a:rPr>
                                      <m:t>0</m:t>
                                    </m:r>
                                  </m:sub>
                                </m:sSub>
                              </m:e>
                            </m:d>
                          </m:e>
                        </m:d>
                      </m:e>
                    </m:func>
                  </m:oMath>
                </a14:m>
                <a:endParaRPr lang="en-US" altLang="ja-JP" sz="2800" dirty="0">
                  <a:solidFill>
                    <a:schemeClr val="tx1"/>
                  </a:solidFill>
                </a:endParaRPr>
              </a:p>
              <a:p>
                <a:pPr lvl="0" fontAlgn="base">
                  <a:spcBef>
                    <a:spcPct val="0"/>
                  </a:spcBef>
                  <a:spcAft>
                    <a:spcPct val="0"/>
                  </a:spcAft>
                  <a:defRPr/>
                </a:pPr>
                <a:r>
                  <a:rPr lang="en-US" altLang="ja-JP" sz="2800" noProof="0" dirty="0">
                    <a:solidFill>
                      <a:schemeClr val="tx1"/>
                    </a:solidFill>
                  </a:rPr>
                  <a:t>log </a:t>
                </a:r>
                <a14:m>
                  <m:oMath xmlns:m="http://schemas.openxmlformats.org/officeDocument/2006/math">
                    <m:r>
                      <a:rPr lang="en-US" altLang="ja-JP" sz="2800" b="0" i="1" smtClean="0">
                        <a:solidFill>
                          <a:schemeClr val="tx1"/>
                        </a:solidFill>
                        <a:latin typeface="Cambria Math" panose="02040503050406030204" pitchFamily="18" charset="0"/>
                      </a:rPr>
                      <m:t>𝑝</m:t>
                    </m:r>
                    <m:d>
                      <m:dPr>
                        <m:ctrlPr>
                          <a:rPr lang="en-US" altLang="ja-JP" sz="2800" i="1">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𝐴</m:t>
                        </m:r>
                        <m:r>
                          <a:rPr lang="en-US" altLang="ja-JP" sz="2800" b="0" i="1">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𝑌</m:t>
                        </m:r>
                      </m:e>
                    </m:d>
                    <m:r>
                      <a:rPr lang="en-US" altLang="ja-JP" sz="2800" b="0" i="1">
                        <a:solidFill>
                          <a:schemeClr val="tx1"/>
                        </a:solidFill>
                        <a:latin typeface="Cambria Math" panose="02040503050406030204" pitchFamily="18" charset="0"/>
                      </a:rPr>
                      <m:t>=</m:t>
                    </m:r>
                    <m:r>
                      <m:rPr>
                        <m:sty m:val="p"/>
                      </m:rPr>
                      <a:rPr lang="en-US" altLang="ja-JP" sz="2800">
                        <a:latin typeface="Cambria Math" panose="02040503050406030204" pitchFamily="18" charset="0"/>
                      </a:rPr>
                      <m:t>const</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i="1">
                        <a:latin typeface="Cambria Math" panose="02040503050406030204" pitchFamily="18" charset="0"/>
                      </a:rPr>
                      <m:t>𝑝</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𝑌</m:t>
                        </m:r>
                      </m:e>
                      <m:e>
                        <m:r>
                          <a:rPr lang="en-US" altLang="ja-JP" sz="2800" i="1">
                            <a:latin typeface="Cambria Math" panose="02040503050406030204" pitchFamily="18" charset="0"/>
                          </a:rPr>
                          <m:t>𝐴</m:t>
                        </m:r>
                      </m:e>
                    </m:d>
                    <m:r>
                      <a:rPr lang="en-US" altLang="ja-JP" sz="2800" i="1">
                        <a:latin typeface="Cambria Math" panose="02040503050406030204" pitchFamily="18" charset="0"/>
                      </a:rPr>
                      <m:t>𝑝</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𝐴</m:t>
                        </m:r>
                      </m:e>
                    </m:d>
                  </m:oMath>
                </a14:m>
                <a:endParaRPr lang="en-US" altLang="ja-JP" sz="2800" i="1" dirty="0">
                  <a:latin typeface="Cambria Math" panose="02040503050406030204" pitchFamily="18" charset="0"/>
                </a:endParaRPr>
              </a:p>
              <a:p>
                <a:pPr lvl="0" fontAlgn="base">
                  <a:spcBef>
                    <a:spcPct val="0"/>
                  </a:spcBef>
                  <a:spcAft>
                    <a:spcPct val="0"/>
                  </a:spcAft>
                  <a:defRPr/>
                </a:pPr>
                <a:r>
                  <a:rPr lang="en-US" altLang="ja-JP" sz="2800" b="0" dirty="0"/>
                  <a:t>                   </a:t>
                </a:r>
                <a14:m>
                  <m:oMath xmlns:m="http://schemas.openxmlformats.org/officeDocument/2006/math">
                    <m:r>
                      <a:rPr lang="en-US" altLang="ja-JP" sz="2800" b="0" i="0" smtClean="0">
                        <a:latin typeface="Cambria Math" panose="02040503050406030204" pitchFamily="18" charset="0"/>
                      </a:rPr>
                      <m:t>=</m:t>
                    </m:r>
                    <m:r>
                      <m:rPr>
                        <m:sty m:val="p"/>
                      </m:rPr>
                      <a:rPr lang="en-US" altLang="ja-JP" sz="2800" b="0" i="0" smtClean="0">
                        <a:solidFill>
                          <a:schemeClr val="tx1"/>
                        </a:solidFill>
                        <a:latin typeface="Cambria Math" panose="02040503050406030204" pitchFamily="18" charset="0"/>
                      </a:rPr>
                      <m:t>const</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sSup>
                          <m:sSupPr>
                            <m:ctrlPr>
                              <a:rPr lang="en-US" altLang="ja-JP" sz="2800" i="1">
                                <a:solidFill>
                                  <a:schemeClr val="tx1"/>
                                </a:solidFill>
                                <a:latin typeface="Cambria Math" panose="02040503050406030204" pitchFamily="18" charset="0"/>
                              </a:rPr>
                            </m:ctrlPr>
                          </m:sSupPr>
                          <m:e>
                            <m:r>
                              <a:rPr lang="ja-JP" altLang="en-US" sz="2800" b="0" i="1">
                                <a:solidFill>
                                  <a:schemeClr val="tx1"/>
                                </a:solidFill>
                                <a:latin typeface="Cambria Math" panose="02040503050406030204" pitchFamily="18" charset="0"/>
                              </a:rPr>
                              <m:t>𝜎</m:t>
                            </m:r>
                          </m:e>
                          <m:sup>
                            <m:r>
                              <a:rPr lang="en-US" altLang="ja-JP" sz="2800" b="0" i="1">
                                <a:solidFill>
                                  <a:schemeClr val="tx1"/>
                                </a:solidFill>
                                <a:latin typeface="Cambria Math" panose="02040503050406030204" pitchFamily="18" charset="0"/>
                              </a:rPr>
                              <m:t>2</m:t>
                            </m:r>
                          </m:sup>
                        </m:sSup>
                      </m:den>
                    </m:f>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𝑋𝐴</m:t>
                            </m:r>
                          </m:e>
                        </m:d>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𝑋𝐴</m:t>
                        </m:r>
                      </m:e>
                    </m:d>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lang="en-US" altLang="ja-JP" sz="2800" i="1">
                                    <a:solidFill>
                                      <a:schemeClr val="tx1"/>
                                    </a:solidFill>
                                    <a:latin typeface="Cambria Math" panose="02040503050406030204" pitchFamily="18" charset="0"/>
                                  </a:rPr>
                                </m:ctrlPr>
                              </m:sSubPr>
                              <m:e>
                                <m:r>
                                  <a:rPr lang="ja-JP" altLang="en-US" sz="2800" b="0" i="1">
                                    <a:solidFill>
                                      <a:schemeClr val="tx1"/>
                                    </a:solidFill>
                                    <a:latin typeface="Cambria Math" panose="02040503050406030204" pitchFamily="18" charset="0"/>
                                  </a:rPr>
                                  <m:t>𝜇</m:t>
                                </m:r>
                              </m:e>
                              <m:sub>
                                <m:r>
                                  <a:rPr lang="en-US" altLang="ja-JP" sz="2800" b="0" i="1">
                                    <a:solidFill>
                                      <a:schemeClr val="tx1"/>
                                    </a:solidFill>
                                    <a:latin typeface="Cambria Math" panose="02040503050406030204" pitchFamily="18" charset="0"/>
                                  </a:rPr>
                                  <m:t>0</m:t>
                                </m:r>
                              </m:sub>
                            </m:sSub>
                          </m:e>
                        </m:d>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𝑇</m:t>
                        </m:r>
                      </m:sup>
                    </m:sSup>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chemeClr val="tx1"/>
                                </a:solidFill>
                                <a:latin typeface="Cambria Math" panose="02040503050406030204" pitchFamily="18" charset="0"/>
                              </a:rPr>
                            </m:ctrlPr>
                          </m:sSubPr>
                          <m:e>
                            <m:r>
                              <a:rPr lang="el-GR" altLang="ja-JP" sz="2800" b="0" i="1">
                                <a:solidFill>
                                  <a:schemeClr val="tx1"/>
                                </a:solidFill>
                                <a:latin typeface="Cambria Math" panose="02040503050406030204" pitchFamily="18" charset="0"/>
                                <a:ea typeface="Cambria Math" panose="02040503050406030204" pitchFamily="18" charset="0"/>
                              </a:rPr>
                              <m:t>𝛴</m:t>
                            </m:r>
                          </m:e>
                          <m:sub>
                            <m:r>
                              <a:rPr lang="en-US" altLang="ja-JP" sz="2800" b="0" i="1">
                                <a:solidFill>
                                  <a:schemeClr val="tx1"/>
                                </a:solidFill>
                                <a:latin typeface="Cambria Math" panose="02040503050406030204" pitchFamily="18" charset="0"/>
                              </a:rPr>
                              <m:t>0</m:t>
                            </m:r>
                          </m:sub>
                        </m:sSub>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lang="en-US" altLang="ja-JP" sz="2800" i="1">
                                <a:solidFill>
                                  <a:schemeClr val="tx1"/>
                                </a:solidFill>
                                <a:latin typeface="Cambria Math" panose="02040503050406030204" pitchFamily="18" charset="0"/>
                              </a:rPr>
                            </m:ctrlPr>
                          </m:sSubPr>
                          <m:e>
                            <m:r>
                              <a:rPr lang="ja-JP" altLang="en-US" sz="2800" b="0" i="1">
                                <a:solidFill>
                                  <a:schemeClr val="tx1"/>
                                </a:solidFill>
                                <a:latin typeface="Cambria Math" panose="02040503050406030204" pitchFamily="18" charset="0"/>
                              </a:rPr>
                              <m:t>𝜇</m:t>
                            </m:r>
                          </m:e>
                          <m:sub>
                            <m:r>
                              <a:rPr lang="en-US" altLang="ja-JP" sz="2800" b="0" i="1">
                                <a:solidFill>
                                  <a:schemeClr val="tx1"/>
                                </a:solidFill>
                                <a:latin typeface="Cambria Math" panose="02040503050406030204" pitchFamily="18" charset="0"/>
                              </a:rPr>
                              <m:t>0</m:t>
                            </m:r>
                          </m:sub>
                        </m:sSub>
                      </m:e>
                    </m:d>
                  </m:oMath>
                </a14:m>
                <a:r>
                  <a:rPr lang="en-US" altLang="ja-JP" sz="2800" i="1" dirty="0">
                    <a:solidFill>
                      <a:schemeClr val="tx1"/>
                    </a:solidFill>
                    <a:latin typeface="Cambria Math" panose="02040503050406030204" pitchFamily="18" charset="0"/>
                  </a:rPr>
                  <a:t> </a:t>
                </a:r>
              </a:p>
              <a:p>
                <a:pPr lvl="0" fontAlgn="base">
                  <a:spcBef>
                    <a:spcPct val="0"/>
                  </a:spcBef>
                  <a:spcAft>
                    <a:spcPct val="0"/>
                  </a:spcAft>
                  <a:defRPr/>
                </a:pPr>
                <a14:m>
                  <m:oMath xmlns:m="http://schemas.openxmlformats.org/officeDocument/2006/math">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𝜎</m:t>
                        </m:r>
                      </m:e>
                      <m:sup>
                        <m:r>
                          <a:rPr lang="en-US" altLang="ja-JP" sz="2800" b="0" i="1" smtClean="0">
                            <a:latin typeface="Cambria Math" panose="02040503050406030204" pitchFamily="18" charset="0"/>
                          </a:rPr>
                          <m:t>−</m:t>
                        </m:r>
                        <m:r>
                          <a:rPr lang="en-US" altLang="ja-JP" sz="2800" i="1">
                            <a:latin typeface="Cambria Math" panose="02040503050406030204" pitchFamily="18" charset="0"/>
                          </a:rPr>
                          <m:t>2</m:t>
                        </m:r>
                      </m:sup>
                    </m:sSup>
                    <m:sSup>
                      <m:sSupPr>
                        <m:ctrlPr>
                          <a:rPr lang="en-US" altLang="ja-JP" sz="280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𝑋𝐴</m:t>
                            </m:r>
                          </m:e>
                        </m:d>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𝑋𝐴</m:t>
                        </m:r>
                      </m:e>
                    </m:d>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800" i="1" smtClean="0">
                            <a:solidFill>
                              <a:srgbClr val="0000FF"/>
                            </a:solidFill>
                            <a:latin typeface="Cambria Math" panose="02040503050406030204" pitchFamily="18" charset="0"/>
                          </a:rPr>
                        </m:ctrlPr>
                      </m:sSupPr>
                      <m:e>
                        <m:r>
                          <a:rPr lang="ja-JP" altLang="en-US" sz="2800" i="1">
                            <a:solidFill>
                              <a:srgbClr val="0000FF"/>
                            </a:solidFill>
                            <a:latin typeface="Cambria Math" panose="02040503050406030204" pitchFamily="18" charset="0"/>
                          </a:rPr>
                          <m:t>𝜎</m:t>
                        </m:r>
                      </m:e>
                      <m:sup>
                        <m:r>
                          <a:rPr lang="en-US" altLang="ja-JP" sz="2800" i="1">
                            <a:solidFill>
                              <a:srgbClr val="0000FF"/>
                            </a:solidFill>
                            <a:latin typeface="Cambria Math" panose="02040503050406030204" pitchFamily="18" charset="0"/>
                          </a:rPr>
                          <m:t>−2</m:t>
                        </m:r>
                      </m:sup>
                    </m:sSup>
                    <m:sSup>
                      <m:sSupPr>
                        <m:ctrlP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𝑋</m:t>
                        </m:r>
                      </m:e>
                      <m:sup>
                        <m: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𝑋</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800" i="1" smtClean="0">
                            <a:solidFill>
                              <a:srgbClr val="FF0000"/>
                            </a:solidFill>
                            <a:latin typeface="Cambria Math" panose="02040503050406030204" pitchFamily="18" charset="0"/>
                          </a:rPr>
                        </m:ctrlPr>
                      </m:sSupPr>
                      <m:e>
                        <m:r>
                          <a:rPr lang="ja-JP" altLang="en-US" sz="2800" i="1">
                            <a:solidFill>
                              <a:srgbClr val="FF0000"/>
                            </a:solidFill>
                            <a:latin typeface="Cambria Math" panose="02040503050406030204" pitchFamily="18" charset="0"/>
                          </a:rPr>
                          <m:t>𝜎</m:t>
                        </m:r>
                      </m:e>
                      <m:sup>
                        <m:r>
                          <a:rPr lang="en-US" altLang="ja-JP" sz="2800" i="1">
                            <a:solidFill>
                              <a:srgbClr val="FF0000"/>
                            </a:solidFill>
                            <a:latin typeface="Cambria Math" panose="02040503050406030204" pitchFamily="18" charset="0"/>
                          </a:rPr>
                          <m:t>−2</m:t>
                        </m:r>
                      </m:sup>
                    </m:sSup>
                    <m:sSup>
                      <m:sSupPr>
                        <m:ctrlP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b="0"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𝑋</m:t>
                        </m:r>
                      </m:e>
                      <m:sup>
                        <m:r>
                          <a:rPr lang="en-US" altLang="ja-JP" sz="2800" b="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b="0"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𝜎</m:t>
                        </m:r>
                      </m:e>
                      <m:sup>
                        <m:r>
                          <a:rPr lang="en-US" altLang="ja-JP" sz="2800" i="1">
                            <a:latin typeface="Cambria Math" panose="02040503050406030204" pitchFamily="18" charset="0"/>
                          </a:rPr>
                          <m:t>−2</m:t>
                        </m:r>
                      </m:sup>
                    </m:sSup>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𝑌</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𝑌</m:t>
                    </m:r>
                  </m:oMath>
                </a14:m>
                <a:r>
                  <a:rPr lang="ja-JP" altLang="en-US" sz="2800" i="1" dirty="0">
                    <a:solidFill>
                      <a:schemeClr val="tx1"/>
                    </a:solidFill>
                    <a:latin typeface="Cambria Math" panose="02040503050406030204" pitchFamily="18" charset="0"/>
                  </a:rPr>
                  <a:t>　</a:t>
                </a:r>
                <a:endParaRPr lang="en-US" altLang="ja-JP" sz="2800" i="1" dirty="0">
                  <a:solidFill>
                    <a:schemeClr val="tx1"/>
                  </a:solidFill>
                  <a:latin typeface="Cambria Math" panose="02040503050406030204" pitchFamily="18" charset="0"/>
                </a:endParaRPr>
              </a:p>
              <a:p>
                <a:pPr fontAlgn="base">
                  <a:spcBef>
                    <a:spcPct val="0"/>
                  </a:spcBef>
                  <a:spcAft>
                    <a:spcPct val="0"/>
                  </a:spcAft>
                  <a:defRPr/>
                </a:pPr>
                <a14:m>
                  <m:oMath xmlns:m="http://schemas.openxmlformats.org/officeDocument/2006/math">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lang="en-US" altLang="ja-JP" sz="2800" i="1">
                                    <a:solidFill>
                                      <a:schemeClr val="tx1"/>
                                    </a:solidFill>
                                    <a:latin typeface="Cambria Math" panose="02040503050406030204" pitchFamily="18" charset="0"/>
                                  </a:rPr>
                                </m:ctrlPr>
                              </m:sSubPr>
                              <m:e>
                                <m:r>
                                  <a:rPr lang="ja-JP" altLang="en-US" sz="2800" b="0" i="1">
                                    <a:solidFill>
                                      <a:schemeClr val="tx1"/>
                                    </a:solidFill>
                                    <a:latin typeface="Cambria Math" panose="02040503050406030204" pitchFamily="18" charset="0"/>
                                  </a:rPr>
                                  <m:t>𝜇</m:t>
                                </m:r>
                              </m:e>
                              <m:sub>
                                <m:r>
                                  <a:rPr lang="en-US" altLang="ja-JP" sz="2800" b="0" i="1">
                                    <a:solidFill>
                                      <a:schemeClr val="tx1"/>
                                    </a:solidFill>
                                    <a:latin typeface="Cambria Math" panose="02040503050406030204" pitchFamily="18" charset="0"/>
                                  </a:rPr>
                                  <m:t>0</m:t>
                                </m:r>
                              </m:sub>
                            </m:sSub>
                          </m:e>
                        </m:d>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𝑇</m:t>
                        </m:r>
                      </m:sup>
                    </m:sSup>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chemeClr val="tx1"/>
                                </a:solidFill>
                                <a:latin typeface="Cambria Math" panose="02040503050406030204" pitchFamily="18" charset="0"/>
                              </a:rPr>
                            </m:ctrlPr>
                          </m:sSubPr>
                          <m:e>
                            <m:r>
                              <a:rPr lang="el-GR" altLang="ja-JP" sz="2800" b="0" i="1">
                                <a:solidFill>
                                  <a:schemeClr val="tx1"/>
                                </a:solidFill>
                                <a:latin typeface="Cambria Math" panose="02040503050406030204" pitchFamily="18" charset="0"/>
                                <a:ea typeface="Cambria Math" panose="02040503050406030204" pitchFamily="18" charset="0"/>
                              </a:rPr>
                              <m:t>𝛴</m:t>
                            </m:r>
                          </m:e>
                          <m:sub>
                            <m:r>
                              <a:rPr lang="en-US" altLang="ja-JP" sz="2800" b="0" i="1">
                                <a:solidFill>
                                  <a:schemeClr val="tx1"/>
                                </a:solidFill>
                                <a:latin typeface="Cambria Math" panose="02040503050406030204" pitchFamily="18" charset="0"/>
                              </a:rPr>
                              <m:t>0</m:t>
                            </m:r>
                          </m:sub>
                        </m:sSub>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b>
                          <m:sSubPr>
                            <m:ctrlPr>
                              <a:rPr lang="en-US" altLang="ja-JP" sz="2800" i="1">
                                <a:solidFill>
                                  <a:schemeClr val="tx1"/>
                                </a:solidFill>
                                <a:latin typeface="Cambria Math" panose="02040503050406030204" pitchFamily="18" charset="0"/>
                              </a:rPr>
                            </m:ctrlPr>
                          </m:sSubPr>
                          <m:e>
                            <m:r>
                              <a:rPr lang="ja-JP" altLang="en-US" sz="2800" b="0" i="1">
                                <a:solidFill>
                                  <a:schemeClr val="tx1"/>
                                </a:solidFill>
                                <a:latin typeface="Cambria Math" panose="02040503050406030204" pitchFamily="18" charset="0"/>
                              </a:rPr>
                              <m:t>𝜇</m:t>
                            </m:r>
                          </m:e>
                          <m:sub>
                            <m:r>
                              <a:rPr lang="en-US" altLang="ja-JP" sz="2800" b="0" i="1">
                                <a:solidFill>
                                  <a:schemeClr val="tx1"/>
                                </a:solidFill>
                                <a:latin typeface="Cambria Math" panose="02040503050406030204" pitchFamily="18" charset="0"/>
                              </a:rPr>
                              <m:t>0</m:t>
                            </m:r>
                          </m:sub>
                        </m:sSub>
                      </m:e>
                    </m:d>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800" i="1" smtClean="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rgbClr val="0000FF"/>
                                </a:solidFill>
                                <a:latin typeface="Cambria Math" panose="02040503050406030204" pitchFamily="18" charset="0"/>
                              </a:rPr>
                            </m:ctrlPr>
                          </m:sSubPr>
                          <m:e>
                            <m:r>
                              <a:rPr lang="el-GR" altLang="ja-JP" sz="2800" i="1">
                                <a:solidFill>
                                  <a:srgbClr val="0000FF"/>
                                </a:solidFill>
                                <a:latin typeface="Cambria Math" panose="02040503050406030204" pitchFamily="18" charset="0"/>
                                <a:ea typeface="Cambria Math" panose="02040503050406030204" pitchFamily="18" charset="0"/>
                              </a:rPr>
                              <m:t>𝛴</m:t>
                            </m:r>
                          </m:e>
                          <m:sub>
                            <m:r>
                              <a:rPr lang="en-US" altLang="ja-JP" sz="2800" i="1">
                                <a:solidFill>
                                  <a:srgbClr val="0000FF"/>
                                </a:solidFill>
                                <a:latin typeface="Cambria Math" panose="02040503050406030204" pitchFamily="18" charset="0"/>
                              </a:rPr>
                              <m:t>0</m:t>
                            </m:r>
                          </m:sub>
                        </m:sSub>
                      </m:e>
                      <m:sup>
                        <m: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      −2</m:t>
                    </m:r>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800"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rgbClr val="FF0000"/>
                                </a:solidFill>
                                <a:latin typeface="Cambria Math" panose="02040503050406030204" pitchFamily="18" charset="0"/>
                              </a:rPr>
                            </m:ctrlPr>
                          </m:sSubPr>
                          <m:e>
                            <m:r>
                              <a:rPr lang="el-GR" altLang="ja-JP" sz="2800" i="1">
                                <a:solidFill>
                                  <a:srgbClr val="FF0000"/>
                                </a:solidFill>
                                <a:latin typeface="Cambria Math" panose="02040503050406030204" pitchFamily="18" charset="0"/>
                                <a:ea typeface="Cambria Math" panose="02040503050406030204" pitchFamily="18" charset="0"/>
                              </a:rPr>
                              <m:t>𝛴</m:t>
                            </m:r>
                          </m:e>
                          <m:sub>
                            <m:r>
                              <a:rPr lang="en-US" altLang="ja-JP" sz="2800" i="1">
                                <a:solidFill>
                                  <a:srgbClr val="FF0000"/>
                                </a:solidFill>
                                <a:latin typeface="Cambria Math" panose="02040503050406030204" pitchFamily="18" charset="0"/>
                              </a:rPr>
                              <m:t>0</m:t>
                            </m:r>
                          </m:sub>
                        </m:sSub>
                      </m:e>
                      <m:sup>
                        <m: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sSub>
                      <m:sSubPr>
                        <m:ctrlPr>
                          <a:rPr lang="en-US" altLang="ja-JP" sz="2800" i="1">
                            <a:solidFill>
                              <a:srgbClr val="FF0000"/>
                            </a:solidFill>
                            <a:latin typeface="Cambria Math" panose="02040503050406030204" pitchFamily="18" charset="0"/>
                          </a:rPr>
                        </m:ctrlPr>
                      </m:sSubPr>
                      <m:e>
                        <m:r>
                          <a:rPr lang="ja-JP" altLang="en-US" sz="2800" i="1">
                            <a:solidFill>
                              <a:srgbClr val="FF0000"/>
                            </a:solidFill>
                            <a:latin typeface="Cambria Math" panose="02040503050406030204" pitchFamily="18" charset="0"/>
                          </a:rPr>
                          <m:t>𝜇</m:t>
                        </m:r>
                      </m:e>
                      <m:sub>
                        <m:r>
                          <a:rPr lang="en-US" altLang="ja-JP" sz="2800" i="1">
                            <a:solidFill>
                              <a:srgbClr val="FF0000"/>
                            </a:solidFill>
                            <a:latin typeface="Cambria Math" panose="02040503050406030204" pitchFamily="18" charset="0"/>
                          </a:rPr>
                          <m:t>0</m:t>
                        </m:r>
                      </m:sub>
                    </m:sSub>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chemeClr val="tx1"/>
                                </a:solidFill>
                                <a:latin typeface="Cambria Math" panose="02040503050406030204" pitchFamily="18" charset="0"/>
                              </a:rPr>
                            </m:ctrlPr>
                          </m:sSubPr>
                          <m:e>
                            <m:r>
                              <a:rPr lang="ja-JP" altLang="en-US" sz="2800" i="1">
                                <a:solidFill>
                                  <a:schemeClr val="tx1"/>
                                </a:solidFill>
                                <a:latin typeface="Cambria Math" panose="02040503050406030204" pitchFamily="18" charset="0"/>
                              </a:rPr>
                              <m:t>𝜇</m:t>
                            </m:r>
                          </m:e>
                          <m:sub>
                            <m:r>
                              <a:rPr lang="en-US" altLang="ja-JP" sz="2800" i="1">
                                <a:solidFill>
                                  <a:schemeClr val="tx1"/>
                                </a:solidFill>
                                <a:latin typeface="Cambria Math" panose="02040503050406030204" pitchFamily="18" charset="0"/>
                              </a:rPr>
                              <m:t>0</m:t>
                            </m:r>
                          </m:sub>
                        </m:sSub>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chemeClr val="tx1"/>
                                </a:solidFill>
                                <a:latin typeface="Cambria Math" panose="02040503050406030204" pitchFamily="18" charset="0"/>
                              </a:rPr>
                            </m:ctrlPr>
                          </m:sSubPr>
                          <m:e>
                            <m:r>
                              <a:rPr lang="el-GR" altLang="ja-JP" sz="2800" i="1">
                                <a:solidFill>
                                  <a:schemeClr val="tx1"/>
                                </a:solidFill>
                                <a:latin typeface="Cambria Math" panose="02040503050406030204" pitchFamily="18" charset="0"/>
                                <a:ea typeface="Cambria Math" panose="02040503050406030204" pitchFamily="18" charset="0"/>
                              </a:rPr>
                              <m:t>𝛴</m:t>
                            </m:r>
                          </m:e>
                          <m:sub>
                            <m:r>
                              <a:rPr lang="en-US" altLang="ja-JP" sz="2800" i="1">
                                <a:solidFill>
                                  <a:schemeClr val="tx1"/>
                                </a:solidFill>
                                <a:latin typeface="Cambria Math" panose="02040503050406030204" pitchFamily="18" charset="0"/>
                              </a:rPr>
                              <m:t>0</m:t>
                            </m:r>
                          </m:sub>
                        </m:sSub>
                      </m:e>
                      <m:sup>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sSub>
                      <m:sSubPr>
                        <m:ctrlPr>
                          <a:rPr lang="en-US" altLang="ja-JP" sz="2800" i="1">
                            <a:solidFill>
                              <a:schemeClr val="tx1"/>
                            </a:solidFill>
                            <a:latin typeface="Cambria Math" panose="02040503050406030204" pitchFamily="18" charset="0"/>
                          </a:rPr>
                        </m:ctrlPr>
                      </m:sSubPr>
                      <m:e>
                        <m:r>
                          <a:rPr lang="ja-JP" altLang="en-US" sz="2800" i="1">
                            <a:solidFill>
                              <a:schemeClr val="tx1"/>
                            </a:solidFill>
                            <a:latin typeface="Cambria Math" panose="02040503050406030204" pitchFamily="18" charset="0"/>
                          </a:rPr>
                          <m:t>𝜇</m:t>
                        </m:r>
                      </m:e>
                      <m:sub>
                        <m:r>
                          <a:rPr lang="en-US" altLang="ja-JP" sz="2800" i="1">
                            <a:solidFill>
                              <a:schemeClr val="tx1"/>
                            </a:solidFill>
                            <a:latin typeface="Cambria Math" panose="02040503050406030204" pitchFamily="18" charset="0"/>
                          </a:rPr>
                          <m:t>0</m:t>
                        </m:r>
                      </m:sub>
                    </m:sSub>
                  </m:oMath>
                </a14:m>
                <a:r>
                  <a:rPr lang="en-US" altLang="ja-JP" sz="2800" i="1" dirty="0">
                    <a:solidFill>
                      <a:schemeClr val="tx1"/>
                    </a:solidFill>
                    <a:latin typeface="Cambria Math" panose="02040503050406030204" pitchFamily="18" charset="0"/>
                  </a:rPr>
                  <a:t> </a:t>
                </a:r>
              </a:p>
              <a:p>
                <a:pPr lvl="0" fontAlgn="base">
                  <a:spcBef>
                    <a:spcPct val="0"/>
                  </a:spcBef>
                  <a:spcAft>
                    <a:spcPct val="0"/>
                  </a:spcAft>
                  <a:defRPr/>
                </a:pPr>
                <a14:m>
                  <m:oMath xmlns:m="http://schemas.openxmlformats.org/officeDocument/2006/math">
                    <m:r>
                      <m:rPr>
                        <m:sty m:val="p"/>
                      </m:rPr>
                      <a:rPr lang="en-US" altLang="ja-JP" sz="2800" b="0" i="0" smtClean="0">
                        <a:solidFill>
                          <a:schemeClr val="tx1"/>
                        </a:solidFill>
                        <a:latin typeface="Cambria Math" panose="02040503050406030204" pitchFamily="18" charset="0"/>
                      </a:rPr>
                      <m:t>log</m:t>
                    </m:r>
                    <m:r>
                      <a:rPr lang="en-US" altLang="ja-JP" sz="2800" b="0" i="0" smtClean="0">
                        <a:solidFill>
                          <a:schemeClr val="tx1"/>
                        </a:solidFill>
                        <a:latin typeface="Cambria Math" panose="02040503050406030204" pitchFamily="18" charset="0"/>
                      </a:rPr>
                      <m:t> </m:t>
                    </m:r>
                    <m:r>
                      <a:rPr lang="en-US" altLang="ja-JP" sz="2800" b="0" i="1" smtClean="0">
                        <a:solidFill>
                          <a:schemeClr val="tx1"/>
                        </a:solidFill>
                        <a:latin typeface="Cambria Math" panose="02040503050406030204" pitchFamily="18" charset="0"/>
                      </a:rPr>
                      <m:t>𝑝</m:t>
                    </m:r>
                    <m:d>
                      <m:dPr>
                        <m:ctrlPr>
                          <a:rPr lang="en-US" altLang="ja-JP" sz="2800" i="1">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𝐴</m:t>
                        </m:r>
                        <m:r>
                          <a:rPr lang="en-US" altLang="ja-JP" sz="2800" b="0" i="1">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𝑌</m:t>
                        </m:r>
                      </m:e>
                    </m:d>
                    <m:r>
                      <a:rPr lang="en-US" altLang="ja-JP" sz="2800" b="0" i="1">
                        <a:solidFill>
                          <a:schemeClr val="tx1"/>
                        </a:solidFill>
                        <a:latin typeface="Cambria Math" panose="02040503050406030204" pitchFamily="18" charset="0"/>
                      </a:rPr>
                      <m:t>=</m:t>
                    </m:r>
                    <m:r>
                      <m:rPr>
                        <m:sty m:val="p"/>
                      </m:rPr>
                      <a:rPr lang="en-US" altLang="ja-JP" sz="2800" b="0" i="0" smtClean="0">
                        <a:solidFill>
                          <a:schemeClr val="tx1"/>
                        </a:solidFill>
                        <a:latin typeface="Cambria Math" panose="02040503050406030204" pitchFamily="18" charset="0"/>
                      </a:rPr>
                      <m:t>const</m:t>
                    </m:r>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800" b="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smtClean="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dPr>
                      <m:e>
                        <m:sSup>
                          <m:sSupPr>
                            <m:ctrlPr>
                              <a:rPr lang="en-US" altLang="ja-JP" sz="2800" i="1">
                                <a:solidFill>
                                  <a:srgbClr val="0000FF"/>
                                </a:solidFill>
                                <a:latin typeface="Cambria Math" panose="02040503050406030204" pitchFamily="18" charset="0"/>
                              </a:rPr>
                            </m:ctrlPr>
                          </m:sSupPr>
                          <m:e>
                            <m:r>
                              <a:rPr lang="ja-JP" altLang="en-US" sz="2800" i="1">
                                <a:solidFill>
                                  <a:srgbClr val="0000FF"/>
                                </a:solidFill>
                                <a:latin typeface="Cambria Math" panose="02040503050406030204" pitchFamily="18" charset="0"/>
                              </a:rPr>
                              <m:t>𝜎</m:t>
                            </m:r>
                          </m:e>
                          <m:sup>
                            <m:r>
                              <a:rPr lang="en-US" altLang="ja-JP" sz="2800" i="1">
                                <a:solidFill>
                                  <a:srgbClr val="0000FF"/>
                                </a:solidFill>
                                <a:latin typeface="Cambria Math" panose="02040503050406030204" pitchFamily="18" charset="0"/>
                              </a:rPr>
                              <m:t>−2</m:t>
                            </m:r>
                          </m:sup>
                        </m:sSup>
                        <m:sSup>
                          <m:sSupPr>
                            <m:ctrlP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𝑋</m:t>
                            </m:r>
                          </m:e>
                          <m:sup>
                            <m: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b="0" i="1" smtClean="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𝑋</m:t>
                        </m:r>
                        <m:r>
                          <a:rPr lang="en-US" altLang="ja-JP" sz="2800" b="0" i="1" smtClean="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rgbClr val="0000FF"/>
                                    </a:solidFill>
                                    <a:latin typeface="Cambria Math" panose="02040503050406030204" pitchFamily="18" charset="0"/>
                                  </a:rPr>
                                </m:ctrlPr>
                              </m:sSubPr>
                              <m:e>
                                <m:r>
                                  <a:rPr lang="el-GR" altLang="ja-JP" sz="2800" i="1">
                                    <a:solidFill>
                                      <a:srgbClr val="0000FF"/>
                                    </a:solidFill>
                                    <a:latin typeface="Cambria Math" panose="02040503050406030204" pitchFamily="18" charset="0"/>
                                    <a:ea typeface="Cambria Math" panose="02040503050406030204" pitchFamily="18" charset="0"/>
                                  </a:rPr>
                                  <m:t>𝛴</m:t>
                                </m:r>
                              </m:e>
                              <m:sub>
                                <m:r>
                                  <a:rPr lang="en-US" altLang="ja-JP" sz="2800" i="1">
                                    <a:solidFill>
                                      <a:srgbClr val="0000FF"/>
                                    </a:solidFill>
                                    <a:latin typeface="Cambria Math" panose="02040503050406030204" pitchFamily="18" charset="0"/>
                                  </a:rPr>
                                  <m:t>0</m:t>
                                </m:r>
                              </m:sub>
                            </m:sSub>
                          </m:e>
                          <m:sup>
                            <m:r>
                              <a:rPr lang="en-US" altLang="ja-JP" sz="2800"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e>
                    </m:d>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b="0" i="1"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e>
                      <m:sup>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sSup>
                          <m:sSupPr>
                            <m:ctrlPr>
                              <a:rPr lang="en-US" altLang="ja-JP" sz="2800" i="1">
                                <a:solidFill>
                                  <a:srgbClr val="FF0000"/>
                                </a:solidFill>
                                <a:latin typeface="Cambria Math" panose="02040503050406030204" pitchFamily="18" charset="0"/>
                              </a:rPr>
                            </m:ctrlPr>
                          </m:sSupPr>
                          <m:e>
                            <m:r>
                              <a:rPr lang="ja-JP" altLang="en-US" sz="2800" i="1">
                                <a:solidFill>
                                  <a:srgbClr val="FF0000"/>
                                </a:solidFill>
                                <a:latin typeface="Cambria Math" panose="02040503050406030204" pitchFamily="18" charset="0"/>
                              </a:rPr>
                              <m:t>𝜎</m:t>
                            </m:r>
                          </m:e>
                          <m:sup>
                            <m:r>
                              <a:rPr lang="en-US" altLang="ja-JP" sz="2800" i="1">
                                <a:solidFill>
                                  <a:srgbClr val="FF0000"/>
                                </a:solidFill>
                                <a:latin typeface="Cambria Math" panose="02040503050406030204" pitchFamily="18" charset="0"/>
                              </a:rPr>
                              <m:t>−2</m:t>
                            </m:r>
                          </m:sup>
                        </m:sSup>
                        <m:sSup>
                          <m:sSupPr>
                            <m:ctrlP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𝑋</m:t>
                            </m:r>
                          </m:e>
                          <m:sup>
                            <m: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b="0"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a:solidFill>
                                      <a:srgbClr val="FF0000"/>
                                    </a:solidFill>
                                    <a:latin typeface="Cambria Math" panose="02040503050406030204" pitchFamily="18" charset="0"/>
                                  </a:rPr>
                                </m:ctrlPr>
                              </m:sSubPr>
                              <m:e>
                                <m:r>
                                  <a:rPr lang="el-GR" altLang="ja-JP" sz="2800" i="1">
                                    <a:solidFill>
                                      <a:srgbClr val="FF0000"/>
                                    </a:solidFill>
                                    <a:latin typeface="Cambria Math" panose="02040503050406030204" pitchFamily="18" charset="0"/>
                                    <a:ea typeface="Cambria Math" panose="02040503050406030204" pitchFamily="18" charset="0"/>
                                  </a:rPr>
                                  <m:t>𝛴</m:t>
                                </m:r>
                              </m:e>
                              <m:sub>
                                <m:r>
                                  <a:rPr lang="en-US" altLang="ja-JP" sz="2800" i="1">
                                    <a:solidFill>
                                      <a:srgbClr val="FF0000"/>
                                    </a:solidFill>
                                    <a:latin typeface="Cambria Math" panose="02040503050406030204" pitchFamily="18" charset="0"/>
                                  </a:rPr>
                                  <m:t>0</m:t>
                                </m:r>
                              </m:sub>
                            </m:sSub>
                          </m:e>
                          <m:sup>
                            <m:r>
                              <a:rPr lang="en-US" altLang="ja-JP" sz="28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sSub>
                          <m:sSubPr>
                            <m:ctrlPr>
                              <a:rPr lang="en-US" altLang="ja-JP" sz="2800" i="1">
                                <a:solidFill>
                                  <a:srgbClr val="FF0000"/>
                                </a:solidFill>
                                <a:latin typeface="Cambria Math" panose="02040503050406030204" pitchFamily="18" charset="0"/>
                              </a:rPr>
                            </m:ctrlPr>
                          </m:sSubPr>
                          <m:e>
                            <m:r>
                              <a:rPr lang="ja-JP" altLang="en-US" sz="2800" i="1">
                                <a:solidFill>
                                  <a:srgbClr val="FF0000"/>
                                </a:solidFill>
                                <a:latin typeface="Cambria Math" panose="02040503050406030204" pitchFamily="18" charset="0"/>
                              </a:rPr>
                              <m:t>𝜇</m:t>
                            </m:r>
                          </m:e>
                          <m:sub>
                            <m:r>
                              <a:rPr lang="en-US" altLang="ja-JP" sz="2800" i="1">
                                <a:solidFill>
                                  <a:srgbClr val="FF0000"/>
                                </a:solidFill>
                                <a:latin typeface="Cambria Math" panose="02040503050406030204" pitchFamily="18" charset="0"/>
                              </a:rPr>
                              <m:t>0</m:t>
                            </m:r>
                          </m:sub>
                        </m:sSub>
                      </m:e>
                    </m:d>
                  </m:oMath>
                </a14:m>
                <a:r>
                  <a:rPr lang="en-US" altLang="ja-JP" sz="2800" i="1" dirty="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a:t> </a:t>
                </a:r>
                <a:r>
                  <a:rPr lang="en-US" altLang="ja-JP" sz="280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a:t> </a:t>
                </a:r>
              </a:p>
              <a:p>
                <a:pPr lvl="0" fontAlgn="base">
                  <a:spcBef>
                    <a:spcPct val="0"/>
                  </a:spcBef>
                  <a:spcAft>
                    <a:spcPct val="0"/>
                  </a:spcAft>
                  <a:defRPr/>
                </a:pPr>
                <a:r>
                  <a:rPr lang="en-US" altLang="ja-JP" sz="2800" b="0" dirty="0">
                    <a:solidFill>
                      <a:schemeClr val="tx1"/>
                    </a:solidFill>
                  </a:rPr>
                  <a:t>                   </a:t>
                </a:r>
                <a14:m>
                  <m:oMath xmlns:m="http://schemas.openxmlformats.org/officeDocument/2006/math">
                    <m:r>
                      <a:rPr lang="en-US" altLang="ja-JP" sz="2800" b="0" i="1" smtClean="0">
                        <a:solidFill>
                          <a:schemeClr val="tx1"/>
                        </a:solidFill>
                        <a:latin typeface="Cambria Math" panose="02040503050406030204" pitchFamily="18" charset="0"/>
                      </a:rPr>
                      <m:t>=</m:t>
                    </m:r>
                    <m:r>
                      <m:rPr>
                        <m:sty m:val="p"/>
                      </m:rPr>
                      <a:rPr lang="en-US" altLang="ja-JP" sz="2800" b="0" i="0" smtClean="0">
                        <a:solidFill>
                          <a:schemeClr val="tx1"/>
                        </a:solidFill>
                        <a:latin typeface="Cambria Math" panose="02040503050406030204" pitchFamily="18" charset="0"/>
                      </a:rPr>
                      <m:t>const</m:t>
                    </m:r>
                    <m:r>
                      <a:rPr lang="en-US" altLang="ja-JP" sz="2800" b="0" i="1" smtClean="0">
                        <a:solidFill>
                          <a:schemeClr val="tx1"/>
                        </a:solidFill>
                        <a:latin typeface="Cambria Math" panose="02040503050406030204" pitchFamily="18" charset="0"/>
                      </a:rPr>
                      <m:t> −</m:t>
                    </m:r>
                    <m:f>
                      <m:f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0" i="1" dirty="0" smtClean="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acc>
                              <m:accPr>
                                <m:chr m:val="̂"/>
                                <m:ctrlPr>
                                  <a:rPr lang="en-US" altLang="ja-JP" sz="2800" i="1">
                                    <a:solidFill>
                                      <a:schemeClr val="tx1"/>
                                    </a:solidFill>
                                    <a:latin typeface="Cambria Math" panose="02040503050406030204" pitchFamily="18" charset="0"/>
                                  </a:rPr>
                                </m:ctrlPr>
                              </m:accPr>
                              <m:e>
                                <m:r>
                                  <a:rPr lang="en-US" altLang="ja-JP" sz="2800" i="1">
                                    <a:solidFill>
                                      <a:schemeClr val="tx1"/>
                                    </a:solidFill>
                                    <a:latin typeface="Cambria Math" panose="02040503050406030204" pitchFamily="18" charset="0"/>
                                  </a:rPr>
                                  <m:t>𝐴</m:t>
                                </m:r>
                              </m:e>
                            </m:acc>
                          </m:e>
                        </m:d>
                      </m:e>
                      <m:sup>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𝑡</m:t>
                        </m:r>
                      </m:sup>
                    </m:sSup>
                    <m:sSup>
                      <m:sSup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i="1" smtClean="0">
                                <a:solidFill>
                                  <a:schemeClr val="tx1"/>
                                </a:solidFill>
                                <a:latin typeface="Cambria Math" panose="02040503050406030204" pitchFamily="18" charset="0"/>
                              </a:rPr>
                            </m:ctrlPr>
                          </m:sSubPr>
                          <m:e>
                            <m:r>
                              <a:rPr lang="el-GR" altLang="ja-JP" sz="2800" i="1">
                                <a:solidFill>
                                  <a:schemeClr val="tx1"/>
                                </a:solidFill>
                                <a:latin typeface="Cambria Math" panose="02040503050406030204" pitchFamily="18" charset="0"/>
                                <a:ea typeface="Cambria Math" panose="02040503050406030204" pitchFamily="18" charset="0"/>
                              </a:rPr>
                              <m:t>𝛴</m:t>
                            </m:r>
                          </m:e>
                          <m:sub>
                            <m:r>
                              <a:rPr lang="en-US" altLang="ja-JP" sz="2800" b="0" i="1" smtClean="0">
                                <a:solidFill>
                                  <a:schemeClr val="tx1"/>
                                </a:solidFill>
                                <a:latin typeface="Cambria Math" panose="02040503050406030204" pitchFamily="18" charset="0"/>
                              </a:rPr>
                              <m:t>𝐴</m:t>
                            </m:r>
                          </m:sub>
                        </m:sSub>
                      </m:e>
                      <m:sup>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d>
                      <m:dPr>
                        <m:ctrlP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𝐴</m:t>
                        </m:r>
                        <m:r>
                          <a:rPr lang="en-US" altLang="ja-JP" sz="2800" i="1">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rPr>
                          <m:t>−</m:t>
                        </m:r>
                        <m:acc>
                          <m:accPr>
                            <m:chr m:val="̂"/>
                            <m:ctrlPr>
                              <a:rPr lang="en-US" altLang="ja-JP" sz="2800" i="1">
                                <a:solidFill>
                                  <a:schemeClr val="tx1"/>
                                </a:solidFill>
                                <a:latin typeface="Cambria Math" panose="02040503050406030204" pitchFamily="18" charset="0"/>
                              </a:rPr>
                            </m:ctrlPr>
                          </m:accPr>
                          <m:e>
                            <m:r>
                              <a:rPr lang="en-US" altLang="ja-JP" sz="2800" i="1">
                                <a:solidFill>
                                  <a:schemeClr val="tx1"/>
                                </a:solidFill>
                                <a:latin typeface="Cambria Math" panose="02040503050406030204" pitchFamily="18" charset="0"/>
                              </a:rPr>
                              <m:t>𝐴</m:t>
                            </m:r>
                          </m:e>
                        </m:acc>
                      </m:e>
                    </m:d>
                  </m:oMath>
                </a14:m>
                <a:endParaRPr lang="en-US" altLang="ja-JP" sz="2800" i="1" dirty="0">
                  <a:solidFill>
                    <a:schemeClr val="tx1"/>
                  </a:solidFill>
                  <a:latin typeface="Cambria Math" panose="02040503050406030204" pitchFamily="18" charset="0"/>
                  <a:ea typeface="ＭＳ Ｐゴシック" panose="020B0600070205080204" pitchFamily="50" charset="-128"/>
                  <a:cs typeface="Times New Roman" panose="02020603050405020304" pitchFamily="18" charset="0"/>
                </a:endParaRPr>
              </a:p>
              <a:p>
                <a:pPr lvl="0" fontAlgn="base">
                  <a:spcBef>
                    <a:spcPct val="0"/>
                  </a:spcBef>
                  <a:spcAft>
                    <a:spcPct val="0"/>
                  </a:spcAft>
                  <a:defRPr/>
                </a:pPr>
                <a:r>
                  <a:rPr lang="en-US" altLang="ja-JP" sz="2800" b="1" dirty="0">
                    <a:solidFill>
                      <a:srgbClr val="0000FF"/>
                    </a:solidFill>
                    <a:ea typeface="ＭＳ Ｐゴシック" panose="020B0600070205080204" pitchFamily="50" charset="-128"/>
                    <a:cs typeface="Times New Roman" panose="02020603050405020304" pitchFamily="18" charset="0"/>
                  </a:rPr>
                  <a:t>※</a:t>
                </a:r>
                <a:r>
                  <a:rPr lang="ja-JP" altLang="en-US" sz="2800" b="1" dirty="0">
                    <a:solidFill>
                      <a:srgbClr val="0000FF"/>
                    </a:solidFill>
                    <a:ea typeface="ＭＳ Ｐゴシック" panose="020B0600070205080204" pitchFamily="50" charset="-128"/>
                    <a:cs typeface="Times New Roman" panose="02020603050405020304" pitchFamily="18" charset="0"/>
                  </a:rPr>
                  <a:t> </a:t>
                </a:r>
                <a14:m>
                  <m:oMath xmlns:m="http://schemas.openxmlformats.org/officeDocument/2006/math">
                    <m:sSup>
                      <m:sSupPr>
                        <m:ctrlPr>
                          <a:rPr lang="en-US" altLang="ja-JP" sz="2800" b="1" i="1" smtClean="0">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sSub>
                          <m:sSubPr>
                            <m:ctrlPr>
                              <a:rPr lang="en-US" altLang="ja-JP" sz="2800" b="1" i="1">
                                <a:solidFill>
                                  <a:srgbClr val="0000FF"/>
                                </a:solidFill>
                                <a:latin typeface="Cambria Math" panose="02040503050406030204" pitchFamily="18" charset="0"/>
                              </a:rPr>
                            </m:ctrlPr>
                          </m:sSubPr>
                          <m:e>
                            <m:r>
                              <a:rPr lang="el-GR" altLang="ja-JP" sz="2800" b="1" i="1">
                                <a:solidFill>
                                  <a:srgbClr val="0000FF"/>
                                </a:solidFill>
                                <a:latin typeface="Cambria Math" panose="02040503050406030204" pitchFamily="18" charset="0"/>
                                <a:ea typeface="Cambria Math" panose="02040503050406030204" pitchFamily="18" charset="0"/>
                              </a:rPr>
                              <m:t>𝜮</m:t>
                            </m:r>
                          </m:e>
                          <m:sub>
                            <m:r>
                              <a:rPr lang="en-US" altLang="ja-JP" sz="2800" b="1" i="1">
                                <a:solidFill>
                                  <a:srgbClr val="0000FF"/>
                                </a:solidFill>
                                <a:latin typeface="Cambria Math" panose="02040503050406030204" pitchFamily="18" charset="0"/>
                              </a:rPr>
                              <m:t>𝑨</m:t>
                            </m:r>
                          </m:sub>
                        </m:sSub>
                      </m:e>
                      <m:sup>
                        <m:r>
                          <a:rPr lang="en-US" altLang="ja-JP" sz="2800" b="1"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1"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𝟏</m:t>
                        </m:r>
                      </m:sup>
                    </m:sSup>
                    <m:r>
                      <a:rPr lang="en-US" altLang="ja-JP" sz="2800" b="1" i="1">
                        <a:solidFill>
                          <a:srgbClr val="0000FF"/>
                        </a:solidFill>
                        <a:latin typeface="Cambria Math" panose="02040503050406030204" pitchFamily="18" charset="0"/>
                        <a:ea typeface="ＭＳ Ｐゴシック" panose="020B0600070205080204" pitchFamily="50" charset="-128"/>
                        <a:cs typeface="Times New Roman" panose="02020603050405020304" pitchFamily="18" charset="0"/>
                      </a:rPr>
                      <m:t> </m:t>
                    </m:r>
                    <m:r>
                      <a:rPr lang="en-US" altLang="ja-JP" sz="2800" b="1" i="1" smtClean="0">
                        <a:solidFill>
                          <a:srgbClr val="0000FF"/>
                        </a:solidFill>
                        <a:latin typeface="Cambria Math" panose="02040503050406030204" pitchFamily="18" charset="0"/>
                      </a:rPr>
                      <m:t>=</m:t>
                    </m:r>
                    <m:d>
                      <m:dPr>
                        <m:ctrlPr>
                          <a:rPr lang="en-US" altLang="ja-JP" sz="2800" b="1" i="1" smtClean="0">
                            <a:solidFill>
                              <a:srgbClr val="0000FF"/>
                            </a:solidFill>
                            <a:latin typeface="Cambria Math" panose="02040503050406030204" pitchFamily="18" charset="0"/>
                          </a:rPr>
                        </m:ctrlPr>
                      </m:dPr>
                      <m:e>
                        <m:sSup>
                          <m:sSupPr>
                            <m:ctrlPr>
                              <a:rPr lang="en-US" altLang="ja-JP" sz="2800" b="1" i="1">
                                <a:solidFill>
                                  <a:srgbClr val="0000FF"/>
                                </a:solidFill>
                                <a:latin typeface="Cambria Math" panose="02040503050406030204" pitchFamily="18" charset="0"/>
                              </a:rPr>
                            </m:ctrlPr>
                          </m:sSupPr>
                          <m:e>
                            <m:r>
                              <a:rPr lang="ja-JP" altLang="en-US" sz="2800" b="1" i="1">
                                <a:solidFill>
                                  <a:srgbClr val="0000FF"/>
                                </a:solidFill>
                                <a:latin typeface="Cambria Math" panose="02040503050406030204" pitchFamily="18" charset="0"/>
                              </a:rPr>
                              <m:t>𝝈</m:t>
                            </m:r>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𝟐</m:t>
                            </m:r>
                          </m:sup>
                        </m:sSup>
                        <m:sSup>
                          <m:sSupPr>
                            <m:ctrlPr>
                              <a:rPr lang="en-US" altLang="ja-JP" sz="2800" b="1" i="1">
                                <a:solidFill>
                                  <a:srgbClr val="0000FF"/>
                                </a:solidFill>
                                <a:latin typeface="Cambria Math" panose="02040503050406030204" pitchFamily="18" charset="0"/>
                              </a:rPr>
                            </m:ctrlPr>
                          </m:sSupPr>
                          <m:e>
                            <m:r>
                              <a:rPr lang="en-US" altLang="ja-JP" sz="2800" b="1" i="1">
                                <a:solidFill>
                                  <a:srgbClr val="0000FF"/>
                                </a:solidFill>
                                <a:latin typeface="Cambria Math" panose="02040503050406030204" pitchFamily="18" charset="0"/>
                              </a:rPr>
                              <m:t>𝑿</m:t>
                            </m:r>
                          </m:e>
                          <m:sup>
                            <m:r>
                              <a:rPr lang="en-US" altLang="ja-JP" sz="2800" b="1" i="1">
                                <a:solidFill>
                                  <a:srgbClr val="0000FF"/>
                                </a:solidFill>
                                <a:latin typeface="Cambria Math" panose="02040503050406030204" pitchFamily="18" charset="0"/>
                              </a:rPr>
                              <m:t>𝒕</m:t>
                            </m:r>
                          </m:sup>
                        </m:sSup>
                        <m:r>
                          <a:rPr lang="en-US" altLang="ja-JP" sz="2800" b="1" i="1">
                            <a:solidFill>
                              <a:srgbClr val="0000FF"/>
                            </a:solidFill>
                            <a:latin typeface="Cambria Math" panose="02040503050406030204" pitchFamily="18" charset="0"/>
                          </a:rPr>
                          <m:t>𝑿</m:t>
                        </m:r>
                        <m:r>
                          <a:rPr lang="en-US" altLang="ja-JP" sz="2800" b="1" i="1">
                            <a:solidFill>
                              <a:srgbClr val="0000FF"/>
                            </a:solidFill>
                            <a:latin typeface="Cambria Math" panose="02040503050406030204" pitchFamily="18" charset="0"/>
                          </a:rPr>
                          <m:t>+</m:t>
                        </m:r>
                        <m:sSup>
                          <m:sSupPr>
                            <m:ctrlPr>
                              <a:rPr lang="en-US" altLang="ja-JP" sz="2800" b="1" i="1">
                                <a:solidFill>
                                  <a:srgbClr val="0000FF"/>
                                </a:solidFill>
                                <a:latin typeface="Cambria Math" panose="02040503050406030204" pitchFamily="18" charset="0"/>
                              </a:rPr>
                            </m:ctrlPr>
                          </m:sSupPr>
                          <m:e>
                            <m:sSub>
                              <m:sSubPr>
                                <m:ctrlPr>
                                  <a:rPr lang="en-US" altLang="ja-JP" sz="2800" b="1" i="1">
                                    <a:solidFill>
                                      <a:srgbClr val="0000FF"/>
                                    </a:solidFill>
                                    <a:latin typeface="Cambria Math" panose="02040503050406030204" pitchFamily="18" charset="0"/>
                                  </a:rPr>
                                </m:ctrlPr>
                              </m:sSubPr>
                              <m:e>
                                <m:r>
                                  <a:rPr lang="el-GR" altLang="ja-JP" sz="2800" b="1" i="1">
                                    <a:solidFill>
                                      <a:srgbClr val="0000FF"/>
                                    </a:solidFill>
                                    <a:latin typeface="Cambria Math" panose="02040503050406030204" pitchFamily="18" charset="0"/>
                                    <a:ea typeface="Cambria Math" panose="02040503050406030204" pitchFamily="18" charset="0"/>
                                  </a:rPr>
                                  <m:t>𝜮</m:t>
                                </m:r>
                              </m:e>
                              <m:sub>
                                <m:r>
                                  <a:rPr lang="en-US" altLang="ja-JP" sz="2800" b="1" i="1">
                                    <a:solidFill>
                                      <a:srgbClr val="0000FF"/>
                                    </a:solidFill>
                                    <a:latin typeface="Cambria Math" panose="02040503050406030204" pitchFamily="18" charset="0"/>
                                  </a:rPr>
                                  <m:t>𝟎</m:t>
                                </m:r>
                              </m:sub>
                            </m:sSub>
                          </m:e>
                          <m:sup>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𝟏</m:t>
                            </m:r>
                          </m:sup>
                        </m:sSup>
                      </m:e>
                    </m:d>
                  </m:oMath>
                </a14:m>
                <a:r>
                  <a:rPr kumimoji="1" lang="en-US" altLang="ja-JP" sz="2800" b="1" i="0" u="none" strike="noStrike" kern="1200" cap="none" spc="0" normalizeH="0" baseline="0" noProof="0" dirty="0">
                    <a:ln>
                      <a:noFill/>
                    </a:ln>
                    <a:solidFill>
                      <a:srgbClr val="0000FF"/>
                    </a:solidFill>
                    <a:effectLst/>
                    <a:uLnTx/>
                    <a:uFillTx/>
                    <a:latin typeface="Times New Roman"/>
                    <a:ea typeface="ＭＳ Ｐゴシック"/>
                  </a:rPr>
                  <a:t> </a:t>
                </a:r>
              </a:p>
              <a:p>
                <a:pPr fontAlgn="base">
                  <a:spcBef>
                    <a:spcPct val="0"/>
                  </a:spcBef>
                  <a:spcAft>
                    <a:spcPct val="0"/>
                  </a:spcAft>
                  <a:defRPr/>
                </a:pPr>
                <a:r>
                  <a:rPr lang="ja-JP" altLang="en-US" sz="2800" b="1" dirty="0">
                    <a:solidFill>
                      <a:srgbClr val="0000FF"/>
                    </a:solidFill>
                  </a:rPr>
                  <a:t>　　</a:t>
                </a:r>
                <a14:m>
                  <m:oMath xmlns:m="http://schemas.openxmlformats.org/officeDocument/2006/math">
                    <m:acc>
                      <m:accPr>
                        <m:chr m:val="̂"/>
                        <m:ctrlPr>
                          <a:rPr lang="en-US" altLang="ja-JP" sz="2800" b="1" i="1" smtClean="0">
                            <a:solidFill>
                              <a:srgbClr val="0000FF"/>
                            </a:solidFill>
                            <a:latin typeface="Cambria Math" panose="02040503050406030204" pitchFamily="18" charset="0"/>
                          </a:rPr>
                        </m:ctrlPr>
                      </m:accPr>
                      <m:e>
                        <m:r>
                          <a:rPr lang="en-US" altLang="ja-JP" sz="2800" b="1" i="1" smtClean="0">
                            <a:solidFill>
                              <a:srgbClr val="0000FF"/>
                            </a:solidFill>
                            <a:latin typeface="Cambria Math" panose="02040503050406030204" pitchFamily="18" charset="0"/>
                          </a:rPr>
                          <m:t>𝑨</m:t>
                        </m:r>
                      </m:e>
                    </m:acc>
                    <m:r>
                      <a:rPr lang="en-US" altLang="ja-JP" sz="2800" b="1" i="1" smtClean="0">
                        <a:solidFill>
                          <a:srgbClr val="0000FF"/>
                        </a:solidFill>
                        <a:latin typeface="Cambria Math" panose="02040503050406030204" pitchFamily="18" charset="0"/>
                      </a:rPr>
                      <m:t>=</m:t>
                    </m:r>
                    <m:sSub>
                      <m:sSubPr>
                        <m:ctrlPr>
                          <a:rPr lang="en-US" altLang="ja-JP" sz="2800" b="1" i="1" smtClean="0">
                            <a:solidFill>
                              <a:srgbClr val="FF0000"/>
                            </a:solidFill>
                            <a:latin typeface="Cambria Math" panose="02040503050406030204" pitchFamily="18" charset="0"/>
                          </a:rPr>
                        </m:ctrlPr>
                      </m:sSubPr>
                      <m:e>
                        <m:r>
                          <a:rPr lang="el-GR" altLang="ja-JP" sz="2800" b="1" i="1">
                            <a:solidFill>
                              <a:srgbClr val="FF0000"/>
                            </a:solidFill>
                            <a:latin typeface="Cambria Math" panose="02040503050406030204" pitchFamily="18" charset="0"/>
                            <a:ea typeface="Cambria Math" panose="02040503050406030204" pitchFamily="18" charset="0"/>
                          </a:rPr>
                          <m:t>𝜮</m:t>
                        </m:r>
                      </m:e>
                      <m:sub>
                        <m:r>
                          <a:rPr lang="en-US" altLang="ja-JP" sz="2800" b="1" i="1">
                            <a:solidFill>
                              <a:srgbClr val="FF0000"/>
                            </a:solidFill>
                            <a:latin typeface="Cambria Math" panose="02040503050406030204" pitchFamily="18" charset="0"/>
                          </a:rPr>
                          <m:t>𝑨</m:t>
                        </m:r>
                      </m:sub>
                    </m:sSub>
                    <m:d>
                      <m:dPr>
                        <m:ctrlPr>
                          <a:rPr lang="en-US" altLang="ja-JP" sz="2800" b="1" i="1" smtClean="0">
                            <a:solidFill>
                              <a:srgbClr val="FF0000"/>
                            </a:solidFill>
                            <a:latin typeface="Cambria Math" panose="02040503050406030204" pitchFamily="18" charset="0"/>
                          </a:rPr>
                        </m:ctrlPr>
                      </m:dPr>
                      <m:e>
                        <m:sSup>
                          <m:sSupPr>
                            <m:ctrlPr>
                              <a:rPr lang="en-US" altLang="ja-JP" sz="2800" b="1" i="1">
                                <a:solidFill>
                                  <a:srgbClr val="FF0000"/>
                                </a:solidFill>
                                <a:latin typeface="Cambria Math" panose="02040503050406030204" pitchFamily="18" charset="0"/>
                              </a:rPr>
                            </m:ctrlPr>
                          </m:sSupPr>
                          <m:e>
                            <m:r>
                              <a:rPr lang="ja-JP" altLang="en-US" sz="2800" b="1" i="1">
                                <a:solidFill>
                                  <a:srgbClr val="FF0000"/>
                                </a:solidFill>
                                <a:latin typeface="Cambria Math" panose="02040503050406030204" pitchFamily="18" charset="0"/>
                              </a:rPr>
                              <m:t>𝝈</m:t>
                            </m:r>
                          </m:e>
                          <m:sup>
                            <m:r>
                              <a:rPr lang="en-US" altLang="ja-JP" sz="2800" b="1" i="1">
                                <a:solidFill>
                                  <a:srgbClr val="FF0000"/>
                                </a:solidFill>
                                <a:latin typeface="Cambria Math" panose="02040503050406030204" pitchFamily="18" charset="0"/>
                              </a:rPr>
                              <m:t>−</m:t>
                            </m:r>
                            <m:r>
                              <a:rPr lang="en-US" altLang="ja-JP" sz="2800" b="1" i="1">
                                <a:solidFill>
                                  <a:srgbClr val="FF0000"/>
                                </a:solidFill>
                                <a:latin typeface="Cambria Math" panose="02040503050406030204" pitchFamily="18" charset="0"/>
                              </a:rPr>
                              <m:t>𝟐</m:t>
                            </m:r>
                          </m:sup>
                        </m:sSup>
                        <m:sSup>
                          <m:sSupPr>
                            <m:ctrlPr>
                              <a:rPr lang="en-US" altLang="ja-JP" sz="2800" b="1" i="1" smtClean="0">
                                <a:solidFill>
                                  <a:srgbClr val="FF0000"/>
                                </a:solidFill>
                                <a:latin typeface="Cambria Math" panose="02040503050406030204" pitchFamily="18" charset="0"/>
                              </a:rPr>
                            </m:ctrlPr>
                          </m:sSupPr>
                          <m:e>
                            <m:r>
                              <a:rPr lang="en-US" altLang="ja-JP" sz="2800" b="1" i="1" smtClean="0">
                                <a:solidFill>
                                  <a:srgbClr val="FF0000"/>
                                </a:solidFill>
                                <a:latin typeface="Cambria Math" panose="02040503050406030204" pitchFamily="18" charset="0"/>
                              </a:rPr>
                              <m:t>𝑿</m:t>
                            </m:r>
                          </m:e>
                          <m:sup>
                            <m:r>
                              <a:rPr lang="en-US" altLang="ja-JP" sz="2800" b="1" i="1" smtClean="0">
                                <a:solidFill>
                                  <a:srgbClr val="FF0000"/>
                                </a:solidFill>
                                <a:latin typeface="Cambria Math" panose="02040503050406030204" pitchFamily="18" charset="0"/>
                              </a:rPr>
                              <m:t>𝒕</m:t>
                            </m:r>
                          </m:sup>
                        </m:sSup>
                        <m:r>
                          <a:rPr lang="en-US" altLang="ja-JP" sz="2800" b="1" i="1" smtClean="0">
                            <a:solidFill>
                              <a:srgbClr val="FF0000"/>
                            </a:solidFill>
                            <a:latin typeface="Cambria Math" panose="02040503050406030204" pitchFamily="18" charset="0"/>
                          </a:rPr>
                          <m:t>𝒀</m:t>
                        </m:r>
                        <m:r>
                          <a:rPr lang="en-US" altLang="ja-JP" sz="2800" b="1" i="1" smtClean="0">
                            <a:solidFill>
                              <a:srgbClr val="FF0000"/>
                            </a:solidFill>
                            <a:latin typeface="Cambria Math" panose="02040503050406030204" pitchFamily="18" charset="0"/>
                          </a:rPr>
                          <m:t>+</m:t>
                        </m:r>
                        <m:sSup>
                          <m:sSupPr>
                            <m:ctrlPr>
                              <a:rPr lang="en-US" altLang="ja-JP" sz="2800" b="1" i="1" smtClean="0">
                                <a:solidFill>
                                  <a:srgbClr val="FF0000"/>
                                </a:solidFill>
                                <a:latin typeface="Cambria Math" panose="02040503050406030204" pitchFamily="18" charset="0"/>
                              </a:rPr>
                            </m:ctrlPr>
                          </m:sSupPr>
                          <m:e>
                            <m:sSub>
                              <m:sSubPr>
                                <m:ctrlPr>
                                  <a:rPr lang="en-US" altLang="ja-JP" sz="2800" b="1" i="1">
                                    <a:solidFill>
                                      <a:srgbClr val="FF0000"/>
                                    </a:solidFill>
                                    <a:latin typeface="Cambria Math" panose="02040503050406030204" pitchFamily="18" charset="0"/>
                                  </a:rPr>
                                </m:ctrlPr>
                              </m:sSubPr>
                              <m:e>
                                <m:r>
                                  <a:rPr lang="el-GR" altLang="ja-JP" sz="2800" b="1" i="1">
                                    <a:solidFill>
                                      <a:srgbClr val="FF0000"/>
                                    </a:solidFill>
                                    <a:latin typeface="Cambria Math" panose="02040503050406030204" pitchFamily="18" charset="0"/>
                                    <a:ea typeface="Cambria Math" panose="02040503050406030204" pitchFamily="18" charset="0"/>
                                  </a:rPr>
                                  <m:t>𝜮</m:t>
                                </m:r>
                              </m:e>
                              <m:sub>
                                <m:r>
                                  <a:rPr lang="en-US" altLang="ja-JP" sz="2800" b="1" i="1">
                                    <a:solidFill>
                                      <a:srgbClr val="FF0000"/>
                                    </a:solidFill>
                                    <a:latin typeface="Cambria Math" panose="02040503050406030204" pitchFamily="18" charset="0"/>
                                  </a:rPr>
                                  <m:t>𝟎</m:t>
                                </m:r>
                              </m:sub>
                            </m:sSub>
                          </m:e>
                          <m:sup>
                            <m:r>
                              <a:rPr lang="en-US" altLang="ja-JP" sz="2800" b="1" i="1" smtClean="0">
                                <a:solidFill>
                                  <a:srgbClr val="FF0000"/>
                                </a:solidFill>
                                <a:latin typeface="Cambria Math" panose="02040503050406030204" pitchFamily="18" charset="0"/>
                              </a:rPr>
                              <m:t>−</m:t>
                            </m:r>
                            <m:r>
                              <a:rPr lang="en-US" altLang="ja-JP" sz="2800" b="1" i="1" smtClean="0">
                                <a:solidFill>
                                  <a:srgbClr val="FF0000"/>
                                </a:solidFill>
                                <a:latin typeface="Cambria Math" panose="02040503050406030204" pitchFamily="18" charset="0"/>
                              </a:rPr>
                              <m:t>𝟏</m:t>
                            </m:r>
                          </m:sup>
                        </m:sSup>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𝝁</m:t>
                            </m:r>
                          </m:e>
                          <m:sub>
                            <m:r>
                              <a:rPr lang="en-US" altLang="ja-JP" sz="2800" b="1" i="1">
                                <a:solidFill>
                                  <a:srgbClr val="FF0000"/>
                                </a:solidFill>
                                <a:latin typeface="Cambria Math" panose="02040503050406030204" pitchFamily="18" charset="0"/>
                              </a:rPr>
                              <m:t>𝟎</m:t>
                            </m:r>
                          </m:sub>
                        </m:sSub>
                      </m:e>
                    </m:d>
                  </m:oMath>
                </a14:m>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rPr>
                  <a:t> </a:t>
                </a:r>
                <a:endParaRPr kumimoji="1" lang="en-US" altLang="ja-JP" sz="2800" b="1" i="0" u="none" strike="noStrike" kern="1200" cap="none" spc="0" normalizeH="0" baseline="0" noProof="0" dirty="0">
                  <a:ln>
                    <a:noFill/>
                  </a:ln>
                  <a:solidFill>
                    <a:srgbClr val="0000FF"/>
                  </a:solidFill>
                  <a:effectLst/>
                  <a:uLnTx/>
                  <a:uFillTx/>
                  <a:latin typeface="Times New Roman"/>
                  <a:ea typeface="ＭＳ Ｐゴシック"/>
                </a:endParaRPr>
              </a:p>
            </p:txBody>
          </p:sp>
        </mc:Choice>
        <mc:Fallback xmlns="">
          <p:sp>
            <p:nvSpPr>
              <p:cNvPr id="2" name="テキスト ボックス 1">
                <a:extLst>
                  <a:ext uri="{FF2B5EF4-FFF2-40B4-BE49-F238E27FC236}">
                    <a16:creationId xmlns:a16="http://schemas.microsoft.com/office/drawing/2014/main" id="{7BEEF853-2B84-1ADC-0378-7247BE4BA5E4}"/>
                  </a:ext>
                </a:extLst>
              </p:cNvPr>
              <p:cNvSpPr txBox="1">
                <a:spLocks noRot="1" noChangeAspect="1" noMove="1" noResize="1" noEditPoints="1" noAdjustHandles="1" noChangeArrowheads="1" noChangeShapeType="1" noTextEdit="1"/>
              </p:cNvSpPr>
              <p:nvPr/>
            </p:nvSpPr>
            <p:spPr>
              <a:xfrm>
                <a:off x="129592" y="686842"/>
                <a:ext cx="12167183" cy="6429645"/>
              </a:xfrm>
              <a:prstGeom prst="rect">
                <a:avLst/>
              </a:prstGeom>
              <a:blipFill>
                <a:blip r:embed="rId3"/>
                <a:stretch>
                  <a:fillRect l="-1002" t="-132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3651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9CDAE-C55B-A70B-16B1-91FB6D8B21DF}"/>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2724AC31-158E-561F-2073-731397D2E756}"/>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ベイズ更新</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42A7574B-2B0E-144E-DBF6-E9AF6464B8EA}"/>
                  </a:ext>
                </a:extLst>
              </p:cNvPr>
              <p:cNvSpPr txBox="1"/>
              <p:nvPr/>
            </p:nvSpPr>
            <p:spPr>
              <a:xfrm>
                <a:off x="129592" y="556746"/>
                <a:ext cx="12167183" cy="5970352"/>
              </a:xfrm>
              <a:prstGeom prst="rect">
                <a:avLst/>
              </a:prstGeom>
              <a:noFill/>
            </p:spPr>
            <p:txBody>
              <a:bodyPr wrap="square" rtlCol="0">
                <a:spAutoFit/>
              </a:bodyPr>
              <a:lstStyle/>
              <a:p>
                <a:pPr marL="514350" indent="-514350" fontAlgn="base">
                  <a:spcBef>
                    <a:spcPct val="0"/>
                  </a:spcBef>
                  <a:spcAft>
                    <a:spcPct val="0"/>
                  </a:spcAft>
                  <a:buFont typeface="Arial" panose="020B0604020202020204" pitchFamily="34" charset="0"/>
                  <a:buChar char="•"/>
                  <a:defRPr/>
                </a:pPr>
                <a:r>
                  <a:rPr lang="ja-JP" altLang="en-US" sz="2400" b="1" dirty="0">
                    <a:solidFill>
                      <a:schemeClr val="tx1"/>
                    </a:solidFill>
                  </a:rPr>
                  <a:t>データを与えてパラメータの事後分布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acc>
                          <m:accPr>
                            <m:chr m:val="̂"/>
                            <m:ctrlPr>
                              <a:rPr lang="en-US" altLang="ja-JP" sz="2400" i="1">
                                <a:solidFill>
                                  <a:schemeClr val="tx1"/>
                                </a:solidFill>
                                <a:latin typeface="Cambria Math" panose="02040503050406030204" pitchFamily="18" charset="0"/>
                              </a:rPr>
                            </m:ctrlPr>
                          </m:accPr>
                          <m:e>
                            <m:r>
                              <a:rPr lang="en-US" altLang="ja-JP" sz="2400" i="1">
                                <a:solidFill>
                                  <a:schemeClr val="tx1"/>
                                </a:solidFill>
                                <a:latin typeface="Cambria Math" panose="02040503050406030204" pitchFamily="18" charset="0"/>
                              </a:rPr>
                              <m:t>𝐴</m:t>
                            </m:r>
                          </m:e>
                        </m:acc>
                      </m:e>
                      <m:sub>
                        <m:r>
                          <a:rPr lang="en-US" altLang="ja-JP" sz="2400" b="0" i="1" smtClean="0">
                            <a:solidFill>
                              <a:schemeClr val="tx1"/>
                            </a:solidFill>
                            <a:latin typeface="Cambria Math" panose="02040503050406030204" pitchFamily="18" charset="0"/>
                          </a:rPr>
                          <m:t>𝑝𝑟𝑒𝑣</m:t>
                        </m:r>
                      </m:sub>
                    </m:sSub>
                    <m:r>
                      <a:rPr lang="en-US" altLang="ja-JP" sz="2400" b="0" i="1" smtClean="0">
                        <a:solidFill>
                          <a:schemeClr val="tx1"/>
                        </a:solidFill>
                        <a:latin typeface="Cambria Math" panose="02040503050406030204" pitchFamily="18" charset="0"/>
                      </a:rPr>
                      <m:t>,</m:t>
                    </m:r>
                    <m:sSub>
                      <m:sSubPr>
                        <m:ctrlPr>
                          <a:rPr lang="en-US" altLang="ja-JP" sz="2400" i="1" smtClean="0">
                            <a:solidFill>
                              <a:schemeClr val="tx1"/>
                            </a:solidFill>
                            <a:latin typeface="Cambria Math" panose="02040503050406030204" pitchFamily="18" charset="0"/>
                          </a:rPr>
                        </m:ctrlPr>
                      </m:sSubPr>
                      <m:e>
                        <m:r>
                          <a:rPr lang="ja-JP" altLang="en-US" sz="2400" b="0" i="1" smtClean="0">
                            <a:solidFill>
                              <a:schemeClr val="tx1"/>
                            </a:solidFill>
                            <a:latin typeface="Cambria Math" panose="02040503050406030204" pitchFamily="18" charset="0"/>
                          </a:rPr>
                          <m:t>𝛴</m:t>
                        </m:r>
                      </m:e>
                      <m:sub>
                        <m:acc>
                          <m:accPr>
                            <m:chr m:val="̂"/>
                            <m:ctrlPr>
                              <a:rPr lang="en-US" altLang="ja-JP" sz="2400" i="1">
                                <a:solidFill>
                                  <a:schemeClr val="tx1"/>
                                </a:solidFill>
                                <a:latin typeface="Cambria Math" panose="02040503050406030204" pitchFamily="18" charset="0"/>
                              </a:rPr>
                            </m:ctrlPr>
                          </m:accPr>
                          <m:e>
                            <m:r>
                              <a:rPr lang="en-US" altLang="ja-JP" sz="2400" i="1">
                                <a:solidFill>
                                  <a:schemeClr val="tx1"/>
                                </a:solidFill>
                                <a:latin typeface="Cambria Math" panose="02040503050406030204" pitchFamily="18" charset="0"/>
                              </a:rPr>
                              <m:t>𝐴</m:t>
                            </m:r>
                          </m:e>
                        </m:acc>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𝑝𝑟𝑒𝑣</m:t>
                        </m:r>
                      </m:sub>
                    </m:sSub>
                  </m:oMath>
                </a14:m>
                <a:r>
                  <a:rPr lang="en-US" altLang="ja-JP" sz="2400" b="1" dirty="0">
                    <a:solidFill>
                      <a:schemeClr val="tx1"/>
                    </a:solidFill>
                  </a:rPr>
                  <a:t> </a:t>
                </a:r>
                <a:r>
                  <a:rPr lang="ja-JP" altLang="en-US" sz="2400" b="1" dirty="0">
                    <a:solidFill>
                      <a:schemeClr val="tx1"/>
                    </a:solidFill>
                  </a:rPr>
                  <a:t>が得られている状態を考える</a:t>
                </a:r>
                <a:endParaRPr lang="en-US" altLang="ja-JP" sz="2400" b="1" dirty="0">
                  <a:solidFill>
                    <a:schemeClr val="tx1"/>
                  </a:solidFill>
                </a:endParaRPr>
              </a:p>
              <a:p>
                <a:pPr marL="514350" indent="-514350" fontAlgn="base">
                  <a:spcBef>
                    <a:spcPct val="0"/>
                  </a:spcBef>
                  <a:spcAft>
                    <a:spcPct val="0"/>
                  </a:spcAft>
                  <a:buFont typeface="Arial" panose="020B0604020202020204" pitchFamily="34" charset="0"/>
                  <a:buChar char="•"/>
                  <a:defRPr/>
                </a:pPr>
                <a:r>
                  <a:rPr lang="ja-JP" altLang="en-US" sz="2400" b="1" dirty="0">
                    <a:solidFill>
                      <a:schemeClr val="tx1"/>
                    </a:solidFill>
                  </a:rPr>
                  <a:t>新しいデータを追加して、</a:t>
                </a:r>
                <a:br>
                  <a:rPr lang="en-US" altLang="ja-JP" sz="2400" b="1" dirty="0">
                    <a:solidFill>
                      <a:schemeClr val="tx1"/>
                    </a:solidFill>
                  </a:rPr>
                </a:b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acc>
                          <m:accPr>
                            <m:chr m:val="̂"/>
                            <m:ctrlPr>
                              <a:rPr lang="en-US" altLang="ja-JP" sz="2400" i="1">
                                <a:solidFill>
                                  <a:schemeClr val="tx1"/>
                                </a:solidFill>
                                <a:latin typeface="Cambria Math" panose="02040503050406030204" pitchFamily="18" charset="0"/>
                              </a:rPr>
                            </m:ctrlPr>
                          </m:accPr>
                          <m:e>
                            <m:r>
                              <a:rPr lang="en-US" altLang="ja-JP" sz="2400" i="1">
                                <a:solidFill>
                                  <a:schemeClr val="tx1"/>
                                </a:solidFill>
                                <a:latin typeface="Cambria Math" panose="02040503050406030204" pitchFamily="18" charset="0"/>
                              </a:rPr>
                              <m:t>𝐴</m:t>
                            </m:r>
                          </m:e>
                        </m:acc>
                      </m:e>
                      <m:sub>
                        <m:r>
                          <a:rPr lang="en-US" altLang="ja-JP" sz="2400" b="0" i="1" smtClean="0">
                            <a:solidFill>
                              <a:schemeClr val="tx1"/>
                            </a:solidFill>
                            <a:latin typeface="Cambria Math" panose="02040503050406030204" pitchFamily="18" charset="0"/>
                          </a:rPr>
                          <m:t>𝑝𝑟𝑒𝑣</m:t>
                        </m:r>
                      </m:sub>
                    </m:sSub>
                    <m:r>
                      <a:rPr lang="en-US" altLang="ja-JP" sz="2400" b="0" i="1" smtClean="0">
                        <a:solidFill>
                          <a:schemeClr val="tx1"/>
                        </a:solidFill>
                        <a:latin typeface="Cambria Math" panose="02040503050406030204" pitchFamily="18" charset="0"/>
                      </a:rPr>
                      <m:t>,</m:t>
                    </m:r>
                    <m:sSub>
                      <m:sSubPr>
                        <m:ctrlPr>
                          <a:rPr lang="en-US" altLang="ja-JP" sz="2400" i="1" smtClean="0">
                            <a:solidFill>
                              <a:schemeClr val="tx1"/>
                            </a:solidFill>
                            <a:latin typeface="Cambria Math" panose="02040503050406030204" pitchFamily="18" charset="0"/>
                          </a:rPr>
                        </m:ctrlPr>
                      </m:sSubPr>
                      <m:e>
                        <m:r>
                          <a:rPr lang="ja-JP" altLang="en-US" sz="2400" b="0" i="1" smtClean="0">
                            <a:solidFill>
                              <a:schemeClr val="tx1"/>
                            </a:solidFill>
                            <a:latin typeface="Cambria Math" panose="02040503050406030204" pitchFamily="18" charset="0"/>
                          </a:rPr>
                          <m:t>𝛴</m:t>
                        </m:r>
                      </m:e>
                      <m:sub>
                        <m:acc>
                          <m:accPr>
                            <m:chr m:val="̂"/>
                            <m:ctrlPr>
                              <a:rPr lang="en-US" altLang="ja-JP" sz="2400" i="1">
                                <a:solidFill>
                                  <a:schemeClr val="tx1"/>
                                </a:solidFill>
                                <a:latin typeface="Cambria Math" panose="02040503050406030204" pitchFamily="18" charset="0"/>
                              </a:rPr>
                            </m:ctrlPr>
                          </m:accPr>
                          <m:e>
                            <m:r>
                              <a:rPr lang="en-US" altLang="ja-JP" sz="2400" i="1">
                                <a:solidFill>
                                  <a:schemeClr val="tx1"/>
                                </a:solidFill>
                                <a:latin typeface="Cambria Math" panose="02040503050406030204" pitchFamily="18" charset="0"/>
                              </a:rPr>
                              <m:t>𝐴</m:t>
                            </m:r>
                          </m:e>
                        </m:acc>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𝑝𝑟𝑒𝑣</m:t>
                        </m:r>
                      </m:sub>
                    </m:sSub>
                  </m:oMath>
                </a14:m>
                <a:r>
                  <a:rPr lang="ja-JP" altLang="en-US" sz="2400" b="1" dirty="0">
                    <a:solidFill>
                      <a:schemeClr val="tx1"/>
                    </a:solidFill>
                  </a:rPr>
                  <a:t>から事後分布を更新できる</a:t>
                </a:r>
                <a:endParaRPr lang="en-US" altLang="ja-JP" sz="2400" b="1" dirty="0">
                  <a:solidFill>
                    <a:schemeClr val="tx1"/>
                  </a:solidFill>
                </a:endParaRPr>
              </a:p>
              <a:p>
                <a:pPr fontAlgn="base">
                  <a:spcBef>
                    <a:spcPct val="0"/>
                  </a:spcBef>
                  <a:spcAft>
                    <a:spcPct val="0"/>
                  </a:spcAft>
                  <a:defRPr/>
                </a:pPr>
                <a:r>
                  <a:rPr lang="ja-JP" altLang="en-US" sz="2400" b="1" dirty="0">
                    <a:solidFill>
                      <a:schemeClr val="tx1"/>
                    </a:solidFill>
                  </a:rPr>
                  <a:t>追加したデータの設計行列を</a:t>
                </a:r>
                <a14:m>
                  <m:oMath xmlns:m="http://schemas.openxmlformats.org/officeDocument/2006/math">
                    <m:sSub>
                      <m:sSubPr>
                        <m:ctrlPr>
                          <a:rPr lang="en-US" altLang="ja-JP" sz="2400" i="1">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𝑋</m:t>
                        </m:r>
                      </m:e>
                      <m:sub>
                        <m:r>
                          <a:rPr lang="en-US" altLang="ja-JP" sz="2400" b="0" i="1" smtClean="0">
                            <a:solidFill>
                              <a:schemeClr val="tx1"/>
                            </a:solidFill>
                            <a:latin typeface="Cambria Math" panose="02040503050406030204" pitchFamily="18" charset="0"/>
                          </a:rPr>
                          <m:t>𝑛𝑒𝑤</m:t>
                        </m:r>
                      </m:sub>
                    </m:sSub>
                  </m:oMath>
                </a14:m>
                <a:r>
                  <a:rPr lang="ja-JP" altLang="en-US" sz="2400" b="1" dirty="0">
                    <a:solidFill>
                      <a:schemeClr val="tx1"/>
                    </a:solidFill>
                  </a:rPr>
                  <a:t>とする。</a:t>
                </a:r>
                <a:endParaRPr lang="en-US" altLang="ja-JP" sz="2400" b="1" dirty="0">
                  <a:solidFill>
                    <a:schemeClr val="tx1"/>
                  </a:solidFill>
                </a:endParaRPr>
              </a:p>
              <a:p>
                <a:pPr fontAlgn="base">
                  <a:spcBef>
                    <a:spcPct val="0"/>
                  </a:spcBef>
                  <a:spcAft>
                    <a:spcPct val="0"/>
                  </a:spcAft>
                  <a:defRPr/>
                </a:pPr>
                <a:r>
                  <a:rPr lang="ja-JP" altLang="en-US" sz="2400" dirty="0">
                    <a:solidFill>
                      <a:schemeClr val="tx1"/>
                    </a:solidFill>
                  </a:rPr>
                  <a:t>　</a:t>
                </a:r>
                <a14:m>
                  <m:oMath xmlns:m="http://schemas.openxmlformats.org/officeDocument/2006/math">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e>
                      <m:sub>
                        <m:r>
                          <a:rPr lang="en-US" altLang="ja-JP" sz="2400" i="1">
                            <a:latin typeface="Cambria Math" panose="02040503050406030204" pitchFamily="18" charset="0"/>
                          </a:rPr>
                          <m:t>𝑛𝑒𝑤</m:t>
                        </m:r>
                      </m:sub>
                    </m:sSub>
                    <m:r>
                      <a:rPr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e>
                      <m:sub>
                        <m:r>
                          <a:rPr lang="en-US" altLang="ja-JP" sz="2400" i="1">
                            <a:latin typeface="Cambria Math" panose="02040503050406030204" pitchFamily="18" charset="0"/>
                          </a:rPr>
                          <m:t>𝑝𝑟𝑒𝑣</m:t>
                        </m:r>
                      </m:sub>
                    </m:sSub>
                    <m:r>
                      <a:rPr lang="en-US" altLang="ja-JP" sz="2400" b="0" i="1" smtClean="0">
                        <a:latin typeface="Cambria Math" panose="02040503050406030204" pitchFamily="18" charset="0"/>
                      </a:rPr>
                      <m:t>+</m:t>
                    </m:r>
                    <m:sSup>
                      <m:sSupPr>
                        <m:ctrlPr>
                          <a:rPr lang="en-US" altLang="ja-JP" sz="2400" b="0" i="1" smtClean="0">
                            <a:solidFill>
                              <a:schemeClr val="tx1"/>
                            </a:solidFill>
                            <a:latin typeface="Cambria Math" panose="02040503050406030204" pitchFamily="18" charset="0"/>
                          </a:rPr>
                        </m:ctrlPr>
                      </m:sSupPr>
                      <m:e>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𝛴</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r>
                              <a:rPr lang="en-US" altLang="ja-JP" sz="2400" i="1">
                                <a:latin typeface="Cambria Math" panose="02040503050406030204" pitchFamily="18" charset="0"/>
                              </a:rPr>
                              <m:t>,</m:t>
                            </m:r>
                            <m:r>
                              <a:rPr lang="en-US" altLang="ja-JP" sz="2400" i="1">
                                <a:latin typeface="Cambria Math" panose="02040503050406030204" pitchFamily="18" charset="0"/>
                              </a:rPr>
                              <m:t>𝑝𝑟𝑒𝑣</m:t>
                            </m:r>
                          </m:sub>
                        </m:sSub>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𝑛𝑒𝑤</m:t>
                                </m:r>
                              </m:sub>
                            </m:sSub>
                          </m:e>
                          <m:sup>
                            <m:r>
                              <a:rPr lang="en-US" altLang="ja-JP" sz="2400" i="1">
                                <a:latin typeface="Cambria Math" panose="02040503050406030204" pitchFamily="18" charset="0"/>
                              </a:rPr>
                              <m:t>𝑡</m:t>
                            </m:r>
                          </m:sup>
                        </m:sSup>
                        <m:d>
                          <m:dPr>
                            <m:ctrlPr>
                              <a:rPr lang="en-US" altLang="ja-JP" sz="2400" b="0" i="1" smtClean="0">
                                <a:solidFill>
                                  <a:schemeClr val="tx1"/>
                                </a:solidFill>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𝑛𝑒𝑤</m:t>
                                </m:r>
                              </m:sub>
                            </m:sSub>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𝛴</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r>
                                  <a:rPr lang="en-US" altLang="ja-JP" sz="2400" i="1">
                                    <a:latin typeface="Cambria Math" panose="02040503050406030204" pitchFamily="18" charset="0"/>
                                  </a:rPr>
                                  <m:t>,</m:t>
                                </m:r>
                                <m:r>
                                  <a:rPr lang="en-US" altLang="ja-JP" sz="2400" i="1">
                                    <a:latin typeface="Cambria Math" panose="02040503050406030204" pitchFamily="18" charset="0"/>
                                  </a:rPr>
                                  <m:t>𝑝𝑟𝑒𝑣</m:t>
                                </m:r>
                              </m:sub>
                            </m:sSub>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𝑛𝑒𝑤</m:t>
                                    </m:r>
                                  </m:sub>
                                </m:sSub>
                              </m:e>
                              <m:sup>
                                <m:r>
                                  <a:rPr lang="en-US" altLang="ja-JP" sz="2400" i="1">
                                    <a:latin typeface="Cambria Math" panose="02040503050406030204" pitchFamily="18" charset="0"/>
                                  </a:rPr>
                                  <m:t>𝑡</m:t>
                                </m:r>
                              </m:sup>
                            </m:sSup>
                            <m:r>
                              <a:rPr lang="en-US" altLang="ja-JP" sz="2400" b="0" i="1" smtClean="0">
                                <a:solidFill>
                                  <a:schemeClr val="tx1"/>
                                </a:solidFill>
                                <a:latin typeface="Cambria Math" panose="02040503050406030204" pitchFamily="18" charset="0"/>
                              </a:rPr>
                              <m:t>+</m:t>
                            </m:r>
                            <m:sSup>
                              <m:sSupPr>
                                <m:ctrlPr>
                                  <a:rPr lang="en-US" altLang="ja-JP" sz="2400" b="0" i="1" smtClean="0">
                                    <a:solidFill>
                                      <a:schemeClr val="tx1"/>
                                    </a:solidFill>
                                    <a:latin typeface="Cambria Math" panose="02040503050406030204" pitchFamily="18" charset="0"/>
                                  </a:rPr>
                                </m:ctrlPr>
                              </m:sSupPr>
                              <m:e>
                                <m:r>
                                  <a:rPr lang="ja-JP" altLang="en-US" sz="2400" b="0" i="1" smtClean="0">
                                    <a:solidFill>
                                      <a:schemeClr val="tx1"/>
                                    </a:solidFill>
                                    <a:latin typeface="Cambria Math" panose="02040503050406030204" pitchFamily="18" charset="0"/>
                                  </a:rPr>
                                  <m:t>𝜎</m:t>
                                </m:r>
                              </m:e>
                              <m:sup>
                                <m:r>
                                  <a:rPr lang="en-US" altLang="ja-JP" sz="2400" b="0" i="1" smtClean="0">
                                    <a:solidFill>
                                      <a:schemeClr val="tx1"/>
                                    </a:solidFill>
                                    <a:latin typeface="Cambria Math" panose="02040503050406030204" pitchFamily="18" charset="0"/>
                                  </a:rPr>
                                  <m:t>−2</m:t>
                                </m:r>
                              </m:sup>
                            </m:sSup>
                            <m:r>
                              <a:rPr lang="en-US" altLang="ja-JP" sz="2400" b="0" i="1" smtClean="0">
                                <a:solidFill>
                                  <a:schemeClr val="tx1"/>
                                </a:solidFill>
                                <a:latin typeface="Cambria Math" panose="02040503050406030204" pitchFamily="18" charset="0"/>
                              </a:rPr>
                              <m:t>𝐼</m:t>
                            </m:r>
                          </m:e>
                        </m:d>
                      </m:e>
                      <m:sup>
                        <m:r>
                          <a:rPr lang="en-US" altLang="ja-JP" sz="2400" b="0" i="1" smtClean="0">
                            <a:solidFill>
                              <a:schemeClr val="tx1"/>
                            </a:solidFill>
                            <a:latin typeface="Cambria Math" panose="02040503050406030204" pitchFamily="18" charset="0"/>
                          </a:rPr>
                          <m:t>−1</m:t>
                        </m:r>
                      </m:sup>
                    </m:sSup>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𝑌</m:t>
                            </m:r>
                          </m:e>
                          <m:sub>
                            <m:r>
                              <a:rPr lang="en-US" altLang="ja-JP" sz="2400" i="1">
                                <a:latin typeface="Cambria Math" panose="02040503050406030204" pitchFamily="18" charset="0"/>
                              </a:rPr>
                              <m:t>𝑛𝑒𝑤</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𝑛𝑒𝑤</m:t>
                            </m:r>
                          </m:sub>
                        </m:sSub>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e>
                          <m:sub>
                            <m:r>
                              <a:rPr lang="en-US" altLang="ja-JP" sz="2400" i="1">
                                <a:latin typeface="Cambria Math" panose="02040503050406030204" pitchFamily="18" charset="0"/>
                              </a:rPr>
                              <m:t>𝑝𝑟𝑒𝑣</m:t>
                            </m:r>
                          </m:sub>
                        </m:sSub>
                      </m:e>
                    </m:d>
                  </m:oMath>
                </a14:m>
                <a:endParaRPr lang="en-US" altLang="ja-JP" sz="2400" b="1" dirty="0"/>
              </a:p>
              <a:p>
                <a:pPr fontAlgn="base">
                  <a:spcBef>
                    <a:spcPct val="0"/>
                  </a:spcBef>
                  <a:spcAft>
                    <a:spcPct val="0"/>
                  </a:spcAft>
                  <a:defRPr/>
                </a:pPr>
                <a:r>
                  <a:rPr lang="ja-JP" altLang="en-US" sz="2400" dirty="0">
                    <a:solidFill>
                      <a:schemeClr val="tx1"/>
                    </a:solidFill>
                  </a:rPr>
                  <a:t>　</a:t>
                </a:r>
                <a14:m>
                  <m:oMath xmlns:m="http://schemas.openxmlformats.org/officeDocument/2006/math">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𝛴</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r>
                          <a:rPr lang="en-US" altLang="ja-JP" sz="2400" i="1">
                            <a:latin typeface="Cambria Math" panose="02040503050406030204" pitchFamily="18" charset="0"/>
                          </a:rPr>
                          <m:t>,</m:t>
                        </m:r>
                        <m:r>
                          <a:rPr lang="en-US" altLang="ja-JP" sz="2400" i="1">
                            <a:latin typeface="Cambria Math" panose="02040503050406030204" pitchFamily="18" charset="0"/>
                          </a:rPr>
                          <m:t>𝑛𝑒𝑤</m:t>
                        </m:r>
                      </m:sub>
                    </m:sSub>
                    <m:r>
                      <a:rPr lang="en-US" altLang="ja-JP" sz="2400" b="0" i="1" smtClean="0">
                        <a:solidFill>
                          <a:schemeClr val="tx1"/>
                        </a:solidFill>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𝛴</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r>
                          <a:rPr lang="en-US" altLang="ja-JP" sz="2400" i="1">
                            <a:latin typeface="Cambria Math" panose="02040503050406030204" pitchFamily="18" charset="0"/>
                          </a:rPr>
                          <m:t>,</m:t>
                        </m:r>
                        <m:r>
                          <a:rPr lang="en-US" altLang="ja-JP" sz="2400" b="0" i="1" smtClean="0">
                            <a:latin typeface="Cambria Math" panose="02040503050406030204" pitchFamily="18" charset="0"/>
                          </a:rPr>
                          <m:t>𝑝𝑟𝑒𝑣</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𝛴</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r>
                          <a:rPr lang="en-US" altLang="ja-JP" sz="2400" i="1">
                            <a:latin typeface="Cambria Math" panose="02040503050406030204" pitchFamily="18" charset="0"/>
                          </a:rPr>
                          <m:t>,</m:t>
                        </m:r>
                        <m:r>
                          <a:rPr lang="en-US" altLang="ja-JP" sz="2400" i="1">
                            <a:latin typeface="Cambria Math" panose="02040503050406030204" pitchFamily="18" charset="0"/>
                          </a:rPr>
                          <m:t>𝑝𝑟𝑒𝑣</m:t>
                        </m:r>
                      </m:sub>
                    </m:sSub>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𝑛𝑒𝑤</m:t>
                            </m:r>
                          </m:sub>
                        </m:sSub>
                      </m:e>
                      <m:sup>
                        <m:r>
                          <a:rPr lang="en-US" altLang="ja-JP" sz="2400" i="1">
                            <a:latin typeface="Cambria Math" panose="02040503050406030204" pitchFamily="18" charset="0"/>
                          </a:rPr>
                          <m:t>𝑡</m:t>
                        </m:r>
                      </m:sup>
                    </m:sSup>
                    <m:sSup>
                      <m:sSupPr>
                        <m:ctrlPr>
                          <a:rPr lang="en-US" altLang="ja-JP" sz="2400" i="1" smtClean="0">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𝑛𝑒𝑤</m:t>
                                </m:r>
                              </m:sub>
                            </m:sSub>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𝛴</m:t>
                                </m:r>
                              </m:e>
                              <m:sub>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𝐴</m:t>
                                    </m:r>
                                  </m:e>
                                </m:acc>
                                <m:r>
                                  <a:rPr lang="en-US" altLang="ja-JP" sz="2400" i="1">
                                    <a:latin typeface="Cambria Math" panose="02040503050406030204" pitchFamily="18" charset="0"/>
                                  </a:rPr>
                                  <m:t>,</m:t>
                                </m:r>
                                <m:r>
                                  <a:rPr lang="en-US" altLang="ja-JP" sz="2400" i="1">
                                    <a:latin typeface="Cambria Math" panose="02040503050406030204" pitchFamily="18" charset="0"/>
                                  </a:rPr>
                                  <m:t>𝑝𝑟𝑒𝑣</m:t>
                                </m:r>
                              </m:sub>
                            </m:sSub>
                            <m:sSup>
                              <m:sSupPr>
                                <m:ctrlPr>
                                  <a:rPr lang="en-US" altLang="ja-JP" sz="2400" i="1">
                                    <a:latin typeface="Cambria Math" panose="02040503050406030204" pitchFamily="18" charset="0"/>
                                  </a:rPr>
                                </m:ctrlPr>
                              </m:sSup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𝑛𝑒𝑤</m:t>
                                    </m:r>
                                  </m:sub>
                                </m:sSub>
                              </m:e>
                              <m:sup>
                                <m:r>
                                  <a:rPr lang="en-US" altLang="ja-JP" sz="2400" i="1">
                                    <a:latin typeface="Cambria Math" panose="02040503050406030204" pitchFamily="18" charset="0"/>
                                  </a:rPr>
                                  <m:t>𝑡</m:t>
                                </m:r>
                              </m:sup>
                            </m:sSup>
                            <m:r>
                              <a:rPr lang="en-US" altLang="ja-JP" sz="2400" i="1">
                                <a:latin typeface="Cambria Math" panose="02040503050406030204" pitchFamily="18" charset="0"/>
                              </a:rPr>
                              <m:t>+</m:t>
                            </m:r>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𝜎</m:t>
                                </m:r>
                              </m:e>
                              <m:sup>
                                <m:r>
                                  <a:rPr lang="en-US" altLang="ja-JP" sz="2400" i="1">
                                    <a:latin typeface="Cambria Math" panose="02040503050406030204" pitchFamily="18" charset="0"/>
                                  </a:rPr>
                                  <m:t>−2</m:t>
                                </m:r>
                              </m:sup>
                            </m:sSup>
                            <m:r>
                              <a:rPr lang="en-US" altLang="ja-JP" sz="2400" i="1">
                                <a:latin typeface="Cambria Math" panose="02040503050406030204" pitchFamily="18" charset="0"/>
                              </a:rPr>
                              <m:t>𝐼</m:t>
                            </m:r>
                          </m:e>
                        </m:d>
                      </m:e>
                      <m:sup>
                        <m:r>
                          <a:rPr lang="en-US" altLang="ja-JP" sz="2400" b="0" i="1" smtClean="0">
                            <a:latin typeface="Cambria Math" panose="02040503050406030204" pitchFamily="18" charset="0"/>
                          </a:rPr>
                          <m:t>−1</m:t>
                        </m:r>
                      </m:sup>
                    </m:sSup>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𝑋</m:t>
                        </m:r>
                      </m:e>
                      <m:sub>
                        <m:r>
                          <a:rPr lang="en-US" altLang="ja-JP" sz="2000" i="1">
                            <a:latin typeface="Cambria Math" panose="02040503050406030204" pitchFamily="18" charset="0"/>
                          </a:rPr>
                          <m:t>𝑛𝑒𝑤</m:t>
                        </m:r>
                      </m:sub>
                    </m:sSub>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𝛴</m:t>
                        </m:r>
                      </m:e>
                      <m:sub>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𝐴</m:t>
                            </m:r>
                          </m:e>
                        </m:acc>
                        <m:r>
                          <a:rPr lang="en-US" altLang="ja-JP" sz="2000" i="1">
                            <a:latin typeface="Cambria Math" panose="02040503050406030204" pitchFamily="18" charset="0"/>
                          </a:rPr>
                          <m:t>,</m:t>
                        </m:r>
                        <m:r>
                          <a:rPr lang="en-US" altLang="ja-JP" sz="2000" i="1">
                            <a:latin typeface="Cambria Math" panose="02040503050406030204" pitchFamily="18" charset="0"/>
                          </a:rPr>
                          <m:t>𝑝𝑟𝑒𝑣</m:t>
                        </m:r>
                      </m:sub>
                    </m:sSub>
                  </m:oMath>
                </a14:m>
                <a:endParaRPr lang="en-US" altLang="ja-JP" sz="2000" b="0" dirty="0">
                  <a:solidFill>
                    <a:schemeClr val="tx1"/>
                  </a:solidFill>
                  <a:latin typeface="Cambria Math" panose="02040503050406030204" pitchFamily="18" charset="0"/>
                </a:endParaRPr>
              </a:p>
              <a:p>
                <a:pPr fontAlgn="base">
                  <a:spcBef>
                    <a:spcPct val="0"/>
                  </a:spcBef>
                  <a:spcAft>
                    <a:spcPct val="0"/>
                  </a:spcAft>
                  <a:defRPr/>
                </a:pPr>
                <a:endParaRPr lang="en-US" altLang="ja-JP" sz="2000" dirty="0">
                  <a:latin typeface="Cambria Math" panose="02040503050406030204" pitchFamily="18" charset="0"/>
                </a:endParaRPr>
              </a:p>
              <a:p>
                <a:pPr fontAlgn="base">
                  <a:spcBef>
                    <a:spcPct val="0"/>
                  </a:spcBef>
                  <a:spcAft>
                    <a:spcPct val="0"/>
                  </a:spcAft>
                  <a:defRPr/>
                </a:pPr>
                <a:r>
                  <a:rPr lang="ja-JP" altLang="en-US" sz="2400" b="1" dirty="0">
                    <a:latin typeface="Cambria Math" panose="02040503050406030204" pitchFamily="18" charset="0"/>
                  </a:rPr>
                  <a:t>注意</a:t>
                </a:r>
                <a:r>
                  <a:rPr lang="en-US" altLang="ja-JP" sz="2400" b="1" dirty="0">
                    <a:latin typeface="Cambria Math" panose="02040503050406030204" pitchFamily="18" charset="0"/>
                  </a:rPr>
                  <a:t>:</a:t>
                </a:r>
              </a:p>
              <a:p>
                <a:pPr fontAlgn="base">
                  <a:spcBef>
                    <a:spcPct val="0"/>
                  </a:spcBef>
                  <a:spcAft>
                    <a:spcPct val="0"/>
                  </a:spcAft>
                  <a:defRPr/>
                </a:pPr>
                <a:r>
                  <a:rPr lang="ja-JP" altLang="en-US" sz="2800" dirty="0">
                    <a:latin typeface="Cambria Math" panose="02040503050406030204" pitchFamily="18" charset="0"/>
                  </a:rPr>
                  <a:t>・ 全データ一括でベイズ回帰をやりなおすほうが精度が高い</a:t>
                </a:r>
                <a:endParaRPr lang="en-US" altLang="ja-JP" sz="2800" dirty="0">
                  <a:latin typeface="Cambria Math" panose="02040503050406030204" pitchFamily="18" charset="0"/>
                </a:endParaRPr>
              </a:p>
              <a:p>
                <a:pPr fontAlgn="base">
                  <a:spcBef>
                    <a:spcPct val="0"/>
                  </a:spcBef>
                  <a:spcAft>
                    <a:spcPct val="0"/>
                  </a:spcAft>
                  <a:defRPr/>
                </a:pPr>
                <a:r>
                  <a:rPr lang="ja-JP" altLang="en-US" sz="2800" dirty="0">
                    <a:latin typeface="Cambria Math" panose="02040503050406030204" pitchFamily="18" charset="0"/>
                  </a:rPr>
                  <a:t>・ ベイズ更新のメリットは過去の計算結果を活かして計算コストを抑えられること</a:t>
                </a:r>
                <a:endParaRPr lang="en-US" altLang="ja-JP" sz="2800" dirty="0">
                  <a:latin typeface="Cambria Math" panose="02040503050406030204" pitchFamily="18" charset="0"/>
                </a:endParaRPr>
              </a:p>
              <a:p>
                <a:pPr fontAlgn="base">
                  <a:spcBef>
                    <a:spcPct val="0"/>
                  </a:spcBef>
                  <a:spcAft>
                    <a:spcPct val="0"/>
                  </a:spcAft>
                  <a:defRPr/>
                </a:pPr>
                <a:r>
                  <a:rPr lang="ja-JP" altLang="en-US" sz="2800" dirty="0">
                    <a:latin typeface="Cambria Math" panose="02040503050406030204" pitchFamily="18" charset="0"/>
                  </a:rPr>
                  <a:t>・ ベイズ更新の結果は、データ量が増えれば一括ベイズ回帰に漸近する</a:t>
                </a:r>
                <a:endParaRPr lang="en-US" altLang="ja-JP" sz="2800" dirty="0">
                  <a:latin typeface="Cambria Math" panose="02040503050406030204" pitchFamily="18" charset="0"/>
                </a:endParaRPr>
              </a:p>
              <a:p>
                <a:pPr fontAlgn="base">
                  <a:spcBef>
                    <a:spcPct val="0"/>
                  </a:spcBef>
                  <a:spcAft>
                    <a:spcPct val="0"/>
                  </a:spcAft>
                  <a:defRPr/>
                </a:pPr>
                <a:r>
                  <a:rPr lang="ja-JP" altLang="en-US" sz="2800" dirty="0">
                    <a:latin typeface="Cambria Math" panose="02040503050406030204" pitchFamily="18" charset="0"/>
                  </a:rPr>
                  <a:t>・ 同様に、事前分布を入れかえながら追加データでベイズ回帰をしても、</a:t>
                </a:r>
                <a:br>
                  <a:rPr lang="en-US" altLang="ja-JP" sz="2800" dirty="0">
                    <a:latin typeface="Cambria Math" panose="02040503050406030204" pitchFamily="18" charset="0"/>
                  </a:rPr>
                </a:br>
                <a:r>
                  <a:rPr lang="ja-JP" altLang="en-US" sz="2800" dirty="0">
                    <a:latin typeface="Cambria Math" panose="02040503050406030204" pitchFamily="18" charset="0"/>
                  </a:rPr>
                  <a:t>　データ量が増えれば一括ベイズ回帰に漸近する</a:t>
                </a:r>
                <a:endParaRPr lang="en-US" altLang="ja-JP" sz="2800" dirty="0">
                  <a:latin typeface="Cambria Math" panose="02040503050406030204" pitchFamily="18" charset="0"/>
                </a:endParaRPr>
              </a:p>
              <a:p>
                <a:pPr fontAlgn="base">
                  <a:spcBef>
                    <a:spcPct val="0"/>
                  </a:spcBef>
                  <a:spcAft>
                    <a:spcPct val="0"/>
                  </a:spcAft>
                  <a:defRPr/>
                </a:pPr>
                <a:r>
                  <a:rPr lang="ja-JP" altLang="en-US" sz="2800" b="0" dirty="0">
                    <a:solidFill>
                      <a:schemeClr val="tx1"/>
                    </a:solidFill>
                    <a:latin typeface="Cambria Math" panose="02040503050406030204" pitchFamily="18" charset="0"/>
                  </a:rPr>
                  <a:t>　　　参考プログラム</a:t>
                </a:r>
                <a:r>
                  <a:rPr lang="en-US" altLang="ja-JP" sz="2800" b="0" dirty="0">
                    <a:solidFill>
                      <a:schemeClr val="tx1"/>
                    </a:solidFill>
                    <a:latin typeface="Cambria Math" panose="02040503050406030204" pitchFamily="18" charset="0"/>
                  </a:rPr>
                  <a:t>:</a:t>
                </a:r>
                <a:r>
                  <a:rPr lang="ja-JP" altLang="en-US" sz="2800" b="0" dirty="0">
                    <a:solidFill>
                      <a:schemeClr val="tx1"/>
                    </a:solidFill>
                    <a:latin typeface="Cambria Math" panose="02040503050406030204" pitchFamily="18" charset="0"/>
                  </a:rPr>
                  <a:t> </a:t>
                </a:r>
                <a:r>
                  <a:rPr lang="en-US" altLang="ja-JP" sz="2800" b="0" dirty="0">
                    <a:solidFill>
                      <a:schemeClr val="tx1"/>
                    </a:solidFill>
                    <a:latin typeface="Cambria Math" panose="02040503050406030204" pitchFamily="18" charset="0"/>
                  </a:rPr>
                  <a:t>compare_bayes_methods.py</a:t>
                </a:r>
                <a:endParaRPr lang="en-US" altLang="ja-JP" sz="2000" b="0" dirty="0">
                  <a:solidFill>
                    <a:schemeClr val="tx1"/>
                  </a:solidFill>
                  <a:latin typeface="Cambria Math" panose="02040503050406030204" pitchFamily="18" charset="0"/>
                </a:endParaRPr>
              </a:p>
            </p:txBody>
          </p:sp>
        </mc:Choice>
        <mc:Fallback xmlns="">
          <p:sp>
            <p:nvSpPr>
              <p:cNvPr id="2" name="テキスト ボックス 1">
                <a:extLst>
                  <a:ext uri="{FF2B5EF4-FFF2-40B4-BE49-F238E27FC236}">
                    <a16:creationId xmlns:a16="http://schemas.microsoft.com/office/drawing/2014/main" id="{42A7574B-2B0E-144E-DBF6-E9AF6464B8EA}"/>
                  </a:ext>
                </a:extLst>
              </p:cNvPr>
              <p:cNvSpPr txBox="1">
                <a:spLocks noRot="1" noChangeAspect="1" noMove="1" noResize="1" noEditPoints="1" noAdjustHandles="1" noChangeArrowheads="1" noChangeShapeType="1" noTextEdit="1"/>
              </p:cNvSpPr>
              <p:nvPr/>
            </p:nvSpPr>
            <p:spPr>
              <a:xfrm>
                <a:off x="129592" y="556746"/>
                <a:ext cx="12167183" cy="5970352"/>
              </a:xfrm>
              <a:prstGeom prst="rect">
                <a:avLst/>
              </a:prstGeom>
              <a:blipFill>
                <a:blip r:embed="rId3"/>
                <a:stretch>
                  <a:fillRect l="-1002" t="-918" b="-183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6267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301A-8731-28AA-77CF-FC50FCFB6756}"/>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D8F8740F-B7A4-B7E0-B920-973EDAFE6C54}"/>
              </a:ext>
            </a:extLst>
          </p:cNvPr>
          <p:cNvPicPr>
            <a:picLocks noChangeAspect="1"/>
          </p:cNvPicPr>
          <p:nvPr/>
        </p:nvPicPr>
        <p:blipFill>
          <a:blip r:embed="rId3"/>
          <a:srcRect l="644" t="12151" r="1" b="2365"/>
          <a:stretch/>
        </p:blipFill>
        <p:spPr>
          <a:xfrm>
            <a:off x="292893" y="1702505"/>
            <a:ext cx="7028311" cy="2855208"/>
          </a:xfrm>
          <a:prstGeom prst="rect">
            <a:avLst/>
          </a:prstGeom>
        </p:spPr>
      </p:pic>
      <p:sp>
        <p:nvSpPr>
          <p:cNvPr id="8" name="Rectangle 12">
            <a:extLst>
              <a:ext uri="{FF2B5EF4-FFF2-40B4-BE49-F238E27FC236}">
                <a16:creationId xmlns:a16="http://schemas.microsoft.com/office/drawing/2014/main" id="{28454FC6-78EC-C4D8-A562-EE431633AB9E}"/>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ベイズ線形回帰</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プログラム</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D74DE7D0-0A14-D77D-9935-FC77224FCBE5}"/>
              </a:ext>
            </a:extLst>
          </p:cNvPr>
          <p:cNvSpPr txBox="1"/>
          <p:nvPr/>
        </p:nvSpPr>
        <p:spPr>
          <a:xfrm>
            <a:off x="348667" y="686842"/>
            <a:ext cx="11708959" cy="1015663"/>
          </a:xfrm>
          <a:prstGeom prst="rect">
            <a:avLst/>
          </a:prstGeom>
          <a:noFill/>
        </p:spPr>
        <p:txBody>
          <a:bodyPr wrap="square" rtlCol="0">
            <a:spAutoFit/>
          </a:bodyPr>
          <a:lstStyle/>
          <a:p>
            <a:pPr fontAlgn="base">
              <a:spcBef>
                <a:spcPct val="0"/>
              </a:spcBef>
              <a:spcAft>
                <a:spcPct val="0"/>
              </a:spcAft>
              <a:defRPr/>
            </a:pPr>
            <a:r>
              <a:rPr lang="en-US" altLang="ja-JP" sz="2000" dirty="0"/>
              <a:t>bayesian_linear_regression_mcmc.py</a:t>
            </a: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ja-JP" altLang="en-US" sz="2000" dirty="0"/>
              <a:t>モデル関数</a:t>
            </a:r>
            <a:r>
              <a:rPr lang="en-US" altLang="ja-JP" sz="2000" dirty="0"/>
              <a:t>:</a:t>
            </a:r>
            <a:r>
              <a:rPr lang="ja-JP" altLang="en-US" sz="2000" dirty="0"/>
              <a:t> </a:t>
            </a:r>
            <a:r>
              <a:rPr lang="en-US" altLang="ja-JP" sz="2000" dirty="0"/>
              <a:t>y = a + bx</a:t>
            </a:r>
            <a:endParaRPr lang="ja-JP" altLang="en-US" sz="2000" dirty="0">
              <a:solidFill>
                <a:schemeClr val="tx1"/>
              </a:solidFill>
            </a:endParaRPr>
          </a:p>
        </p:txBody>
      </p:sp>
      <p:pic>
        <p:nvPicPr>
          <p:cNvPr id="9" name="図 8">
            <a:extLst>
              <a:ext uri="{FF2B5EF4-FFF2-40B4-BE49-F238E27FC236}">
                <a16:creationId xmlns:a16="http://schemas.microsoft.com/office/drawing/2014/main" id="{92558EE8-7D35-0C4D-76A0-1A4CEBE8D888}"/>
              </a:ext>
            </a:extLst>
          </p:cNvPr>
          <p:cNvPicPr>
            <a:picLocks noChangeAspect="1"/>
          </p:cNvPicPr>
          <p:nvPr/>
        </p:nvPicPr>
        <p:blipFill>
          <a:blip r:embed="rId4"/>
          <a:srcRect l="6739" t="16059" r="7851" b="2019"/>
          <a:stretch/>
        </p:blipFill>
        <p:spPr>
          <a:xfrm>
            <a:off x="6605586" y="3165953"/>
            <a:ext cx="5586414" cy="3768117"/>
          </a:xfrm>
          <a:prstGeom prst="rect">
            <a:avLst/>
          </a:prstGeom>
        </p:spPr>
      </p:pic>
    </p:spTree>
    <p:extLst>
      <p:ext uri="{BB962C8B-B14F-4D97-AF65-F5344CB8AC3E}">
        <p14:creationId xmlns:p14="http://schemas.microsoft.com/office/powerpoint/2010/main" val="68231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685A4-3D79-6501-7D65-31C371EE926C}"/>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3CFB6A92-1462-C1C6-BC98-AF8FD6B4D061}"/>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a:t>
            </a:r>
            <a:r>
              <a:rPr kumimoji="1" lang="ja-JP" altLang="en-US" sz="3600" b="1" i="0" u="none" strike="noStrike" kern="1200" cap="none" spc="0" normalizeH="0" baseline="0" noProof="0">
                <a:ln>
                  <a:noFill/>
                </a:ln>
                <a:solidFill>
                  <a:srgbClr val="0000FF"/>
                </a:solidFill>
                <a:effectLst/>
                <a:uLnTx/>
                <a:uFillTx/>
                <a:latin typeface="Times New Roman"/>
                <a:ea typeface="ＭＳ Ｐゴシック"/>
                <a:cs typeface="+mj-cs"/>
              </a:rPr>
              <a:t>線形回帰・ベイズ更新</a:t>
            </a:r>
            <a:r>
              <a:rPr kumimoji="1" lang="en-US" altLang="ja-JP" sz="3600" b="1" i="0" u="none" strike="noStrike" kern="1200" cap="none" spc="0" normalizeH="0" baseline="0" noProof="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プログラム</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AC34AFE6-867E-A6A2-EFFB-0D4F2BA111FA}"/>
              </a:ext>
            </a:extLst>
          </p:cNvPr>
          <p:cNvSpPr txBox="1"/>
          <p:nvPr/>
        </p:nvSpPr>
        <p:spPr>
          <a:xfrm>
            <a:off x="348667" y="660208"/>
            <a:ext cx="11708959" cy="1323439"/>
          </a:xfrm>
          <a:prstGeom prst="rect">
            <a:avLst/>
          </a:prstGeom>
          <a:noFill/>
        </p:spPr>
        <p:txBody>
          <a:bodyPr wrap="square" rtlCol="0">
            <a:spAutoFit/>
          </a:bodyPr>
          <a:lstStyle/>
          <a:p>
            <a:pPr fontAlgn="base">
              <a:spcBef>
                <a:spcPct val="0"/>
              </a:spcBef>
              <a:spcAft>
                <a:spcPct val="0"/>
              </a:spcAft>
              <a:defRPr/>
            </a:pPr>
            <a:r>
              <a:rPr lang="en-US" altLang="ja-JP" sz="2000" dirty="0"/>
              <a:t>bayesian_linear_regression_mcmc_animation.py</a:t>
            </a: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ja-JP" altLang="en-US" sz="2000" dirty="0"/>
              <a:t>モデル関数</a:t>
            </a:r>
            <a:r>
              <a:rPr lang="en-US" altLang="ja-JP" sz="2000" dirty="0"/>
              <a:t>:</a:t>
            </a:r>
            <a:r>
              <a:rPr lang="ja-JP" altLang="en-US" sz="2000" dirty="0"/>
              <a:t> </a:t>
            </a:r>
            <a:r>
              <a:rPr lang="en-US" altLang="ja-JP" sz="2000" dirty="0"/>
              <a:t>y = a0 + a1 * x + a2 * x</a:t>
            </a:r>
            <a:r>
              <a:rPr lang="en-US" altLang="ja-JP" sz="2000" baseline="30000" dirty="0"/>
              <a:t>2</a:t>
            </a:r>
            <a:r>
              <a:rPr lang="en-US" altLang="ja-JP" sz="2000" dirty="0"/>
              <a:t> + a3 * sqrt(x)</a:t>
            </a:r>
          </a:p>
          <a:p>
            <a:pPr fontAlgn="base">
              <a:spcBef>
                <a:spcPct val="0"/>
              </a:spcBef>
              <a:spcAft>
                <a:spcPct val="0"/>
              </a:spcAft>
              <a:defRPr/>
            </a:pPr>
            <a:r>
              <a:rPr lang="ja-JP" altLang="en-US" sz="2000" dirty="0"/>
              <a:t>データ数を増やしながら、回帰結果とパラメータの分布をアニメーション表示</a:t>
            </a:r>
            <a:endParaRPr lang="ja-JP" altLang="en-US" sz="2000" dirty="0">
              <a:solidFill>
                <a:schemeClr val="tx1"/>
              </a:solidFill>
            </a:endParaRPr>
          </a:p>
        </p:txBody>
      </p:sp>
      <p:pic>
        <p:nvPicPr>
          <p:cNvPr id="7" name="図 6" descr="グラフ&#10;&#10;AI によって生成されたコンテンツは間違っている可能性があります。">
            <a:extLst>
              <a:ext uri="{FF2B5EF4-FFF2-40B4-BE49-F238E27FC236}">
                <a16:creationId xmlns:a16="http://schemas.microsoft.com/office/drawing/2014/main" id="{3EEA0D80-4F61-D669-122A-1DDE690BF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6257"/>
            <a:ext cx="12192000" cy="4354286"/>
          </a:xfrm>
          <a:prstGeom prst="rect">
            <a:avLst/>
          </a:prstGeom>
        </p:spPr>
      </p:pic>
    </p:spTree>
    <p:extLst>
      <p:ext uri="{BB962C8B-B14F-4D97-AF65-F5344CB8AC3E}">
        <p14:creationId xmlns:p14="http://schemas.microsoft.com/office/powerpoint/2010/main" val="8123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A2F3-D6F5-6F4C-3D76-6E8C6DC003F7}"/>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DD57D166-BB8A-BF17-78E3-93F11F6D11B5}"/>
              </a:ext>
            </a:extLst>
          </p:cNvPr>
          <p:cNvSpPr txBox="1">
            <a:spLocks noChangeArrowheads="1"/>
          </p:cNvSpPr>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最小二乗法とベイズ線形回帰のパラメータ誤差</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BFC4C281-C6F4-74BD-C706-8D85E26F17F6}"/>
                  </a:ext>
                </a:extLst>
              </p:cNvPr>
              <p:cNvSpPr txBox="1"/>
              <p:nvPr/>
            </p:nvSpPr>
            <p:spPr>
              <a:xfrm>
                <a:off x="129592" y="689916"/>
                <a:ext cx="12167183" cy="6209905"/>
              </a:xfrm>
              <a:prstGeom prst="rect">
                <a:avLst/>
              </a:prstGeom>
              <a:noFill/>
            </p:spPr>
            <p:txBody>
              <a:bodyPr wrap="square" rtlCol="0">
                <a:spAutoFit/>
              </a:bodyPr>
              <a:lstStyle/>
              <a:p>
                <a:pPr fontAlgn="base">
                  <a:spcBef>
                    <a:spcPct val="0"/>
                  </a:spcBef>
                  <a:spcAft>
                    <a:spcPct val="0"/>
                  </a:spcAft>
                  <a:defRPr/>
                </a:pPr>
                <a:r>
                  <a:rPr lang="ja-JP" altLang="en-US" sz="2800" b="1" dirty="0">
                    <a:solidFill>
                      <a:schemeClr val="tx1"/>
                    </a:solidFill>
                  </a:rPr>
                  <a:t>モデル</a:t>
                </a:r>
                <a:r>
                  <a:rPr lang="en-US" altLang="ja-JP" sz="2800" b="1" dirty="0">
                    <a:solidFill>
                      <a:schemeClr val="tx1"/>
                    </a:solidFill>
                  </a:rPr>
                  <a:t>:</a:t>
                </a:r>
                <a:r>
                  <a:rPr lang="ja-JP" altLang="en-US" sz="2800" b="1" dirty="0">
                    <a:solidFill>
                      <a:schemeClr val="tx1"/>
                    </a:solidFill>
                  </a:rPr>
                  <a:t> </a:t>
                </a:r>
                <a14:m>
                  <m:oMath xmlns:m="http://schemas.openxmlformats.org/officeDocument/2006/math">
                    <m:r>
                      <a:rPr lang="en-US" altLang="ja-JP" sz="2800" i="1">
                        <a:solidFill>
                          <a:schemeClr val="tx1"/>
                        </a:solidFill>
                        <a:latin typeface="Cambria Math" panose="02040503050406030204" pitchFamily="18" charset="0"/>
                      </a:rPr>
                      <m:t>𝑌</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𝑋𝐴</m:t>
                    </m:r>
                    <m:r>
                      <a:rPr lang="en-US" altLang="ja-JP" sz="2800" i="1">
                        <a:solidFill>
                          <a:schemeClr val="tx1"/>
                        </a:solidFill>
                        <a:latin typeface="Cambria Math" panose="02040503050406030204" pitchFamily="18" charset="0"/>
                      </a:rPr>
                      <m:t>+</m:t>
                    </m:r>
                    <m:r>
                      <a:rPr lang="ja-JP" altLang="en-US" sz="2800" i="1">
                        <a:solidFill>
                          <a:schemeClr val="tx1"/>
                        </a:solidFill>
                        <a:latin typeface="Cambria Math" panose="02040503050406030204" pitchFamily="18" charset="0"/>
                      </a:rPr>
                      <m:t>𝜀</m:t>
                    </m:r>
                  </m:oMath>
                </a14:m>
                <a:r>
                  <a:rPr lang="ja-JP" altLang="en-US" sz="2800" i="1" dirty="0">
                    <a:solidFill>
                      <a:schemeClr val="tx1"/>
                    </a:solidFill>
                    <a:latin typeface="Cambria Math" panose="02040503050406030204" pitchFamily="18" charset="0"/>
                  </a:rPr>
                  <a:t>　　</a:t>
                </a:r>
                <a:r>
                  <a:rPr lang="en-US" altLang="ja-JP" sz="2800" i="1" dirty="0">
                    <a:solidFill>
                      <a:schemeClr val="tx1"/>
                    </a:solidFill>
                    <a:latin typeface="Cambria Math" panose="02040503050406030204" pitchFamily="18" charset="0"/>
                  </a:rPr>
                  <a:t>  </a:t>
                </a:r>
                <a14:m>
                  <m:oMath xmlns:m="http://schemas.openxmlformats.org/officeDocument/2006/math">
                    <m:r>
                      <a:rPr lang="ja-JP" altLang="en-US" sz="2800" i="1">
                        <a:solidFill>
                          <a:schemeClr val="tx1"/>
                        </a:solidFill>
                        <a:latin typeface="Cambria Math" panose="02040503050406030204" pitchFamily="18" charset="0"/>
                      </a:rPr>
                      <m:t>𝜀</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𝑁</m:t>
                    </m:r>
                    <m:r>
                      <a:rPr lang="en-US" altLang="ja-JP" sz="2800" i="1">
                        <a:solidFill>
                          <a:schemeClr val="tx1"/>
                        </a:solidFill>
                        <a:latin typeface="Cambria Math" panose="02040503050406030204" pitchFamily="18" charset="0"/>
                      </a:rPr>
                      <m:t>(0,</m:t>
                    </m:r>
                    <m:sSup>
                      <m:sSupPr>
                        <m:ctrlPr>
                          <a:rPr lang="en-US" altLang="ja-JP" sz="2800" i="1">
                            <a:solidFill>
                              <a:schemeClr val="tx1"/>
                            </a:solidFill>
                            <a:latin typeface="Cambria Math" panose="02040503050406030204" pitchFamily="18" charset="0"/>
                          </a:rPr>
                        </m:ctrlPr>
                      </m:sSupPr>
                      <m:e>
                        <m:r>
                          <a:rPr lang="ja-JP" altLang="en-US" sz="2800" i="1">
                            <a:solidFill>
                              <a:schemeClr val="tx1"/>
                            </a:solidFill>
                            <a:latin typeface="Cambria Math" panose="02040503050406030204" pitchFamily="18" charset="0"/>
                          </a:rPr>
                          <m:t>𝜎</m:t>
                        </m:r>
                      </m:e>
                      <m:sup>
                        <m:r>
                          <a:rPr lang="en-US" altLang="ja-JP" sz="2800" i="1">
                            <a:solidFill>
                              <a:schemeClr val="tx1"/>
                            </a:solidFill>
                            <a:latin typeface="Cambria Math" panose="02040503050406030204" pitchFamily="18" charset="0"/>
                          </a:rPr>
                          <m:t>2</m:t>
                        </m:r>
                      </m:sup>
                    </m:sSup>
                    <m:r>
                      <a:rPr lang="en-US" altLang="ja-JP" sz="2800" i="1">
                        <a:solidFill>
                          <a:schemeClr val="tx1"/>
                        </a:solidFill>
                        <a:latin typeface="Cambria Math" panose="02040503050406030204" pitchFamily="18" charset="0"/>
                      </a:rPr>
                      <m:t>𝐼</m:t>
                    </m:r>
                    <m:r>
                      <a:rPr lang="en-US" altLang="ja-JP" sz="2800" i="1">
                        <a:solidFill>
                          <a:schemeClr val="tx1"/>
                        </a:solidFill>
                        <a:latin typeface="Cambria Math" panose="02040503050406030204" pitchFamily="18" charset="0"/>
                      </a:rPr>
                      <m:t>)</m:t>
                    </m:r>
                  </m:oMath>
                </a14:m>
                <a:r>
                  <a:rPr lang="en-US" altLang="ja-JP" sz="2800" b="1" dirty="0">
                    <a:solidFill>
                      <a:schemeClr val="tx1"/>
                    </a:solidFill>
                  </a:rPr>
                  <a:t>  </a:t>
                </a:r>
              </a:p>
              <a:p>
                <a:pPr lvl="0" fontAlgn="base">
                  <a:spcBef>
                    <a:spcPct val="0"/>
                  </a:spcBef>
                  <a:spcAft>
                    <a:spcPct val="0"/>
                  </a:spcAft>
                  <a:defRPr/>
                </a:pPr>
                <a:r>
                  <a:rPr lang="ja-JP" altLang="en-US" sz="2800" b="1" dirty="0">
                    <a:solidFill>
                      <a:srgbClr val="0000FF"/>
                    </a:solidFill>
                    <a:latin typeface="Times New Roman"/>
                    <a:ea typeface="ＭＳ Ｐゴシック"/>
                  </a:rPr>
                  <a:t>ベイズ線形回帰</a:t>
                </a:r>
                <a:r>
                  <a:rPr lang="en-US" altLang="ja-JP" sz="2800" b="1" dirty="0">
                    <a:solidFill>
                      <a:srgbClr val="0000FF"/>
                    </a:solidFill>
                    <a:latin typeface="Times New Roman"/>
                    <a:ea typeface="ＭＳ Ｐゴシック"/>
                  </a:rPr>
                  <a:t>:</a:t>
                </a:r>
                <a:r>
                  <a:rPr lang="ja-JP" altLang="en-US" sz="2800" b="1" dirty="0">
                    <a:solidFill>
                      <a:srgbClr val="0000FF"/>
                    </a:solidFill>
                    <a:latin typeface="Times New Roman"/>
                    <a:ea typeface="ＭＳ Ｐゴシック"/>
                  </a:rPr>
                  <a:t> </a:t>
                </a:r>
                <a14:m>
                  <m:oMath xmlns:m="http://schemas.openxmlformats.org/officeDocument/2006/math">
                    <m:r>
                      <a:rPr lang="en-US" altLang="ja-JP" sz="2800" b="0" i="1" smtClean="0">
                        <a:solidFill>
                          <a:schemeClr val="tx1"/>
                        </a:solidFill>
                        <a:latin typeface="Cambria Math" panose="02040503050406030204" pitchFamily="18" charset="0"/>
                      </a:rPr>
                      <m:t>𝐴</m:t>
                    </m:r>
                  </m:oMath>
                </a14:m>
                <a:r>
                  <a:rPr lang="en-US" altLang="ja-JP" sz="2800" dirty="0">
                    <a:solidFill>
                      <a:schemeClr val="tx1"/>
                    </a:solidFill>
                    <a:latin typeface="Cambria Math" panose="02040503050406030204" pitchFamily="18" charset="0"/>
                  </a:rPr>
                  <a:t> </a:t>
                </a:r>
                <a:r>
                  <a:rPr lang="ja-JP" altLang="en-US" sz="2800" dirty="0">
                    <a:solidFill>
                      <a:schemeClr val="tx1"/>
                    </a:solidFill>
                    <a:latin typeface="Cambria Math" panose="02040503050406030204" pitchFamily="18" charset="0"/>
                  </a:rPr>
                  <a:t>の事前分布</a:t>
                </a:r>
                <a:r>
                  <a:rPr lang="en-US" altLang="ja-JP" sz="2800" dirty="0">
                    <a:solidFill>
                      <a:schemeClr val="tx1"/>
                    </a:solidFill>
                    <a:latin typeface="Cambria Math" panose="02040503050406030204" pitchFamily="18" charset="0"/>
                  </a:rPr>
                  <a:t>:</a:t>
                </a:r>
                <a:r>
                  <a:rPr lang="ja-JP" altLang="en-US" sz="2800" dirty="0">
                    <a:solidFill>
                      <a:schemeClr val="tx1"/>
                    </a:solidFill>
                    <a:latin typeface="Cambria Math" panose="02040503050406030204" pitchFamily="18" charset="0"/>
                  </a:rPr>
                  <a:t> </a:t>
                </a:r>
                <a14:m>
                  <m:oMath xmlns:m="http://schemas.openxmlformats.org/officeDocument/2006/math">
                    <m:r>
                      <a:rPr lang="en-US" altLang="ja-JP" sz="2800" b="0" i="1" smtClean="0">
                        <a:solidFill>
                          <a:schemeClr val="tx1"/>
                        </a:solidFill>
                        <a:latin typeface="Cambria Math" panose="02040503050406030204" pitchFamily="18" charset="0"/>
                      </a:rPr>
                      <m:t>𝑝</m:t>
                    </m:r>
                    <m:d>
                      <m:dPr>
                        <m:ctrlPr>
                          <a:rPr lang="en-US" altLang="ja-JP" sz="2800" b="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𝐴</m:t>
                        </m:r>
                      </m:e>
                    </m:d>
                    <m:r>
                      <a:rPr lang="en-US" altLang="ja-JP" sz="2800" b="0" i="1" smtClean="0">
                        <a:solidFill>
                          <a:schemeClr val="tx1"/>
                        </a:solidFill>
                        <a:latin typeface="Cambria Math" panose="02040503050406030204" pitchFamily="18" charset="0"/>
                      </a:rPr>
                      <m:t>~</m:t>
                    </m:r>
                    <m:r>
                      <a:rPr lang="en-US" altLang="ja-JP" sz="2800" b="0" i="1" smtClean="0">
                        <a:solidFill>
                          <a:schemeClr val="tx1"/>
                        </a:solidFill>
                        <a:latin typeface="Cambria Math" panose="02040503050406030204" pitchFamily="18" charset="0"/>
                      </a:rPr>
                      <m:t>𝑁</m:t>
                    </m:r>
                    <m:d>
                      <m:dPr>
                        <m:ctrlPr>
                          <a:rPr lang="en-US" altLang="ja-JP" sz="2800" i="1" smtClean="0">
                            <a:solidFill>
                              <a:schemeClr val="tx1"/>
                            </a:solidFill>
                            <a:latin typeface="Cambria Math" panose="02040503050406030204" pitchFamily="18" charset="0"/>
                          </a:rPr>
                        </m:ctrlPr>
                      </m:dPr>
                      <m:e>
                        <m:r>
                          <a:rPr lang="en-US" altLang="ja-JP" sz="2800" b="0" i="1" smtClean="0">
                            <a:solidFill>
                              <a:schemeClr val="tx1"/>
                            </a:solidFill>
                            <a:latin typeface="Cambria Math" panose="02040503050406030204" pitchFamily="18" charset="0"/>
                          </a:rPr>
                          <m:t>𝐴</m:t>
                        </m:r>
                        <m:r>
                          <a:rPr lang="en-US" altLang="ja-JP" sz="2800" b="0" i="1" smtClean="0">
                            <a:solidFill>
                              <a:schemeClr val="tx1"/>
                            </a:solidFill>
                            <a:latin typeface="Cambria Math" panose="02040503050406030204" pitchFamily="18" charset="0"/>
                          </a:rPr>
                          <m:t>;</m:t>
                        </m:r>
                        <m:sSub>
                          <m:sSubPr>
                            <m:ctrlPr>
                              <a:rPr lang="en-US" altLang="ja-JP" sz="2800" i="1" smtClean="0">
                                <a:solidFill>
                                  <a:schemeClr val="tx1"/>
                                </a:solidFill>
                                <a:latin typeface="Cambria Math" panose="02040503050406030204" pitchFamily="18" charset="0"/>
                              </a:rPr>
                            </m:ctrlPr>
                          </m:sSubPr>
                          <m:e>
                            <m:r>
                              <a:rPr lang="ja-JP" altLang="en-US" sz="2800" b="0" i="1" smtClean="0">
                                <a:solidFill>
                                  <a:schemeClr val="tx1"/>
                                </a:solidFill>
                                <a:latin typeface="Cambria Math" panose="02040503050406030204" pitchFamily="18" charset="0"/>
                              </a:rPr>
                              <m:t>𝜇</m:t>
                            </m:r>
                          </m:e>
                          <m:sub>
                            <m:r>
                              <a:rPr lang="en-US" altLang="ja-JP" sz="2800" b="0" i="1" smtClean="0">
                                <a:solidFill>
                                  <a:schemeClr val="tx1"/>
                                </a:solidFill>
                                <a:latin typeface="Cambria Math" panose="02040503050406030204" pitchFamily="18" charset="0"/>
                              </a:rPr>
                              <m:t>0</m:t>
                            </m:r>
                          </m:sub>
                        </m:sSub>
                        <m:r>
                          <a:rPr lang="en-US" altLang="ja-JP" sz="2800" b="0" i="1" smtClean="0">
                            <a:solidFill>
                              <a:schemeClr val="tx1"/>
                            </a:solidFill>
                            <a:latin typeface="Cambria Math" panose="02040503050406030204" pitchFamily="18" charset="0"/>
                          </a:rPr>
                          <m:t>,</m:t>
                        </m:r>
                        <m:sSub>
                          <m:sSubPr>
                            <m:ctrlPr>
                              <a:rPr lang="en-US" altLang="ja-JP" sz="2800" i="1" smtClean="0">
                                <a:solidFill>
                                  <a:schemeClr val="tx1"/>
                                </a:solidFill>
                                <a:latin typeface="Cambria Math" panose="02040503050406030204" pitchFamily="18" charset="0"/>
                              </a:rPr>
                            </m:ctrlPr>
                          </m:sSubPr>
                          <m:e>
                            <m:r>
                              <a:rPr lang="el-GR" altLang="ja-JP" sz="2800" b="0" i="1">
                                <a:solidFill>
                                  <a:schemeClr val="tx1"/>
                                </a:solidFill>
                                <a:latin typeface="Cambria Math" panose="02040503050406030204" pitchFamily="18" charset="0"/>
                                <a:ea typeface="Cambria Math" panose="02040503050406030204" pitchFamily="18" charset="0"/>
                              </a:rPr>
                              <m:t>𝛴</m:t>
                            </m:r>
                          </m:e>
                          <m:sub>
                            <m:r>
                              <a:rPr lang="en-US" altLang="ja-JP" sz="2800" b="0" i="1" smtClean="0">
                                <a:solidFill>
                                  <a:schemeClr val="tx1"/>
                                </a:solidFill>
                                <a:latin typeface="Cambria Math" panose="02040503050406030204" pitchFamily="18" charset="0"/>
                              </a:rPr>
                              <m:t>0</m:t>
                            </m:r>
                          </m:sub>
                        </m:sSub>
                      </m:e>
                    </m:d>
                  </m:oMath>
                </a14:m>
                <a:endParaRPr lang="en-US" altLang="ja-JP" sz="2800" i="1" dirty="0">
                  <a:solidFill>
                    <a:schemeClr val="tx1"/>
                  </a:solidFill>
                  <a:latin typeface="Cambria Math" panose="02040503050406030204" pitchFamily="18" charset="0"/>
                </a:endParaRPr>
              </a:p>
              <a:p>
                <a:pPr lvl="0" fontAlgn="base">
                  <a:spcBef>
                    <a:spcPct val="0"/>
                  </a:spcBef>
                  <a:spcAft>
                    <a:spcPct val="0"/>
                  </a:spcAft>
                  <a:defRPr/>
                </a:pPr>
                <a:r>
                  <a:rPr lang="ja-JP" altLang="en-US" sz="2800" dirty="0">
                    <a:solidFill>
                      <a:schemeClr val="tx1"/>
                    </a:solidFill>
                  </a:rPr>
                  <a:t>　</a:t>
                </a:r>
                <a14:m>
                  <m:oMath xmlns:m="http://schemas.openxmlformats.org/officeDocument/2006/math">
                    <m:sSub>
                      <m:sSubPr>
                        <m:ctrlPr>
                          <a:rPr lang="en-US" altLang="ja-JP" sz="2800" i="1">
                            <a:solidFill>
                              <a:schemeClr val="tx1"/>
                            </a:solidFill>
                            <a:latin typeface="Cambria Math" panose="02040503050406030204" pitchFamily="18" charset="0"/>
                          </a:rPr>
                        </m:ctrlPr>
                      </m:sSubPr>
                      <m:e>
                        <m:r>
                          <a:rPr lang="ja-JP" altLang="en-US" sz="2800" i="1">
                            <a:solidFill>
                              <a:schemeClr val="tx1"/>
                            </a:solidFill>
                            <a:latin typeface="Cambria Math" panose="02040503050406030204" pitchFamily="18" charset="0"/>
                          </a:rPr>
                          <m:t>𝛴</m:t>
                        </m:r>
                      </m:e>
                      <m:sub>
                        <m:r>
                          <a:rPr lang="en-US" altLang="ja-JP" sz="2800" i="1">
                            <a:solidFill>
                              <a:schemeClr val="tx1"/>
                            </a:solidFill>
                            <a:latin typeface="Cambria Math" panose="02040503050406030204" pitchFamily="18" charset="0"/>
                          </a:rPr>
                          <m:t>𝐴</m:t>
                        </m:r>
                      </m:sub>
                    </m:sSub>
                    <m:r>
                      <a:rPr lang="en-US" altLang="ja-JP" sz="2800" i="1">
                        <a:solidFill>
                          <a:schemeClr val="tx1"/>
                        </a:solidFill>
                        <a:latin typeface="Cambria Math" panose="02040503050406030204" pitchFamily="18" charset="0"/>
                      </a:rPr>
                      <m:t>=</m:t>
                    </m:r>
                    <m:sSup>
                      <m:sSupPr>
                        <m:ctrlPr>
                          <a:rPr lang="en-US" altLang="ja-JP" sz="2800" i="1">
                            <a:solidFill>
                              <a:schemeClr val="tx1"/>
                            </a:solidFill>
                            <a:latin typeface="Cambria Math" panose="02040503050406030204" pitchFamily="18" charset="0"/>
                          </a:rPr>
                        </m:ctrlPr>
                      </m:sSupPr>
                      <m:e>
                        <m:d>
                          <m:dPr>
                            <m:ctrlPr>
                              <a:rPr lang="en-US" altLang="ja-JP" sz="2800" i="1">
                                <a:solidFill>
                                  <a:schemeClr val="tx1"/>
                                </a:solidFill>
                                <a:latin typeface="Cambria Math" panose="02040503050406030204" pitchFamily="18" charset="0"/>
                              </a:rPr>
                            </m:ctrlPr>
                          </m:dPr>
                          <m:e>
                            <m:sSup>
                              <m:sSupPr>
                                <m:ctrlPr>
                                  <a:rPr lang="en-US" altLang="ja-JP" sz="2800" i="1">
                                    <a:solidFill>
                                      <a:schemeClr val="tx1"/>
                                    </a:solidFill>
                                    <a:latin typeface="Cambria Math" panose="02040503050406030204" pitchFamily="18" charset="0"/>
                                  </a:rPr>
                                </m:ctrlPr>
                              </m:sSupPr>
                              <m:e>
                                <m:r>
                                  <a:rPr lang="ja-JP" altLang="en-US" sz="2800" i="1">
                                    <a:solidFill>
                                      <a:schemeClr val="tx1"/>
                                    </a:solidFill>
                                    <a:latin typeface="Cambria Math" panose="02040503050406030204" pitchFamily="18" charset="0"/>
                                  </a:rPr>
                                  <m:t>𝜎</m:t>
                                </m:r>
                              </m:e>
                              <m:sup>
                                <m:r>
                                  <a:rPr lang="en-US" altLang="ja-JP" sz="2800" i="1">
                                    <a:solidFill>
                                      <a:schemeClr val="tx1"/>
                                    </a:solidFill>
                                    <a:latin typeface="Cambria Math" panose="02040503050406030204" pitchFamily="18" charset="0"/>
                                  </a:rPr>
                                  <m:t>−2</m:t>
                                </m:r>
                              </m:sup>
                            </m:sSup>
                            <m:sSup>
                              <m:sSupPr>
                                <m:ctrlPr>
                                  <a:rPr lang="en-US"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𝑋</m:t>
                                </m:r>
                              </m:e>
                              <m:sup>
                                <m:r>
                                  <a:rPr lang="en-US" altLang="ja-JP" sz="2800" i="1">
                                    <a:solidFill>
                                      <a:schemeClr val="tx1"/>
                                    </a:solidFill>
                                    <a:latin typeface="Cambria Math" panose="02040503050406030204" pitchFamily="18" charset="0"/>
                                  </a:rPr>
                                  <m:t>𝑡</m:t>
                                </m:r>
                              </m:sup>
                            </m:sSup>
                            <m:r>
                              <a:rPr lang="en-US" altLang="ja-JP" sz="2800" i="1">
                                <a:solidFill>
                                  <a:schemeClr val="tx1"/>
                                </a:solidFill>
                                <a:latin typeface="Cambria Math" panose="02040503050406030204" pitchFamily="18" charset="0"/>
                              </a:rPr>
                              <m:t>𝑋</m:t>
                            </m:r>
                            <m:r>
                              <a:rPr lang="en-US" altLang="ja-JP" sz="2800" i="1">
                                <a:solidFill>
                                  <a:schemeClr val="tx1"/>
                                </a:solidFill>
                                <a:latin typeface="Cambria Math" panose="02040503050406030204" pitchFamily="18" charset="0"/>
                              </a:rPr>
                              <m:t>+</m:t>
                            </m:r>
                            <m:sSup>
                              <m:sSupPr>
                                <m:ctrlPr>
                                  <a:rPr lang="en-US" altLang="ja-JP" sz="2800" i="1">
                                    <a:solidFill>
                                      <a:schemeClr val="tx1"/>
                                    </a:solidFill>
                                    <a:latin typeface="Cambria Math" panose="02040503050406030204" pitchFamily="18" charset="0"/>
                                  </a:rPr>
                                </m:ctrlPr>
                              </m:sSupPr>
                              <m:e>
                                <m:sSub>
                                  <m:sSubPr>
                                    <m:ctrlPr>
                                      <a:rPr lang="en-US" altLang="ja-JP" sz="2800" i="1">
                                        <a:solidFill>
                                          <a:schemeClr val="tx1"/>
                                        </a:solidFill>
                                        <a:latin typeface="Cambria Math" panose="02040503050406030204" pitchFamily="18" charset="0"/>
                                      </a:rPr>
                                    </m:ctrlPr>
                                  </m:sSubPr>
                                  <m:e>
                                    <m:r>
                                      <m:rPr>
                                        <m:sty m:val="p"/>
                                      </m:rPr>
                                      <a:rPr lang="el-GR" altLang="ja-JP" sz="2800" i="1">
                                        <a:solidFill>
                                          <a:schemeClr val="tx1"/>
                                        </a:solidFill>
                                        <a:latin typeface="Cambria Math" panose="02040503050406030204" pitchFamily="18" charset="0"/>
                                        <a:ea typeface="Cambria Math" panose="02040503050406030204" pitchFamily="18" charset="0"/>
                                      </a:rPr>
                                      <m:t>Σ</m:t>
                                    </m:r>
                                  </m:e>
                                  <m:sub>
                                    <m:r>
                                      <a:rPr lang="en-US" altLang="ja-JP" sz="2800" i="1">
                                        <a:solidFill>
                                          <a:schemeClr val="tx1"/>
                                        </a:solidFill>
                                        <a:latin typeface="Cambria Math" panose="02040503050406030204" pitchFamily="18" charset="0"/>
                                      </a:rPr>
                                      <m:t>0</m:t>
                                    </m:r>
                                  </m:sub>
                                </m:sSub>
                              </m:e>
                              <m:sup>
                                <m:r>
                                  <a:rPr lang="en-US" altLang="ja-JP" sz="2800" i="1">
                                    <a:solidFill>
                                      <a:schemeClr val="tx1"/>
                                    </a:solidFill>
                                    <a:latin typeface="Cambria Math" panose="02040503050406030204" pitchFamily="18" charset="0"/>
                                  </a:rPr>
                                  <m:t>−1</m:t>
                                </m:r>
                              </m:sup>
                            </m:sSup>
                          </m:e>
                        </m:d>
                      </m:e>
                      <m:sup>
                        <m:r>
                          <a:rPr lang="en-US" altLang="ja-JP" sz="2800" i="1">
                            <a:solidFill>
                              <a:schemeClr val="tx1"/>
                            </a:solidFill>
                            <a:latin typeface="Cambria Math" panose="02040503050406030204" pitchFamily="18" charset="0"/>
                          </a:rPr>
                          <m:t>−1</m:t>
                        </m:r>
                      </m:sup>
                    </m:sSup>
                  </m:oMath>
                </a14:m>
                <a:r>
                  <a:rPr lang="en-US" altLang="ja-JP" sz="2800" dirty="0">
                    <a:solidFill>
                      <a:schemeClr val="tx1"/>
                    </a:solidFill>
                  </a:rPr>
                  <a:t> </a:t>
                </a:r>
              </a:p>
              <a:p>
                <a:pPr lvl="0" fontAlgn="base">
                  <a:spcBef>
                    <a:spcPct val="0"/>
                  </a:spcBef>
                  <a:spcAft>
                    <a:spcPct val="0"/>
                  </a:spcAft>
                  <a:defRPr/>
                </a:pPr>
                <a:r>
                  <a:rPr lang="ja-JP" altLang="en-US" sz="2800" dirty="0">
                    <a:solidFill>
                      <a:schemeClr val="tx1"/>
                    </a:solidFill>
                  </a:rPr>
                  <a:t>　</a:t>
                </a:r>
                <a14:m>
                  <m:oMath xmlns:m="http://schemas.openxmlformats.org/officeDocument/2006/math">
                    <m:acc>
                      <m:accPr>
                        <m:chr m:val="̂"/>
                        <m:ctrlPr>
                          <a:rPr lang="en-US" altLang="ja-JP" sz="2800" i="1">
                            <a:solidFill>
                              <a:schemeClr val="tx1"/>
                            </a:solidFill>
                            <a:latin typeface="Cambria Math" panose="02040503050406030204" pitchFamily="18" charset="0"/>
                          </a:rPr>
                        </m:ctrlPr>
                      </m:accPr>
                      <m:e>
                        <m:r>
                          <a:rPr lang="en-US" altLang="ja-JP" sz="2800" i="1">
                            <a:solidFill>
                              <a:schemeClr val="tx1"/>
                            </a:solidFill>
                            <a:latin typeface="Cambria Math" panose="02040503050406030204" pitchFamily="18" charset="0"/>
                          </a:rPr>
                          <m:t>𝐴</m:t>
                        </m:r>
                      </m:e>
                    </m:acc>
                    <m:r>
                      <a:rPr lang="en-US" altLang="ja-JP" sz="2800" i="1">
                        <a:solidFill>
                          <a:schemeClr val="tx1"/>
                        </a:solidFill>
                        <a:latin typeface="Cambria Math" panose="02040503050406030204" pitchFamily="18" charset="0"/>
                      </a:rPr>
                      <m:t>=</m:t>
                    </m:r>
                    <m:sSub>
                      <m:sSubPr>
                        <m:ctrlPr>
                          <a:rPr lang="en-US" altLang="ja-JP" sz="2800" i="1">
                            <a:solidFill>
                              <a:schemeClr val="tx1"/>
                            </a:solidFill>
                            <a:latin typeface="Cambria Math" panose="02040503050406030204" pitchFamily="18" charset="0"/>
                          </a:rPr>
                        </m:ctrlPr>
                      </m:sSubPr>
                      <m:e>
                        <m:r>
                          <a:rPr lang="el-GR" altLang="ja-JP" sz="2800" i="1">
                            <a:solidFill>
                              <a:schemeClr val="tx1"/>
                            </a:solidFill>
                            <a:latin typeface="Cambria Math" panose="02040503050406030204" pitchFamily="18" charset="0"/>
                            <a:ea typeface="Cambria Math" panose="02040503050406030204" pitchFamily="18" charset="0"/>
                          </a:rPr>
                          <m:t>𝛴</m:t>
                        </m:r>
                      </m:e>
                      <m:sub>
                        <m:r>
                          <a:rPr lang="en-US" altLang="ja-JP" sz="2800" i="1">
                            <a:solidFill>
                              <a:schemeClr val="tx1"/>
                            </a:solidFill>
                            <a:latin typeface="Cambria Math" panose="02040503050406030204" pitchFamily="18" charset="0"/>
                          </a:rPr>
                          <m:t>𝐴</m:t>
                        </m:r>
                      </m:sub>
                    </m:sSub>
                    <m:d>
                      <m:dPr>
                        <m:ctrlPr>
                          <a:rPr lang="en-US" altLang="ja-JP" sz="2800" i="1">
                            <a:solidFill>
                              <a:schemeClr val="tx1"/>
                            </a:solidFill>
                            <a:latin typeface="Cambria Math" panose="02040503050406030204" pitchFamily="18" charset="0"/>
                          </a:rPr>
                        </m:ctrlPr>
                      </m:dPr>
                      <m:e>
                        <m:sSup>
                          <m:sSupPr>
                            <m:ctrlPr>
                              <a:rPr lang="en-US" altLang="ja-JP" sz="2800" i="1">
                                <a:solidFill>
                                  <a:schemeClr val="tx1"/>
                                </a:solidFill>
                                <a:latin typeface="Cambria Math" panose="02040503050406030204" pitchFamily="18" charset="0"/>
                              </a:rPr>
                            </m:ctrlPr>
                          </m:sSupPr>
                          <m:e>
                            <m:r>
                              <a:rPr lang="ja-JP" altLang="en-US" sz="2800" i="1">
                                <a:solidFill>
                                  <a:schemeClr val="tx1"/>
                                </a:solidFill>
                                <a:latin typeface="Cambria Math" panose="02040503050406030204" pitchFamily="18" charset="0"/>
                              </a:rPr>
                              <m:t>𝜎</m:t>
                            </m:r>
                          </m:e>
                          <m:sup>
                            <m:r>
                              <a:rPr lang="en-US" altLang="ja-JP" sz="2800" i="1">
                                <a:solidFill>
                                  <a:schemeClr val="tx1"/>
                                </a:solidFill>
                                <a:latin typeface="Cambria Math" panose="02040503050406030204" pitchFamily="18" charset="0"/>
                              </a:rPr>
                              <m:t>−2</m:t>
                            </m:r>
                          </m:sup>
                        </m:sSup>
                        <m:sSup>
                          <m:sSupPr>
                            <m:ctrlPr>
                              <a:rPr lang="en-US"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𝑋</m:t>
                            </m:r>
                          </m:e>
                          <m:sup>
                            <m:r>
                              <a:rPr lang="en-US" altLang="ja-JP" sz="2800" i="1">
                                <a:solidFill>
                                  <a:schemeClr val="tx1"/>
                                </a:solidFill>
                                <a:latin typeface="Cambria Math" panose="02040503050406030204" pitchFamily="18" charset="0"/>
                              </a:rPr>
                              <m:t>𝑡</m:t>
                            </m:r>
                          </m:sup>
                        </m:sSup>
                        <m:r>
                          <a:rPr lang="en-US" altLang="ja-JP" sz="2800" i="1">
                            <a:solidFill>
                              <a:schemeClr val="tx1"/>
                            </a:solidFill>
                            <a:latin typeface="Cambria Math" panose="02040503050406030204" pitchFamily="18" charset="0"/>
                          </a:rPr>
                          <m:t>𝑌</m:t>
                        </m:r>
                        <m:r>
                          <a:rPr lang="en-US" altLang="ja-JP" sz="2800" i="1">
                            <a:solidFill>
                              <a:schemeClr val="tx1"/>
                            </a:solidFill>
                            <a:latin typeface="Cambria Math" panose="02040503050406030204" pitchFamily="18" charset="0"/>
                          </a:rPr>
                          <m:t>+</m:t>
                        </m:r>
                        <m:sSup>
                          <m:sSupPr>
                            <m:ctrlPr>
                              <a:rPr lang="en-US" altLang="ja-JP" sz="2800" i="1">
                                <a:solidFill>
                                  <a:schemeClr val="tx1"/>
                                </a:solidFill>
                                <a:latin typeface="Cambria Math" panose="02040503050406030204" pitchFamily="18" charset="0"/>
                              </a:rPr>
                            </m:ctrlPr>
                          </m:sSupPr>
                          <m:e>
                            <m:sSub>
                              <m:sSubPr>
                                <m:ctrlPr>
                                  <a:rPr lang="en-US" altLang="ja-JP" sz="2800" i="1">
                                    <a:solidFill>
                                      <a:schemeClr val="tx1"/>
                                    </a:solidFill>
                                    <a:latin typeface="Cambria Math" panose="02040503050406030204" pitchFamily="18" charset="0"/>
                                  </a:rPr>
                                </m:ctrlPr>
                              </m:sSubPr>
                              <m:e>
                                <m:r>
                                  <m:rPr>
                                    <m:sty m:val="p"/>
                                  </m:rPr>
                                  <a:rPr lang="el-GR" altLang="ja-JP" sz="2800" i="1">
                                    <a:solidFill>
                                      <a:schemeClr val="tx1"/>
                                    </a:solidFill>
                                    <a:latin typeface="Cambria Math" panose="02040503050406030204" pitchFamily="18" charset="0"/>
                                    <a:ea typeface="Cambria Math" panose="02040503050406030204" pitchFamily="18" charset="0"/>
                                  </a:rPr>
                                  <m:t>Σ</m:t>
                                </m:r>
                              </m:e>
                              <m:sub>
                                <m:r>
                                  <a:rPr lang="en-US" altLang="ja-JP" sz="2800" i="1">
                                    <a:solidFill>
                                      <a:schemeClr val="tx1"/>
                                    </a:solidFill>
                                    <a:latin typeface="Cambria Math" panose="02040503050406030204" pitchFamily="18" charset="0"/>
                                  </a:rPr>
                                  <m:t>0</m:t>
                                </m:r>
                              </m:sub>
                            </m:sSub>
                          </m:e>
                          <m:sup>
                            <m:r>
                              <a:rPr lang="en-US" altLang="ja-JP" sz="2800" i="1">
                                <a:solidFill>
                                  <a:schemeClr val="tx1"/>
                                </a:solidFill>
                                <a:latin typeface="Cambria Math" panose="02040503050406030204" pitchFamily="18" charset="0"/>
                              </a:rPr>
                              <m:t>−1</m:t>
                            </m:r>
                          </m:sup>
                        </m:sSup>
                        <m:sSub>
                          <m:sSubPr>
                            <m:ctrlPr>
                              <a:rPr lang="en-US" altLang="ja-JP" sz="2800" i="1">
                                <a:solidFill>
                                  <a:schemeClr val="tx1"/>
                                </a:solidFill>
                                <a:latin typeface="Cambria Math" panose="02040503050406030204" pitchFamily="18" charset="0"/>
                              </a:rPr>
                            </m:ctrlPr>
                          </m:sSubPr>
                          <m:e>
                            <m:r>
                              <a:rPr lang="ja-JP" altLang="en-US" sz="2800" i="1">
                                <a:solidFill>
                                  <a:schemeClr val="tx1"/>
                                </a:solidFill>
                                <a:latin typeface="Cambria Math" panose="02040503050406030204" pitchFamily="18" charset="0"/>
                              </a:rPr>
                              <m:t>𝜇</m:t>
                            </m:r>
                          </m:e>
                          <m:sub>
                            <m:r>
                              <a:rPr lang="en-US" altLang="ja-JP" sz="2800" i="1">
                                <a:solidFill>
                                  <a:schemeClr val="tx1"/>
                                </a:solidFill>
                                <a:latin typeface="Cambria Math" panose="02040503050406030204" pitchFamily="18" charset="0"/>
                              </a:rPr>
                              <m:t>0</m:t>
                            </m:r>
                          </m:sub>
                        </m:sSub>
                      </m:e>
                    </m:d>
                  </m:oMath>
                </a14:m>
                <a:r>
                  <a:rPr lang="en-US" altLang="ja-JP" sz="2800" dirty="0">
                    <a:solidFill>
                      <a:schemeClr val="tx1"/>
                    </a:solidFill>
                  </a:rPr>
                  <a:t> </a:t>
                </a:r>
              </a:p>
              <a:p>
                <a:pPr lvl="0" fontAlgn="base">
                  <a:spcBef>
                    <a:spcPct val="0"/>
                  </a:spcBef>
                  <a:spcAft>
                    <a:spcPct val="0"/>
                  </a:spcAft>
                  <a:defRPr/>
                </a:pPr>
                <a:r>
                  <a:rPr lang="en-US" altLang="ja-JP" sz="2800" dirty="0">
                    <a:solidFill>
                      <a:schemeClr val="tx1"/>
                    </a:solidFill>
                    <a:latin typeface="Times New Roman"/>
                    <a:ea typeface="ＭＳ Ｐゴシック"/>
                  </a:rPr>
                  <a:t>	</a:t>
                </a:r>
                <a:r>
                  <a:rPr lang="ja-JP" altLang="en-US" sz="2800" dirty="0">
                    <a:solidFill>
                      <a:schemeClr val="tx1"/>
                    </a:solidFill>
                    <a:latin typeface="Times New Roman"/>
                    <a:ea typeface="ＭＳ Ｐゴシック"/>
                  </a:rPr>
                  <a:t>誤差分散 </a:t>
                </a:r>
                <a14:m>
                  <m:oMath xmlns:m="http://schemas.openxmlformats.org/officeDocument/2006/math">
                    <m:sSup>
                      <m:sSupPr>
                        <m:ctrlPr>
                          <a:rPr lang="en-US" altLang="ja-JP" sz="2800" b="0" i="1" smtClean="0">
                            <a:solidFill>
                              <a:schemeClr val="tx1"/>
                            </a:solidFill>
                            <a:latin typeface="Cambria Math" panose="02040503050406030204" pitchFamily="18" charset="0"/>
                          </a:rPr>
                        </m:ctrlPr>
                      </m:sSupPr>
                      <m:e>
                        <m:r>
                          <a:rPr lang="ja-JP" altLang="en-US" sz="2800" b="0" i="1" smtClean="0">
                            <a:solidFill>
                              <a:schemeClr val="tx1"/>
                            </a:solidFill>
                            <a:latin typeface="Cambria Math" panose="02040503050406030204" pitchFamily="18" charset="0"/>
                          </a:rPr>
                          <m:t>𝜎</m:t>
                        </m:r>
                      </m:e>
                      <m:sup>
                        <m:r>
                          <a:rPr lang="en-US" altLang="ja-JP" sz="2800" b="0" i="1" smtClean="0">
                            <a:solidFill>
                              <a:schemeClr val="tx1"/>
                            </a:solidFill>
                            <a:latin typeface="Cambria Math" panose="02040503050406030204" pitchFamily="18" charset="0"/>
                          </a:rPr>
                          <m:t>2</m:t>
                        </m:r>
                      </m:sup>
                    </m:sSup>
                  </m:oMath>
                </a14:m>
                <a:r>
                  <a:rPr lang="ja-JP" altLang="en-US" sz="2800" dirty="0">
                    <a:solidFill>
                      <a:schemeClr val="tx1"/>
                    </a:solidFill>
                    <a:latin typeface="Times New Roman"/>
                    <a:ea typeface="ＭＳ Ｐゴシック"/>
                  </a:rPr>
                  <a:t> に強く依存するので、</a:t>
                </a:r>
                <a:r>
                  <a:rPr lang="en-US" altLang="ja-JP" sz="2800" dirty="0">
                    <a:solidFill>
                      <a:schemeClr val="tx1"/>
                    </a:solidFill>
                  </a:rPr>
                  <a:t> </a:t>
                </a:r>
                <a14:m>
                  <m:oMath xmlns:m="http://schemas.openxmlformats.org/officeDocument/2006/math">
                    <m:sSup>
                      <m:sSupPr>
                        <m:ctrlPr>
                          <a:rPr lang="en-US" altLang="ja-JP" sz="2800" i="1">
                            <a:solidFill>
                              <a:schemeClr val="tx1"/>
                            </a:solidFill>
                            <a:latin typeface="Cambria Math" panose="02040503050406030204" pitchFamily="18" charset="0"/>
                          </a:rPr>
                        </m:ctrlPr>
                      </m:sSupPr>
                      <m:e>
                        <m:r>
                          <a:rPr lang="ja-JP" altLang="en-US" sz="2800" i="1">
                            <a:solidFill>
                              <a:schemeClr val="tx1"/>
                            </a:solidFill>
                            <a:latin typeface="Cambria Math" panose="02040503050406030204" pitchFamily="18" charset="0"/>
                          </a:rPr>
                          <m:t>𝜎</m:t>
                        </m:r>
                      </m:e>
                      <m:sup>
                        <m:r>
                          <a:rPr lang="en-US" altLang="ja-JP" sz="2800" i="1">
                            <a:solidFill>
                              <a:schemeClr val="tx1"/>
                            </a:solidFill>
                            <a:latin typeface="Cambria Math" panose="02040503050406030204" pitchFamily="18" charset="0"/>
                          </a:rPr>
                          <m:t>2</m:t>
                        </m:r>
                      </m:sup>
                    </m:sSup>
                  </m:oMath>
                </a14:m>
                <a:r>
                  <a:rPr lang="ja-JP" altLang="en-US" sz="2800" dirty="0">
                    <a:solidFill>
                      <a:schemeClr val="tx1"/>
                    </a:solidFill>
                    <a:latin typeface="Times New Roman"/>
                    <a:ea typeface="ＭＳ Ｐゴシック"/>
                  </a:rPr>
                  <a:t>を適切に選ぶ必要がある</a:t>
                </a:r>
                <a:endParaRPr lang="en-US" altLang="ja-JP" sz="2800" dirty="0">
                  <a:solidFill>
                    <a:schemeClr val="tx1"/>
                  </a:solidFill>
                  <a:latin typeface="Times New Roman"/>
                  <a:ea typeface="ＭＳ Ｐゴシック"/>
                </a:endParaRPr>
              </a:p>
              <a:p>
                <a:pPr lvl="0" fontAlgn="base">
                  <a:spcBef>
                    <a:spcPct val="0"/>
                  </a:spcBef>
                  <a:spcAft>
                    <a:spcPct val="0"/>
                  </a:spcAft>
                  <a:defRPr/>
                </a:pPr>
                <a:endParaRPr lang="en-US" altLang="ja-JP" sz="2800" dirty="0">
                  <a:latin typeface="Times New Roman"/>
                  <a:ea typeface="ＭＳ Ｐゴシック"/>
                </a:endParaRPr>
              </a:p>
              <a:p>
                <a:pPr lvl="0" fontAlgn="base">
                  <a:spcBef>
                    <a:spcPct val="0"/>
                  </a:spcBef>
                  <a:spcAft>
                    <a:spcPct val="0"/>
                  </a:spcAft>
                  <a:defRPr/>
                </a:pPr>
                <a14:m>
                  <m:oMath xmlns:m="http://schemas.openxmlformats.org/officeDocument/2006/math">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𝜎</m:t>
                        </m:r>
                      </m:e>
                      <m:sup>
                        <m:r>
                          <a:rPr lang="en-US" altLang="ja-JP" sz="2800" i="1">
                            <a:latin typeface="Cambria Math" panose="02040503050406030204" pitchFamily="18" charset="0"/>
                          </a:rPr>
                          <m:t>2</m:t>
                        </m:r>
                      </m:sup>
                    </m:sSup>
                  </m:oMath>
                </a14:m>
                <a:r>
                  <a:rPr lang="ja-JP" altLang="en-US" sz="2800" dirty="0">
                    <a:latin typeface="Cambria Math" panose="02040503050406030204" pitchFamily="18" charset="0"/>
                  </a:rPr>
                  <a:t>をデータの分散</a:t>
                </a:r>
                <a14:m>
                  <m:oMath xmlns:m="http://schemas.openxmlformats.org/officeDocument/2006/math">
                    <m:sSup>
                      <m:sSupPr>
                        <m:ctrlPr>
                          <a:rPr lang="en-US" altLang="ja-JP" sz="2800" i="1" smtClean="0">
                            <a:solidFill>
                              <a:srgbClr val="FF0000"/>
                            </a:solidFill>
                            <a:latin typeface="Cambria Math" panose="02040503050406030204" pitchFamily="18" charset="0"/>
                          </a:rPr>
                        </m:ctrlPr>
                      </m:sSupPr>
                      <m:e>
                        <m:acc>
                          <m:accPr>
                            <m:chr m:val="̂"/>
                            <m:ctrlPr>
                              <a:rPr lang="en-US" altLang="ja-JP" sz="2800" i="1">
                                <a:solidFill>
                                  <a:srgbClr val="FF0000"/>
                                </a:solidFill>
                                <a:latin typeface="Cambria Math" panose="02040503050406030204" pitchFamily="18" charset="0"/>
                              </a:rPr>
                            </m:ctrlPr>
                          </m:accPr>
                          <m:e>
                            <m:sSub>
                              <m:sSubPr>
                                <m:ctrlPr>
                                  <a:rPr lang="en-US" altLang="ja-JP" sz="2800" i="1">
                                    <a:solidFill>
                                      <a:srgbClr val="FF0000"/>
                                    </a:solidFill>
                                    <a:latin typeface="Cambria Math" panose="02040503050406030204" pitchFamily="18" charset="0"/>
                                  </a:rPr>
                                </m:ctrlPr>
                              </m:sSubPr>
                              <m:e>
                                <m:r>
                                  <a:rPr lang="ja-JP" altLang="en-US" sz="2800" i="1">
                                    <a:solidFill>
                                      <a:srgbClr val="FF0000"/>
                                    </a:solidFill>
                                    <a:latin typeface="Cambria Math" panose="02040503050406030204" pitchFamily="18" charset="0"/>
                                  </a:rPr>
                                  <m:t>𝜎</m:t>
                                </m:r>
                              </m:e>
                              <m:sub>
                                <m:r>
                                  <a:rPr lang="en-US" altLang="ja-JP" sz="2800" i="1">
                                    <a:solidFill>
                                      <a:srgbClr val="FF0000"/>
                                    </a:solidFill>
                                    <a:latin typeface="Cambria Math" panose="02040503050406030204" pitchFamily="18" charset="0"/>
                                  </a:rPr>
                                  <m:t>𝑦</m:t>
                                </m:r>
                              </m:sub>
                            </m:sSub>
                          </m:e>
                        </m:acc>
                      </m:e>
                      <m:sup>
                        <m:r>
                          <a:rPr lang="en-US" altLang="ja-JP" sz="2800" i="1">
                            <a:solidFill>
                              <a:srgbClr val="FF0000"/>
                            </a:solidFill>
                            <a:latin typeface="Cambria Math" panose="02040503050406030204" pitchFamily="18" charset="0"/>
                          </a:rPr>
                          <m:t>2</m:t>
                        </m:r>
                      </m:sup>
                    </m:sSup>
                  </m:oMath>
                </a14:m>
                <a:r>
                  <a:rPr lang="ja-JP" altLang="en-US" sz="2800" dirty="0">
                    <a:solidFill>
                      <a:schemeClr val="tx1"/>
                    </a:solidFill>
                    <a:latin typeface="Times New Roman"/>
                    <a:ea typeface="ＭＳ Ｐゴシック"/>
                  </a:rPr>
                  <a:t>にとり、</a:t>
                </a:r>
                <a:r>
                  <a:rPr lang="ja-JP" altLang="en-US" sz="2800" dirty="0"/>
                  <a:t>事前分布を</a:t>
                </a:r>
                <a:r>
                  <a:rPr lang="ja-JP" altLang="en-US" sz="2800" dirty="0">
                    <a:solidFill>
                      <a:srgbClr val="FF0000"/>
                    </a:solidFill>
                  </a:rPr>
                  <a:t>一様</a:t>
                </a:r>
                <a:r>
                  <a:rPr lang="ja-JP" altLang="en-US" sz="2800" dirty="0"/>
                  <a:t> </a:t>
                </a:r>
                <a:r>
                  <a:rPr lang="en-US" altLang="ja-JP" sz="2800" dirty="0"/>
                  <a:t>(</a:t>
                </a:r>
                <a14:m>
                  <m:oMath xmlns:m="http://schemas.openxmlformats.org/officeDocument/2006/math">
                    <m:sSup>
                      <m:sSupPr>
                        <m:ctrlPr>
                          <a:rPr lang="en-US" altLang="ja-JP" sz="2800" i="1">
                            <a:latin typeface="Cambria Math" panose="02040503050406030204" pitchFamily="18" charset="0"/>
                          </a:rPr>
                        </m:ctrlPr>
                      </m:sSupPr>
                      <m:e>
                        <m:sSub>
                          <m:sSubPr>
                            <m:ctrlPr>
                              <a:rPr lang="en-US" altLang="ja-JP" sz="2800" i="1">
                                <a:latin typeface="Cambria Math" panose="02040503050406030204" pitchFamily="18" charset="0"/>
                              </a:rPr>
                            </m:ctrlPr>
                          </m:sSubPr>
                          <m:e>
                            <m:r>
                              <a:rPr lang="el-GR" altLang="ja-JP" sz="2800" i="1">
                                <a:latin typeface="Cambria Math" panose="02040503050406030204" pitchFamily="18" charset="0"/>
                                <a:ea typeface="Cambria Math" panose="02040503050406030204" pitchFamily="18" charset="0"/>
                              </a:rPr>
                              <m:t>𝛴</m:t>
                            </m:r>
                          </m:e>
                          <m:sub>
                            <m:r>
                              <a:rPr lang="en-US" altLang="ja-JP" sz="2800" i="1">
                                <a:latin typeface="Cambria Math" panose="02040503050406030204" pitchFamily="18" charset="0"/>
                              </a:rPr>
                              <m:t>0</m:t>
                            </m:r>
                          </m:sub>
                        </m:sSub>
                      </m:e>
                      <m:sup>
                        <m:r>
                          <a:rPr lang="en-US" altLang="ja-JP" sz="2800" i="1">
                            <a:latin typeface="Cambria Math" panose="02040503050406030204" pitchFamily="18" charset="0"/>
                          </a:rPr>
                          <m:t>−1</m:t>
                        </m:r>
                      </m:sup>
                    </m:sSup>
                    <m:r>
                      <a:rPr lang="en-US" altLang="ja-JP" sz="2800" i="1">
                        <a:latin typeface="Cambria Math" panose="02040503050406030204" pitchFamily="18" charset="0"/>
                      </a:rPr>
                      <m:t>=0</m:t>
                    </m:r>
                  </m:oMath>
                </a14:m>
                <a:r>
                  <a:rPr lang="en-US" altLang="ja-JP" sz="2800" dirty="0"/>
                  <a:t>) </a:t>
                </a:r>
                <a:r>
                  <a:rPr lang="ja-JP" altLang="en-US" sz="2800" dirty="0"/>
                  <a:t>とすると、</a:t>
                </a:r>
                <a:r>
                  <a:rPr lang="en-US" altLang="ja-JP" sz="2800" dirty="0"/>
                  <a:t> </a:t>
                </a:r>
                <a:endParaRPr lang="en-US" altLang="ja-JP" sz="2800" dirty="0">
                  <a:solidFill>
                    <a:schemeClr val="tx1"/>
                  </a:solidFill>
                  <a:latin typeface="Times New Roman"/>
                  <a:ea typeface="ＭＳ Ｐゴシック"/>
                </a:endParaRPr>
              </a:p>
              <a:p>
                <a:pPr lvl="0" fontAlgn="base">
                  <a:spcBef>
                    <a:spcPct val="0"/>
                  </a:spcBef>
                  <a:spcAft>
                    <a:spcPct val="0"/>
                  </a:spcAft>
                  <a:defRPr/>
                </a:pPr>
                <a:r>
                  <a:rPr lang="ja-JP" altLang="en-US" sz="2800" dirty="0">
                    <a:latin typeface="Times New Roman"/>
                    <a:ea typeface="ＭＳ Ｐゴシック"/>
                  </a:rPr>
                  <a:t>次の</a:t>
                </a:r>
                <a:r>
                  <a:rPr lang="ja-JP" altLang="en-US" sz="2800" b="1" dirty="0">
                    <a:solidFill>
                      <a:srgbClr val="0000FF"/>
                    </a:solidFill>
                    <a:latin typeface="Times New Roman"/>
                    <a:ea typeface="ＭＳ Ｐゴシック"/>
                  </a:rPr>
                  <a:t>最小二乗法の式に一致</a:t>
                </a:r>
                <a:r>
                  <a:rPr lang="ja-JP" altLang="en-US" sz="2800" dirty="0">
                    <a:solidFill>
                      <a:schemeClr val="tx1"/>
                    </a:solidFill>
                    <a:latin typeface="Times New Roman"/>
                    <a:ea typeface="ＭＳ Ｐゴシック"/>
                  </a:rPr>
                  <a:t>する。</a:t>
                </a:r>
                <a:br>
                  <a:rPr lang="en-US" altLang="ja-JP" sz="2800" dirty="0">
                    <a:solidFill>
                      <a:schemeClr val="tx1"/>
                    </a:solidFill>
                    <a:latin typeface="Times New Roman"/>
                    <a:ea typeface="ＭＳ Ｐゴシック"/>
                  </a:rPr>
                </a:br>
                <a:r>
                  <a:rPr lang="en-US" altLang="ja-JP" sz="2800" dirty="0">
                    <a:solidFill>
                      <a:schemeClr val="tx1"/>
                    </a:solidFill>
                    <a:latin typeface="Times New Roman"/>
                    <a:ea typeface="ＭＳ Ｐゴシック"/>
                  </a:rPr>
                  <a:t>	</a:t>
                </a:r>
                <a:r>
                  <a:rPr lang="en-US" altLang="ja-JP" sz="2000" dirty="0">
                    <a:solidFill>
                      <a:schemeClr val="tx1"/>
                    </a:solidFill>
                    <a:latin typeface="Times New Roman"/>
                    <a:ea typeface="ＭＳ Ｐゴシック"/>
                  </a:rPr>
                  <a:t>(</a:t>
                </a:r>
                <a14:m>
                  <m:oMath xmlns:m="http://schemas.openxmlformats.org/officeDocument/2006/math">
                    <m:sSup>
                      <m:sSupPr>
                        <m:ctrlPr>
                          <a:rPr lang="en-US" altLang="ja-JP" sz="2000" i="1" smtClean="0">
                            <a:latin typeface="Cambria Math" panose="02040503050406030204" pitchFamily="18" charset="0"/>
                          </a:rPr>
                        </m:ctrlPr>
                      </m:sSupPr>
                      <m:e>
                        <m:acc>
                          <m:accPr>
                            <m:chr m:val="̂"/>
                            <m:ctrlPr>
                              <a:rPr lang="en-US" altLang="ja-JP" sz="2000" i="1">
                                <a:latin typeface="Cambria Math" panose="02040503050406030204" pitchFamily="18" charset="0"/>
                              </a:rPr>
                            </m:ctrlPr>
                          </m:accPr>
                          <m:e>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𝜎</m:t>
                                </m:r>
                              </m:e>
                              <m:sub>
                                <m:r>
                                  <a:rPr lang="en-US" altLang="ja-JP" sz="2000" i="1">
                                    <a:latin typeface="Cambria Math" panose="02040503050406030204" pitchFamily="18" charset="0"/>
                                  </a:rPr>
                                  <m:t>𝑦</m:t>
                                </m:r>
                              </m:sub>
                            </m:sSub>
                          </m:e>
                        </m:acc>
                      </m:e>
                      <m:sup>
                        <m:r>
                          <a:rPr lang="en-US" altLang="ja-JP" sz="2000" i="1">
                            <a:latin typeface="Cambria Math" panose="02040503050406030204" pitchFamily="18" charset="0"/>
                          </a:rPr>
                          <m:t>2</m:t>
                        </m:r>
                      </m:sup>
                    </m:sSup>
                    <m:r>
                      <a:rPr lang="en-US" altLang="ja-JP" sz="2000" b="0" i="1" smtClean="0">
                        <a:latin typeface="Cambria Math" panose="02040503050406030204" pitchFamily="18" charset="0"/>
                      </a:rPr>
                      <m:t>=</m:t>
                    </m:r>
                    <m:d>
                      <m:dPr>
                        <m:ctrlPr>
                          <a:rPr lang="en-US" altLang="ja-JP" sz="2000" i="1">
                            <a:latin typeface="Cambria Math" panose="02040503050406030204" pitchFamily="18" charset="0"/>
                          </a:rPr>
                        </m:ctrlPr>
                      </m:dPr>
                      <m:e>
                        <m:r>
                          <a:rPr lang="en-US" altLang="ja-JP" sz="2000" b="0" i="1" smtClean="0">
                            <a:latin typeface="Cambria Math" panose="02040503050406030204" pitchFamily="18" charset="0"/>
                          </a:rPr>
                          <m:t>𝑌</m:t>
                        </m:r>
                        <m:r>
                          <a:rPr lang="en-US" altLang="ja-JP" sz="2000" i="1">
                            <a:latin typeface="Cambria Math" panose="02040503050406030204" pitchFamily="18" charset="0"/>
                          </a:rPr>
                          <m:t>−</m:t>
                        </m:r>
                        <m:r>
                          <a:rPr lang="en-US" altLang="ja-JP" sz="2000" b="0" i="1" smtClean="0">
                            <a:latin typeface="Cambria Math" panose="02040503050406030204" pitchFamily="18" charset="0"/>
                          </a:rPr>
                          <m:t>𝑋</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𝐴</m:t>
                            </m:r>
                          </m:e>
                        </m:acc>
                      </m:e>
                    </m:d>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𝑌</m:t>
                            </m:r>
                            <m:r>
                              <a:rPr lang="en-US" altLang="ja-JP" sz="2000" i="1">
                                <a:latin typeface="Cambria Math" panose="02040503050406030204" pitchFamily="18" charset="0"/>
                              </a:rPr>
                              <m:t>−</m:t>
                            </m:r>
                            <m:r>
                              <a:rPr lang="en-US" altLang="ja-JP" sz="2000" i="1">
                                <a:latin typeface="Cambria Math" panose="02040503050406030204" pitchFamily="18" charset="0"/>
                              </a:rPr>
                              <m:t>𝑋</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𝐴</m:t>
                                </m:r>
                              </m:e>
                            </m:acc>
                          </m:e>
                        </m:d>
                      </m:e>
                      <m:sup>
                        <m:r>
                          <a:rPr lang="en-US" altLang="ja-JP" sz="2000" b="0" i="1" smtClean="0">
                            <a:latin typeface="Cambria Math" panose="02040503050406030204" pitchFamily="18" charset="0"/>
                          </a:rPr>
                          <m:t>𝑡</m:t>
                        </m:r>
                      </m:sup>
                    </m:sSup>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𝑛</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𝑝</m:t>
                    </m:r>
                    <m:r>
                      <a:rPr lang="en-US" altLang="ja-JP" sz="2000" b="0" i="1" smtClean="0">
                        <a:latin typeface="Cambria Math" panose="02040503050406030204" pitchFamily="18" charset="0"/>
                      </a:rPr>
                      <m:t>)</m:t>
                    </m:r>
                  </m:oMath>
                </a14:m>
                <a:r>
                  <a:rPr lang="ja-JP" altLang="en-US" sz="2000" dirty="0">
                    <a:solidFill>
                      <a:schemeClr val="tx1"/>
                    </a:solidFill>
                    <a:latin typeface="Times New Roman"/>
                    <a:ea typeface="ＭＳ Ｐゴシック"/>
                  </a:rPr>
                  <a:t>を計算するには、</a:t>
                </a:r>
                <a:r>
                  <a:rPr lang="en-US" altLang="ja-JP" sz="2000" dirty="0"/>
                  <a:t> </a:t>
                </a:r>
                <a14:m>
                  <m:oMath xmlns:m="http://schemas.openxmlformats.org/officeDocument/2006/math">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𝐴</m:t>
                        </m:r>
                      </m:e>
                    </m:acc>
                  </m:oMath>
                </a14:m>
                <a:r>
                  <a:rPr lang="ja-JP" altLang="en-US" sz="2000" dirty="0">
                    <a:solidFill>
                      <a:schemeClr val="tx1"/>
                    </a:solidFill>
                    <a:latin typeface="Times New Roman"/>
                    <a:ea typeface="ＭＳ Ｐゴシック"/>
                  </a:rPr>
                  <a:t>を計算する必要があることに注意</a:t>
                </a:r>
                <a:r>
                  <a:rPr lang="en-US" altLang="ja-JP" sz="2000" dirty="0">
                    <a:solidFill>
                      <a:schemeClr val="tx1"/>
                    </a:solidFill>
                    <a:latin typeface="Times New Roman"/>
                    <a:ea typeface="ＭＳ Ｐゴシック"/>
                  </a:rPr>
                  <a:t>)</a:t>
                </a:r>
                <a:endParaRPr lang="en-US" altLang="ja-JP" sz="2800" dirty="0">
                  <a:solidFill>
                    <a:schemeClr val="tx1"/>
                  </a:solidFill>
                  <a:latin typeface="Times New Roman"/>
                  <a:ea typeface="ＭＳ Ｐゴシック"/>
                </a:endParaRPr>
              </a:p>
              <a:p>
                <a:pPr lvl="0" fontAlgn="base">
                  <a:spcBef>
                    <a:spcPct val="0"/>
                  </a:spcBef>
                  <a:spcAft>
                    <a:spcPct val="0"/>
                  </a:spcAft>
                  <a:defRPr/>
                </a:pPr>
                <a:r>
                  <a:rPr lang="ja-JP" altLang="en-US" sz="2800" dirty="0">
                    <a:solidFill>
                      <a:schemeClr val="tx1"/>
                    </a:solidFill>
                  </a:rPr>
                  <a:t>　</a:t>
                </a:r>
                <a14:m>
                  <m:oMath xmlns:m="http://schemas.openxmlformats.org/officeDocument/2006/math">
                    <m:acc>
                      <m:accPr>
                        <m:chr m:val="̂"/>
                        <m:ctrlPr>
                          <a:rPr lang="ja-JP" altLang="en-US" sz="2800" i="1" smtClean="0">
                            <a:solidFill>
                              <a:schemeClr val="tx1"/>
                            </a:solidFill>
                            <a:latin typeface="Cambria Math" panose="02040503050406030204" pitchFamily="18" charset="0"/>
                          </a:rPr>
                        </m:ctrlPr>
                      </m:accPr>
                      <m:e>
                        <m:r>
                          <a:rPr lang="en-US" altLang="ja-JP" sz="2800" i="1">
                            <a:solidFill>
                              <a:schemeClr val="tx1"/>
                            </a:solidFill>
                            <a:latin typeface="Cambria Math" panose="02040503050406030204" pitchFamily="18" charset="0"/>
                          </a:rPr>
                          <m:t>𝐴</m:t>
                        </m:r>
                      </m:e>
                    </m:acc>
                    <m:r>
                      <a:rPr lang="en-US" altLang="ja-JP" sz="2800" i="1">
                        <a:solidFill>
                          <a:schemeClr val="tx1"/>
                        </a:solidFill>
                        <a:latin typeface="Cambria Math" panose="02040503050406030204" pitchFamily="18" charset="0"/>
                      </a:rPr>
                      <m:t>=</m:t>
                    </m:r>
                    <m:sSup>
                      <m:sSupPr>
                        <m:ctrlPr>
                          <a:rPr lang="en-US" altLang="ja-JP" sz="2800" i="1">
                            <a:solidFill>
                              <a:schemeClr val="tx1"/>
                            </a:solidFill>
                            <a:latin typeface="Cambria Math" panose="02040503050406030204" pitchFamily="18" charset="0"/>
                          </a:rPr>
                        </m:ctrlPr>
                      </m:sSupPr>
                      <m:e>
                        <m:d>
                          <m:dPr>
                            <m:ctrlPr>
                              <a:rPr lang="en-US" altLang="ja-JP" sz="2800" i="1">
                                <a:solidFill>
                                  <a:schemeClr val="tx1"/>
                                </a:solidFill>
                                <a:latin typeface="Cambria Math" panose="02040503050406030204" pitchFamily="18" charset="0"/>
                              </a:rPr>
                            </m:ctrlPr>
                          </m:dPr>
                          <m:e>
                            <m:sSup>
                              <m:sSupPr>
                                <m:ctrlPr>
                                  <a:rPr lang="en-US"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𝑋</m:t>
                                </m:r>
                              </m:e>
                              <m:sup>
                                <m:r>
                                  <a:rPr lang="en-US" altLang="ja-JP" sz="2800" i="1">
                                    <a:solidFill>
                                      <a:schemeClr val="tx1"/>
                                    </a:solidFill>
                                    <a:latin typeface="Cambria Math" panose="02040503050406030204" pitchFamily="18" charset="0"/>
                                  </a:rPr>
                                  <m:t>𝑡</m:t>
                                </m:r>
                              </m:sup>
                            </m:sSup>
                            <m:r>
                              <a:rPr lang="en-US" altLang="ja-JP" sz="2800" i="1">
                                <a:solidFill>
                                  <a:schemeClr val="tx1"/>
                                </a:solidFill>
                                <a:latin typeface="Cambria Math" panose="02040503050406030204" pitchFamily="18" charset="0"/>
                              </a:rPr>
                              <m:t>𝑋</m:t>
                            </m:r>
                          </m:e>
                        </m:d>
                      </m:e>
                      <m:sup>
                        <m:r>
                          <a:rPr lang="en-US" altLang="ja-JP" sz="2800" i="1">
                            <a:solidFill>
                              <a:schemeClr val="tx1"/>
                            </a:solidFill>
                            <a:latin typeface="Cambria Math" panose="02040503050406030204" pitchFamily="18" charset="0"/>
                          </a:rPr>
                          <m:t>−1</m:t>
                        </m:r>
                      </m:sup>
                    </m:sSup>
                    <m:sSup>
                      <m:sSupPr>
                        <m:ctrlPr>
                          <a:rPr lang="en-US"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𝑋</m:t>
                        </m:r>
                      </m:e>
                      <m:sup>
                        <m:r>
                          <a:rPr lang="en-US" altLang="ja-JP" sz="2800" i="1">
                            <a:solidFill>
                              <a:schemeClr val="tx1"/>
                            </a:solidFill>
                            <a:latin typeface="Cambria Math" panose="02040503050406030204" pitchFamily="18" charset="0"/>
                          </a:rPr>
                          <m:t>𝑡</m:t>
                        </m:r>
                      </m:sup>
                    </m:sSup>
                    <m:r>
                      <a:rPr lang="en-US" altLang="ja-JP" sz="2800" i="1">
                        <a:solidFill>
                          <a:schemeClr val="tx1"/>
                        </a:solidFill>
                        <a:latin typeface="Cambria Math" panose="02040503050406030204" pitchFamily="18" charset="0"/>
                      </a:rPr>
                      <m:t>𝑌</m:t>
                    </m:r>
                  </m:oMath>
                </a14:m>
                <a:r>
                  <a:rPr lang="en-US" altLang="ja-JP" sz="2800" dirty="0">
                    <a:solidFill>
                      <a:schemeClr val="tx1"/>
                    </a:solidFill>
                    <a:ea typeface="ＭＳ Ｐゴシック" panose="020B0600070205080204" pitchFamily="50" charset="-128"/>
                  </a:rPr>
                  <a:t> </a:t>
                </a:r>
              </a:p>
              <a:p>
                <a:pPr lvl="0" fontAlgn="base">
                  <a:spcBef>
                    <a:spcPct val="0"/>
                  </a:spcBef>
                  <a:spcAft>
                    <a:spcPct val="0"/>
                  </a:spcAft>
                  <a:defRPr/>
                </a:pPr>
                <a:r>
                  <a:rPr lang="ja-JP" altLang="en-US" sz="2800" b="0" dirty="0">
                    <a:solidFill>
                      <a:schemeClr val="tx1"/>
                    </a:solidFill>
                  </a:rPr>
                  <a:t>　</a:t>
                </a:r>
                <a14:m>
                  <m:oMath xmlns:m="http://schemas.openxmlformats.org/officeDocument/2006/math">
                    <m:r>
                      <m:rPr>
                        <m:sty m:val="p"/>
                      </m:rPr>
                      <a:rPr lang="en-US" altLang="ja-JP" sz="2800" b="0" i="0" smtClean="0">
                        <a:solidFill>
                          <a:schemeClr val="tx1"/>
                        </a:solidFill>
                        <a:latin typeface="Cambria Math" panose="02040503050406030204" pitchFamily="18" charset="0"/>
                      </a:rPr>
                      <m:t>Var</m:t>
                    </m:r>
                    <m:d>
                      <m:dPr>
                        <m:ctrlPr>
                          <a:rPr lang="en-US" altLang="ja-JP" sz="2800" b="0" i="1" smtClean="0">
                            <a:solidFill>
                              <a:schemeClr val="tx1"/>
                            </a:solidFill>
                            <a:latin typeface="Cambria Math" panose="02040503050406030204" pitchFamily="18" charset="0"/>
                          </a:rPr>
                        </m:ctrlPr>
                      </m:dPr>
                      <m:e>
                        <m:acc>
                          <m:accPr>
                            <m:chr m:val="̂"/>
                            <m:ctrlPr>
                              <a:rPr lang="en-US" altLang="ja-JP" sz="2800" i="1">
                                <a:solidFill>
                                  <a:schemeClr val="tx1"/>
                                </a:solidFill>
                                <a:latin typeface="Cambria Math" panose="02040503050406030204" pitchFamily="18" charset="0"/>
                              </a:rPr>
                            </m:ctrlPr>
                          </m:accPr>
                          <m:e>
                            <m:r>
                              <a:rPr lang="en-US" altLang="ja-JP" sz="2800" b="0" i="1" smtClean="0">
                                <a:solidFill>
                                  <a:schemeClr val="tx1"/>
                                </a:solidFill>
                                <a:latin typeface="Cambria Math" panose="02040503050406030204" pitchFamily="18" charset="0"/>
                              </a:rPr>
                              <m:t>𝐴</m:t>
                            </m:r>
                          </m:e>
                        </m:acc>
                      </m:e>
                    </m:d>
                    <m:r>
                      <a:rPr lang="en-US" altLang="ja-JP" sz="2800" b="0" i="1" smtClean="0">
                        <a:solidFill>
                          <a:schemeClr val="tx1"/>
                        </a:solidFill>
                        <a:latin typeface="Cambria Math" panose="02040503050406030204" pitchFamily="18" charset="0"/>
                      </a:rPr>
                      <m:t>=</m:t>
                    </m:r>
                    <m:sSup>
                      <m:sSupPr>
                        <m:ctrlPr>
                          <a:rPr lang="en-US" altLang="ja-JP" sz="2800" i="1">
                            <a:solidFill>
                              <a:schemeClr val="tx1"/>
                            </a:solidFill>
                            <a:latin typeface="Cambria Math" panose="02040503050406030204" pitchFamily="18" charset="0"/>
                          </a:rPr>
                        </m:ctrlPr>
                      </m:sSupPr>
                      <m:e>
                        <m:acc>
                          <m:accPr>
                            <m:chr m:val="̂"/>
                            <m:ctrlPr>
                              <a:rPr lang="en-US" altLang="ja-JP" sz="2800" i="1" smtClean="0">
                                <a:solidFill>
                                  <a:schemeClr val="tx1"/>
                                </a:solidFill>
                                <a:latin typeface="Cambria Math" panose="02040503050406030204" pitchFamily="18" charset="0"/>
                              </a:rPr>
                            </m:ctrlPr>
                          </m:accPr>
                          <m:e>
                            <m:sSub>
                              <m:sSubPr>
                                <m:ctrlPr>
                                  <a:rPr lang="en-US" altLang="ja-JP" sz="2800" i="1">
                                    <a:solidFill>
                                      <a:schemeClr val="tx1"/>
                                    </a:solidFill>
                                    <a:latin typeface="Cambria Math" panose="02040503050406030204" pitchFamily="18" charset="0"/>
                                  </a:rPr>
                                </m:ctrlPr>
                              </m:sSubPr>
                              <m:e>
                                <m:r>
                                  <a:rPr lang="ja-JP" altLang="en-US" sz="2800" i="1">
                                    <a:solidFill>
                                      <a:schemeClr val="tx1"/>
                                    </a:solidFill>
                                    <a:latin typeface="Cambria Math" panose="02040503050406030204" pitchFamily="18" charset="0"/>
                                  </a:rPr>
                                  <m:t>𝜎</m:t>
                                </m:r>
                              </m:e>
                              <m:sub>
                                <m:r>
                                  <a:rPr lang="en-US" altLang="ja-JP" sz="2800" i="1">
                                    <a:solidFill>
                                      <a:schemeClr val="tx1"/>
                                    </a:solidFill>
                                    <a:latin typeface="Cambria Math" panose="02040503050406030204" pitchFamily="18" charset="0"/>
                                  </a:rPr>
                                  <m:t>𝑦</m:t>
                                </m:r>
                              </m:sub>
                            </m:sSub>
                          </m:e>
                        </m:acc>
                      </m:e>
                      <m:sup>
                        <m:r>
                          <a:rPr lang="en-US" altLang="ja-JP" sz="2800" i="1">
                            <a:solidFill>
                              <a:schemeClr val="tx1"/>
                            </a:solidFill>
                            <a:latin typeface="Cambria Math" panose="02040503050406030204" pitchFamily="18" charset="0"/>
                          </a:rPr>
                          <m:t>2</m:t>
                        </m:r>
                      </m:sup>
                    </m:sSup>
                    <m:sSup>
                      <m:sSupPr>
                        <m:ctrlPr>
                          <a:rPr lang="en-US" altLang="ja-JP" sz="2800" i="1">
                            <a:solidFill>
                              <a:schemeClr val="tx1"/>
                            </a:solidFill>
                            <a:latin typeface="Cambria Math" panose="02040503050406030204" pitchFamily="18" charset="0"/>
                          </a:rPr>
                        </m:ctrlPr>
                      </m:sSupPr>
                      <m:e>
                        <m:d>
                          <m:dPr>
                            <m:ctrlPr>
                              <a:rPr lang="en-US" altLang="ja-JP" sz="2800" i="1">
                                <a:solidFill>
                                  <a:schemeClr val="tx1"/>
                                </a:solidFill>
                                <a:latin typeface="Cambria Math" panose="02040503050406030204" pitchFamily="18" charset="0"/>
                              </a:rPr>
                            </m:ctrlPr>
                          </m:dPr>
                          <m:e>
                            <m:sSup>
                              <m:sSupPr>
                                <m:ctrlPr>
                                  <a:rPr lang="en-US"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𝑋</m:t>
                                </m:r>
                              </m:e>
                              <m:sup>
                                <m:r>
                                  <a:rPr lang="en-US" altLang="ja-JP" sz="2800" i="1">
                                    <a:solidFill>
                                      <a:schemeClr val="tx1"/>
                                    </a:solidFill>
                                    <a:latin typeface="Cambria Math" panose="02040503050406030204" pitchFamily="18" charset="0"/>
                                  </a:rPr>
                                  <m:t>𝑡</m:t>
                                </m:r>
                              </m:sup>
                            </m:sSup>
                            <m:r>
                              <a:rPr lang="en-US" altLang="ja-JP" sz="2800" i="1">
                                <a:solidFill>
                                  <a:schemeClr val="tx1"/>
                                </a:solidFill>
                                <a:latin typeface="Cambria Math" panose="02040503050406030204" pitchFamily="18" charset="0"/>
                              </a:rPr>
                              <m:t>𝑋</m:t>
                            </m:r>
                          </m:e>
                        </m:d>
                      </m:e>
                      <m:sup>
                        <m:r>
                          <a:rPr lang="en-US" altLang="ja-JP" sz="2800" i="1">
                            <a:solidFill>
                              <a:schemeClr val="tx1"/>
                            </a:solidFill>
                            <a:latin typeface="Cambria Math" panose="02040503050406030204" pitchFamily="18" charset="0"/>
                          </a:rPr>
                          <m:t>−1</m:t>
                        </m:r>
                      </m:sup>
                    </m:sSup>
                    <m:r>
                      <a:rPr lang="en-US" altLang="ja-JP" sz="2800" b="0" i="1" smtClean="0">
                        <a:solidFill>
                          <a:schemeClr val="tx1"/>
                        </a:solidFill>
                        <a:latin typeface="Cambria Math" panose="02040503050406030204" pitchFamily="18" charset="0"/>
                      </a:rPr>
                      <m:t> </m:t>
                    </m:r>
                  </m:oMath>
                </a14:m>
                <a:r>
                  <a:rPr lang="en-US" altLang="ja-JP" sz="2800" dirty="0">
                    <a:solidFill>
                      <a:schemeClr val="tx1"/>
                    </a:solidFill>
                    <a:latin typeface="Times New Roman"/>
                    <a:ea typeface="ＭＳ Ｐゴシック"/>
                  </a:rPr>
                  <a:t> </a:t>
                </a:r>
              </a:p>
              <a:p>
                <a:pPr lvl="0" fontAlgn="base">
                  <a:spcBef>
                    <a:spcPct val="0"/>
                  </a:spcBef>
                  <a:spcAft>
                    <a:spcPct val="0"/>
                  </a:spcAft>
                  <a:defRPr/>
                </a:pPr>
                <a:r>
                  <a:rPr lang="en-US" altLang="ja-JP" sz="2800" dirty="0">
                    <a:solidFill>
                      <a:schemeClr val="tx1"/>
                    </a:solidFill>
                    <a:latin typeface="Times New Roman"/>
                    <a:ea typeface="ＭＳ Ｐゴシック"/>
                  </a:rPr>
                  <a:t>	</a:t>
                </a:r>
                <a:r>
                  <a:rPr lang="ja-JP" altLang="en-US" sz="2800" dirty="0">
                    <a:solidFill>
                      <a:schemeClr val="tx1"/>
                    </a:solidFill>
                    <a:latin typeface="Times New Roman"/>
                    <a:ea typeface="ＭＳ Ｐゴシック"/>
                  </a:rPr>
                  <a:t>参考プログラム</a:t>
                </a:r>
                <a:r>
                  <a:rPr lang="en-US" altLang="ja-JP" sz="2800" dirty="0">
                    <a:solidFill>
                      <a:schemeClr val="tx1"/>
                    </a:solidFill>
                    <a:latin typeface="Times New Roman"/>
                    <a:ea typeface="ＭＳ Ｐゴシック"/>
                  </a:rPr>
                  <a:t>:</a:t>
                </a:r>
                <a:r>
                  <a:rPr lang="ja-JP" altLang="en-US" sz="2800" dirty="0">
                    <a:solidFill>
                      <a:schemeClr val="tx1"/>
                    </a:solidFill>
                    <a:latin typeface="Times New Roman"/>
                    <a:ea typeface="ＭＳ Ｐゴシック"/>
                  </a:rPr>
                  <a:t> </a:t>
                </a:r>
                <a:r>
                  <a:rPr lang="en-US" altLang="ja-JP" sz="2800" dirty="0">
                    <a:solidFill>
                      <a:schemeClr val="tx1"/>
                    </a:solidFill>
                    <a:latin typeface="Times New Roman"/>
                    <a:ea typeface="ＭＳ Ｐゴシック"/>
                  </a:rPr>
                  <a:t>lsq_compare_bayes.py</a:t>
                </a:r>
              </a:p>
              <a:p>
                <a:pPr lvl="0" fontAlgn="base">
                  <a:spcBef>
                    <a:spcPct val="0"/>
                  </a:spcBef>
                  <a:spcAft>
                    <a:spcPct val="0"/>
                  </a:spcAft>
                  <a:defRPr/>
                </a:pPr>
                <a:r>
                  <a:rPr lang="en-US" altLang="ja-JP" sz="2800" dirty="0">
                    <a:latin typeface="Times New Roman"/>
                    <a:ea typeface="ＭＳ Ｐゴシック"/>
                  </a:rPr>
                  <a:t>			</a:t>
                </a:r>
                <a:r>
                  <a:rPr lang="ja-JP" altLang="en-US" sz="2800" dirty="0">
                    <a:latin typeface="Times New Roman"/>
                    <a:ea typeface="ＭＳ Ｐゴシック"/>
                  </a:rPr>
                  <a:t>        </a:t>
                </a:r>
                <a:r>
                  <a:rPr lang="en-US" altLang="ja-JP" sz="2800" dirty="0">
                    <a:solidFill>
                      <a:schemeClr val="tx1"/>
                    </a:solidFill>
                    <a:latin typeface="Times New Roman"/>
                    <a:ea typeface="ＭＳ Ｐゴシック"/>
                  </a:rPr>
                  <a:t>lsq_error_comparison.py</a:t>
                </a:r>
                <a:endParaRPr lang="en-US" altLang="ja-JP" sz="2800" dirty="0">
                  <a:latin typeface="Cambria Math" panose="02040503050406030204" pitchFamily="18" charset="0"/>
                </a:endParaRPr>
              </a:p>
            </p:txBody>
          </p:sp>
        </mc:Choice>
        <mc:Fallback xmlns="">
          <p:sp>
            <p:nvSpPr>
              <p:cNvPr id="2" name="テキスト ボックス 1">
                <a:extLst>
                  <a:ext uri="{FF2B5EF4-FFF2-40B4-BE49-F238E27FC236}">
                    <a16:creationId xmlns:a16="http://schemas.microsoft.com/office/drawing/2014/main" id="{BFC4C281-C6F4-74BD-C706-8D85E26F17F6}"/>
                  </a:ext>
                </a:extLst>
              </p:cNvPr>
              <p:cNvSpPr txBox="1">
                <a:spLocks noRot="1" noChangeAspect="1" noMove="1" noResize="1" noEditPoints="1" noAdjustHandles="1" noChangeArrowheads="1" noChangeShapeType="1" noTextEdit="1"/>
              </p:cNvSpPr>
              <p:nvPr/>
            </p:nvSpPr>
            <p:spPr>
              <a:xfrm>
                <a:off x="129592" y="689916"/>
                <a:ext cx="12167183" cy="6209905"/>
              </a:xfrm>
              <a:prstGeom prst="rect">
                <a:avLst/>
              </a:prstGeom>
              <a:blipFill>
                <a:blip r:embed="rId3"/>
                <a:stretch>
                  <a:fillRect l="-1002" t="-127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37415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CD5E2-3557-8113-C01E-4F072426C1B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12">
                <a:extLst>
                  <a:ext uri="{FF2B5EF4-FFF2-40B4-BE49-F238E27FC236}">
                    <a16:creationId xmlns:a16="http://schemas.microsoft.com/office/drawing/2014/main" id="{77E56FCA-6AD6-67BA-F14A-8A7757FBA2B4}"/>
                  </a:ext>
                </a:extLst>
              </p:cNvPr>
              <p:cNvSpPr txBox="1">
                <a:spLocks noChangeArrowheads="1"/>
              </p:cNvSpPr>
              <p:nvPr/>
            </p:nvSpPr>
            <p:spPr bwMode="auto">
              <a:xfrm>
                <a:off x="0" y="40047"/>
                <a:ext cx="121920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lvl="0" eaLnBrk="1" hangingPunct="1">
                  <a:defRPr/>
                </a:pPr>
                <a14:m>
                  <m:oMath xmlns:m="http://schemas.openxmlformats.org/officeDocument/2006/math">
                    <m:sSup>
                      <m:sSupPr>
                        <m:ctrlPr>
                          <a:rPr lang="en-US" altLang="ja-JP" sz="3500" b="1" i="1">
                            <a:solidFill>
                              <a:srgbClr val="0000FF"/>
                            </a:solidFill>
                            <a:latin typeface="Cambria Math" panose="02040503050406030204" pitchFamily="18" charset="0"/>
                            <a:ea typeface="ＭＳ Ｐゴシック"/>
                          </a:rPr>
                        </m:ctrlPr>
                      </m:sSupPr>
                      <m:e>
                        <m:r>
                          <a:rPr lang="ja-JP" altLang="en-US" sz="3500" b="1" i="1">
                            <a:solidFill>
                              <a:srgbClr val="0000FF"/>
                            </a:solidFill>
                            <a:latin typeface="Cambria Math" panose="02040503050406030204" pitchFamily="18" charset="0"/>
                            <a:ea typeface="ＭＳ Ｐゴシック"/>
                          </a:rPr>
                          <m:t>𝝈</m:t>
                        </m:r>
                      </m:e>
                      <m:sup>
                        <m:r>
                          <a:rPr lang="en-US" altLang="ja-JP" sz="3500" b="1" i="1">
                            <a:solidFill>
                              <a:srgbClr val="0000FF"/>
                            </a:solidFill>
                            <a:latin typeface="Cambria Math" panose="02040503050406030204" pitchFamily="18" charset="0"/>
                            <a:ea typeface="ＭＳ Ｐゴシック"/>
                          </a:rPr>
                          <m:t>𝟐</m:t>
                        </m:r>
                      </m:sup>
                    </m:sSup>
                  </m:oMath>
                </a14:m>
                <a:r>
                  <a:rPr lang="ja-JP" altLang="en-US" sz="3500" b="1" dirty="0">
                    <a:solidFill>
                      <a:srgbClr val="0000FF"/>
                    </a:solidFill>
                    <a:latin typeface="Times New Roman"/>
                    <a:ea typeface="ＭＳ Ｐゴシック"/>
                  </a:rPr>
                  <a:t>の最尤推定値が </a:t>
                </a:r>
                <a:r>
                  <a:rPr lang="en-US" altLang="ja-JP" sz="3500" b="1" i="1" dirty="0">
                    <a:solidFill>
                      <a:srgbClr val="0000FF"/>
                    </a:solidFill>
                    <a:latin typeface="Times New Roman"/>
                    <a:ea typeface="ＭＳ Ｐゴシック"/>
                  </a:rPr>
                  <a:t>y</a:t>
                </a:r>
                <a:r>
                  <a:rPr lang="ja-JP" altLang="en-US" sz="3500" b="1" i="1" dirty="0">
                    <a:solidFill>
                      <a:srgbClr val="0000FF"/>
                    </a:solidFill>
                    <a:latin typeface="Times New Roman"/>
                    <a:ea typeface="ＭＳ Ｐゴシック"/>
                  </a:rPr>
                  <a:t> </a:t>
                </a:r>
                <a:r>
                  <a:rPr lang="ja-JP" altLang="en-US" sz="3500" b="1" dirty="0">
                    <a:solidFill>
                      <a:srgbClr val="0000FF"/>
                    </a:solidFill>
                    <a:latin typeface="Times New Roman"/>
                    <a:ea typeface="ＭＳ Ｐゴシック"/>
                  </a:rPr>
                  <a:t>の標本分散</a:t>
                </a:r>
                <a14:m>
                  <m:oMath xmlns:m="http://schemas.openxmlformats.org/officeDocument/2006/math">
                    <m:sSup>
                      <m:sSupPr>
                        <m:ctrlPr>
                          <a:rPr lang="en-US" altLang="ja-JP" sz="3500" b="1" i="1">
                            <a:solidFill>
                              <a:srgbClr val="0000FF"/>
                            </a:solidFill>
                            <a:latin typeface="Cambria Math" panose="02040503050406030204" pitchFamily="18" charset="0"/>
                            <a:ea typeface="ＭＳ Ｐゴシック"/>
                          </a:rPr>
                        </m:ctrlPr>
                      </m:sSupPr>
                      <m:e>
                        <m:sSub>
                          <m:sSubPr>
                            <m:ctrlPr>
                              <a:rPr lang="en-US" altLang="ja-JP" sz="3500" b="1" i="1">
                                <a:solidFill>
                                  <a:srgbClr val="0000FF"/>
                                </a:solidFill>
                                <a:latin typeface="Cambria Math" panose="02040503050406030204" pitchFamily="18" charset="0"/>
                              </a:rPr>
                            </m:ctrlPr>
                          </m:sSubPr>
                          <m:e>
                            <m:r>
                              <a:rPr lang="ja-JP" altLang="en-US" sz="3500" b="1" i="1">
                                <a:solidFill>
                                  <a:srgbClr val="0000FF"/>
                                </a:solidFill>
                                <a:latin typeface="Cambria Math" panose="02040503050406030204" pitchFamily="18" charset="0"/>
                              </a:rPr>
                              <m:t>𝝈</m:t>
                            </m:r>
                          </m:e>
                          <m:sub>
                            <m:r>
                              <a:rPr lang="en-US" altLang="ja-JP" sz="3500" b="1" i="1">
                                <a:solidFill>
                                  <a:srgbClr val="0000FF"/>
                                </a:solidFill>
                                <a:latin typeface="Cambria Math" panose="02040503050406030204" pitchFamily="18" charset="0"/>
                              </a:rPr>
                              <m:t>𝒚</m:t>
                            </m:r>
                          </m:sub>
                        </m:sSub>
                      </m:e>
                      <m:sup>
                        <m:r>
                          <a:rPr lang="en-US" altLang="ja-JP" sz="3500" b="1" i="1">
                            <a:solidFill>
                              <a:srgbClr val="0000FF"/>
                            </a:solidFill>
                            <a:latin typeface="Cambria Math" panose="02040503050406030204" pitchFamily="18" charset="0"/>
                            <a:ea typeface="ＭＳ Ｐゴシック"/>
                          </a:rPr>
                          <m:t>𝟐</m:t>
                        </m:r>
                      </m:sup>
                    </m:sSup>
                  </m:oMath>
                </a14:m>
                <a:r>
                  <a:rPr lang="ja-JP" altLang="en-US" sz="3500" b="1" dirty="0">
                    <a:solidFill>
                      <a:srgbClr val="0000FF"/>
                    </a:solidFill>
                    <a:latin typeface="Times New Roman"/>
                    <a:ea typeface="ＭＳ Ｐゴシック"/>
                  </a:rPr>
                  <a:t>に一致すること</a:t>
                </a:r>
              </a:p>
            </p:txBody>
          </p:sp>
        </mc:Choice>
        <mc:Fallback xmlns="">
          <p:sp>
            <p:nvSpPr>
              <p:cNvPr id="8" name="Rectangle 12">
                <a:extLst>
                  <a:ext uri="{FF2B5EF4-FFF2-40B4-BE49-F238E27FC236}">
                    <a16:creationId xmlns:a16="http://schemas.microsoft.com/office/drawing/2014/main" id="{77E56FCA-6AD6-67BA-F14A-8A7757FBA2B4}"/>
                  </a:ext>
                </a:extLst>
              </p:cNvPr>
              <p:cNvSpPr txBox="1">
                <a:spLocks noRot="1" noChangeAspect="1" noMove="1" noResize="1" noEditPoints="1" noAdjustHandles="1" noChangeArrowheads="1" noChangeShapeType="1" noTextEdit="1"/>
              </p:cNvSpPr>
              <p:nvPr/>
            </p:nvSpPr>
            <p:spPr bwMode="auto">
              <a:xfrm>
                <a:off x="0" y="40047"/>
                <a:ext cx="12192000" cy="762000"/>
              </a:xfrm>
              <a:prstGeom prst="rect">
                <a:avLst/>
              </a:prstGeom>
              <a:blipFill>
                <a:blip r:embed="rId3"/>
                <a:stretch>
                  <a:fillRect t="-7200" b="-1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2BDDFD7-401F-9254-F7A9-AC2D00CE15A3}"/>
                  </a:ext>
                </a:extLst>
              </p:cNvPr>
              <p:cNvSpPr txBox="1"/>
              <p:nvPr/>
            </p:nvSpPr>
            <p:spPr>
              <a:xfrm>
                <a:off x="129592" y="823405"/>
                <a:ext cx="12167183" cy="5935664"/>
              </a:xfrm>
              <a:prstGeom prst="rect">
                <a:avLst/>
              </a:prstGeom>
              <a:noFill/>
            </p:spPr>
            <p:txBody>
              <a:bodyPr wrap="square" rtlCol="0">
                <a:spAutoFit/>
              </a:bodyPr>
              <a:lstStyle/>
              <a:p>
                <a:pPr fontAlgn="base">
                  <a:spcBef>
                    <a:spcPct val="0"/>
                  </a:spcBef>
                  <a:spcAft>
                    <a:spcPct val="0"/>
                  </a:spcAft>
                  <a:defRPr/>
                </a:pPr>
                <a14:m>
                  <m:oMath xmlns:m="http://schemas.openxmlformats.org/officeDocument/2006/math">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𝜎</m:t>
                        </m:r>
                      </m:e>
                      <m:sup>
                        <m:r>
                          <a:rPr lang="en-US" altLang="ja-JP" sz="2800" i="1">
                            <a:latin typeface="Cambria Math" panose="02040503050406030204" pitchFamily="18" charset="0"/>
                          </a:rPr>
                          <m:t>2</m:t>
                        </m:r>
                      </m:sup>
                    </m:sSup>
                    <m:r>
                      <a:rPr lang="ja-JP" altLang="en-US" sz="2800" i="1">
                        <a:latin typeface="Cambria Math" panose="02040503050406030204" pitchFamily="18" charset="0"/>
                      </a:rPr>
                      <m:t>を</m:t>
                    </m:r>
                  </m:oMath>
                </a14:m>
                <a:r>
                  <a:rPr lang="ja-JP" altLang="en-US" sz="2800" dirty="0"/>
                  <a:t>ハイパーパラメータとして、最尤推定する方法も考えられる。</a:t>
                </a:r>
                <a:endParaRPr lang="en-US" altLang="ja-JP" sz="2800" dirty="0"/>
              </a:p>
              <a:p>
                <a:pPr lvl="0" fontAlgn="base">
                  <a:spcBef>
                    <a:spcPct val="0"/>
                  </a:spcBef>
                  <a:spcAft>
                    <a:spcPct val="0"/>
                  </a:spcAft>
                  <a:defRPr/>
                </a:pPr>
                <a:r>
                  <a:rPr lang="ja-JP" altLang="en-US" sz="2800" dirty="0"/>
                  <a:t>尤度</a:t>
                </a:r>
                <a:r>
                  <a:rPr lang="en-US" altLang="ja-JP" sz="2800" b="1" dirty="0"/>
                  <a:t>:</a:t>
                </a:r>
                <a:r>
                  <a:rPr lang="ja-JP" altLang="en-US" sz="2800" dirty="0"/>
                  <a:t> </a:t>
                </a:r>
                <a14:m>
                  <m:oMath xmlns:m="http://schemas.openxmlformats.org/officeDocument/2006/math">
                    <m:r>
                      <a:rPr lang="en-US" altLang="ja-JP" sz="2800" i="1">
                        <a:latin typeface="Cambria Math" panose="02040503050406030204" pitchFamily="18" charset="0"/>
                      </a:rPr>
                      <m:t>𝑝</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𝑌</m:t>
                        </m:r>
                      </m:e>
                      <m:e>
                        <m:r>
                          <a:rPr lang="en-US" altLang="ja-JP" sz="2800" i="1">
                            <a:latin typeface="Cambria Math" panose="02040503050406030204" pitchFamily="18" charset="0"/>
                          </a:rPr>
                          <m:t>𝐴</m:t>
                        </m:r>
                        <m:r>
                          <a:rPr lang="en-US" altLang="ja-JP" sz="2800" b="0" i="1" smtClean="0">
                            <a:latin typeface="Cambria Math" panose="02040503050406030204" pitchFamily="18" charset="0"/>
                          </a:rPr>
                          <m:t>,</m:t>
                        </m:r>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e>
                    </m:d>
                    <m:r>
                      <a:rPr lang="en-US" altLang="ja-JP" sz="2800" i="1">
                        <a:latin typeface="Cambria Math" panose="02040503050406030204" pitchFamily="18" charset="0"/>
                      </a:rPr>
                      <m:t>=</m:t>
                    </m:r>
                  </m:oMath>
                </a14:m>
                <a:r>
                  <a:rPr lang="en-US" altLang="ja-JP" sz="2800" dirty="0">
                    <a:ea typeface="ＭＳ Ｐゴシック" panose="020B0600070205080204" pitchFamily="50" charset="-128"/>
                    <a:cs typeface="Times New Roman" panose="02020603050405020304" pitchFamily="18" charset="0"/>
                  </a:rPr>
                  <a:t> </a:t>
                </a:r>
                <a14:m>
                  <m:oMath xmlns:m="http://schemas.openxmlformats.org/officeDocument/2006/math">
                    <m:func>
                      <m:func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uncPr>
                      <m:fName>
                        <m:f>
                          <m:f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1</m:t>
                            </m:r>
                          </m:num>
                          <m:den>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ad>
                                  <m:radPr>
                                    <m:degHide m:val="on"/>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radPr>
                                  <m:deg/>
                                  <m:e>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2</m:t>
                                    </m:r>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𝜋𝜆</m:t>
                                    </m:r>
                                  </m:e>
                                </m:rad>
                              </m:e>
                              <m: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𝑛</m:t>
                                </m:r>
                              </m:sup>
                            </m:sSup>
                          </m:den>
                        </m:f>
                        <m:r>
                          <m:rPr>
                            <m:sty m:val="p"/>
                          </m:rPr>
                          <a:rPr lang="en-US" altLang="ja-JP" sz="2800">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2</m:t>
                                </m:r>
                                <m:r>
                                  <a:rPr lang="ja-JP" altLang="en-US" sz="2800" i="1" smtClean="0">
                                    <a:latin typeface="Cambria Math" panose="02040503050406030204" pitchFamily="18" charset="0"/>
                                    <a:ea typeface="ＭＳ Ｐゴシック" panose="020B0600070205080204" pitchFamily="50" charset="-128"/>
                                    <a:cs typeface="Times New Roman" panose="02020603050405020304" pitchFamily="18" charset="0"/>
                                  </a:rPr>
                                  <m:t>𝜆</m:t>
                                </m:r>
                              </m:den>
                            </m:f>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𝑋𝐴</m:t>
                                    </m:r>
                                  </m:e>
                                </m:d>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𝑋𝐴</m:t>
                                </m:r>
                              </m:e>
                            </m:d>
                          </m:e>
                        </m:d>
                      </m:e>
                    </m:func>
                  </m:oMath>
                </a14:m>
                <a:r>
                  <a:rPr lang="ja-JP" altLang="en-US" sz="2800" dirty="0"/>
                  <a:t>　    　</a:t>
                </a:r>
                <a14:m>
                  <m:oMath xmlns:m="http://schemas.openxmlformats.org/officeDocument/2006/math">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𝜎</m:t>
                        </m:r>
                      </m:e>
                      <m:sup>
                        <m:r>
                          <a:rPr lang="en-US" altLang="ja-JP" sz="2800" i="1">
                            <a:latin typeface="Cambria Math" panose="02040503050406030204" pitchFamily="18" charset="0"/>
                          </a:rPr>
                          <m:t>2</m:t>
                        </m:r>
                      </m:sup>
                    </m:sSup>
                  </m:oMath>
                </a14:m>
                <a:endParaRPr lang="en-US" altLang="ja-JP" sz="2800" dirty="0"/>
              </a:p>
              <a:p>
                <a:pPr lvl="0" fontAlgn="base">
                  <a:spcBef>
                    <a:spcPct val="0"/>
                  </a:spcBef>
                  <a:spcAft>
                    <a:spcPct val="0"/>
                  </a:spcAft>
                  <a:defRPr/>
                </a:pPr>
                <a14:m>
                  <m:oMath xmlns:m="http://schemas.openxmlformats.org/officeDocument/2006/math">
                    <m:func>
                      <m:funcPr>
                        <m:ctrlPr>
                          <a:rPr lang="en-US" altLang="ja-JP" sz="2800" b="0" i="1" smtClean="0">
                            <a:latin typeface="Cambria Math" panose="02040503050406030204" pitchFamily="18" charset="0"/>
                          </a:rPr>
                        </m:ctrlPr>
                      </m:funcPr>
                      <m:fName>
                        <m:r>
                          <m:rPr>
                            <m:sty m:val="p"/>
                          </m:rPr>
                          <a:rPr lang="en-US" altLang="ja-JP" sz="2800" b="0" i="0" smtClean="0">
                            <a:latin typeface="Cambria Math" panose="02040503050406030204" pitchFamily="18" charset="0"/>
                          </a:rPr>
                          <m:t>log</m:t>
                        </m:r>
                      </m:fName>
                      <m:e>
                        <m:r>
                          <a:rPr lang="en-US" altLang="ja-JP" sz="2800" i="1">
                            <a:latin typeface="Cambria Math" panose="02040503050406030204" pitchFamily="18" charset="0"/>
                          </a:rPr>
                          <m:t>𝑝</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𝑌</m:t>
                            </m:r>
                          </m:e>
                          <m:e>
                            <m:r>
                              <a:rPr lang="en-US" altLang="ja-JP" sz="2800" i="1">
                                <a:latin typeface="Cambria Math" panose="02040503050406030204" pitchFamily="18" charset="0"/>
                              </a:rPr>
                              <m:t>𝐴</m:t>
                            </m:r>
                            <m:r>
                              <a:rPr lang="en-US" altLang="ja-JP" sz="2800" i="1">
                                <a:latin typeface="Cambria Math" panose="02040503050406030204" pitchFamily="18" charset="0"/>
                              </a:rPr>
                              <m:t>,</m:t>
                            </m:r>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e>
                        </m:d>
                      </m:e>
                    </m:func>
                    <m:r>
                      <a:rPr lang="en-US" altLang="ja-JP" sz="2800" b="0" i="1" smtClean="0">
                        <a:latin typeface="Cambria Math" panose="02040503050406030204" pitchFamily="18" charset="0"/>
                      </a:rPr>
                      <m:t>=</m:t>
                    </m:r>
                    <m:r>
                      <m:rPr>
                        <m:sty m:val="p"/>
                      </m:rPr>
                      <a:rPr lang="en-US" altLang="ja-JP" sz="2800" b="0" i="0" smtClean="0">
                        <a:latin typeface="Cambria Math" panose="02040503050406030204" pitchFamily="18" charset="0"/>
                      </a:rPr>
                      <m:t>const</m:t>
                    </m:r>
                    <m:r>
                      <a:rPr lang="en-US" altLang="ja-JP" sz="2800" b="0" i="1" smtClean="0">
                        <a:latin typeface="Cambria Math" panose="02040503050406030204" pitchFamily="18" charset="0"/>
                      </a:rPr>
                      <m:t>−</m:t>
                    </m:r>
                    <m:f>
                      <m:f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𝑛</m:t>
                        </m:r>
                      </m:num>
                      <m:den>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2</m:t>
                        </m:r>
                      </m:den>
                    </m:f>
                    <m:func>
                      <m:funcPr>
                        <m:ctrlP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ctrlPr>
                      </m:funcPr>
                      <m:fName>
                        <m:r>
                          <m:rPr>
                            <m:sty m:val="p"/>
                          </m:rPr>
                          <a:rPr lang="en-US" altLang="ja-JP" sz="2800" b="0" i="0" smtClean="0">
                            <a:latin typeface="Cambria Math" panose="02040503050406030204" pitchFamily="18" charset="0"/>
                            <a:ea typeface="ＭＳ Ｐゴシック" panose="020B0600070205080204" pitchFamily="50" charset="-128"/>
                            <a:cs typeface="Times New Roman" panose="02020603050405020304" pitchFamily="18" charset="0"/>
                          </a:rPr>
                          <m:t>log</m:t>
                        </m:r>
                      </m:fName>
                      <m:e>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e>
                    </m:func>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2</m:t>
                        </m:r>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den>
                    </m:f>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𝑋𝐴</m:t>
                            </m:r>
                          </m:e>
                        </m:d>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𝑋𝐴</m:t>
                        </m:r>
                      </m:e>
                    </m:d>
                  </m:oMath>
                </a14:m>
                <a:r>
                  <a:rPr lang="en-US" altLang="ja-JP" sz="2800" dirty="0"/>
                  <a:t> </a:t>
                </a:r>
              </a:p>
              <a:p>
                <a:pPr fontAlgn="base">
                  <a:spcBef>
                    <a:spcPct val="0"/>
                  </a:spcBef>
                  <a:spcAft>
                    <a:spcPct val="0"/>
                  </a:spcAft>
                  <a:defRPr/>
                </a:pPr>
                <a14:m>
                  <m:oMath xmlns:m="http://schemas.openxmlformats.org/officeDocument/2006/math">
                    <m:f>
                      <m:fPr>
                        <m:ctrlP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smtClean="0">
                            <a:latin typeface="Cambria Math" panose="02040503050406030204" pitchFamily="18" charset="0"/>
                          </a:rPr>
                          <m:t>𝑑</m:t>
                        </m:r>
                        <m:func>
                          <m:funcPr>
                            <m:ctrlPr>
                              <a:rPr lang="en-US" altLang="ja-JP" sz="2800" b="0" i="1" smtClean="0">
                                <a:latin typeface="Cambria Math" panose="02040503050406030204" pitchFamily="18" charset="0"/>
                              </a:rPr>
                            </m:ctrlPr>
                          </m:funcPr>
                          <m:fName>
                            <m:r>
                              <m:rPr>
                                <m:sty m:val="p"/>
                              </m:rPr>
                              <a:rPr lang="en-US" altLang="ja-JP" sz="2800" b="0" i="0" smtClean="0">
                                <a:latin typeface="Cambria Math" panose="02040503050406030204" pitchFamily="18" charset="0"/>
                              </a:rPr>
                              <m:t>log</m:t>
                            </m:r>
                          </m:fName>
                          <m:e>
                            <m:r>
                              <a:rPr lang="en-US" altLang="ja-JP" sz="2800" i="1">
                                <a:latin typeface="Cambria Math" panose="02040503050406030204" pitchFamily="18" charset="0"/>
                              </a:rPr>
                              <m:t>𝑝</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𝑌</m:t>
                                </m:r>
                              </m:e>
                              <m:e>
                                <m:r>
                                  <a:rPr lang="en-US" altLang="ja-JP" sz="2800" i="1">
                                    <a:latin typeface="Cambria Math" panose="02040503050406030204" pitchFamily="18" charset="0"/>
                                  </a:rPr>
                                  <m:t>𝐴</m:t>
                                </m:r>
                                <m:r>
                                  <a:rPr lang="en-US" altLang="ja-JP" sz="2800" i="1">
                                    <a:latin typeface="Cambria Math" panose="02040503050406030204" pitchFamily="18" charset="0"/>
                                  </a:rPr>
                                  <m:t>,</m:t>
                                </m:r>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e>
                            </m:d>
                          </m:e>
                        </m:func>
                      </m:num>
                      <m:den>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𝑑</m:t>
                        </m:r>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den>
                    </m:f>
                    <m:r>
                      <a:rPr lang="en-US" altLang="ja-JP" sz="2800" b="0" i="1" smtClean="0">
                        <a:latin typeface="Cambria Math" panose="02040503050406030204" pitchFamily="18" charset="0"/>
                      </a:rPr>
                      <m:t>=−</m:t>
                    </m:r>
                    <m:f>
                      <m:f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𝑛</m:t>
                        </m:r>
                      </m:num>
                      <m:den>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2</m:t>
                        </m:r>
                      </m:den>
                    </m:f>
                    <m:f>
                      <m:f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den>
                    </m:f>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2</m:t>
                        </m:r>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𝜆</m:t>
                            </m:r>
                          </m:e>
                          <m: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2</m:t>
                            </m:r>
                          </m:sup>
                        </m:sSup>
                      </m:den>
                    </m:f>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𝑋𝐴</m:t>
                            </m:r>
                          </m:e>
                        </m:d>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m:t>𝑌</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𝑋𝐴</m:t>
                        </m:r>
                      </m:e>
                    </m:d>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=0</m:t>
                    </m:r>
                  </m:oMath>
                </a14:m>
                <a:r>
                  <a:rPr lang="en-US" altLang="ja-JP" sz="2800" dirty="0"/>
                  <a:t> </a:t>
                </a:r>
              </a:p>
              <a:p>
                <a:pPr lvl="0" fontAlgn="base">
                  <a:spcBef>
                    <a:spcPct val="0"/>
                  </a:spcBef>
                  <a:spcAft>
                    <a:spcPct val="0"/>
                  </a:spcAft>
                  <a:defRPr/>
                </a:pPr>
                <a:endPar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endParaRPr>
              </a:p>
              <a:p>
                <a:pPr lvl="0" fontAlgn="base">
                  <a:spcBef>
                    <a:spcPct val="0"/>
                  </a:spcBef>
                  <a:spcAft>
                    <a:spcPct val="0"/>
                  </a:spcAft>
                  <a:defRPr/>
                </a:pPr>
                <a14:m>
                  <m:oMath xmlns:m="http://schemas.openxmlformats.org/officeDocument/2006/math">
                    <m:r>
                      <a:rPr lang="ja-JP" altLang="en-US" sz="2800" b="1"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𝝀</m:t>
                    </m:r>
                    <m:r>
                      <a:rPr lang="en-US" altLang="ja-JP" sz="2800" b="1"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𝟏</m:t>
                        </m:r>
                      </m:num>
                      <m:den>
                        <m:r>
                          <a:rPr lang="en-US" altLang="ja-JP" sz="2800" b="1"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𝒏</m:t>
                        </m:r>
                      </m:den>
                    </m:f>
                    <m:sSup>
                      <m:sSupPr>
                        <m:ctrlP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1" i="1" dirty="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𝒀</m:t>
                            </m:r>
                            <m: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𝑿𝑨</m:t>
                            </m:r>
                          </m:e>
                        </m:d>
                      </m:e>
                      <m:sup>
                        <m: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𝒕</m:t>
                        </m:r>
                      </m:sup>
                    </m:sSup>
                    <m:d>
                      <m:dPr>
                        <m:ctrlP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800" b="1" i="1" dirty="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𝒀</m:t>
                        </m:r>
                        <m: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8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𝑿𝑨</m:t>
                        </m:r>
                      </m:e>
                    </m:d>
                    <m:r>
                      <a:rPr lang="en-US" altLang="ja-JP" sz="2800" b="1"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800" b="1" i="1">
                            <a:solidFill>
                              <a:srgbClr val="FF0000"/>
                            </a:solidFill>
                            <a:latin typeface="Cambria Math" panose="02040503050406030204" pitchFamily="18" charset="0"/>
                          </a:rPr>
                        </m:ctrlPr>
                      </m:sSupPr>
                      <m:e>
                        <m:sSub>
                          <m:sSubPr>
                            <m:ctrlPr>
                              <a:rPr lang="en-US" altLang="ja-JP" sz="2800" b="1" i="1">
                                <a:solidFill>
                                  <a:srgbClr val="FF0000"/>
                                </a:solidFill>
                                <a:latin typeface="Cambria Math" panose="02040503050406030204" pitchFamily="18" charset="0"/>
                              </a:rPr>
                            </m:ctrlPr>
                          </m:sSubPr>
                          <m:e>
                            <m:r>
                              <a:rPr lang="ja-JP" altLang="en-US" sz="2800" b="1" i="1">
                                <a:solidFill>
                                  <a:srgbClr val="FF0000"/>
                                </a:solidFill>
                                <a:latin typeface="Cambria Math" panose="02040503050406030204" pitchFamily="18" charset="0"/>
                              </a:rPr>
                              <m:t>𝝈</m:t>
                            </m:r>
                          </m:e>
                          <m:sub>
                            <m:r>
                              <a:rPr lang="en-US" altLang="ja-JP" sz="2800" b="1" i="1">
                                <a:solidFill>
                                  <a:srgbClr val="FF0000"/>
                                </a:solidFill>
                                <a:latin typeface="Cambria Math" panose="02040503050406030204" pitchFamily="18" charset="0"/>
                              </a:rPr>
                              <m:t>𝒚</m:t>
                            </m:r>
                          </m:sub>
                        </m:sSub>
                      </m:e>
                      <m:sup>
                        <m:r>
                          <a:rPr lang="en-US" altLang="ja-JP" sz="2800" b="1" i="1">
                            <a:solidFill>
                              <a:srgbClr val="FF0000"/>
                            </a:solidFill>
                            <a:latin typeface="Cambria Math" panose="02040503050406030204" pitchFamily="18" charset="0"/>
                          </a:rPr>
                          <m:t>𝟐</m:t>
                        </m:r>
                      </m:sup>
                    </m:sSup>
                  </m:oMath>
                </a14:m>
                <a:r>
                  <a:rPr lang="en-US" altLang="ja-JP" sz="2800" b="1" dirty="0">
                    <a:solidFill>
                      <a:srgbClr val="FF0000"/>
                    </a:solidFill>
                  </a:rPr>
                  <a:t> </a:t>
                </a:r>
              </a:p>
              <a:p>
                <a:pPr lvl="0" fontAlgn="base">
                  <a:spcBef>
                    <a:spcPct val="0"/>
                  </a:spcBef>
                  <a:spcAft>
                    <a:spcPct val="0"/>
                  </a:spcAft>
                  <a:defRPr/>
                </a:pPr>
                <a:endParaRPr lang="en-US" altLang="ja-JP" sz="2800" b="1" dirty="0">
                  <a:solidFill>
                    <a:srgbClr val="FF0000"/>
                  </a:solidFill>
                </a:endParaRPr>
              </a:p>
              <a:p>
                <a:pPr marL="457200" lvl="0" indent="-457200" fontAlgn="base">
                  <a:spcBef>
                    <a:spcPct val="0"/>
                  </a:spcBef>
                  <a:spcAft>
                    <a:spcPct val="0"/>
                  </a:spcAft>
                  <a:buFont typeface="Arial" panose="020B0604020202020204" pitchFamily="34" charset="0"/>
                  <a:buChar char="•"/>
                  <a:defRPr/>
                </a:pPr>
                <a:r>
                  <a:rPr lang="ja-JP" altLang="en-US" sz="2400" dirty="0"/>
                  <a:t>ノイズ誤差として不偏分散を使うと、事前情報が無いベイズ線形回帰と</a:t>
                </a:r>
                <a:br>
                  <a:rPr lang="en-US" altLang="ja-JP" sz="2400" dirty="0"/>
                </a:br>
                <a:r>
                  <a:rPr lang="ja-JP" altLang="en-US" sz="2400" dirty="0"/>
                  <a:t>最小二乗法のパラメータ誤差は一致する</a:t>
                </a:r>
                <a:endParaRPr lang="en-US" altLang="ja-JP" sz="2400" dirty="0"/>
              </a:p>
              <a:p>
                <a:pPr marL="457200" lvl="0" indent="-457200" fontAlgn="base">
                  <a:spcBef>
                    <a:spcPct val="0"/>
                  </a:spcBef>
                  <a:spcAft>
                    <a:spcPct val="0"/>
                  </a:spcAft>
                  <a:buFont typeface="Arial" panose="020B0604020202020204" pitchFamily="34" charset="0"/>
                  <a:buChar char="•"/>
                  <a:defRPr/>
                </a:pPr>
                <a:r>
                  <a:rPr lang="ja-JP" altLang="en-US" sz="2400" dirty="0"/>
                  <a:t>最尤推定ではノイズ誤差は標本分散に一致する</a:t>
                </a:r>
                <a:endParaRPr lang="en-US" altLang="ja-JP" sz="2400" dirty="0"/>
              </a:p>
              <a:p>
                <a:pPr marL="457200" lvl="0" indent="-457200" fontAlgn="base">
                  <a:spcBef>
                    <a:spcPct val="0"/>
                  </a:spcBef>
                  <a:spcAft>
                    <a:spcPct val="0"/>
                  </a:spcAft>
                  <a:buFont typeface="Arial" panose="020B0604020202020204" pitchFamily="34" charset="0"/>
                  <a:buChar char="•"/>
                  <a:defRPr/>
                </a:pPr>
                <a:r>
                  <a:rPr lang="ja-JP" altLang="en-US" sz="2400" dirty="0"/>
                  <a:t>フルベイズ的には事後平均や</a:t>
                </a:r>
                <a:r>
                  <a:rPr lang="en-US" altLang="ja-JP" sz="2400" dirty="0"/>
                  <a:t>MAP</a:t>
                </a:r>
                <a:r>
                  <a:rPr lang="ja-JP" altLang="en-US" sz="2400" dirty="0"/>
                  <a:t>推定値を使うのが一貫性がある </a:t>
                </a:r>
                <a:br>
                  <a:rPr lang="en-US" altLang="ja-JP" sz="2400" dirty="0"/>
                </a:br>
                <a:r>
                  <a:rPr lang="en-US" altLang="ja-JP" sz="2400" dirty="0"/>
                  <a:t>(</a:t>
                </a:r>
                <a:r>
                  <a:rPr lang="ja-JP" altLang="en-US" sz="2400" dirty="0"/>
                  <a:t>事前分布のとりかたにより、不偏分散に近くなる</a:t>
                </a:r>
                <a:r>
                  <a:rPr lang="en-US" altLang="ja-JP" sz="2400" dirty="0"/>
                  <a:t>)</a:t>
                </a:r>
                <a:endParaRPr lang="en-US" altLang="ja-JP" sz="2800" dirty="0"/>
              </a:p>
            </p:txBody>
          </p:sp>
        </mc:Choice>
        <mc:Fallback xmlns="">
          <p:sp>
            <p:nvSpPr>
              <p:cNvPr id="2" name="テキスト ボックス 1">
                <a:extLst>
                  <a:ext uri="{FF2B5EF4-FFF2-40B4-BE49-F238E27FC236}">
                    <a16:creationId xmlns:a16="http://schemas.microsoft.com/office/drawing/2014/main" id="{72BDDFD7-401F-9254-F7A9-AC2D00CE15A3}"/>
                  </a:ext>
                </a:extLst>
              </p:cNvPr>
              <p:cNvSpPr txBox="1">
                <a:spLocks noRot="1" noChangeAspect="1" noMove="1" noResize="1" noEditPoints="1" noAdjustHandles="1" noChangeArrowheads="1" noChangeShapeType="1" noTextEdit="1"/>
              </p:cNvSpPr>
              <p:nvPr/>
            </p:nvSpPr>
            <p:spPr>
              <a:xfrm>
                <a:off x="129592" y="823405"/>
                <a:ext cx="12167183" cy="5935664"/>
              </a:xfrm>
              <a:prstGeom prst="rect">
                <a:avLst/>
              </a:prstGeom>
              <a:blipFill>
                <a:blip r:embed="rId4"/>
                <a:stretch>
                  <a:fillRect l="-1002" t="-1335" b="-143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2170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A3C3-564F-37EB-F566-33F25E17D689}"/>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06E7DD67-8023-1268-1BFB-35507FF971B3}"/>
              </a:ext>
            </a:extLst>
          </p:cNvPr>
          <p:cNvSpPr txBox="1">
            <a:spLocks noChangeArrowheads="1"/>
          </p:cNvSpPr>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汎用ベイズ線形回帰プログラム</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bayes_linear.py</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E13113FB-26FC-D7DD-6D3A-B468CB3DEA82}"/>
              </a:ext>
            </a:extLst>
          </p:cNvPr>
          <p:cNvSpPr txBox="1"/>
          <p:nvPr/>
        </p:nvSpPr>
        <p:spPr>
          <a:xfrm>
            <a:off x="348667" y="660208"/>
            <a:ext cx="11708959" cy="6555641"/>
          </a:xfrm>
          <a:prstGeom prst="rect">
            <a:avLst/>
          </a:prstGeom>
          <a:noFill/>
        </p:spPr>
        <p:txBody>
          <a:bodyPr wrap="square" rtlCol="0">
            <a:spAutoFit/>
          </a:bodyPr>
          <a:lstStyle/>
          <a:p>
            <a:pPr marL="457200" indent="-457200" fontAlgn="base">
              <a:spcBef>
                <a:spcPct val="0"/>
              </a:spcBef>
              <a:spcAft>
                <a:spcPct val="0"/>
              </a:spcAft>
              <a:buFont typeface="+mj-lt"/>
              <a:buAutoNum type="arabicPeriod"/>
              <a:defRPr/>
            </a:pPr>
            <a:r>
              <a:rPr lang="ja-JP" altLang="en-US" sz="2000" dirty="0"/>
              <a:t>ノイズ誤差 </a:t>
            </a:r>
            <a:r>
              <a:rPr lang="en-US" altLang="ja-JP" sz="2000" dirty="0"/>
              <a:t>σ</a:t>
            </a:r>
            <a:r>
              <a:rPr lang="ja-JP" altLang="en-US" sz="2000" dirty="0"/>
              <a:t> を自己無撞着的に決定。事前精度</a:t>
            </a:r>
            <a:r>
              <a:rPr lang="en-US" altLang="ja-JP" sz="2000" dirty="0"/>
              <a:t>α</a:t>
            </a:r>
            <a:r>
              <a:rPr lang="ja-JP" altLang="en-US" sz="2000" dirty="0"/>
              <a:t>をエビデンス最適化。</a:t>
            </a:r>
            <a:endParaRPr lang="en-US" altLang="ja-JP" sz="2000" dirty="0"/>
          </a:p>
          <a:p>
            <a:pPr marL="457200" indent="-457200" fontAlgn="base">
              <a:spcBef>
                <a:spcPct val="0"/>
              </a:spcBef>
              <a:spcAft>
                <a:spcPct val="0"/>
              </a:spcAft>
              <a:buFont typeface="+mj-lt"/>
              <a:buAutoNum type="arabicPeriod"/>
              <a:defRPr/>
            </a:pPr>
            <a:r>
              <a:rPr lang="ja-JP" altLang="en-US" sz="2000" dirty="0"/>
              <a:t>以下の関数を修正することにより汎用的な問題に対応可能</a:t>
            </a:r>
            <a:endParaRPr lang="en-US" altLang="ja-JP" sz="2000" dirty="0"/>
          </a:p>
          <a:p>
            <a:pPr fontAlgn="base">
              <a:spcBef>
                <a:spcPct val="0"/>
              </a:spcBef>
              <a:spcAft>
                <a:spcPct val="0"/>
              </a:spcAft>
              <a:defRPr/>
            </a:pPr>
            <a:r>
              <a:rPr lang="da-DK" altLang="ja-JP" sz="2000" dirty="0"/>
              <a:t>def basis(i, x):</a:t>
            </a:r>
            <a:r>
              <a:rPr lang="ja-JP" altLang="en-US" sz="2000" dirty="0"/>
              <a:t>  </a:t>
            </a:r>
            <a:r>
              <a:rPr lang="en-US" altLang="ja-JP" sz="2000" dirty="0"/>
              <a:t>#</a:t>
            </a:r>
            <a:r>
              <a:rPr lang="ja-JP" altLang="en-US" sz="2000" dirty="0"/>
              <a:t> 線形モデル関数の</a:t>
            </a:r>
            <a:r>
              <a:rPr lang="en-US" altLang="ja-JP" sz="2000" dirty="0" err="1"/>
              <a:t>i</a:t>
            </a:r>
            <a:r>
              <a:rPr lang="ja-JP" altLang="en-US" sz="2000" dirty="0"/>
              <a:t>番目の基底関数を返す</a:t>
            </a:r>
            <a:endParaRPr lang="da-DK" altLang="ja-JP" sz="2000" dirty="0"/>
          </a:p>
          <a:p>
            <a:pPr fontAlgn="base">
              <a:spcBef>
                <a:spcPct val="0"/>
              </a:spcBef>
              <a:spcAft>
                <a:spcPct val="0"/>
              </a:spcAft>
              <a:defRPr/>
            </a:pPr>
            <a:r>
              <a:rPr lang="en-US" altLang="ja-JP" sz="2000" dirty="0"/>
              <a:t>def </a:t>
            </a:r>
            <a:r>
              <a:rPr lang="en-US" altLang="ja-JP" sz="2000" dirty="0" err="1"/>
              <a:t>generate_data</a:t>
            </a:r>
            <a:r>
              <a:rPr lang="en-US" altLang="ja-JP" sz="2000" dirty="0"/>
              <a:t>(</a:t>
            </a:r>
            <a:r>
              <a:rPr lang="en-US" altLang="ja-JP" sz="2000" dirty="0" err="1"/>
              <a:t>cfg</a:t>
            </a:r>
            <a:r>
              <a:rPr lang="en-US" altLang="ja-JP" sz="2000" dirty="0"/>
              <a:t>):</a:t>
            </a:r>
            <a:r>
              <a:rPr lang="ja-JP" altLang="en-US" sz="2000" dirty="0"/>
              <a:t> </a:t>
            </a:r>
            <a:r>
              <a:rPr lang="en-US" altLang="ja-JP" sz="2000" dirty="0"/>
              <a:t>#</a:t>
            </a:r>
            <a:r>
              <a:rPr lang="ja-JP" altLang="en-US" sz="2000" dirty="0"/>
              <a:t> データを返す。ファイルから読み込む場合、この関数内で読み込み、</a:t>
            </a:r>
            <a:br>
              <a:rPr lang="en-US" altLang="ja-JP" sz="2000" dirty="0"/>
            </a:br>
            <a:r>
              <a:rPr lang="en-US" altLang="ja-JP" sz="2000" dirty="0"/>
              <a:t>			</a:t>
            </a:r>
            <a:r>
              <a:rPr lang="es-ES" altLang="ja-JP" sz="2000" dirty="0"/>
              <a:t> x, y_obs, y_true</a:t>
            </a:r>
            <a:r>
              <a:rPr lang="ja-JP" altLang="en-US" sz="2000" dirty="0"/>
              <a:t>を返す。</a:t>
            </a:r>
            <a:r>
              <a:rPr lang="en-US" altLang="ja-JP" sz="2000" dirty="0" err="1"/>
              <a:t>y_true</a:t>
            </a:r>
            <a:r>
              <a:rPr lang="ja-JP" altLang="en-US" sz="2000" dirty="0"/>
              <a:t>がわからない場合、</a:t>
            </a:r>
            <a:r>
              <a:rPr lang="en-US" altLang="ja-JP" sz="2000" dirty="0"/>
              <a:t>None</a:t>
            </a:r>
            <a:r>
              <a:rPr lang="ja-JP" altLang="en-US" sz="2000" dirty="0"/>
              <a:t>を返す</a:t>
            </a:r>
            <a:endParaRPr lang="en-US" altLang="ja-JP" sz="2000" dirty="0"/>
          </a:p>
          <a:p>
            <a:pPr fontAlgn="base">
              <a:spcBef>
                <a:spcPct val="0"/>
              </a:spcBef>
              <a:spcAft>
                <a:spcPct val="0"/>
              </a:spcAft>
              <a:defRPr/>
            </a:pPr>
            <a:r>
              <a:rPr lang="en-US" altLang="ja-JP" sz="2000" dirty="0"/>
              <a:t>def main():</a:t>
            </a:r>
          </a:p>
          <a:p>
            <a:pPr fontAlgn="base">
              <a:spcBef>
                <a:spcPct val="0"/>
              </a:spcBef>
              <a:spcAft>
                <a:spcPct val="0"/>
              </a:spcAft>
              <a:defRPr/>
            </a:pPr>
            <a:r>
              <a:rPr lang="en-US" altLang="ja-JP" sz="2000" dirty="0"/>
              <a:t>    </a:t>
            </a:r>
            <a:r>
              <a:rPr lang="en-US" altLang="ja-JP" sz="2000" dirty="0" err="1"/>
              <a:t>cfg</a:t>
            </a:r>
            <a:r>
              <a:rPr lang="en-US" altLang="ja-JP" sz="2000" dirty="0"/>
              <a:t> = initialize()</a:t>
            </a:r>
          </a:p>
          <a:p>
            <a:pPr fontAlgn="base">
              <a:spcBef>
                <a:spcPct val="0"/>
              </a:spcBef>
              <a:spcAft>
                <a:spcPct val="0"/>
              </a:spcAft>
              <a:defRPr/>
            </a:pPr>
            <a:r>
              <a:rPr lang="en-US" altLang="ja-JP" sz="2000" dirty="0"/>
              <a:t>    </a:t>
            </a:r>
            <a:r>
              <a:rPr lang="en-US" altLang="ja-JP" sz="2000" dirty="0" err="1"/>
              <a:t>x_data</a:t>
            </a:r>
            <a:r>
              <a:rPr lang="en-US" altLang="ja-JP" sz="2000" dirty="0"/>
              <a:t>, </a:t>
            </a:r>
            <a:r>
              <a:rPr lang="en-US" altLang="ja-JP" sz="2000" dirty="0" err="1"/>
              <a:t>y_data</a:t>
            </a:r>
            <a:r>
              <a:rPr lang="en-US" altLang="ja-JP" sz="2000" dirty="0"/>
              <a:t>, </a:t>
            </a:r>
            <a:r>
              <a:rPr lang="en-US" altLang="ja-JP" sz="2000" dirty="0" err="1"/>
              <a:t>true_ai</a:t>
            </a:r>
            <a:r>
              <a:rPr lang="en-US" altLang="ja-JP" sz="2000" dirty="0"/>
              <a:t> = </a:t>
            </a:r>
            <a:r>
              <a:rPr lang="en-US" altLang="ja-JP" sz="2000" dirty="0" err="1"/>
              <a:t>generate_data</a:t>
            </a:r>
            <a:r>
              <a:rPr lang="en-US" altLang="ja-JP" sz="2000" dirty="0"/>
              <a:t>(</a:t>
            </a:r>
            <a:r>
              <a:rPr lang="en-US" altLang="ja-JP" sz="2000" dirty="0" err="1"/>
              <a:t>cfg</a:t>
            </a:r>
            <a:r>
              <a:rPr lang="en-US" altLang="ja-JP" sz="2000" dirty="0"/>
              <a:t>)</a:t>
            </a:r>
          </a:p>
          <a:p>
            <a:pPr fontAlgn="base">
              <a:spcBef>
                <a:spcPct val="0"/>
              </a:spcBef>
              <a:spcAft>
                <a:spcPct val="0"/>
              </a:spcAft>
              <a:defRPr/>
            </a:pPr>
            <a:r>
              <a:rPr lang="en-US" altLang="ja-JP" sz="2000" dirty="0"/>
              <a:t>    </a:t>
            </a:r>
            <a:r>
              <a:rPr lang="en-US" altLang="ja-JP" sz="2000" dirty="0" err="1"/>
              <a:t>muN</a:t>
            </a:r>
            <a:r>
              <a:rPr lang="en-US" altLang="ja-JP" sz="2000" dirty="0"/>
              <a:t>, </a:t>
            </a:r>
            <a:r>
              <a:rPr lang="en-US" altLang="ja-JP" sz="2000" dirty="0" err="1"/>
              <a:t>SigmaN</a:t>
            </a:r>
            <a:r>
              <a:rPr lang="en-US" altLang="ja-JP" sz="2000" dirty="0"/>
              <a:t>, </a:t>
            </a:r>
            <a:r>
              <a:rPr lang="en-US" altLang="ja-JP" sz="2000" dirty="0" err="1"/>
              <a:t>sigma_noise</a:t>
            </a:r>
            <a:r>
              <a:rPr lang="en-US" altLang="ja-JP" sz="2000" dirty="0"/>
              <a:t> = </a:t>
            </a:r>
            <a:r>
              <a:rPr lang="en-US" altLang="ja-JP" sz="2000" dirty="0" err="1"/>
              <a:t>self_consistent_bayes</a:t>
            </a:r>
            <a:r>
              <a:rPr lang="en-US" altLang="ja-JP" sz="2000" dirty="0"/>
              <a:t>(</a:t>
            </a:r>
            <a:r>
              <a:rPr lang="en-US" altLang="ja-JP" sz="2000" dirty="0" err="1"/>
              <a:t>x_data</a:t>
            </a:r>
            <a:r>
              <a:rPr lang="en-US" altLang="ja-JP" sz="2000" dirty="0"/>
              <a:t>, </a:t>
            </a:r>
            <a:r>
              <a:rPr lang="en-US" altLang="ja-JP" sz="2000" dirty="0" err="1"/>
              <a:t>y_data</a:t>
            </a:r>
            <a:r>
              <a:rPr lang="en-US" altLang="ja-JP" sz="2000" dirty="0"/>
              <a:t>, </a:t>
            </a:r>
            <a:r>
              <a:rPr lang="en-US" altLang="ja-JP" sz="2000" dirty="0" err="1"/>
              <a:t>cfg</a:t>
            </a:r>
            <a:r>
              <a:rPr lang="en-US" altLang="ja-JP" sz="2000" dirty="0"/>
              <a:t>)</a:t>
            </a:r>
          </a:p>
          <a:p>
            <a:pPr fontAlgn="base">
              <a:spcBef>
                <a:spcPct val="0"/>
              </a:spcBef>
              <a:spcAft>
                <a:spcPct val="0"/>
              </a:spcAft>
              <a:defRPr/>
            </a:pPr>
            <a:endParaRPr lang="en-US" altLang="ja-JP" sz="2000" dirty="0"/>
          </a:p>
          <a:p>
            <a:pPr fontAlgn="base">
              <a:spcBef>
                <a:spcPct val="0"/>
              </a:spcBef>
              <a:spcAft>
                <a:spcPct val="0"/>
              </a:spcAft>
              <a:defRPr/>
            </a:pPr>
            <a:r>
              <a:rPr lang="ja-JP" altLang="en-US" sz="2000" dirty="0"/>
              <a:t>出力例</a:t>
            </a:r>
            <a:r>
              <a:rPr lang="en-US" altLang="ja-JP" sz="2000" dirty="0"/>
              <a:t>:</a:t>
            </a:r>
            <a:br>
              <a:rPr lang="en-US" altLang="ja-JP" sz="2000" dirty="0"/>
            </a:br>
            <a:r>
              <a:rPr lang="en-US" altLang="ja-JP" sz="2000" dirty="0"/>
              <a:t>&gt; python bayes_linear.py</a:t>
            </a:r>
          </a:p>
          <a:p>
            <a:pPr fontAlgn="base">
              <a:spcBef>
                <a:spcPct val="0"/>
              </a:spcBef>
              <a:spcAft>
                <a:spcPct val="0"/>
              </a:spcAft>
              <a:defRPr/>
            </a:pPr>
            <a:r>
              <a:rPr lang="ja-JP" altLang="en-US" sz="2000" dirty="0">
                <a:solidFill>
                  <a:schemeClr val="tx1"/>
                </a:solidFill>
              </a:rPr>
              <a:t>収束</a:t>
            </a:r>
            <a:r>
              <a:rPr lang="en-US" altLang="ja-JP" sz="2000" dirty="0">
                <a:solidFill>
                  <a:schemeClr val="tx1"/>
                </a:solidFill>
              </a:rPr>
              <a:t>: iteration=3, </a:t>
            </a:r>
            <a:r>
              <a:rPr lang="el-GR" altLang="ja-JP" sz="2000" dirty="0">
                <a:solidFill>
                  <a:schemeClr val="tx1"/>
                </a:solidFill>
              </a:rPr>
              <a:t>σ_</a:t>
            </a:r>
            <a:r>
              <a:rPr lang="en-US" altLang="ja-JP" sz="2000" dirty="0">
                <a:solidFill>
                  <a:schemeClr val="tx1"/>
                </a:solidFill>
              </a:rPr>
              <a:t>noise=0.09666</a:t>
            </a:r>
          </a:p>
          <a:p>
            <a:pPr fontAlgn="base">
              <a:spcBef>
                <a:spcPct val="0"/>
              </a:spcBef>
              <a:spcAft>
                <a:spcPct val="0"/>
              </a:spcAft>
              <a:defRPr/>
            </a:pPr>
            <a:r>
              <a:rPr lang="en-US" altLang="ja-JP" sz="2000" dirty="0">
                <a:solidFill>
                  <a:schemeClr val="tx1"/>
                </a:solidFill>
              </a:rPr>
              <a:t>=== </a:t>
            </a:r>
            <a:r>
              <a:rPr lang="ja-JP" altLang="en-US" sz="2000" dirty="0">
                <a:solidFill>
                  <a:schemeClr val="tx1"/>
                </a:solidFill>
              </a:rPr>
              <a:t>ベイズ線形回帰 結果 </a:t>
            </a:r>
            <a:r>
              <a:rPr lang="en-US" altLang="ja-JP" sz="2000" dirty="0">
                <a:solidFill>
                  <a:schemeClr val="tx1"/>
                </a:solidFill>
              </a:rPr>
              <a:t>===</a:t>
            </a:r>
          </a:p>
          <a:p>
            <a:pPr fontAlgn="base">
              <a:spcBef>
                <a:spcPct val="0"/>
              </a:spcBef>
              <a:spcAft>
                <a:spcPct val="0"/>
              </a:spcAft>
              <a:defRPr/>
            </a:pPr>
            <a:r>
              <a:rPr lang="ja-JP" altLang="en-US" sz="2000" dirty="0">
                <a:solidFill>
                  <a:schemeClr val="tx1"/>
                </a:solidFill>
              </a:rPr>
              <a:t>パラメータ推定値（</a:t>
            </a:r>
            <a:r>
              <a:rPr lang="el-GR" altLang="ja-JP" sz="2000" dirty="0">
                <a:solidFill>
                  <a:schemeClr val="tx1"/>
                </a:solidFill>
              </a:rPr>
              <a:t>μ</a:t>
            </a:r>
            <a:r>
              <a:rPr lang="en-US" altLang="ja-JP" sz="2000" dirty="0">
                <a:solidFill>
                  <a:schemeClr val="tx1"/>
                </a:solidFill>
              </a:rPr>
              <a:t>N</a:t>
            </a:r>
            <a:r>
              <a:rPr lang="ja-JP" altLang="en-US" sz="2000" dirty="0">
                <a:solidFill>
                  <a:schemeClr val="tx1"/>
                </a:solidFill>
              </a:rPr>
              <a:t>）と標準偏差（</a:t>
            </a:r>
            <a:r>
              <a:rPr lang="el-GR" altLang="ja-JP" sz="2000" dirty="0">
                <a:solidFill>
                  <a:schemeClr val="tx1"/>
                </a:solidFill>
              </a:rPr>
              <a:t>σ</a:t>
            </a:r>
            <a:r>
              <a:rPr lang="en-US" altLang="ja-JP" sz="2000" dirty="0">
                <a:solidFill>
                  <a:schemeClr val="tx1"/>
                </a:solidFill>
              </a:rPr>
              <a:t>N</a:t>
            </a:r>
            <a:r>
              <a:rPr lang="ja-JP" altLang="en-US" sz="2000" dirty="0">
                <a:solidFill>
                  <a:schemeClr val="tx1"/>
                </a:solidFill>
              </a:rPr>
              <a:t>）</a:t>
            </a:r>
            <a:r>
              <a:rPr lang="en-US" altLang="ja-JP" sz="2000" dirty="0">
                <a:solidFill>
                  <a:schemeClr val="tx1"/>
                </a:solidFill>
              </a:rPr>
              <a:t>:</a:t>
            </a:r>
          </a:p>
          <a:p>
            <a:pPr fontAlgn="base">
              <a:spcBef>
                <a:spcPct val="0"/>
              </a:spcBef>
              <a:spcAft>
                <a:spcPct val="0"/>
              </a:spcAft>
              <a:defRPr/>
            </a:pPr>
            <a:r>
              <a:rPr lang="en-US" altLang="ja-JP" sz="2000" dirty="0">
                <a:solidFill>
                  <a:schemeClr val="tx1"/>
                </a:solidFill>
              </a:rPr>
              <a:t>  a0:  1.01385 ±  0.02812</a:t>
            </a:r>
          </a:p>
          <a:p>
            <a:pPr fontAlgn="base">
              <a:spcBef>
                <a:spcPct val="0"/>
              </a:spcBef>
              <a:spcAft>
                <a:spcPct val="0"/>
              </a:spcAft>
              <a:defRPr/>
            </a:pPr>
            <a:r>
              <a:rPr lang="en-US" altLang="ja-JP" sz="2000" dirty="0">
                <a:solidFill>
                  <a:schemeClr val="tx1"/>
                </a:solidFill>
              </a:rPr>
              <a:t>  a1: -2.01828 ±  0.12928</a:t>
            </a:r>
          </a:p>
          <a:p>
            <a:pPr fontAlgn="base">
              <a:spcBef>
                <a:spcPct val="0"/>
              </a:spcBef>
              <a:spcAft>
                <a:spcPct val="0"/>
              </a:spcAft>
              <a:defRPr/>
            </a:pPr>
            <a:r>
              <a:rPr lang="en-US" altLang="ja-JP" sz="2000" dirty="0">
                <a:solidFill>
                  <a:schemeClr val="tx1"/>
                </a:solidFill>
              </a:rPr>
              <a:t>  a2:  2.97905 ±  0.12511</a:t>
            </a: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ja-JP" altLang="en-US" sz="2000" dirty="0">
                <a:solidFill>
                  <a:schemeClr val="tx1"/>
                </a:solidFill>
              </a:rPr>
              <a:t>最終的なノイズ標準偏差</a:t>
            </a:r>
            <a:r>
              <a:rPr lang="en-US" altLang="ja-JP" sz="2000" dirty="0">
                <a:solidFill>
                  <a:schemeClr val="tx1"/>
                </a:solidFill>
              </a:rPr>
              <a:t>: </a:t>
            </a:r>
            <a:r>
              <a:rPr lang="el-GR" altLang="ja-JP" sz="2000" dirty="0">
                <a:solidFill>
                  <a:schemeClr val="tx1"/>
                </a:solidFill>
              </a:rPr>
              <a:t>σ_</a:t>
            </a:r>
            <a:r>
              <a:rPr lang="en-US" altLang="ja-JP" sz="2000" dirty="0">
                <a:solidFill>
                  <a:schemeClr val="tx1"/>
                </a:solidFill>
              </a:rPr>
              <a:t>noise = 0.09667</a:t>
            </a:r>
          </a:p>
          <a:p>
            <a:pPr fontAlgn="base">
              <a:spcBef>
                <a:spcPct val="0"/>
              </a:spcBef>
              <a:spcAft>
                <a:spcPct val="0"/>
              </a:spcAft>
              <a:defRPr/>
            </a:pPr>
            <a:r>
              <a:rPr lang="en-US" altLang="ja-JP" sz="2000" dirty="0">
                <a:solidFill>
                  <a:schemeClr val="tx1"/>
                </a:solidFill>
              </a:rPr>
              <a:t>===========================</a:t>
            </a:r>
          </a:p>
        </p:txBody>
      </p:sp>
      <p:pic>
        <p:nvPicPr>
          <p:cNvPr id="5" name="図 4">
            <a:extLst>
              <a:ext uri="{FF2B5EF4-FFF2-40B4-BE49-F238E27FC236}">
                <a16:creationId xmlns:a16="http://schemas.microsoft.com/office/drawing/2014/main" id="{CD7DB48E-B16F-2519-3A4D-31094973D95F}"/>
              </a:ext>
            </a:extLst>
          </p:cNvPr>
          <p:cNvPicPr>
            <a:picLocks noChangeAspect="1"/>
          </p:cNvPicPr>
          <p:nvPr/>
        </p:nvPicPr>
        <p:blipFill>
          <a:blip r:embed="rId3"/>
          <a:srcRect l="3739" t="11264" r="7789" b="1479"/>
          <a:stretch/>
        </p:blipFill>
        <p:spPr>
          <a:xfrm>
            <a:off x="5461906" y="3486150"/>
            <a:ext cx="5151665" cy="3371850"/>
          </a:xfrm>
          <a:prstGeom prst="rect">
            <a:avLst/>
          </a:prstGeom>
        </p:spPr>
      </p:pic>
    </p:spTree>
    <p:extLst>
      <p:ext uri="{BB962C8B-B14F-4D97-AF65-F5344CB8AC3E}">
        <p14:creationId xmlns:p14="http://schemas.microsoft.com/office/powerpoint/2010/main" val="289457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0EC77-DC0C-FD05-D8F3-0B2A060B8294}"/>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69E67B-CC17-8A6A-4E9F-05830CEC01E3}"/>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514831BB-0FC3-5F67-8F28-6122A0386FC0}"/>
              </a:ext>
            </a:extLst>
          </p:cNvPr>
          <p:cNvSpPr>
            <a:spLocks noGrp="1" noChangeArrowheads="1"/>
          </p:cNvSpPr>
          <p:nvPr>
            <p:ph type="ctrTitle"/>
          </p:nvPr>
        </p:nvSpPr>
        <p:spPr>
          <a:xfrm>
            <a:off x="-1" y="1885950"/>
            <a:ext cx="12191999" cy="2004563"/>
          </a:xfrm>
        </p:spPr>
        <p:txBody>
          <a:bodyPr/>
          <a:lstStyle/>
          <a:p>
            <a:pPr eaLnBrk="1" hangingPunct="1"/>
            <a:r>
              <a:rPr lang="ja-JP" altLang="en-US" sz="4800" b="1" dirty="0">
                <a:solidFill>
                  <a:srgbClr val="0000FF"/>
                </a:solidFill>
                <a:latin typeface="+mn-lt"/>
                <a:ea typeface="+mn-ea"/>
              </a:rPr>
              <a:t>ベイズ統計と尤度関数</a:t>
            </a:r>
          </a:p>
        </p:txBody>
      </p:sp>
    </p:spTree>
    <p:extLst>
      <p:ext uri="{BB962C8B-B14F-4D97-AF65-F5344CB8AC3E}">
        <p14:creationId xmlns:p14="http://schemas.microsoft.com/office/powerpoint/2010/main" val="96071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867AA-7121-EA9B-6CAA-91D7A4E11022}"/>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888EE7F2-DD4A-0E3F-743F-233505EA901A}"/>
              </a:ext>
            </a:extLst>
          </p:cNvPr>
          <p:cNvSpPr txBox="1">
            <a:spLocks noChangeArrowheads="1"/>
          </p:cNvSpPr>
          <p:nvPr/>
        </p:nvSpPr>
        <p:spPr bwMode="auto">
          <a:xfrm>
            <a:off x="0" y="40047"/>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lvl="0" eaLnBrk="1" hangingPunct="1">
              <a:defRPr/>
            </a:pPr>
            <a:r>
              <a:rPr lang="ja-JP" altLang="en-US" sz="3500" b="1" dirty="0">
                <a:solidFill>
                  <a:srgbClr val="0000FF"/>
                </a:solidFill>
                <a:latin typeface="Times New Roman"/>
                <a:ea typeface="ＭＳ Ｐゴシック"/>
              </a:rPr>
              <a:t>ベイズ回帰の注意</a:t>
            </a: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0DC7D836-4325-2F8B-E775-3EB4C3CBF782}"/>
                  </a:ext>
                </a:extLst>
              </p:cNvPr>
              <p:cNvSpPr txBox="1"/>
              <p:nvPr/>
            </p:nvSpPr>
            <p:spPr>
              <a:xfrm>
                <a:off x="105100" y="823405"/>
                <a:ext cx="12167183" cy="5896038"/>
              </a:xfrm>
              <a:prstGeom prst="rect">
                <a:avLst/>
              </a:prstGeom>
              <a:noFill/>
            </p:spPr>
            <p:txBody>
              <a:bodyPr wrap="square" rtlCol="0">
                <a:spAutoFit/>
              </a:bodyPr>
              <a:lstStyle/>
              <a:p>
                <a:pPr fontAlgn="base">
                  <a:spcBef>
                    <a:spcPct val="0"/>
                  </a:spcBef>
                  <a:spcAft>
                    <a:spcPct val="0"/>
                  </a:spcAft>
                  <a:defRPr/>
                </a:pPr>
                <a:r>
                  <a:rPr lang="ja-JP" altLang="en-US" sz="2800" dirty="0"/>
                  <a:t>データ誤差が大きいと、「データはほぼノイズ」とみなしてしまい、</a:t>
                </a:r>
                <a:endParaRPr lang="en-US" altLang="ja-JP" sz="2800" dirty="0"/>
              </a:p>
              <a:p>
                <a:pPr fontAlgn="base">
                  <a:spcBef>
                    <a:spcPct val="0"/>
                  </a:spcBef>
                  <a:spcAft>
                    <a:spcPct val="0"/>
                  </a:spcAft>
                  <a:defRPr/>
                </a:pPr>
                <a:r>
                  <a:rPr lang="ja-JP" altLang="en-US" sz="2800" dirty="0"/>
                  <a:t>事前分布を強く反映してしまう</a:t>
                </a:r>
                <a:endParaRPr lang="en-US" altLang="ja-JP" sz="2800" dirty="0"/>
              </a:p>
              <a:p>
                <a:pPr lvl="0" fontAlgn="base">
                  <a:spcBef>
                    <a:spcPct val="0"/>
                  </a:spcBef>
                  <a:spcAft>
                    <a:spcPct val="0"/>
                  </a:spcAft>
                  <a:defRPr/>
                </a:pPr>
                <a14:m>
                  <m:oMath xmlns:m="http://schemas.openxmlformats.org/officeDocument/2006/math">
                    <m:r>
                      <a:rPr lang="ja-JP" altLang="en-US" sz="2800" i="1">
                        <a:latin typeface="Cambria Math" panose="02040503050406030204" pitchFamily="18" charset="0"/>
                      </a:rPr>
                      <m:t>𝛽</m:t>
                    </m:r>
                    <m:r>
                      <a:rPr lang="en-US" altLang="ja-JP" sz="2800" b="0" i="1" smtClean="0">
                        <a:latin typeface="Cambria Math" panose="02040503050406030204" pitchFamily="18" charset="0"/>
                      </a:rPr>
                      <m:t>=1/</m:t>
                    </m:r>
                    <m:sSup>
                      <m:sSupPr>
                        <m:ctrlPr>
                          <a:rPr lang="en-US" altLang="ja-JP" sz="2800" b="0" i="1" smtClean="0">
                            <a:latin typeface="Cambria Math" panose="02040503050406030204" pitchFamily="18" charset="0"/>
                          </a:rPr>
                        </m:ctrlPr>
                      </m:sSupPr>
                      <m:e>
                        <m:r>
                          <a:rPr lang="ja-JP" altLang="en-US" sz="2800" b="0" i="1" smtClean="0">
                            <a:latin typeface="Cambria Math" panose="02040503050406030204" pitchFamily="18" charset="0"/>
                          </a:rPr>
                          <m:t>𝜎</m:t>
                        </m:r>
                      </m:e>
                      <m:sup>
                        <m:r>
                          <a:rPr lang="en-US" altLang="ja-JP" sz="2800" b="0" i="1" smtClean="0">
                            <a:latin typeface="Cambria Math" panose="02040503050406030204" pitchFamily="18" charset="0"/>
                          </a:rPr>
                          <m:t>2</m:t>
                        </m:r>
                      </m:sup>
                    </m:sSup>
                    <m:r>
                      <a:rPr lang="ja-JP" altLang="en-US" sz="2800" i="1" smtClean="0">
                        <a:latin typeface="Cambria Math" panose="02040503050406030204" pitchFamily="18" charset="0"/>
                      </a:rPr>
                      <m:t> </m:t>
                    </m:r>
                  </m:oMath>
                </a14:m>
                <a:r>
                  <a:rPr lang="ja-JP" altLang="en-US" sz="2800" dirty="0"/>
                  <a:t> </a:t>
                </a:r>
                <a:endParaRPr lang="en-US" altLang="ja-JP" sz="2800" dirty="0"/>
              </a:p>
              <a:p>
                <a:pPr lvl="0" fontAlgn="base">
                  <a:spcBef>
                    <a:spcPct val="0"/>
                  </a:spcBef>
                  <a:spcAft>
                    <a:spcPct val="0"/>
                  </a:spcAft>
                  <a:defRPr/>
                </a:pPr>
                <a:r>
                  <a:rPr lang="ja-JP" altLang="en-US" sz="2800" dirty="0"/>
                  <a:t>事後分布</a:t>
                </a:r>
                <a:r>
                  <a:rPr lang="en-US" altLang="ja-JP" sz="2800" dirty="0"/>
                  <a:t>:</a:t>
                </a:r>
                <a:r>
                  <a:rPr lang="ja-JP" altLang="en-US" sz="2800" dirty="0"/>
                  <a:t> 期待値 </a:t>
                </a:r>
                <a14:m>
                  <m:oMath xmlns:m="http://schemas.openxmlformats.org/officeDocument/2006/math">
                    <m:sSub>
                      <m:sSubPr>
                        <m:ctrlPr>
                          <a:rPr lang="en-US" altLang="ja-JP" sz="2800" i="1" smtClean="0">
                            <a:latin typeface="Cambria Math" panose="02040503050406030204" pitchFamily="18" charset="0"/>
                          </a:rPr>
                        </m:ctrlPr>
                      </m:sSubPr>
                      <m:e>
                        <m:r>
                          <a:rPr lang="ja-JP" altLang="en-US" sz="2800" i="1" smtClean="0">
                            <a:latin typeface="Cambria Math" panose="02040503050406030204" pitchFamily="18" charset="0"/>
                          </a:rPr>
                          <m:t>𝜇</m:t>
                        </m:r>
                      </m:e>
                      <m:sub>
                        <m:r>
                          <a:rPr lang="en-US" altLang="ja-JP" sz="2800" b="0" i="1" smtClean="0">
                            <a:latin typeface="Cambria Math" panose="02040503050406030204" pitchFamily="18" charset="0"/>
                          </a:rPr>
                          <m:t>𝐴</m:t>
                        </m:r>
                      </m:sub>
                    </m:sSub>
                    <m:r>
                      <a:rPr lang="en-US" altLang="ja-JP" sz="2800" b="0" i="1" smtClean="0">
                        <a:latin typeface="Cambria Math" panose="02040503050406030204" pitchFamily="18" charset="0"/>
                      </a:rPr>
                      <m:t>=</m:t>
                    </m:r>
                    <m:r>
                      <a:rPr lang="ja-JP" altLang="en-US" sz="2800" b="0" i="1" smtClean="0">
                        <a:latin typeface="Cambria Math" panose="02040503050406030204" pitchFamily="18" charset="0"/>
                      </a:rPr>
                      <m:t>𝛽</m:t>
                    </m:r>
                    <m:sSub>
                      <m:sSubPr>
                        <m:ctrlPr>
                          <a:rPr lang="en-US" altLang="ja-JP" sz="2800" b="0" i="1" smtClean="0">
                            <a:latin typeface="Cambria Math" panose="02040503050406030204" pitchFamily="18" charset="0"/>
                          </a:rPr>
                        </m:ctrlPr>
                      </m:sSubPr>
                      <m:e>
                        <m:r>
                          <m:rPr>
                            <m:sty m:val="p"/>
                          </m:rPr>
                          <a:rPr lang="el-GR" altLang="ja-JP" sz="2800" b="0" i="1" smtClean="0">
                            <a:latin typeface="Cambria Math" panose="02040503050406030204" pitchFamily="18" charset="0"/>
                            <a:ea typeface="Cambria Math" panose="02040503050406030204" pitchFamily="18" charset="0"/>
                          </a:rPr>
                          <m:t>Σ</m:t>
                        </m:r>
                      </m:e>
                      <m:sub>
                        <m:r>
                          <a:rPr lang="en-US" altLang="ja-JP" sz="2800" b="0" i="1" smtClean="0">
                            <a:latin typeface="Cambria Math" panose="02040503050406030204" pitchFamily="18" charset="0"/>
                          </a:rPr>
                          <m:t>𝐴</m:t>
                        </m:r>
                      </m:sub>
                    </m:sSub>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t>𝑋</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𝑌</m:t>
                    </m:r>
                  </m:oMath>
                </a14:m>
                <a:endParaRPr lang="en-US" altLang="ja-JP" sz="2800" b="0" i="1" dirty="0">
                  <a:latin typeface="Cambria Math" panose="02040503050406030204" pitchFamily="18" charset="0"/>
                  <a:ea typeface="ＭＳ Ｐゴシック" panose="020B0600070205080204" pitchFamily="50" charset="-128"/>
                  <a:cs typeface="Times New Roman" panose="02020603050405020304" pitchFamily="18" charset="0"/>
                </a:endParaRPr>
              </a:p>
              <a:p>
                <a:pPr lvl="0" fontAlgn="base">
                  <a:spcBef>
                    <a:spcPct val="0"/>
                  </a:spcBef>
                  <a:spcAft>
                    <a:spcPct val="0"/>
                  </a:spcAft>
                  <a:defRPr/>
                </a:pPr>
                <a: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a:t>           </a:t>
                </a:r>
                <a:r>
                  <a:rPr lang="ja-JP" altLang="en-US" sz="2800" i="1" dirty="0">
                    <a:latin typeface="Cambria Math" panose="02040503050406030204" pitchFamily="18" charset="0"/>
                    <a:ea typeface="ＭＳ Ｐゴシック" panose="020B0600070205080204" pitchFamily="50" charset="-128"/>
                    <a:cs typeface="Times New Roman" panose="02020603050405020304" pitchFamily="18" charset="0"/>
                  </a:rPr>
                  <a:t>　　　</a:t>
                </a:r>
                <a:r>
                  <a:rPr lang="ja-JP" altLang="en-US" sz="2800" dirty="0">
                    <a:latin typeface="Cambria Math" panose="02040503050406030204" pitchFamily="18" charset="0"/>
                    <a:ea typeface="ＭＳ Ｐゴシック" panose="020B0600070205080204" pitchFamily="50" charset="-128"/>
                    <a:cs typeface="Times New Roman" panose="02020603050405020304" pitchFamily="18" charset="0"/>
                  </a:rPr>
                  <a:t>分散 </a:t>
                </a:r>
                <a14:m>
                  <m:oMath xmlns:m="http://schemas.openxmlformats.org/officeDocument/2006/math">
                    <m:sSub>
                      <m:sSubPr>
                        <m:ctrlPr>
                          <a:rPr lang="en-US" altLang="ja-JP" sz="2800" i="1">
                            <a:latin typeface="Cambria Math" panose="02040503050406030204" pitchFamily="18" charset="0"/>
                          </a:rPr>
                        </m:ctrlPr>
                      </m:sSubPr>
                      <m:e>
                        <m:r>
                          <m:rPr>
                            <m:sty m:val="p"/>
                          </m:rPr>
                          <a:rPr lang="el-GR" altLang="ja-JP" sz="2800" i="1">
                            <a:latin typeface="Cambria Math" panose="02040503050406030204" pitchFamily="18" charset="0"/>
                            <a:ea typeface="Cambria Math" panose="02040503050406030204" pitchFamily="18" charset="0"/>
                          </a:rPr>
                          <m:t>Σ</m:t>
                        </m:r>
                      </m:e>
                      <m:sub>
                        <m:r>
                          <a:rPr lang="en-US" altLang="ja-JP" sz="2800" b="0" i="1" smtClean="0">
                            <a:latin typeface="Cambria Math" panose="02040503050406030204" pitchFamily="18" charset="0"/>
                          </a:rPr>
                          <m:t>𝐴</m:t>
                        </m:r>
                      </m:sub>
                    </m:sSub>
                    <m:r>
                      <a:rPr lang="en-US" altLang="ja-JP" sz="2800" b="0" i="1" smtClean="0">
                        <a:latin typeface="Cambria Math" panose="02040503050406030204" pitchFamily="18" charset="0"/>
                      </a:rPr>
                      <m:t>=</m:t>
                    </m:r>
                    <m:sSup>
                      <m:sSupPr>
                        <m:ctrlPr>
                          <a:rPr lang="en-US" altLang="ja-JP" sz="2800" i="1" smtClean="0">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dPr>
                          <m:e>
                            <m:r>
                              <a:rPr lang="ja-JP" altLang="en-US" sz="2800" i="1" smtClean="0">
                                <a:latin typeface="Cambria Math" panose="02040503050406030204" pitchFamily="18" charset="0"/>
                                <a:ea typeface="ＭＳ Ｐゴシック" panose="020B0600070205080204" pitchFamily="50" charset="-128"/>
                                <a:cs typeface="Times New Roman" panose="02020603050405020304" pitchFamily="18" charset="0"/>
                              </a:rPr>
                              <m:t>𝛼</m:t>
                            </m:r>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𝐼</m:t>
                            </m:r>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m:t>
                            </m:r>
                            <m:r>
                              <a:rPr lang="ja-JP" altLang="en-US" sz="2800" i="1">
                                <a:latin typeface="Cambria Math" panose="02040503050406030204" pitchFamily="18" charset="0"/>
                              </a:rPr>
                              <m:t>𝛽</m:t>
                            </m:r>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latin typeface="Cambria Math" panose="02040503050406030204" pitchFamily="18" charset="0"/>
                                    <a:ea typeface="Cambria Math" panose="02040503050406030204" pitchFamily="18" charset="0"/>
                                    <a:cs typeface="Times New Roman" panose="02020603050405020304" pitchFamily="18" charset="0"/>
                                  </a:rPr>
                                  <m:t>𝑋</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𝑋</m:t>
                            </m:r>
                          </m:e>
                        </m:d>
                      </m:e>
                      <m: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−1</m:t>
                        </m:r>
                      </m:sup>
                    </m:sSup>
                  </m:oMath>
                </a14:m>
                <a:endParaRPr lang="en-US" altLang="ja-JP" sz="2800" b="0" dirty="0">
                  <a:latin typeface="Cambria Math" panose="02040503050406030204" pitchFamily="18" charset="0"/>
                  <a:ea typeface="ＭＳ Ｐゴシック" panose="020B0600070205080204" pitchFamily="50" charset="-128"/>
                  <a:cs typeface="Times New Roman" panose="02020603050405020304" pitchFamily="18" charset="0"/>
                </a:endParaRPr>
              </a:p>
              <a:p>
                <a:pPr lvl="0" fontAlgn="base">
                  <a:spcBef>
                    <a:spcPct val="0"/>
                  </a:spcBef>
                  <a:spcAft>
                    <a:spcPct val="0"/>
                  </a:spcAft>
                  <a:defRPr/>
                </a:pPr>
                <a:endParaRPr lang="en-US" altLang="ja-JP" sz="2800" dirty="0">
                  <a:latin typeface="Cambria Math" panose="02040503050406030204" pitchFamily="18" charset="0"/>
                  <a:ea typeface="ＭＳ Ｐゴシック" panose="020B0600070205080204" pitchFamily="50" charset="-128"/>
                  <a:cs typeface="Times New Roman" panose="02020603050405020304" pitchFamily="18" charset="0"/>
                </a:endParaRPr>
              </a:p>
              <a:p>
                <a:pPr lvl="0" fontAlgn="base">
                  <a:spcBef>
                    <a:spcPct val="0"/>
                  </a:spcBef>
                  <a:spcAft>
                    <a:spcPct val="0"/>
                  </a:spcAft>
                  <a:defRPr/>
                </a:pPr>
                <a14:m>
                  <m:oMath xmlns:m="http://schemas.openxmlformats.org/officeDocument/2006/math">
                    <m:sSup>
                      <m:sSupPr>
                        <m:ctrlPr>
                          <a:rPr lang="en-US" altLang="ja-JP" sz="2800" b="0" i="1" smtClean="0">
                            <a:latin typeface="Cambria Math" panose="02040503050406030204" pitchFamily="18" charset="0"/>
                          </a:rPr>
                        </m:ctrlPr>
                      </m:sSupPr>
                      <m:e>
                        <m:r>
                          <a:rPr lang="ja-JP" altLang="en-US" sz="2800" b="0" i="1" smtClean="0">
                            <a:latin typeface="Cambria Math" panose="02040503050406030204" pitchFamily="18" charset="0"/>
                          </a:rPr>
                          <m:t>𝜎</m:t>
                        </m:r>
                      </m:e>
                      <m:sup>
                        <m:r>
                          <a:rPr lang="en-US" altLang="ja-JP" sz="2800" b="0" i="1" smtClean="0">
                            <a:latin typeface="Cambria Math" panose="02040503050406030204" pitchFamily="18" charset="0"/>
                          </a:rPr>
                          <m:t>2</m:t>
                        </m:r>
                      </m:sup>
                    </m:sSup>
                    <m:r>
                      <a:rPr lang="ja-JP" altLang="en-US" sz="2800" i="1">
                        <a:latin typeface="Cambria Math" panose="02040503050406030204" pitchFamily="18" charset="0"/>
                      </a:rPr>
                      <m:t>を</m:t>
                    </m:r>
                  </m:oMath>
                </a14:m>
                <a:r>
                  <a:rPr lang="ja-JP" altLang="en-US" sz="2800" dirty="0">
                    <a:latin typeface="Cambria Math" panose="02040503050406030204" pitchFamily="18" charset="0"/>
                    <a:ea typeface="ＭＳ Ｐゴシック" panose="020B0600070205080204" pitchFamily="50" charset="-128"/>
                    <a:cs typeface="Times New Roman" panose="02020603050405020304" pitchFamily="18" charset="0"/>
                  </a:rPr>
                  <a:t>データの誤差を参照にして決める場合、データ誤差が大きいと</a:t>
                </a:r>
                <a:br>
                  <a:rPr lang="en-US" altLang="ja-JP" sz="2800" dirty="0">
                    <a:latin typeface="Cambria Math" panose="02040503050406030204" pitchFamily="18" charset="0"/>
                    <a:ea typeface="ＭＳ Ｐゴシック" panose="020B0600070205080204" pitchFamily="50" charset="-128"/>
                    <a:cs typeface="Times New Roman" panose="02020603050405020304" pitchFamily="18" charset="0"/>
                  </a:rPr>
                </a:br>
                <a:r>
                  <a:rPr lang="en-US" altLang="ja-JP" sz="2800" dirty="0">
                    <a:latin typeface="Cambria Math" panose="02040503050406030204" pitchFamily="18" charset="0"/>
                    <a:ea typeface="ＭＳ Ｐゴシック" panose="020B0600070205080204" pitchFamily="50" charset="-128"/>
                    <a:cs typeface="Times New Roman" panose="02020603050405020304" pitchFamily="18" charset="0"/>
                  </a:rPr>
                  <a:t>	</a:t>
                </a:r>
                <a14:m>
                  <m:oMath xmlns:m="http://schemas.openxmlformats.org/officeDocument/2006/math">
                    <m:r>
                      <a:rPr lang="ja-JP" altLang="en-US" sz="2800" i="1" smtClean="0">
                        <a:latin typeface="Cambria Math" panose="02040503050406030204" pitchFamily="18" charset="0"/>
                        <a:ea typeface="ＭＳ Ｐゴシック" panose="020B0600070205080204" pitchFamily="50" charset="-128"/>
                        <a:cs typeface="Times New Roman" panose="02020603050405020304" pitchFamily="18" charset="0"/>
                      </a:rPr>
                      <m:t>𝛼</m:t>
                    </m:r>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𝐼</m:t>
                    </m:r>
                    <m: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ja-JP" altLang="en-US" sz="2800" i="1">
                        <a:latin typeface="Cambria Math" panose="02040503050406030204" pitchFamily="18" charset="0"/>
                      </a:rPr>
                      <m:t>𝛽</m:t>
                    </m:r>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latin typeface="Cambria Math" panose="02040503050406030204" pitchFamily="18" charset="0"/>
                            <a:ea typeface="Cambria Math" panose="02040503050406030204" pitchFamily="18" charset="0"/>
                            <a:cs typeface="Times New Roman" panose="02020603050405020304" pitchFamily="18" charset="0"/>
                          </a:rPr>
                          <m:t>𝑋</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𝑋</m:t>
                    </m:r>
                  </m:oMath>
                </a14:m>
                <a:r>
                  <a:rPr lang="en-US" altLang="ja-JP" sz="2800" dirty="0">
                    <a:latin typeface="Cambria Math" panose="02040503050406030204" pitchFamily="18" charset="0"/>
                    <a:ea typeface="ＭＳ Ｐゴシック" panose="020B0600070205080204" pitchFamily="50" charset="-128"/>
                    <a:cs typeface="Times New Roman" panose="02020603050405020304" pitchFamily="18" charset="0"/>
                  </a:rPr>
                  <a:t> </a:t>
                </a:r>
              </a:p>
              <a:p>
                <a:pPr lvl="0" fontAlgn="base">
                  <a:spcBef>
                    <a:spcPct val="0"/>
                  </a:spcBef>
                  <a:spcAft>
                    <a:spcPct val="0"/>
                  </a:spcAft>
                  <a:defRPr/>
                </a:pPr>
                <a:r>
                  <a:rPr lang="ja-JP" altLang="en-US" sz="2800" dirty="0">
                    <a:latin typeface="Cambria Math" panose="02040503050406030204" pitchFamily="18" charset="0"/>
                    <a:ea typeface="ＭＳ Ｐゴシック" panose="020B0600070205080204" pitchFamily="50" charset="-128"/>
                    <a:cs typeface="Times New Roman" panose="02020603050405020304" pitchFamily="18" charset="0"/>
                  </a:rPr>
                  <a:t>であり、</a:t>
                </a:r>
                <a:endParaRPr lang="en-US" altLang="ja-JP" sz="2800" dirty="0">
                  <a:latin typeface="Cambria Math" panose="02040503050406030204" pitchFamily="18" charset="0"/>
                  <a:ea typeface="ＭＳ Ｐゴシック" panose="020B0600070205080204" pitchFamily="50" charset="-128"/>
                  <a:cs typeface="Times New Roman" panose="02020603050405020304" pitchFamily="18" charset="0"/>
                </a:endParaRPr>
              </a:p>
              <a:p>
                <a:pPr fontAlgn="base">
                  <a:spcBef>
                    <a:spcPct val="0"/>
                  </a:spcBef>
                  <a:spcAft>
                    <a:spcPct val="0"/>
                  </a:spcAft>
                  <a:defRPr/>
                </a:pPr>
                <a:r>
                  <a:rPr lang="en-US" altLang="ja-JP" sz="2800" i="1" dirty="0">
                    <a:latin typeface="Cambria Math" panose="02040503050406030204" pitchFamily="18" charset="0"/>
                    <a:ea typeface="ＭＳ Ｐゴシック" panose="020B0600070205080204" pitchFamily="50" charset="-128"/>
                    <a:cs typeface="Times New Roman" panose="02020603050405020304" pitchFamily="18" charset="0"/>
                  </a:rPr>
                  <a:t>	</a:t>
                </a:r>
                <a14:m>
                  <m:oMath xmlns:m="http://schemas.openxmlformats.org/officeDocument/2006/math">
                    <m:sSub>
                      <m:sSubPr>
                        <m:ctrlPr>
                          <a:rPr lang="en-US" altLang="ja-JP" sz="2800" i="1">
                            <a:latin typeface="Cambria Math" panose="02040503050406030204" pitchFamily="18" charset="0"/>
                          </a:rPr>
                        </m:ctrlPr>
                      </m:sSubPr>
                      <m:e>
                        <m:r>
                          <m:rPr>
                            <m:sty m:val="p"/>
                          </m:rPr>
                          <a:rPr lang="el-GR" altLang="ja-JP" sz="2800" i="1">
                            <a:latin typeface="Cambria Math" panose="02040503050406030204" pitchFamily="18" charset="0"/>
                            <a:ea typeface="Cambria Math" panose="02040503050406030204" pitchFamily="18" charset="0"/>
                          </a:rPr>
                          <m:t>Σ</m:t>
                        </m:r>
                      </m:e>
                      <m:sub>
                        <m:r>
                          <a:rPr lang="en-US" altLang="ja-JP" sz="2800" b="0" i="1" smtClean="0">
                            <a:latin typeface="Cambria Math" panose="02040503050406030204" pitchFamily="18" charset="0"/>
                          </a:rPr>
                          <m:t>𝐴</m:t>
                        </m:r>
                      </m:sub>
                    </m:sSub>
                    <m:r>
                      <a:rPr lang="en-US" altLang="ja-JP" sz="2800" b="0" i="1" smtClean="0">
                        <a:latin typeface="Cambria Math" panose="02040503050406030204" pitchFamily="18" charset="0"/>
                      </a:rPr>
                      <m:t>~</m:t>
                    </m:r>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𝛼</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−1</m:t>
                        </m:r>
                      </m:sup>
                    </m:s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𝐼</m:t>
                    </m:r>
                  </m:oMath>
                </a14:m>
                <a:endParaRPr lang="en-US" altLang="ja-JP" sz="2800" dirty="0"/>
              </a:p>
              <a:p>
                <a:pPr fontAlgn="base">
                  <a:spcBef>
                    <a:spcPct val="0"/>
                  </a:spcBef>
                  <a:spcAft>
                    <a:spcPct val="0"/>
                  </a:spcAft>
                  <a:defRPr/>
                </a:pPr>
                <a:r>
                  <a:rPr lang="en-US" altLang="ja-JP" sz="2800" dirty="0"/>
                  <a:t>	</a:t>
                </a:r>
                <a14:m>
                  <m:oMath xmlns:m="http://schemas.openxmlformats.org/officeDocument/2006/math">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𝜇</m:t>
                        </m:r>
                      </m:e>
                      <m:sub>
                        <m:r>
                          <a:rPr lang="en-US" altLang="ja-JP" sz="2800" i="1">
                            <a:latin typeface="Cambria Math" panose="02040503050406030204" pitchFamily="18" charset="0"/>
                          </a:rPr>
                          <m:t>𝐴</m:t>
                        </m:r>
                      </m:sub>
                    </m:sSub>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ja-JP" altLang="en-US" sz="2800" b="0" i="1" smtClean="0">
                            <a:latin typeface="Cambria Math" panose="02040503050406030204" pitchFamily="18" charset="0"/>
                          </a:rPr>
                          <m:t>𝛽</m:t>
                        </m:r>
                      </m:num>
                      <m:den>
                        <m:r>
                          <a:rPr lang="ja-JP" altLang="en-US" sz="2800" i="1">
                            <a:latin typeface="Cambria Math" panose="02040503050406030204" pitchFamily="18" charset="0"/>
                            <a:ea typeface="ＭＳ Ｐゴシック" panose="020B0600070205080204" pitchFamily="50" charset="-128"/>
                            <a:cs typeface="Times New Roman" panose="02020603050405020304" pitchFamily="18" charset="0"/>
                          </a:rPr>
                          <m:t>𝛼</m:t>
                        </m:r>
                      </m:den>
                    </m:f>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b="0" i="1" smtClean="0">
                            <a:latin typeface="Cambria Math" panose="02040503050406030204" pitchFamily="18" charset="0"/>
                            <a:ea typeface="Cambria Math" panose="02040503050406030204" pitchFamily="18" charset="0"/>
                            <a:cs typeface="Times New Roman" panose="02020603050405020304" pitchFamily="18" charset="0"/>
                          </a:rPr>
                          <m:t>𝑋</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𝑌</m:t>
                    </m:r>
                  </m:oMath>
                </a14:m>
                <a:endParaRPr lang="en-US" altLang="ja-JP" sz="2800" b="0" i="1" dirty="0">
                  <a:latin typeface="Cambria Math" panose="02040503050406030204" pitchFamily="18" charset="0"/>
                  <a:ea typeface="ＭＳ Ｐゴシック" panose="020B0600070205080204" pitchFamily="50" charset="-128"/>
                  <a:cs typeface="Times New Roman" panose="02020603050405020304" pitchFamily="18" charset="0"/>
                </a:endParaRPr>
              </a:p>
              <a:p>
                <a:pPr lvl="0" fontAlgn="base">
                  <a:spcBef>
                    <a:spcPct val="0"/>
                  </a:spcBef>
                  <a:spcAft>
                    <a:spcPct val="0"/>
                  </a:spcAft>
                  <a:defRPr/>
                </a:pPr>
                <a:r>
                  <a:rPr lang="ja-JP" altLang="en-US" sz="2800" dirty="0">
                    <a:latin typeface="Cambria Math" panose="02040503050406030204" pitchFamily="18" charset="0"/>
                    <a:ea typeface="ＭＳ Ｐゴシック" panose="020B0600070205080204" pitchFamily="50" charset="-128"/>
                    <a:cs typeface="Times New Roman" panose="02020603050405020304" pitchFamily="18" charset="0"/>
                  </a:rPr>
                  <a:t>のようにデータがほとんど結果に反映されなくなる。</a:t>
                </a:r>
                <a:endParaRPr lang="en-US" altLang="ja-JP" sz="2800" dirty="0">
                  <a:latin typeface="Cambria Math" panose="02040503050406030204" pitchFamily="18" charset="0"/>
                  <a:ea typeface="ＭＳ Ｐゴシック" panose="020B0600070205080204" pitchFamily="50" charset="-128"/>
                  <a:cs typeface="Times New Roman" panose="02020603050405020304" pitchFamily="18" charset="0"/>
                </a:endParaRPr>
              </a:p>
              <a:p>
                <a:pPr lvl="0" fontAlgn="base">
                  <a:spcBef>
                    <a:spcPct val="0"/>
                  </a:spcBef>
                  <a:spcAft>
                    <a:spcPct val="0"/>
                  </a:spcAft>
                  <a:defRPr/>
                </a:pPr>
                <a:r>
                  <a:rPr lang="ja-JP" altLang="en-US" sz="2800" dirty="0">
                    <a:latin typeface="Cambria Math" panose="02040503050406030204" pitchFamily="18" charset="0"/>
                    <a:ea typeface="ＭＳ Ｐゴシック" panose="020B0600070205080204" pitchFamily="50" charset="-128"/>
                    <a:cs typeface="Times New Roman" panose="02020603050405020304" pitchFamily="18" charset="0"/>
                  </a:rPr>
                  <a:t>　そのため、エビデンス最適化などで</a:t>
                </a:r>
                <a:r>
                  <a:rPr lang="en-US" altLang="ja-JP" sz="2800" dirty="0">
                    <a:latin typeface="Cambria Math" panose="02040503050406030204" pitchFamily="18" charset="0"/>
                    <a:ea typeface="ＭＳ Ｐゴシック" panose="020B0600070205080204" pitchFamily="50" charset="-128"/>
                    <a:cs typeface="Times New Roman" panose="02020603050405020304" pitchFamily="18" charset="0"/>
                  </a:rPr>
                  <a:t>α</a:t>
                </a:r>
                <a:r>
                  <a:rPr lang="ja-JP" altLang="en-US" sz="2800" dirty="0">
                    <a:latin typeface="Cambria Math" panose="02040503050406030204" pitchFamily="18" charset="0"/>
                    <a:ea typeface="ＭＳ Ｐゴシック" panose="020B0600070205080204" pitchFamily="50" charset="-128"/>
                    <a:cs typeface="Times New Roman" panose="02020603050405020304" pitchFamily="18" charset="0"/>
                  </a:rPr>
                  <a:t>も最適化する必要がある</a:t>
                </a:r>
                <a:endParaRPr lang="en-US" altLang="ja-JP" sz="2800" dirty="0"/>
              </a:p>
            </p:txBody>
          </p:sp>
        </mc:Choice>
        <mc:Fallback xmlns="">
          <p:sp>
            <p:nvSpPr>
              <p:cNvPr id="2" name="テキスト ボックス 1">
                <a:extLst>
                  <a:ext uri="{FF2B5EF4-FFF2-40B4-BE49-F238E27FC236}">
                    <a16:creationId xmlns:a16="http://schemas.microsoft.com/office/drawing/2014/main" id="{0DC7D836-4325-2F8B-E775-3EB4C3CBF782}"/>
                  </a:ext>
                </a:extLst>
              </p:cNvPr>
              <p:cNvSpPr txBox="1">
                <a:spLocks noRot="1" noChangeAspect="1" noMove="1" noResize="1" noEditPoints="1" noAdjustHandles="1" noChangeArrowheads="1" noChangeShapeType="1" noTextEdit="1"/>
              </p:cNvSpPr>
              <p:nvPr/>
            </p:nvSpPr>
            <p:spPr>
              <a:xfrm>
                <a:off x="105100" y="823405"/>
                <a:ext cx="12167183" cy="5896038"/>
              </a:xfrm>
              <a:prstGeom prst="rect">
                <a:avLst/>
              </a:prstGeom>
              <a:blipFill>
                <a:blip r:embed="rId3"/>
                <a:stretch>
                  <a:fillRect l="-1002" t="-1344" b="-19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6560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330D5-E23D-5D88-6BEE-2CFF3A6BDEFE}"/>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0B676838-8EB0-7ECA-4081-C85B1194E724}"/>
              </a:ext>
            </a:extLst>
          </p:cNvPr>
          <p:cNvSpPr txBox="1">
            <a:spLocks noChangeArrowheads="1"/>
          </p:cNvSpPr>
          <p:nvPr/>
        </p:nvSpPr>
        <p:spPr bwMode="auto">
          <a:xfrm>
            <a:off x="0" y="40047"/>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lvl="0" eaLnBrk="1" hangingPunct="1">
              <a:defRPr/>
            </a:pPr>
            <a:r>
              <a:rPr lang="ja-JP" altLang="en-US" sz="3500" b="1" dirty="0">
                <a:solidFill>
                  <a:srgbClr val="0000FF"/>
                </a:solidFill>
                <a:latin typeface="Times New Roman"/>
                <a:ea typeface="ＭＳ Ｐゴシック"/>
              </a:rPr>
              <a:t>エビデンス最適化</a:t>
            </a:r>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86F4BE9B-F079-6E1C-5EB2-F9BD82204FAF}"/>
                  </a:ext>
                </a:extLst>
              </p:cNvPr>
              <p:cNvSpPr txBox="1"/>
              <p:nvPr/>
            </p:nvSpPr>
            <p:spPr>
              <a:xfrm>
                <a:off x="105100" y="823405"/>
                <a:ext cx="12167183" cy="6171561"/>
              </a:xfrm>
              <a:prstGeom prst="rect">
                <a:avLst/>
              </a:prstGeom>
              <a:noFill/>
            </p:spPr>
            <p:txBody>
              <a:bodyPr wrap="square" rtlCol="0">
                <a:spAutoFit/>
              </a:bodyPr>
              <a:lstStyle/>
              <a:p>
                <a:pPr fontAlgn="base">
                  <a:spcBef>
                    <a:spcPct val="0"/>
                  </a:spcBef>
                  <a:spcAft>
                    <a:spcPct val="0"/>
                  </a:spcAft>
                  <a:defRPr/>
                </a:pPr>
                <a:r>
                  <a:rPr lang="ja-JP" altLang="en-US" sz="2800"/>
                  <a:t>エビデンス：データの観測結果が特定のモデルや仮説に対してどの程度支持しているかを示す。モデル・仮説パラメータ</a:t>
                </a:r>
                <a:r>
                  <a:rPr lang="ja-JP" altLang="en-US" sz="2800" dirty="0"/>
                  <a:t>について積分した周辺尤度</a:t>
                </a:r>
                <a:endParaRPr lang="en-US" altLang="ja-JP" sz="2800" dirty="0"/>
              </a:p>
              <a:p>
                <a:pPr fontAlgn="base">
                  <a:spcBef>
                    <a:spcPct val="0"/>
                  </a:spcBef>
                  <a:spcAft>
                    <a:spcPct val="0"/>
                  </a:spcAft>
                  <a:defRPr/>
                </a:pPr>
                <a:r>
                  <a:rPr lang="en-US" altLang="ja-JP" sz="2800" b="0" dirty="0"/>
                  <a:t>	</a:t>
                </a:r>
                <a14:m>
                  <m:oMath xmlns:m="http://schemas.openxmlformats.org/officeDocument/2006/math">
                    <m:r>
                      <a:rPr lang="en-US" altLang="ja-JP" sz="2800" b="0" i="1" smtClean="0">
                        <a:latin typeface="Cambria Math" panose="02040503050406030204" pitchFamily="18" charset="0"/>
                      </a:rPr>
                      <m:t>𝑝</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𝑦</m:t>
                    </m:r>
                    <m:r>
                      <a:rPr lang="en-US" altLang="ja-JP" sz="2800" b="0" i="1" smtClean="0">
                        <a:latin typeface="Cambria Math" panose="02040503050406030204" pitchFamily="18" charset="0"/>
                      </a:rPr>
                      <m:t>|</m:t>
                    </m:r>
                    <m:r>
                      <a:rPr lang="ja-JP" altLang="en-US" sz="2800" b="0" i="1" smtClean="0">
                        <a:latin typeface="Cambria Math" panose="02040503050406030204" pitchFamily="18" charset="0"/>
                      </a:rPr>
                      <m:t>𝛼</m:t>
                    </m:r>
                    <m:r>
                      <a:rPr lang="en-US" altLang="ja-JP" sz="2800" b="0" i="1" smtClean="0">
                        <a:latin typeface="Cambria Math" panose="02040503050406030204" pitchFamily="18" charset="0"/>
                      </a:rPr>
                      <m:t>,</m:t>
                    </m:r>
                    <m:r>
                      <a:rPr lang="ja-JP" altLang="en-US" sz="2800" i="1" smtClean="0">
                        <a:latin typeface="Cambria Math" panose="02040503050406030204" pitchFamily="18" charset="0"/>
                      </a:rPr>
                      <m:t>𝛽</m:t>
                    </m:r>
                    <m:r>
                      <a:rPr lang="en-US" altLang="ja-JP" sz="2800" b="0" i="1" smtClean="0">
                        <a:latin typeface="Cambria Math" panose="02040503050406030204" pitchFamily="18" charset="0"/>
                      </a:rPr>
                      <m:t>)=</m:t>
                    </m:r>
                    <m:nary>
                      <m:naryPr>
                        <m:limLoc m:val="undOvr"/>
                        <m:subHide m:val="on"/>
                        <m:supHide m:val="on"/>
                        <m:ctrlPr>
                          <a:rPr lang="en-US" altLang="ja-JP" sz="2800" b="0" i="1" smtClean="0">
                            <a:latin typeface="Cambria Math" panose="02040503050406030204" pitchFamily="18" charset="0"/>
                          </a:rPr>
                        </m:ctrlPr>
                      </m:naryPr>
                      <m:sub/>
                      <m:sup/>
                      <m:e>
                        <m:r>
                          <a:rPr lang="en-US" altLang="ja-JP" sz="2800" b="0" i="1" smtClean="0">
                            <a:latin typeface="Cambria Math" panose="02040503050406030204" pitchFamily="18" charset="0"/>
                          </a:rPr>
                          <m:t>𝑝</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𝑦</m:t>
                            </m:r>
                          </m:e>
                          <m:e>
                            <m:r>
                              <a:rPr lang="en-US" altLang="ja-JP" sz="2800" b="0" i="1" smtClean="0">
                                <a:latin typeface="Cambria Math" panose="02040503050406030204" pitchFamily="18" charset="0"/>
                              </a:rPr>
                              <m:t>𝐴</m:t>
                            </m:r>
                            <m:r>
                              <a:rPr lang="en-US" altLang="ja-JP" sz="2800" b="0" i="1" smtClean="0">
                                <a:latin typeface="Cambria Math" panose="02040503050406030204" pitchFamily="18" charset="0"/>
                              </a:rPr>
                              <m:t>,</m:t>
                            </m:r>
                            <m:r>
                              <a:rPr lang="ja-JP" altLang="en-US" sz="2800" i="1">
                                <a:latin typeface="Cambria Math" panose="02040503050406030204" pitchFamily="18" charset="0"/>
                              </a:rPr>
                              <m:t>𝛼</m:t>
                            </m:r>
                          </m:e>
                        </m:d>
                        <m:r>
                          <a:rPr lang="en-US" altLang="ja-JP" sz="2800" b="0" i="1" smtClean="0">
                            <a:latin typeface="Cambria Math" panose="02040503050406030204" pitchFamily="18" charset="0"/>
                          </a:rPr>
                          <m:t>𝑝</m:t>
                        </m:r>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𝑦</m:t>
                            </m:r>
                          </m:e>
                          <m:e>
                            <m:r>
                              <a:rPr lang="en-US" altLang="ja-JP" sz="2800" b="0" i="1" smtClean="0">
                                <a:latin typeface="Cambria Math" panose="02040503050406030204" pitchFamily="18" charset="0"/>
                              </a:rPr>
                              <m:t>𝐴</m:t>
                            </m:r>
                            <m:r>
                              <a:rPr lang="en-US" altLang="ja-JP" sz="2800" i="1">
                                <a:latin typeface="Cambria Math" panose="02040503050406030204" pitchFamily="18" charset="0"/>
                              </a:rPr>
                              <m:t>,</m:t>
                            </m:r>
                            <m:r>
                              <a:rPr lang="ja-JP" altLang="en-US" sz="2800" i="1">
                                <a:latin typeface="Cambria Math" panose="02040503050406030204" pitchFamily="18" charset="0"/>
                              </a:rPr>
                              <m:t>𝛽</m:t>
                            </m:r>
                          </m:e>
                        </m:d>
                        <m:r>
                          <a:rPr lang="en-US" altLang="ja-JP" sz="2800" b="0" i="1" smtClean="0">
                            <a:latin typeface="Cambria Math" panose="02040503050406030204" pitchFamily="18" charset="0"/>
                          </a:rPr>
                          <m:t>𝑑𝐴</m:t>
                        </m:r>
                      </m:e>
                    </m:nary>
                  </m:oMath>
                </a14:m>
                <a:r>
                  <a:rPr lang="en-US" altLang="ja-JP" sz="2800" dirty="0"/>
                  <a:t> </a:t>
                </a:r>
              </a:p>
              <a:p>
                <a:pPr fontAlgn="base">
                  <a:spcBef>
                    <a:spcPct val="0"/>
                  </a:spcBef>
                  <a:spcAft>
                    <a:spcPct val="0"/>
                  </a:spcAft>
                  <a:defRPr/>
                </a:pPr>
                <a:r>
                  <a:rPr lang="ja-JP" altLang="en-US" sz="2800" dirty="0"/>
                  <a:t>を最適化して</a:t>
                </a:r>
                <a14:m>
                  <m:oMath xmlns:m="http://schemas.openxmlformats.org/officeDocument/2006/math">
                    <m:r>
                      <a:rPr lang="ja-JP" altLang="en-US" sz="2800" b="0" i="1" smtClean="0">
                        <a:latin typeface="Cambria Math" panose="02040503050406030204" pitchFamily="18" charset="0"/>
                      </a:rPr>
                      <m:t>𝛼</m:t>
                    </m:r>
                    <m:r>
                      <a:rPr lang="en-US" altLang="ja-JP" sz="2800" b="0" i="1" smtClean="0">
                        <a:latin typeface="Cambria Math" panose="02040503050406030204" pitchFamily="18" charset="0"/>
                      </a:rPr>
                      <m:t>,</m:t>
                    </m:r>
                    <m:r>
                      <a:rPr lang="ja-JP" altLang="en-US" sz="2800" i="1" smtClean="0">
                        <a:latin typeface="Cambria Math" panose="02040503050406030204" pitchFamily="18" charset="0"/>
                      </a:rPr>
                      <m:t>𝛽</m:t>
                    </m:r>
                  </m:oMath>
                </a14:m>
                <a:r>
                  <a:rPr lang="ja-JP" altLang="en-US" sz="2800" dirty="0"/>
                  <a:t>を求める</a:t>
                </a:r>
                <a:endParaRPr lang="en-US" altLang="ja-JP" sz="2800" dirty="0"/>
              </a:p>
              <a:p>
                <a:pPr fontAlgn="base">
                  <a:spcBef>
                    <a:spcPct val="0"/>
                  </a:spcBef>
                  <a:spcAft>
                    <a:spcPct val="0"/>
                  </a:spcAft>
                  <a:defRPr/>
                </a:pPr>
                <a:endParaRPr lang="en-US" altLang="ja-JP" sz="2800" dirty="0"/>
              </a:p>
              <a:p>
                <a:pPr fontAlgn="base">
                  <a:spcBef>
                    <a:spcPct val="0"/>
                  </a:spcBef>
                  <a:spcAft>
                    <a:spcPct val="0"/>
                  </a:spcAft>
                  <a:defRPr/>
                </a:pPr>
                <a:r>
                  <a:rPr lang="ja-JP" altLang="en-US" sz="2800" b="1" dirty="0">
                    <a:solidFill>
                      <a:schemeClr val="tx1"/>
                    </a:solidFill>
                  </a:rPr>
                  <a:t>モデル</a:t>
                </a:r>
                <a:r>
                  <a:rPr lang="en-US" altLang="ja-JP" sz="2800" b="1" dirty="0">
                    <a:solidFill>
                      <a:schemeClr val="tx1"/>
                    </a:solidFill>
                  </a:rPr>
                  <a:t>:</a:t>
                </a:r>
                <a:r>
                  <a:rPr lang="ja-JP" altLang="en-US" sz="2800" b="1" dirty="0">
                    <a:solidFill>
                      <a:schemeClr val="tx1"/>
                    </a:solidFill>
                  </a:rPr>
                  <a:t> </a:t>
                </a:r>
                <a14:m>
                  <m:oMath xmlns:m="http://schemas.openxmlformats.org/officeDocument/2006/math">
                    <m:r>
                      <a:rPr lang="en-US" altLang="ja-JP" sz="2800" i="1">
                        <a:solidFill>
                          <a:schemeClr val="tx1"/>
                        </a:solidFill>
                        <a:latin typeface="Cambria Math" panose="02040503050406030204" pitchFamily="18" charset="0"/>
                      </a:rPr>
                      <m:t>𝑌</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𝑋𝐴</m:t>
                    </m:r>
                    <m:r>
                      <a:rPr lang="en-US" altLang="ja-JP" sz="2800" i="1">
                        <a:solidFill>
                          <a:schemeClr val="tx1"/>
                        </a:solidFill>
                        <a:latin typeface="Cambria Math" panose="02040503050406030204" pitchFamily="18" charset="0"/>
                      </a:rPr>
                      <m:t>+</m:t>
                    </m:r>
                    <m:r>
                      <a:rPr lang="ja-JP" altLang="en-US" sz="2800" i="1">
                        <a:solidFill>
                          <a:schemeClr val="tx1"/>
                        </a:solidFill>
                        <a:latin typeface="Cambria Math" panose="02040503050406030204" pitchFamily="18" charset="0"/>
                      </a:rPr>
                      <m:t>𝜀</m:t>
                    </m:r>
                  </m:oMath>
                </a14:m>
                <a:r>
                  <a:rPr lang="ja-JP" altLang="en-US" sz="2800" i="1" dirty="0">
                    <a:solidFill>
                      <a:schemeClr val="tx1"/>
                    </a:solidFill>
                    <a:latin typeface="Cambria Math" panose="02040503050406030204" pitchFamily="18" charset="0"/>
                  </a:rPr>
                  <a:t>　　</a:t>
                </a:r>
                <a:r>
                  <a:rPr lang="en-US" altLang="ja-JP" sz="2800" i="1" dirty="0">
                    <a:solidFill>
                      <a:schemeClr val="tx1"/>
                    </a:solidFill>
                    <a:latin typeface="Cambria Math" panose="02040503050406030204" pitchFamily="18" charset="0"/>
                  </a:rPr>
                  <a:t>  </a:t>
                </a:r>
                <a14:m>
                  <m:oMath xmlns:m="http://schemas.openxmlformats.org/officeDocument/2006/math">
                    <m:r>
                      <a:rPr lang="ja-JP" altLang="en-US" sz="2800" i="1">
                        <a:solidFill>
                          <a:schemeClr val="tx1"/>
                        </a:solidFill>
                        <a:latin typeface="Cambria Math" panose="02040503050406030204" pitchFamily="18" charset="0"/>
                      </a:rPr>
                      <m:t>𝜀</m:t>
                    </m:r>
                    <m:r>
                      <a:rPr lang="en-US" altLang="ja-JP" sz="2800" i="1">
                        <a:solidFill>
                          <a:schemeClr val="tx1"/>
                        </a:solidFill>
                        <a:latin typeface="Cambria Math" panose="02040503050406030204" pitchFamily="18" charset="0"/>
                      </a:rPr>
                      <m:t>~</m:t>
                    </m:r>
                    <m:r>
                      <a:rPr lang="en-US" altLang="ja-JP" sz="2800" i="1">
                        <a:solidFill>
                          <a:schemeClr val="tx1"/>
                        </a:solidFill>
                        <a:latin typeface="Cambria Math" panose="02040503050406030204" pitchFamily="18" charset="0"/>
                      </a:rPr>
                      <m:t>𝑁</m:t>
                    </m:r>
                    <m:r>
                      <a:rPr lang="en-US" altLang="ja-JP" sz="2800" i="1">
                        <a:solidFill>
                          <a:schemeClr val="tx1"/>
                        </a:solidFill>
                        <a:latin typeface="Cambria Math" panose="02040503050406030204" pitchFamily="18" charset="0"/>
                      </a:rPr>
                      <m:t>(0,</m:t>
                    </m:r>
                    <m:sSup>
                      <m:sSupPr>
                        <m:ctrlPr>
                          <a:rPr lang="en-US" altLang="ja-JP" sz="2800" i="1">
                            <a:solidFill>
                              <a:schemeClr val="tx1"/>
                            </a:solidFill>
                            <a:latin typeface="Cambria Math" panose="02040503050406030204" pitchFamily="18" charset="0"/>
                          </a:rPr>
                        </m:ctrlPr>
                      </m:sSupPr>
                      <m:e>
                        <m:r>
                          <a:rPr lang="ja-JP" altLang="en-US" sz="2800" i="1">
                            <a:latin typeface="Cambria Math" panose="02040503050406030204" pitchFamily="18" charset="0"/>
                          </a:rPr>
                          <m:t>𝛽</m:t>
                        </m:r>
                      </m:e>
                      <m:sup>
                        <m:r>
                          <a:rPr lang="en-US" altLang="ja-JP" sz="2800" i="1">
                            <a:latin typeface="Cambria Math" panose="02040503050406030204" pitchFamily="18" charset="0"/>
                          </a:rPr>
                          <m:t>−1</m:t>
                        </m:r>
                      </m:sup>
                    </m:sSup>
                    <m:r>
                      <a:rPr lang="en-US" altLang="ja-JP" sz="2800" i="1">
                        <a:solidFill>
                          <a:schemeClr val="tx1"/>
                        </a:solidFill>
                        <a:latin typeface="Cambria Math" panose="02040503050406030204" pitchFamily="18" charset="0"/>
                      </a:rPr>
                      <m:t>𝐼</m:t>
                    </m:r>
                    <m:r>
                      <a:rPr lang="en-US" altLang="ja-JP" sz="2800" i="1">
                        <a:solidFill>
                          <a:schemeClr val="tx1"/>
                        </a:solidFill>
                        <a:latin typeface="Cambria Math" panose="02040503050406030204" pitchFamily="18" charset="0"/>
                      </a:rPr>
                      <m:t>)</m:t>
                    </m:r>
                  </m:oMath>
                </a14:m>
                <a:r>
                  <a:rPr lang="ja-JP" altLang="en-US" sz="2800" b="1" dirty="0">
                    <a:solidFill>
                      <a:schemeClr val="tx1"/>
                    </a:solidFill>
                  </a:rPr>
                  <a:t>　　　　</a:t>
                </a:r>
                <a14:m>
                  <m:oMath xmlns:m="http://schemas.openxmlformats.org/officeDocument/2006/math">
                    <m:r>
                      <a:rPr lang="en-US" altLang="ja-JP" sz="2800" b="1" i="0" smtClean="0">
                        <a:latin typeface="Cambria Math" panose="02040503050406030204" pitchFamily="18" charset="0"/>
                      </a:rPr>
                      <m:t>𝐀</m:t>
                    </m:r>
                    <m:r>
                      <a:rPr lang="en-US" altLang="ja-JP" sz="2800" i="1">
                        <a:latin typeface="Cambria Math" panose="02040503050406030204" pitchFamily="18" charset="0"/>
                      </a:rPr>
                      <m:t>~</m:t>
                    </m:r>
                    <m:r>
                      <a:rPr lang="en-US" altLang="ja-JP" sz="2800" i="1">
                        <a:latin typeface="Cambria Math" panose="02040503050406030204" pitchFamily="18" charset="0"/>
                      </a:rPr>
                      <m:t>𝑁</m:t>
                    </m:r>
                    <m:r>
                      <a:rPr lang="en-US" altLang="ja-JP" sz="2800" i="1">
                        <a:latin typeface="Cambria Math" panose="02040503050406030204" pitchFamily="18" charset="0"/>
                      </a:rPr>
                      <m:t>(0,</m:t>
                    </m:r>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𝛼</m:t>
                        </m:r>
                      </m:e>
                      <m:sup>
                        <m:r>
                          <a:rPr lang="en-US" altLang="ja-JP" sz="2800" i="1">
                            <a:latin typeface="Cambria Math" panose="02040503050406030204" pitchFamily="18" charset="0"/>
                          </a:rPr>
                          <m:t>−1</m:t>
                        </m:r>
                      </m:sup>
                    </m:sSup>
                    <m:r>
                      <a:rPr lang="en-US" altLang="ja-JP" sz="2800" i="1">
                        <a:latin typeface="Cambria Math" panose="02040503050406030204" pitchFamily="18" charset="0"/>
                      </a:rPr>
                      <m:t>𝐼</m:t>
                    </m:r>
                    <m:r>
                      <a:rPr lang="en-US" altLang="ja-JP" sz="2800" i="1">
                        <a:latin typeface="Cambria Math" panose="02040503050406030204" pitchFamily="18" charset="0"/>
                      </a:rPr>
                      <m:t>)</m:t>
                    </m:r>
                  </m:oMath>
                </a14:m>
                <a:r>
                  <a:rPr lang="en-US" altLang="ja-JP" sz="2800" b="1" dirty="0">
                    <a:solidFill>
                      <a:schemeClr val="tx1"/>
                    </a:solidFill>
                  </a:rPr>
                  <a:t>  </a:t>
                </a:r>
              </a:p>
              <a:p>
                <a:pPr fontAlgn="base">
                  <a:spcBef>
                    <a:spcPct val="0"/>
                  </a:spcBef>
                  <a:spcAft>
                    <a:spcPct val="0"/>
                  </a:spcAft>
                  <a:defRPr/>
                </a:pPr>
                <a:r>
                  <a:rPr lang="ja-JP" altLang="en-US" sz="2800" b="0" dirty="0"/>
                  <a:t>周辺尤度 </a:t>
                </a:r>
                <a14:m>
                  <m:oMath xmlns:m="http://schemas.openxmlformats.org/officeDocument/2006/math">
                    <m:func>
                      <m:funcPr>
                        <m:ctrlPr>
                          <a:rPr lang="en-US" altLang="ja-JP" sz="2800" b="0" i="1" smtClean="0">
                            <a:latin typeface="Cambria Math" panose="02040503050406030204" pitchFamily="18" charset="0"/>
                          </a:rPr>
                        </m:ctrlPr>
                      </m:funcPr>
                      <m:fName>
                        <m:r>
                          <m:rPr>
                            <m:sty m:val="p"/>
                          </m:rPr>
                          <a:rPr lang="en-US" altLang="ja-JP" sz="2800" b="0" i="0" smtClean="0">
                            <a:latin typeface="Cambria Math" panose="02040503050406030204" pitchFamily="18" charset="0"/>
                          </a:rPr>
                          <m:t>log</m:t>
                        </m:r>
                      </m:fName>
                      <m:e>
                        <m:r>
                          <a:rPr lang="en-US" altLang="ja-JP" sz="2800" i="1">
                            <a:latin typeface="Cambria Math" panose="02040503050406030204" pitchFamily="18" charset="0"/>
                          </a:rPr>
                          <m:t>𝑝</m:t>
                        </m:r>
                        <m:r>
                          <a:rPr lang="en-US" altLang="ja-JP" sz="2800" i="1">
                            <a:latin typeface="Cambria Math" panose="02040503050406030204" pitchFamily="18" charset="0"/>
                          </a:rPr>
                          <m:t>(</m:t>
                        </m:r>
                        <m:r>
                          <a:rPr lang="en-US" altLang="ja-JP" sz="2800" i="1">
                            <a:latin typeface="Cambria Math" panose="02040503050406030204" pitchFamily="18" charset="0"/>
                          </a:rPr>
                          <m:t>𝑦</m:t>
                        </m:r>
                        <m:r>
                          <a:rPr lang="en-US" altLang="ja-JP" sz="2800" i="1">
                            <a:latin typeface="Cambria Math" panose="02040503050406030204" pitchFamily="18" charset="0"/>
                          </a:rPr>
                          <m:t>|</m:t>
                        </m:r>
                        <m:r>
                          <a:rPr lang="ja-JP" altLang="en-US" sz="2800" i="1">
                            <a:latin typeface="Cambria Math" panose="02040503050406030204" pitchFamily="18" charset="0"/>
                          </a:rPr>
                          <m:t>𝛼</m:t>
                        </m:r>
                        <m:r>
                          <a:rPr lang="en-US" altLang="ja-JP" sz="2800" i="1">
                            <a:latin typeface="Cambria Math" panose="02040503050406030204" pitchFamily="18" charset="0"/>
                          </a:rPr>
                          <m:t>,</m:t>
                        </m:r>
                        <m:r>
                          <a:rPr lang="ja-JP" altLang="en-US" sz="2800" i="1">
                            <a:latin typeface="Cambria Math" panose="02040503050406030204" pitchFamily="18" charset="0"/>
                          </a:rPr>
                          <m:t>𝛽</m:t>
                        </m:r>
                        <m:r>
                          <a:rPr lang="en-US" altLang="ja-JP" sz="2800" i="1">
                            <a:latin typeface="Cambria Math" panose="02040503050406030204" pitchFamily="18" charset="0"/>
                          </a:rPr>
                          <m:t>)</m:t>
                        </m:r>
                      </m:e>
                    </m:func>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𝑛</m:t>
                        </m:r>
                      </m:num>
                      <m:den>
                        <m:r>
                          <a:rPr lang="en-US" altLang="ja-JP" sz="2800" b="0" i="1" smtClean="0">
                            <a:latin typeface="Cambria Math" panose="02040503050406030204" pitchFamily="18" charset="0"/>
                          </a:rPr>
                          <m:t>2</m:t>
                        </m:r>
                      </m:den>
                    </m:f>
                    <m:func>
                      <m:funcPr>
                        <m:ctrlPr>
                          <a:rPr lang="en-US" altLang="ja-JP" sz="2800" b="0" i="1" smtClean="0">
                            <a:latin typeface="Cambria Math" panose="02040503050406030204" pitchFamily="18" charset="0"/>
                          </a:rPr>
                        </m:ctrlPr>
                      </m:funcPr>
                      <m:fName>
                        <m:r>
                          <m:rPr>
                            <m:sty m:val="p"/>
                          </m:rPr>
                          <a:rPr lang="en-US" altLang="ja-JP" sz="2800" b="0" i="0" smtClean="0">
                            <a:latin typeface="Cambria Math" panose="02040503050406030204" pitchFamily="18" charset="0"/>
                          </a:rPr>
                          <m:t>log</m:t>
                        </m:r>
                      </m:fName>
                      <m:e>
                        <m:d>
                          <m:dPr>
                            <m:ctrlPr>
                              <a:rPr lang="en-US" altLang="ja-JP" sz="2800" b="0" i="1" smtClean="0">
                                <a:latin typeface="Cambria Math" panose="02040503050406030204" pitchFamily="18" charset="0"/>
                              </a:rPr>
                            </m:ctrlPr>
                          </m:dPr>
                          <m:e>
                            <m:r>
                              <a:rPr lang="en-US" altLang="ja-JP" sz="2800" b="0" i="1" smtClean="0">
                                <a:latin typeface="Cambria Math" panose="02040503050406030204" pitchFamily="18" charset="0"/>
                              </a:rPr>
                              <m:t>2</m:t>
                            </m:r>
                            <m:r>
                              <a:rPr lang="ja-JP" altLang="en-US" sz="2800" b="0" i="1" smtClean="0">
                                <a:latin typeface="Cambria Math" panose="02040503050406030204" pitchFamily="18" charset="0"/>
                              </a:rPr>
                              <m:t>𝜋</m:t>
                            </m:r>
                          </m:e>
                        </m:d>
                      </m:e>
                    </m:func>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r>
                          <a:rPr lang="en-US" altLang="ja-JP" sz="2800" b="0" i="1" smtClean="0">
                            <a:latin typeface="Cambria Math" panose="02040503050406030204" pitchFamily="18" charset="0"/>
                          </a:rPr>
                          <m:t>2</m:t>
                        </m:r>
                      </m:den>
                    </m:f>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𝑌</m:t>
                        </m:r>
                      </m:e>
                      <m:sup>
                        <m:r>
                          <a:rPr lang="en-US" altLang="ja-JP" sz="2800" b="0" i="1" smtClean="0">
                            <a:latin typeface="Cambria Math" panose="02040503050406030204" pitchFamily="18" charset="0"/>
                          </a:rPr>
                          <m:t>𝑡</m:t>
                        </m:r>
                      </m:sup>
                    </m:sSup>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𝐶</m:t>
                        </m:r>
                      </m:e>
                      <m:sup>
                        <m:r>
                          <a:rPr lang="en-US" altLang="ja-JP" sz="2800" i="1">
                            <a:latin typeface="Cambria Math" panose="02040503050406030204" pitchFamily="18" charset="0"/>
                          </a:rPr>
                          <m:t>−1</m:t>
                        </m:r>
                      </m:sup>
                    </m:sSup>
                    <m:r>
                      <a:rPr lang="en-US" altLang="ja-JP" sz="2800" b="0" i="1" smtClean="0">
                        <a:latin typeface="Cambria Math" panose="02040503050406030204" pitchFamily="18" charset="0"/>
                      </a:rPr>
                      <m:t>𝑦</m:t>
                    </m:r>
                  </m:oMath>
                </a14:m>
                <a:r>
                  <a:rPr lang="en-US" altLang="ja-JP" sz="2800" dirty="0"/>
                  <a:t> </a:t>
                </a:r>
              </a:p>
              <a:p>
                <a:pPr fontAlgn="base">
                  <a:spcBef>
                    <a:spcPct val="0"/>
                  </a:spcBef>
                  <a:spcAft>
                    <a:spcPct val="0"/>
                  </a:spcAft>
                  <a:defRPr/>
                </a:pPr>
                <a:r>
                  <a:rPr lang="en-US" altLang="ja-JP" sz="2800" b="0" dirty="0">
                    <a:solidFill>
                      <a:schemeClr val="tx1"/>
                    </a:solidFill>
                  </a:rPr>
                  <a:t>		</a:t>
                </a:r>
                <a14:m>
                  <m:oMath xmlns:m="http://schemas.openxmlformats.org/officeDocument/2006/math">
                    <m:r>
                      <a:rPr lang="en-US" altLang="ja-JP" sz="2800" b="0" i="1" smtClean="0">
                        <a:solidFill>
                          <a:schemeClr val="tx1"/>
                        </a:solidFill>
                        <a:latin typeface="Cambria Math" panose="02040503050406030204" pitchFamily="18" charset="0"/>
                      </a:rPr>
                      <m:t>𝐶</m:t>
                    </m:r>
                    <m:r>
                      <a:rPr lang="en-US" altLang="ja-JP" sz="2800" b="0" i="1" smtClean="0">
                        <a:solidFill>
                          <a:schemeClr val="tx1"/>
                        </a:solidFill>
                        <a:latin typeface="Cambria Math" panose="02040503050406030204" pitchFamily="18" charset="0"/>
                      </a:rPr>
                      <m:t>=</m:t>
                    </m:r>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𝛽</m:t>
                        </m:r>
                      </m:e>
                      <m:sup>
                        <m:r>
                          <a:rPr lang="en-US" altLang="ja-JP" sz="2800" i="1">
                            <a:latin typeface="Cambria Math" panose="02040503050406030204" pitchFamily="18" charset="0"/>
                          </a:rPr>
                          <m:t>−1</m:t>
                        </m:r>
                      </m:sup>
                    </m:sSup>
                    <m:r>
                      <a:rPr lang="en-US" altLang="ja-JP" sz="2800" b="0" i="1" smtClean="0">
                        <a:latin typeface="Cambria Math" panose="02040503050406030204" pitchFamily="18" charset="0"/>
                      </a:rPr>
                      <m:t>𝐼</m:t>
                    </m:r>
                    <m:r>
                      <a:rPr lang="en-US" altLang="ja-JP" sz="2800" b="0" i="1" smtClean="0">
                        <a:latin typeface="Cambria Math" panose="02040503050406030204" pitchFamily="18" charset="0"/>
                      </a:rPr>
                      <m:t>+</m:t>
                    </m:r>
                    <m:sSup>
                      <m:sSupPr>
                        <m:ctrlPr>
                          <a:rPr lang="en-US" altLang="ja-JP" sz="2800" i="1">
                            <a:latin typeface="Cambria Math" panose="02040503050406030204" pitchFamily="18" charset="0"/>
                          </a:rPr>
                        </m:ctrlPr>
                      </m:sSupPr>
                      <m:e>
                        <m:r>
                          <a:rPr lang="ja-JP" altLang="en-US" sz="2800" i="1" smtClean="0">
                            <a:latin typeface="Cambria Math" panose="02040503050406030204" pitchFamily="18" charset="0"/>
                          </a:rPr>
                          <m:t>𝛼</m:t>
                        </m:r>
                      </m:e>
                      <m:sup>
                        <m:r>
                          <a:rPr lang="en-US" altLang="ja-JP" sz="2800" i="1">
                            <a:latin typeface="Cambria Math" panose="02040503050406030204" pitchFamily="18" charset="0"/>
                          </a:rPr>
                          <m:t>−1</m:t>
                        </m:r>
                      </m:sup>
                    </m:sSup>
                    <m:r>
                      <a:rPr lang="en-US" altLang="ja-JP" sz="2800" b="0" i="1" smtClean="0">
                        <a:latin typeface="Cambria Math" panose="02040503050406030204" pitchFamily="18" charset="0"/>
                      </a:rPr>
                      <m:t>𝑋</m:t>
                    </m:r>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𝑋</m:t>
                        </m:r>
                      </m:e>
                      <m:sup>
                        <m:r>
                          <a:rPr lang="en-US" altLang="ja-JP" sz="2800" b="0" i="1" smtClean="0">
                            <a:latin typeface="Cambria Math" panose="02040503050406030204" pitchFamily="18" charset="0"/>
                          </a:rPr>
                          <m:t>𝑡</m:t>
                        </m:r>
                      </m:sup>
                    </m:sSup>
                    <m:r>
                      <a:rPr lang="en-US" altLang="ja-JP" sz="2800" i="1">
                        <a:latin typeface="Cambria Math" panose="02040503050406030204" pitchFamily="18" charset="0"/>
                      </a:rPr>
                      <m:t>=</m:t>
                    </m:r>
                    <m:sSup>
                      <m:sSupPr>
                        <m:ctrlPr>
                          <a:rPr lang="en-US" altLang="ja-JP" sz="2800" i="1">
                            <a:latin typeface="Cambria Math" panose="02040503050406030204" pitchFamily="18" charset="0"/>
                          </a:rPr>
                        </m:ctrlPr>
                      </m:sSupPr>
                      <m:e>
                        <m:r>
                          <a:rPr lang="ja-JP" altLang="en-US" sz="2800" i="1">
                            <a:latin typeface="Cambria Math" panose="02040503050406030204" pitchFamily="18" charset="0"/>
                          </a:rPr>
                          <m:t>𝛽</m:t>
                        </m:r>
                      </m:e>
                      <m:sup>
                        <m:r>
                          <a:rPr lang="en-US" altLang="ja-JP" sz="2800" i="1">
                            <a:latin typeface="Cambria Math" panose="02040503050406030204" pitchFamily="18" charset="0"/>
                          </a:rPr>
                          <m:t>−1</m:t>
                        </m:r>
                      </m:sup>
                    </m:sSup>
                    <m:r>
                      <a:rPr lang="en-US" altLang="ja-JP" sz="2800" i="1">
                        <a:latin typeface="Cambria Math" panose="02040503050406030204" pitchFamily="18" charset="0"/>
                      </a:rPr>
                      <m:t>𝐼</m:t>
                    </m:r>
                    <m:r>
                      <a:rPr lang="en-US" altLang="ja-JP" sz="2800" i="1">
                        <a:latin typeface="Cambria Math" panose="02040503050406030204" pitchFamily="18" charset="0"/>
                      </a:rPr>
                      <m:t>+</m:t>
                    </m:r>
                    <m:r>
                      <a:rPr lang="en-US" altLang="ja-JP" sz="2800" i="1">
                        <a:latin typeface="Cambria Math" panose="02040503050406030204" pitchFamily="18" charset="0"/>
                      </a:rPr>
                      <m:t>𝑋</m:t>
                    </m:r>
                    <m:sSub>
                      <m:sSubPr>
                        <m:ctrlPr>
                          <a:rPr lang="en-US" altLang="ja-JP" sz="2800" i="1" smtClean="0">
                            <a:latin typeface="Cambria Math" panose="02040503050406030204" pitchFamily="18" charset="0"/>
                          </a:rPr>
                        </m:ctrlPr>
                      </m:sSubPr>
                      <m:e>
                        <m:r>
                          <m:rPr>
                            <m:sty m:val="p"/>
                          </m:rPr>
                          <a:rPr lang="el-GR" altLang="ja-JP" sz="2800" i="1" smtClean="0">
                            <a:latin typeface="Cambria Math" panose="02040503050406030204" pitchFamily="18" charset="0"/>
                            <a:ea typeface="Cambria Math" panose="02040503050406030204" pitchFamily="18" charset="0"/>
                          </a:rPr>
                          <m:t>Σ</m:t>
                        </m:r>
                      </m:e>
                      <m:sub>
                        <m:r>
                          <a:rPr lang="en-US" altLang="ja-JP" sz="2800" b="0" i="1" smtClean="0">
                            <a:latin typeface="Cambria Math" panose="02040503050406030204" pitchFamily="18" charset="0"/>
                          </a:rPr>
                          <m:t>0</m:t>
                        </m:r>
                      </m:sub>
                    </m:sSub>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𝑋</m:t>
                        </m:r>
                      </m:e>
                      <m:sup>
                        <m:r>
                          <a:rPr lang="en-US" altLang="ja-JP" sz="2800" i="1">
                            <a:latin typeface="Cambria Math" panose="02040503050406030204" pitchFamily="18" charset="0"/>
                          </a:rPr>
                          <m:t>𝑡</m:t>
                        </m:r>
                      </m:sup>
                    </m:sSup>
                  </m:oMath>
                </a14:m>
                <a:endParaRPr lang="en-US" altLang="ja-JP" sz="2800" dirty="0"/>
              </a:p>
              <a:p>
                <a:pPr fontAlgn="base">
                  <a:spcBef>
                    <a:spcPct val="0"/>
                  </a:spcBef>
                  <a:spcAft>
                    <a:spcPct val="0"/>
                  </a:spcAft>
                  <a:defRPr/>
                </a:pPr>
                <a:r>
                  <a:rPr lang="ja-JP" altLang="en-US" sz="2800" dirty="0"/>
                  <a:t>最適化</a:t>
                </a:r>
                <a:endParaRPr lang="en-US" altLang="ja-JP" sz="2800" dirty="0"/>
              </a:p>
              <a:p>
                <a:pPr fontAlgn="base">
                  <a:spcBef>
                    <a:spcPct val="0"/>
                  </a:spcBef>
                  <a:spcAft>
                    <a:spcPct val="0"/>
                  </a:spcAft>
                  <a:defRPr/>
                </a:pPr>
                <a:r>
                  <a:rPr lang="en-US" altLang="ja-JP" sz="2800" dirty="0">
                    <a:latin typeface="Cambria Math" panose="02040503050406030204" pitchFamily="18" charset="0"/>
                  </a:rPr>
                  <a:t>	</a:t>
                </a:r>
                <a14:m>
                  <m:oMath xmlns:m="http://schemas.openxmlformats.org/officeDocument/2006/math">
                    <m:sSub>
                      <m:sSubPr>
                        <m:ctrlPr>
                          <a:rPr lang="en-US" altLang="ja-JP" sz="2800" i="1" smtClean="0">
                            <a:latin typeface="Cambria Math" panose="02040503050406030204" pitchFamily="18" charset="0"/>
                            <a:ea typeface="ＭＳ Ｐゴシック" panose="020B0600070205080204" pitchFamily="50" charset="-128"/>
                            <a:cs typeface="Times New Roman" panose="02020603050405020304" pitchFamily="18" charset="0"/>
                          </a:rPr>
                        </m:ctrlPr>
                      </m:sSubPr>
                      <m:e>
                        <m:r>
                          <a:rPr lang="ja-JP" altLang="en-US" sz="2800" i="1" smtClean="0">
                            <a:latin typeface="Cambria Math" panose="02040503050406030204" pitchFamily="18" charset="0"/>
                            <a:ea typeface="ＭＳ Ｐゴシック" panose="020B0600070205080204" pitchFamily="50" charset="-128"/>
                            <a:cs typeface="Times New Roman" panose="02020603050405020304" pitchFamily="18" charset="0"/>
                          </a:rPr>
                          <m:t>𝛼</m:t>
                        </m:r>
                      </m:e>
                      <m:sub>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𝑛𝑒𝑤</m:t>
                        </m:r>
                      </m:sub>
                    </m:sSub>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b="0" i="1" smtClean="0">
                            <a:latin typeface="Cambria Math" panose="02040503050406030204" pitchFamily="18" charset="0"/>
                          </a:rPr>
                        </m:ctrlPr>
                      </m:fPr>
                      <m:num>
                        <m:r>
                          <a:rPr lang="ja-JP" altLang="en-US" sz="2800" i="1">
                            <a:latin typeface="Cambria Math" panose="02040503050406030204" pitchFamily="18" charset="0"/>
                          </a:rPr>
                          <m:t>𝛾</m:t>
                        </m:r>
                      </m:num>
                      <m:den>
                        <m:r>
                          <a:rPr lang="en-US" altLang="ja-JP" sz="2800" b="0" i="1" smtClean="0">
                            <a:latin typeface="Cambria Math" panose="02040503050406030204" pitchFamily="18" charset="0"/>
                          </a:rPr>
                          <m:t>𝑎</m:t>
                        </m:r>
                        <m:sSup>
                          <m:sSupPr>
                            <m:ctrlPr>
                              <a:rPr lang="en-US" altLang="ja-JP" sz="2800" i="1">
                                <a:latin typeface="Cambria Math" panose="02040503050406030204" pitchFamily="18" charset="0"/>
                              </a:rPr>
                            </m:ctrlPr>
                          </m:sSupPr>
                          <m:e>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𝜇</m:t>
                                </m:r>
                              </m:e>
                              <m:sub>
                                <m:r>
                                  <a:rPr lang="en-US" altLang="ja-JP" sz="2800" i="1">
                                    <a:latin typeface="Cambria Math" panose="02040503050406030204" pitchFamily="18" charset="0"/>
                                  </a:rPr>
                                  <m:t>𝐴</m:t>
                                </m:r>
                              </m:sub>
                            </m:sSub>
                          </m:e>
                          <m:sup>
                            <m:r>
                              <a:rPr lang="en-US" altLang="ja-JP" sz="2800" b="0" i="1" smtClean="0">
                                <a:latin typeface="Cambria Math" panose="02040503050406030204" pitchFamily="18" charset="0"/>
                              </a:rPr>
                              <m:t>𝑡</m:t>
                            </m:r>
                          </m:sup>
                        </m:sSup>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𝜇</m:t>
                            </m:r>
                          </m:e>
                          <m:sub>
                            <m:r>
                              <a:rPr lang="en-US" altLang="ja-JP" sz="2800" i="1">
                                <a:latin typeface="Cambria Math" panose="02040503050406030204" pitchFamily="18" charset="0"/>
                              </a:rPr>
                              <m:t>𝐴</m:t>
                            </m:r>
                          </m:sub>
                        </m:sSub>
                      </m:den>
                    </m:f>
                  </m:oMath>
                </a14:m>
                <a:endParaRPr lang="en-US" altLang="ja-JP" sz="2800" b="0" i="1" dirty="0">
                  <a:latin typeface="Cambria Math" panose="02040503050406030204" pitchFamily="18" charset="0"/>
                </a:endParaRPr>
              </a:p>
              <a:p>
                <a:pPr fontAlgn="base">
                  <a:spcBef>
                    <a:spcPct val="0"/>
                  </a:spcBef>
                  <a:spcAft>
                    <a:spcPct val="0"/>
                  </a:spcAft>
                  <a:defRPr/>
                </a:pPr>
                <a:r>
                  <a:rPr lang="en-US" altLang="ja-JP" sz="2800" dirty="0"/>
                  <a:t>	</a:t>
                </a:r>
                <a14:m>
                  <m:oMath xmlns:m="http://schemas.openxmlformats.org/officeDocument/2006/math">
                    <m:r>
                      <m:rPr>
                        <m:nor/>
                      </m:rPr>
                      <a:rPr lang="en-US" altLang="ja-JP" sz="2800" dirty="0" smtClean="0">
                        <a:latin typeface="Cambria Math" panose="02040503050406030204" pitchFamily="18" charset="0"/>
                      </a:rPr>
                      <m:t>	</m:t>
                    </m:r>
                    <m:sSub>
                      <m:sSubPr>
                        <m:ctrlPr>
                          <a:rPr lang="en-US" altLang="ja-JP" sz="2800" i="1" smtClean="0">
                            <a:latin typeface="Cambria Math" panose="02040503050406030204" pitchFamily="18" charset="0"/>
                            <a:ea typeface="ＭＳ Ｐゴシック" panose="020B0600070205080204" pitchFamily="50" charset="-128"/>
                            <a:cs typeface="Times New Roman" panose="02020603050405020304" pitchFamily="18" charset="0"/>
                          </a:rPr>
                        </m:ctrlPr>
                      </m:sSubPr>
                      <m:e>
                        <m:r>
                          <a:rPr lang="ja-JP" altLang="en-US" sz="2800" i="1">
                            <a:latin typeface="Cambria Math" panose="02040503050406030204" pitchFamily="18" charset="0"/>
                          </a:rPr>
                          <m:t>𝛽</m:t>
                        </m:r>
                      </m:e>
                      <m:sub>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𝑛𝑒𝑤</m:t>
                        </m:r>
                      </m:sub>
                    </m:sSub>
                    <m:r>
                      <a:rPr lang="en-US" altLang="ja-JP" sz="2800" b="0" i="1" smtClean="0">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𝑛</m:t>
                        </m:r>
                        <m:r>
                          <a:rPr lang="en-US" altLang="ja-JP" sz="2800" b="0" i="1" smtClean="0">
                            <a:latin typeface="Cambria Math" panose="02040503050406030204" pitchFamily="18" charset="0"/>
                          </a:rPr>
                          <m:t>−</m:t>
                        </m:r>
                        <m:r>
                          <a:rPr lang="ja-JP" altLang="en-US" sz="2800" i="1">
                            <a:latin typeface="Cambria Math" panose="02040503050406030204" pitchFamily="18" charset="0"/>
                          </a:rPr>
                          <m:t>𝛾</m:t>
                        </m:r>
                      </m:num>
                      <m:den>
                        <m:sSup>
                          <m:sSupPr>
                            <m:ctrlPr>
                              <a:rPr lang="en-US" altLang="ja-JP" sz="2800" i="1">
                                <a:latin typeface="Cambria Math" panose="02040503050406030204" pitchFamily="18" charset="0"/>
                              </a:rPr>
                            </m:ctrlPr>
                          </m:sSupPr>
                          <m:e>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𝑌</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𝑋</m:t>
                            </m:r>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𝜇</m:t>
                                </m:r>
                              </m:e>
                              <m:sub>
                                <m:r>
                                  <a:rPr lang="en-US" altLang="ja-JP" sz="2800" i="1">
                                    <a:latin typeface="Cambria Math" panose="02040503050406030204" pitchFamily="18" charset="0"/>
                                  </a:rPr>
                                  <m:t>𝐴</m:t>
                                </m:r>
                              </m:sub>
                            </m:sSub>
                            <m:r>
                              <a:rPr lang="en-US" altLang="ja-JP" sz="2800" b="0" i="1" smtClean="0">
                                <a:latin typeface="Cambria Math" panose="02040503050406030204" pitchFamily="18" charset="0"/>
                              </a:rPr>
                              <m:t>)</m:t>
                            </m:r>
                          </m:e>
                          <m:sup>
                            <m:r>
                              <a:rPr lang="en-US" altLang="ja-JP" sz="2800" b="0" i="1" smtClean="0">
                                <a:latin typeface="Cambria Math" panose="02040503050406030204" pitchFamily="18" charset="0"/>
                              </a:rPr>
                              <m:t>𝑡</m:t>
                            </m:r>
                          </m:sup>
                        </m:sSup>
                        <m:r>
                          <a:rPr lang="en-US" altLang="ja-JP" sz="2800" i="1">
                            <a:latin typeface="Cambria Math" panose="02040503050406030204" pitchFamily="18" charset="0"/>
                          </a:rPr>
                          <m:t>(</m:t>
                        </m:r>
                        <m:r>
                          <a:rPr lang="en-US" altLang="ja-JP" sz="2800" i="1">
                            <a:latin typeface="Cambria Math" panose="02040503050406030204" pitchFamily="18" charset="0"/>
                          </a:rPr>
                          <m:t>𝑌</m:t>
                        </m:r>
                        <m:r>
                          <a:rPr lang="en-US" altLang="ja-JP" sz="2800" i="1">
                            <a:latin typeface="Cambria Math" panose="02040503050406030204" pitchFamily="18" charset="0"/>
                          </a:rPr>
                          <m:t>−</m:t>
                        </m:r>
                        <m:r>
                          <a:rPr lang="en-US" altLang="ja-JP" sz="2800" i="1">
                            <a:latin typeface="Cambria Math" panose="02040503050406030204" pitchFamily="18" charset="0"/>
                          </a:rPr>
                          <m:t>𝑋</m:t>
                        </m:r>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𝜇</m:t>
                            </m:r>
                          </m:e>
                          <m:sub>
                            <m:r>
                              <a:rPr lang="en-US" altLang="ja-JP" sz="2800" i="1">
                                <a:latin typeface="Cambria Math" panose="02040503050406030204" pitchFamily="18" charset="0"/>
                              </a:rPr>
                              <m:t>𝐴</m:t>
                            </m:r>
                          </m:sub>
                        </m:sSub>
                        <m:r>
                          <a:rPr lang="en-US" altLang="ja-JP" sz="2800" i="1">
                            <a:latin typeface="Cambria Math" panose="02040503050406030204" pitchFamily="18" charset="0"/>
                          </a:rPr>
                          <m:t>)</m:t>
                        </m:r>
                      </m:den>
                    </m:f>
                    <m:r>
                      <m:rPr>
                        <m:nor/>
                      </m:rPr>
                      <a:rPr lang="en-US" altLang="ja-JP" sz="2800">
                        <a:latin typeface="Cambria Math" panose="02040503050406030204" pitchFamily="18" charset="0"/>
                      </a:rPr>
                      <m:t> </m:t>
                    </m:r>
                  </m:oMath>
                </a14:m>
                <a:r>
                  <a:rPr lang="en-US" altLang="ja-JP" sz="2800" b="0" dirty="0">
                    <a:solidFill>
                      <a:schemeClr val="tx1"/>
                    </a:solidFill>
                    <a:latin typeface="Cambria Math" panose="02040503050406030204" pitchFamily="18" charset="0"/>
                  </a:rPr>
                  <a:t> </a:t>
                </a:r>
              </a:p>
              <a:p>
                <a:pPr fontAlgn="base">
                  <a:spcBef>
                    <a:spcPct val="0"/>
                  </a:spcBef>
                  <a:spcAft>
                    <a:spcPct val="0"/>
                  </a:spcAft>
                  <a:defRPr/>
                </a:pPr>
                <a:r>
                  <a:rPr lang="en-US" altLang="ja-JP" sz="2800" b="0" dirty="0">
                    <a:solidFill>
                      <a:schemeClr val="tx1"/>
                    </a:solidFill>
                  </a:rPr>
                  <a:t>		</a:t>
                </a:r>
                <a14:m>
                  <m:oMath xmlns:m="http://schemas.openxmlformats.org/officeDocument/2006/math">
                    <m:r>
                      <a:rPr lang="ja-JP" altLang="en-US" sz="2800" b="0" i="1" smtClean="0">
                        <a:solidFill>
                          <a:schemeClr val="tx1"/>
                        </a:solidFill>
                        <a:latin typeface="Cambria Math" panose="02040503050406030204" pitchFamily="18" charset="0"/>
                      </a:rPr>
                      <m:t>𝛾</m:t>
                    </m:r>
                    <m:r>
                      <a:rPr lang="en-US" altLang="ja-JP" sz="2800" b="0" i="1" smtClean="0">
                        <a:solidFill>
                          <a:schemeClr val="tx1"/>
                        </a:solidFill>
                        <a:latin typeface="Cambria Math" panose="02040503050406030204" pitchFamily="18" charset="0"/>
                      </a:rPr>
                      <m:t>=</m:t>
                    </m:r>
                    <m:nary>
                      <m:naryPr>
                        <m:chr m:val="∑"/>
                        <m:subHide m:val="on"/>
                        <m:supHide m:val="on"/>
                        <m:ctrlPr>
                          <a:rPr lang="en-US" altLang="ja-JP" sz="2800" b="0" i="1" smtClean="0">
                            <a:solidFill>
                              <a:schemeClr val="tx1"/>
                            </a:solidFill>
                            <a:latin typeface="Cambria Math" panose="02040503050406030204" pitchFamily="18" charset="0"/>
                          </a:rPr>
                        </m:ctrlPr>
                      </m:naryPr>
                      <m:sub/>
                      <m:sup/>
                      <m:e>
                        <m:f>
                          <m:fPr>
                            <m:ctrlPr>
                              <a:rPr lang="en-US" altLang="ja-JP" sz="2800" b="0" i="1" smtClean="0">
                                <a:solidFill>
                                  <a:schemeClr val="tx1"/>
                                </a:solidFill>
                                <a:latin typeface="Cambria Math" panose="02040503050406030204" pitchFamily="18" charset="0"/>
                              </a:rPr>
                            </m:ctrlPr>
                          </m:fPr>
                          <m:num>
                            <m:sSub>
                              <m:sSubPr>
                                <m:ctrlPr>
                                  <a:rPr lang="en-US" altLang="ja-JP" sz="2800" b="0" i="1" smtClean="0">
                                    <a:solidFill>
                                      <a:schemeClr val="tx1"/>
                                    </a:solidFill>
                                    <a:latin typeface="Cambria Math" panose="02040503050406030204" pitchFamily="18" charset="0"/>
                                  </a:rPr>
                                </m:ctrlPr>
                              </m:sSubPr>
                              <m:e>
                                <m:r>
                                  <a:rPr lang="ja-JP" altLang="en-US" sz="2800" b="0" i="1" smtClean="0">
                                    <a:solidFill>
                                      <a:schemeClr val="tx1"/>
                                    </a:solidFill>
                                    <a:latin typeface="Cambria Math" panose="02040503050406030204" pitchFamily="18" charset="0"/>
                                  </a:rPr>
                                  <m:t>𝜆</m:t>
                                </m:r>
                              </m:e>
                              <m:sub>
                                <m:r>
                                  <a:rPr lang="en-US" altLang="ja-JP" sz="2800" b="0" i="1" smtClean="0">
                                    <a:solidFill>
                                      <a:schemeClr val="tx1"/>
                                    </a:solidFill>
                                    <a:latin typeface="Cambria Math" panose="02040503050406030204" pitchFamily="18" charset="0"/>
                                  </a:rPr>
                                  <m:t>𝑖</m:t>
                                </m:r>
                              </m:sub>
                            </m:sSub>
                          </m:num>
                          <m:den>
                            <m:r>
                              <a:rPr lang="ja-JP" altLang="en-US" sz="2800" b="0" i="1" smtClean="0">
                                <a:solidFill>
                                  <a:schemeClr val="tx1"/>
                                </a:solidFill>
                                <a:latin typeface="Cambria Math" panose="02040503050406030204" pitchFamily="18" charset="0"/>
                              </a:rPr>
                              <m:t>𝛼</m:t>
                            </m:r>
                            <m:r>
                              <a:rPr lang="en-US" altLang="ja-JP" sz="2800" b="0" i="1" smtClean="0">
                                <a:solidFill>
                                  <a:schemeClr val="tx1"/>
                                </a:solidFill>
                                <a:latin typeface="Cambria Math" panose="02040503050406030204" pitchFamily="18" charset="0"/>
                              </a:rPr>
                              <m:t>+</m:t>
                            </m:r>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𝜆</m:t>
                                </m:r>
                              </m:e>
                              <m:sub>
                                <m:r>
                                  <a:rPr lang="en-US" altLang="ja-JP" sz="2800" i="1">
                                    <a:latin typeface="Cambria Math" panose="02040503050406030204" pitchFamily="18" charset="0"/>
                                  </a:rPr>
                                  <m:t>𝑖</m:t>
                                </m:r>
                              </m:sub>
                            </m:sSub>
                          </m:den>
                        </m:f>
                      </m:e>
                    </m:nary>
                  </m:oMath>
                </a14:m>
                <a:r>
                  <a:rPr lang="en-US" altLang="ja-JP" sz="2800" b="0" i="1" dirty="0">
                    <a:solidFill>
                      <a:schemeClr val="tx1"/>
                    </a:solidFill>
                    <a:latin typeface="Cambria Math" panose="02040503050406030204" pitchFamily="18" charset="0"/>
                  </a:rPr>
                  <a:t>  </a:t>
                </a:r>
                <a:r>
                  <a:rPr lang="en-US" altLang="ja-JP" sz="2800" b="0" dirty="0">
                    <a:solidFill>
                      <a:schemeClr val="tx1"/>
                    </a:solidFill>
                    <a:latin typeface="Cambria Math" panose="02040503050406030204" pitchFamily="18" charset="0"/>
                  </a:rPr>
                  <a:t> (</a:t>
                </a:r>
                <a14:m>
                  <m:oMath xmlns:m="http://schemas.openxmlformats.org/officeDocument/2006/math">
                    <m:sSub>
                      <m:sSubPr>
                        <m:ctrlPr>
                          <a:rPr lang="en-US" altLang="ja-JP" sz="2800" i="1">
                            <a:latin typeface="Cambria Math" panose="02040503050406030204" pitchFamily="18" charset="0"/>
                          </a:rPr>
                        </m:ctrlPr>
                      </m:sSubPr>
                      <m:e>
                        <m:r>
                          <a:rPr lang="ja-JP" altLang="en-US" sz="2800" i="1">
                            <a:latin typeface="Cambria Math" panose="02040503050406030204" pitchFamily="18" charset="0"/>
                          </a:rPr>
                          <m:t>𝜆</m:t>
                        </m:r>
                      </m:e>
                      <m:sub>
                        <m:r>
                          <a:rPr lang="en-US" altLang="ja-JP" sz="2800" i="1">
                            <a:latin typeface="Cambria Math" panose="02040503050406030204" pitchFamily="18" charset="0"/>
                          </a:rPr>
                          <m:t>𝑖</m:t>
                        </m:r>
                      </m:sub>
                    </m:sSub>
                  </m:oMath>
                </a14:m>
                <a:r>
                  <a:rPr lang="ja-JP" altLang="en-US" sz="2800" b="0" dirty="0">
                    <a:solidFill>
                      <a:schemeClr val="tx1"/>
                    </a:solidFill>
                    <a:latin typeface="Cambria Math" panose="02040503050406030204" pitchFamily="18" charset="0"/>
                  </a:rPr>
                  <a:t>は</a:t>
                </a:r>
                <a14:m>
                  <m:oMath xmlns:m="http://schemas.openxmlformats.org/officeDocument/2006/math">
                    <m:sSup>
                      <m:sSupPr>
                        <m:ctrlP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n-US" altLang="ja-JP" sz="2800" i="1">
                            <a:latin typeface="Cambria Math" panose="02040503050406030204" pitchFamily="18" charset="0"/>
                            <a:ea typeface="Cambria Math" panose="02040503050406030204" pitchFamily="18" charset="0"/>
                            <a:cs typeface="Times New Roman" panose="02020603050405020304" pitchFamily="18" charset="0"/>
                          </a:rPr>
                          <m:t>𝑋</m:t>
                        </m:r>
                      </m:e>
                      <m: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𝑡</m:t>
                        </m:r>
                      </m:sup>
                    </m:sSup>
                    <m:r>
                      <a:rPr lang="en-US" altLang="ja-JP" sz="2800" i="1">
                        <a:latin typeface="Cambria Math" panose="02040503050406030204" pitchFamily="18" charset="0"/>
                        <a:ea typeface="ＭＳ Ｐゴシック" panose="020B0600070205080204" pitchFamily="50" charset="-128"/>
                        <a:cs typeface="Times New Roman" panose="02020603050405020304" pitchFamily="18" charset="0"/>
                      </a:rPr>
                      <m:t>𝑋</m:t>
                    </m:r>
                  </m:oMath>
                </a14:m>
                <a:r>
                  <a:rPr lang="ja-JP" altLang="en-US" sz="2800" b="0" dirty="0">
                    <a:solidFill>
                      <a:schemeClr val="tx1"/>
                    </a:solidFill>
                    <a:latin typeface="Cambria Math" panose="02040503050406030204" pitchFamily="18" charset="0"/>
                  </a:rPr>
                  <a:t>の固有値</a:t>
                </a:r>
                <a:r>
                  <a:rPr lang="en-US" altLang="ja-JP" sz="2800" b="0" dirty="0">
                    <a:solidFill>
                      <a:schemeClr val="tx1"/>
                    </a:solidFill>
                    <a:latin typeface="Cambria Math" panose="02040503050406030204" pitchFamily="18" charset="0"/>
                  </a:rPr>
                  <a:t>)</a:t>
                </a:r>
              </a:p>
            </p:txBody>
          </p:sp>
        </mc:Choice>
        <mc:Fallback>
          <p:sp>
            <p:nvSpPr>
              <p:cNvPr id="2" name="テキスト ボックス 1">
                <a:extLst>
                  <a:ext uri="{FF2B5EF4-FFF2-40B4-BE49-F238E27FC236}">
                    <a16:creationId xmlns:a16="http://schemas.microsoft.com/office/drawing/2014/main" id="{86F4BE9B-F079-6E1C-5EB2-F9BD82204FAF}"/>
                  </a:ext>
                </a:extLst>
              </p:cNvPr>
              <p:cNvSpPr txBox="1">
                <a:spLocks noRot="1" noChangeAspect="1" noMove="1" noResize="1" noEditPoints="1" noAdjustHandles="1" noChangeArrowheads="1" noChangeShapeType="1" noTextEdit="1"/>
              </p:cNvSpPr>
              <p:nvPr/>
            </p:nvSpPr>
            <p:spPr>
              <a:xfrm>
                <a:off x="105100" y="823405"/>
                <a:ext cx="12167183" cy="6171561"/>
              </a:xfrm>
              <a:prstGeom prst="rect">
                <a:avLst/>
              </a:prstGeom>
              <a:blipFill>
                <a:blip r:embed="rId3"/>
                <a:stretch>
                  <a:fillRect l="-1002" t="-988" r="-7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69584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F6462-2383-CA83-8071-CECE81F07A2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0BA2E8E-4054-C19F-3B51-0463FBDA8F6A}"/>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BCF4CC5B-0B7D-F051-6BDA-57B57E300EF7}"/>
              </a:ext>
            </a:extLst>
          </p:cNvPr>
          <p:cNvSpPr>
            <a:spLocks noGrp="1" noChangeArrowheads="1"/>
          </p:cNvSpPr>
          <p:nvPr>
            <p:ph type="ctrTitle"/>
          </p:nvPr>
        </p:nvSpPr>
        <p:spPr>
          <a:xfrm>
            <a:off x="-1" y="0"/>
            <a:ext cx="12191999" cy="6100763"/>
          </a:xfrm>
        </p:spPr>
        <p:txBody>
          <a:bodyPr/>
          <a:lstStyle/>
          <a:p>
            <a:pPr eaLnBrk="1" hangingPunct="1"/>
            <a:r>
              <a:rPr lang="ja-JP" altLang="en-US" sz="3600" b="1" dirty="0">
                <a:solidFill>
                  <a:srgbClr val="0000FF"/>
                </a:solidFill>
                <a:latin typeface="+mn-lt"/>
                <a:ea typeface="+mn-ea"/>
              </a:rPr>
              <a:t>ベイズ非線形回帰</a:t>
            </a:r>
            <a:br>
              <a:rPr lang="en-US" altLang="ja-JP" sz="3600" b="1" dirty="0">
                <a:solidFill>
                  <a:srgbClr val="0000FF"/>
                </a:solidFill>
                <a:latin typeface="+mn-lt"/>
                <a:ea typeface="+mn-ea"/>
              </a:rPr>
            </a:br>
            <a:br>
              <a:rPr lang="en-US" altLang="ja-JP" sz="3600" b="1" dirty="0">
                <a:solidFill>
                  <a:schemeClr val="tx1"/>
                </a:solidFill>
                <a:latin typeface="+mn-lt"/>
                <a:ea typeface="+mn-ea"/>
              </a:rPr>
            </a:br>
            <a:r>
              <a:rPr lang="ja-JP" altLang="en-US" sz="3600" b="1" dirty="0">
                <a:solidFill>
                  <a:schemeClr val="tx1"/>
                </a:solidFill>
                <a:latin typeface="+mn-lt"/>
                <a:ea typeface="+mn-ea"/>
              </a:rPr>
              <a:t>・ 非線形回帰の場合、事後分布は正規分布にならない</a:t>
            </a:r>
            <a:br>
              <a:rPr lang="en-US" altLang="ja-JP" sz="3600" b="1" dirty="0">
                <a:solidFill>
                  <a:schemeClr val="tx1"/>
                </a:solidFill>
                <a:latin typeface="+mn-lt"/>
                <a:ea typeface="+mn-ea"/>
              </a:rPr>
            </a:br>
            <a:r>
              <a:rPr lang="ja-JP" altLang="en-US" sz="3600" b="1" dirty="0">
                <a:solidFill>
                  <a:schemeClr val="tx1"/>
                </a:solidFill>
                <a:latin typeface="+mn-lt"/>
                <a:ea typeface="+mn-ea"/>
              </a:rPr>
              <a:t>・ 解析的に解けないので、サンプリングを行う</a:t>
            </a:r>
          </a:p>
        </p:txBody>
      </p:sp>
    </p:spTree>
    <p:extLst>
      <p:ext uri="{BB962C8B-B14F-4D97-AF65-F5344CB8AC3E}">
        <p14:creationId xmlns:p14="http://schemas.microsoft.com/office/powerpoint/2010/main" val="3821381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339C3-270C-4138-5BE4-2CD327258892}"/>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184AF235-1061-695C-4211-AC785CD2F98F}"/>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ベイズ非線形回帰</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0CE4830D-B75D-EF34-699D-60257A341A15}"/>
                  </a:ext>
                </a:extLst>
              </p:cNvPr>
              <p:cNvSpPr txBox="1"/>
              <p:nvPr/>
            </p:nvSpPr>
            <p:spPr>
              <a:xfrm>
                <a:off x="348667" y="686842"/>
                <a:ext cx="11708959" cy="4797532"/>
              </a:xfrm>
              <a:prstGeom prst="rect">
                <a:avLst/>
              </a:prstGeom>
              <a:noFill/>
            </p:spPr>
            <p:txBody>
              <a:bodyPr wrap="square" rtlCol="0">
                <a:spAutoFit/>
              </a:bodyPr>
              <a:lstStyle/>
              <a:p>
                <a:pPr fontAlgn="base">
                  <a:spcBef>
                    <a:spcPct val="0"/>
                  </a:spcBef>
                  <a:spcAft>
                    <a:spcPct val="0"/>
                  </a:spcAft>
                  <a:defRPr/>
                </a:pPr>
                <a:r>
                  <a:rPr lang="ja-JP" altLang="en-US" sz="3200" b="1" dirty="0">
                    <a:solidFill>
                      <a:schemeClr val="tx1"/>
                    </a:solidFill>
                  </a:rPr>
                  <a:t>モデル</a:t>
                </a:r>
                <a:r>
                  <a:rPr lang="en-US" altLang="ja-JP" sz="3200" b="1" dirty="0">
                    <a:solidFill>
                      <a:schemeClr val="tx1"/>
                    </a:solidFill>
                  </a:rPr>
                  <a:t>:</a:t>
                </a:r>
                <a:r>
                  <a:rPr lang="ja-JP" altLang="en-US" sz="3200" b="1" dirty="0">
                    <a:solidFill>
                      <a:schemeClr val="tx1"/>
                    </a:solidFill>
                  </a:rPr>
                  <a:t> </a:t>
                </a:r>
                <a14:m>
                  <m:oMath xmlns:m="http://schemas.openxmlformats.org/officeDocument/2006/math">
                    <m:r>
                      <a:rPr lang="en-US" altLang="ja-JP" sz="3200" i="1" smtClean="0">
                        <a:solidFill>
                          <a:schemeClr val="tx1"/>
                        </a:solidFill>
                        <a:latin typeface="Cambria Math" panose="02040503050406030204" pitchFamily="18" charset="0"/>
                      </a:rPr>
                      <m:t>𝑌</m:t>
                    </m:r>
                    <m:r>
                      <a:rPr lang="en-US" altLang="ja-JP" sz="3200" i="1" smtClean="0">
                        <a:solidFill>
                          <a:schemeClr val="tx1"/>
                        </a:solidFill>
                        <a:latin typeface="Cambria Math" panose="02040503050406030204" pitchFamily="18" charset="0"/>
                      </a:rPr>
                      <m:t>=</m:t>
                    </m:r>
                    <m:r>
                      <a:rPr lang="en-US" altLang="ja-JP" sz="3200" i="1" smtClean="0">
                        <a:solidFill>
                          <a:schemeClr val="tx1"/>
                        </a:solidFill>
                        <a:latin typeface="Cambria Math" panose="02040503050406030204" pitchFamily="18" charset="0"/>
                      </a:rPr>
                      <m:t>𝑋𝐴</m:t>
                    </m:r>
                    <m:r>
                      <a:rPr lang="en-US" altLang="ja-JP" sz="3200" b="0" i="1" smtClean="0">
                        <a:solidFill>
                          <a:schemeClr val="tx1"/>
                        </a:solidFill>
                        <a:latin typeface="Cambria Math" panose="02040503050406030204" pitchFamily="18" charset="0"/>
                      </a:rPr>
                      <m:t>+</m:t>
                    </m:r>
                    <m:r>
                      <a:rPr lang="ja-JP" altLang="en-US" sz="3200" i="1">
                        <a:solidFill>
                          <a:schemeClr val="tx1"/>
                        </a:solidFill>
                        <a:latin typeface="Cambria Math" panose="02040503050406030204" pitchFamily="18" charset="0"/>
                      </a:rPr>
                      <m:t>𝜀</m:t>
                    </m:r>
                  </m:oMath>
                </a14:m>
                <a:r>
                  <a:rPr lang="en-US" altLang="ja-JP" sz="3200" i="1" dirty="0">
                    <a:solidFill>
                      <a:schemeClr val="tx1"/>
                    </a:solidFill>
                    <a:latin typeface="Cambria Math" panose="02040503050406030204" pitchFamily="18" charset="0"/>
                  </a:rPr>
                  <a:t>  </a:t>
                </a:r>
                <a14:m>
                  <m:oMath xmlns:m="http://schemas.openxmlformats.org/officeDocument/2006/math">
                    <m:r>
                      <a:rPr lang="ja-JP" altLang="en-US" sz="3200" i="1">
                        <a:solidFill>
                          <a:schemeClr val="tx1"/>
                        </a:solidFill>
                        <a:latin typeface="Cambria Math" panose="02040503050406030204" pitchFamily="18" charset="0"/>
                      </a:rPr>
                      <m:t>𝜀</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r>
                      <a:rPr lang="en-US" altLang="ja-JP" sz="3200" b="0" i="1" smtClean="0">
                        <a:solidFill>
                          <a:schemeClr val="tx1"/>
                        </a:solidFill>
                        <a:latin typeface="Cambria Math" panose="02040503050406030204" pitchFamily="18" charset="0"/>
                      </a:rPr>
                      <m:t>(0,</m:t>
                    </m:r>
                    <m:sSup>
                      <m:sSupPr>
                        <m:ctrlPr>
                          <a:rPr lang="en-US" altLang="ja-JP" sz="3200" b="0" i="1" smtClean="0">
                            <a:solidFill>
                              <a:schemeClr val="tx1"/>
                            </a:solidFill>
                            <a:latin typeface="Cambria Math" panose="02040503050406030204" pitchFamily="18" charset="0"/>
                          </a:rPr>
                        </m:ctrlPr>
                      </m:sSupPr>
                      <m:e>
                        <m:r>
                          <a:rPr lang="ja-JP" altLang="en-US" sz="3200" b="0" i="1" smtClean="0">
                            <a:solidFill>
                              <a:schemeClr val="tx1"/>
                            </a:solidFill>
                            <a:latin typeface="Cambria Math" panose="02040503050406030204" pitchFamily="18" charset="0"/>
                          </a:rPr>
                          <m:t>𝜎</m:t>
                        </m:r>
                      </m:e>
                      <m:sup>
                        <m:r>
                          <a:rPr lang="en-US" altLang="ja-JP" sz="3200" b="0" i="1" smtClean="0">
                            <a:solidFill>
                              <a:schemeClr val="tx1"/>
                            </a:solidFill>
                            <a:latin typeface="Cambria Math" panose="02040503050406030204" pitchFamily="18" charset="0"/>
                          </a:rPr>
                          <m:t>2</m:t>
                        </m:r>
                      </m:sup>
                    </m:sSup>
                    <m:r>
                      <a:rPr lang="en-US" altLang="ja-JP" sz="3200" b="0" i="1" smtClean="0">
                        <a:solidFill>
                          <a:schemeClr val="tx1"/>
                        </a:solidFill>
                        <a:latin typeface="Cambria Math" panose="02040503050406030204" pitchFamily="18" charset="0"/>
                      </a:rPr>
                      <m:t>𝐼</m:t>
                    </m:r>
                    <m:r>
                      <a:rPr lang="en-US" altLang="ja-JP" sz="3200" b="0" i="1" smtClean="0">
                        <a:solidFill>
                          <a:schemeClr val="tx1"/>
                        </a:solidFill>
                        <a:latin typeface="Cambria Math" panose="02040503050406030204" pitchFamily="18" charset="0"/>
                      </a:rPr>
                      <m:t>)</m:t>
                    </m:r>
                  </m:oMath>
                </a14:m>
                <a:endParaRPr kumimoji="1" lang="en-US" altLang="ja-JP" sz="3200" b="1" i="0" u="none" strike="noStrike" kern="1200" cap="none" spc="0" normalizeH="0" baseline="0" noProof="0" dirty="0">
                  <a:ln>
                    <a:noFill/>
                  </a:ln>
                  <a:solidFill>
                    <a:schemeClr val="tx1"/>
                  </a:solidFill>
                  <a:effectLst/>
                  <a:uLnTx/>
                  <a:uFillTx/>
                  <a:ea typeface="ＭＳ Ｐゴシック"/>
                </a:endParaRPr>
              </a:p>
              <a:p>
                <a:pPr lvl="0" fontAlgn="base">
                  <a:spcBef>
                    <a:spcPct val="0"/>
                  </a:spcBef>
                  <a:spcAft>
                    <a:spcPct val="0"/>
                  </a:spcAft>
                  <a:defRPr/>
                </a:pPr>
                <a:r>
                  <a:rPr kumimoji="1" lang="ja-JP" altLang="en-US" sz="3200" b="1" u="none" strike="noStrike" kern="1200" cap="none" spc="0" normalizeH="0" baseline="0" noProof="0" dirty="0">
                    <a:ln>
                      <a:noFill/>
                    </a:ln>
                    <a:solidFill>
                      <a:schemeClr val="tx1"/>
                    </a:solidFill>
                    <a:effectLst/>
                    <a:uLnTx/>
                    <a:uFillTx/>
                  </a:rPr>
                  <a:t>パラメータ</a:t>
                </a:r>
                <a:r>
                  <a:rPr kumimoji="1" lang="ja-JP" altLang="en-US" sz="3200" u="none" strike="noStrike" kern="1200" cap="none" spc="0" normalizeH="0" baseline="0" noProof="0" dirty="0">
                    <a:ln>
                      <a:noFill/>
                    </a:ln>
                    <a:solidFill>
                      <a:schemeClr val="tx1"/>
                    </a:solidFill>
                    <a:effectLst/>
                    <a:uLnTx/>
                    <a:uFillTx/>
                  </a:rPr>
                  <a:t> </a:t>
                </a:r>
                <a14:m>
                  <m:oMath xmlns:m="http://schemas.openxmlformats.org/officeDocument/2006/math">
                    <m:r>
                      <a:rPr lang="en-US" altLang="ja-JP" sz="3200" b="0" i="1" smtClean="0">
                        <a:solidFill>
                          <a:schemeClr val="tx1"/>
                        </a:solidFill>
                        <a:latin typeface="Cambria Math" panose="02040503050406030204" pitchFamily="18" charset="0"/>
                      </a:rPr>
                      <m:t>𝐴</m:t>
                    </m:r>
                  </m:oMath>
                </a14:m>
                <a:r>
                  <a:rPr lang="en-US" altLang="ja-JP" sz="3200" dirty="0">
                    <a:solidFill>
                      <a:schemeClr val="tx1"/>
                    </a:solidFill>
                    <a:latin typeface="Cambria Math" panose="02040503050406030204" pitchFamily="18" charset="0"/>
                  </a:rPr>
                  <a:t> </a:t>
                </a:r>
                <a:r>
                  <a:rPr lang="ja-JP" altLang="en-US" sz="3200" dirty="0">
                    <a:solidFill>
                      <a:schemeClr val="tx1"/>
                    </a:solidFill>
                    <a:latin typeface="Cambria Math" panose="02040503050406030204" pitchFamily="18" charset="0"/>
                  </a:rPr>
                  <a:t>の事前分布を仮定</a:t>
                </a:r>
                <a:r>
                  <a:rPr lang="en-US" altLang="ja-JP" sz="3200" dirty="0">
                    <a:solidFill>
                      <a:schemeClr val="tx1"/>
                    </a:solidFill>
                    <a:latin typeface="Cambria Math" panose="02040503050406030204" pitchFamily="18" charset="0"/>
                  </a:rPr>
                  <a:t>:</a:t>
                </a:r>
                <a:r>
                  <a:rPr lang="ja-JP" altLang="en-US" sz="3200" dirty="0">
                    <a:solidFill>
                      <a:schemeClr val="tx1"/>
                    </a:solidFill>
                    <a:latin typeface="Cambria Math" panose="02040503050406030204" pitchFamily="18" charset="0"/>
                  </a:rPr>
                  <a:t> </a:t>
                </a:r>
                <a14:m>
                  <m:oMath xmlns:m="http://schemas.openxmlformats.org/officeDocument/2006/math">
                    <m:r>
                      <a:rPr lang="en-US" altLang="ja-JP" sz="3200" b="0" i="1" smtClean="0">
                        <a:solidFill>
                          <a:schemeClr val="tx1"/>
                        </a:solidFill>
                        <a:latin typeface="Cambria Math" panose="02040503050406030204" pitchFamily="18" charset="0"/>
                      </a:rPr>
                      <m:t>𝑝</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𝐴</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d>
                      <m:dPr>
                        <m:ctrlPr>
                          <a:rPr lang="en-US" altLang="ja-JP" sz="3200" b="0" i="1" smtClean="0">
                            <a:solidFill>
                              <a:schemeClr val="tx1"/>
                            </a:solidFill>
                            <a:latin typeface="Cambria Math" panose="02040503050406030204" pitchFamily="18" charset="0"/>
                          </a:rPr>
                        </m:ctrlPr>
                      </m:dPr>
                      <m:e>
                        <m:r>
                          <a:rPr lang="en-US" altLang="ja-JP" sz="3200" b="0" i="1" smtClean="0">
                            <a:solidFill>
                              <a:schemeClr val="tx1"/>
                            </a:solidFill>
                            <a:latin typeface="Cambria Math" panose="02040503050406030204" pitchFamily="18" charset="0"/>
                          </a:rPr>
                          <m:t>𝐴</m:t>
                        </m:r>
                        <m:r>
                          <a:rPr lang="en-US" altLang="ja-JP" sz="3200" b="0" i="1" smtClean="0">
                            <a:solidFill>
                              <a:schemeClr val="tx1"/>
                            </a:solidFill>
                            <a:latin typeface="Cambria Math" panose="02040503050406030204" pitchFamily="18" charset="0"/>
                          </a:rPr>
                          <m:t>;</m:t>
                        </m:r>
                        <m:sSub>
                          <m:sSubPr>
                            <m:ctrlPr>
                              <a:rPr lang="en-US" altLang="ja-JP" sz="3200" b="0" i="1" smtClean="0">
                                <a:solidFill>
                                  <a:schemeClr val="tx1"/>
                                </a:solidFill>
                                <a:latin typeface="Cambria Math" panose="02040503050406030204" pitchFamily="18" charset="0"/>
                              </a:rPr>
                            </m:ctrlPr>
                          </m:sSubPr>
                          <m:e>
                            <m:r>
                              <a:rPr lang="ja-JP" altLang="en-US" sz="3200" b="0" i="1" smtClean="0">
                                <a:solidFill>
                                  <a:schemeClr val="tx1"/>
                                </a:solidFill>
                                <a:latin typeface="Cambria Math" panose="02040503050406030204" pitchFamily="18" charset="0"/>
                              </a:rPr>
                              <m:t>𝜇</m:t>
                            </m:r>
                          </m:e>
                          <m:sub>
                            <m:r>
                              <a:rPr lang="en-US" altLang="ja-JP" sz="3200" b="0" i="1" smtClean="0">
                                <a:solidFill>
                                  <a:schemeClr val="tx1"/>
                                </a:solidFill>
                                <a:latin typeface="Cambria Math" panose="02040503050406030204" pitchFamily="18" charset="0"/>
                              </a:rPr>
                              <m:t>0</m:t>
                            </m:r>
                          </m:sub>
                        </m:sSub>
                        <m:r>
                          <a:rPr lang="en-US" altLang="ja-JP" sz="3200" b="0" i="1" smtClean="0">
                            <a:solidFill>
                              <a:schemeClr val="tx1"/>
                            </a:solidFill>
                            <a:latin typeface="Cambria Math" panose="02040503050406030204" pitchFamily="18" charset="0"/>
                          </a:rPr>
                          <m:t>,</m:t>
                        </m:r>
                        <m:sSub>
                          <m:sSubPr>
                            <m:ctrlPr>
                              <a:rPr lang="en-US" altLang="ja-JP" sz="3200" b="0" i="1" smtClean="0">
                                <a:solidFill>
                                  <a:schemeClr val="tx1"/>
                                </a:solidFill>
                                <a:latin typeface="Cambria Math" panose="02040503050406030204" pitchFamily="18" charset="0"/>
                              </a:rPr>
                            </m:ctrlPr>
                          </m:sSubPr>
                          <m:e>
                            <m:r>
                              <m:rPr>
                                <m:sty m:val="p"/>
                              </m:rPr>
                              <a:rPr lang="el-GR" altLang="ja-JP" sz="3200" i="1">
                                <a:solidFill>
                                  <a:schemeClr val="tx1"/>
                                </a:solidFill>
                                <a:latin typeface="Cambria Math" panose="02040503050406030204" pitchFamily="18" charset="0"/>
                                <a:ea typeface="Cambria Math" panose="02040503050406030204" pitchFamily="18" charset="0"/>
                              </a:rPr>
                              <m:t>Σ</m:t>
                            </m:r>
                          </m:e>
                          <m:sub>
                            <m:r>
                              <a:rPr lang="en-US" altLang="ja-JP" sz="3200" b="0" i="1" smtClean="0">
                                <a:solidFill>
                                  <a:schemeClr val="tx1"/>
                                </a:solidFill>
                                <a:latin typeface="Cambria Math" panose="02040503050406030204" pitchFamily="18" charset="0"/>
                              </a:rPr>
                              <m:t>0</m:t>
                            </m:r>
                          </m:sub>
                        </m:sSub>
                      </m:e>
                    </m:d>
                  </m:oMath>
                </a14:m>
                <a:endParaRPr lang="en-US" altLang="ja-JP" sz="3200" b="0" dirty="0">
                  <a:solidFill>
                    <a:schemeClr val="tx1"/>
                  </a:solidFill>
                  <a:latin typeface="Cambria Math" panose="02040503050406030204" pitchFamily="18" charset="0"/>
                  <a:ea typeface="Cambria Math" panose="02040503050406030204" pitchFamily="18" charset="0"/>
                </a:endParaRPr>
              </a:p>
              <a:p>
                <a:pPr lvl="0" fontAlgn="base">
                  <a:spcBef>
                    <a:spcPct val="0"/>
                  </a:spcBef>
                  <a:spcAft>
                    <a:spcPct val="0"/>
                  </a:spcAft>
                  <a:defRPr/>
                </a:pPr>
                <a:r>
                  <a:rPr kumimoji="1" lang="ja-JP" altLang="en-US" sz="3200" b="1" u="none" strike="noStrike" kern="1200" cap="none" spc="0" normalizeH="0" baseline="0" noProof="0" dirty="0">
                    <a:ln>
                      <a:noFill/>
                    </a:ln>
                    <a:solidFill>
                      <a:schemeClr val="tx1"/>
                    </a:solidFill>
                    <a:effectLst/>
                    <a:uLnTx/>
                    <a:uFillTx/>
                  </a:rPr>
                  <a:t>尤度：</a:t>
                </a:r>
                <a:r>
                  <a:rPr lang="ja-JP" altLang="en-US" sz="3200" dirty="0">
                    <a:solidFill>
                      <a:schemeClr val="tx1"/>
                    </a:solidFill>
                    <a:latin typeface="Cambria Math" panose="02040503050406030204" pitchFamily="18" charset="0"/>
                  </a:rPr>
                  <a:t> </a:t>
                </a:r>
                <a14:m>
                  <m:oMath xmlns:m="http://schemas.openxmlformats.org/officeDocument/2006/math">
                    <m:r>
                      <a:rPr lang="en-US" altLang="ja-JP" sz="3200" b="0" i="1" smtClean="0">
                        <a:solidFill>
                          <a:schemeClr val="tx1"/>
                        </a:solidFill>
                        <a:latin typeface="Cambria Math" panose="02040503050406030204" pitchFamily="18" charset="0"/>
                      </a:rPr>
                      <m:t>𝑝</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𝑌</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𝐴</m:t>
                    </m:r>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𝑋</m:t>
                    </m:r>
                    <m:r>
                      <a:rPr lang="en-US" altLang="ja-JP" sz="3200" b="0" i="1" smtClean="0">
                        <a:solidFill>
                          <a:schemeClr val="tx1"/>
                        </a:solidFill>
                        <a:latin typeface="Cambria Math" panose="02040503050406030204" pitchFamily="18" charset="0"/>
                      </a:rPr>
                      <m:t>,</m:t>
                    </m:r>
                    <m:sSup>
                      <m:sSupPr>
                        <m:ctrlPr>
                          <a:rPr lang="en-US" altLang="ja-JP" sz="3200" i="1">
                            <a:solidFill>
                              <a:schemeClr val="tx1"/>
                            </a:solidFill>
                            <a:latin typeface="Cambria Math" panose="02040503050406030204" pitchFamily="18" charset="0"/>
                          </a:rPr>
                        </m:ctrlPr>
                      </m:sSupPr>
                      <m:e>
                        <m:r>
                          <a:rPr lang="ja-JP" altLang="en-US" sz="3200" i="1">
                            <a:solidFill>
                              <a:schemeClr val="tx1"/>
                            </a:solidFill>
                            <a:latin typeface="Cambria Math" panose="02040503050406030204" pitchFamily="18" charset="0"/>
                          </a:rPr>
                          <m:t>𝜎</m:t>
                        </m:r>
                      </m:e>
                      <m:sup>
                        <m:r>
                          <a:rPr lang="en-US" altLang="ja-JP" sz="3200" i="1">
                            <a:solidFill>
                              <a:schemeClr val="tx1"/>
                            </a:solidFill>
                            <a:latin typeface="Cambria Math" panose="02040503050406030204" pitchFamily="18" charset="0"/>
                          </a:rPr>
                          <m:t>2</m:t>
                        </m:r>
                      </m:sup>
                    </m:sSup>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d>
                      <m:dPr>
                        <m:ctrlPr>
                          <a:rPr lang="en-US" altLang="ja-JP" sz="3200" b="0" i="1" smtClean="0">
                            <a:solidFill>
                              <a:schemeClr val="tx1"/>
                            </a:solidFill>
                            <a:latin typeface="Cambria Math" panose="02040503050406030204" pitchFamily="18" charset="0"/>
                          </a:rPr>
                        </m:ctrlPr>
                      </m:dPr>
                      <m:e>
                        <m:r>
                          <a:rPr lang="en-US" altLang="ja-JP" sz="3200" b="0" i="1" smtClean="0">
                            <a:solidFill>
                              <a:schemeClr val="tx1"/>
                            </a:solidFill>
                            <a:latin typeface="Cambria Math" panose="02040503050406030204" pitchFamily="18" charset="0"/>
                          </a:rPr>
                          <m:t>𝑌</m:t>
                        </m:r>
                        <m:r>
                          <a:rPr lang="en-US" altLang="ja-JP" sz="3200" b="0" i="1" smtClean="0">
                            <a:solidFill>
                              <a:schemeClr val="tx1"/>
                            </a:solidFill>
                            <a:latin typeface="Cambria Math" panose="02040503050406030204" pitchFamily="18" charset="0"/>
                          </a:rPr>
                          <m:t>;</m:t>
                        </m:r>
                        <m:r>
                          <a:rPr lang="en-US" altLang="ja-JP" sz="3200" i="1">
                            <a:solidFill>
                              <a:schemeClr val="tx1"/>
                            </a:solidFill>
                            <a:latin typeface="Cambria Math" panose="02040503050406030204" pitchFamily="18" charset="0"/>
                          </a:rPr>
                          <m:t>𝑋𝐴</m:t>
                        </m:r>
                        <m:r>
                          <a:rPr lang="en-US" altLang="ja-JP" sz="3200" b="0" i="1" smtClean="0">
                            <a:solidFill>
                              <a:schemeClr val="tx1"/>
                            </a:solidFill>
                            <a:latin typeface="Cambria Math" panose="02040503050406030204" pitchFamily="18" charset="0"/>
                          </a:rPr>
                          <m:t>,</m:t>
                        </m:r>
                        <m:sSup>
                          <m:sSupPr>
                            <m:ctrlPr>
                              <a:rPr lang="en-US" altLang="ja-JP" sz="3200" i="1">
                                <a:solidFill>
                                  <a:schemeClr val="tx1"/>
                                </a:solidFill>
                                <a:latin typeface="Cambria Math" panose="02040503050406030204" pitchFamily="18" charset="0"/>
                              </a:rPr>
                            </m:ctrlPr>
                          </m:sSupPr>
                          <m:e>
                            <m:r>
                              <a:rPr lang="ja-JP" altLang="en-US" sz="3200" i="1">
                                <a:solidFill>
                                  <a:schemeClr val="tx1"/>
                                </a:solidFill>
                                <a:latin typeface="Cambria Math" panose="02040503050406030204" pitchFamily="18" charset="0"/>
                              </a:rPr>
                              <m:t>𝜎</m:t>
                            </m:r>
                          </m:e>
                          <m:sup>
                            <m:r>
                              <a:rPr lang="en-US" altLang="ja-JP" sz="3200" i="1">
                                <a:solidFill>
                                  <a:schemeClr val="tx1"/>
                                </a:solidFill>
                                <a:latin typeface="Cambria Math" panose="02040503050406030204" pitchFamily="18" charset="0"/>
                              </a:rPr>
                              <m:t>2</m:t>
                            </m:r>
                          </m:sup>
                        </m:sSup>
                        <m:r>
                          <a:rPr lang="en-US" altLang="ja-JP" sz="3200" b="0" i="1" smtClean="0">
                            <a:solidFill>
                              <a:schemeClr val="tx1"/>
                            </a:solidFill>
                            <a:latin typeface="Cambria Math" panose="02040503050406030204" pitchFamily="18" charset="0"/>
                          </a:rPr>
                          <m:t>𝐼</m:t>
                        </m:r>
                      </m:e>
                    </m:d>
                  </m:oMath>
                </a14:m>
                <a:r>
                  <a:rPr kumimoji="1" lang="ja-JP" altLang="en-US" sz="3200" b="1" u="none" strike="noStrike" kern="1200" cap="none" spc="0" normalizeH="0" baseline="0" noProof="0" dirty="0">
                    <a:ln>
                      <a:noFill/>
                    </a:ln>
                    <a:solidFill>
                      <a:schemeClr val="tx1"/>
                    </a:solidFill>
                    <a:effectLst/>
                    <a:uLnTx/>
                    <a:uFillTx/>
                  </a:rPr>
                  <a:t> </a:t>
                </a:r>
                <a:endParaRPr lang="en-US" altLang="ja-JP" sz="3200" b="0" dirty="0">
                  <a:solidFill>
                    <a:schemeClr val="tx1"/>
                  </a:solidFill>
                  <a:latin typeface="Cambria Math" panose="02040503050406030204" pitchFamily="18" charset="0"/>
                  <a:ea typeface="Cambria Math" panose="02040503050406030204" pitchFamily="18" charset="0"/>
                </a:endParaRPr>
              </a:p>
              <a:p>
                <a:pPr lvl="0" fontAlgn="base">
                  <a:spcBef>
                    <a:spcPct val="0"/>
                  </a:spcBef>
                  <a:spcAft>
                    <a:spcPct val="0"/>
                  </a:spcAft>
                  <a:defRPr/>
                </a:pPr>
                <a:r>
                  <a:rPr kumimoji="1" lang="ja-JP" altLang="en-US" sz="3200" b="1" u="none" strike="noStrike" kern="1200" cap="none" spc="0" normalizeH="0" baseline="0" noProof="0" dirty="0">
                    <a:ln>
                      <a:noFill/>
                    </a:ln>
                    <a:solidFill>
                      <a:schemeClr val="tx1"/>
                    </a:solidFill>
                    <a:effectLst/>
                    <a:uLnTx/>
                    <a:uFillTx/>
                  </a:rPr>
                  <a:t>データ</a:t>
                </a:r>
                <a:r>
                  <a:rPr kumimoji="1" lang="en-US" altLang="ja-JP" sz="3200" b="1" i="1" u="none" strike="noStrike" kern="1200" cap="none" spc="0" normalizeH="0" baseline="0" noProof="0" dirty="0">
                    <a:ln>
                      <a:noFill/>
                    </a:ln>
                    <a:solidFill>
                      <a:schemeClr val="tx1"/>
                    </a:solidFill>
                    <a:effectLst/>
                    <a:uLnTx/>
                    <a:uFillTx/>
                  </a:rPr>
                  <a:t>X</a:t>
                </a:r>
                <a:r>
                  <a:rPr kumimoji="1" lang="ja-JP" altLang="en-US" sz="3200" b="1" u="none" strike="noStrike" kern="1200" cap="none" spc="0" normalizeH="0" baseline="0" noProof="0" dirty="0">
                    <a:ln>
                      <a:noFill/>
                    </a:ln>
                    <a:solidFill>
                      <a:schemeClr val="tx1"/>
                    </a:solidFill>
                    <a:effectLst/>
                    <a:uLnTx/>
                    <a:uFillTx/>
                  </a:rPr>
                  <a:t>で</a:t>
                </a:r>
                <a14:m>
                  <m:oMath xmlns:m="http://schemas.openxmlformats.org/officeDocument/2006/math">
                    <m:r>
                      <a:rPr lang="en-US" altLang="ja-JP" sz="3200" b="1" i="1" smtClean="0">
                        <a:solidFill>
                          <a:schemeClr val="tx1"/>
                        </a:solidFill>
                        <a:latin typeface="Cambria Math" panose="02040503050406030204" pitchFamily="18" charset="0"/>
                      </a:rPr>
                      <m:t>𝑨</m:t>
                    </m:r>
                  </m:oMath>
                </a14:m>
                <a:r>
                  <a:rPr lang="ja-JP" altLang="en-US" sz="3200" b="1" dirty="0">
                    <a:solidFill>
                      <a:schemeClr val="tx1"/>
                    </a:solidFill>
                    <a:latin typeface="Cambria Math" panose="02040503050406030204" pitchFamily="18" charset="0"/>
                  </a:rPr>
                  <a:t>の分布を更新</a:t>
                </a:r>
                <a:r>
                  <a:rPr lang="en-US" altLang="ja-JP" sz="3200" b="1" dirty="0">
                    <a:solidFill>
                      <a:schemeClr val="tx1"/>
                    </a:solidFill>
                    <a:latin typeface="Cambria Math" panose="02040503050406030204" pitchFamily="18" charset="0"/>
                  </a:rPr>
                  <a:t>: </a:t>
                </a:r>
                <a:r>
                  <a:rPr kumimoji="1" lang="ja-JP" altLang="en-US" sz="3200" b="1" u="none" strike="noStrike" kern="1200" cap="none" spc="0" normalizeH="0" baseline="0" noProof="0" dirty="0">
                    <a:ln>
                      <a:noFill/>
                    </a:ln>
                    <a:solidFill>
                      <a:schemeClr val="tx1"/>
                    </a:solidFill>
                    <a:effectLst/>
                    <a:uLnTx/>
                    <a:uFillTx/>
                  </a:rPr>
                  <a:t>事後分布 </a:t>
                </a:r>
                <a:r>
                  <a:rPr kumimoji="1" lang="en-US" altLang="ja-JP" sz="3200" b="1" u="none" strike="noStrike" kern="1200" cap="none" spc="0" normalizeH="0" baseline="0" noProof="0" dirty="0">
                    <a:ln>
                      <a:noFill/>
                    </a:ln>
                    <a:solidFill>
                      <a:schemeClr val="tx1"/>
                    </a:solidFill>
                    <a:effectLst/>
                    <a:uLnTx/>
                    <a:uFillTx/>
                  </a:rPr>
                  <a:t>(</a:t>
                </a:r>
                <a:r>
                  <a:rPr kumimoji="1" lang="ja-JP" altLang="en-US" sz="3200" b="1" u="none" strike="noStrike" kern="1200" cap="none" spc="0" normalizeH="0" baseline="0" noProof="0" dirty="0">
                    <a:ln>
                      <a:noFill/>
                    </a:ln>
                    <a:solidFill>
                      <a:schemeClr val="tx1"/>
                    </a:solidFill>
                    <a:effectLst/>
                    <a:uLnTx/>
                    <a:uFillTx/>
                  </a:rPr>
                  <a:t>ベイズの定理</a:t>
                </a:r>
                <a:r>
                  <a:rPr kumimoji="1" lang="en-US" altLang="ja-JP" sz="3200" b="1" u="none" strike="noStrike" kern="1200" cap="none" spc="0" normalizeH="0" baseline="0" noProof="0" dirty="0">
                    <a:ln>
                      <a:noFill/>
                    </a:ln>
                    <a:solidFill>
                      <a:schemeClr val="tx1"/>
                    </a:solidFill>
                    <a:effectLst/>
                    <a:uLnTx/>
                    <a:uFillTx/>
                  </a:rPr>
                  <a:t>)</a:t>
                </a:r>
              </a:p>
              <a:p>
                <a:pPr lvl="0" fontAlgn="base">
                  <a:spcBef>
                    <a:spcPct val="0"/>
                  </a:spcBef>
                  <a:spcAft>
                    <a:spcPct val="0"/>
                  </a:spcAft>
                  <a:defRPr/>
                </a:pPr>
                <a:r>
                  <a:rPr lang="ja-JP" altLang="en-US" sz="3200" b="1" noProof="0" dirty="0">
                    <a:solidFill>
                      <a:srgbClr val="FF0000"/>
                    </a:solidFill>
                  </a:rPr>
                  <a:t>　</a:t>
                </a:r>
                <a14:m>
                  <m:oMath xmlns:m="http://schemas.openxmlformats.org/officeDocument/2006/math">
                    <m:r>
                      <a:rPr lang="en-US" altLang="ja-JP" sz="3200" b="1" i="1" smtClean="0">
                        <a:solidFill>
                          <a:srgbClr val="FF0000"/>
                        </a:solidFill>
                        <a:latin typeface="Cambria Math" panose="02040503050406030204" pitchFamily="18" charset="0"/>
                      </a:rPr>
                      <m:t>𝒑</m:t>
                    </m:r>
                    <m:d>
                      <m:dPr>
                        <m:ctrlPr>
                          <a:rPr lang="en-US" altLang="ja-JP" sz="3200" b="1" i="1">
                            <a:solidFill>
                              <a:srgbClr val="FF0000"/>
                            </a:solidFill>
                            <a:latin typeface="Cambria Math" panose="02040503050406030204" pitchFamily="18" charset="0"/>
                          </a:rPr>
                        </m:ctrlPr>
                      </m:dPr>
                      <m:e>
                        <m:r>
                          <a:rPr lang="en-US" altLang="ja-JP" sz="3200" b="1" i="1" smtClean="0">
                            <a:solidFill>
                              <a:srgbClr val="FF0000"/>
                            </a:solidFill>
                            <a:latin typeface="Cambria Math" panose="02040503050406030204" pitchFamily="18" charset="0"/>
                          </a:rPr>
                          <m:t>𝑨</m:t>
                        </m:r>
                        <m:r>
                          <a:rPr lang="en-US" altLang="ja-JP" sz="3200" b="1" i="1">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𝒀</m:t>
                        </m:r>
                        <m:r>
                          <a:rPr lang="en-US" altLang="ja-JP" sz="3200" b="1" i="1" smtClean="0">
                            <a:solidFill>
                              <a:srgbClr val="FF0000"/>
                            </a:solidFill>
                            <a:latin typeface="Cambria Math" panose="02040503050406030204" pitchFamily="18" charset="0"/>
                          </a:rPr>
                          <m:t>,</m:t>
                        </m:r>
                        <m:r>
                          <a:rPr lang="en-US" altLang="ja-JP" sz="3200" b="1" i="1" smtClean="0">
                            <a:solidFill>
                              <a:srgbClr val="FF0000"/>
                            </a:solidFill>
                            <a:latin typeface="Cambria Math" panose="02040503050406030204" pitchFamily="18" charset="0"/>
                          </a:rPr>
                          <m:t>𝑿</m:t>
                        </m:r>
                        <m:r>
                          <a:rPr lang="en-US" altLang="ja-JP" sz="3200" b="1" i="1" smtClean="0">
                            <a:solidFill>
                              <a:srgbClr val="FF0000"/>
                            </a:solidFill>
                            <a:latin typeface="Cambria Math" panose="02040503050406030204" pitchFamily="18" charset="0"/>
                          </a:rPr>
                          <m:t>,</m:t>
                        </m:r>
                        <m:sSup>
                          <m:sSupPr>
                            <m:ctrlPr>
                              <a:rPr lang="en-US" altLang="ja-JP" sz="3200" b="1" i="1">
                                <a:solidFill>
                                  <a:srgbClr val="FF0000"/>
                                </a:solidFill>
                                <a:latin typeface="Cambria Math" panose="02040503050406030204" pitchFamily="18" charset="0"/>
                              </a:rPr>
                            </m:ctrlPr>
                          </m:sSupPr>
                          <m:e>
                            <m:r>
                              <a:rPr lang="ja-JP" altLang="en-US" sz="3200" b="1" i="1">
                                <a:solidFill>
                                  <a:srgbClr val="FF0000"/>
                                </a:solidFill>
                                <a:latin typeface="Cambria Math" panose="02040503050406030204" pitchFamily="18" charset="0"/>
                              </a:rPr>
                              <m:t>𝝈</m:t>
                            </m:r>
                          </m:e>
                          <m:sup>
                            <m:r>
                              <a:rPr lang="en-US" altLang="ja-JP" sz="3200" b="1" i="1">
                                <a:solidFill>
                                  <a:srgbClr val="FF0000"/>
                                </a:solidFill>
                                <a:latin typeface="Cambria Math" panose="02040503050406030204" pitchFamily="18" charset="0"/>
                              </a:rPr>
                              <m:t>𝟐</m:t>
                            </m:r>
                          </m:sup>
                        </m:sSup>
                      </m:e>
                    </m:d>
                    <m:r>
                      <a:rPr lang="en-US" altLang="ja-JP" sz="3200" b="1" i="1">
                        <a:solidFill>
                          <a:srgbClr val="FF0000"/>
                        </a:solidFill>
                        <a:latin typeface="Cambria Math" panose="02040503050406030204" pitchFamily="18" charset="0"/>
                      </a:rPr>
                      <m:t>:</m:t>
                    </m:r>
                  </m:oMath>
                </a14:m>
                <a:r>
                  <a:rPr kumimoji="1" lang="ja-JP" altLang="en-US" sz="3200" b="1" i="0" u="none" strike="noStrike" kern="1200" cap="none" spc="0" normalizeH="0" baseline="0" noProof="0" dirty="0">
                    <a:ln>
                      <a:noFill/>
                    </a:ln>
                    <a:solidFill>
                      <a:srgbClr val="FF0000"/>
                    </a:solidFill>
                    <a:effectLst/>
                    <a:uLnTx/>
                    <a:uFillTx/>
                    <a:latin typeface="Times New Roman"/>
                    <a:ea typeface="ＭＳ Ｐゴシック"/>
                  </a:rPr>
                  <a:t> 解析的には求められないので、</a:t>
                </a:r>
                <a:endParaRPr kumimoji="1" lang="en-US" altLang="ja-JP" sz="3200" b="1" i="0" u="none" strike="noStrike" kern="1200" cap="none" spc="0" normalizeH="0" baseline="0" noProof="0" dirty="0">
                  <a:ln>
                    <a:noFill/>
                  </a:ln>
                  <a:solidFill>
                    <a:srgbClr val="FF0000"/>
                  </a:solidFill>
                  <a:effectLst/>
                  <a:uLnTx/>
                  <a:uFillTx/>
                  <a:latin typeface="Times New Roman"/>
                  <a:ea typeface="ＭＳ Ｐゴシック"/>
                </a:endParaRPr>
              </a:p>
              <a:p>
                <a:pPr lvl="0" fontAlgn="base">
                  <a:spcBef>
                    <a:spcPct val="0"/>
                  </a:spcBef>
                  <a:spcAft>
                    <a:spcPct val="0"/>
                  </a:spcAft>
                  <a:defRPr/>
                </a:pPr>
                <a:r>
                  <a:rPr kumimoji="1" lang="ja-JP" altLang="en-US" sz="3200" b="1"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3200" b="1" i="0" u="none" strike="noStrike" kern="1200" cap="none" spc="0" normalizeH="0" baseline="0" noProof="0" dirty="0">
                    <a:ln>
                      <a:noFill/>
                    </a:ln>
                    <a:solidFill>
                      <a:srgbClr val="FF0000"/>
                    </a:solidFill>
                    <a:effectLst/>
                    <a:uLnTx/>
                    <a:uFillTx/>
                    <a:latin typeface="Times New Roman"/>
                    <a:ea typeface="ＭＳ Ｐゴシック"/>
                  </a:rPr>
                  <a:t>MCMC</a:t>
                </a:r>
                <a:r>
                  <a:rPr kumimoji="1" lang="ja-JP" altLang="en-US" sz="3200" b="1" i="0" u="none" strike="noStrike" kern="1200" cap="none" spc="0" normalizeH="0" baseline="0" noProof="0" dirty="0">
                    <a:ln>
                      <a:noFill/>
                    </a:ln>
                    <a:solidFill>
                      <a:srgbClr val="FF0000"/>
                    </a:solidFill>
                    <a:effectLst/>
                    <a:uLnTx/>
                    <a:uFillTx/>
                    <a:latin typeface="Times New Roman"/>
                    <a:ea typeface="ＭＳ Ｐゴシック"/>
                  </a:rPr>
                  <a:t> </a:t>
                </a:r>
                <a:r>
                  <a:rPr kumimoji="1" lang="en-US" altLang="ja-JP" sz="3200" b="1" i="0" u="none" strike="noStrike" kern="1200" cap="none" spc="0" normalizeH="0" baseline="0" noProof="0" dirty="0">
                    <a:ln>
                      <a:noFill/>
                    </a:ln>
                    <a:solidFill>
                      <a:srgbClr val="FF0000"/>
                    </a:solidFill>
                    <a:effectLst/>
                    <a:uLnTx/>
                    <a:uFillTx/>
                    <a:latin typeface="Times New Roman"/>
                    <a:ea typeface="ＭＳ Ｐゴシック"/>
                  </a:rPr>
                  <a:t>sampling</a:t>
                </a:r>
                <a:r>
                  <a:rPr kumimoji="1" lang="ja-JP" altLang="en-US" sz="3200" b="1" i="0" u="none" strike="noStrike" kern="1200" cap="none" spc="0" normalizeH="0" baseline="0" noProof="0" dirty="0">
                    <a:ln>
                      <a:noFill/>
                    </a:ln>
                    <a:solidFill>
                      <a:srgbClr val="FF0000"/>
                    </a:solidFill>
                    <a:effectLst/>
                    <a:uLnTx/>
                    <a:uFillTx/>
                    <a:latin typeface="Times New Roman"/>
                    <a:ea typeface="ＭＳ Ｐゴシック"/>
                  </a:rPr>
                  <a:t>等により</a:t>
                </a:r>
                <a14:m>
                  <m:oMath xmlns:m="http://schemas.openxmlformats.org/officeDocument/2006/math">
                    <m:acc>
                      <m:accPr>
                        <m:chr m:val="̂"/>
                        <m:ctrlPr>
                          <a:rPr lang="en-US" altLang="ja-JP" sz="3200" b="1" i="1" smtClean="0">
                            <a:solidFill>
                              <a:srgbClr val="FF0000"/>
                            </a:solidFill>
                            <a:latin typeface="Cambria Math" panose="02040503050406030204" pitchFamily="18" charset="0"/>
                          </a:rPr>
                        </m:ctrlPr>
                      </m:accPr>
                      <m:e>
                        <m:r>
                          <a:rPr lang="en-US" altLang="ja-JP" sz="3200" b="1" i="1" smtClean="0">
                            <a:solidFill>
                              <a:srgbClr val="FF0000"/>
                            </a:solidFill>
                            <a:latin typeface="Cambria Math" panose="02040503050406030204" pitchFamily="18" charset="0"/>
                          </a:rPr>
                          <m:t>𝑨</m:t>
                        </m:r>
                      </m:e>
                    </m:acc>
                  </m:oMath>
                </a14:m>
                <a:r>
                  <a:rPr lang="en-US" altLang="ja-JP" sz="3200" b="1" i="1" dirty="0">
                    <a:solidFill>
                      <a:srgbClr val="FF0000"/>
                    </a:solidFill>
                    <a:latin typeface="Cambria Math" panose="02040503050406030204" pitchFamily="18" charset="0"/>
                  </a:rPr>
                  <a:t>, </a:t>
                </a:r>
                <a14:m>
                  <m:oMath xmlns:m="http://schemas.openxmlformats.org/officeDocument/2006/math">
                    <m:sSub>
                      <m:sSubPr>
                        <m:ctrlPr>
                          <a:rPr lang="en-US" altLang="ja-JP" sz="3200" b="1" i="1" smtClean="0">
                            <a:solidFill>
                              <a:srgbClr val="FF0000"/>
                            </a:solidFill>
                            <a:latin typeface="Cambria Math" panose="02040503050406030204" pitchFamily="18" charset="0"/>
                          </a:rPr>
                        </m:ctrlPr>
                      </m:sSubPr>
                      <m:e>
                        <m:r>
                          <a:rPr lang="ja-JP" altLang="en-US" sz="3200" b="1" i="1" smtClean="0">
                            <a:solidFill>
                              <a:srgbClr val="FF0000"/>
                            </a:solidFill>
                            <a:latin typeface="Cambria Math" panose="02040503050406030204" pitchFamily="18" charset="0"/>
                          </a:rPr>
                          <m:t>𝜮</m:t>
                        </m:r>
                      </m:e>
                      <m:sub>
                        <m:r>
                          <a:rPr lang="en-US" altLang="ja-JP" sz="3200" b="1" i="1" smtClean="0">
                            <a:solidFill>
                              <a:srgbClr val="FF0000"/>
                            </a:solidFill>
                            <a:latin typeface="Cambria Math" panose="02040503050406030204" pitchFamily="18" charset="0"/>
                          </a:rPr>
                          <m:t>𝑨</m:t>
                        </m:r>
                      </m:sub>
                    </m:sSub>
                  </m:oMath>
                </a14:m>
                <a:r>
                  <a:rPr lang="ja-JP" altLang="en-US" sz="3200" b="1" dirty="0">
                    <a:solidFill>
                      <a:srgbClr val="FF0000"/>
                    </a:solidFill>
                    <a:latin typeface="Cambria Math" panose="02040503050406030204" pitchFamily="18" charset="0"/>
                  </a:rPr>
                  <a:t>を求める</a:t>
                </a:r>
                <a:endParaRPr lang="en-US" altLang="ja-JP" sz="3200" b="1" dirty="0">
                  <a:solidFill>
                    <a:srgbClr val="FF0000"/>
                  </a:solidFill>
                  <a:latin typeface="Cambria Math" panose="02040503050406030204" pitchFamily="18" charset="0"/>
                </a:endParaRPr>
              </a:p>
              <a:p>
                <a:pPr lvl="0" fontAlgn="base">
                  <a:spcBef>
                    <a:spcPct val="0"/>
                  </a:spcBef>
                  <a:spcAft>
                    <a:spcPct val="0"/>
                  </a:spcAft>
                  <a:defRPr/>
                </a:pPr>
                <a:endParaRPr lang="en-US" altLang="ja-JP" sz="3200" b="0" i="0" dirty="0">
                  <a:latin typeface="Times New Roman"/>
                </a:endParaRPr>
              </a:p>
              <a:p>
                <a:pPr lvl="0" fontAlgn="base">
                  <a:spcBef>
                    <a:spcPct val="0"/>
                  </a:spcBef>
                  <a:spcAft>
                    <a:spcPct val="0"/>
                  </a:spcAft>
                  <a:defRPr/>
                </a:pPr>
                <a:r>
                  <a:rPr lang="ja-JP" altLang="en-US" sz="3200" dirty="0">
                    <a:latin typeface="Times New Roman"/>
                    <a:ea typeface="ＭＳ Ｐゴシック"/>
                  </a:rPr>
                  <a:t>データが与えられていない</a:t>
                </a:r>
                <a14:m>
                  <m:oMath xmlns:m="http://schemas.openxmlformats.org/officeDocument/2006/math">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𝑋</m:t>
                        </m:r>
                      </m:e>
                      <m:sub>
                        <m:r>
                          <a:rPr lang="en-US" altLang="ja-JP" sz="3200" i="1">
                            <a:latin typeface="Cambria Math" panose="02040503050406030204" pitchFamily="18" charset="0"/>
                          </a:rPr>
                          <m:t>𝑛𝑒𝑤</m:t>
                        </m:r>
                      </m:sub>
                    </m:sSub>
                    <m:r>
                      <a:rPr lang="en-US" altLang="ja-JP" sz="3200" i="1">
                        <a:latin typeface="Cambria Math" panose="02040503050406030204" pitchFamily="18" charset="0"/>
                      </a:rPr>
                      <m:t> </m:t>
                    </m:r>
                    <m:r>
                      <a:rPr lang="ja-JP" altLang="en-US" sz="3200" i="1">
                        <a:latin typeface="Cambria Math" panose="02040503050406030204" pitchFamily="18" charset="0"/>
                      </a:rPr>
                      <m:t>における</m:t>
                    </m:r>
                    <m:r>
                      <a:rPr lang="en-US" altLang="ja-JP" sz="3200" b="0" i="1" smtClean="0">
                        <a:latin typeface="Cambria Math" panose="02040503050406030204" pitchFamily="18" charset="0"/>
                      </a:rPr>
                      <m:t>𝑌</m:t>
                    </m:r>
                  </m:oMath>
                </a14:m>
                <a:r>
                  <a:rPr lang="ja-JP" altLang="en-US" sz="3200" dirty="0">
                    <a:latin typeface="Times New Roman"/>
                    <a:ea typeface="ＭＳ Ｐゴシック"/>
                  </a:rPr>
                  <a:t>の推定値</a:t>
                </a:r>
                <a14:m>
                  <m:oMath xmlns:m="http://schemas.openxmlformats.org/officeDocument/2006/math">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𝑌</m:t>
                        </m:r>
                      </m:e>
                      <m:sub>
                        <m:r>
                          <a:rPr lang="en-US" altLang="ja-JP" sz="3200" i="1">
                            <a:latin typeface="Cambria Math" panose="02040503050406030204" pitchFamily="18" charset="0"/>
                          </a:rPr>
                          <m:t>𝑛𝑒𝑤</m:t>
                        </m:r>
                      </m:sub>
                    </m:sSub>
                    <m:r>
                      <a:rPr lang="en-US" altLang="ja-JP" sz="3200" i="1">
                        <a:latin typeface="Cambria Math" panose="02040503050406030204" pitchFamily="18" charset="0"/>
                      </a:rPr>
                      <m:t> </m:t>
                    </m:r>
                  </m:oMath>
                </a14:m>
                <a:r>
                  <a:rPr lang="en-US" altLang="ja-JP" sz="3200" dirty="0">
                    <a:latin typeface="Times New Roman"/>
                    <a:ea typeface="ＭＳ Ｐゴシック"/>
                  </a:rPr>
                  <a:t>: </a:t>
                </a:r>
              </a:p>
              <a:p>
                <a:pPr lvl="0" fontAlgn="base">
                  <a:spcBef>
                    <a:spcPct val="0"/>
                  </a:spcBef>
                  <a:spcAft>
                    <a:spcPct val="0"/>
                  </a:spcAft>
                  <a:defRPr/>
                </a:pPr>
                <a:r>
                  <a:rPr lang="en-US" altLang="ja-JP" sz="3200" b="0" dirty="0">
                    <a:solidFill>
                      <a:schemeClr val="tx1"/>
                    </a:solidFill>
                    <a:latin typeface="Times New Roman"/>
                    <a:ea typeface="ＭＳ Ｐゴシック"/>
                  </a:rPr>
                  <a:t>	</a:t>
                </a:r>
                <a14:m>
                  <m:oMath xmlns:m="http://schemas.openxmlformats.org/officeDocument/2006/math">
                    <m:r>
                      <a:rPr lang="en-US" altLang="ja-JP" sz="3200" b="0" i="1" smtClean="0">
                        <a:solidFill>
                          <a:schemeClr val="tx1"/>
                        </a:solidFill>
                        <a:latin typeface="Cambria Math" panose="02040503050406030204" pitchFamily="18" charset="0"/>
                      </a:rPr>
                      <m:t>𝑝</m:t>
                    </m:r>
                    <m:r>
                      <a:rPr lang="en-US" altLang="ja-JP" sz="3200" b="0" i="1" smtClean="0">
                        <a:solidFill>
                          <a:schemeClr val="tx1"/>
                        </a:solidFill>
                        <a:latin typeface="Cambria Math" panose="02040503050406030204" pitchFamily="18" charset="0"/>
                      </a:rPr>
                      <m:t>(</m:t>
                    </m:r>
                    <m:sSub>
                      <m:sSubPr>
                        <m:ctrlPr>
                          <a:rPr lang="en-US" altLang="ja-JP" sz="3200" b="0" i="1" smtClean="0">
                            <a:solidFill>
                              <a:schemeClr val="tx1"/>
                            </a:solidFill>
                            <a:latin typeface="Cambria Math" panose="02040503050406030204" pitchFamily="18" charset="0"/>
                          </a:rPr>
                        </m:ctrlPr>
                      </m:sSubPr>
                      <m:e>
                        <m:r>
                          <a:rPr lang="en-US" altLang="ja-JP" sz="3200" b="0" i="1" smtClean="0">
                            <a:solidFill>
                              <a:schemeClr val="tx1"/>
                            </a:solidFill>
                            <a:latin typeface="Cambria Math" panose="02040503050406030204" pitchFamily="18" charset="0"/>
                          </a:rPr>
                          <m:t>𝑌</m:t>
                        </m:r>
                      </m:e>
                      <m:sub>
                        <m:r>
                          <a:rPr lang="en-US" altLang="ja-JP" sz="3200" b="0" i="1" smtClean="0">
                            <a:solidFill>
                              <a:schemeClr val="tx1"/>
                            </a:solidFill>
                            <a:latin typeface="Cambria Math" panose="02040503050406030204" pitchFamily="18" charset="0"/>
                          </a:rPr>
                          <m:t>𝑛𝑒𝑤</m:t>
                        </m:r>
                      </m:sub>
                    </m:sSub>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𝑋</m:t>
                    </m:r>
                    <m:r>
                      <a:rPr lang="en-US" altLang="ja-JP" sz="3200" i="1">
                        <a:latin typeface="Cambria Math" panose="02040503050406030204" pitchFamily="18" charset="0"/>
                      </a:rPr>
                      <m:t>,</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𝑋</m:t>
                        </m:r>
                      </m:e>
                      <m:sub>
                        <m:r>
                          <a:rPr lang="en-US" altLang="ja-JP" sz="3200" i="1">
                            <a:latin typeface="Cambria Math" panose="02040503050406030204" pitchFamily="18" charset="0"/>
                          </a:rPr>
                          <m:t>𝑛𝑒𝑤</m:t>
                        </m:r>
                      </m:sub>
                    </m:sSub>
                    <m:r>
                      <a:rPr lang="en-US" altLang="ja-JP" sz="3200" b="0" i="1" smtClean="0">
                        <a:solidFill>
                          <a:schemeClr val="tx1"/>
                        </a:solidFill>
                        <a:latin typeface="Cambria Math" panose="02040503050406030204" pitchFamily="18" charset="0"/>
                      </a:rPr>
                      <m:t>)=</m:t>
                    </m:r>
                    <m:r>
                      <a:rPr lang="en-US" altLang="ja-JP" sz="3200" b="0" i="1" smtClean="0">
                        <a:solidFill>
                          <a:schemeClr val="tx1"/>
                        </a:solidFill>
                        <a:latin typeface="Cambria Math" panose="02040503050406030204" pitchFamily="18" charset="0"/>
                      </a:rPr>
                      <m:t>𝑁</m:t>
                    </m:r>
                    <m:r>
                      <a:rPr lang="en-US" altLang="ja-JP" sz="3200" b="0" i="1" smtClean="0">
                        <a:solidFill>
                          <a:schemeClr val="tx1"/>
                        </a:solidFill>
                        <a:latin typeface="Cambria Math" panose="02040503050406030204" pitchFamily="18" charset="0"/>
                      </a:rPr>
                      <m:t>(</m:t>
                    </m:r>
                    <m:sSup>
                      <m:sSupPr>
                        <m:ctrlPr>
                          <a:rPr lang="en-US" altLang="ja-JP" sz="3200" i="1">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𝑋</m:t>
                            </m:r>
                          </m:e>
                          <m:sub>
                            <m:r>
                              <a:rPr lang="en-US" altLang="ja-JP" sz="3200" i="1">
                                <a:latin typeface="Cambria Math" panose="02040503050406030204" pitchFamily="18" charset="0"/>
                              </a:rPr>
                              <m:t>𝑛𝑒𝑤</m:t>
                            </m:r>
                          </m:sub>
                        </m:sSub>
                      </m:e>
                      <m:sup>
                        <m:r>
                          <a:rPr lang="en-US" altLang="ja-JP" sz="3200" i="1">
                            <a:latin typeface="Cambria Math" panose="02040503050406030204" pitchFamily="18" charset="0"/>
                          </a:rPr>
                          <m:t>𝑡</m:t>
                        </m:r>
                      </m:sup>
                    </m:sSup>
                    <m:acc>
                      <m:accPr>
                        <m:chr m:val="̂"/>
                        <m:ctrlPr>
                          <a:rPr lang="en-US" altLang="ja-JP" sz="3200" i="1">
                            <a:latin typeface="Cambria Math" panose="02040503050406030204" pitchFamily="18" charset="0"/>
                          </a:rPr>
                        </m:ctrlPr>
                      </m:accPr>
                      <m:e>
                        <m:r>
                          <a:rPr lang="en-US" altLang="ja-JP" sz="3200" b="0" i="1" smtClean="0">
                            <a:latin typeface="Cambria Math" panose="02040503050406030204" pitchFamily="18" charset="0"/>
                          </a:rPr>
                          <m:t>𝐴</m:t>
                        </m:r>
                      </m:e>
                    </m:acc>
                    <m:r>
                      <a:rPr lang="en-US" altLang="ja-JP" sz="3200" i="1">
                        <a:latin typeface="Cambria Math" panose="02040503050406030204" pitchFamily="18" charset="0"/>
                      </a:rPr>
                      <m:t>,</m:t>
                    </m:r>
                    <m:sSup>
                      <m:sSupPr>
                        <m:ctrlPr>
                          <a:rPr lang="en-US" altLang="ja-JP" sz="3200" i="1">
                            <a:latin typeface="Cambria Math" panose="02040503050406030204" pitchFamily="18" charset="0"/>
                          </a:rPr>
                        </m:ctrlPr>
                      </m:sSupPr>
                      <m:e>
                        <m:r>
                          <a:rPr lang="ja-JP" altLang="en-US" sz="3200" i="1">
                            <a:latin typeface="Cambria Math" panose="02040503050406030204" pitchFamily="18" charset="0"/>
                          </a:rPr>
                          <m:t>𝜎</m:t>
                        </m:r>
                      </m:e>
                      <m:sup>
                        <m:r>
                          <a:rPr lang="en-US" altLang="ja-JP" sz="3200" i="1">
                            <a:latin typeface="Cambria Math" panose="02040503050406030204" pitchFamily="18" charset="0"/>
                          </a:rPr>
                          <m:t>2</m:t>
                        </m:r>
                      </m:sup>
                    </m:sSup>
                    <m:r>
                      <a:rPr lang="en-US" altLang="ja-JP" sz="3200" i="1">
                        <a:latin typeface="Cambria Math" panose="02040503050406030204" pitchFamily="18" charset="0"/>
                      </a:rPr>
                      <m:t>+</m:t>
                    </m:r>
                    <m:sSup>
                      <m:sSupPr>
                        <m:ctrlPr>
                          <a:rPr lang="en-US" altLang="ja-JP" sz="3200" i="1">
                            <a:latin typeface="Cambria Math" panose="02040503050406030204" pitchFamily="18" charset="0"/>
                          </a:rPr>
                        </m:ctrlPr>
                      </m:sSup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𝑋</m:t>
                            </m:r>
                          </m:e>
                          <m:sub>
                            <m:r>
                              <a:rPr lang="en-US" altLang="ja-JP" sz="3200" i="1">
                                <a:latin typeface="Cambria Math" panose="02040503050406030204" pitchFamily="18" charset="0"/>
                              </a:rPr>
                              <m:t>𝑛𝑒𝑤</m:t>
                            </m:r>
                          </m:sub>
                        </m:sSub>
                      </m:e>
                      <m:sup>
                        <m:r>
                          <a:rPr lang="en-US" altLang="ja-JP" sz="3200" i="1">
                            <a:latin typeface="Cambria Math" panose="02040503050406030204" pitchFamily="18" charset="0"/>
                          </a:rPr>
                          <m:t>𝑡</m:t>
                        </m:r>
                      </m:sup>
                    </m:sSup>
                    <m:sSub>
                      <m:sSubPr>
                        <m:ctrlPr>
                          <a:rPr lang="en-US" altLang="ja-JP" sz="3200" i="1">
                            <a:latin typeface="Cambria Math" panose="02040503050406030204" pitchFamily="18" charset="0"/>
                          </a:rPr>
                        </m:ctrlPr>
                      </m:sSubPr>
                      <m:e>
                        <m:r>
                          <a:rPr lang="ja-JP" altLang="en-US" sz="3200" i="1">
                            <a:latin typeface="Cambria Math" panose="02040503050406030204" pitchFamily="18" charset="0"/>
                          </a:rPr>
                          <m:t>𝛴</m:t>
                        </m:r>
                      </m:e>
                      <m:sub>
                        <m:r>
                          <a:rPr lang="en-US" altLang="ja-JP" sz="3200" b="0" i="1" smtClean="0">
                            <a:latin typeface="Cambria Math" panose="02040503050406030204" pitchFamily="18" charset="0"/>
                          </a:rPr>
                          <m:t>𝐴</m:t>
                        </m:r>
                      </m:sub>
                    </m:sSub>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𝑋</m:t>
                        </m:r>
                      </m:e>
                      <m:sub>
                        <m:r>
                          <a:rPr lang="en-US" altLang="ja-JP" sz="3200" i="1">
                            <a:latin typeface="Cambria Math" panose="02040503050406030204" pitchFamily="18" charset="0"/>
                          </a:rPr>
                          <m:t>𝑛𝑒𝑤</m:t>
                        </m:r>
                      </m:sub>
                    </m:sSub>
                    <m:r>
                      <a:rPr lang="en-US" altLang="ja-JP" sz="3200" b="0" i="1" smtClean="0">
                        <a:solidFill>
                          <a:schemeClr val="tx1"/>
                        </a:solidFill>
                        <a:latin typeface="Cambria Math" panose="02040503050406030204" pitchFamily="18" charset="0"/>
                      </a:rPr>
                      <m:t>)</m:t>
                    </m:r>
                  </m:oMath>
                </a14:m>
                <a:r>
                  <a:rPr kumimoji="1" lang="ja-JP" altLang="en-US" sz="3200" i="0" u="none" strike="noStrike" kern="1200" cap="none" spc="0" normalizeH="0" baseline="0" noProof="0" dirty="0">
                    <a:ln>
                      <a:noFill/>
                    </a:ln>
                    <a:solidFill>
                      <a:schemeClr val="tx1"/>
                    </a:solidFill>
                    <a:effectLst/>
                    <a:uLnTx/>
                    <a:uFillTx/>
                    <a:latin typeface="Times New Roman"/>
                    <a:ea typeface="ＭＳ Ｐゴシック"/>
                  </a:rPr>
                  <a:t>　</a:t>
                </a:r>
                <a:endParaRPr kumimoji="1" lang="en-US" altLang="ja-JP" sz="3200" i="0" u="none" strike="noStrike" kern="1200" cap="none" spc="0" normalizeH="0" baseline="0" noProof="0" dirty="0">
                  <a:ln>
                    <a:noFill/>
                  </a:ln>
                  <a:solidFill>
                    <a:schemeClr val="tx1"/>
                  </a:solidFill>
                  <a:effectLst/>
                  <a:uLnTx/>
                  <a:uFillTx/>
                  <a:latin typeface="Times New Roman"/>
                  <a:ea typeface="ＭＳ Ｐゴシック"/>
                </a:endParaRPr>
              </a:p>
            </p:txBody>
          </p:sp>
        </mc:Choice>
        <mc:Fallback xmlns="">
          <p:sp>
            <p:nvSpPr>
              <p:cNvPr id="2" name="テキスト ボックス 1">
                <a:extLst>
                  <a:ext uri="{FF2B5EF4-FFF2-40B4-BE49-F238E27FC236}">
                    <a16:creationId xmlns:a16="http://schemas.microsoft.com/office/drawing/2014/main" id="{0CE4830D-B75D-EF34-699D-60257A341A15}"/>
                  </a:ext>
                </a:extLst>
              </p:cNvPr>
              <p:cNvSpPr txBox="1">
                <a:spLocks noRot="1" noChangeAspect="1" noMove="1" noResize="1" noEditPoints="1" noAdjustHandles="1" noChangeArrowheads="1" noChangeShapeType="1" noTextEdit="1"/>
              </p:cNvSpPr>
              <p:nvPr/>
            </p:nvSpPr>
            <p:spPr>
              <a:xfrm>
                <a:off x="348667" y="686842"/>
                <a:ext cx="11708959" cy="4797532"/>
              </a:xfrm>
              <a:prstGeom prst="rect">
                <a:avLst/>
              </a:prstGeom>
              <a:blipFill>
                <a:blip r:embed="rId3"/>
                <a:stretch>
                  <a:fillRect l="-1301" t="-216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33039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A82B-FC1E-49A1-89FE-7D765F719FD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62E88AF-F559-D588-AB14-2465D815BCDC}"/>
              </a:ext>
            </a:extLst>
          </p:cNvPr>
          <p:cNvPicPr>
            <a:picLocks noChangeAspect="1"/>
          </p:cNvPicPr>
          <p:nvPr/>
        </p:nvPicPr>
        <p:blipFill>
          <a:blip r:embed="rId3"/>
          <a:srcRect l="1101" t="10649" r="449" b="2356"/>
          <a:stretch/>
        </p:blipFill>
        <p:spPr>
          <a:xfrm>
            <a:off x="420125" y="1764060"/>
            <a:ext cx="8115016" cy="3986212"/>
          </a:xfrm>
          <a:prstGeom prst="rect">
            <a:avLst/>
          </a:prstGeom>
        </p:spPr>
      </p:pic>
      <p:sp>
        <p:nvSpPr>
          <p:cNvPr id="8" name="Rectangle 12">
            <a:extLst>
              <a:ext uri="{FF2B5EF4-FFF2-40B4-BE49-F238E27FC236}">
                <a16:creationId xmlns:a16="http://schemas.microsoft.com/office/drawing/2014/main" id="{E39C4564-23A0-697B-05AA-CF07984C362C}"/>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ベイズ非線形回帰</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プログラム</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113F9967-02D6-5559-99E2-FE7E26497525}"/>
              </a:ext>
            </a:extLst>
          </p:cNvPr>
          <p:cNvSpPr txBox="1"/>
          <p:nvPr/>
        </p:nvSpPr>
        <p:spPr>
          <a:xfrm>
            <a:off x="348667" y="686842"/>
            <a:ext cx="11708959" cy="1077218"/>
          </a:xfrm>
          <a:prstGeom prst="rect">
            <a:avLst/>
          </a:prstGeom>
          <a:noFill/>
        </p:spPr>
        <p:txBody>
          <a:bodyPr wrap="square" rtlCol="0">
            <a:spAutoFit/>
          </a:bodyPr>
          <a:lstStyle/>
          <a:p>
            <a:pPr fontAlgn="base">
              <a:spcBef>
                <a:spcPct val="0"/>
              </a:spcBef>
              <a:spcAft>
                <a:spcPct val="0"/>
              </a:spcAft>
              <a:defRPr/>
            </a:pPr>
            <a:r>
              <a:rPr lang="en-US" altLang="ja-JP" sz="2000" dirty="0"/>
              <a:t>bayesian_nonlinear_regression_mcmc.py</a:t>
            </a: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ja-JP" altLang="en-US" sz="2400" dirty="0"/>
              <a:t>モデル関数</a:t>
            </a:r>
            <a:r>
              <a:rPr lang="en-US" altLang="ja-JP" sz="2400" dirty="0"/>
              <a:t>:</a:t>
            </a:r>
            <a:r>
              <a:rPr lang="ja-JP" altLang="en-US" sz="2400" dirty="0"/>
              <a:t> </a:t>
            </a:r>
            <a:r>
              <a:rPr lang="en-US" altLang="ja-JP" sz="2400" dirty="0"/>
              <a:t> y = a * exp(b * x)</a:t>
            </a:r>
            <a:endParaRPr lang="ja-JP" altLang="en-US" sz="2400" dirty="0">
              <a:solidFill>
                <a:schemeClr val="tx1"/>
              </a:solidFill>
            </a:endParaRPr>
          </a:p>
        </p:txBody>
      </p:sp>
      <p:pic>
        <p:nvPicPr>
          <p:cNvPr id="13" name="図 12">
            <a:extLst>
              <a:ext uri="{FF2B5EF4-FFF2-40B4-BE49-F238E27FC236}">
                <a16:creationId xmlns:a16="http://schemas.microsoft.com/office/drawing/2014/main" id="{51C536FE-B47B-4B4D-8B59-EFF928BB8258}"/>
              </a:ext>
            </a:extLst>
          </p:cNvPr>
          <p:cNvPicPr>
            <a:picLocks noChangeAspect="1"/>
          </p:cNvPicPr>
          <p:nvPr/>
        </p:nvPicPr>
        <p:blipFill>
          <a:blip r:embed="rId4"/>
          <a:srcRect l="7415" t="16874" r="9222" b="3126"/>
          <a:stretch/>
        </p:blipFill>
        <p:spPr>
          <a:xfrm>
            <a:off x="7312820" y="674043"/>
            <a:ext cx="4744805" cy="3202118"/>
          </a:xfrm>
          <a:prstGeom prst="rect">
            <a:avLst/>
          </a:prstGeom>
        </p:spPr>
      </p:pic>
      <p:pic>
        <p:nvPicPr>
          <p:cNvPr id="6" name="図 5">
            <a:extLst>
              <a:ext uri="{FF2B5EF4-FFF2-40B4-BE49-F238E27FC236}">
                <a16:creationId xmlns:a16="http://schemas.microsoft.com/office/drawing/2014/main" id="{37784246-FEEC-6861-3D7E-72F2663D34C8}"/>
              </a:ext>
            </a:extLst>
          </p:cNvPr>
          <p:cNvPicPr>
            <a:picLocks noChangeAspect="1"/>
          </p:cNvPicPr>
          <p:nvPr/>
        </p:nvPicPr>
        <p:blipFill>
          <a:blip r:embed="rId5"/>
          <a:srcRect l="7708" t="17708" r="9662" b="2708"/>
          <a:stretch/>
        </p:blipFill>
        <p:spPr>
          <a:xfrm>
            <a:off x="7312821" y="3630091"/>
            <a:ext cx="4744805" cy="3213680"/>
          </a:xfrm>
          <a:prstGeom prst="rect">
            <a:avLst/>
          </a:prstGeom>
        </p:spPr>
      </p:pic>
    </p:spTree>
    <p:extLst>
      <p:ext uri="{BB962C8B-B14F-4D97-AF65-F5344CB8AC3E}">
        <p14:creationId xmlns:p14="http://schemas.microsoft.com/office/powerpoint/2010/main" val="1353864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D84BC-F323-922C-A10F-05C631BCD5C7}"/>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9D3141A0-3B84-A022-7A4F-314FFBA5D9FD}"/>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ベイズ非線形回帰</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アニメーションプログラム</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D676A1B-4B1E-2AB8-D941-2DC6C6FEF364}"/>
              </a:ext>
            </a:extLst>
          </p:cNvPr>
          <p:cNvSpPr txBox="1"/>
          <p:nvPr/>
        </p:nvSpPr>
        <p:spPr>
          <a:xfrm>
            <a:off x="348667" y="660208"/>
            <a:ext cx="11708959" cy="1323439"/>
          </a:xfrm>
          <a:prstGeom prst="rect">
            <a:avLst/>
          </a:prstGeom>
          <a:noFill/>
        </p:spPr>
        <p:txBody>
          <a:bodyPr wrap="square" rtlCol="0">
            <a:spAutoFit/>
          </a:bodyPr>
          <a:lstStyle/>
          <a:p>
            <a:pPr fontAlgn="base">
              <a:spcBef>
                <a:spcPct val="0"/>
              </a:spcBef>
              <a:spcAft>
                <a:spcPct val="0"/>
              </a:spcAft>
              <a:defRPr/>
            </a:pPr>
            <a:r>
              <a:rPr lang="en-US" altLang="ja-JP" sz="2000"/>
              <a:t>bayesian_nonlinear</a:t>
            </a:r>
            <a:r>
              <a:rPr lang="en-US" altLang="ja-JP" sz="2000" dirty="0"/>
              <a:t>_regression_mcmc_animation.py</a:t>
            </a: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ja-JP" altLang="en-US" sz="2000" dirty="0"/>
              <a:t>モデル関数</a:t>
            </a:r>
            <a:r>
              <a:rPr lang="en-US" altLang="ja-JP" sz="2000" dirty="0"/>
              <a:t>:</a:t>
            </a:r>
            <a:r>
              <a:rPr lang="ja-JP" altLang="en-US" sz="2000" dirty="0"/>
              <a:t> </a:t>
            </a:r>
            <a:r>
              <a:rPr lang="en-US" altLang="ja-JP" sz="2000" dirty="0"/>
              <a:t>y = a0 + a1 * exp(a2 * x) + a3 * x</a:t>
            </a:r>
            <a:r>
              <a:rPr lang="en-US" altLang="ja-JP" sz="2000" baseline="30000" dirty="0"/>
              <a:t>2</a:t>
            </a:r>
            <a:endParaRPr lang="en-US" altLang="ja-JP" sz="2000" dirty="0"/>
          </a:p>
          <a:p>
            <a:pPr fontAlgn="base">
              <a:spcBef>
                <a:spcPct val="0"/>
              </a:spcBef>
              <a:spcAft>
                <a:spcPct val="0"/>
              </a:spcAft>
              <a:defRPr/>
            </a:pPr>
            <a:r>
              <a:rPr lang="ja-JP" altLang="en-US" sz="2000" dirty="0"/>
              <a:t>サンプリング数を増やしながら、回帰結果とパラメータの分布をアニメーション表示</a:t>
            </a:r>
            <a:endParaRPr lang="ja-JP" altLang="en-US" sz="2000" dirty="0">
              <a:solidFill>
                <a:schemeClr val="tx1"/>
              </a:solidFill>
            </a:endParaRPr>
          </a:p>
        </p:txBody>
      </p:sp>
      <p:pic>
        <p:nvPicPr>
          <p:cNvPr id="4" name="図 3" descr="グラフ, 折れ線グラフ&#10;&#10;AI によって生成されたコンテンツは間違っている可能性があります。">
            <a:extLst>
              <a:ext uri="{FF2B5EF4-FFF2-40B4-BE49-F238E27FC236}">
                <a16:creationId xmlns:a16="http://schemas.microsoft.com/office/drawing/2014/main" id="{BDFA4BB2-8E05-2BFB-C3FB-EAC166271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67" y="2095500"/>
            <a:ext cx="11430000" cy="4762500"/>
          </a:xfrm>
          <a:prstGeom prst="rect">
            <a:avLst/>
          </a:prstGeom>
        </p:spPr>
      </p:pic>
    </p:spTree>
    <p:extLst>
      <p:ext uri="{BB962C8B-B14F-4D97-AF65-F5344CB8AC3E}">
        <p14:creationId xmlns:p14="http://schemas.microsoft.com/office/powerpoint/2010/main" val="1574949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05EA-BCD3-D8C2-4430-2D7A38755A9D}"/>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CC7E0CCC-DE7D-D783-563A-DB6BCC0496EA}"/>
              </a:ext>
            </a:extLst>
          </p:cNvPr>
          <p:cNvSpPr txBox="1">
            <a:spLocks noChangeArrowheads="1"/>
          </p:cNvSpPr>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汎用ベイズ</a:t>
            </a:r>
            <a:r>
              <a:rPr lang="ja-JP" altLang="en-US" sz="3600" b="1" dirty="0">
                <a:solidFill>
                  <a:srgbClr val="0000FF"/>
                </a:solidFill>
                <a:latin typeface="Times New Roman"/>
                <a:ea typeface="ＭＳ Ｐゴシック"/>
              </a:rPr>
              <a:t>非</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線形回帰プログラム</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bayes_nonlinear.py</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D6B42F9D-35B8-494E-931B-D6DCA9C445B1}"/>
              </a:ext>
            </a:extLst>
          </p:cNvPr>
          <p:cNvSpPr txBox="1"/>
          <p:nvPr/>
        </p:nvSpPr>
        <p:spPr>
          <a:xfrm>
            <a:off x="348667" y="660208"/>
            <a:ext cx="11708959" cy="6247864"/>
          </a:xfrm>
          <a:prstGeom prst="rect">
            <a:avLst/>
          </a:prstGeom>
          <a:noFill/>
        </p:spPr>
        <p:txBody>
          <a:bodyPr wrap="square" rtlCol="0">
            <a:spAutoFit/>
          </a:bodyPr>
          <a:lstStyle/>
          <a:p>
            <a:pPr marL="457200" indent="-457200" fontAlgn="base">
              <a:spcBef>
                <a:spcPct val="0"/>
              </a:spcBef>
              <a:spcAft>
                <a:spcPct val="0"/>
              </a:spcAft>
              <a:buFont typeface="+mj-lt"/>
              <a:buAutoNum type="arabicPeriod"/>
              <a:defRPr/>
            </a:pPr>
            <a:r>
              <a:rPr lang="ja-JP" altLang="en-US" sz="2000" dirty="0"/>
              <a:t>ノイズ誤差 </a:t>
            </a:r>
            <a:r>
              <a:rPr lang="en-US" altLang="ja-JP" sz="2000" dirty="0"/>
              <a:t>σ</a:t>
            </a:r>
            <a:r>
              <a:rPr lang="ja-JP" altLang="en-US" sz="2000" dirty="0"/>
              <a:t> は非線形回帰において決定される</a:t>
            </a:r>
            <a:endParaRPr lang="en-US" altLang="ja-JP" sz="2000" dirty="0"/>
          </a:p>
          <a:p>
            <a:pPr marL="457200" indent="-457200" fontAlgn="base">
              <a:spcBef>
                <a:spcPct val="0"/>
              </a:spcBef>
              <a:spcAft>
                <a:spcPct val="0"/>
              </a:spcAft>
              <a:buFont typeface="+mj-lt"/>
              <a:buAutoNum type="arabicPeriod"/>
              <a:defRPr/>
            </a:pPr>
            <a:r>
              <a:rPr lang="ja-JP" altLang="en-US" sz="2000" dirty="0"/>
              <a:t>以下の関数を修正することにより汎用的な問題に対応可能</a:t>
            </a:r>
            <a:endParaRPr lang="en-US" altLang="ja-JP" sz="2000" dirty="0"/>
          </a:p>
          <a:p>
            <a:pPr fontAlgn="base">
              <a:spcBef>
                <a:spcPct val="0"/>
              </a:spcBef>
              <a:spcAft>
                <a:spcPct val="0"/>
              </a:spcAft>
              <a:defRPr/>
            </a:pPr>
            <a:r>
              <a:rPr lang="da-DK" altLang="ja-JP" sz="2000" dirty="0"/>
              <a:t>def </a:t>
            </a:r>
            <a:r>
              <a:rPr lang="en-US" altLang="ja-JP" sz="2000" dirty="0"/>
              <a:t>model</a:t>
            </a:r>
            <a:r>
              <a:rPr lang="da-DK" altLang="ja-JP" sz="2000" dirty="0"/>
              <a:t>(x, list_type=‘numpy’):</a:t>
            </a:r>
            <a:r>
              <a:rPr lang="ja-JP" altLang="en-US" sz="2000" dirty="0"/>
              <a:t>  </a:t>
            </a:r>
            <a:r>
              <a:rPr lang="en-US" altLang="ja-JP" sz="2000" dirty="0"/>
              <a:t>#</a:t>
            </a:r>
            <a:r>
              <a:rPr lang="ja-JP" altLang="en-US" sz="2000" dirty="0"/>
              <a:t> モデル関数。</a:t>
            </a:r>
            <a:r>
              <a:rPr lang="en-US" altLang="ja-JP" sz="2000" dirty="0" err="1"/>
              <a:t>list_type</a:t>
            </a:r>
            <a:r>
              <a:rPr lang="en-US" altLang="ja-JP" sz="2000" dirty="0"/>
              <a:t>=‘tensor</a:t>
            </a:r>
            <a:r>
              <a:rPr lang="ja-JP" altLang="en-US" sz="2000" dirty="0"/>
              <a:t>で</a:t>
            </a:r>
            <a:r>
              <a:rPr lang="en-US" altLang="ja-JP" sz="2000" dirty="0" err="1"/>
              <a:t>PyTensor.tensor</a:t>
            </a:r>
            <a:r>
              <a:rPr lang="ja-JP" altLang="en-US" sz="2000" dirty="0"/>
              <a:t>のシンボル式を返す</a:t>
            </a:r>
            <a:endParaRPr lang="en-US" altLang="ja-JP" sz="2000" dirty="0"/>
          </a:p>
          <a:p>
            <a:pPr fontAlgn="base">
              <a:spcBef>
                <a:spcPct val="0"/>
              </a:spcBef>
              <a:spcAft>
                <a:spcPct val="0"/>
              </a:spcAft>
              <a:defRPr/>
            </a:pPr>
            <a:r>
              <a:rPr lang="en-US" altLang="ja-JP" sz="2000" dirty="0"/>
              <a:t>def </a:t>
            </a:r>
            <a:r>
              <a:rPr lang="en-US" altLang="ja-JP" sz="2000" dirty="0" err="1"/>
              <a:t>generate_data</a:t>
            </a:r>
            <a:r>
              <a:rPr lang="en-US" altLang="ja-JP" sz="2000" dirty="0"/>
              <a:t>(</a:t>
            </a:r>
            <a:r>
              <a:rPr lang="en-US" altLang="ja-JP" sz="2000" dirty="0" err="1"/>
              <a:t>cfg</a:t>
            </a:r>
            <a:r>
              <a:rPr lang="en-US" altLang="ja-JP" sz="2000" dirty="0"/>
              <a:t>):</a:t>
            </a:r>
            <a:r>
              <a:rPr lang="ja-JP" altLang="en-US" sz="2000" dirty="0"/>
              <a:t> </a:t>
            </a:r>
            <a:r>
              <a:rPr lang="en-US" altLang="ja-JP" sz="2000" dirty="0"/>
              <a:t>#</a:t>
            </a:r>
            <a:r>
              <a:rPr lang="ja-JP" altLang="en-US" sz="2000" dirty="0"/>
              <a:t> データを返す。ファイルから読み込む場合、この関数内で読み込み、</a:t>
            </a:r>
            <a:r>
              <a:rPr lang="es-ES" altLang="ja-JP" sz="2000" dirty="0"/>
              <a:t> </a:t>
            </a:r>
            <a:br>
              <a:rPr lang="es-ES" altLang="ja-JP" sz="2000" dirty="0"/>
            </a:br>
            <a:r>
              <a:rPr lang="es-ES" altLang="ja-JP" sz="2000" dirty="0"/>
              <a:t>			x, y_obs, y_true</a:t>
            </a:r>
            <a:r>
              <a:rPr lang="ja-JP" altLang="en-US" sz="2000" dirty="0"/>
              <a:t>を返す。</a:t>
            </a:r>
            <a:r>
              <a:rPr lang="en-US" altLang="ja-JP" sz="2000" dirty="0" err="1"/>
              <a:t>y_true</a:t>
            </a:r>
            <a:r>
              <a:rPr lang="ja-JP" altLang="en-US" sz="2000" dirty="0"/>
              <a:t>がわからない場合、適当なリストを返す</a:t>
            </a:r>
            <a:endParaRPr lang="en-US" altLang="ja-JP" sz="2000" dirty="0"/>
          </a:p>
          <a:p>
            <a:pPr fontAlgn="base">
              <a:spcBef>
                <a:spcPct val="0"/>
              </a:spcBef>
              <a:spcAft>
                <a:spcPct val="0"/>
              </a:spcAft>
              <a:defRPr/>
            </a:pPr>
            <a:r>
              <a:rPr lang="en-US" altLang="ja-JP" sz="2000" dirty="0"/>
              <a:t>def main():</a:t>
            </a:r>
          </a:p>
          <a:p>
            <a:pPr fontAlgn="base">
              <a:spcBef>
                <a:spcPct val="0"/>
              </a:spcBef>
              <a:spcAft>
                <a:spcPct val="0"/>
              </a:spcAft>
              <a:defRPr/>
            </a:pPr>
            <a:r>
              <a:rPr lang="ja-JP" altLang="en-US" sz="2000" dirty="0"/>
              <a:t>   </a:t>
            </a:r>
            <a:r>
              <a:rPr lang="en-US" altLang="ja-JP" sz="2000" dirty="0"/>
              <a:t> </a:t>
            </a:r>
            <a:r>
              <a:rPr lang="en-US" altLang="ja-JP" sz="2000" dirty="0" err="1"/>
              <a:t>cfg</a:t>
            </a:r>
            <a:r>
              <a:rPr lang="en-US" altLang="ja-JP" sz="2000" dirty="0"/>
              <a:t> = initialize()</a:t>
            </a:r>
          </a:p>
          <a:p>
            <a:pPr fontAlgn="base">
              <a:spcBef>
                <a:spcPct val="0"/>
              </a:spcBef>
              <a:spcAft>
                <a:spcPct val="0"/>
              </a:spcAft>
              <a:defRPr/>
            </a:pPr>
            <a:r>
              <a:rPr lang="en-US" altLang="ja-JP" sz="2000" dirty="0"/>
              <a:t>    </a:t>
            </a:r>
            <a:r>
              <a:rPr lang="en-US" altLang="ja-JP" sz="2000" dirty="0" err="1"/>
              <a:t>update_vars</a:t>
            </a:r>
            <a:r>
              <a:rPr lang="en-US" altLang="ja-JP" sz="2000" dirty="0"/>
              <a:t>(</a:t>
            </a:r>
            <a:r>
              <a:rPr lang="en-US" altLang="ja-JP" sz="2000" dirty="0" err="1"/>
              <a:t>cfg</a:t>
            </a:r>
            <a:r>
              <a:rPr lang="en-US" altLang="ja-JP" sz="2000" dirty="0"/>
              <a:t>)</a:t>
            </a:r>
          </a:p>
          <a:p>
            <a:pPr fontAlgn="base">
              <a:spcBef>
                <a:spcPct val="0"/>
              </a:spcBef>
              <a:spcAft>
                <a:spcPct val="0"/>
              </a:spcAft>
              <a:defRPr/>
            </a:pPr>
            <a:r>
              <a:rPr lang="en-US" altLang="ja-JP" sz="2000" dirty="0"/>
              <a:t>    x, </a:t>
            </a:r>
            <a:r>
              <a:rPr lang="en-US" altLang="ja-JP" sz="2000" dirty="0" err="1"/>
              <a:t>y_obs</a:t>
            </a:r>
            <a:r>
              <a:rPr lang="en-US" altLang="ja-JP" sz="2000" dirty="0"/>
              <a:t>, </a:t>
            </a:r>
            <a:r>
              <a:rPr lang="en-US" altLang="ja-JP" sz="2000" dirty="0" err="1"/>
              <a:t>y_true</a:t>
            </a:r>
            <a:r>
              <a:rPr lang="en-US" altLang="ja-JP" sz="2000" dirty="0"/>
              <a:t> = </a:t>
            </a:r>
            <a:r>
              <a:rPr lang="en-US" altLang="ja-JP" sz="2000" dirty="0" err="1"/>
              <a:t>generate_data</a:t>
            </a:r>
            <a:r>
              <a:rPr lang="en-US" altLang="ja-JP" sz="2000" dirty="0"/>
              <a:t>(</a:t>
            </a:r>
            <a:r>
              <a:rPr lang="en-US" altLang="ja-JP" sz="2000" dirty="0" err="1"/>
              <a:t>cfg</a:t>
            </a:r>
            <a:r>
              <a:rPr lang="en-US" altLang="ja-JP" sz="2000" dirty="0"/>
              <a:t>)</a:t>
            </a:r>
          </a:p>
          <a:p>
            <a:pPr fontAlgn="base">
              <a:spcBef>
                <a:spcPct val="0"/>
              </a:spcBef>
              <a:spcAft>
                <a:spcPct val="0"/>
              </a:spcAft>
              <a:defRPr/>
            </a:pPr>
            <a:r>
              <a:rPr lang="en-US" altLang="ja-JP" sz="2000" dirty="0"/>
              <a:t>    </a:t>
            </a:r>
            <a:r>
              <a:rPr lang="en-US" altLang="ja-JP" sz="2000" dirty="0" err="1"/>
              <a:t>plot_results</a:t>
            </a:r>
            <a:r>
              <a:rPr lang="en-US" altLang="ja-JP" sz="2000" dirty="0"/>
              <a:t>(x, </a:t>
            </a:r>
            <a:r>
              <a:rPr lang="en-US" altLang="ja-JP" sz="2000" dirty="0" err="1"/>
              <a:t>y_obs</a:t>
            </a:r>
            <a:r>
              <a:rPr lang="en-US" altLang="ja-JP" sz="2000" dirty="0"/>
              <a:t>, </a:t>
            </a:r>
            <a:r>
              <a:rPr lang="en-US" altLang="ja-JP" sz="2000" dirty="0" err="1"/>
              <a:t>y_true</a:t>
            </a:r>
            <a:r>
              <a:rPr lang="en-US" altLang="ja-JP" sz="2000" dirty="0"/>
              <a:t>, trace, </a:t>
            </a:r>
            <a:r>
              <a:rPr lang="en-US" altLang="ja-JP" sz="2000" dirty="0" err="1"/>
              <a:t>cfg</a:t>
            </a:r>
            <a:r>
              <a:rPr lang="en-US" altLang="ja-JP" sz="2000" dirty="0"/>
              <a:t>)</a:t>
            </a:r>
          </a:p>
          <a:p>
            <a:pPr fontAlgn="base">
              <a:spcBef>
                <a:spcPct val="0"/>
              </a:spcBef>
              <a:spcAft>
                <a:spcPct val="0"/>
              </a:spcAft>
              <a:defRPr/>
            </a:pPr>
            <a:endParaRPr lang="en-US" altLang="ja-JP" sz="2000" dirty="0"/>
          </a:p>
          <a:p>
            <a:pPr fontAlgn="base">
              <a:spcBef>
                <a:spcPct val="0"/>
              </a:spcBef>
              <a:spcAft>
                <a:spcPct val="0"/>
              </a:spcAft>
              <a:defRPr/>
            </a:pPr>
            <a:r>
              <a:rPr lang="ja-JP" altLang="en-US" sz="2000" dirty="0"/>
              <a:t>出力例</a:t>
            </a:r>
            <a:r>
              <a:rPr lang="en-US" altLang="ja-JP" sz="2000" dirty="0"/>
              <a:t>:</a:t>
            </a:r>
            <a:br>
              <a:rPr lang="en-US" altLang="ja-JP" sz="2000" dirty="0"/>
            </a:br>
            <a:r>
              <a:rPr lang="en-US" altLang="ja-JP" sz="2000" dirty="0"/>
              <a:t>&gt; python bayes_nonlinear.py</a:t>
            </a:r>
          </a:p>
          <a:p>
            <a:pPr fontAlgn="base">
              <a:spcBef>
                <a:spcPct val="0"/>
              </a:spcBef>
              <a:spcAft>
                <a:spcPct val="0"/>
              </a:spcAft>
              <a:defRPr/>
            </a:pPr>
            <a:r>
              <a:rPr lang="ja-JP" altLang="en-US" sz="2000" dirty="0">
                <a:solidFill>
                  <a:schemeClr val="tx1"/>
                </a:solidFill>
              </a:rPr>
              <a:t>収束</a:t>
            </a:r>
            <a:r>
              <a:rPr lang="en-US" altLang="ja-JP" sz="2000" dirty="0">
                <a:solidFill>
                  <a:schemeClr val="tx1"/>
                </a:solidFill>
              </a:rPr>
              <a:t>: iteration=2, </a:t>
            </a:r>
            <a:r>
              <a:rPr lang="el-GR" altLang="ja-JP" sz="2000" dirty="0">
                <a:solidFill>
                  <a:schemeClr val="tx1"/>
                </a:solidFill>
              </a:rPr>
              <a:t>σ_</a:t>
            </a:r>
            <a:r>
              <a:rPr lang="en-US" altLang="ja-JP" sz="2000" dirty="0">
                <a:solidFill>
                  <a:schemeClr val="tx1"/>
                </a:solidFill>
              </a:rPr>
              <a:t>noise = 0.27042</a:t>
            </a:r>
          </a:p>
          <a:p>
            <a:pPr fontAlgn="base">
              <a:spcBef>
                <a:spcPct val="0"/>
              </a:spcBef>
              <a:spcAft>
                <a:spcPct val="0"/>
              </a:spcAft>
              <a:defRPr/>
            </a:pPr>
            <a:r>
              <a:rPr lang="en-US" altLang="ja-JP" sz="2000" dirty="0">
                <a:solidFill>
                  <a:schemeClr val="tx1"/>
                </a:solidFill>
              </a:rPr>
              <a:t>=== </a:t>
            </a:r>
            <a:r>
              <a:rPr lang="ja-JP" altLang="en-US" sz="2000" dirty="0">
                <a:solidFill>
                  <a:schemeClr val="tx1"/>
                </a:solidFill>
              </a:rPr>
              <a:t>ベイズ非線形回帰（</a:t>
            </a:r>
            <a:r>
              <a:rPr lang="en-US" altLang="ja-JP" sz="2000" dirty="0">
                <a:solidFill>
                  <a:schemeClr val="tx1"/>
                </a:solidFill>
              </a:rPr>
              <a:t>MCMC</a:t>
            </a:r>
            <a:r>
              <a:rPr lang="ja-JP" altLang="en-US" sz="2000" dirty="0">
                <a:solidFill>
                  <a:schemeClr val="tx1"/>
                </a:solidFill>
              </a:rPr>
              <a:t>）パラメータ推定値 </a:t>
            </a:r>
            <a:r>
              <a:rPr lang="en-US" altLang="ja-JP" sz="2000" dirty="0">
                <a:solidFill>
                  <a:schemeClr val="tx1"/>
                </a:solidFill>
              </a:rPr>
              <a:t>===</a:t>
            </a:r>
          </a:p>
          <a:p>
            <a:pPr fontAlgn="base">
              <a:spcBef>
                <a:spcPct val="0"/>
              </a:spcBef>
              <a:spcAft>
                <a:spcPct val="0"/>
              </a:spcAft>
              <a:defRPr/>
            </a:pPr>
            <a:r>
              <a:rPr lang="en-US" altLang="ja-JP" sz="2000" dirty="0">
                <a:solidFill>
                  <a:schemeClr val="tx1"/>
                </a:solidFill>
              </a:rPr>
              <a:t>  a0: mean = 0.82044 ± 0.28843</a:t>
            </a:r>
          </a:p>
          <a:p>
            <a:pPr fontAlgn="base">
              <a:spcBef>
                <a:spcPct val="0"/>
              </a:spcBef>
              <a:spcAft>
                <a:spcPct val="0"/>
              </a:spcAft>
              <a:defRPr/>
            </a:pPr>
            <a:r>
              <a:rPr lang="en-US" altLang="ja-JP" sz="2000" dirty="0">
                <a:solidFill>
                  <a:schemeClr val="tx1"/>
                </a:solidFill>
              </a:rPr>
              <a:t>  a1: mean = -1.81558 ± 0.27927</a:t>
            </a:r>
          </a:p>
          <a:p>
            <a:pPr fontAlgn="base">
              <a:spcBef>
                <a:spcPct val="0"/>
              </a:spcBef>
              <a:spcAft>
                <a:spcPct val="0"/>
              </a:spcAft>
              <a:defRPr/>
            </a:pPr>
            <a:r>
              <a:rPr lang="en-US" altLang="ja-JP" sz="2000" dirty="0">
                <a:solidFill>
                  <a:schemeClr val="tx1"/>
                </a:solidFill>
              </a:rPr>
              <a:t>  a2: mean = 2.98341 ± 0.07980</a:t>
            </a:r>
          </a:p>
          <a:p>
            <a:pPr fontAlgn="base">
              <a:spcBef>
                <a:spcPct val="0"/>
              </a:spcBef>
              <a:spcAft>
                <a:spcPct val="0"/>
              </a:spcAft>
              <a:defRPr/>
            </a:pPr>
            <a:r>
              <a:rPr lang="en-US" altLang="ja-JP" sz="2000" dirty="0">
                <a:solidFill>
                  <a:schemeClr val="tx1"/>
                </a:solidFill>
              </a:rPr>
              <a:t>  sigma: mean = 0.27892 ± 0.02104</a:t>
            </a:r>
          </a:p>
          <a:p>
            <a:pPr fontAlgn="base">
              <a:spcBef>
                <a:spcPct val="0"/>
              </a:spcBef>
              <a:spcAft>
                <a:spcPct val="0"/>
              </a:spcAft>
              <a:defRPr/>
            </a:pPr>
            <a:r>
              <a:rPr lang="en-US" altLang="ja-JP" sz="2000" dirty="0">
                <a:solidFill>
                  <a:schemeClr val="tx1"/>
                </a:solidFill>
              </a:rPr>
              <a:t>==============================================</a:t>
            </a:r>
          </a:p>
        </p:txBody>
      </p:sp>
      <p:pic>
        <p:nvPicPr>
          <p:cNvPr id="4" name="図 3">
            <a:extLst>
              <a:ext uri="{FF2B5EF4-FFF2-40B4-BE49-F238E27FC236}">
                <a16:creationId xmlns:a16="http://schemas.microsoft.com/office/drawing/2014/main" id="{2162D0D1-7BD9-EC7C-67DF-98C469777629}"/>
              </a:ext>
            </a:extLst>
          </p:cNvPr>
          <p:cNvPicPr>
            <a:picLocks noChangeAspect="1"/>
          </p:cNvPicPr>
          <p:nvPr/>
        </p:nvPicPr>
        <p:blipFill>
          <a:blip r:embed="rId3"/>
          <a:srcRect l="3652" t="15833" r="8339" b="1428"/>
          <a:stretch/>
        </p:blipFill>
        <p:spPr>
          <a:xfrm>
            <a:off x="6172200" y="3144296"/>
            <a:ext cx="5952613" cy="3713704"/>
          </a:xfrm>
          <a:prstGeom prst="rect">
            <a:avLst/>
          </a:prstGeom>
        </p:spPr>
      </p:pic>
    </p:spTree>
    <p:extLst>
      <p:ext uri="{BB962C8B-B14F-4D97-AF65-F5344CB8AC3E}">
        <p14:creationId xmlns:p14="http://schemas.microsoft.com/office/powerpoint/2010/main" val="2877426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6FFB-C713-1BEF-CD24-4E2C525D8C3E}"/>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ADEFBDF-773C-09EF-DE65-1222578784EF}"/>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FC12D240-4705-C98E-8640-A439E155A549}"/>
              </a:ext>
            </a:extLst>
          </p:cNvPr>
          <p:cNvSpPr>
            <a:spLocks noGrp="1" noChangeArrowheads="1"/>
          </p:cNvSpPr>
          <p:nvPr>
            <p:ph type="ctrTitle"/>
          </p:nvPr>
        </p:nvSpPr>
        <p:spPr>
          <a:xfrm>
            <a:off x="-1" y="0"/>
            <a:ext cx="12191999" cy="6100763"/>
          </a:xfrm>
        </p:spPr>
        <p:txBody>
          <a:bodyPr/>
          <a:lstStyle/>
          <a:p>
            <a:pPr eaLnBrk="1" hangingPunct="1"/>
            <a:r>
              <a:rPr lang="ja-JP" altLang="en-US" sz="3600" b="1" dirty="0">
                <a:solidFill>
                  <a:srgbClr val="0000FF"/>
                </a:solidFill>
                <a:latin typeface="+mn-lt"/>
                <a:ea typeface="+mn-ea"/>
              </a:rPr>
              <a:t>プログラム</a:t>
            </a:r>
            <a:endParaRPr lang="ja-JP" altLang="en-US" sz="3600" b="1" dirty="0">
              <a:solidFill>
                <a:schemeClr val="tx1"/>
              </a:solidFill>
              <a:latin typeface="+mn-lt"/>
              <a:ea typeface="+mn-ea"/>
            </a:endParaRPr>
          </a:p>
        </p:txBody>
      </p:sp>
    </p:spTree>
    <p:extLst>
      <p:ext uri="{BB962C8B-B14F-4D97-AF65-F5344CB8AC3E}">
        <p14:creationId xmlns:p14="http://schemas.microsoft.com/office/powerpoint/2010/main" val="2980428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04265-D7BD-CC44-9CD2-91CE2FBA99D8}"/>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F856F1CC-255C-F361-41AC-5E1FD142F886}"/>
              </a:ext>
            </a:extLst>
          </p:cNvPr>
          <p:cNvSpPr txBox="1">
            <a:spLocks noChangeArrowheads="1"/>
          </p:cNvSpPr>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モデル選択プログラム</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bayes_select.model.py</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622DA852-B06C-1AA2-E1EE-870E1BC97191}"/>
              </a:ext>
            </a:extLst>
          </p:cNvPr>
          <p:cNvSpPr txBox="1"/>
          <p:nvPr/>
        </p:nvSpPr>
        <p:spPr>
          <a:xfrm>
            <a:off x="348667" y="660208"/>
            <a:ext cx="11708959" cy="6247864"/>
          </a:xfrm>
          <a:prstGeom prst="rect">
            <a:avLst/>
          </a:prstGeom>
          <a:noFill/>
        </p:spPr>
        <p:txBody>
          <a:bodyPr wrap="square" rtlCol="0">
            <a:spAutoFit/>
          </a:bodyPr>
          <a:lstStyle/>
          <a:p>
            <a:pPr marL="457200" indent="-457200" fontAlgn="base">
              <a:spcBef>
                <a:spcPct val="0"/>
              </a:spcBef>
              <a:spcAft>
                <a:spcPct val="0"/>
              </a:spcAft>
              <a:buFont typeface="+mj-lt"/>
              <a:buAutoNum type="arabicPeriod"/>
              <a:defRPr/>
            </a:pPr>
            <a:r>
              <a:rPr lang="ja-JP" altLang="en-US" sz="2000" dirty="0"/>
              <a:t>モデル次数（多項式次数など）のベイズ的選択を行い、フィッティング結果がよくコンパクトなモデルを提案</a:t>
            </a:r>
            <a:endParaRPr lang="en-US" altLang="ja-JP" sz="2000" dirty="0"/>
          </a:p>
          <a:p>
            <a:pPr marL="457200" indent="-457200" fontAlgn="base">
              <a:spcBef>
                <a:spcPct val="0"/>
              </a:spcBef>
              <a:spcAft>
                <a:spcPct val="0"/>
              </a:spcAft>
              <a:buFont typeface="+mj-lt"/>
              <a:buAutoNum type="arabicPeriod"/>
              <a:defRPr/>
            </a:pPr>
            <a:r>
              <a:rPr lang="ja-JP" altLang="en-US" sz="2000" dirty="0"/>
              <a:t>各モデルの周辺尤度からエビデンス、モデルの事後確率 </a:t>
            </a:r>
            <a:r>
              <a:rPr lang="en-US" altLang="ja-JP" sz="2000" i="1" dirty="0"/>
              <a:t>P</a:t>
            </a:r>
            <a:r>
              <a:rPr lang="en-US" altLang="ja-JP" sz="2000" dirty="0"/>
              <a:t>(</a:t>
            </a:r>
            <a:r>
              <a:rPr lang="en-US" altLang="ja-JP" sz="2000" i="1" dirty="0" err="1"/>
              <a:t>M</a:t>
            </a:r>
            <a:r>
              <a:rPr lang="en-US" altLang="ja-JP" sz="2000" baseline="-25000" dirty="0" err="1"/>
              <a:t>d</a:t>
            </a:r>
            <a:r>
              <a:rPr lang="en-US" altLang="ja-JP" sz="2000" dirty="0" err="1"/>
              <a:t>|</a:t>
            </a:r>
            <a:r>
              <a:rPr lang="en-US" altLang="ja-JP" sz="2000" i="1" dirty="0" err="1"/>
              <a:t>D</a:t>
            </a:r>
            <a:r>
              <a:rPr lang="en-US" altLang="ja-JP" sz="2000" dirty="0"/>
              <a:t>)</a:t>
            </a:r>
            <a:r>
              <a:rPr lang="ja-JP" altLang="en-US" sz="2000" dirty="0"/>
              <a:t> を計算する</a:t>
            </a:r>
            <a:endParaRPr lang="en-US" altLang="ja-JP" sz="2000" dirty="0"/>
          </a:p>
          <a:p>
            <a:pPr fontAlgn="base">
              <a:spcBef>
                <a:spcPct val="0"/>
              </a:spcBef>
              <a:spcAft>
                <a:spcPct val="0"/>
              </a:spcAft>
              <a:defRPr/>
            </a:pPr>
            <a:r>
              <a:rPr lang="en-US" altLang="ja-JP" sz="2000" dirty="0"/>
              <a:t>def initialize():</a:t>
            </a:r>
            <a:br>
              <a:rPr lang="en-US" altLang="ja-JP" sz="2000" dirty="0"/>
            </a:br>
            <a:r>
              <a:rPr lang="en-US" altLang="ja-JP" sz="2000" dirty="0"/>
              <a:t>    </a:t>
            </a:r>
            <a:r>
              <a:rPr lang="en-US" altLang="ja-JP" sz="2000" dirty="0" err="1"/>
              <a:t>cfg.models</a:t>
            </a:r>
            <a:r>
              <a:rPr lang="en-US" altLang="ja-JP" sz="2000" dirty="0"/>
              <a:t> = [[]]   #</a:t>
            </a:r>
            <a:r>
              <a:rPr lang="ja-JP" altLang="en-US" sz="2000" dirty="0"/>
              <a:t> モデル関数を選択</a:t>
            </a:r>
            <a:endParaRPr lang="en-US" altLang="ja-JP" sz="2000" dirty="0"/>
          </a:p>
          <a:p>
            <a:pPr fontAlgn="base">
              <a:spcBef>
                <a:spcPct val="0"/>
              </a:spcBef>
              <a:spcAft>
                <a:spcPct val="0"/>
              </a:spcAft>
              <a:defRPr/>
            </a:pPr>
            <a:r>
              <a:rPr lang="ja-JP" altLang="en-US" sz="2000" dirty="0"/>
              <a:t>出力例</a:t>
            </a:r>
            <a:r>
              <a:rPr lang="en-US" altLang="ja-JP" sz="2000" dirty="0"/>
              <a:t>:</a:t>
            </a:r>
            <a:br>
              <a:rPr lang="en-US" altLang="ja-JP" sz="2000" dirty="0"/>
            </a:br>
            <a:r>
              <a:rPr lang="en-US" altLang="ja-JP" sz="2000" dirty="0"/>
              <a:t>&gt; python bayes_select_model.py</a:t>
            </a:r>
          </a:p>
          <a:p>
            <a:pPr fontAlgn="base">
              <a:spcBef>
                <a:spcPct val="0"/>
              </a:spcBef>
              <a:spcAft>
                <a:spcPct val="0"/>
              </a:spcAft>
              <a:defRPr/>
            </a:pPr>
            <a:r>
              <a:rPr lang="en-US" altLang="ja-JP" sz="2000" dirty="0">
                <a:solidFill>
                  <a:schemeClr val="tx1"/>
                </a:solidFill>
              </a:rPr>
              <a:t>Model [1]: log-evidence = -638.620</a:t>
            </a:r>
          </a:p>
          <a:p>
            <a:pPr fontAlgn="base">
              <a:spcBef>
                <a:spcPct val="0"/>
              </a:spcBef>
              <a:spcAft>
                <a:spcPct val="0"/>
              </a:spcAft>
              <a:defRPr/>
            </a:pPr>
            <a:r>
              <a:rPr lang="en-US" altLang="ja-JP" sz="2000" dirty="0">
                <a:solidFill>
                  <a:schemeClr val="tx1"/>
                </a:solidFill>
              </a:rPr>
              <a:t>Model [0, 1]: log-evidence = -308.815</a:t>
            </a:r>
          </a:p>
          <a:p>
            <a:pPr fontAlgn="base">
              <a:spcBef>
                <a:spcPct val="0"/>
              </a:spcBef>
              <a:spcAft>
                <a:spcPct val="0"/>
              </a:spcAft>
              <a:defRPr/>
            </a:pPr>
            <a:r>
              <a:rPr lang="en-US" altLang="ja-JP" sz="2000" dirty="0">
                <a:solidFill>
                  <a:schemeClr val="tx1"/>
                </a:solidFill>
              </a:rPr>
              <a:t>Model [0, 1, 2]: log-evidence = -153.908</a:t>
            </a:r>
          </a:p>
          <a:p>
            <a:pPr fontAlgn="base">
              <a:spcBef>
                <a:spcPct val="0"/>
              </a:spcBef>
              <a:spcAft>
                <a:spcPct val="0"/>
              </a:spcAft>
              <a:defRPr/>
            </a:pPr>
            <a:r>
              <a:rPr lang="en-US" altLang="ja-JP" sz="2000" dirty="0">
                <a:solidFill>
                  <a:srgbClr val="FF0000"/>
                </a:solidFill>
              </a:rPr>
              <a:t>Model [0, 1, 2, 3]: log-evidence = -149.273</a:t>
            </a:r>
          </a:p>
          <a:p>
            <a:pPr fontAlgn="base">
              <a:spcBef>
                <a:spcPct val="0"/>
              </a:spcBef>
              <a:spcAft>
                <a:spcPct val="0"/>
              </a:spcAft>
              <a:defRPr/>
            </a:pPr>
            <a:r>
              <a:rPr lang="en-US" altLang="ja-JP" sz="2000" dirty="0">
                <a:solidFill>
                  <a:schemeClr val="tx1"/>
                </a:solidFill>
              </a:rPr>
              <a:t>Model [0, 2, 3]: log-evidence = -249.638</a:t>
            </a:r>
          </a:p>
          <a:p>
            <a:pPr fontAlgn="base">
              <a:spcBef>
                <a:spcPct val="0"/>
              </a:spcBef>
              <a:spcAft>
                <a:spcPct val="0"/>
              </a:spcAft>
              <a:defRPr/>
            </a:pPr>
            <a:r>
              <a:rPr lang="en-US" altLang="ja-JP" sz="2000" dirty="0">
                <a:solidFill>
                  <a:schemeClr val="tx1"/>
                </a:solidFill>
              </a:rPr>
              <a:t>Model [0, 1, 3]: log-evidence = -304.180</a:t>
            </a: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en-US" altLang="ja-JP" sz="2000" dirty="0">
                <a:solidFill>
                  <a:schemeClr val="tx1"/>
                </a:solidFill>
              </a:rPr>
              <a:t>Posterior probabilities:</a:t>
            </a:r>
          </a:p>
          <a:p>
            <a:pPr fontAlgn="base">
              <a:spcBef>
                <a:spcPct val="0"/>
              </a:spcBef>
              <a:spcAft>
                <a:spcPct val="0"/>
              </a:spcAft>
              <a:defRPr/>
            </a:pPr>
            <a:r>
              <a:rPr lang="en-US" altLang="ja-JP" sz="2000" dirty="0">
                <a:solidFill>
                  <a:schemeClr val="tx1"/>
                </a:solidFill>
              </a:rPr>
              <a:t>  Model [1]: P = 0.000</a:t>
            </a:r>
          </a:p>
          <a:p>
            <a:pPr fontAlgn="base">
              <a:spcBef>
                <a:spcPct val="0"/>
              </a:spcBef>
              <a:spcAft>
                <a:spcPct val="0"/>
              </a:spcAft>
              <a:defRPr/>
            </a:pPr>
            <a:r>
              <a:rPr lang="en-US" altLang="ja-JP" sz="2000" dirty="0">
                <a:solidFill>
                  <a:schemeClr val="tx1"/>
                </a:solidFill>
              </a:rPr>
              <a:t>  Model [0, 1]: P = 0.000</a:t>
            </a:r>
          </a:p>
          <a:p>
            <a:pPr fontAlgn="base">
              <a:spcBef>
                <a:spcPct val="0"/>
              </a:spcBef>
              <a:spcAft>
                <a:spcPct val="0"/>
              </a:spcAft>
              <a:defRPr/>
            </a:pPr>
            <a:r>
              <a:rPr lang="en-US" altLang="ja-JP" sz="2000" dirty="0">
                <a:solidFill>
                  <a:schemeClr val="tx1"/>
                </a:solidFill>
              </a:rPr>
              <a:t>  Model [0, 1, 2]: P = 0.010</a:t>
            </a:r>
          </a:p>
          <a:p>
            <a:pPr fontAlgn="base">
              <a:spcBef>
                <a:spcPct val="0"/>
              </a:spcBef>
              <a:spcAft>
                <a:spcPct val="0"/>
              </a:spcAft>
              <a:defRPr/>
            </a:pPr>
            <a:r>
              <a:rPr lang="en-US" altLang="ja-JP" sz="2000" dirty="0">
                <a:solidFill>
                  <a:srgbClr val="FF0000"/>
                </a:solidFill>
              </a:rPr>
              <a:t>  Model [0, 1, 2, 3]: P = 0.990</a:t>
            </a:r>
          </a:p>
          <a:p>
            <a:pPr fontAlgn="base">
              <a:spcBef>
                <a:spcPct val="0"/>
              </a:spcBef>
              <a:spcAft>
                <a:spcPct val="0"/>
              </a:spcAft>
              <a:defRPr/>
            </a:pPr>
            <a:r>
              <a:rPr lang="en-US" altLang="ja-JP" sz="2000" dirty="0">
                <a:solidFill>
                  <a:schemeClr val="tx1"/>
                </a:solidFill>
              </a:rPr>
              <a:t>  Model [0, 2, 3]: P = 0.000</a:t>
            </a:r>
          </a:p>
          <a:p>
            <a:pPr fontAlgn="base">
              <a:spcBef>
                <a:spcPct val="0"/>
              </a:spcBef>
              <a:spcAft>
                <a:spcPct val="0"/>
              </a:spcAft>
              <a:defRPr/>
            </a:pPr>
            <a:r>
              <a:rPr lang="en-US" altLang="ja-JP" sz="2000" dirty="0">
                <a:solidFill>
                  <a:schemeClr val="tx1"/>
                </a:solidFill>
              </a:rPr>
              <a:t>  Model [0, 1, 3]: P = 0.000</a:t>
            </a:r>
          </a:p>
        </p:txBody>
      </p:sp>
      <p:pic>
        <p:nvPicPr>
          <p:cNvPr id="7" name="図 6">
            <a:extLst>
              <a:ext uri="{FF2B5EF4-FFF2-40B4-BE49-F238E27FC236}">
                <a16:creationId xmlns:a16="http://schemas.microsoft.com/office/drawing/2014/main" id="{1D0C71C7-D7ED-DBB6-3396-5EE9656D5636}"/>
              </a:ext>
            </a:extLst>
          </p:cNvPr>
          <p:cNvPicPr>
            <a:picLocks noChangeAspect="1"/>
          </p:cNvPicPr>
          <p:nvPr/>
        </p:nvPicPr>
        <p:blipFill>
          <a:blip r:embed="rId3"/>
          <a:srcRect l="1102" t="10460"/>
          <a:stretch/>
        </p:blipFill>
        <p:spPr>
          <a:xfrm>
            <a:off x="5149240" y="3273878"/>
            <a:ext cx="7042759" cy="3527623"/>
          </a:xfrm>
          <a:prstGeom prst="rect">
            <a:avLst/>
          </a:prstGeom>
        </p:spPr>
      </p:pic>
    </p:spTree>
    <p:extLst>
      <p:ext uri="{BB962C8B-B14F-4D97-AF65-F5344CB8AC3E}">
        <p14:creationId xmlns:p14="http://schemas.microsoft.com/office/powerpoint/2010/main" val="1279961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6DA24-F855-C9E0-C23E-6F865A3E3D37}"/>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E121D2BB-BC17-10F8-D130-9F2296101FA0}"/>
              </a:ext>
            </a:extLst>
          </p:cNvPr>
          <p:cNvSpPr txBox="1">
            <a:spLocks noChangeArrowheads="1"/>
          </p:cNvSpPr>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線形スパースベイズプログラム</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bayes_select_model_sparce.py</a:t>
            </a:r>
            <a:endParaRPr kumimoji="1" lang="ja-JP" altLang="en-US" sz="36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0FE0C12D-3C6F-76D5-1687-F934E26A3FDC}"/>
              </a:ext>
            </a:extLst>
          </p:cNvPr>
          <p:cNvSpPr txBox="1"/>
          <p:nvPr/>
        </p:nvSpPr>
        <p:spPr>
          <a:xfrm>
            <a:off x="348667" y="660208"/>
            <a:ext cx="11708959" cy="5940088"/>
          </a:xfrm>
          <a:prstGeom prst="rect">
            <a:avLst/>
          </a:prstGeom>
          <a:noFill/>
        </p:spPr>
        <p:txBody>
          <a:bodyPr wrap="square" rtlCol="0">
            <a:spAutoFit/>
          </a:bodyPr>
          <a:lstStyle/>
          <a:p>
            <a:pPr marL="457200" indent="-457200" fontAlgn="base">
              <a:spcBef>
                <a:spcPct val="0"/>
              </a:spcBef>
              <a:spcAft>
                <a:spcPct val="0"/>
              </a:spcAft>
              <a:buFont typeface="+mj-lt"/>
              <a:buAutoNum type="arabicPeriod"/>
              <a:defRPr/>
            </a:pPr>
            <a:r>
              <a:rPr lang="en-US" altLang="ja-JP" sz="2000" dirty="0" err="1"/>
              <a:t>RDRegression</a:t>
            </a:r>
            <a:r>
              <a:rPr lang="ja-JP" altLang="en-US" sz="2000" dirty="0"/>
              <a:t>（</a:t>
            </a:r>
            <a:r>
              <a:rPr lang="en-US" altLang="ja-JP" sz="2000" dirty="0"/>
              <a:t>Automatic Relevance Determination</a:t>
            </a:r>
            <a:r>
              <a:rPr lang="ja-JP" altLang="en-US" sz="2000" dirty="0"/>
              <a:t>）により不要な規定を除去</a:t>
            </a:r>
            <a:endParaRPr lang="en-US" altLang="ja-JP" sz="2000" dirty="0"/>
          </a:p>
          <a:p>
            <a:pPr marL="457200" indent="-457200" fontAlgn="base">
              <a:spcBef>
                <a:spcPct val="0"/>
              </a:spcBef>
              <a:spcAft>
                <a:spcPct val="0"/>
              </a:spcAft>
              <a:buFont typeface="+mj-lt"/>
              <a:buAutoNum type="arabicPeriod"/>
              <a:defRPr/>
            </a:pPr>
            <a:r>
              <a:rPr lang="en-US" altLang="ja-JP" sz="2000" dirty="0" err="1"/>
              <a:t>cfg.models</a:t>
            </a:r>
            <a:r>
              <a:rPr lang="ja-JP" altLang="en-US" sz="2000" dirty="0"/>
              <a:t>の最後のモデルに対してスパース解析を行い、不要なパラメータを提案</a:t>
            </a:r>
            <a:endParaRPr lang="en-US" altLang="ja-JP" sz="2000" dirty="0"/>
          </a:p>
          <a:p>
            <a:pPr marL="457200" indent="-457200" fontAlgn="base">
              <a:spcBef>
                <a:spcPct val="0"/>
              </a:spcBef>
              <a:spcAft>
                <a:spcPct val="0"/>
              </a:spcAft>
              <a:buFont typeface="+mj-lt"/>
              <a:buAutoNum type="arabicPeriod"/>
              <a:defRPr/>
            </a:pPr>
            <a:r>
              <a:rPr lang="en-US" altLang="ja-JP" sz="2000" dirty="0"/>
              <a:t>lambda_1</a:t>
            </a:r>
            <a:r>
              <a:rPr lang="ja-JP" altLang="en-US" sz="2000" dirty="0"/>
              <a:t>大、</a:t>
            </a:r>
            <a:r>
              <a:rPr lang="en-US" altLang="ja-JP" sz="2000" dirty="0"/>
              <a:t>lamda_2</a:t>
            </a:r>
            <a:r>
              <a:rPr lang="ja-JP" altLang="en-US" sz="2000" dirty="0"/>
              <a:t>大 </a:t>
            </a:r>
            <a:r>
              <a:rPr lang="en-US" altLang="ja-JP" sz="2000" dirty="0"/>
              <a:t>=&gt;</a:t>
            </a:r>
            <a:r>
              <a:rPr lang="ja-JP" altLang="en-US" sz="2000" dirty="0"/>
              <a:t> スパース化を促進</a:t>
            </a:r>
            <a:br>
              <a:rPr lang="en-US" altLang="ja-JP" sz="2000" dirty="0"/>
            </a:br>
            <a:r>
              <a:rPr lang="en-US" altLang="ja-JP" sz="2000" dirty="0"/>
              <a:t>alpha_1</a:t>
            </a:r>
            <a:r>
              <a:rPr lang="ja-JP" altLang="en-US" sz="2000" dirty="0"/>
              <a:t>大、</a:t>
            </a:r>
            <a:r>
              <a:rPr lang="en-US" altLang="ja-JP" sz="2000" dirty="0"/>
              <a:t>alpha_2</a:t>
            </a:r>
            <a:r>
              <a:rPr lang="ja-JP" altLang="en-US" sz="2000" dirty="0"/>
              <a:t>小</a:t>
            </a:r>
            <a:r>
              <a:rPr lang="en-US" altLang="ja-JP" sz="2000" dirty="0"/>
              <a:t>:</a:t>
            </a:r>
            <a:r>
              <a:rPr lang="ja-JP" altLang="en-US" sz="2000" dirty="0"/>
              <a:t> 大きな観測ノイズを許容し、スパース化を促進</a:t>
            </a:r>
            <a:endParaRPr lang="en-US" altLang="ja-JP" sz="2000" dirty="0"/>
          </a:p>
          <a:p>
            <a:pPr fontAlgn="base">
              <a:spcBef>
                <a:spcPct val="0"/>
              </a:spcBef>
              <a:spcAft>
                <a:spcPct val="0"/>
              </a:spcAft>
              <a:defRPr/>
            </a:pPr>
            <a:r>
              <a:rPr lang="ja-JP" altLang="en-US" sz="2000" dirty="0"/>
              <a:t>出力例</a:t>
            </a:r>
            <a:r>
              <a:rPr lang="en-US" altLang="ja-JP" sz="2000" dirty="0"/>
              <a:t>:</a:t>
            </a:r>
            <a:br>
              <a:rPr lang="en-US" altLang="ja-JP" sz="2000" dirty="0"/>
            </a:br>
            <a:r>
              <a:rPr lang="en-US" altLang="ja-JP" sz="2000" dirty="0"/>
              <a:t>&gt; python bayes_select_model_sparce.py</a:t>
            </a:r>
          </a:p>
          <a:p>
            <a:pPr fontAlgn="base">
              <a:spcBef>
                <a:spcPct val="0"/>
              </a:spcBef>
              <a:spcAft>
                <a:spcPct val="0"/>
              </a:spcAft>
              <a:defRPr/>
            </a:pPr>
            <a:r>
              <a:rPr lang="en-US" altLang="ja-JP" sz="2000" dirty="0">
                <a:solidFill>
                  <a:schemeClr val="tx1"/>
                </a:solidFill>
              </a:rPr>
              <a:t>Baseline model selection:</a:t>
            </a:r>
          </a:p>
          <a:p>
            <a:pPr fontAlgn="base">
              <a:spcBef>
                <a:spcPct val="0"/>
              </a:spcBef>
              <a:spcAft>
                <a:spcPct val="0"/>
              </a:spcAft>
              <a:defRPr/>
            </a:pPr>
            <a:r>
              <a:rPr lang="en-US" altLang="ja-JP" sz="2000" dirty="0">
                <a:solidFill>
                  <a:schemeClr val="tx1"/>
                </a:solidFill>
              </a:rPr>
              <a:t> Model [0]: log-evidence=-648.562, P=0.000</a:t>
            </a:r>
          </a:p>
          <a:p>
            <a:pPr fontAlgn="base">
              <a:spcBef>
                <a:spcPct val="0"/>
              </a:spcBef>
              <a:spcAft>
                <a:spcPct val="0"/>
              </a:spcAft>
              <a:defRPr/>
            </a:pPr>
            <a:r>
              <a:rPr lang="en-US" altLang="ja-JP" sz="2000" dirty="0">
                <a:solidFill>
                  <a:schemeClr val="tx1"/>
                </a:solidFill>
              </a:rPr>
              <a:t> Model [0, 1]: log-evidence=-308.815, P=0.000</a:t>
            </a:r>
          </a:p>
          <a:p>
            <a:pPr fontAlgn="base">
              <a:spcBef>
                <a:spcPct val="0"/>
              </a:spcBef>
              <a:spcAft>
                <a:spcPct val="0"/>
              </a:spcAft>
              <a:defRPr/>
            </a:pPr>
            <a:r>
              <a:rPr lang="en-US" altLang="ja-JP" sz="2000" dirty="0">
                <a:solidFill>
                  <a:schemeClr val="tx1"/>
                </a:solidFill>
              </a:rPr>
              <a:t> Model [0, 1, 2]: log-evidence=-153.908, P=0.009</a:t>
            </a:r>
          </a:p>
          <a:p>
            <a:pPr fontAlgn="base">
              <a:spcBef>
                <a:spcPct val="0"/>
              </a:spcBef>
              <a:spcAft>
                <a:spcPct val="0"/>
              </a:spcAft>
              <a:defRPr/>
            </a:pPr>
            <a:r>
              <a:rPr lang="en-US" altLang="ja-JP" sz="2000" dirty="0">
                <a:solidFill>
                  <a:schemeClr val="tx1"/>
                </a:solidFill>
              </a:rPr>
              <a:t> Model [0, 1, 2, 3]: log-evidence=-149.273, P=0.975</a:t>
            </a:r>
          </a:p>
          <a:p>
            <a:pPr fontAlgn="base">
              <a:spcBef>
                <a:spcPct val="0"/>
              </a:spcBef>
              <a:spcAft>
                <a:spcPct val="0"/>
              </a:spcAft>
              <a:defRPr/>
            </a:pPr>
            <a:r>
              <a:rPr lang="en-US" altLang="ja-JP" sz="2000" dirty="0">
                <a:solidFill>
                  <a:schemeClr val="tx1"/>
                </a:solidFill>
              </a:rPr>
              <a:t> Model [0, 1, 2, 3, 4]: log-evidence=-153.438, P=0.015</a:t>
            </a:r>
          </a:p>
          <a:p>
            <a:pPr fontAlgn="base">
              <a:spcBef>
                <a:spcPct val="0"/>
              </a:spcBef>
              <a:spcAft>
                <a:spcPct val="0"/>
              </a:spcAft>
              <a:defRPr/>
            </a:pPr>
            <a:r>
              <a:rPr lang="en-US" altLang="ja-JP" sz="2000" dirty="0">
                <a:solidFill>
                  <a:schemeClr val="tx1"/>
                </a:solidFill>
              </a:rPr>
              <a:t> Model [0, 1, 2, 3, 4, 5]: log-evidence=-157.873, P=0.000</a:t>
            </a:r>
          </a:p>
          <a:p>
            <a:pPr fontAlgn="base">
              <a:spcBef>
                <a:spcPct val="0"/>
              </a:spcBef>
              <a:spcAft>
                <a:spcPct val="0"/>
              </a:spcAft>
              <a:defRPr/>
            </a:pPr>
            <a:r>
              <a:rPr lang="en-US" altLang="ja-JP" sz="2000" dirty="0">
                <a:solidFill>
                  <a:schemeClr val="tx1"/>
                </a:solidFill>
              </a:rPr>
              <a:t>&gt;&gt; Best baseline model: [0, 1, 2, 3] (P=0.975)</a:t>
            </a: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en-US" altLang="ja-JP" sz="2000" dirty="0">
                <a:solidFill>
                  <a:srgbClr val="FF0000"/>
                </a:solidFill>
              </a:rPr>
              <a:t>[ARD] Selected basis indices: [1, 2, 3]</a:t>
            </a:r>
          </a:p>
          <a:p>
            <a:pPr fontAlgn="base">
              <a:spcBef>
                <a:spcPct val="0"/>
              </a:spcBef>
              <a:spcAft>
                <a:spcPct val="0"/>
              </a:spcAft>
              <a:defRPr/>
            </a:pPr>
            <a:r>
              <a:rPr lang="en-US" altLang="ja-JP" sz="2000" dirty="0">
                <a:solidFill>
                  <a:srgbClr val="FF0000"/>
                </a:solidFill>
              </a:rPr>
              <a:t>[ARD] Coefficients: [ 0.         -2.02976496  0.6420652   0.09666335  0.          0.        ]</a:t>
            </a:r>
          </a:p>
          <a:p>
            <a:pPr fontAlgn="base">
              <a:spcBef>
                <a:spcPct val="0"/>
              </a:spcBef>
              <a:spcAft>
                <a:spcPct val="0"/>
              </a:spcAft>
              <a:defRPr/>
            </a:pPr>
            <a:r>
              <a:rPr lang="en-US" altLang="ja-JP" sz="2000" dirty="0">
                <a:solidFill>
                  <a:schemeClr val="tx1"/>
                </a:solidFill>
              </a:rPr>
              <a:t>[ARD] log-evidence selected model = -155.779</a:t>
            </a:r>
          </a:p>
          <a:p>
            <a:pPr fontAlgn="base">
              <a:spcBef>
                <a:spcPct val="0"/>
              </a:spcBef>
              <a:spcAft>
                <a:spcPct val="0"/>
              </a:spcAft>
              <a:defRPr/>
            </a:pPr>
            <a:r>
              <a:rPr lang="en-US" altLang="ja-JP" sz="2000" dirty="0">
                <a:solidFill>
                  <a:schemeClr val="tx1"/>
                </a:solidFill>
              </a:rPr>
              <a:t>[ARD] Selected model not in baseline list</a:t>
            </a:r>
          </a:p>
        </p:txBody>
      </p:sp>
      <p:pic>
        <p:nvPicPr>
          <p:cNvPr id="4" name="図 3">
            <a:extLst>
              <a:ext uri="{FF2B5EF4-FFF2-40B4-BE49-F238E27FC236}">
                <a16:creationId xmlns:a16="http://schemas.microsoft.com/office/drawing/2014/main" id="{808ABB00-6B47-0D8A-E5E2-F7AB1E935627}"/>
              </a:ext>
            </a:extLst>
          </p:cNvPr>
          <p:cNvPicPr>
            <a:picLocks noChangeAspect="1"/>
          </p:cNvPicPr>
          <p:nvPr/>
        </p:nvPicPr>
        <p:blipFill>
          <a:blip r:embed="rId3"/>
          <a:srcRect l="51812" t="13388"/>
          <a:stretch/>
        </p:blipFill>
        <p:spPr>
          <a:xfrm>
            <a:off x="8891181" y="4096791"/>
            <a:ext cx="3268162" cy="2761208"/>
          </a:xfrm>
          <a:prstGeom prst="rect">
            <a:avLst/>
          </a:prstGeom>
        </p:spPr>
      </p:pic>
      <p:pic>
        <p:nvPicPr>
          <p:cNvPr id="5" name="図 4">
            <a:extLst>
              <a:ext uri="{FF2B5EF4-FFF2-40B4-BE49-F238E27FC236}">
                <a16:creationId xmlns:a16="http://schemas.microsoft.com/office/drawing/2014/main" id="{0284E1E0-BA9B-CA03-F877-E777519FFE8B}"/>
              </a:ext>
            </a:extLst>
          </p:cNvPr>
          <p:cNvPicPr>
            <a:picLocks noChangeAspect="1"/>
          </p:cNvPicPr>
          <p:nvPr/>
        </p:nvPicPr>
        <p:blipFill>
          <a:blip r:embed="rId3"/>
          <a:srcRect l="535" t="13388" r="47810"/>
          <a:stretch/>
        </p:blipFill>
        <p:spPr>
          <a:xfrm>
            <a:off x="8554299" y="1335584"/>
            <a:ext cx="3503327" cy="2761207"/>
          </a:xfrm>
          <a:prstGeom prst="rect">
            <a:avLst/>
          </a:prstGeom>
        </p:spPr>
      </p:pic>
    </p:spTree>
    <p:extLst>
      <p:ext uri="{BB962C8B-B14F-4D97-AF65-F5344CB8AC3E}">
        <p14:creationId xmlns:p14="http://schemas.microsoft.com/office/powerpoint/2010/main" val="304321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8" name="Rectangle 12"/>
          <p:cNvSpPr>
            <a:spLocks noGrp="1" noChangeArrowheads="1"/>
          </p:cNvSpPr>
          <p:nvPr>
            <p:ph type="title"/>
          </p:nvPr>
        </p:nvSpPr>
        <p:spPr>
          <a:xfrm>
            <a:off x="1524000" y="0"/>
            <a:ext cx="91440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p>
            <a:pPr eaLnBrk="1" hangingPunct="1"/>
            <a:r>
              <a:rPr lang="ja-JP" altLang="en-US" sz="3600" b="1" kern="1200" dirty="0">
                <a:solidFill>
                  <a:srgbClr val="0000FF"/>
                </a:solidFill>
                <a:latin typeface="Times New Roman"/>
                <a:ea typeface="ＭＳ Ｐゴシック"/>
              </a:rPr>
              <a:t>統計学</a:t>
            </a:r>
          </a:p>
        </p:txBody>
      </p:sp>
      <p:sp>
        <p:nvSpPr>
          <p:cNvPr id="7" name="Object 2">
            <a:extLst>
              <a:ext uri="{FF2B5EF4-FFF2-40B4-BE49-F238E27FC236}">
                <a16:creationId xmlns:a16="http://schemas.microsoft.com/office/drawing/2014/main" id="{138E9308-8FFB-4112-9FA0-E7DA76996541}"/>
              </a:ext>
            </a:extLst>
          </p:cNvPr>
          <p:cNvSpPr txBox="1"/>
          <p:nvPr/>
        </p:nvSpPr>
        <p:spPr bwMode="auto">
          <a:xfrm>
            <a:off x="119336" y="698064"/>
            <a:ext cx="11881319" cy="6061082"/>
          </a:xfrm>
          <a:prstGeom prst="rect">
            <a:avLst/>
          </a:prstGeom>
          <a:noFill/>
          <a:ln>
            <a:noFill/>
          </a:ln>
          <a:effectLst/>
        </p:spPr>
        <p:txBody>
          <a:bodyPr>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頻度主義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(frequentism)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統計学</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確率が結果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データ</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を決める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ベイズ主義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800" b="0" i="0" u="none" strike="noStrike" kern="1200" cap="none" spc="0" normalizeH="0" baseline="0" noProof="0" dirty="0" err="1">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Bayesianism</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統計学</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データは定数、確率分布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確率分布関数に含まれる定数</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が分布をもつ</a:t>
            </a: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客観確率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(objective probability)</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実験または理論的考察（思考実験）から求められ、</a:t>
            </a:r>
            <a:br>
              <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客観的な観測結果と比較できるランダムな事象についての確率</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主観確率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(subjective probability)</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人間の主観的な信念あるいは信頼の度合</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400050" marR="0" lvl="0" indent="-400050" algn="l" defTabSz="914400" rtl="0" eaLnBrk="1" fontAlgn="auto" latinLnBrk="0" hangingPunct="1">
              <a:lnSpc>
                <a:spcPct val="120000"/>
              </a:lnSpc>
              <a:spcBef>
                <a:spcPts val="0"/>
              </a:spcBef>
              <a:spcAft>
                <a:spcPts val="0"/>
              </a:spcAft>
              <a:buClrTx/>
              <a:buSzTx/>
              <a:buFontTx/>
              <a:buAutoNum type="romanLcParenBoth"/>
              <a:tabLst/>
              <a:defRPr/>
            </a:pPr>
            <a:endParaRPr kumimoji="1" lang="ja-JP"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438627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4AE48-3537-93C1-B250-BCAA7C0A63F2}"/>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620B6BDA-F1D5-D304-157A-440363381C7D}"/>
              </a:ext>
            </a:extLst>
          </p:cNvPr>
          <p:cNvSpPr txBox="1">
            <a:spLocks noChangeArrowheads="1"/>
          </p:cNvSpPr>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非線形スパースベイズプログラム</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a:t>
            </a:r>
            <a:r>
              <a:rPr kumimoji="1" lang="en-US" altLang="ja-JP" sz="2900" b="1" i="0" u="none" strike="noStrike" kern="1200" cap="none" spc="0" normalizeH="0" baseline="0" noProof="0" dirty="0">
                <a:ln>
                  <a:noFill/>
                </a:ln>
                <a:solidFill>
                  <a:srgbClr val="0000FF"/>
                </a:solidFill>
                <a:effectLst/>
                <a:uLnTx/>
                <a:uFillTx/>
                <a:latin typeface="Times New Roman"/>
                <a:ea typeface="ＭＳ Ｐゴシック"/>
                <a:cs typeface="+mj-cs"/>
              </a:rPr>
              <a:t>bayes_select_model_sparce_nonlinear.py</a:t>
            </a:r>
            <a:endParaRPr kumimoji="1" lang="ja-JP" altLang="en-US" sz="29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3495DAC6-321B-DC17-94A3-3AB868889C49}"/>
              </a:ext>
            </a:extLst>
          </p:cNvPr>
          <p:cNvSpPr txBox="1"/>
          <p:nvPr/>
        </p:nvSpPr>
        <p:spPr>
          <a:xfrm>
            <a:off x="348667" y="660208"/>
            <a:ext cx="11708959" cy="2554545"/>
          </a:xfrm>
          <a:prstGeom prst="rect">
            <a:avLst/>
          </a:prstGeom>
          <a:noFill/>
        </p:spPr>
        <p:txBody>
          <a:bodyPr wrap="square" rtlCol="0">
            <a:spAutoFit/>
          </a:bodyPr>
          <a:lstStyle/>
          <a:p>
            <a:pPr marL="457200" indent="-457200" fontAlgn="base">
              <a:spcBef>
                <a:spcPct val="0"/>
              </a:spcBef>
              <a:spcAft>
                <a:spcPct val="0"/>
              </a:spcAft>
              <a:buFont typeface="+mj-lt"/>
              <a:buAutoNum type="arabicPeriod"/>
              <a:defRPr/>
            </a:pPr>
            <a:r>
              <a:rPr lang="ja-JP" altLang="en-US" sz="2000" dirty="0"/>
              <a:t>階層ベイズ＋</a:t>
            </a:r>
            <a:r>
              <a:rPr lang="en-US" altLang="ja-JP" sz="2000" dirty="0"/>
              <a:t>ARD</a:t>
            </a:r>
            <a:r>
              <a:rPr lang="ja-JP" altLang="en-US" sz="2000" dirty="0"/>
              <a:t>により不要な規定を除去</a:t>
            </a:r>
            <a:endParaRPr lang="en-US" altLang="ja-JP" sz="2000" dirty="0"/>
          </a:p>
          <a:p>
            <a:pPr marL="457200" indent="-457200" fontAlgn="base">
              <a:spcBef>
                <a:spcPct val="0"/>
              </a:spcBef>
              <a:spcAft>
                <a:spcPct val="0"/>
              </a:spcAft>
              <a:buFont typeface="+mj-lt"/>
              <a:buAutoNum type="arabicPeriod"/>
              <a:defRPr/>
            </a:pPr>
            <a:r>
              <a:rPr lang="en-US" altLang="ja-JP" sz="2000" dirty="0"/>
              <a:t>model()</a:t>
            </a:r>
            <a:r>
              <a:rPr lang="ja-JP" altLang="en-US" sz="2000" dirty="0"/>
              <a:t>により非線形関数を定義</a:t>
            </a:r>
            <a:endParaRPr lang="en-US" altLang="ja-JP" sz="2000" dirty="0"/>
          </a:p>
          <a:p>
            <a:pPr marL="457200" indent="-457200" fontAlgn="base">
              <a:spcBef>
                <a:spcPct val="0"/>
              </a:spcBef>
              <a:spcAft>
                <a:spcPct val="0"/>
              </a:spcAft>
              <a:buFont typeface="+mj-lt"/>
              <a:buAutoNum type="arabicPeriod"/>
              <a:defRPr/>
            </a:pPr>
            <a:r>
              <a:rPr lang="en-US" altLang="ja-JP" sz="2000" dirty="0" err="1"/>
              <a:t>pm.Gamma</a:t>
            </a:r>
            <a:r>
              <a:rPr lang="en-US" altLang="ja-JP" sz="2000" dirty="0"/>
              <a:t>(“</a:t>
            </a:r>
            <a:r>
              <a:rPr lang="en-US" altLang="ja-JP" sz="2000" dirty="0" err="1"/>
              <a:t>lambda_hp</a:t>
            </a:r>
            <a:r>
              <a:rPr lang="en-US" altLang="ja-JP" sz="2000" dirty="0"/>
              <a:t>”, alpha=1e-3, beta=1e-3, shape=p)</a:t>
            </a:r>
            <a:r>
              <a:rPr lang="ja-JP" altLang="en-US" sz="2000" dirty="0"/>
              <a:t>の</a:t>
            </a:r>
            <a:r>
              <a:rPr lang="en-US" altLang="ja-JP" sz="2000" dirty="0"/>
              <a:t>alpha,</a:t>
            </a:r>
            <a:r>
              <a:rPr lang="ja-JP" altLang="en-US" sz="2000" dirty="0"/>
              <a:t> </a:t>
            </a:r>
            <a:r>
              <a:rPr lang="en-US" altLang="ja-JP" sz="2000" dirty="0"/>
              <a:t>beta</a:t>
            </a:r>
            <a:r>
              <a:rPr lang="ja-JP" altLang="en-US" sz="2000" dirty="0"/>
              <a:t>により、スパース性を調整</a:t>
            </a:r>
            <a:br>
              <a:rPr lang="en-US" altLang="ja-JP" sz="2000" dirty="0"/>
            </a:br>
            <a:r>
              <a:rPr lang="en-US" altLang="ja-JP" sz="2000" dirty="0"/>
              <a:t>alpha</a:t>
            </a:r>
            <a:r>
              <a:rPr lang="ja-JP" altLang="en-US" sz="2000" dirty="0"/>
              <a:t>大、</a:t>
            </a:r>
            <a:r>
              <a:rPr lang="en-US" altLang="ja-JP" sz="2000" dirty="0"/>
              <a:t>beta</a:t>
            </a:r>
            <a:r>
              <a:rPr lang="ja-JP" altLang="en-US" sz="2000"/>
              <a:t>小</a:t>
            </a:r>
            <a:r>
              <a:rPr lang="en-US" altLang="ja-JP" sz="2000"/>
              <a:t>:</a:t>
            </a:r>
            <a:r>
              <a:rPr lang="ja-JP" altLang="en-US" sz="2000" dirty="0"/>
              <a:t> スパース性を促進</a:t>
            </a:r>
            <a:br>
              <a:rPr lang="en-US" altLang="ja-JP" sz="2000" dirty="0"/>
            </a:br>
            <a:endParaRPr lang="en-US" altLang="ja-JP" sz="2000" dirty="0"/>
          </a:p>
          <a:p>
            <a:pPr fontAlgn="base">
              <a:spcBef>
                <a:spcPct val="0"/>
              </a:spcBef>
              <a:spcAft>
                <a:spcPct val="0"/>
              </a:spcAft>
              <a:defRPr/>
            </a:pPr>
            <a:r>
              <a:rPr lang="ja-JP" altLang="en-US" sz="2000" dirty="0"/>
              <a:t>出力例</a:t>
            </a:r>
            <a:r>
              <a:rPr lang="en-US" altLang="ja-JP" sz="2000" dirty="0"/>
              <a:t>:</a:t>
            </a:r>
            <a:br>
              <a:rPr lang="en-US" altLang="ja-JP" sz="2000" dirty="0"/>
            </a:br>
            <a:r>
              <a:rPr lang="en-US" altLang="ja-JP" sz="2000" dirty="0"/>
              <a:t>&gt; python bayes_select_model_sparce_nonlinear.py</a:t>
            </a:r>
          </a:p>
          <a:p>
            <a:pPr fontAlgn="base">
              <a:spcBef>
                <a:spcPct val="0"/>
              </a:spcBef>
              <a:spcAft>
                <a:spcPct val="0"/>
              </a:spcAft>
              <a:defRPr/>
            </a:pPr>
            <a:endParaRPr lang="en-US" altLang="ja-JP" sz="2000" dirty="0">
              <a:solidFill>
                <a:schemeClr val="tx1"/>
              </a:solidFill>
            </a:endParaRPr>
          </a:p>
        </p:txBody>
      </p:sp>
      <p:pic>
        <p:nvPicPr>
          <p:cNvPr id="15" name="図 14">
            <a:extLst>
              <a:ext uri="{FF2B5EF4-FFF2-40B4-BE49-F238E27FC236}">
                <a16:creationId xmlns:a16="http://schemas.microsoft.com/office/drawing/2014/main" id="{D601A69B-10C8-EF0E-B300-B94D3EA1A85C}"/>
              </a:ext>
            </a:extLst>
          </p:cNvPr>
          <p:cNvPicPr>
            <a:picLocks noChangeAspect="1"/>
          </p:cNvPicPr>
          <p:nvPr/>
        </p:nvPicPr>
        <p:blipFill>
          <a:blip r:embed="rId3"/>
          <a:srcRect l="6120" t="19048" r="6132"/>
          <a:stretch/>
        </p:blipFill>
        <p:spPr>
          <a:xfrm>
            <a:off x="6446005" y="2451617"/>
            <a:ext cx="5632333" cy="3012538"/>
          </a:xfrm>
          <a:prstGeom prst="rect">
            <a:avLst/>
          </a:prstGeom>
        </p:spPr>
      </p:pic>
      <p:pic>
        <p:nvPicPr>
          <p:cNvPr id="17" name="図 16">
            <a:extLst>
              <a:ext uri="{FF2B5EF4-FFF2-40B4-BE49-F238E27FC236}">
                <a16:creationId xmlns:a16="http://schemas.microsoft.com/office/drawing/2014/main" id="{5A3CA802-967D-E430-F080-077649D2B688}"/>
              </a:ext>
            </a:extLst>
          </p:cNvPr>
          <p:cNvPicPr>
            <a:picLocks noChangeAspect="1"/>
          </p:cNvPicPr>
          <p:nvPr/>
        </p:nvPicPr>
        <p:blipFill>
          <a:blip r:embed="rId4"/>
          <a:srcRect t="9136" r="-2"/>
          <a:stretch/>
        </p:blipFill>
        <p:spPr>
          <a:xfrm>
            <a:off x="113662" y="2291424"/>
            <a:ext cx="6311631" cy="3172731"/>
          </a:xfrm>
          <a:prstGeom prst="rect">
            <a:avLst/>
          </a:prstGeom>
        </p:spPr>
      </p:pic>
    </p:spTree>
    <p:extLst>
      <p:ext uri="{BB962C8B-B14F-4D97-AF65-F5344CB8AC3E}">
        <p14:creationId xmlns:p14="http://schemas.microsoft.com/office/powerpoint/2010/main" val="3232597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72731-203A-82E7-4043-209F9CB8825D}"/>
            </a:ext>
          </a:extLst>
        </p:cNvPr>
        <p:cNvGrpSpPr/>
        <p:nvPr/>
      </p:nvGrpSpPr>
      <p:grpSpPr>
        <a:xfrm>
          <a:off x="0" y="0"/>
          <a:ext cx="0" cy="0"/>
          <a:chOff x="0" y="0"/>
          <a:chExt cx="0" cy="0"/>
        </a:xfrm>
      </p:grpSpPr>
      <p:sp>
        <p:nvSpPr>
          <p:cNvPr id="8" name="Rectangle 12">
            <a:extLst>
              <a:ext uri="{FF2B5EF4-FFF2-40B4-BE49-F238E27FC236}">
                <a16:creationId xmlns:a16="http://schemas.microsoft.com/office/drawing/2014/main" id="{45740BC8-FB7E-860D-F96D-F2CC85381BAE}"/>
              </a:ext>
            </a:extLst>
          </p:cNvPr>
          <p:cNvSpPr txBox="1">
            <a:spLocks noChangeArrowheads="1"/>
          </p:cNvSpPr>
          <p:nvPr/>
        </p:nvSpPr>
        <p:spPr bwMode="auto">
          <a:xfrm>
            <a:off x="0" y="0"/>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非線形スパースベイズプログラム</a:t>
            </a:r>
            <a:r>
              <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j-cs"/>
              </a:rPr>
              <a:t>:</a:t>
            </a: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 </a:t>
            </a:r>
            <a:r>
              <a:rPr kumimoji="1" lang="en-US" altLang="ja-JP" sz="2900" b="1" i="0" u="none" strike="noStrike" kern="1200" cap="none" spc="0" normalizeH="0" baseline="0" noProof="0" dirty="0">
                <a:ln>
                  <a:noFill/>
                </a:ln>
                <a:solidFill>
                  <a:srgbClr val="0000FF"/>
                </a:solidFill>
                <a:effectLst/>
                <a:uLnTx/>
                <a:uFillTx/>
                <a:latin typeface="Times New Roman"/>
                <a:ea typeface="ＭＳ Ｐゴシック"/>
                <a:cs typeface="+mj-cs"/>
              </a:rPr>
              <a:t>bayes_select_model_sparce_nonlinear.py</a:t>
            </a:r>
            <a:endParaRPr kumimoji="1" lang="ja-JP" altLang="en-US" sz="2900" b="0" i="0" u="none" strike="noStrike" kern="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endParaRPr>
          </a:p>
        </p:txBody>
      </p:sp>
      <p:sp>
        <p:nvSpPr>
          <p:cNvPr id="2" name="テキスト ボックス 1">
            <a:extLst>
              <a:ext uri="{FF2B5EF4-FFF2-40B4-BE49-F238E27FC236}">
                <a16:creationId xmlns:a16="http://schemas.microsoft.com/office/drawing/2014/main" id="{BC14FF8C-7F8D-7AF5-0600-22AFEDE1274C}"/>
              </a:ext>
            </a:extLst>
          </p:cNvPr>
          <p:cNvSpPr txBox="1"/>
          <p:nvPr/>
        </p:nvSpPr>
        <p:spPr>
          <a:xfrm>
            <a:off x="348667" y="660208"/>
            <a:ext cx="11708959" cy="6124754"/>
          </a:xfrm>
          <a:prstGeom prst="rect">
            <a:avLst/>
          </a:prstGeom>
          <a:noFill/>
        </p:spPr>
        <p:txBody>
          <a:bodyPr wrap="square" rtlCol="0">
            <a:spAutoFit/>
          </a:bodyPr>
          <a:lstStyle/>
          <a:p>
            <a:pPr fontAlgn="base">
              <a:spcBef>
                <a:spcPct val="0"/>
              </a:spcBef>
              <a:spcAft>
                <a:spcPct val="0"/>
              </a:spcAft>
              <a:defRPr/>
            </a:pPr>
            <a:r>
              <a:rPr lang="ja-JP" altLang="en-US" sz="2000" dirty="0"/>
              <a:t>以下のようなパラメータは不要な可能性が高い</a:t>
            </a:r>
            <a:endParaRPr lang="en-US" altLang="ja-JP" sz="2000" dirty="0">
              <a:solidFill>
                <a:schemeClr val="tx1"/>
              </a:solidFill>
            </a:endParaRPr>
          </a:p>
          <a:p>
            <a:pPr fontAlgn="base">
              <a:spcBef>
                <a:spcPct val="0"/>
              </a:spcBef>
              <a:spcAft>
                <a:spcPct val="0"/>
              </a:spcAft>
              <a:defRPr/>
            </a:pPr>
            <a:r>
              <a:rPr lang="ja-JP" altLang="en-US" sz="2000" dirty="0"/>
              <a:t>・ </a:t>
            </a:r>
            <a:r>
              <a:rPr lang="en-US" altLang="ja-JP" sz="2000" dirty="0"/>
              <a:t>a[</a:t>
            </a:r>
            <a:r>
              <a:rPr lang="en-US" altLang="ja-JP" sz="2000" dirty="0" err="1"/>
              <a:t>i</a:t>
            </a:r>
            <a:r>
              <a:rPr lang="en-US" altLang="ja-JP" sz="2000" dirty="0"/>
              <a:t>]</a:t>
            </a:r>
            <a:r>
              <a:rPr lang="ja-JP" altLang="en-US" sz="2000" dirty="0"/>
              <a:t>の</a:t>
            </a:r>
            <a:r>
              <a:rPr lang="en-US" altLang="ja-JP" sz="2000" dirty="0"/>
              <a:t>mean</a:t>
            </a:r>
            <a:r>
              <a:rPr lang="ja-JP" altLang="en-US" sz="2000" dirty="0"/>
              <a:t>が</a:t>
            </a:r>
            <a:r>
              <a:rPr lang="en-US" altLang="ja-JP" sz="2000" dirty="0"/>
              <a:t>0</a:t>
            </a:r>
            <a:r>
              <a:rPr lang="ja-JP" altLang="en-US" sz="2000" dirty="0"/>
              <a:t>に近く、</a:t>
            </a:r>
            <a:r>
              <a:rPr lang="en-US" altLang="ja-JP" sz="2000" dirty="0"/>
              <a:t>95%</a:t>
            </a:r>
            <a:r>
              <a:rPr lang="ja-JP" altLang="en-US" sz="2000" dirty="0"/>
              <a:t>平均区間が</a:t>
            </a:r>
            <a:r>
              <a:rPr lang="en-US" altLang="ja-JP" sz="2000" dirty="0"/>
              <a:t>0</a:t>
            </a:r>
            <a:r>
              <a:rPr lang="ja-JP" altLang="en-US" sz="2000" dirty="0"/>
              <a:t>をはさんでいる</a:t>
            </a:r>
            <a:endParaRPr lang="en-US" altLang="ja-JP" sz="2000" dirty="0"/>
          </a:p>
          <a:p>
            <a:pPr fontAlgn="base">
              <a:spcBef>
                <a:spcPct val="0"/>
              </a:spcBef>
              <a:spcAft>
                <a:spcPct val="0"/>
              </a:spcAft>
              <a:defRPr/>
            </a:pPr>
            <a:r>
              <a:rPr lang="ja-JP" altLang="en-US" sz="2000" dirty="0"/>
              <a:t>・ </a:t>
            </a:r>
            <a:r>
              <a:rPr lang="en-US" altLang="ja-JP" sz="2000" dirty="0" err="1"/>
              <a:t>lamda_hp</a:t>
            </a:r>
            <a:r>
              <a:rPr lang="en-US" altLang="ja-JP" sz="2000" dirty="0"/>
              <a:t>[</a:t>
            </a:r>
            <a:r>
              <a:rPr lang="en-US" altLang="ja-JP" sz="2000" dirty="0" err="1"/>
              <a:t>i</a:t>
            </a:r>
            <a:r>
              <a:rPr lang="en-US" altLang="ja-JP" sz="2000" dirty="0"/>
              <a:t>]</a:t>
            </a:r>
            <a:r>
              <a:rPr lang="ja-JP" altLang="en-US" sz="2000" dirty="0"/>
              <a:t>の事後平均</a:t>
            </a:r>
            <a:r>
              <a:rPr lang="en-US" altLang="ja-JP" sz="2000" dirty="0"/>
              <a:t>mean</a:t>
            </a:r>
            <a:r>
              <a:rPr lang="ja-JP" altLang="en-US" sz="2000" dirty="0"/>
              <a:t>が大きい</a:t>
            </a:r>
            <a:endParaRPr lang="en-US" altLang="ja-JP" sz="2000" dirty="0">
              <a:solidFill>
                <a:schemeClr val="tx1"/>
              </a:solidFill>
            </a:endParaRPr>
          </a:p>
          <a:p>
            <a:pPr fontAlgn="base">
              <a:spcBef>
                <a:spcPct val="0"/>
              </a:spcBef>
              <a:spcAft>
                <a:spcPct val="0"/>
              </a:spcAft>
              <a:defRPr/>
            </a:pPr>
            <a:endParaRPr lang="en-US" altLang="ja-JP" sz="2000" dirty="0">
              <a:solidFill>
                <a:schemeClr val="tx1"/>
              </a:solidFill>
            </a:endParaRPr>
          </a:p>
          <a:p>
            <a:pPr fontAlgn="base">
              <a:spcBef>
                <a:spcPct val="0"/>
              </a:spcBef>
              <a:spcAft>
                <a:spcPct val="0"/>
              </a:spcAft>
              <a:defRPr/>
            </a:pPr>
            <a:r>
              <a:rPr lang="ja-JP" altLang="en-US" sz="2000" dirty="0"/>
              <a:t>出力例</a:t>
            </a:r>
            <a:r>
              <a:rPr lang="en-US" altLang="ja-JP" sz="2000" dirty="0"/>
              <a:t>:</a:t>
            </a:r>
            <a:br>
              <a:rPr lang="en-US" altLang="ja-JP" sz="2000" dirty="0"/>
            </a:br>
            <a:r>
              <a:rPr lang="en-US" altLang="ja-JP" sz="2000" dirty="0"/>
              <a:t>&gt; python bayes_select_model_sparce_nonlinear.py</a:t>
            </a:r>
          </a:p>
          <a:p>
            <a:pPr fontAlgn="base">
              <a:spcBef>
                <a:spcPct val="0"/>
              </a:spcBef>
              <a:spcAft>
                <a:spcPct val="0"/>
              </a:spcAft>
              <a:defRPr/>
            </a:pPr>
            <a:r>
              <a:rPr lang="en-US" altLang="ja-JP" sz="1600" dirty="0">
                <a:solidFill>
                  <a:schemeClr val="tx1"/>
                </a:solidFill>
              </a:rPr>
              <a:t>=== ARD </a:t>
            </a:r>
            <a:r>
              <a:rPr lang="ja-JP" altLang="en-US" sz="1600" dirty="0">
                <a:solidFill>
                  <a:schemeClr val="tx1"/>
                </a:solidFill>
              </a:rPr>
              <a:t>階層ベイズ 回帰結果 </a:t>
            </a:r>
            <a:r>
              <a:rPr lang="en-US" altLang="ja-JP" sz="1600" dirty="0">
                <a:solidFill>
                  <a:schemeClr val="tx1"/>
                </a:solidFill>
              </a:rPr>
              <a:t>===</a:t>
            </a:r>
          </a:p>
          <a:p>
            <a:pPr fontAlgn="base">
              <a:spcBef>
                <a:spcPct val="0"/>
              </a:spcBef>
              <a:spcAft>
                <a:spcPct val="0"/>
              </a:spcAft>
              <a:defRPr/>
            </a:pPr>
            <a:r>
              <a:rPr lang="en-US" altLang="ja-JP" sz="1600" dirty="0">
                <a:solidFill>
                  <a:schemeClr val="tx1"/>
                </a:solidFill>
              </a:rPr>
              <a:t>                  mean        </a:t>
            </a:r>
            <a:r>
              <a:rPr lang="en-US" altLang="ja-JP" sz="1600" dirty="0" err="1">
                <a:solidFill>
                  <a:schemeClr val="tx1"/>
                </a:solidFill>
              </a:rPr>
              <a:t>sd</a:t>
            </a:r>
            <a:r>
              <a:rPr lang="en-US" altLang="ja-JP" sz="1600" dirty="0">
                <a:solidFill>
                  <a:schemeClr val="tx1"/>
                </a:solidFill>
              </a:rPr>
              <a:t>  hdi_2.5%  hdi_97.5%  </a:t>
            </a:r>
            <a:r>
              <a:rPr lang="en-US" altLang="ja-JP" sz="1600" dirty="0" err="1">
                <a:solidFill>
                  <a:schemeClr val="tx1"/>
                </a:solidFill>
              </a:rPr>
              <a:t>mcse_mean</a:t>
            </a:r>
            <a:r>
              <a:rPr lang="en-US" altLang="ja-JP" sz="1600" dirty="0">
                <a:solidFill>
                  <a:schemeClr val="tx1"/>
                </a:solidFill>
              </a:rPr>
              <a:t>  </a:t>
            </a:r>
            <a:r>
              <a:rPr lang="en-US" altLang="ja-JP" sz="1600" dirty="0" err="1">
                <a:solidFill>
                  <a:schemeClr val="tx1"/>
                </a:solidFill>
              </a:rPr>
              <a:t>mcse_sd</a:t>
            </a:r>
            <a:r>
              <a:rPr lang="en-US" altLang="ja-JP" sz="1600" dirty="0">
                <a:solidFill>
                  <a:schemeClr val="tx1"/>
                </a:solidFill>
              </a:rPr>
              <a:t>   </a:t>
            </a:r>
            <a:r>
              <a:rPr lang="en-US" altLang="ja-JP" sz="1600" dirty="0" err="1">
                <a:solidFill>
                  <a:schemeClr val="tx1"/>
                </a:solidFill>
              </a:rPr>
              <a:t>ess_bulk</a:t>
            </a:r>
            <a:r>
              <a:rPr lang="en-US" altLang="ja-JP" sz="1600" dirty="0">
                <a:solidFill>
                  <a:schemeClr val="tx1"/>
                </a:solidFill>
              </a:rPr>
              <a:t>   </a:t>
            </a:r>
            <a:r>
              <a:rPr lang="en-US" altLang="ja-JP" sz="1600" dirty="0" err="1">
                <a:solidFill>
                  <a:schemeClr val="tx1"/>
                </a:solidFill>
              </a:rPr>
              <a:t>ess_tail</a:t>
            </a:r>
            <a:r>
              <a:rPr lang="en-US" altLang="ja-JP" sz="1600" dirty="0">
                <a:solidFill>
                  <a:schemeClr val="tx1"/>
                </a:solidFill>
              </a:rPr>
              <a:t>   </a:t>
            </a:r>
            <a:r>
              <a:rPr lang="en-US" altLang="ja-JP" sz="1600" dirty="0" err="1">
                <a:solidFill>
                  <a:schemeClr val="tx1"/>
                </a:solidFill>
              </a:rPr>
              <a:t>r_hat</a:t>
            </a:r>
            <a:endParaRPr lang="en-US" altLang="ja-JP" sz="1600" dirty="0">
              <a:solidFill>
                <a:schemeClr val="tx1"/>
              </a:solidFill>
            </a:endParaRPr>
          </a:p>
          <a:p>
            <a:pPr fontAlgn="base">
              <a:spcBef>
                <a:spcPct val="0"/>
              </a:spcBef>
              <a:spcAft>
                <a:spcPct val="0"/>
              </a:spcAft>
              <a:defRPr/>
            </a:pPr>
            <a:r>
              <a:rPr lang="en-US" altLang="ja-JP" sz="1600" dirty="0" err="1">
                <a:solidFill>
                  <a:schemeClr val="tx1"/>
                </a:solidFill>
              </a:rPr>
              <a:t>lambda_hp</a:t>
            </a:r>
            <a:r>
              <a:rPr lang="en-US" altLang="ja-JP" sz="1600" dirty="0">
                <a:solidFill>
                  <a:schemeClr val="tx1"/>
                </a:solidFill>
              </a:rPr>
              <a:t>[0]    0.2319    0.3335    0.0000     0.8755     0.0060   0.0114  1610.4706  1196.5357  1.0033</a:t>
            </a:r>
          </a:p>
          <a:p>
            <a:pPr fontAlgn="base">
              <a:spcBef>
                <a:spcPct val="0"/>
              </a:spcBef>
              <a:spcAft>
                <a:spcPct val="0"/>
              </a:spcAft>
              <a:defRPr/>
            </a:pPr>
            <a:r>
              <a:rPr lang="en-US" altLang="ja-JP" sz="1600" dirty="0" err="1">
                <a:solidFill>
                  <a:schemeClr val="tx1"/>
                </a:solidFill>
              </a:rPr>
              <a:t>lambda_hp</a:t>
            </a:r>
            <a:r>
              <a:rPr lang="en-US" altLang="ja-JP" sz="1600" dirty="0">
                <a:solidFill>
                  <a:schemeClr val="tx1"/>
                </a:solidFill>
              </a:rPr>
              <a:t>[1]    0.1996    0.3193    0.0000     0.7655     0.0057   0.0150  1384.6780  1011.6244  1.0019</a:t>
            </a:r>
          </a:p>
          <a:p>
            <a:pPr fontAlgn="base">
              <a:spcBef>
                <a:spcPct val="0"/>
              </a:spcBef>
              <a:spcAft>
                <a:spcPct val="0"/>
              </a:spcAft>
              <a:defRPr/>
            </a:pPr>
            <a:r>
              <a:rPr lang="en-US" altLang="ja-JP" sz="1600" dirty="0" err="1">
                <a:solidFill>
                  <a:schemeClr val="tx1"/>
                </a:solidFill>
              </a:rPr>
              <a:t>lambda_hp</a:t>
            </a:r>
            <a:r>
              <a:rPr lang="en-US" altLang="ja-JP" sz="1600" dirty="0">
                <a:solidFill>
                  <a:schemeClr val="tx1"/>
                </a:solidFill>
              </a:rPr>
              <a:t>[2]  </a:t>
            </a:r>
            <a:r>
              <a:rPr lang="en-US" altLang="ja-JP" sz="1600" dirty="0">
                <a:solidFill>
                  <a:srgbClr val="FF0000"/>
                </a:solidFill>
              </a:rPr>
              <a:t>112.3223  </a:t>
            </a:r>
            <a:r>
              <a:rPr lang="en-US" altLang="ja-JP" sz="1600" dirty="0">
                <a:solidFill>
                  <a:schemeClr val="tx1"/>
                </a:solidFill>
              </a:rPr>
              <a:t>302.8901    0.0000   598.5340     7.1274  18.1324   573.2684  1303.3036  1.0119</a:t>
            </a:r>
          </a:p>
          <a:p>
            <a:pPr fontAlgn="base">
              <a:spcBef>
                <a:spcPct val="0"/>
              </a:spcBef>
              <a:spcAft>
                <a:spcPct val="0"/>
              </a:spcAft>
              <a:defRPr/>
            </a:pPr>
            <a:r>
              <a:rPr lang="en-US" altLang="ja-JP" sz="1600" dirty="0" err="1">
                <a:solidFill>
                  <a:schemeClr val="tx1"/>
                </a:solidFill>
              </a:rPr>
              <a:t>lambda_hp</a:t>
            </a:r>
            <a:r>
              <a:rPr lang="en-US" altLang="ja-JP" sz="1600" dirty="0">
                <a:solidFill>
                  <a:schemeClr val="tx1"/>
                </a:solidFill>
              </a:rPr>
              <a:t>[3]  </a:t>
            </a:r>
            <a:r>
              <a:rPr lang="en-US" altLang="ja-JP" sz="1600" dirty="0">
                <a:solidFill>
                  <a:srgbClr val="FF0000"/>
                </a:solidFill>
              </a:rPr>
              <a:t>103.8125</a:t>
            </a:r>
            <a:r>
              <a:rPr lang="en-US" altLang="ja-JP" sz="1600" dirty="0">
                <a:solidFill>
                  <a:schemeClr val="tx1"/>
                </a:solidFill>
              </a:rPr>
              <a:t>  306.7126    0.0000   544.6959     7.3231  23.5548   584.2117  1159.5376  1.0055</a:t>
            </a:r>
          </a:p>
          <a:p>
            <a:pPr fontAlgn="base">
              <a:spcBef>
                <a:spcPct val="0"/>
              </a:spcBef>
              <a:spcAft>
                <a:spcPct val="0"/>
              </a:spcAft>
              <a:defRPr/>
            </a:pPr>
            <a:r>
              <a:rPr lang="en-US" altLang="ja-JP" sz="1600" dirty="0">
                <a:solidFill>
                  <a:schemeClr val="tx1"/>
                </a:solidFill>
              </a:rPr>
              <a:t>a[0]            2.1522    0.3830    1.4351     2.7734     0.0281   0.0544   271.0447   212.4477  1.0132</a:t>
            </a:r>
          </a:p>
          <a:p>
            <a:pPr fontAlgn="base">
              <a:spcBef>
                <a:spcPct val="0"/>
              </a:spcBef>
              <a:spcAft>
                <a:spcPct val="0"/>
              </a:spcAft>
              <a:defRPr/>
            </a:pPr>
            <a:r>
              <a:rPr lang="en-US" altLang="ja-JP" sz="1600" dirty="0">
                <a:solidFill>
                  <a:schemeClr val="tx1"/>
                </a:solidFill>
              </a:rPr>
              <a:t>a[1]           -2.3608    0.4190   -3.2197    -1.5745     0.0223   0.0208   363.6818   359.3117  1.0094</a:t>
            </a:r>
          </a:p>
          <a:p>
            <a:pPr fontAlgn="base">
              <a:spcBef>
                <a:spcPct val="0"/>
              </a:spcBef>
              <a:spcAft>
                <a:spcPct val="0"/>
              </a:spcAft>
              <a:defRPr/>
            </a:pPr>
            <a:r>
              <a:rPr lang="en-US" altLang="ja-JP" sz="1600" dirty="0">
                <a:solidFill>
                  <a:schemeClr val="tx1"/>
                </a:solidFill>
              </a:rPr>
              <a:t>a[2]            </a:t>
            </a:r>
            <a:r>
              <a:rPr lang="en-US" altLang="ja-JP" sz="1600" dirty="0">
                <a:solidFill>
                  <a:srgbClr val="FF0000"/>
                </a:solidFill>
              </a:rPr>
              <a:t>0.0938  </a:t>
            </a:r>
            <a:r>
              <a:rPr lang="en-US" altLang="ja-JP" sz="1600" dirty="0">
                <a:solidFill>
                  <a:schemeClr val="tx1"/>
                </a:solidFill>
              </a:rPr>
              <a:t>  0.3861  </a:t>
            </a:r>
            <a:r>
              <a:rPr lang="en-US" altLang="ja-JP" sz="1600" dirty="0">
                <a:solidFill>
                  <a:srgbClr val="FF0000"/>
                </a:solidFill>
              </a:rPr>
              <a:t> -0.5335     0.8260</a:t>
            </a:r>
            <a:r>
              <a:rPr lang="en-US" altLang="ja-JP" sz="1600" dirty="0">
                <a:solidFill>
                  <a:schemeClr val="tx1"/>
                </a:solidFill>
              </a:rPr>
              <a:t>     0.0287   0.0549   256.1393   204.8931  1.0140</a:t>
            </a:r>
          </a:p>
          <a:p>
            <a:pPr fontAlgn="base">
              <a:spcBef>
                <a:spcPct val="0"/>
              </a:spcBef>
              <a:spcAft>
                <a:spcPct val="0"/>
              </a:spcAft>
              <a:defRPr/>
            </a:pPr>
            <a:r>
              <a:rPr lang="en-US" altLang="ja-JP" sz="1600" dirty="0">
                <a:solidFill>
                  <a:schemeClr val="tx1"/>
                </a:solidFill>
              </a:rPr>
              <a:t>a[3]            </a:t>
            </a:r>
            <a:r>
              <a:rPr lang="en-US" altLang="ja-JP" sz="1600" dirty="0">
                <a:solidFill>
                  <a:srgbClr val="FF0000"/>
                </a:solidFill>
              </a:rPr>
              <a:t>0.2022</a:t>
            </a:r>
            <a:r>
              <a:rPr lang="en-US" altLang="ja-JP" sz="1600" dirty="0">
                <a:solidFill>
                  <a:schemeClr val="tx1"/>
                </a:solidFill>
              </a:rPr>
              <a:t>    0.2730  </a:t>
            </a:r>
            <a:r>
              <a:rPr lang="en-US" altLang="ja-JP" sz="1600" dirty="0">
                <a:solidFill>
                  <a:srgbClr val="FF0000"/>
                </a:solidFill>
              </a:rPr>
              <a:t> -0.2750     0.7853</a:t>
            </a:r>
            <a:r>
              <a:rPr lang="en-US" altLang="ja-JP" sz="1600" dirty="0">
                <a:solidFill>
                  <a:schemeClr val="tx1"/>
                </a:solidFill>
              </a:rPr>
              <a:t>     0.0194   0.0311   273.5557   224.8412  1.0145</a:t>
            </a:r>
          </a:p>
          <a:p>
            <a:pPr fontAlgn="base">
              <a:spcBef>
                <a:spcPct val="0"/>
              </a:spcBef>
              <a:spcAft>
                <a:spcPct val="0"/>
              </a:spcAft>
              <a:defRPr/>
            </a:pPr>
            <a:r>
              <a:rPr lang="en-US" altLang="ja-JP" sz="1600" dirty="0">
                <a:solidFill>
                  <a:schemeClr val="tx1"/>
                </a:solidFill>
              </a:rPr>
              <a:t>sigma           0.1923    0.0142    0.1656     0.2201     0.0003   0.0002  2193.1362  2384.5228  1.0008</a:t>
            </a:r>
          </a:p>
          <a:p>
            <a:pPr fontAlgn="base">
              <a:spcBef>
                <a:spcPct val="0"/>
              </a:spcBef>
              <a:spcAft>
                <a:spcPct val="0"/>
              </a:spcAft>
              <a:defRPr/>
            </a:pPr>
            <a:r>
              <a:rPr lang="en-US" altLang="ja-JP" sz="1600" dirty="0">
                <a:solidFill>
                  <a:schemeClr val="tx1"/>
                </a:solidFill>
              </a:rPr>
              <a:t>=== </a:t>
            </a:r>
            <a:r>
              <a:rPr lang="ja-JP" altLang="en-US" sz="1600" dirty="0">
                <a:solidFill>
                  <a:schemeClr val="tx1"/>
                </a:solidFill>
              </a:rPr>
              <a:t>パラメータ選択の判断 </a:t>
            </a:r>
            <a:r>
              <a:rPr lang="en-US" altLang="ja-JP" sz="1600" dirty="0">
                <a:solidFill>
                  <a:schemeClr val="tx1"/>
                </a:solidFill>
              </a:rPr>
              <a:t>===</a:t>
            </a:r>
          </a:p>
          <a:p>
            <a:pPr fontAlgn="base">
              <a:spcBef>
                <a:spcPct val="0"/>
              </a:spcBef>
              <a:spcAft>
                <a:spcPct val="0"/>
              </a:spcAft>
              <a:defRPr/>
            </a:pPr>
            <a:r>
              <a:rPr lang="en-US" altLang="ja-JP" sz="1600" dirty="0">
                <a:solidFill>
                  <a:schemeClr val="tx1"/>
                </a:solidFill>
              </a:rPr>
              <a:t>a[0]: mean=2.1522, 95% HDI=(1.4351,2.7734), </a:t>
            </a:r>
            <a:r>
              <a:rPr lang="en-US" altLang="ja-JP" sz="1600" dirty="0" err="1">
                <a:solidFill>
                  <a:schemeClr val="tx1"/>
                </a:solidFill>
              </a:rPr>
              <a:t>lambda_hp</a:t>
            </a:r>
            <a:r>
              <a:rPr lang="en-US" altLang="ja-JP" sz="1600" dirty="0">
                <a:solidFill>
                  <a:schemeClr val="tx1"/>
                </a:solidFill>
              </a:rPr>
              <a:t>=0.2</a:t>
            </a:r>
          </a:p>
          <a:p>
            <a:pPr fontAlgn="base">
              <a:spcBef>
                <a:spcPct val="0"/>
              </a:spcBef>
              <a:spcAft>
                <a:spcPct val="0"/>
              </a:spcAft>
              <a:defRPr/>
            </a:pPr>
            <a:r>
              <a:rPr lang="en-US" altLang="ja-JP" sz="1600" dirty="0">
                <a:solidFill>
                  <a:schemeClr val="tx1"/>
                </a:solidFill>
              </a:rPr>
              <a:t>a[1]: mean=-2.3608, 95% HDI=(-3.2197,-1.5745), </a:t>
            </a:r>
            <a:r>
              <a:rPr lang="en-US" altLang="ja-JP" sz="1600" dirty="0" err="1">
                <a:solidFill>
                  <a:schemeClr val="tx1"/>
                </a:solidFill>
              </a:rPr>
              <a:t>lambda_hp</a:t>
            </a:r>
            <a:r>
              <a:rPr lang="en-US" altLang="ja-JP" sz="1600" dirty="0">
                <a:solidFill>
                  <a:schemeClr val="tx1"/>
                </a:solidFill>
              </a:rPr>
              <a:t>=0.2</a:t>
            </a:r>
          </a:p>
          <a:p>
            <a:pPr fontAlgn="base">
              <a:spcBef>
                <a:spcPct val="0"/>
              </a:spcBef>
              <a:spcAft>
                <a:spcPct val="0"/>
              </a:spcAft>
              <a:defRPr/>
            </a:pPr>
            <a:r>
              <a:rPr lang="en-US" altLang="ja-JP" sz="1600" dirty="0">
                <a:solidFill>
                  <a:schemeClr val="tx1"/>
                </a:solidFill>
              </a:rPr>
              <a:t>a[2]: mean=0.0938, 95% HDI=(-0.5335,0.8260), </a:t>
            </a:r>
            <a:r>
              <a:rPr lang="en-US" altLang="ja-JP" sz="1600" dirty="0" err="1">
                <a:solidFill>
                  <a:schemeClr val="tx1"/>
                </a:solidFill>
              </a:rPr>
              <a:t>lambda_hp</a:t>
            </a:r>
            <a:r>
              <a:rPr lang="en-US" altLang="ja-JP" sz="1600" dirty="0">
                <a:solidFill>
                  <a:schemeClr val="tx1"/>
                </a:solidFill>
              </a:rPr>
              <a:t>=112.3</a:t>
            </a:r>
          </a:p>
          <a:p>
            <a:pPr fontAlgn="base">
              <a:spcBef>
                <a:spcPct val="0"/>
              </a:spcBef>
              <a:spcAft>
                <a:spcPct val="0"/>
              </a:spcAft>
              <a:defRPr/>
            </a:pPr>
            <a:r>
              <a:rPr lang="en-US" altLang="ja-JP" sz="1600" dirty="0">
                <a:solidFill>
                  <a:schemeClr val="tx1"/>
                </a:solidFill>
              </a:rPr>
              <a:t>a[3]: mean=0.2022, 95% HDI=(-0.2750,0.7853), </a:t>
            </a:r>
            <a:r>
              <a:rPr lang="en-US" altLang="ja-JP" sz="1600" dirty="0" err="1">
                <a:solidFill>
                  <a:schemeClr val="tx1"/>
                </a:solidFill>
              </a:rPr>
              <a:t>lambda_hp</a:t>
            </a:r>
            <a:r>
              <a:rPr lang="en-US" altLang="ja-JP" sz="1600" dirty="0">
                <a:solidFill>
                  <a:schemeClr val="tx1"/>
                </a:solidFill>
              </a:rPr>
              <a:t>=103.8</a:t>
            </a:r>
          </a:p>
          <a:p>
            <a:pPr fontAlgn="base">
              <a:spcBef>
                <a:spcPct val="0"/>
              </a:spcBef>
              <a:spcAft>
                <a:spcPct val="0"/>
              </a:spcAft>
              <a:defRPr/>
            </a:pPr>
            <a:r>
              <a:rPr lang="en-US" altLang="ja-JP" sz="1600" dirty="0">
                <a:solidFill>
                  <a:srgbClr val="FF0000"/>
                </a:solidFill>
              </a:rPr>
              <a:t>True a: [ 2.  -1.5]</a:t>
            </a:r>
          </a:p>
        </p:txBody>
      </p:sp>
    </p:spTree>
    <p:extLst>
      <p:ext uri="{BB962C8B-B14F-4D97-AF65-F5344CB8AC3E}">
        <p14:creationId xmlns:p14="http://schemas.microsoft.com/office/powerpoint/2010/main" val="429250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8" name="Rectangle 12"/>
          <p:cNvSpPr>
            <a:spLocks noGrp="1" noChangeArrowheads="1"/>
          </p:cNvSpPr>
          <p:nvPr>
            <p:ph type="title"/>
          </p:nvPr>
        </p:nvSpPr>
        <p:spPr>
          <a:xfrm>
            <a:off x="1524000" y="0"/>
            <a:ext cx="91440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p>
            <a:pPr eaLnBrk="1" hangingPunct="1"/>
            <a:r>
              <a:rPr lang="ja-JP" altLang="en-US" sz="3600" b="1" kern="1200" dirty="0">
                <a:solidFill>
                  <a:srgbClr val="0000FF"/>
                </a:solidFill>
                <a:latin typeface="Times New Roman"/>
                <a:ea typeface="ＭＳ Ｐゴシック"/>
              </a:rPr>
              <a:t>ベイズ統計学の特徴</a:t>
            </a:r>
          </a:p>
        </p:txBody>
      </p:sp>
      <p:sp>
        <p:nvSpPr>
          <p:cNvPr id="7" name="Object 2">
            <a:extLst>
              <a:ext uri="{FF2B5EF4-FFF2-40B4-BE49-F238E27FC236}">
                <a16:creationId xmlns:a16="http://schemas.microsoft.com/office/drawing/2014/main" id="{138E9308-8FFB-4112-9FA0-E7DA76996541}"/>
              </a:ext>
            </a:extLst>
          </p:cNvPr>
          <p:cNvSpPr txBox="1"/>
          <p:nvPr/>
        </p:nvSpPr>
        <p:spPr bwMode="auto">
          <a:xfrm>
            <a:off x="155340" y="680286"/>
            <a:ext cx="11881319" cy="6061082"/>
          </a:xfrm>
          <a:prstGeom prst="rect">
            <a:avLst/>
          </a:prstGeom>
          <a:noFill/>
          <a:ln>
            <a:noFill/>
          </a:ln>
          <a:effectLst/>
        </p:spPr>
        <p:txBody>
          <a:bodyPr>
            <a:noAutofit/>
          </a:bodyPr>
          <a:lstStyle/>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データは定数、確率分布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確率分布関数に含まれる定数</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が分布をもつ</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尤度関数</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最尤推定法による</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パラメータ推定</a:t>
            </a:r>
            <a:b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=&gt;</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パラメータの確率的分布（期待値と分散</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不確かさ</a:t>
            </a:r>
            <a: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主観確率を扱う</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頻度主義から批判を受ける</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主観確率にデータを追加することにより事後確率を上げていく</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学習</a:t>
            </a:r>
            <a:b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一般的な手順</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 主観確率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事前確率</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は適当に決める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例えば一様確率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定数</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b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事後確率最大化による</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パラメータ推定</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ベイズの定理により、原因と結果を逆転させる： </a:t>
            </a:r>
            <a:r>
              <a:rPr kumimoji="1" lang="ja-JP"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逆問題を解くアプローチ</a:t>
            </a:r>
            <a:br>
              <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 目的変数の事前確率は周辺化により計算</a:t>
            </a:r>
            <a:b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=&gt;</a:t>
            </a:r>
            <a:r>
              <a:rPr kumimoji="1" lang="ja-JP"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効率的なサンプリング方法が必要</a:t>
            </a:r>
            <a:endParaRPr kumimoji="1" lang="en-US" altLang="ja-JP" sz="28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70168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尤度関数</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10" name="テキスト ボックス 9"/>
              <p:cNvSpPr txBox="1"/>
              <p:nvPr/>
            </p:nvSpPr>
            <p:spPr>
              <a:xfrm>
                <a:off x="310940" y="691199"/>
                <a:ext cx="11881060" cy="6158096"/>
              </a:xfrm>
              <a:prstGeom prst="rect">
                <a:avLst/>
              </a:prstGeom>
              <a:noFill/>
            </p:spPr>
            <p:txBody>
              <a:bodyPr wrap="square" rtlCol="0">
                <a:spAutoFit/>
              </a:bodyPr>
              <a:lstStyle/>
              <a:p>
                <a:pPr lvl="0" fontAlgn="base">
                  <a:lnSpc>
                    <a:spcPct val="120000"/>
                  </a:lnSpc>
                  <a:spcBef>
                    <a:spcPct val="0"/>
                  </a:spcBef>
                  <a:defRPr/>
                </a:pPr>
                <a:r>
                  <a:rPr lang="ja-JP" altLang="en-US" sz="2800" b="1" dirty="0">
                    <a:solidFill>
                      <a:srgbClr val="000000"/>
                    </a:solidFill>
                  </a:rPr>
                  <a:t>頻度主義的な考え方</a:t>
                </a:r>
                <a:r>
                  <a:rPr lang="en-US" altLang="ja-JP" sz="2800" b="1" dirty="0">
                    <a:solidFill>
                      <a:srgbClr val="000000"/>
                    </a:solidFill>
                  </a:rPr>
                  <a:t>:</a:t>
                </a:r>
              </a:p>
              <a:p>
                <a:pPr lvl="0" fontAlgn="base">
                  <a:lnSpc>
                    <a:spcPct val="120000"/>
                  </a:lnSpc>
                  <a:spcBef>
                    <a:spcPct val="0"/>
                  </a:spcBef>
                  <a:defRPr/>
                </a:pPr>
                <a:r>
                  <a:rPr lang="ja-JP" altLang="en-US" sz="2800" dirty="0">
                    <a:solidFill>
                      <a:srgbClr val="000000"/>
                    </a:solidFill>
                  </a:rPr>
                  <a:t>　</a:t>
                </a:r>
                <a:r>
                  <a:rPr lang="ja-JP" altLang="en-US" sz="2800" dirty="0">
                    <a:solidFill>
                      <a:srgbClr val="0000FF"/>
                    </a:solidFill>
                  </a:rPr>
                  <a:t>データ </a:t>
                </a:r>
                <a14:m>
                  <m:oMath xmlns:m="http://schemas.openxmlformats.org/officeDocument/2006/math">
                    <m:r>
                      <a:rPr lang="en-US" altLang="ja-JP" sz="2800">
                        <a:solidFill>
                          <a:srgbClr val="0000FF"/>
                        </a:solidFill>
                        <a:latin typeface="Cambria Math" panose="02040503050406030204" pitchFamily="18" charset="0"/>
                      </a:rPr>
                      <m:t>(</m:t>
                    </m:r>
                    <m:sSub>
                      <m:sSubPr>
                        <m:ctrlPr>
                          <a:rPr lang="en-US" altLang="ja-JP" sz="2800" i="1">
                            <a:solidFill>
                              <a:srgbClr val="0000FF"/>
                            </a:solidFill>
                            <a:latin typeface="Cambria Math" panose="02040503050406030204" pitchFamily="18" charset="0"/>
                          </a:rPr>
                        </m:ctrlPr>
                      </m:sSubPr>
                      <m:e>
                        <m:r>
                          <a:rPr lang="en-US" altLang="ja-JP" sz="2800" i="1">
                            <a:solidFill>
                              <a:srgbClr val="0000FF"/>
                            </a:solidFill>
                            <a:latin typeface="Cambria Math" panose="02040503050406030204" pitchFamily="18" charset="0"/>
                          </a:rPr>
                          <m:t>𝑥</m:t>
                        </m:r>
                      </m:e>
                      <m:sub>
                        <m:r>
                          <m:rPr>
                            <m:sty m:val="p"/>
                          </m:rPr>
                          <a:rPr lang="en-US" altLang="ja-JP" sz="2800">
                            <a:solidFill>
                              <a:srgbClr val="0000FF"/>
                            </a:solidFill>
                            <a:latin typeface="Cambria Math" panose="02040503050406030204" pitchFamily="18" charset="0"/>
                          </a:rPr>
                          <m:t>k</m:t>
                        </m:r>
                      </m:sub>
                    </m:sSub>
                    <m:r>
                      <a:rPr lang="en-US" altLang="ja-JP" sz="2800">
                        <a:solidFill>
                          <a:srgbClr val="0000FF"/>
                        </a:solidFill>
                        <a:latin typeface="Cambria Math" panose="02040503050406030204" pitchFamily="18" charset="0"/>
                      </a:rPr>
                      <m:t>)</m:t>
                    </m:r>
                  </m:oMath>
                </a14:m>
                <a:r>
                  <a:rPr lang="ja-JP" altLang="en-US" sz="2800" dirty="0">
                    <a:solidFill>
                      <a:srgbClr val="0000FF"/>
                    </a:solidFill>
                  </a:rPr>
                  <a:t> に誤差が含まれており、パラメータ </a:t>
                </a:r>
                <a:r>
                  <a:rPr lang="en-US" altLang="ja-JP" sz="2800" dirty="0">
                    <a:solidFill>
                      <a:srgbClr val="0000FF"/>
                    </a:solidFill>
                  </a:rPr>
                  <a:t>(</a:t>
                </a:r>
                <a:r>
                  <a:rPr lang="ja-JP" altLang="en-US" sz="2800" dirty="0">
                    <a:solidFill>
                      <a:srgbClr val="0000FF"/>
                    </a:solidFill>
                  </a:rPr>
                  <a:t>母数</a:t>
                </a:r>
                <a:r>
                  <a:rPr lang="en-US" altLang="ja-JP" sz="2800" dirty="0">
                    <a:solidFill>
                      <a:srgbClr val="0000FF"/>
                    </a:solidFill>
                  </a:rPr>
                  <a:t>) </a:t>
                </a:r>
                <a14:m>
                  <m:oMath xmlns:m="http://schemas.openxmlformats.org/officeDocument/2006/math">
                    <m:r>
                      <a:rPr lang="en-US" altLang="ja-JP" sz="2800">
                        <a:solidFill>
                          <a:srgbClr val="0000FF"/>
                        </a:solidFill>
                        <a:latin typeface="Cambria Math" panose="02040503050406030204" pitchFamily="18" charset="0"/>
                      </a:rPr>
                      <m:t>(</m:t>
                    </m:r>
                    <m:sSub>
                      <m:sSubPr>
                        <m:ctrlPr>
                          <a:rPr lang="en-US" altLang="ja-JP" sz="2800" i="1">
                            <a:solidFill>
                              <a:srgbClr val="0000FF"/>
                            </a:solidFill>
                            <a:latin typeface="Cambria Math" panose="02040503050406030204" pitchFamily="18" charset="0"/>
                          </a:rPr>
                        </m:ctrlPr>
                      </m:sSubPr>
                      <m:e>
                        <m:r>
                          <a:rPr lang="en-US" altLang="ja-JP" sz="2800" i="1">
                            <a:solidFill>
                              <a:srgbClr val="0000FF"/>
                            </a:solidFill>
                            <a:latin typeface="Cambria Math" panose="02040503050406030204" pitchFamily="18" charset="0"/>
                          </a:rPr>
                          <m:t>𝑎</m:t>
                        </m:r>
                      </m:e>
                      <m:sub>
                        <m:r>
                          <m:rPr>
                            <m:sty m:val="p"/>
                          </m:rPr>
                          <a:rPr lang="en-US" altLang="ja-JP" sz="2800">
                            <a:solidFill>
                              <a:srgbClr val="0000FF"/>
                            </a:solidFill>
                            <a:latin typeface="Cambria Math" panose="02040503050406030204" pitchFamily="18" charset="0"/>
                          </a:rPr>
                          <m:t>k</m:t>
                        </m:r>
                      </m:sub>
                    </m:sSub>
                    <m:r>
                      <a:rPr lang="en-US" altLang="ja-JP" sz="2800">
                        <a:solidFill>
                          <a:srgbClr val="0000FF"/>
                        </a:solidFill>
                        <a:latin typeface="Cambria Math" panose="02040503050406030204" pitchFamily="18" charset="0"/>
                      </a:rPr>
                      <m:t>)</m:t>
                    </m:r>
                  </m:oMath>
                </a14:m>
                <a:r>
                  <a:rPr lang="ja-JP" altLang="en-US" sz="2800" dirty="0">
                    <a:solidFill>
                      <a:srgbClr val="0000FF"/>
                    </a:solidFill>
                  </a:rPr>
                  <a:t> は確定値</a:t>
                </a:r>
                <a:endParaRPr lang="en-US" altLang="ja-JP" sz="2800" b="1" dirty="0">
                  <a:solidFill>
                    <a:srgbClr val="0000FF"/>
                  </a:solidFill>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データ </a:t>
                </a:r>
                <a14:m>
                  <m:oMath xmlns:m="http://schemas.openxmlformats.org/officeDocument/2006/math">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k</m:t>
                        </m:r>
                      </m:sub>
                    </m:sSub>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が発生する確率</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p>
              <a:p>
                <a:pPr lvl="0" fontAlgn="base">
                  <a:lnSpc>
                    <a:spcPct val="120000"/>
                  </a:lnSpc>
                  <a:spcBef>
                    <a:spcPct val="0"/>
                  </a:spcBef>
                  <a:defRPr/>
                </a:pPr>
                <a:r>
                  <a:rPr lang="ja-JP" altLang="en-US" sz="2800" dirty="0">
                    <a:solidFill>
                      <a:srgbClr val="000000"/>
                    </a:solidFill>
                  </a:rPr>
                  <a:t>　　確率密度関数</a:t>
                </a:r>
                <a:r>
                  <a:rPr lang="en-US" altLang="ja-JP" sz="2800" dirty="0">
                    <a:solidFill>
                      <a:srgbClr val="000000"/>
                    </a:solidFill>
                  </a:rPr>
                  <a:t>:</a:t>
                </a:r>
                <a14:m>
                  <m:oMath xmlns:m="http://schemas.openxmlformats.org/officeDocument/2006/math">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𝑃</m:t>
                    </m:r>
                    <m:d>
                      <m:d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e>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k</m:t>
                            </m:r>
                          </m:sub>
                        </m:sSub>
                      </m:e>
                    </m:d>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hr m:val="∏"/>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m:rPr>
                            <m:sty m:val="p"/>
                            <m:brk m:alnAt="23"/>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up/>
                      <m:e>
                        <m:f>
                          <m:f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ad>
                              <m:radPr>
                                <m:degHide m:val="on"/>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radPr>
                              <m:deg/>
                              <m:e>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2</m:t>
                                </m:r>
                                <m:r>
                                  <m:rPr>
                                    <m:sty m:val="p"/>
                                  </m:rPr>
                                  <a:rPr kumimoji="1" lang="ja-JP" altLang="en-US" sz="2800" b="0" i="0" u="none" strike="noStrike" kern="1200" cap="none" spc="0" normalizeH="0" baseline="0" noProof="0">
                                    <a:ln>
                                      <a:noFill/>
                                    </a:ln>
                                    <a:solidFill>
                                      <a:srgbClr val="000000"/>
                                    </a:solidFill>
                                    <a:effectLst/>
                                    <a:uLnTx/>
                                    <a:uFillTx/>
                                    <a:latin typeface="Cambria Math" panose="02040503050406030204" pitchFamily="18" charset="0"/>
                                    <a:cs typeface="+mn-cs"/>
                                  </a:rPr>
                                  <m:t>π</m:t>
                                </m:r>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ja-JP" altLang="en-US" sz="2800" b="0" i="0" u="none" strike="noStrike" kern="1200" cap="none" spc="0" normalizeH="0" baseline="0" noProof="0">
                                        <a:ln>
                                          <a:noFill/>
                                        </a:ln>
                                        <a:solidFill>
                                          <a:srgbClr val="000000"/>
                                        </a:solidFill>
                                        <a:effectLst/>
                                        <a:uLnTx/>
                                        <a:uFillTx/>
                                        <a:latin typeface="Cambria Math" panose="02040503050406030204" pitchFamily="18" charset="0"/>
                                        <a:cs typeface="+mn-cs"/>
                                      </a:rPr>
                                      <m:t>σ</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e>
                            </m:rad>
                          </m:den>
                        </m:f>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exp</m:t>
                        </m:r>
                        <m:d>
                          <m:dPr>
                            <m:begChr m:val="["/>
                            <m:endChr m:val="]"/>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ja-JP" altLang="en-US" sz="2800" b="0" i="0" u="none" strike="noStrike" kern="1200" cap="none" spc="0" normalizeH="0" baseline="0" noProof="0">
                                            <a:ln>
                                              <a:noFill/>
                                            </a:ln>
                                            <a:solidFill>
                                              <a:srgbClr val="000000"/>
                                            </a:solidFill>
                                            <a:effectLst/>
                                            <a:uLnTx/>
                                            <a:uFillTx/>
                                            <a:latin typeface="Cambria Math" panose="02040503050406030204" pitchFamily="18" charset="0"/>
                                            <a:cs typeface="+mn-cs"/>
                                          </a:rPr>
                                          <m:t>ε</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d>
                                      <m:d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nor/>
                                          </m:rPr>
                                          <a:rPr kumimoji="1" lang="en-US" altLang="ja-JP" sz="2800" b="0" i="1" u="none" strike="noStrike" kern="1200" cap="none" spc="0" normalizeH="0" baseline="0" noProof="0" dirty="0">
                                            <a:ln>
                                              <a:noFill/>
                                            </a:ln>
                                            <a:solidFill>
                                              <a:srgbClr val="000000"/>
                                            </a:solidFill>
                                            <a:effectLst/>
                                            <a:uLnTx/>
                                            <a:uFillTx/>
                                            <a:latin typeface="Times New Roman"/>
                                            <a:ea typeface="ＭＳ Ｐゴシック"/>
                                            <a:cs typeface="+mn-cs"/>
                                          </a:rPr>
                                          <m:t>a</m:t>
                                        </m:r>
                                        <m:r>
                                          <m:rPr>
                                            <m:nor/>
                                          </m:rPr>
                                          <a:rPr kumimoji="1" lang="en-US" altLang="ja-JP" sz="2800" b="0" i="0" u="none" strike="noStrike" kern="1200" cap="none" spc="0" normalizeH="0" baseline="-25000" noProof="0" dirty="0">
                                            <a:ln>
                                              <a:noFill/>
                                            </a:ln>
                                            <a:solidFill>
                                              <a:srgbClr val="000000"/>
                                            </a:solidFill>
                                            <a:effectLst/>
                                            <a:uLnTx/>
                                            <a:uFillTx/>
                                            <a:latin typeface="Times New Roman"/>
                                            <a:ea typeface="ＭＳ Ｐゴシック"/>
                                            <a:cs typeface="+mn-cs"/>
                                          </a:rPr>
                                          <m:t>k</m:t>
                                        </m:r>
                                      </m:e>
                                    </m:d>
                                  </m:e>
                                  <m:sup>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num>
                              <m:den>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2</m:t>
                                </m:r>
                                <m:sSup>
                                  <m:sSup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ja-JP" altLang="en-US" sz="2800" b="0" i="0" u="none" strike="noStrike" kern="1200" cap="none" spc="0" normalizeH="0" baseline="0" noProof="0">
                                            <a:ln>
                                              <a:noFill/>
                                            </a:ln>
                                            <a:solidFill>
                                              <a:srgbClr val="000000"/>
                                            </a:solidFill>
                                            <a:effectLst/>
                                            <a:uLnTx/>
                                            <a:uFillTx/>
                                            <a:latin typeface="Cambria Math" panose="02040503050406030204" pitchFamily="18" charset="0"/>
                                            <a:cs typeface="+mn-cs"/>
                                          </a:rPr>
                                          <m:t>σ</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e>
                                  <m:sup>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den>
                            </m:f>
                          </m:e>
                        </m:d>
                      </m:e>
                    </m:nary>
                  </m:oMath>
                </a14:m>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ja-JP" altLang="en-US" sz="2400" b="0" i="0" u="none" strike="noStrike" kern="1200" cap="none" spc="0" normalizeH="0" baseline="0" noProof="0">
                            <a:ln>
                              <a:noFill/>
                            </a:ln>
                            <a:solidFill>
                              <a:srgbClr val="000000"/>
                            </a:solidFill>
                            <a:effectLst/>
                            <a:uLnTx/>
                            <a:uFillTx/>
                            <a:latin typeface="Cambria Math" panose="02040503050406030204" pitchFamily="18" charset="0"/>
                            <a:cs typeface="+mn-cs"/>
                          </a:rPr>
                          <m:t>ε</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nor/>
                          </m:rP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m:t>a</m:t>
                        </m:r>
                        <m:r>
                          <m:rPr>
                            <m:nor/>
                          </m:rP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m:t>k</m:t>
                        </m:r>
                      </m:e>
                    </m:d>
                  </m:oMath>
                </a14:m>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は 誤差。</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d>
                      <m:d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r>
                          <a:rPr kumimoji="1" lang="en-US" altLang="ja-JP"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r>
                          <m:rPr>
                            <m:nor/>
                          </m:rPr>
                          <a:rPr kumimoji="1" lang="en-US" altLang="ja-JP" sz="2400" b="0" i="1" u="none" strike="noStrike" kern="1200" cap="none" spc="0" normalizeH="0" baseline="0" noProof="0" dirty="0">
                            <a:ln>
                              <a:noFill/>
                            </a:ln>
                            <a:solidFill>
                              <a:srgbClr val="000000"/>
                            </a:solidFill>
                            <a:effectLst/>
                            <a:uLnTx/>
                            <a:uFillTx/>
                            <a:latin typeface="Times New Roman"/>
                            <a:ea typeface="ＭＳ Ｐゴシック"/>
                            <a:cs typeface="+mn-cs"/>
                          </a:rPr>
                          <m:t>a</m:t>
                        </m:r>
                        <m:r>
                          <m:rPr>
                            <m:nor/>
                          </m:rPr>
                          <a:rPr kumimoji="1" lang="en-US" altLang="ja-JP" sz="2400" b="0" i="0" u="none" strike="noStrike" kern="1200" cap="none" spc="0" normalizeH="0" baseline="-25000" noProof="0" dirty="0">
                            <a:ln>
                              <a:noFill/>
                            </a:ln>
                            <a:solidFill>
                              <a:srgbClr val="000000"/>
                            </a:solidFill>
                            <a:effectLst/>
                            <a:uLnTx/>
                            <a:uFillTx/>
                            <a:latin typeface="Times New Roman"/>
                            <a:ea typeface="ＭＳ Ｐゴシック"/>
                            <a:cs typeface="+mn-cs"/>
                          </a:rPr>
                          <m:t>k</m:t>
                        </m:r>
                      </m:e>
                    </m:d>
                  </m:oMath>
                </a14:m>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 は、</a:t>
                </a: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sSub>
                      <m:sSub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cs typeface="+mn-cs"/>
                          </a:rPr>
                          <m:t>𝑥</m:t>
                        </m:r>
                      </m:e>
                      <m:sub>
                        <m:r>
                          <m:rPr>
                            <m:sty m:val="p"/>
                          </m:rPr>
                          <a:rPr kumimoji="1" lang="en-US" altLang="ja-JP" sz="2400" b="0" i="0" u="none" strike="noStrike" kern="1200" cap="none" spc="0" normalizeH="0" baseline="0" noProof="0">
                            <a:ln>
                              <a:noFill/>
                            </a:ln>
                            <a:solidFill>
                              <a:srgbClr val="FF0000"/>
                            </a:solidFill>
                            <a:effectLst/>
                            <a:uLnTx/>
                            <a:uFillTx/>
                            <a:latin typeface="Cambria Math" panose="02040503050406030204" pitchFamily="18" charset="0"/>
                            <a:cs typeface="+mn-cs"/>
                          </a:rPr>
                          <m:t>i</m:t>
                        </m:r>
                      </m:sub>
                    </m:sSub>
                  </m:oMath>
                </a14:m>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が確率変数で</a:t>
                </a:r>
                <a14:m>
                  <m:oMath xmlns:m="http://schemas.openxmlformats.org/officeDocument/2006/math">
                    <m:r>
                      <m:rPr>
                        <m:nor/>
                      </m:rPr>
                      <a:rPr kumimoji="1" lang="en-US" altLang="ja-JP" sz="2400" b="0" i="1" u="none" strike="noStrike" kern="1200" cap="none" spc="0" normalizeH="0" baseline="0" noProof="0" dirty="0">
                        <a:ln>
                          <a:noFill/>
                        </a:ln>
                        <a:solidFill>
                          <a:srgbClr val="FF0000"/>
                        </a:solidFill>
                        <a:effectLst/>
                        <a:uLnTx/>
                        <a:uFillTx/>
                        <a:latin typeface="Times New Roman"/>
                        <a:ea typeface="ＭＳ Ｐゴシック"/>
                        <a:cs typeface="+mn-cs"/>
                      </a:rPr>
                      <m:t>a</m:t>
                    </m:r>
                    <m:r>
                      <m:rPr>
                        <m:nor/>
                      </m:rPr>
                      <a:rPr kumimoji="1" lang="en-US" altLang="ja-JP" sz="2400" b="0" i="0" u="none" strike="noStrike" kern="1200" cap="none" spc="0" normalizeH="0" baseline="-25000" noProof="0" dirty="0">
                        <a:ln>
                          <a:noFill/>
                        </a:ln>
                        <a:solidFill>
                          <a:srgbClr val="FF0000"/>
                        </a:solidFill>
                        <a:effectLst/>
                        <a:uLnTx/>
                        <a:uFillTx/>
                        <a:latin typeface="Times New Roman"/>
                        <a:ea typeface="ＭＳ Ｐゴシック"/>
                        <a:cs typeface="+mn-cs"/>
                      </a:rPr>
                      <m:t>k</m:t>
                    </m:r>
                  </m:oMath>
                </a14:m>
                <a:r>
                  <a:rPr kumimoji="1" lang="ja-JP" altLang="en-US" sz="2400" b="0" i="0" u="none" strike="noStrike" kern="1200" cap="none" spc="0" normalizeH="0" baseline="0" noProof="0" dirty="0">
                    <a:ln>
                      <a:noFill/>
                    </a:ln>
                    <a:solidFill>
                      <a:srgbClr val="FF0000"/>
                    </a:solidFill>
                    <a:effectLst/>
                    <a:uLnTx/>
                    <a:uFillTx/>
                    <a:latin typeface="Times New Roman"/>
                    <a:ea typeface="ＭＳ Ｐゴシック"/>
                    <a:cs typeface="+mn-cs"/>
                  </a:rPr>
                  <a:t>が定数</a:t>
                </a:r>
                <a:r>
                  <a:rPr kumimoji="1" lang="ja-JP" altLang="en-US" sz="2400" b="0" i="0" u="none" strike="noStrike" kern="1200" cap="none" spc="0" normalizeH="0" baseline="0" noProof="0" dirty="0">
                    <a:ln>
                      <a:noFill/>
                    </a:ln>
                    <a:solidFill>
                      <a:srgbClr val="000000"/>
                    </a:solidFill>
                    <a:effectLst/>
                    <a:uLnTx/>
                    <a:uFillTx/>
                    <a:latin typeface="Times New Roman"/>
                    <a:ea typeface="ＭＳ Ｐゴシック"/>
                    <a:cs typeface="+mn-cs"/>
                  </a:rPr>
                  <a:t>であることを示す。</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ベイズ的な考え方：</a:t>
                </a: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800" b="0" i="0" u="none" strike="noStrike" kern="1200" cap="none" spc="0" normalizeH="0" baseline="0" noProof="0" dirty="0">
                    <a:ln>
                      <a:noFill/>
                    </a:ln>
                    <a:solidFill>
                      <a:srgbClr val="0000FF"/>
                    </a:solidFill>
                    <a:effectLst/>
                    <a:uLnTx/>
                    <a:uFillTx/>
                    <a:latin typeface="Times New Roman"/>
                    <a:ea typeface="ＭＳ Ｐゴシック"/>
                    <a:cs typeface="+mn-cs"/>
                  </a:rPr>
                  <a:t>データ </a:t>
                </a:r>
                <a14:m>
                  <m:oMath xmlns:m="http://schemas.openxmlformats.org/officeDocument/2006/math">
                    <m:r>
                      <a:rPr kumimoji="1" lang="en-US" altLang="ja-JP" sz="2800" b="0" i="0" u="none" strike="noStrike" kern="1200" cap="none" spc="0" normalizeH="0" baseline="0" noProof="0" smtClean="0">
                        <a:ln>
                          <a:noFill/>
                        </a:ln>
                        <a:solidFill>
                          <a:srgbClr val="0000FF"/>
                        </a:solidFill>
                        <a:effectLst/>
                        <a:uLnTx/>
                        <a:uFillTx/>
                        <a:latin typeface="Cambria Math" panose="02040503050406030204" pitchFamily="18" charset="0"/>
                        <a:cs typeface="+mn-cs"/>
                      </a:rPr>
                      <m:t>(</m:t>
                    </m:r>
                    <m:sSub>
                      <m:sSubPr>
                        <m:ctrlP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t>𝑥</m:t>
                        </m:r>
                      </m:e>
                      <m:sub>
                        <m:r>
                          <m:rPr>
                            <m:sty m:val="p"/>
                          </m:rPr>
                          <a:rPr kumimoji="1" lang="en-US" altLang="ja-JP" sz="2800" b="0" i="0" u="none" strike="noStrike" kern="1200" cap="none" spc="0" normalizeH="0" baseline="0" noProof="0">
                            <a:ln>
                              <a:noFill/>
                            </a:ln>
                            <a:solidFill>
                              <a:srgbClr val="0000FF"/>
                            </a:solidFill>
                            <a:effectLst/>
                            <a:uLnTx/>
                            <a:uFillTx/>
                            <a:latin typeface="Cambria Math" panose="02040503050406030204" pitchFamily="18" charset="0"/>
                            <a:cs typeface="+mn-cs"/>
                          </a:rPr>
                          <m:t>k</m:t>
                        </m:r>
                      </m:sub>
                    </m:sSub>
                    <m:r>
                      <a:rPr kumimoji="1" lang="en-US" altLang="ja-JP" sz="2800" b="0" i="0" u="none" strike="noStrike" kern="1200" cap="none" spc="0" normalizeH="0" baseline="0" noProof="0">
                        <a:ln>
                          <a:noFill/>
                        </a:ln>
                        <a:solidFill>
                          <a:srgbClr val="0000FF"/>
                        </a:solidFill>
                        <a:effectLst/>
                        <a:uLnTx/>
                        <a:uFillTx/>
                        <a:latin typeface="Cambria Math" panose="02040503050406030204" pitchFamily="18" charset="0"/>
                        <a:cs typeface="+mn-cs"/>
                      </a:rPr>
                      <m:t>)</m:t>
                    </m:r>
                  </m:oMath>
                </a14:m>
                <a:r>
                  <a:rPr kumimoji="1" lang="ja-JP" altLang="en-US" sz="2800" b="0" i="0" u="none" strike="noStrike" kern="1200" cap="none" spc="0" normalizeH="0" baseline="0" noProof="0" dirty="0">
                    <a:ln>
                      <a:noFill/>
                    </a:ln>
                    <a:solidFill>
                      <a:srgbClr val="0000FF"/>
                    </a:solidFill>
                    <a:effectLst/>
                    <a:uLnTx/>
                    <a:uFillTx/>
                    <a:latin typeface="Times New Roman"/>
                    <a:ea typeface="ＭＳ Ｐゴシック"/>
                    <a:cs typeface="+mn-cs"/>
                  </a:rPr>
                  <a:t> は与えられており確定値、</a:t>
                </a:r>
                <a:r>
                  <a:rPr kumimoji="1" lang="en-US" altLang="ja-JP" sz="2800" b="0" i="0" u="none" strike="noStrike" kern="1200" cap="none" spc="0" normalizeH="0" baseline="0" noProof="0" dirty="0">
                    <a:ln>
                      <a:noFill/>
                    </a:ln>
                    <a:solidFill>
                      <a:srgbClr val="0000FF"/>
                    </a:solidFill>
                    <a:effectLst/>
                    <a:uLnTx/>
                    <a:uFillTx/>
                    <a:latin typeface="Times New Roman"/>
                    <a:ea typeface="ＭＳ Ｐゴシック"/>
                    <a:cs typeface="+mn-cs"/>
                  </a:rPr>
                  <a:t> </a:t>
                </a:r>
                <a14:m>
                  <m:oMath xmlns:m="http://schemas.openxmlformats.org/officeDocument/2006/math">
                    <m:r>
                      <a:rPr kumimoji="1" lang="en-US" altLang="ja-JP" sz="2800" b="0" i="0" u="none" strike="noStrike" kern="1200" cap="none" spc="0" normalizeH="0" baseline="0" noProof="0">
                        <a:ln>
                          <a:noFill/>
                        </a:ln>
                        <a:solidFill>
                          <a:srgbClr val="0000FF"/>
                        </a:solidFill>
                        <a:effectLst/>
                        <a:uLnTx/>
                        <a:uFillTx/>
                        <a:latin typeface="Cambria Math" panose="02040503050406030204" pitchFamily="18" charset="0"/>
                        <a:cs typeface="+mn-cs"/>
                      </a:rPr>
                      <m:t>(</m:t>
                    </m:r>
                    <m:sSub>
                      <m:sSubPr>
                        <m:ctrlP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0000FF"/>
                            </a:solidFill>
                            <a:effectLst/>
                            <a:uLnTx/>
                            <a:uFillTx/>
                            <a:latin typeface="Cambria Math" panose="02040503050406030204" pitchFamily="18" charset="0"/>
                            <a:cs typeface="+mn-cs"/>
                          </a:rPr>
                          <m:t>𝑎</m:t>
                        </m:r>
                      </m:e>
                      <m:sub>
                        <m:r>
                          <m:rPr>
                            <m:sty m:val="p"/>
                          </m:rPr>
                          <a:rPr kumimoji="1" lang="en-US" altLang="ja-JP" sz="2800" b="0" i="0" u="none" strike="noStrike" kern="1200" cap="none" spc="0" normalizeH="0" baseline="0" noProof="0">
                            <a:ln>
                              <a:noFill/>
                            </a:ln>
                            <a:solidFill>
                              <a:srgbClr val="0000FF"/>
                            </a:solidFill>
                            <a:effectLst/>
                            <a:uLnTx/>
                            <a:uFillTx/>
                            <a:latin typeface="Cambria Math" panose="02040503050406030204" pitchFamily="18" charset="0"/>
                            <a:cs typeface="+mn-cs"/>
                          </a:rPr>
                          <m:t>k</m:t>
                        </m:r>
                      </m:sub>
                    </m:sSub>
                    <m:r>
                      <a:rPr kumimoji="1" lang="en-US" altLang="ja-JP" sz="2800" b="0" i="0" u="none" strike="noStrike" kern="1200" cap="none" spc="0" normalizeH="0" baseline="0" noProof="0">
                        <a:ln>
                          <a:noFill/>
                        </a:ln>
                        <a:solidFill>
                          <a:srgbClr val="0000FF"/>
                        </a:solidFill>
                        <a:effectLst/>
                        <a:uLnTx/>
                        <a:uFillTx/>
                        <a:latin typeface="Cambria Math" panose="02040503050406030204" pitchFamily="18" charset="0"/>
                        <a:cs typeface="+mn-cs"/>
                      </a:rPr>
                      <m:t>)</m:t>
                    </m:r>
                  </m:oMath>
                </a14:m>
                <a:r>
                  <a:rPr kumimoji="1" lang="ja-JP" altLang="en-US" sz="2800" b="0" i="0" u="none" strike="noStrike" kern="1200" cap="none" spc="0" normalizeH="0" baseline="0" noProof="0" dirty="0">
                    <a:ln>
                      <a:noFill/>
                    </a:ln>
                    <a:solidFill>
                      <a:srgbClr val="0000FF"/>
                    </a:solidFill>
                    <a:effectLst/>
                    <a:uLnTx/>
                    <a:uFillTx/>
                    <a:latin typeface="Times New Roman"/>
                    <a:ea typeface="ＭＳ Ｐゴシック"/>
                    <a:cs typeface="+mn-cs"/>
                  </a:rPr>
                  <a:t> に不確かさ</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確率分布</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がある </a:t>
                </a: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base">
                  <a:lnSpc>
                    <a:spcPct val="120000"/>
                  </a:lnSpc>
                  <a:spcBef>
                    <a:spcPct val="0"/>
                  </a:spcBef>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1" lang="en-US" altLang="ja-JP" sz="2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x</m:t>
                        </m:r>
                      </m:e>
                      <m:sub>
                        <m:r>
                          <m:rPr>
                            <m:sty m:val="p"/>
                          </m:rP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i</m:t>
                        </m:r>
                      </m:sub>
                    </m:sSub>
                    <m:r>
                      <a:rPr kumimoji="1" lang="en-US" altLang="ja-JP" sz="2800" b="0" i="0"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を定数とし、</a:t>
                </a:r>
                <a:r>
                  <a:rPr lang="en-US" altLang="ja-JP" sz="2800" dirty="0">
                    <a:solidFill>
                      <a:srgbClr val="000000"/>
                    </a:solidFill>
                  </a:rPr>
                  <a:t> </a:t>
                </a:r>
                <a14:m>
                  <m:oMath xmlns:m="http://schemas.openxmlformats.org/officeDocument/2006/math">
                    <m:r>
                      <a:rPr lang="en-US" altLang="ja-JP" sz="2800" i="1">
                        <a:solidFill>
                          <a:srgbClr val="000000"/>
                        </a:solidFill>
                        <a:latin typeface="Cambria Math" panose="02040503050406030204" pitchFamily="18" charset="0"/>
                      </a:rPr>
                      <m:t>𝑃</m:t>
                    </m:r>
                    <m:d>
                      <m:dPr>
                        <m:ctrlPr>
                          <a:rPr lang="en-US" altLang="ja-JP" sz="2800" i="1">
                            <a:solidFill>
                              <a:srgbClr val="000000"/>
                            </a:solidFill>
                            <a:latin typeface="Cambria Math" panose="02040503050406030204" pitchFamily="18" charset="0"/>
                          </a:rPr>
                        </m:ctrlPr>
                      </m:dPr>
                      <m:e>
                        <m:sSub>
                          <m:sSubPr>
                            <m:ctrlPr>
                              <a:rPr lang="en-US" altLang="ja-JP" sz="2800" i="1">
                                <a:solidFill>
                                  <a:srgbClr val="000000"/>
                                </a:solidFill>
                                <a:latin typeface="Cambria Math" panose="02040503050406030204" pitchFamily="18" charset="0"/>
                              </a:rPr>
                            </m:ctrlPr>
                          </m:sSubPr>
                          <m:e>
                            <m:r>
                              <a:rPr lang="en-US" altLang="ja-JP" sz="2800" i="1">
                                <a:solidFill>
                                  <a:srgbClr val="000000"/>
                                </a:solidFill>
                                <a:latin typeface="Cambria Math" panose="02040503050406030204" pitchFamily="18" charset="0"/>
                              </a:rPr>
                              <m:t>𝑎</m:t>
                            </m:r>
                          </m:e>
                          <m:sub>
                            <m:r>
                              <a:rPr lang="en-US" altLang="ja-JP" sz="2800" i="1">
                                <a:solidFill>
                                  <a:srgbClr val="000000"/>
                                </a:solidFill>
                                <a:latin typeface="Cambria Math" panose="02040503050406030204" pitchFamily="18" charset="0"/>
                              </a:rPr>
                              <m:t>𝑖</m:t>
                            </m:r>
                          </m:sub>
                        </m:sSub>
                      </m:e>
                    </m:d>
                    <m:r>
                      <a:rPr lang="en-US" altLang="ja-JP" sz="2800" i="1">
                        <a:solidFill>
                          <a:srgbClr val="000000"/>
                        </a:solidFill>
                        <a:latin typeface="Cambria Math" panose="02040503050406030204" pitchFamily="18" charset="0"/>
                      </a:rPr>
                      <m:t>=</m:t>
                    </m:r>
                    <m:r>
                      <a:rPr lang="en-US" altLang="ja-JP" sz="2800" i="1">
                        <a:solidFill>
                          <a:srgbClr val="000000"/>
                        </a:solidFill>
                        <a:latin typeface="Cambria Math" panose="02040503050406030204" pitchFamily="18" charset="0"/>
                      </a:rPr>
                      <m:t>𝑃</m:t>
                    </m:r>
                    <m:r>
                      <a:rPr lang="en-US" altLang="ja-JP" sz="2800" i="1">
                        <a:solidFill>
                          <a:srgbClr val="000000"/>
                        </a:solidFill>
                        <a:latin typeface="Cambria Math" panose="02040503050406030204" pitchFamily="18" charset="0"/>
                      </a:rPr>
                      <m:t>(</m:t>
                    </m:r>
                    <m:sSub>
                      <m:sSubPr>
                        <m:ctrlPr>
                          <a:rPr lang="en-US" altLang="ja-JP" sz="2800" i="1">
                            <a:solidFill>
                              <a:srgbClr val="000000"/>
                            </a:solidFill>
                            <a:latin typeface="Cambria Math" panose="02040503050406030204" pitchFamily="18" charset="0"/>
                          </a:rPr>
                        </m:ctrlPr>
                      </m:sSubPr>
                      <m:e>
                        <m:r>
                          <a:rPr lang="en-US" altLang="ja-JP" sz="2800" i="1">
                            <a:solidFill>
                              <a:srgbClr val="000000"/>
                            </a:solidFill>
                            <a:latin typeface="Cambria Math" panose="02040503050406030204" pitchFamily="18" charset="0"/>
                          </a:rPr>
                          <m:t>𝑥</m:t>
                        </m:r>
                      </m:e>
                      <m:sub>
                        <m:r>
                          <a:rPr lang="en-US" altLang="ja-JP" sz="2800" i="1">
                            <a:solidFill>
                              <a:srgbClr val="000000"/>
                            </a:solidFill>
                            <a:latin typeface="Cambria Math" panose="02040503050406030204" pitchFamily="18" charset="0"/>
                          </a:rPr>
                          <m:t>𝑖</m:t>
                        </m:r>
                      </m:sub>
                    </m:sSub>
                    <m:r>
                      <a:rPr lang="en-US" altLang="ja-JP" sz="2800" i="1">
                        <a:solidFill>
                          <a:srgbClr val="000000"/>
                        </a:solidFill>
                        <a:latin typeface="Cambria Math" panose="02040503050406030204" pitchFamily="18" charset="0"/>
                      </a:rPr>
                      <m:t>|</m:t>
                    </m:r>
                    <m:sSub>
                      <m:sSubPr>
                        <m:ctrlPr>
                          <a:rPr lang="en-US" altLang="ja-JP" sz="2800" i="1">
                            <a:solidFill>
                              <a:srgbClr val="000000"/>
                            </a:solidFill>
                            <a:latin typeface="Cambria Math" panose="02040503050406030204" pitchFamily="18" charset="0"/>
                          </a:rPr>
                        </m:ctrlPr>
                      </m:sSubPr>
                      <m:e>
                        <m:r>
                          <a:rPr lang="en-US" altLang="ja-JP" sz="2800" i="1">
                            <a:solidFill>
                              <a:srgbClr val="000000"/>
                            </a:solidFill>
                            <a:latin typeface="Cambria Math" panose="02040503050406030204" pitchFamily="18" charset="0"/>
                          </a:rPr>
                          <m:t>𝑎</m:t>
                        </m:r>
                      </m:e>
                      <m:sub>
                        <m:r>
                          <a:rPr lang="en-US" altLang="ja-JP" sz="2800" i="1">
                            <a:solidFill>
                              <a:srgbClr val="000000"/>
                            </a:solidFill>
                            <a:latin typeface="Cambria Math" panose="02040503050406030204" pitchFamily="18" charset="0"/>
                          </a:rPr>
                          <m:t>𝑖</m:t>
                        </m:r>
                      </m:sub>
                    </m:sSub>
                    <m:r>
                      <a:rPr lang="en-US" altLang="ja-JP" sz="2800" i="1">
                        <a:solidFill>
                          <a:srgbClr val="000000"/>
                        </a:solidFill>
                        <a:latin typeface="Cambria Math" panose="02040503050406030204" pitchFamily="18" charset="0"/>
                      </a:rPr>
                      <m:t>)</m:t>
                    </m:r>
                  </m:oMath>
                </a14:m>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が</a:t>
                </a:r>
                <a:endParaRPr lang="en-US" altLang="ja-JP" sz="2800" dirty="0">
                  <a:solidFill>
                    <a:srgbClr val="000000"/>
                  </a:solidFill>
                  <a:latin typeface="Times New Roman"/>
                  <a:ea typeface="ＭＳ Ｐゴシック"/>
                </a:endParaRPr>
              </a:p>
              <a:p>
                <a:pPr lvl="0" fontAlgn="base">
                  <a:lnSpc>
                    <a:spcPct val="120000"/>
                  </a:lnSpc>
                  <a:spcBef>
                    <a:spcPct val="0"/>
                  </a:spcBef>
                  <a:defRPr/>
                </a:pPr>
                <a:r>
                  <a:rPr kumimoji="1" lang="ja-JP" altLang="en-US" sz="2800" b="0" i="0" u="none" strike="noStrike" kern="1200" cap="none" spc="0" normalizeH="0" baseline="0" noProof="0" dirty="0">
                    <a:ln>
                      <a:noFill/>
                    </a:ln>
                    <a:solidFill>
                      <a:srgbClr val="FF0000"/>
                    </a:solidFill>
                    <a:effectLst/>
                    <a:uLnTx/>
                    <a:uFillTx/>
                    <a:latin typeface="Times New Roman"/>
                    <a:ea typeface="ＭＳ Ｐゴシック"/>
                    <a:cs typeface="+mn-cs"/>
                  </a:rPr>
                  <a:t>　　パラメータ </a:t>
                </a:r>
                <a:r>
                  <a:rPr kumimoji="1"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FF0000"/>
                    </a:solidFill>
                    <a:effectLst/>
                    <a:uLnTx/>
                    <a:uFillTx/>
                    <a:latin typeface="Times New Roman"/>
                    <a:ea typeface="ＭＳ Ｐゴシック"/>
                    <a:cs typeface="+mn-cs"/>
                  </a:rPr>
                  <a:t>母数</a:t>
                </a:r>
                <a:r>
                  <a:rPr kumimoji="1"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FF0000"/>
                    </a:solidFill>
                    <a:effectLst/>
                    <a:uLnTx/>
                    <a:uFillTx/>
                    <a:latin typeface="Times New Roman"/>
                    <a:ea typeface="ＭＳ Ｐゴシック"/>
                    <a:cs typeface="+mn-cs"/>
                  </a:rPr>
                  <a:t> </a:t>
                </a:r>
                <a14:m>
                  <m:oMath xmlns:m="http://schemas.openxmlformats.org/officeDocument/2006/math">
                    <m:r>
                      <a:rPr kumimoji="1" lang="en-US" altLang="ja-JP" sz="2800" b="0" i="1" u="none" strike="noStrike" kern="1200" cap="none" spc="0" normalizeH="0" baseline="0" noProof="0">
                        <a:ln>
                          <a:noFill/>
                        </a:ln>
                        <a:solidFill>
                          <a:srgbClr val="FF0000"/>
                        </a:solidFill>
                        <a:effectLst/>
                        <a:uLnTx/>
                        <a:uFillTx/>
                        <a:latin typeface="Cambria Math" panose="02040503050406030204" pitchFamily="18" charset="0"/>
                        <a:cs typeface="+mn-cs"/>
                      </a:rPr>
                      <m:t>(</m:t>
                    </m:r>
                    <m:sSub>
                      <m:sSubPr>
                        <m:ctrlPr>
                          <a:rPr kumimoji="1" lang="en-US" altLang="ja-JP" sz="2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1" lang="en-US" altLang="ja-JP" sz="2800" b="0" i="1" u="none" strike="noStrike" kern="1200" cap="none" spc="0" normalizeH="0" baseline="0" noProof="0">
                            <a:ln>
                              <a:noFill/>
                            </a:ln>
                            <a:solidFill>
                              <a:srgbClr val="FF0000"/>
                            </a:solidFill>
                            <a:effectLst/>
                            <a:uLnTx/>
                            <a:uFillTx/>
                            <a:latin typeface="Cambria Math" panose="02040503050406030204" pitchFamily="18" charset="0"/>
                            <a:cs typeface="+mn-cs"/>
                          </a:rPr>
                          <m:t>𝑎</m:t>
                        </m:r>
                      </m:e>
                      <m:sub>
                        <m:r>
                          <a:rPr kumimoji="1" lang="en-US" altLang="ja-JP" sz="2800" b="0" i="1" u="none" strike="noStrike" kern="1200" cap="none" spc="0" normalizeH="0" baseline="0" noProof="0">
                            <a:ln>
                              <a:noFill/>
                            </a:ln>
                            <a:solidFill>
                              <a:srgbClr val="FF0000"/>
                            </a:solidFill>
                            <a:effectLst/>
                            <a:uLnTx/>
                            <a:uFillTx/>
                            <a:latin typeface="Cambria Math" panose="02040503050406030204" pitchFamily="18" charset="0"/>
                            <a:cs typeface="+mn-cs"/>
                          </a:rPr>
                          <m:t>𝑘</m:t>
                        </m:r>
                      </m:sub>
                    </m:sSub>
                    <m:r>
                      <a:rPr kumimoji="1" lang="en-US" altLang="ja-JP" sz="2800" b="0" i="1" u="none" strike="noStrike" kern="1200" cap="none" spc="0" normalizeH="0" baseline="0" noProof="0">
                        <a:ln>
                          <a:noFill/>
                        </a:ln>
                        <a:solidFill>
                          <a:srgbClr val="FF0000"/>
                        </a:solidFill>
                        <a:effectLst/>
                        <a:uLnTx/>
                        <a:uFillTx/>
                        <a:latin typeface="Cambria Math" panose="02040503050406030204" pitchFamily="18" charset="0"/>
                        <a:cs typeface="+mn-cs"/>
                      </a:rPr>
                      <m:t>)</m:t>
                    </m:r>
                  </m:oMath>
                </a14:m>
                <a:r>
                  <a:rPr kumimoji="1" lang="ja-JP" altLang="en-US" sz="2800" b="0" i="0" u="none" strike="noStrike" kern="1200" cap="none" spc="0" normalizeH="0" baseline="0" noProof="0" dirty="0">
                    <a:ln>
                      <a:noFill/>
                    </a:ln>
                    <a:solidFill>
                      <a:srgbClr val="FF0000"/>
                    </a:solidFill>
                    <a:effectLst/>
                    <a:uLnTx/>
                    <a:uFillTx/>
                    <a:latin typeface="Times New Roman"/>
                    <a:ea typeface="ＭＳ Ｐゴシック"/>
                    <a:cs typeface="+mn-cs"/>
                  </a:rPr>
                  <a:t>がどれだけ尤もらしいか </a:t>
                </a:r>
                <a:r>
                  <a:rPr kumimoji="1"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FF0000"/>
                    </a:solidFill>
                    <a:effectLst/>
                    <a:uLnTx/>
                    <a:uFillTx/>
                    <a:latin typeface="Times New Roman"/>
                    <a:ea typeface="ＭＳ Ｐゴシック"/>
                    <a:cs typeface="+mn-cs"/>
                  </a:rPr>
                  <a:t>尤度</a:t>
                </a:r>
                <a:r>
                  <a:rPr kumimoji="1"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ja-JP" altLang="en-US" sz="2800" b="0" i="0" u="none" strike="noStrike" kern="1200" cap="none" spc="0" normalizeH="0" baseline="0" noProof="0" dirty="0">
                    <a:ln>
                      <a:noFill/>
                    </a:ln>
                    <a:solidFill>
                      <a:srgbClr val="FF0000"/>
                    </a:solidFill>
                    <a:effectLst/>
                    <a:uLnTx/>
                    <a:uFillTx/>
                    <a:latin typeface="Times New Roman"/>
                    <a:ea typeface="ＭＳ Ｐゴシック"/>
                    <a:cs typeface="+mn-cs"/>
                  </a:rPr>
                  <a:t> を表す関数とみなす</a:t>
                </a:r>
                <a:br>
                  <a:rPr kumimoji="1" lang="en-US" altLang="ja-JP" sz="2800" b="0" i="0" u="none" strike="noStrike" kern="1200" cap="none" spc="0" normalizeH="0" baseline="0" noProof="0" dirty="0">
                    <a:ln>
                      <a:noFill/>
                    </a:ln>
                    <a:solidFill>
                      <a:srgbClr val="FF0000"/>
                    </a:solidFill>
                    <a:effectLst/>
                    <a:uLnTx/>
                    <a:uFillTx/>
                    <a:latin typeface="Times New Roman"/>
                    <a:ea typeface="ＭＳ Ｐゴシック"/>
                    <a:cs typeface="+mn-cs"/>
                  </a:rPr>
                </a:b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14:m>
                  <m:oMath xmlns:m="http://schemas.openxmlformats.org/officeDocument/2006/math">
                    <m:r>
                      <a:rPr kumimoji="1" lang="en-US" altLang="ja-JP" sz="2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=&gt;</m:t>
                    </m:r>
                  </m:oMath>
                </a14:m>
                <a:r>
                  <a:rPr lang="ja-JP" altLang="en-US" sz="2800" dirty="0">
                    <a:solidFill>
                      <a:srgbClr val="FF0000"/>
                    </a:solidFill>
                  </a:rPr>
                  <a:t> 尤度関数</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と呼ぶ</a:t>
                </a:r>
                <a:endParaRPr kumimoji="1" lang="en-US" altLang="ja-JP" sz="3600" b="1" i="1"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310940" y="691199"/>
                <a:ext cx="11881060" cy="6158096"/>
              </a:xfrm>
              <a:prstGeom prst="rect">
                <a:avLst/>
              </a:prstGeom>
              <a:blipFill>
                <a:blip r:embed="rId3"/>
                <a:stretch>
                  <a:fillRect l="-1026" t="-692" b="-138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92394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BB631-E69E-9A04-66A2-6A2C041C9D03}"/>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4AE27E0B-B1E7-5CE0-DA28-29AA79500618}"/>
              </a:ext>
            </a:extLst>
          </p:cNvPr>
          <p:cNvSpPr txBox="1">
            <a:spLocks noChangeArrowheads="1"/>
          </p:cNvSpPr>
          <p:nvPr/>
        </p:nvSpPr>
        <p:spPr bwMode="auto">
          <a:xfrm>
            <a:off x="1535584" y="1"/>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最小二乗法の統計学的基盤</a:t>
            </a:r>
            <a:r>
              <a:rPr kumimoji="1" lang="en-US" altLang="ja-JP" sz="3200" b="1" i="0" u="none" strike="noStrike" kern="0" cap="none" spc="0" normalizeH="0" baseline="0" noProof="0" dirty="0">
                <a:ln>
                  <a:noFill/>
                </a:ln>
                <a:solidFill>
                  <a:srgbClr val="0000FF"/>
                </a:solidFill>
                <a:effectLst/>
                <a:uLnTx/>
                <a:uFillTx/>
                <a:latin typeface="Times New Roman"/>
                <a:ea typeface="ＭＳ Ｐゴシック"/>
                <a:cs typeface="+mj-cs"/>
              </a:rPr>
              <a:t>:</a:t>
            </a:r>
            <a:r>
              <a:rPr kumimoji="1" lang="ja-JP" altLang="en-US" sz="3200" b="1" i="0" u="none" strike="noStrike" kern="0" cap="none" spc="0" normalizeH="0" baseline="0" noProof="0" dirty="0">
                <a:ln>
                  <a:noFill/>
                </a:ln>
                <a:solidFill>
                  <a:srgbClr val="0000FF"/>
                </a:solidFill>
                <a:effectLst/>
                <a:uLnTx/>
                <a:uFillTx/>
                <a:latin typeface="Times New Roman"/>
                <a:ea typeface="ＭＳ Ｐゴシック"/>
                <a:cs typeface="+mj-cs"/>
              </a:rPr>
              <a:t> 最尤推定法</a:t>
            </a:r>
            <a:endParaRPr kumimoji="1" lang="ja-JP" altLang="en-US" sz="3200" b="0" i="0" u="none" strike="noStrike" kern="0" cap="none" spc="0" normalizeH="0" baseline="0" noProof="0" dirty="0">
              <a:ln>
                <a:noFill/>
              </a:ln>
              <a:solidFill>
                <a:srgbClr val="000000"/>
              </a:solidFill>
              <a:effectLst/>
              <a:uLnTx/>
              <a:uFillTx/>
              <a:latin typeface="Times New Roman"/>
              <a:ea typeface="ＭＳ Ｐゴシック"/>
              <a:cs typeface="+mj-cs"/>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A00ABDF-9931-D22D-B30E-A012EE4052D6}"/>
                  </a:ext>
                </a:extLst>
              </p:cNvPr>
              <p:cNvSpPr txBox="1"/>
              <p:nvPr/>
            </p:nvSpPr>
            <p:spPr>
              <a:xfrm>
                <a:off x="443243" y="869109"/>
                <a:ext cx="11593287" cy="5504584"/>
              </a:xfrm>
              <a:prstGeom prst="rect">
                <a:avLst/>
              </a:prstGeom>
              <a:noFill/>
            </p:spPr>
            <p:txBody>
              <a:bodyPr wrap="square" rtlCol="0">
                <a:spAutoFit/>
              </a:bodyPr>
              <a:lstStyle/>
              <a:p>
                <a:pPr marL="0" marR="0" lvl="0" indent="0" algn="l" defTabSz="914400" rtl="0" eaLnBrk="1" fontAlgn="base" latinLnBrk="0" hangingPunct="1">
                  <a:lnSpc>
                    <a:spcPct val="120000"/>
                  </a:lnSpc>
                  <a:spcBef>
                    <a:spcPct val="0"/>
                  </a:spcBef>
                  <a:spcAft>
                    <a:spcPts val="0"/>
                  </a:spcAft>
                  <a:buClrTx/>
                  <a:buSzTx/>
                  <a:buFontTx/>
                  <a:buNone/>
                  <a:tabLst/>
                  <a:defRPr/>
                </a:pPr>
                <a:r>
                  <a:rPr kumimoji="1" lang="ja-JP" altLang="en-US" sz="2800" b="1" i="0" u="none" strike="noStrike" kern="0" cap="none" spc="0" normalizeH="0" baseline="0" noProof="0" dirty="0">
                    <a:ln>
                      <a:noFill/>
                    </a:ln>
                    <a:solidFill>
                      <a:srgbClr val="0000FF"/>
                    </a:solidFill>
                    <a:effectLst/>
                    <a:uLnTx/>
                    <a:uFillTx/>
                    <a:latin typeface="Times New Roman"/>
                    <a:ea typeface="ＭＳ Ｐゴシック"/>
                    <a:cs typeface="+mn-cs"/>
                  </a:rPr>
                  <a:t>最尤推定 </a:t>
                </a:r>
                <a:r>
                  <a:rPr kumimoji="1" lang="en-US" altLang="ja-JP" sz="2800" b="1" i="0" u="none" strike="noStrike" kern="0" cap="none" spc="0" normalizeH="0" baseline="0" noProof="0" dirty="0">
                    <a:ln>
                      <a:noFill/>
                    </a:ln>
                    <a:solidFill>
                      <a:srgbClr val="0000FF"/>
                    </a:solidFill>
                    <a:effectLst/>
                    <a:uLnTx/>
                    <a:uFillTx/>
                    <a:latin typeface="Times New Roman"/>
                    <a:ea typeface="ＭＳ Ｐゴシック"/>
                    <a:cs typeface="+mn-cs"/>
                  </a:rPr>
                  <a:t>(Maximum Likelihood Estimation: MLE):</a:t>
                </a:r>
                <a:r>
                  <a:rPr kumimoji="1" lang="ja-JP" altLang="en-US" sz="2800" b="1" i="0" u="none" strike="noStrike" kern="0" cap="none" spc="0" normalizeH="0" baseline="0" noProof="0" dirty="0">
                    <a:ln>
                      <a:noFill/>
                    </a:ln>
                    <a:solidFill>
                      <a:srgbClr val="0000FF"/>
                    </a:solidFill>
                    <a:effectLst/>
                    <a:uLnTx/>
                    <a:uFillTx/>
                    <a:latin typeface="Times New Roman"/>
                    <a:ea typeface="ＭＳ Ｐゴシック"/>
                    <a:cs typeface="+mn-cs"/>
                  </a:rPr>
                  <a:t> </a:t>
                </a:r>
                <a:endParaRPr kumimoji="1" lang="en-US" altLang="ja-JP" sz="2800" b="1" i="0" u="none" strike="noStrike" kern="0" cap="none" spc="0" normalizeH="0" baseline="0" noProof="0" dirty="0">
                  <a:ln>
                    <a:noFill/>
                  </a:ln>
                  <a:solidFill>
                    <a:srgbClr val="0000FF"/>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1" lang="ja-JP" altLang="en-US" sz="2800" b="1" i="0" u="none" strike="noStrike" kern="0" cap="none" spc="0" normalizeH="0" baseline="0" noProof="0" dirty="0">
                    <a:ln>
                      <a:noFill/>
                    </a:ln>
                    <a:solidFill>
                      <a:srgbClr val="0000FF"/>
                    </a:solidFill>
                    <a:effectLst/>
                    <a:uLnTx/>
                    <a:uFillTx/>
                    <a:latin typeface="Times New Roman"/>
                    <a:ea typeface="ＭＳ Ｐゴシック"/>
                    <a:cs typeface="+mn-cs"/>
                  </a:rPr>
                  <a:t>　　尤度</a:t>
                </a:r>
                <a14:m>
                  <m:oMath xmlns:m="http://schemas.openxmlformats.org/officeDocument/2006/math">
                    <m:r>
                      <a:rPr lang="en-US" altLang="ja-JP" sz="2800" b="1" i="1" smtClean="0">
                        <a:solidFill>
                          <a:srgbClr val="0000FF"/>
                        </a:solidFill>
                        <a:latin typeface="Cambria Math" panose="02040503050406030204" pitchFamily="18" charset="0"/>
                      </a:rPr>
                      <m:t>𝑷</m:t>
                    </m:r>
                    <m:d>
                      <m:dPr>
                        <m:ctrlPr>
                          <a:rPr lang="en-US" altLang="ja-JP" sz="2800" b="1" i="1">
                            <a:solidFill>
                              <a:srgbClr val="0000FF"/>
                            </a:solidFill>
                            <a:latin typeface="Cambria Math" panose="02040503050406030204" pitchFamily="18" charset="0"/>
                          </a:rPr>
                        </m:ctrlPr>
                      </m:dPr>
                      <m:e>
                        <m:sSub>
                          <m:sSubPr>
                            <m:ctrlPr>
                              <a:rPr lang="en-US"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𝒊</m:t>
                            </m:r>
                          </m:sub>
                        </m:sSub>
                      </m:e>
                    </m:d>
                    <m:r>
                      <a:rPr lang="en-US" altLang="ja-JP" sz="2800" b="1" i="1">
                        <a:solidFill>
                          <a:srgbClr val="0000FF"/>
                        </a:solidFill>
                        <a:latin typeface="Cambria Math" panose="02040503050406030204" pitchFamily="18" charset="0"/>
                      </a:rPr>
                      <m:t>=</m:t>
                    </m:r>
                    <m:r>
                      <a:rPr lang="en-US" altLang="ja-JP" sz="2800" b="1" i="1">
                        <a:solidFill>
                          <a:srgbClr val="0000FF"/>
                        </a:solidFill>
                        <a:latin typeface="Cambria Math" panose="02040503050406030204" pitchFamily="18" charset="0"/>
                      </a:rPr>
                      <m:t>𝑷</m:t>
                    </m:r>
                    <m:r>
                      <a:rPr lang="en-US" altLang="ja-JP" sz="2800" b="1" i="1">
                        <a:solidFill>
                          <a:srgbClr val="0000FF"/>
                        </a:solidFill>
                        <a:latin typeface="Cambria Math" panose="02040503050406030204" pitchFamily="18" charset="0"/>
                      </a:rPr>
                      <m:t>(</m:t>
                    </m:r>
                    <m:sSub>
                      <m:sSubPr>
                        <m:ctrlPr>
                          <a:rPr lang="en-US"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𝒙</m:t>
                        </m:r>
                      </m:e>
                      <m:sub>
                        <m:r>
                          <a:rPr lang="en-US" altLang="ja-JP" sz="2800" b="1" i="1">
                            <a:solidFill>
                              <a:srgbClr val="0000FF"/>
                            </a:solidFill>
                            <a:latin typeface="Cambria Math" panose="02040503050406030204" pitchFamily="18" charset="0"/>
                          </a:rPr>
                          <m:t>𝒊</m:t>
                        </m:r>
                      </m:sub>
                    </m:sSub>
                    <m:r>
                      <a:rPr lang="en-US" altLang="ja-JP" sz="2800" b="1" i="1">
                        <a:solidFill>
                          <a:srgbClr val="0000FF"/>
                        </a:solidFill>
                        <a:latin typeface="Cambria Math" panose="02040503050406030204" pitchFamily="18" charset="0"/>
                      </a:rPr>
                      <m:t>|</m:t>
                    </m:r>
                    <m:sSub>
                      <m:sSubPr>
                        <m:ctrlPr>
                          <a:rPr lang="en-US" altLang="ja-JP" sz="2800" b="1" i="1">
                            <a:solidFill>
                              <a:srgbClr val="0000FF"/>
                            </a:solidFill>
                            <a:latin typeface="Cambria Math" panose="02040503050406030204" pitchFamily="18" charset="0"/>
                          </a:rPr>
                        </m:ctrlPr>
                      </m:sSubPr>
                      <m:e>
                        <m:r>
                          <a:rPr lang="en-US" altLang="ja-JP" sz="2800" b="1" i="1">
                            <a:solidFill>
                              <a:srgbClr val="0000FF"/>
                            </a:solidFill>
                            <a:latin typeface="Cambria Math" panose="02040503050406030204" pitchFamily="18" charset="0"/>
                          </a:rPr>
                          <m:t>𝒂</m:t>
                        </m:r>
                      </m:e>
                      <m:sub>
                        <m:r>
                          <a:rPr lang="en-US" altLang="ja-JP" sz="2800" b="1" i="1">
                            <a:solidFill>
                              <a:srgbClr val="0000FF"/>
                            </a:solidFill>
                            <a:latin typeface="Cambria Math" panose="02040503050406030204" pitchFamily="18" charset="0"/>
                          </a:rPr>
                          <m:t>𝒊</m:t>
                        </m:r>
                      </m:sub>
                    </m:sSub>
                    <m:r>
                      <a:rPr lang="en-US" altLang="ja-JP" sz="2800" b="1" i="1">
                        <a:solidFill>
                          <a:srgbClr val="0000FF"/>
                        </a:solidFill>
                        <a:latin typeface="Cambria Math" panose="02040503050406030204" pitchFamily="18" charset="0"/>
                      </a:rPr>
                      <m:t>)</m:t>
                    </m:r>
                  </m:oMath>
                </a14:m>
                <a:r>
                  <a:rPr kumimoji="1" lang="ja-JP" altLang="en-US" sz="2800" b="1" i="0" u="none" strike="noStrike" kern="0" cap="none" spc="0" normalizeH="0" baseline="0" noProof="0" dirty="0">
                    <a:ln>
                      <a:noFill/>
                    </a:ln>
                    <a:solidFill>
                      <a:srgbClr val="0000FF"/>
                    </a:solidFill>
                    <a:effectLst/>
                    <a:uLnTx/>
                    <a:uFillTx/>
                    <a:latin typeface="Times New Roman"/>
                    <a:ea typeface="ＭＳ Ｐゴシック"/>
                    <a:cs typeface="+mn-cs"/>
                  </a:rPr>
                  <a:t>が最大になるパラメータ </a:t>
                </a:r>
                <a:r>
                  <a:rPr kumimoji="1" lang="en-US" altLang="ja-JP" sz="2800" b="1" i="0" u="none" strike="noStrike" kern="0" cap="none" spc="0" normalizeH="0" baseline="0" noProof="0" dirty="0">
                    <a:ln>
                      <a:noFill/>
                    </a:ln>
                    <a:solidFill>
                      <a:srgbClr val="0000FF"/>
                    </a:solidFill>
                    <a:effectLst/>
                    <a:uLnTx/>
                    <a:uFillTx/>
                    <a:latin typeface="Times New Roman"/>
                    <a:ea typeface="ＭＳ Ｐゴシック"/>
                    <a:cs typeface="+mn-cs"/>
                  </a:rPr>
                  <a:t>(</a:t>
                </a:r>
                <a:r>
                  <a:rPr kumimoji="1" lang="en-US" altLang="ja-JP" sz="2800" b="1" i="1" u="none" strike="noStrike" kern="0" cap="none" spc="0" normalizeH="0" baseline="0" noProof="0" dirty="0">
                    <a:ln>
                      <a:noFill/>
                    </a:ln>
                    <a:solidFill>
                      <a:srgbClr val="0000FF"/>
                    </a:solidFill>
                    <a:effectLst/>
                    <a:uLnTx/>
                    <a:uFillTx/>
                    <a:latin typeface="Times New Roman"/>
                    <a:ea typeface="ＭＳ Ｐゴシック"/>
                    <a:cs typeface="+mn-cs"/>
                  </a:rPr>
                  <a:t>a</a:t>
                </a:r>
                <a:r>
                  <a:rPr kumimoji="1" lang="en-US" altLang="ja-JP" sz="2800" b="1" i="0" u="none" strike="noStrike" kern="0" cap="none" spc="0" normalizeH="0" baseline="-25000" noProof="0" dirty="0">
                    <a:ln>
                      <a:noFill/>
                    </a:ln>
                    <a:solidFill>
                      <a:srgbClr val="0000FF"/>
                    </a:solidFill>
                    <a:effectLst/>
                    <a:uLnTx/>
                    <a:uFillTx/>
                    <a:latin typeface="Times New Roman"/>
                    <a:ea typeface="ＭＳ Ｐゴシック"/>
                    <a:cs typeface="+mn-cs"/>
                  </a:rPr>
                  <a:t>i</a:t>
                </a:r>
                <a:r>
                  <a:rPr kumimoji="1" lang="en-US" altLang="ja-JP" sz="2800" b="1" i="0" u="none" strike="noStrike" kern="0" cap="none" spc="0" normalizeH="0" baseline="0" noProof="0" dirty="0">
                    <a:ln>
                      <a:noFill/>
                    </a:ln>
                    <a:solidFill>
                      <a:srgbClr val="0000FF"/>
                    </a:solidFill>
                    <a:effectLst/>
                    <a:uLnTx/>
                    <a:uFillTx/>
                    <a:latin typeface="Times New Roman"/>
                    <a:ea typeface="ＭＳ Ｐゴシック"/>
                    <a:cs typeface="+mn-cs"/>
                  </a:rPr>
                  <a:t>)</a:t>
                </a:r>
                <a:r>
                  <a:rPr kumimoji="1" lang="ja-JP" altLang="en-US" sz="2800" b="1" i="0" u="none" strike="noStrike" kern="0" cap="none" spc="0" normalizeH="0" baseline="0" noProof="0" dirty="0">
                    <a:ln>
                      <a:noFill/>
                    </a:ln>
                    <a:solidFill>
                      <a:srgbClr val="0000FF"/>
                    </a:solidFill>
                    <a:effectLst/>
                    <a:uLnTx/>
                    <a:uFillTx/>
                    <a:latin typeface="Times New Roman"/>
                    <a:ea typeface="ＭＳ Ｐゴシック"/>
                    <a:cs typeface="+mn-cs"/>
                  </a:rPr>
                  <a:t> を決定する</a:t>
                </a:r>
                <a:endParaRPr kumimoji="1" lang="en-US" altLang="ja-JP" sz="2800" b="1" i="0" u="none" strike="noStrike" kern="0" cap="none" spc="0" normalizeH="0" baseline="0" noProof="0" dirty="0">
                  <a:ln>
                    <a:noFill/>
                  </a:ln>
                  <a:solidFill>
                    <a:srgbClr val="0000FF"/>
                  </a:solidFill>
                  <a:effectLst/>
                  <a:uLnTx/>
                  <a:uFillTx/>
                  <a:latin typeface="Times New Roman"/>
                  <a:ea typeface="ＭＳ Ｐゴシック"/>
                  <a:cs typeface="+mn-cs"/>
                </a:endParaRPr>
              </a:p>
              <a:p>
                <a:pPr fontAlgn="base">
                  <a:lnSpc>
                    <a:spcPct val="120000"/>
                  </a:lnSpc>
                  <a:spcBef>
                    <a:spcPct val="0"/>
                  </a:spcBef>
                  <a:defRPr/>
                </a:pPr>
                <a:r>
                  <a:rPr lang="en-US" altLang="ja-JP" sz="2400" b="1" dirty="0">
                    <a:solidFill>
                      <a:srgbClr val="000000"/>
                    </a:solidFill>
                    <a:latin typeface="Times New Roman"/>
                    <a:ea typeface="ＭＳ Ｐゴシック"/>
                    <a:sym typeface="Wingdings" panose="05000000000000000000" pitchFamily="2" charset="2"/>
                  </a:rPr>
                  <a:t>	</a:t>
                </a:r>
                <a:r>
                  <a:rPr lang="en-US" altLang="ja-JP" sz="2400" b="1" i="1" dirty="0" err="1">
                    <a:solidFill>
                      <a:srgbClr val="000000"/>
                    </a:solidFill>
                    <a:latin typeface="Times New Roman"/>
                    <a:ea typeface="ＭＳ Ｐゴシック"/>
                    <a:sym typeface="Wingdings" panose="05000000000000000000" pitchFamily="2" charset="2"/>
                  </a:rPr>
                  <a:t>cf</a:t>
                </a:r>
                <a:r>
                  <a:rPr lang="en-US" altLang="ja-JP" sz="2400" b="1" dirty="0">
                    <a:solidFill>
                      <a:srgbClr val="000000"/>
                    </a:solidFill>
                    <a:latin typeface="Times New Roman"/>
                    <a:ea typeface="ＭＳ Ｐゴシック"/>
                    <a:sym typeface="Wingdings" panose="05000000000000000000" pitchFamily="2" charset="2"/>
                  </a:rPr>
                  <a:t>:</a:t>
                </a:r>
                <a:r>
                  <a:rPr lang="ja-JP" altLang="en-US" sz="2400" b="1" dirty="0">
                    <a:solidFill>
                      <a:srgbClr val="000000"/>
                    </a:solidFill>
                    <a:latin typeface="Times New Roman"/>
                    <a:ea typeface="ＭＳ Ｐゴシック"/>
                    <a:sym typeface="Wingdings" panose="05000000000000000000" pitchFamily="2" charset="2"/>
                  </a:rPr>
                  <a:t> </a:t>
                </a:r>
                <a:r>
                  <a:rPr kumimoji="1" lang="ja-JP" altLang="en-US" sz="2400" b="1"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事後確率最大化推定 </a:t>
                </a:r>
                <a:r>
                  <a:rPr kumimoji="1" lang="en-US" altLang="ja-JP" sz="2400" b="1"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r>
                  <a:rPr lang="en-US" altLang="ja-JP" sz="2400" dirty="0"/>
                  <a:t>Maximum A Posteriori:</a:t>
                </a:r>
                <a:r>
                  <a:rPr lang="ja-JP" altLang="en-US" sz="2400" dirty="0"/>
                  <a:t> </a:t>
                </a:r>
                <a:r>
                  <a:rPr lang="en-US" altLang="ja-JP" sz="2400" dirty="0"/>
                  <a:t>MAP</a:t>
                </a:r>
                <a:r>
                  <a:rPr kumimoji="1" lang="en-US" altLang="ja-JP" sz="2400" b="1"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a:t>
                </a:r>
                <a:br>
                  <a:rPr kumimoji="1" lang="en-US" altLang="ja-JP" sz="2400" b="1"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br>
                <a:r>
                  <a:rPr kumimoji="1" lang="ja-JP" altLang="en-US" sz="2400" u="none" strike="noStrike" kern="1200" cap="none" spc="0" normalizeH="0" baseline="0" noProof="0" dirty="0">
                    <a:ln>
                      <a:noFill/>
                    </a:ln>
                    <a:solidFill>
                      <a:srgbClr val="000000"/>
                    </a:solidFill>
                    <a:effectLst/>
                    <a:uLnTx/>
                    <a:uFillTx/>
                    <a:latin typeface="Times New Roman"/>
                    <a:ea typeface="ＭＳ Ｐゴシック"/>
                    <a:cs typeface="+mn-cs"/>
                    <a:sym typeface="Wingdings" panose="05000000000000000000" pitchFamily="2" charset="2"/>
                  </a:rPr>
                  <a:t>　　　　　　　パラメータの事前確率分布を考慮して推定</a:t>
                </a:r>
                <a:endParaRPr kumimoji="1" lang="en-US" altLang="ja-JP" sz="240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marL="0" marR="0" lvl="0" indent="0" algn="l" defTabSz="914400" rtl="0" eaLnBrk="1" fontAlgn="base" latinLnBrk="0" hangingPunct="1">
                  <a:lnSpc>
                    <a:spcPct val="12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誤差 </a:t>
                </a:r>
                <a:r>
                  <a:rPr kumimoji="1" lang="en-US" altLang="ja-JP" sz="2800" b="1" i="0" u="none" strike="noStrike" kern="1200" cap="none" spc="0" normalizeH="0" baseline="0" noProof="0" dirty="0" err="1">
                    <a:ln>
                      <a:noFill/>
                    </a:ln>
                    <a:solidFill>
                      <a:srgbClr val="FF0000"/>
                    </a:solidFill>
                    <a:effectLst/>
                    <a:uLnTx/>
                    <a:uFillTx/>
                    <a:latin typeface="Times New Roman"/>
                    <a:ea typeface="ＭＳ Ｐゴシック"/>
                    <a:cs typeface="+mn-cs"/>
                  </a:rPr>
                  <a:t>ε</a:t>
                </a:r>
                <a:r>
                  <a:rPr kumimoji="1" lang="en-US" altLang="ja-JP" sz="2800" b="1" i="0" u="none" strike="noStrike" kern="1200" cap="none" spc="0" normalizeH="0" baseline="-25000" noProof="0" dirty="0" err="1">
                    <a:ln>
                      <a:noFill/>
                    </a:ln>
                    <a:solidFill>
                      <a:srgbClr val="FF0000"/>
                    </a:solidFill>
                    <a:effectLst/>
                    <a:uLnTx/>
                    <a:uFillTx/>
                    <a:latin typeface="Times New Roman"/>
                    <a:ea typeface="ＭＳ Ｐゴシック"/>
                    <a:cs typeface="+mn-cs"/>
                  </a:rPr>
                  <a:t>i</a:t>
                </a: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 = </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a:t>f</a:t>
                </a: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a:t>
                </a:r>
                <a: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a:t>x</a:t>
                </a:r>
                <a: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en-US" altLang="ja-JP" sz="2800" b="1" i="1" u="none" strike="noStrike" kern="1200" cap="none" spc="0" normalizeH="0" baseline="0" noProof="0" dirty="0">
                    <a:ln>
                      <a:noFill/>
                    </a:ln>
                    <a:solidFill>
                      <a:srgbClr val="FF0000"/>
                    </a:solidFill>
                    <a:effectLst/>
                    <a:uLnTx/>
                    <a:uFillTx/>
                    <a:latin typeface="Times New Roman"/>
                    <a:ea typeface="ＭＳ Ｐゴシック"/>
                    <a:cs typeface="+mn-cs"/>
                  </a:rPr>
                  <a:t>a</a:t>
                </a:r>
                <a:r>
                  <a:rPr kumimoji="1" lang="en-US" altLang="ja-JP" sz="2800" b="1" i="0" u="none" strike="noStrike" kern="1200" cap="none" spc="0" normalizeH="0" baseline="-25000" noProof="0" dirty="0">
                    <a:ln>
                      <a:noFill/>
                    </a:ln>
                    <a:solidFill>
                      <a:srgbClr val="FF0000"/>
                    </a:solidFill>
                    <a:effectLst/>
                    <a:uLnTx/>
                    <a:uFillTx/>
                    <a:latin typeface="Times New Roman"/>
                    <a:ea typeface="ＭＳ Ｐゴシック"/>
                    <a:cs typeface="+mn-cs"/>
                  </a:rPr>
                  <a:t>i</a:t>
                </a: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 – </a:t>
                </a:r>
                <a:r>
                  <a:rPr kumimoji="1" lang="en-US" altLang="ja-JP" sz="2800" b="1" i="1" u="none" strike="noStrike" kern="1200" cap="none" spc="0" normalizeH="0" baseline="0" noProof="0" dirty="0" err="1">
                    <a:ln>
                      <a:noFill/>
                    </a:ln>
                    <a:solidFill>
                      <a:srgbClr val="FF0000"/>
                    </a:solidFill>
                    <a:effectLst/>
                    <a:uLnTx/>
                    <a:uFillTx/>
                    <a:latin typeface="Times New Roman"/>
                    <a:ea typeface="ＭＳ Ｐゴシック"/>
                    <a:cs typeface="+mn-cs"/>
                  </a:rPr>
                  <a:t>y</a:t>
                </a:r>
                <a:r>
                  <a:rPr kumimoji="1" lang="en-US" altLang="ja-JP" sz="2800" b="1" i="0" u="none" strike="noStrike" kern="1200" cap="none" spc="0" normalizeH="0" baseline="-25000" noProof="0" dirty="0" err="1">
                    <a:ln>
                      <a:noFill/>
                    </a:ln>
                    <a:solidFill>
                      <a:srgbClr val="FF0000"/>
                    </a:solidFill>
                    <a:effectLst/>
                    <a:uLnTx/>
                    <a:uFillTx/>
                    <a:latin typeface="Times New Roman"/>
                    <a:ea typeface="ＭＳ Ｐゴシック"/>
                    <a:cs typeface="+mn-cs"/>
                  </a:rPr>
                  <a:t>i</a:t>
                </a:r>
                <a:r>
                  <a:rPr kumimoji="1" lang="en-US" altLang="ja-JP" sz="2800" b="1" i="0" u="none" strike="noStrike" kern="1200" cap="none" spc="0" normalizeH="0" baseline="0" noProof="0" dirty="0">
                    <a:ln>
                      <a:noFill/>
                    </a:ln>
                    <a:solidFill>
                      <a:srgbClr val="FF0000"/>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が標準偏差 </a:t>
                </a:r>
                <a:r>
                  <a:rPr kumimoji="1" lang="en-US" altLang="ja-JP" sz="2800" b="1" i="0" u="none" strike="noStrike" kern="1200" cap="none" spc="0" normalizeH="0" baseline="0" noProof="0" dirty="0" err="1">
                    <a:ln>
                      <a:noFill/>
                    </a:ln>
                    <a:solidFill>
                      <a:srgbClr val="FF0000"/>
                    </a:solidFill>
                    <a:effectLst/>
                    <a:uLnTx/>
                    <a:uFillTx/>
                    <a:latin typeface="Times New Roman"/>
                    <a:ea typeface="ＭＳ Ｐゴシック"/>
                    <a:cs typeface="+mn-cs"/>
                  </a:rPr>
                  <a:t>σ</a:t>
                </a:r>
                <a:r>
                  <a:rPr kumimoji="1" lang="en-US" altLang="ja-JP" sz="2800" b="1" i="0" u="none" strike="noStrike" kern="1200" cap="none" spc="0" normalizeH="0" baseline="-25000" noProof="0" dirty="0" err="1">
                    <a:ln>
                      <a:noFill/>
                    </a:ln>
                    <a:solidFill>
                      <a:srgbClr val="FF0000"/>
                    </a:solidFill>
                    <a:effectLst/>
                    <a:uLnTx/>
                    <a:uFillTx/>
                    <a:latin typeface="Times New Roman"/>
                    <a:ea typeface="ＭＳ Ｐゴシック"/>
                    <a:cs typeface="+mn-cs"/>
                  </a:rPr>
                  <a:t>i</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 の正規分布に従う</a:t>
                </a: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とする。</a:t>
                </a:r>
                <a:b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データ </a:t>
                </a: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a:t>x</a:t>
                </a:r>
                <a: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en-US" altLang="ja-JP" sz="2800" b="1" i="1" u="none" strike="noStrike" kern="1200" cap="none" spc="0" normalizeH="0" baseline="0" noProof="0" dirty="0" err="1">
                    <a:ln>
                      <a:noFill/>
                    </a:ln>
                    <a:solidFill>
                      <a:srgbClr val="000000"/>
                    </a:solidFill>
                    <a:effectLst/>
                    <a:uLnTx/>
                    <a:uFillTx/>
                    <a:latin typeface="Times New Roman"/>
                    <a:ea typeface="ＭＳ Ｐゴシック"/>
                    <a:cs typeface="+mn-cs"/>
                  </a:rPr>
                  <a:t>y</a:t>
                </a:r>
                <a:r>
                  <a:rPr kumimoji="1" lang="en-US" altLang="ja-JP" sz="2800" b="1" i="0" u="none" strike="noStrike" kern="1200" cap="none" spc="0" normalizeH="0" baseline="-25000" noProof="0" dirty="0" err="1">
                    <a:ln>
                      <a:noFill/>
                    </a:ln>
                    <a:solidFill>
                      <a:srgbClr val="000000"/>
                    </a:solidFill>
                    <a:effectLst/>
                    <a:uLnTx/>
                    <a:uFillTx/>
                    <a:latin typeface="Times New Roman"/>
                    <a:ea typeface="ＭＳ Ｐゴシック"/>
                    <a:cs typeface="+mn-cs"/>
                  </a:rPr>
                  <a:t>i</a:t>
                </a: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 に対するパラメータ </a:t>
                </a: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rPr>
                  <a:t>a</a:t>
                </a:r>
                <a:r>
                  <a:rPr kumimoji="1" lang="en-US" altLang="ja-JP" sz="2800" b="1" i="0" u="none" strike="noStrike" kern="1200" cap="none" spc="0" normalizeH="0" baseline="-25000" noProof="0" dirty="0">
                    <a:ln>
                      <a:noFill/>
                    </a:ln>
                    <a:solidFill>
                      <a:srgbClr val="000000"/>
                    </a:solidFill>
                    <a:effectLst/>
                    <a:uLnTx/>
                    <a:uFillTx/>
                    <a:latin typeface="Times New Roman"/>
                    <a:ea typeface="ＭＳ Ｐゴシック"/>
                    <a:cs typeface="+mn-cs"/>
                  </a:rPr>
                  <a:t>i</a:t>
                </a:r>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a:t>
                </a: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 の尤度関数は</a:t>
                </a: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base">
                  <a:lnSpc>
                    <a:spcPct val="120000"/>
                  </a:lnSpc>
                  <a:spcBef>
                    <a:spcPct val="0"/>
                  </a:spcBef>
                  <a:defRPr/>
                </a:pP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mn-cs"/>
                  </a:rPr>
                  <a:t>	</a:t>
                </a:r>
                <a14:m>
                  <m:oMath xmlns:m="http://schemas.openxmlformats.org/officeDocument/2006/math">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𝑷</m:t>
                    </m:r>
                    <m:d>
                      <m:d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ctrlPr>
                      </m:dPr>
                      <m:e>
                        <m:sSub>
                          <m:sSubPr>
                            <m:ctrlP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ctrlPr>
                          </m:sSubPr>
                          <m:e>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𝒂</m:t>
                            </m:r>
                          </m:e>
                          <m:sub>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𝒊</m:t>
                            </m:r>
                          </m:sub>
                        </m:sSub>
                      </m:e>
                    </m:d>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d>
                      <m:dPr>
                        <m:ctrlPr>
                          <a:rPr lang="en-US" altLang="ja-JP" sz="2800" b="1" i="1">
                            <a:solidFill>
                              <a:srgbClr val="000000"/>
                            </a:solidFill>
                            <a:latin typeface="Cambria Math" panose="02040503050406030204" pitchFamily="18" charset="0"/>
                          </a:rPr>
                        </m:ctrlPr>
                      </m:dPr>
                      <m:e>
                        <m:f>
                          <m:fPr>
                            <m:ctrlPr>
                              <a:rPr lang="en-US" altLang="ja-JP" sz="2800" b="1" i="1">
                                <a:solidFill>
                                  <a:srgbClr val="000000"/>
                                </a:solidFill>
                                <a:latin typeface="Cambria Math" panose="02040503050406030204" pitchFamily="18" charset="0"/>
                              </a:rPr>
                            </m:ctrlPr>
                          </m:fPr>
                          <m:num>
                            <m:r>
                              <a:rPr lang="en-US" altLang="ja-JP" sz="2800" b="1" i="1">
                                <a:solidFill>
                                  <a:srgbClr val="000000"/>
                                </a:solidFill>
                                <a:latin typeface="Cambria Math" panose="02040503050406030204" pitchFamily="18" charset="0"/>
                              </a:rPr>
                              <m:t>𝟏</m:t>
                            </m:r>
                          </m:num>
                          <m:den>
                            <m:rad>
                              <m:radPr>
                                <m:degHide m:val="on"/>
                                <m:ctrlPr>
                                  <a:rPr lang="en-US" altLang="ja-JP" sz="2800" b="1" i="1">
                                    <a:solidFill>
                                      <a:srgbClr val="000000"/>
                                    </a:solidFill>
                                    <a:latin typeface="Cambria Math" panose="02040503050406030204" pitchFamily="18" charset="0"/>
                                  </a:rPr>
                                </m:ctrlPr>
                              </m:radPr>
                              <m:deg/>
                              <m:e>
                                <m:r>
                                  <a:rPr lang="en-US" altLang="ja-JP" sz="2800" b="1" i="1">
                                    <a:solidFill>
                                      <a:srgbClr val="000000"/>
                                    </a:solidFill>
                                    <a:latin typeface="Cambria Math" panose="02040503050406030204" pitchFamily="18" charset="0"/>
                                  </a:rPr>
                                  <m:t>𝟐</m:t>
                                </m:r>
                                <m:r>
                                  <a:rPr lang="ja-JP" altLang="en-US" sz="2800" b="1" i="1">
                                    <a:solidFill>
                                      <a:srgbClr val="000000"/>
                                    </a:solidFill>
                                    <a:latin typeface="Cambria Math" panose="02040503050406030204" pitchFamily="18" charset="0"/>
                                  </a:rPr>
                                  <m:t>𝝅</m:t>
                                </m:r>
                                <m:sSub>
                                  <m:sSubPr>
                                    <m:ctrlPr>
                                      <a:rPr lang="en-US" altLang="ja-JP" sz="2800" b="1" i="1">
                                        <a:solidFill>
                                          <a:srgbClr val="000000"/>
                                        </a:solidFill>
                                        <a:latin typeface="Cambria Math" panose="02040503050406030204" pitchFamily="18" charset="0"/>
                                      </a:rPr>
                                    </m:ctrlPr>
                                  </m:sSubPr>
                                  <m:e>
                                    <m:r>
                                      <a:rPr lang="ja-JP" altLang="en-US" sz="2800" b="1" i="1">
                                        <a:solidFill>
                                          <a:srgbClr val="000000"/>
                                        </a:solidFill>
                                        <a:latin typeface="Cambria Math" panose="02040503050406030204" pitchFamily="18" charset="0"/>
                                      </a:rPr>
                                      <m:t>𝝈</m:t>
                                    </m:r>
                                  </m:e>
                                  <m:sub>
                                    <m:r>
                                      <a:rPr lang="en-US" altLang="ja-JP" sz="2800" b="1" i="1">
                                        <a:solidFill>
                                          <a:srgbClr val="000000"/>
                                        </a:solidFill>
                                        <a:latin typeface="Cambria Math" panose="02040503050406030204" pitchFamily="18" charset="0"/>
                                      </a:rPr>
                                      <m:t>𝒊</m:t>
                                    </m:r>
                                  </m:sub>
                                </m:sSub>
                              </m:e>
                            </m:rad>
                          </m:den>
                        </m:f>
                      </m:e>
                    </m:d>
                    <m:r>
                      <a:rPr lang="en-US" altLang="ja-JP" sz="2800" b="1">
                        <a:solidFill>
                          <a:srgbClr val="000000"/>
                        </a:solidFill>
                        <a:latin typeface="Cambria Math" panose="02040503050406030204" pitchFamily="18" charset="0"/>
                      </a:rPr>
                      <m:t>𝐞𝐱𝐩</m:t>
                    </m:r>
                    <m:d>
                      <m:dPr>
                        <m:begChr m:val="["/>
                        <m:endChr m:val="]"/>
                        <m:ctrlPr>
                          <a:rPr lang="en-US" altLang="ja-JP" sz="2800" b="1" i="1">
                            <a:solidFill>
                              <a:srgbClr val="000000"/>
                            </a:solidFill>
                            <a:latin typeface="Cambria Math" panose="02040503050406030204" pitchFamily="18" charset="0"/>
                          </a:rPr>
                        </m:ctrlPr>
                      </m:dPr>
                      <m:e>
                        <m:r>
                          <a:rPr lang="en-US" altLang="ja-JP" sz="2800" b="1" i="1">
                            <a:solidFill>
                              <a:srgbClr val="000000"/>
                            </a:solidFill>
                            <a:latin typeface="Cambria Math" panose="02040503050406030204" pitchFamily="18" charset="0"/>
                          </a:rPr>
                          <m:t>−</m:t>
                        </m:r>
                        <m:nary>
                          <m:naryPr>
                            <m:chr m:val="∑"/>
                            <m:limLoc m:val="subSup"/>
                            <m:supHide m:val="on"/>
                            <m:ctrlPr>
                              <a:rPr lang="en-US" altLang="ja-JP" sz="2800" b="1" i="1">
                                <a:solidFill>
                                  <a:srgbClr val="000000"/>
                                </a:solidFill>
                                <a:latin typeface="Cambria Math" panose="02040503050406030204" pitchFamily="18" charset="0"/>
                              </a:rPr>
                            </m:ctrlPr>
                          </m:naryPr>
                          <m:sub>
                            <m:r>
                              <m:rPr>
                                <m:brk m:alnAt="9"/>
                              </m:rPr>
                              <a:rPr lang="en-US" altLang="ja-JP" sz="2800" b="1" i="1">
                                <a:solidFill>
                                  <a:srgbClr val="000000"/>
                                </a:solidFill>
                                <a:latin typeface="Cambria Math" panose="02040503050406030204" pitchFamily="18" charset="0"/>
                              </a:rPr>
                              <m:t>𝒊</m:t>
                            </m:r>
                          </m:sub>
                          <m:sup/>
                          <m:e>
                            <m:f>
                              <m:fPr>
                                <m:ctrlPr>
                                  <a:rPr lang="en-US" altLang="ja-JP" sz="2800" b="1" i="1">
                                    <a:solidFill>
                                      <a:srgbClr val="000000"/>
                                    </a:solidFill>
                                    <a:latin typeface="Cambria Math" panose="02040503050406030204" pitchFamily="18" charset="0"/>
                                  </a:rPr>
                                </m:ctrlPr>
                              </m:fPr>
                              <m:num>
                                <m:sSup>
                                  <m:sSupPr>
                                    <m:ctrlPr>
                                      <a:rPr lang="en-US" altLang="ja-JP" sz="2800" b="1" i="1">
                                        <a:solidFill>
                                          <a:srgbClr val="000000"/>
                                        </a:solidFill>
                                        <a:latin typeface="Cambria Math" panose="02040503050406030204" pitchFamily="18" charset="0"/>
                                      </a:rPr>
                                    </m:ctrlPr>
                                  </m:sSupPr>
                                  <m:e>
                                    <m:sSub>
                                      <m:sSubPr>
                                        <m:ctrlPr>
                                          <a:rPr lang="en-US" altLang="ja-JP" sz="2800" b="1" i="1">
                                            <a:solidFill>
                                              <a:srgbClr val="000000"/>
                                            </a:solidFill>
                                            <a:latin typeface="Cambria Math" panose="02040503050406030204" pitchFamily="18" charset="0"/>
                                          </a:rPr>
                                        </m:ctrlPr>
                                      </m:sSubPr>
                                      <m:e>
                                        <m:r>
                                          <a:rPr lang="ja-JP" altLang="en-US" sz="2800" b="1" i="1">
                                            <a:solidFill>
                                              <a:srgbClr val="000000"/>
                                            </a:solidFill>
                                            <a:latin typeface="Cambria Math" panose="02040503050406030204" pitchFamily="18" charset="0"/>
                                          </a:rPr>
                                          <m:t>𝜺</m:t>
                                        </m:r>
                                      </m:e>
                                      <m:sub>
                                        <m:r>
                                          <a:rPr lang="en-US" altLang="ja-JP" sz="2800" b="1" i="1">
                                            <a:solidFill>
                                              <a:srgbClr val="000000"/>
                                            </a:solidFill>
                                            <a:latin typeface="Cambria Math" panose="02040503050406030204" pitchFamily="18" charset="0"/>
                                          </a:rPr>
                                          <m:t>𝒊</m:t>
                                        </m:r>
                                      </m:sub>
                                    </m:sSub>
                                    <m:d>
                                      <m:dPr>
                                        <m:ctrlPr>
                                          <a:rPr lang="en-US" altLang="ja-JP" sz="2800" i="1">
                                            <a:solidFill>
                                              <a:srgbClr val="000000"/>
                                            </a:solidFill>
                                            <a:latin typeface="Cambria Math" panose="02040503050406030204" pitchFamily="18" charset="0"/>
                                          </a:rPr>
                                        </m:ctrlPr>
                                      </m:dPr>
                                      <m:e>
                                        <m:sSub>
                                          <m:sSubPr>
                                            <m:ctrlPr>
                                              <a:rPr lang="en-US" altLang="ja-JP" sz="2800" i="1">
                                                <a:solidFill>
                                                  <a:srgbClr val="000000"/>
                                                </a:solidFill>
                                                <a:latin typeface="Cambria Math" panose="02040503050406030204" pitchFamily="18" charset="0"/>
                                              </a:rPr>
                                            </m:ctrlPr>
                                          </m:sSubPr>
                                          <m:e>
                                            <m:r>
                                              <a:rPr lang="en-US" altLang="ja-JP" sz="2800" i="1">
                                                <a:solidFill>
                                                  <a:srgbClr val="000000"/>
                                                </a:solidFill>
                                                <a:latin typeface="Cambria Math" panose="02040503050406030204" pitchFamily="18" charset="0"/>
                                              </a:rPr>
                                              <m:t>𝑥</m:t>
                                            </m:r>
                                          </m:e>
                                          <m:sub>
                                            <m:r>
                                              <m:rPr>
                                                <m:sty m:val="p"/>
                                              </m:rPr>
                                              <a:rPr lang="en-US" altLang="ja-JP" sz="2800">
                                                <a:solidFill>
                                                  <a:srgbClr val="000000"/>
                                                </a:solidFill>
                                                <a:latin typeface="Cambria Math" panose="02040503050406030204" pitchFamily="18" charset="0"/>
                                              </a:rPr>
                                              <m:t>i</m:t>
                                            </m:r>
                                          </m:sub>
                                        </m:sSub>
                                        <m:r>
                                          <a:rPr lang="en-US" altLang="ja-JP" sz="2800" i="1">
                                            <a:solidFill>
                                              <a:srgbClr val="000000"/>
                                            </a:solidFill>
                                            <a:latin typeface="Cambria Math" panose="02040503050406030204" pitchFamily="18" charset="0"/>
                                          </a:rPr>
                                          <m:t>|</m:t>
                                        </m:r>
                                        <m:r>
                                          <m:rPr>
                                            <m:nor/>
                                          </m:rPr>
                                          <a:rPr lang="en-US" altLang="ja-JP" sz="2800" i="1" dirty="0">
                                            <a:solidFill>
                                              <a:srgbClr val="000000"/>
                                            </a:solidFill>
                                          </a:rPr>
                                          <m:t>a</m:t>
                                        </m:r>
                                        <m:r>
                                          <m:rPr>
                                            <m:nor/>
                                          </m:rPr>
                                          <a:rPr lang="en-US" altLang="ja-JP" sz="2800" baseline="-25000" dirty="0">
                                            <a:solidFill>
                                              <a:srgbClr val="000000"/>
                                            </a:solidFill>
                                          </a:rPr>
                                          <m:t>k</m:t>
                                        </m:r>
                                      </m:e>
                                    </m:d>
                                  </m:e>
                                  <m:sup>
                                    <m:r>
                                      <a:rPr lang="en-US" altLang="ja-JP" sz="2800" b="1" i="1">
                                        <a:solidFill>
                                          <a:srgbClr val="000000"/>
                                        </a:solidFill>
                                        <a:latin typeface="Cambria Math" panose="02040503050406030204" pitchFamily="18" charset="0"/>
                                      </a:rPr>
                                      <m:t>𝟐</m:t>
                                    </m:r>
                                  </m:sup>
                                </m:sSup>
                              </m:num>
                              <m:den>
                                <m:r>
                                  <a:rPr lang="en-US" altLang="ja-JP" sz="2800" b="1" i="1">
                                    <a:solidFill>
                                      <a:srgbClr val="000000"/>
                                    </a:solidFill>
                                    <a:latin typeface="Cambria Math" panose="02040503050406030204" pitchFamily="18" charset="0"/>
                                  </a:rPr>
                                  <m:t>𝟐</m:t>
                                </m:r>
                                <m:sSup>
                                  <m:sSupPr>
                                    <m:ctrlPr>
                                      <a:rPr lang="en-US" altLang="ja-JP" sz="2800" b="1" i="1">
                                        <a:solidFill>
                                          <a:srgbClr val="000000"/>
                                        </a:solidFill>
                                        <a:latin typeface="Cambria Math" panose="02040503050406030204" pitchFamily="18" charset="0"/>
                                      </a:rPr>
                                    </m:ctrlPr>
                                  </m:sSupPr>
                                  <m:e>
                                    <m:sSub>
                                      <m:sSubPr>
                                        <m:ctrlPr>
                                          <a:rPr lang="en-US" altLang="ja-JP" sz="2800" b="1" i="1">
                                            <a:solidFill>
                                              <a:srgbClr val="000000"/>
                                            </a:solidFill>
                                            <a:latin typeface="Cambria Math" panose="02040503050406030204" pitchFamily="18" charset="0"/>
                                          </a:rPr>
                                        </m:ctrlPr>
                                      </m:sSubPr>
                                      <m:e>
                                        <m:r>
                                          <a:rPr lang="ja-JP" altLang="en-US" sz="2800" b="1" i="1">
                                            <a:solidFill>
                                              <a:srgbClr val="000000"/>
                                            </a:solidFill>
                                            <a:latin typeface="Cambria Math" panose="02040503050406030204" pitchFamily="18" charset="0"/>
                                          </a:rPr>
                                          <m:t>𝝈</m:t>
                                        </m:r>
                                      </m:e>
                                      <m:sub>
                                        <m:r>
                                          <a:rPr lang="en-US" altLang="ja-JP" sz="2800" b="1" i="1">
                                            <a:solidFill>
                                              <a:srgbClr val="000000"/>
                                            </a:solidFill>
                                            <a:latin typeface="Cambria Math" panose="02040503050406030204" pitchFamily="18" charset="0"/>
                                          </a:rPr>
                                          <m:t>𝒊</m:t>
                                        </m:r>
                                      </m:sub>
                                    </m:sSub>
                                  </m:e>
                                  <m:sup>
                                    <m:r>
                                      <a:rPr lang="en-US" altLang="ja-JP" sz="2800" b="1" i="1">
                                        <a:solidFill>
                                          <a:srgbClr val="000000"/>
                                        </a:solidFill>
                                        <a:latin typeface="Cambria Math" panose="02040503050406030204" pitchFamily="18" charset="0"/>
                                      </a:rPr>
                                      <m:t>𝟐</m:t>
                                    </m:r>
                                  </m:sup>
                                </m:sSup>
                              </m:den>
                            </m:f>
                          </m:e>
                        </m:nary>
                      </m:e>
                    </m:d>
                  </m:oMath>
                </a14:m>
                <a:endParaRPr kumimoji="1" lang="en-US" altLang="ja-JP" sz="2800" b="1" i="1"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base">
                  <a:lnSpc>
                    <a:spcPct val="120000"/>
                  </a:lnSpc>
                  <a:spcBef>
                    <a:spcPct val="0"/>
                  </a:spcBef>
                  <a:defRPr/>
                </a:pP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最尤推定法を適用：</a:t>
                </a:r>
                <a:b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br>
                <a:r>
                  <a:rPr kumimoji="1" lang="en-US" altLang="ja-JP" sz="28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14:m>
                  <m:oMath xmlns:m="http://schemas.openxmlformats.org/officeDocument/2006/math">
                    <m: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cs typeface="+mn-cs"/>
                      </a:rPr>
                      <m:t>𝐦𝐚𝐱</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𝑷</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𝒊</m:t>
                            </m:r>
                          </m:sub>
                        </m:sSub>
                      </m:e>
                    </m:d>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cs typeface="+mn-cs"/>
                      </a:rPr>
                      <m:t>𝐦𝐚𝐱</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 </m:t>
                    </m:r>
                    <m:r>
                      <a:rPr kumimoji="1" lang="en-US" altLang="ja-JP" sz="2800" b="1" i="0" u="none" strike="noStrike" kern="1200" cap="none" spc="0" normalizeH="0" baseline="0" noProof="0">
                        <a:ln>
                          <a:noFill/>
                        </a:ln>
                        <a:solidFill>
                          <a:srgbClr val="000000"/>
                        </a:solidFill>
                        <a:effectLst/>
                        <a:uLnTx/>
                        <a:uFillTx/>
                        <a:latin typeface="Cambria Math" panose="02040503050406030204" pitchFamily="18" charset="0"/>
                        <a:cs typeface="+mn-cs"/>
                      </a:rPr>
                      <m:t>𝐥𝐧</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000000"/>
                        </a:solidFill>
                        <a:effectLst/>
                        <a:uLnTx/>
                        <a:uFillTx/>
                        <a:latin typeface="Cambria Math" panose="02040503050406030204" pitchFamily="18" charset="0"/>
                        <a:cs typeface="+mn-cs"/>
                      </a:rPr>
                      <m:t>𝑷</m:t>
                    </m:r>
                    <m:d>
                      <m:d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ctrlPr>
                          </m:sSubPr>
                          <m:e>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𝒂</m:t>
                            </m:r>
                          </m:e>
                          <m:sub>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𝒊</m:t>
                            </m:r>
                          </m:sub>
                        </m:sSub>
                      </m:e>
                    </m:d>
                    <m:r>
                      <a:rPr kumimoji="1" lang="en-US" altLang="ja-JP" sz="2400" b="1" i="1" u="none" strike="noStrike" kern="1200" cap="none" spc="0" normalizeH="0" baseline="0" noProof="0">
                        <a:ln>
                          <a:noFill/>
                        </a:ln>
                        <a:solidFill>
                          <a:srgbClr val="000000"/>
                        </a:solidFill>
                        <a:effectLst/>
                        <a:uLnTx/>
                        <a:uFillTx/>
                        <a:latin typeface="Cambria Math" panose="02040503050406030204" pitchFamily="18" charset="0"/>
                        <a:ea typeface="ＭＳ Ｐゴシック"/>
                        <a:cs typeface="+mn-cs"/>
                      </a:rPr>
                      <m:t>=</m:t>
                    </m:r>
                    <m:r>
                      <a:rPr kumimoji="1" lang="en-US" altLang="ja-JP" sz="2400" b="1" i="0" u="none" strike="noStrike" kern="1200" cap="none" spc="0" normalizeH="0" baseline="0" noProof="0" smtClean="0">
                        <a:ln>
                          <a:noFill/>
                        </a:ln>
                        <a:solidFill>
                          <a:srgbClr val="FF0000"/>
                        </a:solidFill>
                        <a:effectLst/>
                        <a:uLnTx/>
                        <a:uFillTx/>
                        <a:latin typeface="Cambria Math" panose="02040503050406030204" pitchFamily="18" charset="0"/>
                        <a:ea typeface="ＭＳ Ｐゴシック"/>
                        <a:cs typeface="+mn-cs"/>
                      </a:rPr>
                      <m:t>𝐦𝐢𝐧</m:t>
                    </m:r>
                    <m:nary>
                      <m:naryPr>
                        <m:chr m:val="∑"/>
                        <m:ctrl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ctrlPr>
                      </m:naryPr>
                      <m:sub>
                        <m:r>
                          <m:rPr>
                            <m:brk m:alnAt="23"/>
                          </m:rPr>
                          <a:rPr kumimoji="1" lang="en-US" altLang="ja-JP" sz="24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a:cs typeface="+mn-cs"/>
                          </a:rPr>
                          <m:t>𝒊</m:t>
                        </m:r>
                      </m:sub>
                      <m:sup/>
                      <m:e>
                        <m:sSup>
                          <m:sSupPr>
                            <m:ctrlPr>
                              <a:rPr lang="en-US" altLang="ja-JP" sz="2400" b="1" i="1">
                                <a:solidFill>
                                  <a:srgbClr val="FF0000"/>
                                </a:solidFill>
                                <a:latin typeface="Cambria Math" panose="02040503050406030204" pitchFamily="18" charset="0"/>
                              </a:rPr>
                            </m:ctrlPr>
                          </m:sSupPr>
                          <m:e>
                            <m:sSub>
                              <m:sSubPr>
                                <m:ctrlPr>
                                  <a:rPr lang="en-US" altLang="ja-JP"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𝜺</m:t>
                                </m:r>
                              </m:e>
                              <m:sub>
                                <m:r>
                                  <a:rPr lang="en-US" altLang="ja-JP" sz="2400" b="1" i="1">
                                    <a:solidFill>
                                      <a:srgbClr val="FF0000"/>
                                    </a:solidFill>
                                    <a:latin typeface="Cambria Math" panose="02040503050406030204" pitchFamily="18" charset="0"/>
                                  </a:rPr>
                                  <m:t>𝒊</m:t>
                                </m:r>
                              </m:sub>
                            </m:sSub>
                          </m:e>
                          <m:sup>
                            <m:r>
                              <a:rPr lang="en-US" altLang="ja-JP" sz="2400" b="1" i="1">
                                <a:solidFill>
                                  <a:srgbClr val="FF0000"/>
                                </a:solidFill>
                                <a:latin typeface="Cambria Math" panose="02040503050406030204" pitchFamily="18" charset="0"/>
                              </a:rPr>
                              <m:t>𝟐</m:t>
                            </m:r>
                          </m:sup>
                        </m:sSup>
                        <m:r>
                          <a:rPr lang="en-US" altLang="ja-JP" sz="2400" b="1" i="1">
                            <a:solidFill>
                              <a:srgbClr val="FF0000"/>
                            </a:solidFill>
                            <a:latin typeface="Cambria Math" panose="02040503050406030204" pitchFamily="18" charset="0"/>
                          </a:rPr>
                          <m:t>/</m:t>
                        </m:r>
                        <m:sSup>
                          <m:sSupPr>
                            <m:ctrlPr>
                              <a:rPr lang="en-US" altLang="ja-JP" sz="2400" b="1" i="1">
                                <a:solidFill>
                                  <a:srgbClr val="FF0000"/>
                                </a:solidFill>
                                <a:latin typeface="Cambria Math" panose="02040503050406030204" pitchFamily="18" charset="0"/>
                              </a:rPr>
                            </m:ctrlPr>
                          </m:sSupPr>
                          <m:e>
                            <m:sSub>
                              <m:sSubPr>
                                <m:ctrlPr>
                                  <a:rPr lang="en-US" altLang="ja-JP" sz="2400" b="1" i="1">
                                    <a:solidFill>
                                      <a:srgbClr val="FF0000"/>
                                    </a:solidFill>
                                    <a:latin typeface="Cambria Math" panose="02040503050406030204" pitchFamily="18" charset="0"/>
                                  </a:rPr>
                                </m:ctrlPr>
                              </m:sSubPr>
                              <m:e>
                                <m:r>
                                  <a:rPr lang="ja-JP" altLang="en-US" sz="2400" b="1" i="1">
                                    <a:solidFill>
                                      <a:srgbClr val="FF0000"/>
                                    </a:solidFill>
                                    <a:latin typeface="Cambria Math" panose="02040503050406030204" pitchFamily="18" charset="0"/>
                                  </a:rPr>
                                  <m:t>𝝈</m:t>
                                </m:r>
                              </m:e>
                              <m:sub>
                                <m:r>
                                  <a:rPr lang="en-US" altLang="ja-JP" sz="2400" b="1" i="1">
                                    <a:solidFill>
                                      <a:srgbClr val="FF0000"/>
                                    </a:solidFill>
                                    <a:latin typeface="Cambria Math" panose="02040503050406030204" pitchFamily="18" charset="0"/>
                                  </a:rPr>
                                  <m:t>𝒊</m:t>
                                </m:r>
                              </m:sub>
                            </m:sSub>
                          </m:e>
                          <m:sup>
                            <m:r>
                              <a:rPr lang="en-US" altLang="ja-JP" sz="2400" b="1" i="1">
                                <a:solidFill>
                                  <a:srgbClr val="FF0000"/>
                                </a:solidFill>
                                <a:latin typeface="Cambria Math" panose="02040503050406030204" pitchFamily="18" charset="0"/>
                              </a:rPr>
                              <m:t>𝟐</m:t>
                            </m:r>
                          </m:sup>
                        </m:sSup>
                      </m:e>
                    </m:nary>
                  </m:oMath>
                </a14:m>
                <a:r>
                  <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rPr>
                  <a:t>: </a:t>
                </a:r>
                <a:r>
                  <a:rPr kumimoji="1" lang="ja-JP" altLang="en-US" sz="2800" b="1" i="0" u="none" strike="noStrike" kern="1200" cap="none" spc="0" normalizeH="0" baseline="0" noProof="0" dirty="0">
                    <a:ln>
                      <a:noFill/>
                    </a:ln>
                    <a:solidFill>
                      <a:srgbClr val="FF0000"/>
                    </a:solidFill>
                    <a:effectLst/>
                    <a:uLnTx/>
                    <a:uFillTx/>
                    <a:latin typeface="Times New Roman"/>
                    <a:ea typeface="ＭＳ Ｐゴシック"/>
                    <a:cs typeface="+mn-cs"/>
                  </a:rPr>
                  <a:t>最小二乗法に一致</a:t>
                </a:r>
                <a:r>
                  <a:rPr kumimoji="1" lang="ja-JP" altLang="en-US" sz="2800" b="1" i="0" u="none" strike="noStrike" kern="1200" cap="none" spc="0" normalizeH="0" baseline="0" noProof="0" dirty="0">
                    <a:ln>
                      <a:noFill/>
                    </a:ln>
                    <a:solidFill>
                      <a:srgbClr val="000000"/>
                    </a:solidFill>
                    <a:effectLst/>
                    <a:uLnTx/>
                    <a:uFillTx/>
                    <a:latin typeface="Times New Roman"/>
                    <a:ea typeface="ＭＳ Ｐゴシック"/>
                    <a:cs typeface="+mn-cs"/>
                  </a:rPr>
                  <a:t>する</a:t>
                </a:r>
                <a:endParaRPr kumimoji="1" lang="en-US" altLang="ja-JP" sz="2800" b="1"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Choice>
        <mc:Fallback xmlns="">
          <p:sp>
            <p:nvSpPr>
              <p:cNvPr id="10" name="テキスト ボックス 9">
                <a:extLst>
                  <a:ext uri="{FF2B5EF4-FFF2-40B4-BE49-F238E27FC236}">
                    <a16:creationId xmlns:a16="http://schemas.microsoft.com/office/drawing/2014/main" id="{9A00ABDF-9931-D22D-B30E-A012EE4052D6}"/>
                  </a:ext>
                </a:extLst>
              </p:cNvPr>
              <p:cNvSpPr txBox="1">
                <a:spLocks noRot="1" noChangeAspect="1" noMove="1" noResize="1" noEditPoints="1" noAdjustHandles="1" noChangeArrowheads="1" noChangeShapeType="1" noTextEdit="1"/>
              </p:cNvSpPr>
              <p:nvPr/>
            </p:nvSpPr>
            <p:spPr>
              <a:xfrm>
                <a:off x="443243" y="869109"/>
                <a:ext cx="11593287" cy="5504584"/>
              </a:xfrm>
              <a:prstGeom prst="rect">
                <a:avLst/>
              </a:prstGeom>
              <a:blipFill>
                <a:blip r:embed="rId3"/>
                <a:stretch>
                  <a:fillRect l="-1105" t="-886" b="-2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84858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7218" name="Object 2"/>
              <p:cNvSpPr txBox="1"/>
              <p:nvPr/>
            </p:nvSpPr>
            <p:spPr bwMode="auto">
              <a:xfrm>
                <a:off x="331076" y="927749"/>
                <a:ext cx="11489379" cy="5930252"/>
              </a:xfrm>
              <a:prstGeom prst="rect">
                <a:avLst/>
              </a:prstGeom>
              <a:noFill/>
              <a:ln>
                <a:noFill/>
              </a:ln>
              <a:effectLst/>
            </p:spPr>
            <p:txBody>
              <a:bodyPr>
                <a:noAutofit/>
              </a:bodyPr>
              <a:lstStyle/>
              <a:p>
                <a:pPr lvl="0">
                  <a:spcAft>
                    <a:spcPts val="1200"/>
                  </a:spcAft>
                  <a:defRPr/>
                </a:pPr>
                <a:r>
                  <a:rPr kumimoji="1" lang="ja-JP" altLang="en-US" sz="24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a:t>平均ベクトル</a:t>
                </a:r>
                <a14:m>
                  <m:oMath xmlns:m="http://schemas.openxmlformats.org/officeDocument/2006/math">
                    <m:d>
                      <m:dPr>
                        <m:begChr m:val="⟨"/>
                        <m:endChr m:val="⟩"/>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oMath>
                </a14:m>
                <a:r>
                  <a:rPr kumimoji="1" lang="ja-JP" altLang="en-US" sz="24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a:t>、共分散行列 </a:t>
                </a:r>
                <a14:m>
                  <m:oMath xmlns:m="http://schemas.openxmlformats.org/officeDocument/2006/math">
                    <m:r>
                      <m:rPr>
                        <m:sty m:val="p"/>
                      </m:rPr>
                      <a:rPr kumimoji="1" lang="el-GR" altLang="ja-JP"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oMath>
                </a14:m>
                <a:r>
                  <a:rPr kumimoji="1" lang="ja-JP" altLang="en-US" sz="24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a:t> の</a:t>
                </a:r>
                <a:r>
                  <a:rPr kumimoji="1" lang="ja-JP" altLang="en-US" sz="2400" b="0" i="0"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a:t>正規分布</a:t>
                </a:r>
                <a:r>
                  <a:rPr kumimoji="1" lang="ja-JP" altLang="en-US" sz="24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a:t>を</a:t>
                </a:r>
                <a:endParaRPr kumimoji="1" lang="en-US" altLang="ja-JP" sz="2400" b="0" i="0" u="none" strike="noStrike" kern="1200" cap="none" spc="0" normalizeH="0" baseline="0" noProof="0" dirty="0">
                  <a:ln>
                    <a:noFill/>
                  </a:ln>
                  <a:solidFill>
                    <a:srgbClr val="00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endParaRPr>
              </a:p>
              <a:p>
                <a:pPr lvl="0">
                  <a:spcAft>
                    <a:spcPts val="1200"/>
                  </a:spcAft>
                  <a:defRPr/>
                </a:pPr>
                <a:r>
                  <a:rPr kumimoji="1" lang="en-US" altLang="ja-JP" sz="24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𝑁</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d>
                          <m:dPr>
                            <m:begChr m:val="⟨"/>
                            <m:endChr m:val="⟩"/>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m:rPr>
                            <m:sty m:val="p"/>
                          </m:rPr>
                          <a:rPr kumimoji="1" lang="el-GR" altLang="ja-JP"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d>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𝑁</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ja-JP" altLang="en-US" sz="24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平均</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24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共分散行列</m:t>
                        </m:r>
                      </m:e>
                    </m:d>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func>
                      <m:func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uncPr>
                      <m:fName>
                        <m:f>
                          <m:f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sSup>
                              <m:sSup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ad>
                                  <m:radPr>
                                    <m:degHide m:val="on"/>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radPr>
                                  <m:deg/>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2</m:t>
                                    </m:r>
                                    <m:r>
                                      <a:rPr lang="ja-JP" altLang="en-US"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𝜋</m:t>
                                    </m:r>
                                  </m:e>
                                </m:rad>
                              </m:e>
                              <m:sup>
                                <m:r>
                                  <a:rPr lang="en-US" altLang="ja-JP" sz="2400" b="0" i="1" smtClean="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𝑛</m:t>
                                </m:r>
                              </m:sup>
                            </m:sSup>
                            <m:rad>
                              <m:radPr>
                                <m:degHide m:val="on"/>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radPr>
                              <m:deg/>
                              <m:e>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d>
                              </m:e>
                            </m:rad>
                          </m:den>
                        </m:f>
                        <m:r>
                          <m:rPr>
                            <m:sty m:val="p"/>
                          </m:rPr>
                          <a:rPr lang="en-US" altLang="ja-JP" sz="2400">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exp</m:t>
                        </m:r>
                      </m:fName>
                      <m:e>
                        <m:d>
                          <m:d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m:t>
                            </m:r>
                            <m:f>
                              <m:fPr>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fPr>
                              <m:num>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1</m:t>
                                </m:r>
                              </m:num>
                              <m:den>
                                <m: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2</m:t>
                                </m:r>
                              </m:den>
                            </m:f>
                            <m:sSup>
                              <m:sSupPr>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d>
                                  <m:dPr>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nor/>
                                      </m:rPr>
                                      <a:rPr lang="en-US" altLang="ja-JP" sz="2400" b="1" i="1" dirty="0">
                                        <a:solidFill>
                                          <a:srgbClr val="FF0000"/>
                                        </a:solidFill>
                                        <a:ea typeface="ＭＳ Ｐゴシック" panose="020B0600070205080204" pitchFamily="50" charset="-128"/>
                                        <a:cs typeface="Times New Roman" panose="02020603050405020304" pitchFamily="18" charset="0"/>
                                      </a:rPr>
                                      <m:t>x</m:t>
                                    </m:r>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e>
                                </m:d>
                              </m:e>
                              <m:sup>
                                <m:r>
                                  <a:rPr lang="en-US" altLang="ja-JP" sz="2400" b="1" i="1" smtClean="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𝒕</m:t>
                                </m:r>
                              </m:sup>
                            </m:sSup>
                            <m:sSup>
                              <m:sSupPr>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a:rPr lang="el-GR" altLang="ja-JP" sz="24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𝜮</m:t>
                                </m:r>
                              </m:e>
                              <m:sup>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𝟏</m:t>
                                </m:r>
                              </m:sup>
                            </m:sSup>
                            <m:d>
                              <m:dPr>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nor/>
                                  </m:rPr>
                                  <a:rPr lang="en-US" altLang="ja-JP" sz="2400" b="1" i="1" dirty="0">
                                    <a:solidFill>
                                      <a:srgbClr val="FF0000"/>
                                    </a:solidFill>
                                    <a:ea typeface="ＭＳ Ｐゴシック" panose="020B0600070205080204" pitchFamily="50" charset="-128"/>
                                    <a:cs typeface="Times New Roman" panose="02020603050405020304" pitchFamily="18" charset="0"/>
                                  </a:rPr>
                                  <m:t>x</m:t>
                                </m:r>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e>
                            </m:d>
                          </m:e>
                        </m:d>
                      </m:e>
                    </m:func>
                  </m:oMath>
                </a14:m>
                <a:endPar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lvl="0">
                  <a:spcAft>
                    <a:spcPts val="1200"/>
                  </a:spcAft>
                  <a:defRPr/>
                </a:pPr>
                <a:r>
                  <a:rPr kumimoji="1" lang="en-US" altLang="ja-JP" sz="24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Times New Roman" panose="02020603050405020304" pitchFamily="18" charset="0"/>
                  </a:rPr>
                  <a:t>	</a:t>
                </a:r>
                <a14:m>
                  <m:oMath xmlns:m="http://schemas.openxmlformats.org/officeDocument/2006/math">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𝑁</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𝒙</m:t>
                        </m:r>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d>
                          <m:dPr>
                            <m:begChr m:val="⟨"/>
                            <m:endChr m:val="⟩"/>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m:rPr>
                            <m:sty m:val="p"/>
                          </m:rPr>
                          <a:rPr kumimoji="1" lang="el-GR" altLang="ja-JP" sz="24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Times New Roman" panose="02020603050405020304" pitchFamily="18" charset="0"/>
                          </a:rPr>
                          <m:t>Σ</m:t>
                        </m:r>
                      </m:e>
                    </m:d>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𝑁</m:t>
                    </m:r>
                    <m:d>
                      <m:dPr>
                        <m:ctrlPr>
                          <a:rPr kumimoji="1" lang="en-US" altLang="ja-JP" sz="2400" b="0"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ctrlPr>
                      </m:dPr>
                      <m:e>
                        <m:r>
                          <a:rPr kumimoji="1" lang="ja-JP" altLang="en-US" sz="2400" b="1" i="1" u="none" strike="noStrike" kern="1200" cap="none" spc="0" normalizeH="0" baseline="0" noProof="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確率変数</m:t>
                        </m:r>
                        <m:r>
                          <a:rPr kumimoji="1" lang="en-US" altLang="ja-JP" sz="24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24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平均</m:t>
                        </m:r>
                        <m:r>
                          <a:rPr kumimoji="1" lang="en-US" altLang="ja-JP" sz="2400" b="0"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m:t>
                        </m:r>
                        <m:r>
                          <a:rPr kumimoji="1" lang="ja-JP" altLang="en-US" sz="24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panose="020B0600070205080204" pitchFamily="50" charset="-128"/>
                            <a:cs typeface="Times New Roman" panose="02020603050405020304" pitchFamily="18" charset="0"/>
                          </a:rPr>
                          <m:t>共分散行列</m:t>
                        </m:r>
                      </m:e>
                    </m:d>
                  </m:oMath>
                </a14:m>
                <a:b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14:m>
                  <m:oMath xmlns:m="http://schemas.openxmlformats.org/officeDocument/2006/math">
                    <m: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𝑁</m:t>
                    </m:r>
                    <m:d>
                      <m:dPr>
                        <m:ctrlPr>
                          <a:rPr lang="en-US" altLang="ja-JP" sz="2400"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d>
                          <m:dPr>
                            <m:begChr m:val="⟨"/>
                            <m:endChr m:val="⟩"/>
                            <m:ctrlP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r>
                          <a:rPr lang="en-US" altLang="ja-JP" sz="2400" i="1" dirty="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m:t>
                        </m:r>
                        <m:sSup>
                          <m:sSupPr>
                            <m:ctrlPr>
                              <a:rPr lang="en-US" altLang="ja-JP" sz="2400" i="1" dirty="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ctrlPr>
                          </m:sSupPr>
                          <m:e>
                            <m:r>
                              <m:rPr>
                                <m:sty m:val="p"/>
                              </m:rPr>
                              <a:rPr lang="el-GR" altLang="ja-JP"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Σ</m:t>
                            </m:r>
                          </m:e>
                          <m:sup>
                            <m:r>
                              <a:rPr lang="en-US" altLang="ja-JP" sz="2400" i="1" dirty="0">
                                <a:solidFill>
                                  <a:srgbClr val="FF0000"/>
                                </a:solidFill>
                                <a:latin typeface="Cambria Math" panose="02040503050406030204" pitchFamily="18" charset="0"/>
                                <a:ea typeface="ＭＳ Ｐゴシック" panose="020B0600070205080204" pitchFamily="50" charset="-128"/>
                                <a:cs typeface="Times New Roman" panose="02020603050405020304" pitchFamily="18" charset="0"/>
                              </a:rPr>
                              <m:t>−1</m:t>
                            </m:r>
                          </m:sup>
                        </m:sSup>
                      </m:e>
                    </m:d>
                  </m:oMath>
                </a14:m>
                <a:r>
                  <a:rPr kumimoji="1" lang="en-US" altLang="ja-JP"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などと書く。</a:t>
                </a:r>
                <a:endParaRPr kumimoji="1"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a:spcAft>
                    <a:spcPts val="1200"/>
                  </a:spcAft>
                  <a:defRPr/>
                </a:pPr>
                <a14:m>
                  <m:oMath xmlns:m="http://schemas.openxmlformats.org/officeDocument/2006/math">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a:rPr lang="en-US" altLang="ja-JP" sz="2400" b="1"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t>𝒙</m:t>
                        </m:r>
                      </m:e>
                    </m:d>
                  </m:oMath>
                </a14:m>
                <a:r>
                  <a:rPr lang="en-US" altLang="ja-JP" sz="2400" dirty="0">
                    <a:solidFill>
                      <a:srgbClr val="000000"/>
                    </a:solidFill>
                    <a:latin typeface="Times New Roman"/>
                    <a:ea typeface="ＭＳ Ｐゴシック" panose="020B0600070205080204" pitchFamily="50" charset="-128"/>
                    <a:cs typeface="Times New Roman" panose="02020603050405020304" pitchFamily="18" charset="0"/>
                  </a:rPr>
                  <a:t>: </a:t>
                </a:r>
                <a14:m>
                  <m:oMath xmlns:m="http://schemas.openxmlformats.org/officeDocument/2006/math">
                    <m:r>
                      <m:rPr>
                        <m:nor/>
                      </m:rPr>
                      <a:rPr lang="en-US" altLang="ja-JP" sz="2400" b="1" i="1" dirty="0">
                        <a:solidFill>
                          <a:srgbClr val="000000"/>
                        </a:solidFill>
                        <a:latin typeface="Times New Roman"/>
                        <a:ea typeface="ＭＳ Ｐゴシック" panose="020B0600070205080204" pitchFamily="50" charset="-128"/>
                        <a:cs typeface="Times New Roman" panose="02020603050405020304" pitchFamily="18" charset="0"/>
                      </a:rPr>
                      <m:t>x</m:t>
                    </m:r>
                  </m:oMath>
                </a14:m>
                <a:r>
                  <a:rPr lang="en-US" altLang="ja-JP" sz="2400" dirty="0">
                    <a:solidFill>
                      <a:srgbClr val="000000"/>
                    </a:solidFill>
                    <a:latin typeface="Times New Roman"/>
                    <a:ea typeface="ＭＳ Ｐゴシック" panose="020B0600070205080204" pitchFamily="50" charset="-128"/>
                    <a:cs typeface="Times New Roman" panose="02020603050405020304" pitchFamily="18" charset="0"/>
                  </a:rPr>
                  <a:t> </a:t>
                </a:r>
                <a:r>
                  <a:rPr lang="ja-JP" altLang="en-US" sz="2400" dirty="0">
                    <a:solidFill>
                      <a:srgbClr val="000000"/>
                    </a:solidFill>
                    <a:latin typeface="Times New Roman"/>
                    <a:ea typeface="ＭＳ Ｐゴシック" panose="020B0600070205080204" pitchFamily="50" charset="-128"/>
                    <a:cs typeface="Times New Roman" panose="02020603050405020304" pitchFamily="18" charset="0"/>
                  </a:rPr>
                  <a:t>の平均ベクトル    </a:t>
                </a:r>
                <a:endParaRPr lang="en-US" altLang="ja-JP" sz="2400" dirty="0">
                  <a:solidFill>
                    <a:srgbClr val="000000"/>
                  </a:solidFill>
                  <a:latin typeface="Times New Roman"/>
                  <a:ea typeface="ＭＳ Ｐゴシック" panose="020B0600070205080204" pitchFamily="50" charset="-128"/>
                  <a:cs typeface="Times New Roman" panose="02020603050405020304" pitchFamily="18" charset="0"/>
                </a:endParaRPr>
              </a:p>
              <a:p>
                <a:pPr>
                  <a:spcAft>
                    <a:spcPts val="1200"/>
                  </a:spcAft>
                  <a:defRPr/>
                </a:pPr>
                <a:r>
                  <a:rPr lang="el-GR" altLang="ja-JP" sz="2400" dirty="0">
                    <a:solidFill>
                      <a:srgbClr val="000000"/>
                    </a:solidFill>
                    <a:latin typeface="Times New Roman"/>
                    <a:ea typeface="Cambria Math" panose="02040503050406030204" pitchFamily="18" charset="0"/>
                    <a:cs typeface="Times New Roman" panose="02020603050405020304" pitchFamily="18" charset="0"/>
                  </a:rPr>
                  <a:t> </a:t>
                </a:r>
                <a14:m>
                  <m:oMath xmlns:m="http://schemas.openxmlformats.org/officeDocument/2006/math">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4"/>
                                  <m:mcJc m:val="center"/>
                                </m:mcPr>
                              </m:mc>
                            </m:mcs>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11</m:t>
                                  </m:r>
                                </m:sub>
                              </m:sSub>
                            </m:e>
                            <m:e>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12</m:t>
                                  </m:r>
                                </m:sub>
                              </m:sSub>
                            </m:e>
                            <m:e>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e>
                            <m:e>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m:t>
                                  </m:r>
                                  <m: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𝑝</m:t>
                                  </m:r>
                                </m:sub>
                              </m:sSub>
                            </m:e>
                          </m:mr>
                          <m:mr>
                            <m:e>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21</m:t>
                                  </m:r>
                                </m:sub>
                              </m:sSub>
                            </m:e>
                            <m:e>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22</m:t>
                                  </m:r>
                                </m:sub>
                              </m:sSub>
                            </m:e>
                            <m:e/>
                            <m:e/>
                          </m:mr>
                          <m:mr>
                            <m:e>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e>
                            <m:e/>
                            <m:e>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e>
                            <m:e/>
                          </m:mr>
                          <m:mr>
                            <m:e>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𝑝</m:t>
                                  </m:r>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m:t>
                                  </m:r>
                                </m:sub>
                              </m:sSub>
                            </m:e>
                            <m:e/>
                            <m:e/>
                            <m:e>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𝑝𝑝</m:t>
                                  </m:r>
                                </m:sub>
                              </m:sSub>
                            </m:e>
                          </m:mr>
                        </m:m>
                      </m:e>
                    </m:d>
                  </m:oMath>
                </a14:m>
                <a:r>
                  <a:rPr lang="en-US" altLang="ja-JP" sz="2400" dirty="0">
                    <a:solidFill>
                      <a:srgbClr val="000000"/>
                    </a:solidFill>
                    <a:latin typeface="Times New Roman"/>
                    <a:ea typeface="ＭＳ Ｐゴシック" panose="020B0600070205080204" pitchFamily="50" charset="-128"/>
                    <a:cs typeface="Times New Roman" panose="02020603050405020304" pitchFamily="18" charset="0"/>
                  </a:rPr>
                  <a:t>: </a:t>
                </a:r>
                <a:r>
                  <a:rPr lang="ja-JP" altLang="en-US" sz="2400" b="1" dirty="0">
                    <a:solidFill>
                      <a:srgbClr val="FF0000"/>
                    </a:solidFill>
                    <a:latin typeface="Times New Roman"/>
                    <a:ea typeface="ＭＳ Ｐゴシック" panose="020B0600070205080204" pitchFamily="50" charset="-128"/>
                    <a:cs typeface="Times New Roman" panose="02020603050405020304" pitchFamily="18" charset="0"/>
                  </a:rPr>
                  <a:t>共分散行列</a:t>
                </a:r>
                <a:r>
                  <a:rPr lang="en-US" altLang="ja-JP" sz="2400" b="1" dirty="0">
                    <a:solidFill>
                      <a:srgbClr val="FF0000"/>
                    </a:solidFill>
                    <a:latin typeface="Times New Roman"/>
                    <a:ea typeface="ＭＳ Ｐゴシック" panose="020B0600070205080204" pitchFamily="50" charset="-128"/>
                    <a:cs typeface="Times New Roman" panose="02020603050405020304" pitchFamily="18" charset="0"/>
                  </a:rPr>
                  <a:t>	</a:t>
                </a:r>
                <a14:m>
                  <m:oMath xmlns:m="http://schemas.openxmlformats.org/officeDocument/2006/math">
                    <m:sSub>
                      <m:sSub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𝑖𝑗</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𝐸</m:t>
                    </m:r>
                    <m:d>
                      <m:dPr>
                        <m:begChr m:val="["/>
                        <m:endChr m:val="]"/>
                        <m:ctrlP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𝒊</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d>
                      </m:e>
                    </m:d>
                    <m: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1"/>
                                  <m:mcJc m:val="center"/>
                                </m:mcPr>
                              </m:mc>
                            </m:mcs>
                            <m:ctrlP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mPr>
                          <m:mr>
                            <m:e>
                              <m:eqArr>
                                <m:eqArr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eqArrPr>
                                <m:e>
                                  <m:f>
                                    <m:f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subHide m:val="on"/>
                                          <m:supHide m:val="on"/>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up/>
                                        <m:e>
                                          <m:d>
                                            <m:d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𝒊</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d>
                                            </m:e>
                                          </m:d>
                                          <m:d>
                                            <m:d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𝒋</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d>
                                            </m:e>
                                          </m:d>
                                        </m:e>
                                      </m:nary>
                                    </m:num>
                                    <m:den>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𝑛</m:t>
                                      </m:r>
                                    </m:den>
                                  </m:f>
                                </m:e>
                                <m:e>
                                  <m:f>
                                    <m:f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subHide m:val="on"/>
                                          <m:supHide m:val="on"/>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up/>
                                        <m:e>
                                          <m:d>
                                            <m:d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𝒊</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d>
                                            </m:e>
                                          </m:d>
                                          <m:d>
                                            <m:d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𝒋</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d>
                                            </m:e>
                                          </m:d>
                                        </m:e>
                                      </m:nary>
                                    </m:num>
                                    <m:den>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𝑛</m:t>
                                      </m:r>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m:t>
                                      </m:r>
                                    </m:den>
                                  </m:f>
                                </m:e>
                              </m:eqArr>
                            </m:e>
                          </m:mr>
                          <m:mr>
                            <m:e>
                              <m:f>
                                <m:f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nary>
                                    <m:naryPr>
                                      <m:chr m:val="∑"/>
                                      <m:subHide m:val="on"/>
                                      <m:supHide m:val="on"/>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up/>
                                    <m:e>
                                      <m:d>
                                        <m:d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𝒊</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d>
                                        </m:e>
                                      </m:d>
                                      <m:d>
                                        <m:dPr>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𝒋</m:t>
                                              </m:r>
                                            </m:sub>
                                          </m:sSub>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e>
                                          </m:d>
                                        </m:e>
                                      </m:d>
                                    </m:e>
                                  </m:nary>
                                </m:num>
                                <m:den>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𝑛</m:t>
                                  </m:r>
                                  <m:r>
                                    <a:rPr lang="en-US"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𝑝</m:t>
                                  </m:r>
                                </m:den>
                              </m:f>
                            </m:e>
                          </m:mr>
                        </m:m>
                      </m:e>
                    </m:d>
                  </m:oMath>
                </a14:m>
                <a:endParaRPr lang="en-US" altLang="ja-JP" sz="2400" dirty="0">
                  <a:solidFill>
                    <a:srgbClr val="000000"/>
                  </a:solidFill>
                  <a:latin typeface="Times New Roman"/>
                  <a:ea typeface="Cambria Math" panose="02040503050406030204" pitchFamily="18" charset="0"/>
                  <a:cs typeface="Times New Roman" panose="02020603050405020304" pitchFamily="18" charset="0"/>
                </a:endParaRPr>
              </a:p>
              <a:p>
                <a:pPr>
                  <a:spcAft>
                    <a:spcPts val="1200"/>
                  </a:spcAft>
                  <a:defRPr/>
                </a:pPr>
                <a14:m>
                  <m:oMath xmlns:m="http://schemas.openxmlformats.org/officeDocument/2006/math">
                    <m:d>
                      <m:dPr>
                        <m:begChr m:val="|"/>
                        <m:endChr m:val="|"/>
                        <m:ctrlPr>
                          <a:rPr lang="en-US" altLang="ja-JP" sz="2400" i="1">
                            <a:solidFill>
                              <a:srgbClr val="000000"/>
                            </a:solidFill>
                            <a:latin typeface="Cambria Math" panose="02040503050406030204" pitchFamily="18" charset="0"/>
                            <a:ea typeface="ＭＳ Ｐゴシック" panose="020B0600070205080204" pitchFamily="50" charset="-128"/>
                            <a:cs typeface="Times New Roman" panose="02020603050405020304" pitchFamily="18" charset="0"/>
                          </a:rPr>
                        </m:ctrlPr>
                      </m:dPr>
                      <m:e>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e>
                    </m:d>
                  </m:oMath>
                </a14:m>
                <a:r>
                  <a:rPr lang="en-US" altLang="ja-JP" sz="2400" dirty="0">
                    <a:solidFill>
                      <a:srgbClr val="000000"/>
                    </a:solidFill>
                    <a:ea typeface="ＭＳ Ｐゴシック" panose="020B0600070205080204" pitchFamily="50" charset="-128"/>
                    <a:cs typeface="Times New Roman" panose="02020603050405020304" pitchFamily="18" charset="0"/>
                  </a:rPr>
                  <a:t>:</a:t>
                </a:r>
                <a:r>
                  <a:rPr lang="ja-JP" altLang="en-US" sz="2400" dirty="0">
                    <a:solidFill>
                      <a:srgbClr val="000000"/>
                    </a:solidFill>
                    <a:ea typeface="ＭＳ Ｐゴシック" panose="020B0600070205080204" pitchFamily="50" charset="-128"/>
                    <a:cs typeface="Times New Roman" panose="02020603050405020304" pitchFamily="18" charset="0"/>
                  </a:rPr>
                  <a:t> </a:t>
                </a:r>
                <a14:m>
                  <m:oMath xmlns:m="http://schemas.openxmlformats.org/officeDocument/2006/math">
                    <m:r>
                      <m:rPr>
                        <m:sty m:val="p"/>
                      </m:rPr>
                      <a:rPr lang="el-GR" altLang="ja-JP"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Σ</m:t>
                    </m:r>
                  </m:oMath>
                </a14:m>
                <a:r>
                  <a:rPr lang="ja-JP" altLang="en-US" sz="2400" dirty="0">
                    <a:solidFill>
                      <a:srgbClr val="000000"/>
                    </a:solidFill>
                    <a:ea typeface="ＭＳ Ｐゴシック" panose="020B0600070205080204" pitchFamily="50" charset="-128"/>
                    <a:cs typeface="Times New Roman" panose="02020603050405020304" pitchFamily="18" charset="0"/>
                  </a:rPr>
                  <a:t>の固有値</a:t>
                </a:r>
                <a:endParaRPr lang="en-US" altLang="ja-JP" sz="2400" dirty="0">
                  <a:solidFill>
                    <a:srgbClr val="000000"/>
                  </a:solidFill>
                  <a:ea typeface="ＭＳ Ｐゴシック" panose="020B0600070205080204" pitchFamily="50" charset="-128"/>
                  <a:cs typeface="Times New Roman" panose="02020603050405020304" pitchFamily="18" charset="0"/>
                </a:endParaRPr>
              </a:p>
            </p:txBody>
          </p:sp>
        </mc:Choice>
        <mc:Fallback xmlns="">
          <p:sp>
            <p:nvSpPr>
              <p:cNvPr id="137218" name="Object 2"/>
              <p:cNvSpPr txBox="1">
                <a:spLocks noRot="1" noChangeAspect="1" noMove="1" noResize="1" noEditPoints="1" noAdjustHandles="1" noChangeArrowheads="1" noChangeShapeType="1" noTextEdit="1"/>
              </p:cNvSpPr>
              <p:nvPr/>
            </p:nvSpPr>
            <p:spPr bwMode="auto">
              <a:xfrm>
                <a:off x="331076" y="927749"/>
                <a:ext cx="11489379" cy="5930252"/>
              </a:xfrm>
              <a:prstGeom prst="rect">
                <a:avLst/>
              </a:prstGeom>
              <a:blipFill>
                <a:blip r:embed="rId3"/>
                <a:stretch>
                  <a:fillRect l="-796" t="-1131"/>
                </a:stretch>
              </a:blipFill>
              <a:ln>
                <a:noFill/>
              </a:ln>
              <a:effectLst/>
            </p:spPr>
            <p:txBody>
              <a:bodyPr/>
              <a:lstStyle/>
              <a:p>
                <a:r>
                  <a:rPr lang="ja-JP" altLang="en-US">
                    <a:noFill/>
                  </a:rPr>
                  <a:t> </a:t>
                </a:r>
              </a:p>
            </p:txBody>
          </p:sp>
        </mc:Fallback>
      </mc:AlternateContent>
      <p:sp>
        <p:nvSpPr>
          <p:cNvPr id="137228" name="Rectangle 12"/>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多変数正規分布</a:t>
            </a:r>
            <a:endParaRPr lang="ja-JP" altLang="en-US" sz="3600" dirty="0"/>
          </a:p>
        </p:txBody>
      </p:sp>
    </p:spTree>
    <p:extLst>
      <p:ext uri="{BB962C8B-B14F-4D97-AF65-F5344CB8AC3E}">
        <p14:creationId xmlns:p14="http://schemas.microsoft.com/office/powerpoint/2010/main" val="44606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CC467CD6-89AC-4553-8CCA-83E14BCE3C78}"/>
              </a:ext>
            </a:extLst>
          </p:cNvPr>
          <p:cNvSpPr txBox="1">
            <a:spLocks noChangeArrowheads="1"/>
          </p:cNvSpPr>
          <p:nvPr/>
        </p:nvSpPr>
        <p:spPr bwMode="auto">
          <a:xfrm>
            <a:off x="152400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a:ea typeface="ＭＳ Ｐゴシック"/>
                <a:cs typeface="+mj-cs"/>
              </a:rPr>
              <a:t>確率に関するベイズの定理</a:t>
            </a:r>
            <a:endParaRPr kumimoji="1" lang="ja-JP" altLang="en-US" sz="36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楕円 1"/>
              <p:cNvSpPr/>
              <p:nvPr/>
            </p:nvSpPr>
            <p:spPr>
              <a:xfrm>
                <a:off x="1564638" y="1741112"/>
                <a:ext cx="3685024" cy="368502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a:ln>
                            <a:noFill/>
                          </a:ln>
                          <a:solidFill>
                            <a:srgbClr val="FFFFFF"/>
                          </a:solidFill>
                          <a:effectLst/>
                          <a:uLnTx/>
                          <a:uFillTx/>
                          <a:latin typeface="Cambria Math" panose="02040503050406030204" pitchFamily="18" charset="0"/>
                          <a:cs typeface="+mn-cs"/>
                        </a:rPr>
                        <m:t>𝐴</m:t>
                      </m:r>
                      <m:r>
                        <a:rPr kumimoji="1" lang="en-US" altLang="ja-JP" sz="1800" b="0" i="1" u="none" strike="noStrike" kern="1200" cap="none" spc="0" normalizeH="0" baseline="0" noProof="0">
                          <a:ln>
                            <a:noFill/>
                          </a:ln>
                          <a:solidFill>
                            <a:srgbClr val="FFFFFF"/>
                          </a:solidFill>
                          <a:effectLst/>
                          <a:uLnTx/>
                          <a:uFillTx/>
                          <a:latin typeface="Cambria Math" panose="02040503050406030204" pitchFamily="18" charset="0"/>
                          <a:cs typeface="+mn-cs"/>
                        </a:rPr>
                        <m:t>=</m:t>
                      </m:r>
                      <m:r>
                        <a:rPr kumimoji="1" lang="el-GR" altLang="ja-JP" sz="1800" b="0" i="1" u="none" strike="noStrike" kern="1200" cap="none" spc="0" normalizeH="0" baseline="0" noProof="0">
                          <a:ln>
                            <a:noFill/>
                          </a:ln>
                          <a:solidFill>
                            <a:srgbClr val="FFFFFF"/>
                          </a:solidFill>
                          <a:effectLst/>
                          <a:uLnTx/>
                          <a:uFillTx/>
                          <a:latin typeface="Cambria Math" panose="02040503050406030204" pitchFamily="18" charset="0"/>
                          <a:cs typeface="+mn-cs"/>
                        </a:rPr>
                        <m:t>𝜋</m:t>
                      </m:r>
                      <m:sSup>
                        <m:sSupPr>
                          <m:ctrlPr>
                            <a:rPr kumimoji="1" lang="en-US" altLang="ja-JP" sz="1800" b="0" i="1" u="none" strike="noStrike" kern="1200" cap="none" spc="0" normalizeH="0" baseline="0" noProof="0">
                              <a:ln>
                                <a:noFill/>
                              </a:ln>
                              <a:solidFill>
                                <a:srgbClr val="FFFFFF"/>
                              </a:solidFill>
                              <a:effectLst/>
                              <a:uLnTx/>
                              <a:uFillTx/>
                              <a:latin typeface="Cambria Math" panose="02040503050406030204" pitchFamily="18" charset="0"/>
                              <a:cs typeface="+mn-cs"/>
                            </a:rPr>
                          </m:ctrlPr>
                        </m:sSupPr>
                        <m:e>
                          <m:r>
                            <a:rPr kumimoji="1" lang="en-US" altLang="ja-JP" sz="1800" b="0" i="1" u="none" strike="noStrike" kern="1200" cap="none" spc="0" normalizeH="0" baseline="0" noProof="0">
                              <a:ln>
                                <a:noFill/>
                              </a:ln>
                              <a:solidFill>
                                <a:srgbClr val="FFFFFF"/>
                              </a:solidFill>
                              <a:effectLst/>
                              <a:uLnTx/>
                              <a:uFillTx/>
                              <a:latin typeface="Cambria Math" panose="02040503050406030204" pitchFamily="18" charset="0"/>
                              <a:cs typeface="+mn-cs"/>
                            </a:rPr>
                            <m:t>𝑟</m:t>
                          </m:r>
                        </m:e>
                        <m:sup>
                          <m:r>
                            <a:rPr kumimoji="1" lang="en-US" altLang="ja-JP" sz="1800" b="0" i="1" u="none" strike="noStrike" kern="1200" cap="none" spc="0" normalizeH="0" baseline="0" noProof="0">
                              <a:ln>
                                <a:noFill/>
                              </a:ln>
                              <a:solidFill>
                                <a:srgbClr val="FFFFFF"/>
                              </a:solidFill>
                              <a:effectLst/>
                              <a:uLnTx/>
                              <a:uFillTx/>
                              <a:latin typeface="Cambria Math" panose="02040503050406030204" pitchFamily="18" charset="0"/>
                              <a:cs typeface="+mn-cs"/>
                            </a:rPr>
                            <m:t>2</m:t>
                          </m:r>
                        </m:sup>
                      </m:sSup>
                    </m:oMath>
                  </m:oMathPara>
                </a14:m>
                <a:endParaRPr kumimoji="1" lang="ja-JP" altLang="en-US" sz="1800" b="0" i="0" u="none" strike="noStrike" kern="1200" cap="none" spc="0" normalizeH="0" baseline="0" noProof="0" dirty="0">
                  <a:ln>
                    <a:noFill/>
                  </a:ln>
                  <a:solidFill>
                    <a:srgbClr val="FFFFFF"/>
                  </a:solidFill>
                  <a:effectLst/>
                  <a:uLnTx/>
                  <a:uFillTx/>
                  <a:latin typeface="Times New Roman"/>
                  <a:ea typeface="ＭＳ Ｐゴシック"/>
                  <a:cs typeface="+mn-cs"/>
                </a:endParaRPr>
              </a:p>
            </p:txBody>
          </p:sp>
        </mc:Choice>
        <mc:Fallback xmlns="">
          <p:sp>
            <p:nvSpPr>
              <p:cNvPr id="2" name="楕円 1"/>
              <p:cNvSpPr>
                <a:spLocks noRot="1" noChangeAspect="1" noMove="1" noResize="1" noEditPoints="1" noAdjustHandles="1" noChangeArrowheads="1" noChangeShapeType="1" noTextEdit="1"/>
              </p:cNvSpPr>
              <p:nvPr/>
            </p:nvSpPr>
            <p:spPr>
              <a:xfrm>
                <a:off x="1564638" y="1741112"/>
                <a:ext cx="3685024" cy="3685024"/>
              </a:xfrm>
              <a:prstGeom prst="ellipse">
                <a:avLst/>
              </a:prstGeom>
              <a:blipFill>
                <a:blip r:embed="rId3"/>
                <a:stretch>
                  <a:fillRect/>
                </a:stretch>
              </a:blipFill>
              <a:ln>
                <a:solidFill>
                  <a:srgbClr val="0000FF"/>
                </a:solidFill>
              </a:ln>
            </p:spPr>
            <p:txBody>
              <a:bodyPr/>
              <a:lstStyle/>
              <a:p>
                <a:r>
                  <a:rPr lang="ja-JP" altLang="en-US">
                    <a:noFill/>
                  </a:rPr>
                  <a:t> </a:t>
                </a:r>
              </a:p>
            </p:txBody>
          </p:sp>
        </mc:Fallback>
      </mc:AlternateContent>
      <p:sp>
        <p:nvSpPr>
          <p:cNvPr id="5" name="楕円 4"/>
          <p:cNvSpPr/>
          <p:nvPr/>
        </p:nvSpPr>
        <p:spPr>
          <a:xfrm>
            <a:off x="3939930" y="1760201"/>
            <a:ext cx="3685025" cy="3685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2132110" y="3172679"/>
                <a:ext cx="934551" cy="12311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80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oMath>
                  </m:oMathPara>
                </a14:m>
                <a:endParaRPr kumimoji="1" lang="ja-JP" altLang="en-US" sz="80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132110" y="3172679"/>
                <a:ext cx="934551" cy="123110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5946981" y="3244687"/>
                <a:ext cx="998671" cy="123110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80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oMath>
                  </m:oMathPara>
                </a14:m>
                <a:endParaRPr kumimoji="1" lang="en-US" altLang="ja-JP" sz="80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946981" y="3244687"/>
                <a:ext cx="998671" cy="123110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3774275" y="3460711"/>
                <a:ext cx="1598194" cy="110799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𝑩</m:t>
                      </m:r>
                    </m:oMath>
                  </m:oMathPara>
                </a14:m>
                <a:endParaRPr kumimoji="1" lang="en-US" altLang="ja-JP" sz="3600" b="1" i="1" u="none" strike="noStrike" kern="1200" cap="none" spc="0" normalizeH="0" baseline="0" noProof="0" dirty="0">
                  <a:ln>
                    <a:noFill/>
                  </a:ln>
                  <a:solidFill>
                    <a:srgbClr val="FF0000"/>
                  </a:solidFill>
                  <a:effectLst/>
                  <a:uLnTx/>
                  <a:uFillTx/>
                  <a:latin typeface="Cambria Math" panose="02040503050406030204" pitchFamily="18"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oMath>
                  </m:oMathPara>
                </a14:m>
                <a:endParaRPr kumimoji="1" lang="en-US" altLang="ja-JP" sz="36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3774275" y="3460711"/>
                <a:ext cx="1598194" cy="1107996"/>
              </a:xfrm>
              <a:prstGeom prst="rect">
                <a:avLst/>
              </a:prstGeom>
              <a:blipFill>
                <a:blip r:embed="rId6"/>
                <a:stretch>
                  <a:fillRect/>
                </a:stretch>
              </a:blipFill>
            </p:spPr>
            <p:txBody>
              <a:bodyPr/>
              <a:lstStyle/>
              <a:p>
                <a:r>
                  <a:rPr lang="ja-JP" altLang="en-US">
                    <a:noFill/>
                  </a:rPr>
                  <a:t> </a:t>
                </a:r>
              </a:p>
            </p:txBody>
          </p:sp>
        </mc:Fallback>
      </mc:AlternateContent>
      <p:sp>
        <p:nvSpPr>
          <p:cNvPr id="4" name="右矢印 3"/>
          <p:cNvSpPr/>
          <p:nvPr/>
        </p:nvSpPr>
        <p:spPr>
          <a:xfrm rot="13575504" flipV="1">
            <a:off x="2734710" y="4690303"/>
            <a:ext cx="1881225" cy="343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2" name="右矢印 11"/>
          <p:cNvSpPr/>
          <p:nvPr/>
        </p:nvSpPr>
        <p:spPr>
          <a:xfrm rot="18647944">
            <a:off x="4521367" y="4687781"/>
            <a:ext cx="1850324" cy="31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srgbClr val="FFFFFF"/>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13" name="テキスト ボックス 12"/>
              <p:cNvSpPr txBox="1"/>
              <p:nvPr/>
            </p:nvSpPr>
            <p:spPr>
              <a:xfrm>
                <a:off x="4958131" y="5367597"/>
                <a:ext cx="1120500"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oMath>
                  </m:oMathPara>
                </a14:m>
                <a:endParaRPr kumimoji="1" lang="en-US" altLang="ja-JP" sz="36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958131" y="5367597"/>
                <a:ext cx="1120500" cy="55399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2977034" y="5328306"/>
                <a:ext cx="1120500"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𝒑</m:t>
                      </m:r>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m:t>
                      </m:r>
                    </m:oMath>
                  </m:oMathPara>
                </a14:m>
                <a:endParaRPr kumimoji="1" lang="en-US" altLang="ja-JP" sz="36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2977034" y="5328306"/>
                <a:ext cx="1120500" cy="553998"/>
              </a:xfrm>
              <a:prstGeom prst="rect">
                <a:avLst/>
              </a:prstGeom>
              <a:blipFill>
                <a:blip r:embed="rId8"/>
                <a:stretch>
                  <a:fillRect/>
                </a:stretch>
              </a:blipFill>
            </p:spPr>
            <p:txBody>
              <a:bodyPr/>
              <a:lstStyle/>
              <a:p>
                <a:r>
                  <a:rPr lang="ja-JP" altLang="en-US">
                    <a:noFill/>
                  </a:rPr>
                  <a:t> </a:t>
                </a:r>
              </a:p>
            </p:txBody>
          </p:sp>
        </mc:Fallback>
      </mc:AlternateContent>
      <p:sp>
        <p:nvSpPr>
          <p:cNvPr id="7" name="上カーブ矢印 6"/>
          <p:cNvSpPr/>
          <p:nvPr/>
        </p:nvSpPr>
        <p:spPr>
          <a:xfrm flipH="1" flipV="1">
            <a:off x="4733912" y="2996749"/>
            <a:ext cx="1667167" cy="463962"/>
          </a:xfrm>
          <a:prstGeom prst="curvedUpArrow">
            <a:avLst/>
          </a:prstGeom>
          <a:gradFill flip="none" rotWithShape="1">
            <a:gsLst>
              <a:gs pos="0">
                <a:srgbClr val="0000FF"/>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15" name="上カーブ矢印 14"/>
          <p:cNvSpPr/>
          <p:nvPr/>
        </p:nvSpPr>
        <p:spPr>
          <a:xfrm flipV="1">
            <a:off x="2527135" y="2988569"/>
            <a:ext cx="1981239" cy="472142"/>
          </a:xfrm>
          <a:prstGeom prst="curvedUpArrow">
            <a:avLst/>
          </a:prstGeom>
          <a:gradFill flip="none" rotWithShape="1">
            <a:gsLst>
              <a:gs pos="0">
                <a:srgbClr val="0000FF"/>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16" name="テキスト ボックス 15"/>
              <p:cNvSpPr txBox="1"/>
              <p:nvPr/>
            </p:nvSpPr>
            <p:spPr>
              <a:xfrm>
                <a:off x="2074285" y="2402657"/>
                <a:ext cx="1572545" cy="553998"/>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oMath>
                  </m:oMathPara>
                </a14:m>
                <a:endParaRPr kumimoji="1" lang="en-US" altLang="ja-JP" sz="36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074285" y="2402657"/>
                <a:ext cx="1572545" cy="553998"/>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5788897" y="2402657"/>
                <a:ext cx="1599797"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3600" b="1" i="1" u="none" strike="noStrike" kern="1200" cap="none" spc="0" normalizeH="0" baseline="0" noProof="0">
                          <a:ln>
                            <a:noFill/>
                          </a:ln>
                          <a:solidFill>
                            <a:srgbClr val="FF0000"/>
                          </a:solidFill>
                          <a:effectLst/>
                          <a:uLnTx/>
                          <a:uFillTx/>
                          <a:latin typeface="Cambria Math" panose="02040503050406030204" pitchFamily="18" charset="0"/>
                          <a:cs typeface="+mn-cs"/>
                        </a:rPr>
                        <m:t>)</m:t>
                      </m:r>
                    </m:oMath>
                  </m:oMathPara>
                </a14:m>
                <a:endParaRPr kumimoji="1" lang="en-US" altLang="ja-JP" sz="36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5788897" y="2402657"/>
                <a:ext cx="1599797" cy="553998"/>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2986986" y="6021289"/>
                <a:ext cx="6079100" cy="461665"/>
              </a:xfrm>
              <a:prstGeom prst="rect">
                <a:avLst/>
              </a:prstGeom>
              <a:solidFill>
                <a:srgbClr val="000099"/>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Times New Roman"/>
                    <a:ea typeface="ＭＳ Ｐゴシック"/>
                    <a:cs typeface="+mn-cs"/>
                  </a:rPr>
                  <a:t> ベイズの定理： </a:t>
                </a:r>
                <a14:m>
                  <m:oMath xmlns:m="http://schemas.openxmlformats.org/officeDocument/2006/math">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𝒑</m:t>
                    </m:r>
                    <m:d>
                      <m:dPr>
                        <m:ctrlP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𝑨</m:t>
                        </m:r>
                      </m:e>
                      <m:e>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𝑩</m:t>
                        </m:r>
                      </m:e>
                    </m:d>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𝒑</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𝑩</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𝑨</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𝒑</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𝑨</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m:t>
                    </m:r>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𝒑</m:t>
                    </m:r>
                    <m:d>
                      <m:dPr>
                        <m:ctrlP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ctrlPr>
                      </m:dPr>
                      <m:e>
                        <m:r>
                          <a:rPr kumimoji="1" lang="en-US" altLang="ja-JP" sz="2400" b="1" i="1" u="none" strike="noStrike" kern="1200" cap="none" spc="0" normalizeH="0" baseline="0" noProof="0">
                            <a:ln>
                              <a:noFill/>
                            </a:ln>
                            <a:solidFill>
                              <a:srgbClr val="FFFF00"/>
                            </a:solidFill>
                            <a:effectLst/>
                            <a:uLnTx/>
                            <a:uFillTx/>
                            <a:latin typeface="Cambria Math" panose="02040503050406030204" pitchFamily="18" charset="0"/>
                            <a:cs typeface="+mn-cs"/>
                          </a:rPr>
                          <m:t>𝑩</m:t>
                        </m:r>
                      </m:e>
                    </m:d>
                  </m:oMath>
                </a14:m>
                <a:endParaRPr kumimoji="1" lang="ja-JP" altLang="en-US" sz="2400" b="0" i="0" u="none" strike="noStrike" kern="1200" cap="none" spc="0" normalizeH="0" baseline="0" noProof="0" dirty="0">
                  <a:ln>
                    <a:noFill/>
                  </a:ln>
                  <a:solidFill>
                    <a:srgbClr val="FFFF00"/>
                  </a:solidFill>
                  <a:effectLst/>
                  <a:uLnTx/>
                  <a:uFillTx/>
                  <a:latin typeface="Times New Roman"/>
                  <a:ea typeface="ＭＳ Ｐゴシック"/>
                  <a:cs typeface="+mn-cs"/>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2986986" y="6021289"/>
                <a:ext cx="6079100" cy="461665"/>
              </a:xfrm>
              <a:prstGeom prst="rect">
                <a:avLst/>
              </a:prstGeom>
              <a:blipFill>
                <a:blip r:embed="rId12"/>
                <a:stretch>
                  <a:fillRect l="-401" t="-14667" b="-26667"/>
                </a:stretch>
              </a:blipFill>
            </p:spPr>
            <p:txBody>
              <a:bodyPr/>
              <a:lstStyle/>
              <a:p>
                <a:r>
                  <a:rPr lang="ja-JP" altLang="en-US">
                    <a:noFill/>
                  </a:rPr>
                  <a:t> </a:t>
                </a:r>
              </a:p>
            </p:txBody>
          </p:sp>
        </mc:Fallback>
      </mc:AlternateContent>
      <p:sp>
        <p:nvSpPr>
          <p:cNvPr id="18" name="正方形/長方形 17"/>
          <p:cNvSpPr/>
          <p:nvPr/>
        </p:nvSpPr>
        <p:spPr>
          <a:xfrm>
            <a:off x="4931202" y="6423720"/>
            <a:ext cx="14221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事後確率</a:t>
            </a:r>
            <a:endPar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19" name="正方形/長方形 18"/>
          <p:cNvSpPr/>
          <p:nvPr/>
        </p:nvSpPr>
        <p:spPr>
          <a:xfrm>
            <a:off x="7109418" y="6423720"/>
            <a:ext cx="14221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事前確率</a:t>
            </a:r>
            <a:endPar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0" name="正方形/長方形 19">
            <a:extLst>
              <a:ext uri="{FF2B5EF4-FFF2-40B4-BE49-F238E27FC236}">
                <a16:creationId xmlns:a16="http://schemas.microsoft.com/office/drawing/2014/main" id="{22758B94-DF0D-804D-207A-6CDE59F65535}"/>
              </a:ext>
            </a:extLst>
          </p:cNvPr>
          <p:cNvSpPr/>
          <p:nvPr/>
        </p:nvSpPr>
        <p:spPr>
          <a:xfrm>
            <a:off x="1472814" y="1065722"/>
            <a:ext cx="238719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同時確率</a:t>
            </a:r>
            <a:endPar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kumimoji="1" lang="ja-JP"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と</a:t>
            </a:r>
            <a:r>
              <a:rPr kumimoji="1" lang="en-US" altLang="ja-JP" sz="16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kumimoji="1" lang="ja-JP"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が同時に生じる確率</a:t>
            </a:r>
            <a:endParaRPr kumimoji="1" lang="ja-JP" altLang="en-US" sz="16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1" name="正方形/長方形 20">
            <a:extLst>
              <a:ext uri="{FF2B5EF4-FFF2-40B4-BE49-F238E27FC236}">
                <a16:creationId xmlns:a16="http://schemas.microsoft.com/office/drawing/2014/main" id="{7CA5D03D-CFAD-9928-6024-96FD0471B93B}"/>
              </a:ext>
            </a:extLst>
          </p:cNvPr>
          <p:cNvSpPr/>
          <p:nvPr/>
        </p:nvSpPr>
        <p:spPr>
          <a:xfrm>
            <a:off x="3845362" y="1055315"/>
            <a:ext cx="1704313" cy="954107"/>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事後確率</a:t>
            </a:r>
            <a:br>
              <a:rPr kumimoji="1"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1600" b="1"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kumimoji="1" lang="ja-JP"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が生じた場合に</a:t>
            </a:r>
            <a:br>
              <a:rPr kumimoji="1" lang="en-US" altLang="ja-JP"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1600" b="1" i="1"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kumimoji="1" lang="ja-JP" alt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が生じる確率</a:t>
            </a:r>
            <a:endParaRPr kumimoji="1" lang="ja-JP" altLang="en-US" sz="2400" b="1" i="0" u="none" strike="noStrike" kern="1200" cap="none" spc="0" normalizeH="0" baseline="0" noProof="0" dirty="0">
              <a:ln>
                <a:noFill/>
              </a:ln>
              <a:solidFill>
                <a:srgbClr val="FF0000"/>
              </a:solidFill>
              <a:effectLst/>
              <a:uLnTx/>
              <a:uFillTx/>
              <a:latin typeface="Times New Roman"/>
              <a:ea typeface="ＭＳ Ｐゴシック"/>
              <a:cs typeface="+mn-cs"/>
            </a:endParaRPr>
          </a:p>
        </p:txBody>
      </p:sp>
      <p:sp>
        <p:nvSpPr>
          <p:cNvPr id="22" name="正方形/長方形 21">
            <a:extLst>
              <a:ext uri="{FF2B5EF4-FFF2-40B4-BE49-F238E27FC236}">
                <a16:creationId xmlns:a16="http://schemas.microsoft.com/office/drawing/2014/main" id="{8B6F187C-CFD7-89B9-84F1-81F92E3F108C}"/>
              </a:ext>
            </a:extLst>
          </p:cNvPr>
          <p:cNvSpPr/>
          <p:nvPr/>
        </p:nvSpPr>
        <p:spPr>
          <a:xfrm>
            <a:off x="5435547" y="1055314"/>
            <a:ext cx="181171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事前確率</a:t>
            </a:r>
            <a:br>
              <a:rPr kumimoji="1" lang="en-US" altLang="ja-JP" sz="1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1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1600" b="1"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kumimoji="1" lang="ja-JP" altLang="en-US" sz="1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が生じる確率</a:t>
            </a:r>
            <a:endParaRPr kumimoji="1" lang="ja-JP" altLang="en-US" sz="1600" b="1"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
        <p:nvSpPr>
          <p:cNvPr id="24" name="テキスト ボックス 23">
            <a:extLst>
              <a:ext uri="{FF2B5EF4-FFF2-40B4-BE49-F238E27FC236}">
                <a16:creationId xmlns:a16="http://schemas.microsoft.com/office/drawing/2014/main" id="{3DE037B2-8CD4-34D1-B126-E61411AD4EEF}"/>
              </a:ext>
            </a:extLst>
          </p:cNvPr>
          <p:cNvSpPr txBox="1"/>
          <p:nvPr/>
        </p:nvSpPr>
        <p:spPr>
          <a:xfrm>
            <a:off x="7109418" y="1720106"/>
            <a:ext cx="3517944" cy="400110"/>
          </a:xfrm>
          <a:prstGeom prst="rect">
            <a:avLst/>
          </a:prstGeom>
          <a:solidFill>
            <a:srgbClr val="FFC0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a:cs typeface="Times New Roman" panose="02020603050405020304" pitchFamily="18" charset="0"/>
              </a:rPr>
              <a:t>事後確率 ＝ 条件付き確率</a:t>
            </a:r>
            <a:endParaRPr kumimoji="0" lang="ja-JP" altLang="en-US" sz="20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mc:AlternateContent xmlns:mc="http://schemas.openxmlformats.org/markup-compatibility/2006" xmlns:a14="http://schemas.microsoft.com/office/drawing/2010/main">
        <mc:Choice Requires="a14">
          <p:sp>
            <p:nvSpPr>
              <p:cNvPr id="6" name="正方形/長方形 5"/>
              <p:cNvSpPr/>
              <p:nvPr/>
            </p:nvSpPr>
            <p:spPr>
              <a:xfrm>
                <a:off x="1902518" y="549709"/>
                <a:ext cx="8069710" cy="59497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d>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FF0000"/>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e>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e>
                    </m:d>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𝒑</m:t>
                    </m:r>
                    <m:d>
                      <m:dPr>
                        <m:ctrlP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ctrlPr>
                      </m:dPr>
                      <m:e>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e>
                    </m:d>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   </m:t>
                    </m:r>
                    <m:r>
                      <a:rPr kumimoji="1" lang="ja-JP" altLang="en-US" sz="2800" b="1" i="1" u="none" strike="noStrike" kern="1200" cap="none" spc="0" normalizeH="0" baseline="0" noProof="0">
                        <a:ln>
                          <a:noFill/>
                        </a:ln>
                        <a:solidFill>
                          <a:srgbClr val="0000FF"/>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1" lang="ja-JP" altLang="en-US" sz="2800" b="1" i="1" u="none" strike="noStrike" kern="1200" cap="none" spc="0" normalizeH="0" baseline="0" noProof="0">
                        <a:ln>
                          <a:noFill/>
                        </a:ln>
                        <a:solidFill>
                          <a:srgbClr val="0000FF"/>
                        </a:solidFill>
                        <a:effectLst/>
                        <a:uLnTx/>
                        <a:uFillTx/>
                        <a:latin typeface="Cambria Math" panose="02040503050406030204" pitchFamily="18" charset="0"/>
                        <a:cs typeface="+mn-cs"/>
                      </a:rPr>
                      <m:t>　　</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0000FF"/>
                        </a:solidFill>
                        <a:effectLst/>
                        <a:uLnTx/>
                        <a:uFillTx/>
                        <a:latin typeface="Cambria Math" panose="02040503050406030204" pitchFamily="18" charset="0"/>
                        <a:cs typeface="+mn-cs"/>
                      </a:rPr>
                      <m:t>𝑨</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𝒑</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𝑩</m:t>
                    </m:r>
                    <m:r>
                      <a:rPr kumimoji="1" lang="en-US" altLang="ja-JP" sz="2800" b="1" i="1" u="none" strike="noStrike" kern="1200" cap="none" spc="0" normalizeH="0" baseline="0" noProof="0">
                        <a:ln>
                          <a:noFill/>
                        </a:ln>
                        <a:solidFill>
                          <a:srgbClr val="FF0000"/>
                        </a:solidFill>
                        <a:effectLst/>
                        <a:uLnTx/>
                        <a:uFillTx/>
                        <a:latin typeface="Cambria Math" panose="02040503050406030204" pitchFamily="18" charset="0"/>
                        <a:cs typeface="+mn-cs"/>
                      </a:rPr>
                      <m:t>)</m:t>
                    </m:r>
                  </m:oMath>
                </a14:m>
                <a:r>
                  <a:rPr kumimoji="1" lang="en-US" altLang="ja-JP" sz="2800" b="1" i="0" u="none" strike="noStrike" kern="1200" cap="none" spc="0" normalizeH="0" baseline="0" noProof="0" dirty="0">
                    <a:ln>
                      <a:noFill/>
                    </a:ln>
                    <a:solidFill>
                      <a:srgbClr val="0000FF"/>
                    </a:solidFill>
                    <a:effectLst/>
                    <a:uLnTx/>
                    <a:uFillTx/>
                    <a:latin typeface="Times New Roman"/>
                    <a:ea typeface="ＭＳ Ｐゴシック"/>
                    <a:cs typeface="+mn-cs"/>
                  </a:rPr>
                  <a:t> </a:t>
                </a:r>
              </a:p>
            </p:txBody>
          </p:sp>
        </mc:Choice>
        <mc:Fallback xmlns="">
          <p:sp>
            <p:nvSpPr>
              <p:cNvPr id="6" name="正方形/長方形 5"/>
              <p:cNvSpPr>
                <a:spLocks noRot="1" noChangeAspect="1" noMove="1" noResize="1" noEditPoints="1" noAdjustHandles="1" noChangeArrowheads="1" noChangeShapeType="1" noTextEdit="1"/>
              </p:cNvSpPr>
              <p:nvPr/>
            </p:nvSpPr>
            <p:spPr>
              <a:xfrm>
                <a:off x="1902518" y="549709"/>
                <a:ext cx="8069710" cy="594971"/>
              </a:xfrm>
              <a:prstGeom prst="rect">
                <a:avLst/>
              </a:prstGeom>
              <a:blipFill>
                <a:blip r:embed="rId1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36312500"/>
      </p:ext>
    </p:extLst>
  </p:cSld>
  <p:clrMapOvr>
    <a:masterClrMapping/>
  </p:clrMapOvr>
</p:sld>
</file>

<file path=ppt/theme/theme1.xml><?xml version="1.0" encoding="utf-8"?>
<a:theme xmlns:a="http://schemas.openxmlformats.org/drawingml/2006/main" name="1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5.xml><?xml version="1.0" encoding="utf-8"?>
<a:theme xmlns:a="http://schemas.openxmlformats.org/drawingml/2006/main" name="2_Office テーマ">
  <a:themeElements>
    <a:clrScheme name="ユーザー定義-輪講2021">
      <a:dk1>
        <a:sysClr val="windowText" lastClr="000000"/>
      </a:dk1>
      <a:lt1>
        <a:sysClr val="window" lastClr="FFFFFF"/>
      </a:lt1>
      <a:dk2>
        <a:srgbClr val="212745"/>
      </a:dk2>
      <a:lt2>
        <a:srgbClr val="B4DCFA"/>
      </a:lt2>
      <a:accent1>
        <a:srgbClr val="4E67C8"/>
      </a:accent1>
      <a:accent2>
        <a:srgbClr val="5ECCF3"/>
      </a:accent2>
      <a:accent3>
        <a:srgbClr val="EADF52"/>
      </a:accent3>
      <a:accent4>
        <a:srgbClr val="5DCEAF"/>
      </a:accent4>
      <a:accent5>
        <a:srgbClr val="FF8021"/>
      </a:accent5>
      <a:accent6>
        <a:srgbClr val="F14124"/>
      </a:accent6>
      <a:hlink>
        <a:srgbClr val="56C7AA"/>
      </a:hlink>
      <a:folHlink>
        <a:srgbClr val="59A8D1"/>
      </a:folHlink>
    </a:clrScheme>
    <a:fontScheme name="SY-JP-presentation">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50828E50-E380-4F0A-9DCB-B30B7090FF04}" vid="{55EAFFDD-5E5E-4A6B-91E6-4486DE5BC98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19893</TotalTime>
  <Words>4794</Words>
  <Application>Microsoft Office PowerPoint</Application>
  <PresentationFormat>ワイド画面</PresentationFormat>
  <Paragraphs>429</Paragraphs>
  <Slides>41</Slides>
  <Notes>38</Notes>
  <HiddenSlides>0</HiddenSlides>
  <MMClips>0</MMClips>
  <ScaleCrop>false</ScaleCrop>
  <HeadingPairs>
    <vt:vector size="6" baseType="variant">
      <vt:variant>
        <vt:lpstr>使用されているフォント</vt:lpstr>
      </vt:variant>
      <vt:variant>
        <vt:i4>13</vt:i4>
      </vt:variant>
      <vt:variant>
        <vt:lpstr>テーマ</vt:lpstr>
      </vt:variant>
      <vt:variant>
        <vt:i4>6</vt:i4>
      </vt:variant>
      <vt:variant>
        <vt:lpstr>スライド タイトル</vt:lpstr>
      </vt:variant>
      <vt:variant>
        <vt:i4>41</vt:i4>
      </vt:variant>
    </vt:vector>
  </HeadingPairs>
  <TitlesOfParts>
    <vt:vector size="60" baseType="lpstr">
      <vt:lpstr>ＭＳ Ｐゴシック</vt:lpstr>
      <vt:lpstr>ＭＳ ゴシック</vt:lpstr>
      <vt:lpstr>メイリオ</vt:lpstr>
      <vt:lpstr>游ゴシック</vt:lpstr>
      <vt:lpstr>游ゴシック Light</vt:lpstr>
      <vt:lpstr>Arial</vt:lpstr>
      <vt:lpstr>Calibri</vt:lpstr>
      <vt:lpstr>Cambria Math</vt:lpstr>
      <vt:lpstr>Segoe UI</vt:lpstr>
      <vt:lpstr>Symbol</vt:lpstr>
      <vt:lpstr>Times New Roman</vt:lpstr>
      <vt:lpstr>Verdana</vt:lpstr>
      <vt:lpstr>Wingdings</vt:lpstr>
      <vt:lpstr>12_標準デザイン</vt:lpstr>
      <vt:lpstr>31_標準デザイン</vt:lpstr>
      <vt:lpstr>1_標準デザイン</vt:lpstr>
      <vt:lpstr>1_Office テーマ</vt:lpstr>
      <vt:lpstr>2_Office テーマ</vt:lpstr>
      <vt:lpstr>3_Office テーマ</vt:lpstr>
      <vt:lpstr>誤差論 ベイズ回帰によるパラメータ誤差の分布</vt:lpstr>
      <vt:lpstr>講義の目的</vt:lpstr>
      <vt:lpstr>ベイズ統計と尤度関数</vt:lpstr>
      <vt:lpstr>統計学</vt:lpstr>
      <vt:lpstr>ベイズ統計学の特徴</vt:lpstr>
      <vt:lpstr>PowerPoint プレゼンテーション</vt:lpstr>
      <vt:lpstr>PowerPoint プレゼンテーション</vt:lpstr>
      <vt:lpstr>多変数正規分布</vt:lpstr>
      <vt:lpstr>PowerPoint プレゼンテーション</vt:lpstr>
      <vt:lpstr>PowerPoint プレゼンテーション</vt:lpstr>
      <vt:lpstr>回帰のベイズ的考え方</vt:lpstr>
      <vt:lpstr>パラメータ ai の分布とyの推定値の分布: 広い分布</vt:lpstr>
      <vt:lpstr>確率分布に関するベイズの定理</vt:lpstr>
      <vt:lpstr>ベイズ的: データを使って ai の分布を狭める</vt:lpstr>
      <vt:lpstr>パラメータ ai の分布とyの推定値の分布: 狭い分布</vt:lpstr>
      <vt:lpstr>パラメータの誤差 (尤度分布の事後分布の幅)</vt:lpstr>
      <vt:lpstr>PowerPoint プレゼンテーション</vt:lpstr>
      <vt:lpstr>PowerPoint プレゼンテーション</vt:lpstr>
      <vt:lpstr>ベイズ線形回帰  ・ 事前分布が正規分布の時、ガウス過程になる ・ パラメータ推定値の分布が得られる ・ 推定値の分布が得られる ・ 事後確率最大化 ・ カーネルトリック (基底関数)  =&gt; ベイズ最適化 </vt:lpstr>
      <vt:lpstr>正規分布の公式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ベイズ非線形回帰  ・ 非線形回帰の場合、事後分布は正規分布にならない ・ 解析的に解けないので、サンプリングを行う</vt:lpstr>
      <vt:lpstr>PowerPoint プレゼンテーション</vt:lpstr>
      <vt:lpstr>PowerPoint プレゼンテーション</vt:lpstr>
      <vt:lpstr>PowerPoint プレゼンテーション</vt:lpstr>
      <vt:lpstr>PowerPoint プレゼンテーション</vt:lpstr>
      <vt:lpstr>プログラム</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利夫 神谷</dc:creator>
  <cp:lastModifiedBy>利夫 神谷</cp:lastModifiedBy>
  <cp:revision>214</cp:revision>
  <dcterms:created xsi:type="dcterms:W3CDTF">2025-04-09T23:04:30Z</dcterms:created>
  <dcterms:modified xsi:type="dcterms:W3CDTF">2025-05-04T22:09:36Z</dcterms:modified>
</cp:coreProperties>
</file>