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emf" ContentType="application/octet-stream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slide" Target="slides/slide32.xml" /><Relationship Id="rId34" Type="http://schemas.openxmlformats.org/officeDocument/2006/relationships/slide" Target="slides/slide33.xml" /><Relationship Id="rId35" Type="http://schemas.openxmlformats.org/officeDocument/2006/relationships/slide" Target="slides/slide34.xml" /><Relationship Id="rId36" Type="http://schemas.openxmlformats.org/officeDocument/2006/relationships/slide" Target="slides/slide35.xml" /><Relationship Id="rId37" Type="http://schemas.openxmlformats.org/officeDocument/2006/relationships/slide" Target="slides/slide36.xml" /><Relationship Id="rId38" Type="http://schemas.openxmlformats.org/officeDocument/2006/relationships/slide" Target="slides/slide37.xml" /><Relationship Id="rId39" Type="http://schemas.openxmlformats.org/officeDocument/2006/relationships/slide" Target="slides/slide38.xml" /><Relationship Id="rId40" Type="http://schemas.openxmlformats.org/officeDocument/2006/relationships/slide" Target="slides/slide39.xml" /><Relationship Id="rId41" Type="http://schemas.openxmlformats.org/officeDocument/2006/relationships/slide" Target="slides/slide40.xml" /><Relationship Id="rId42" Type="http://schemas.openxmlformats.org/officeDocument/2006/relationships/slide" Target="slides/slide41.xml" /><Relationship Id="rId43" Type="http://schemas.openxmlformats.org/officeDocument/2006/relationships/slide" Target="slides/slide42.xml" /><Relationship Id="rId44" Type="http://schemas.openxmlformats.org/officeDocument/2006/relationships/slide" Target="slides/slide43.xml" /><Relationship Id="rId45" Type="http://schemas.openxmlformats.org/officeDocument/2006/relationships/slide" Target="slides/slide44.xml" /><Relationship Id="rId46" Type="http://schemas.openxmlformats.org/officeDocument/2006/relationships/slide" Target="slides/slide45.xml" /><Relationship Id="rId47" Type="http://schemas.openxmlformats.org/officeDocument/2006/relationships/slide" Target="slides/slide46.xml" /><Relationship Id="rId48" Type="http://schemas.openxmlformats.org/officeDocument/2006/relationships/slide" Target="slides/slide47.xml" /><Relationship Id="rId49" Type="http://schemas.openxmlformats.org/officeDocument/2006/relationships/slide" Target="slides/slide48.xml" /><Relationship Id="rId50" Type="http://schemas.openxmlformats.org/officeDocument/2006/relationships/slide" Target="slides/slide49.xml" /><Relationship Id="rId51" Type="http://schemas.openxmlformats.org/officeDocument/2006/relationships/slide" Target="slides/slide50.xml" /><Relationship Id="rId52" Type="http://schemas.openxmlformats.org/officeDocument/2006/relationships/slide" Target="slides/slide51.xml" /><Relationship Id="rId53" Type="http://schemas.openxmlformats.org/officeDocument/2006/relationships/slide" Target="slides/slide52.xml" /><Relationship Id="rId54" Type="http://schemas.openxmlformats.org/officeDocument/2006/relationships/slide" Target="slides/slide53.xml" /><Relationship Id="rId55" Type="http://schemas.openxmlformats.org/officeDocument/2006/relationships/slide" Target="slides/slide54.xml" /><Relationship Id="rId57" Type="http://schemas.openxmlformats.org/officeDocument/2006/relationships/viewProps" Target="viewProps.xml" /><Relationship Id="rId5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59" Type="http://schemas.openxmlformats.org/officeDocument/2006/relationships/tableStyles" Target="tableStyles.xml" /><Relationship Id="rId58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png" /></Relationships>
</file>

<file path=ppt/slides/_rels/slide1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6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8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0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1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emf" /></Relationships>
</file>

<file path=ppt/slides/_rels/slide25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6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7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8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emf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0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" /></Relationships>
</file>

<file path=ppt/slides/_rels/slide34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5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6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7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" /></Relationships>
</file>

<file path=ppt/slides/_rels/slide38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0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" /></Relationships>
</file>

<file path=ppt/slides/_rels/slide42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5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" /></Relationships>
</file>

<file path=ppt/slides/_rels/slide46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7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8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0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" /></Relationships>
</file>

<file path=ppt/slides/_rels/slide5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2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1: Fabrication of Polycrystalline Silicon Thin Films by a Two-Step Growth Method</a:t>
            </a:r>
          </a:p>
        </p:txBody>
      </p:sp>
    </p:spTree>
  </p:cSld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Seed Layer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Substrate Seed crystal (~100nm) High preferred orientation High crystallinity High-temperature deposition (Ts &gt; 360°C) Layer-By-Layer Method</a:t>
            </a:r>
          </a:p>
        </p:txBody>
      </p:sp>
    </p:spTree>
  </p:cSld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4: Previous Work: Impact of Air Exposure</a:t>
            </a:r>
          </a:p>
        </p:txBody>
      </p:sp>
    </p:spTree>
  </p:cSld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宮本さんデータ (Miyamoto et al.’s data)</a:t>
            </a:r>
          </a:p>
          <a:p>
            <a:pPr lvl="0" indent="0" marL="0">
              <a:buNone/>
            </a:pPr>
            <a:r>
              <a:rPr/>
              <a:t> Time (sec) on P-doped poly-Si SiF4 50 sccm SiF4 40 sccm SiF4 30 sccm</a:t>
            </a:r>
          </a:p>
        </p:txBody>
      </p:sp>
    </p:spTree>
  </p:cSld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図</a:t>
            </a:r>
          </a:p>
        </p:txBody>
      </p:sp>
      <p:pic>
        <p:nvPicPr>
          <p:cNvPr descr="images\slide4_image1.pn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242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スライド4の図1</a:t>
            </a:r>
          </a:p>
        </p:txBody>
      </p:sp>
    </p:spTree>
  </p:cSld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 スライド4の図2 スライド4の図3 スライド4の図4 スライド4の図5 スライド4の図6 スライド4の図7 スライド4の図8 スライド4の図9 スライド4の図10 スライド4の図11 スライド4の図12 スライド4の図13 スライド4の図14 スライド4の図15 スライド4の図16</a:t>
            </a:r>
          </a:p>
        </p:txBody>
      </p:sp>
    </p:spTree>
  </p:cSld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5: Objective</a:t>
            </a:r>
          </a:p>
        </p:txBody>
      </p:sp>
    </p:spTree>
  </p:cSld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</p:spTree>
  </p:cSld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To achieve an epitaxial-like interface between the seed layer and the grown polycrystalline thin film in the two-step growth method.</a:t>
            </a:r>
          </a:p>
          <a:p>
            <a:pPr lvl="0"/>
            <a:r>
              <a:rPr/>
              <a:t>To investigate the influence of the seed layer crystallinity on the final film structure in the two-step growth method.</a:t>
            </a:r>
          </a:p>
        </p:txBody>
      </p:sp>
    </p:spTree>
  </p:cSld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6: Experimental Setup</a:t>
            </a:r>
          </a:p>
        </p:txBody>
      </p:sp>
    </p:spTree>
  </p:cSld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Fabrication of Polycrystalline Silicon Thin Films by a Two-Step Growth Method – Controlling Structure and Properties through Surface Reaction Control – (T. Kamiya, K. Nakahata, J. Mitsuida, H. Lu, C. M. Fortmann, I. Shimizu, Tokyo Institute of Technology)</a:t>
            </a:r>
          </a:p>
        </p:txBody>
      </p:sp>
    </p:spTree>
  </p:cSld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Experimental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Modulator Susceptor MBP (Microwave Plasma) Auto Vacuum Controller Ar/H2 SiF4 Shutter in-situ Spectroscopic Ellipsometer Substrate Light source Controlled by Sequencer Layer-By-Layer Method H2 SiF4 Process time Gas flow Deposition Atomic Hydrogen Treatment Crystallinity Promotion Detector Magnet</a:t>
            </a:r>
          </a:p>
        </p:txBody>
      </p:sp>
    </p:spTree>
  </p:cSld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7: Experimental Method</a:t>
            </a:r>
          </a:p>
        </p:txBody>
      </p:sp>
    </p:spTree>
  </p:cSld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</p:spTree>
  </p:cSld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Experimental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spcBef>
                <a:spcPts val="3000"/>
              </a:spcBef>
              <a:buNone/>
            </a:pPr>
            <a:r>
              <a:rPr b="1"/>
              <a:t>Structural Evaluation:</a:t>
            </a:r>
          </a:p>
          <a:p>
            <a:pPr lvl="0"/>
            <a:r>
              <a:rPr/>
              <a:t>Spectroscopic Ellipsometer (SE)</a:t>
            </a:r>
          </a:p>
          <a:p>
            <a:pPr lvl="0"/>
            <a:r>
              <a:rPr/>
              <a:t>Powder X-ray Diffraction (XRD)</a:t>
            </a:r>
          </a:p>
          <a:p>
            <a:pPr lvl="0" indent="0" marL="0">
              <a:spcBef>
                <a:spcPts val="3000"/>
              </a:spcBef>
              <a:buNone/>
            </a:pPr>
            <a:r>
              <a:rPr b="1"/>
              <a:t>Observation of deposition process:</a:t>
            </a:r>
          </a:p>
          <a:p>
            <a:pPr lvl="0"/>
            <a:r>
              <a:rPr/>
              <a:t>Ellipsometer ( at 4.15eV)</a:t>
            </a:r>
          </a:p>
          <a:p>
            <a:pPr lvl="0" indent="0" marL="0">
              <a:spcBef>
                <a:spcPts val="3000"/>
              </a:spcBef>
              <a:buNone/>
            </a:pPr>
            <a:r>
              <a:rPr b="1"/>
              <a:t>Typical Deposition Conditions (Table placeholder)</a:t>
            </a:r>
          </a:p>
        </p:txBody>
      </p:sp>
    </p:spTree>
  </p:cSld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図</a:t>
            </a:r>
          </a:p>
        </p:txBody>
      </p:sp>
      <p:pic>
        <p:nvPicPr>
          <p:cNvPr descr="images\slide7_image1.x-emf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57200" y="1587500"/>
            <a:ext cx="8229600" cy="2108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スライド7の図1</a:t>
            </a:r>
          </a:p>
        </p:txBody>
      </p:sp>
    </p:spTree>
  </p:cSld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 スライド7の図2</a:t>
            </a:r>
          </a:p>
        </p:txBody>
      </p:sp>
    </p:spTree>
  </p:cSld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8: Evolution of  during Growth Process</a:t>
            </a:r>
          </a:p>
        </p:txBody>
      </p:sp>
    </p:spTree>
  </p:cSld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</p:spTree>
  </p:cSld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Evolution of  during Growth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(SiF4/H2 : Same for Seed Layer Process and Growth Process) (Seed: 50/5/30, 380°C - poly-Si: 50/5/30)</a:t>
            </a:r>
          </a:p>
        </p:txBody>
      </p:sp>
    </p:spTree>
  </p:cSld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図</a:t>
            </a:r>
          </a:p>
        </p:txBody>
      </p:sp>
      <p:pic>
        <p:nvPicPr>
          <p:cNvPr descr="images\slide8_image1.x-emf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90800" y="1193800"/>
            <a:ext cx="39624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スライド8の図1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Background</a:t>
            </a:r>
          </a:p>
          <a:p>
            <a:pPr lvl="0"/>
            <a:r>
              <a:rPr/>
              <a:t>Two-Step Growth Method</a:t>
            </a:r>
          </a:p>
          <a:p>
            <a:pPr lvl="0"/>
            <a:r>
              <a:rPr/>
              <a:t>Experimental Results</a:t>
            </a:r>
          </a:p>
          <a:p>
            <a:pPr lvl="1"/>
            <a:r>
              <a:rPr/>
              <a:t>Interface Structure (Ellipsometry)</a:t>
            </a:r>
          </a:p>
          <a:p>
            <a:pPr lvl="1"/>
            <a:r>
              <a:rPr/>
              <a:t>Influence of Seed Layer</a:t>
            </a:r>
          </a:p>
          <a:p>
            <a:pPr lvl="0"/>
            <a:r>
              <a:rPr/>
              <a:t>Summary</a:t>
            </a:r>
          </a:p>
        </p:txBody>
      </p:sp>
    </p:spTree>
  </p:cSld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9: Evolution of  during Growth Process</a:t>
            </a:r>
          </a:p>
        </p:txBody>
      </p:sp>
    </p:spTree>
  </p:cSld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</p:spTree>
  </p:cSld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Evolution of  during Growth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(SiF4/H2 : Increased SiF4 flow rate in Seed Layer Process) (Seed: 50/5/60, 380°C - poly-Si: 50/5/30)</a:t>
            </a:r>
          </a:p>
        </p:txBody>
      </p:sp>
    </p:spTree>
  </p:cSld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図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スライド9の図1</a:t>
            </a:r>
          </a:p>
        </p:txBody>
      </p:sp>
    </p:spTree>
  </p:cSld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10: Evolution of  during Growth Process</a:t>
            </a:r>
          </a:p>
        </p:txBody>
      </p:sp>
    </p:spTree>
  </p:cSld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</p:spTree>
  </p:cSld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Evolution of  during Growth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(SiF4/H2 : Further increased H2 flow rate in Growth Process) (Seed: 60/5/60, 380°C - poly-Si: 60/10/30)</a:t>
            </a:r>
          </a:p>
        </p:txBody>
      </p:sp>
    </p:spTree>
  </p:cSld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図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スライド10の図1</a:t>
            </a:r>
          </a:p>
        </p:txBody>
      </p:sp>
    </p:spTree>
  </p:cSld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11: Influence of Seed Layer on the Structure of Films Fabricated by Two-Step Growth Method</a:t>
            </a:r>
          </a:p>
        </p:txBody>
      </p:sp>
    </p:spTree>
  </p:cSld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Diagram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Substrate Seed crystal poly-Si grain</a:t>
            </a:r>
          </a:p>
        </p:txBody>
      </p:sp>
    </p:spTree>
  </p:cSld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Influence of Seed Layer on the Structure of Films Fabricated by Two-Step Growth Method</a:t>
            </a:r>
          </a:p>
        </p:txBody>
      </p:sp>
    </p:spTree>
  </p:cSld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図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スライド11の図1</a:t>
            </a:r>
          </a:p>
        </p:txBody>
      </p:sp>
    </p:spTree>
  </p:cSld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12: Seed Layer Dependence of  Change during Growth Process</a:t>
            </a:r>
          </a:p>
        </p:txBody>
      </p:sp>
    </p:spTree>
  </p:cSld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</p:spTree>
  </p:cSld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Seed Layer Dependence of  Change during Growth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Seed: 60/5/60 Seed: 60/10/60 (poly-Si: 60/10/60)</a:t>
            </a:r>
          </a:p>
        </p:txBody>
      </p:sp>
    </p:spTree>
  </p:cSld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図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スライド12の図1</a:t>
            </a:r>
          </a:p>
        </p:txBody>
      </p:sp>
    </p:spTree>
  </p:cSld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 スライド12の図2</a:t>
            </a:r>
          </a:p>
        </p:txBody>
      </p:sp>
    </p:spTree>
  </p:cSld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13: Influence of Seed Layer on the Structure of Films Fabricated by Two-Step Growth Method (SE, XRD Comparison)</a:t>
            </a:r>
          </a:p>
        </p:txBody>
      </p:sp>
    </p:spTree>
  </p:cSld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</p:spTree>
  </p:cSld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Influence of Seed Layer on the Structure of Films Fabricated by Two-Step Growth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Seed: 60/5/60 Seed: 60/10/60 Diffraction intensity / counts  (poly-Si: 60/10/60)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2: Background</a:t>
            </a:r>
          </a:p>
        </p:txBody>
      </p:sp>
    </p:spTree>
  </p:cSld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図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スライド13の図1</a:t>
            </a:r>
          </a:p>
        </p:txBody>
      </p:sp>
    </p:spTree>
  </p:cSld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 スライド13の図2 スライド13の図3 スライド13の図4</a:t>
            </a:r>
          </a:p>
        </p:txBody>
      </p:sp>
    </p:spTree>
  </p:cSld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14: Summary</a:t>
            </a:r>
          </a:p>
        </p:txBody>
      </p:sp>
    </p:spTree>
  </p:cSld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</p:spTree>
  </p:cSld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Achieved improved and continuous interface structure by controlling gas flow rates in both seed layer and growth processes.</a:t>
            </a:r>
          </a:p>
          <a:p>
            <a:pPr lvl="0"/>
            <a:r>
              <a:rPr/>
              <a:t>Found that the structure of the seed layer significantly influences the final film structure, especially at lower growth temperatures.</a:t>
            </a:r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Fabrication of Polycrystalline Silicon Thin Films by PE-CVD Method Using SiF4 Source Gas * Highly crystalline polycrystalline silicon at low temperatures * High deposition rate (~10 Å/s) * High preferred orientation (022)</a:t>
            </a:r>
          </a:p>
          <a:p>
            <a:pPr lvl="0" indent="0" marL="0">
              <a:buNone/>
            </a:pPr>
            <a:r>
              <a:rPr/>
              <a:t>Deposition on glass substrates: Need to reduce initial amorphous layer * Layer-By-Layer (LBL) Method * Two-Step Growth Method</a:t>
            </a:r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3: Two-Step Growth Method</a:t>
            </a:r>
          </a:p>
        </p:txBody>
      </p:sp>
    </p:spTree>
  </p:cSld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Text</a:t>
            </a:r>
          </a:p>
        </p:txBody>
      </p:sp>
    </p:spTree>
  </p:cSld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Growth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Substrate Epitaxial-like growth Low-temperature deposition (200~350°C) High deposition rate poly-Si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2025-09-05T18:14:58Z</dcterms:created>
  <dcterms:modified xsi:type="dcterms:W3CDTF">2025-09-05T18:14:58Z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