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emf" ContentType="application/octet-stream"/>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0" Type="http://schemas.openxmlformats.org/officeDocument/2006/relationships/slide" Target="slides/slide39.xml" /><Relationship Id="rId41" Type="http://schemas.openxmlformats.org/officeDocument/2006/relationships/slide" Target="slides/slide40.xml" /><Relationship Id="rId43" Type="http://schemas.openxmlformats.org/officeDocument/2006/relationships/viewProps" Target="viewProps.xml" /><Relationship Id="rId42" Type="http://schemas.openxmlformats.org/officeDocument/2006/relationships/presProps" Target="presProps.xml" /><Relationship Id="rId1" Type="http://schemas.openxmlformats.org/officeDocument/2006/relationships/slideMaster" Target="slideMasters/slideMaster1.xml" /><Relationship Id="rId45" Type="http://schemas.openxmlformats.org/officeDocument/2006/relationships/tableStyles" Target="tableStyles.xml" /><Relationship Id="rId44"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emf"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emf" /></Relationships>
</file>

<file path=ppt/slides/_rels/slide2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 /></Relationships>
</file>

<file path=ppt/slides/_rels/slide2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 /></Relationships>
</file>

<file path=ppt/slides/_rels/slide2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 /></Relationships>
</file>

<file path=ppt/slides/_rels/slide3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 /></Relationships>
</file>

<file path=ppt/slides/_rels/slide3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 /></Relationships>
</file>

<file path=ppt/slides/_rels/slide3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　二段階成長法による多結晶シリコン薄膜の作製</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スライド4の図2 スライド4の図3 スライド4の図4 スライド4の図5 スライド4の図6 スライド4の図7 スライド4の図8 スライド4の図9 スライド4の図10 スライド4の図11 スライド4の図12 スライド4の図13 スライド4の図14 スライド4の図15 スライド4の図16</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　目 的</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目 的 2段階成長法の種結晶と成長多結晶薄膜のエピタキシャルライク界面を実現する 2段階成長法における種結晶の結晶性の影響について検討する</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　実験装置</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実験装置 Modulator Susceptor MBP Auto VaccumControler Ar/H2 SiF4 Shutter in-situ SpectroscopicEllipsometer Substrate Light source Controlled bySequenser Layer-By-Layer 法 H2 SiF4 Process time Gas flow 0 Deposition Atomic HydrogenTreatment 結晶性促進 Detector Microwave Magnet</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　実験方法</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実験方法 分光エリプソメータ(SE) 粉末X線回折(XRD) 構造評価</a:t>
            </a:r>
          </a:p>
          <a:p>
            <a:pPr lvl="0" indent="0" marL="0">
              <a:buNone/>
            </a:pPr>
            <a:r>
              <a:rPr/>
              <a:t>典型的な製膜条件 製膜過程の観察: エリプソメータ（4.15eVにおける ）</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7_image1.x-emf" id="0" name="Picture 1"/>
          <p:cNvPicPr>
            <a:picLocks noGrp="1" noChangeAspect="1"/>
          </p:cNvPicPr>
          <p:nvPr/>
        </p:nvPicPr>
        <p:blipFill>
          <a:blip r:embed="rId2"/>
          <a:stretch>
            <a:fillRect/>
          </a:stretch>
        </p:blipFill>
        <p:spPr bwMode="auto">
          <a:xfrm>
            <a:off x="457200" y="1587500"/>
            <a:ext cx="8229600" cy="21082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スライド7の図1</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スライド7の図2</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8　成長プロセスにおけるの製膜時間変化</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二段階成長法による多結晶シリコン薄膜の作製－表面反応制御による構造制御と物性－ （東工大・総理工） ○神谷利夫、中畑浩一、三井田淳、　　盧和敬、C.M.Fortmann、清水勇</a:t>
            </a:r>
          </a:p>
          <a:p>
            <a:pPr lvl="0" indent="0" marL="0">
              <a:buNone/>
            </a:pPr>
            <a:r>
              <a:rPr/>
              <a:t>概要 　　・背景 　　・2段階成長法 　　・実験結果 　　　　界面構造（エリプソメータ） 　　　　種結晶の影響 　　・まとめ</a:t>
            </a:r>
          </a:p>
          <a:p>
            <a:pPr lvl="0" indent="0" marL="0">
              <a:buNone/>
            </a:pPr>
            <a:r>
              <a:rPr/>
              <a:t>Substrate Seed crystal poly-Si grain Substrate</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種結晶プロセスと成長プロセスで同じ) (Seed:50/5/30, 380C - poly-Si:50/5/30)</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8_image1.x-emf" id="0" name="Picture 1"/>
          <p:cNvPicPr>
            <a:picLocks noGrp="1" noChangeAspect="1"/>
          </p:cNvPicPr>
          <p:nvPr/>
        </p:nvPicPr>
        <p:blipFill>
          <a:blip r:embed="rId2"/>
          <a:stretch>
            <a:fillRect/>
          </a:stretch>
        </p:blipFill>
        <p:spPr bwMode="auto">
          <a:xfrm>
            <a:off x="2590800" y="1193800"/>
            <a:ext cx="39624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スライド8の図1</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9　成長プロセスにおけるの製膜時間変化</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種結晶プロセスでのSiF4流量を増大) (Seed:50/5/60, 380C - poly-Si:50/5/30)</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スライド9の図1</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10　成長プロセスにおけるの製膜時間変化</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成長プロセスにおけるの製膜時間変化 (SiF4/H2 : さらに成長プロセスでのH2流量を増大) (Seed:60/5/60, 380C - poly-Si:60/10/30)</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スライド10の図1</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11　2段階成長法で作製した薄膜の構造に与える種結晶の影響</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2段階成長法で作製した薄膜の構造に与える種結晶の影響</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　背景</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スライド11の図1</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12　成長プロセスにおける変化の種結晶依存性</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成長プロセスにおける変化の種結晶依存性 Seed: 60/5/60 Seed: 60/10/60 (poly-Si: 60/10/60)</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スライド12の図1</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スライド12の図2</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13　2段階成長法で作製した薄膜の構造に及ぼす種結晶の影響</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2段階成長法で作製した薄膜の構造に及ぼす種結晶の影響 Seed: 60/5/60 Seed: 60/10/60 Diffraction intensity / counts  (poly-Si: 60/10/60)</a:t>
            </a:r>
          </a:p>
        </p:txBody>
      </p:sp>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スライド13の図1</a:t>
            </a:r>
          </a:p>
        </p:txBody>
      </p:sp>
    </p:spTree>
  </p:cSl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スライド13の図2 スライド13の図3 スライド13の図4</a:t>
            </a:r>
          </a:p>
        </p:txBody>
      </p:sp>
    </p:spTree>
  </p:cSl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14　まとめ</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SiF4原料を用いたPE-CVD法による多結晶シリコン薄膜の作製 ・低温で高結晶性多結晶シリコン ・~10Å/sの高速製膜 ・高配向性 (022)</a:t>
            </a:r>
          </a:p>
          <a:p>
            <a:pPr lvl="0" indent="0" marL="0">
              <a:buNone/>
            </a:pPr>
            <a:r>
              <a:rPr/>
              <a:t>ガラス基板上への製膜 　製膜初期のアモルファス層の低減が必要 　・Layer-By-Layer法（実効成長速度が低下） 　・2段階成長法（本研究で提案する解決策）</a:t>
            </a:r>
          </a:p>
          <a:p>
            <a:pPr lvl="0" indent="0" marL="0">
              <a:buNone/>
            </a:pPr>
            <a:r>
              <a:rPr/>
              <a:t>背景</a:t>
            </a:r>
          </a:p>
        </p:txBody>
      </p:sp>
    </p:spTree>
  </p:cSl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まとめ ・ 種結晶プロセスと成長プロセスにおいて、ガス流量を制御することにより界面構造を改善できた ・ 種結晶の構造が最終的な薄膜の構造に大きく影響していることがわかった</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　2段階成長法</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2段階成長法</a:t>
            </a:r>
          </a:p>
          <a:p>
            <a:pPr lvl="0" indent="0" marL="0">
              <a:buNone/>
            </a:pPr>
            <a:r>
              <a:rPr/>
              <a:t>成長プロセス Substrate エピタキシャルライク成長 低温製膜 (200~350C) 速い成膜速度 poly-Si</a:t>
            </a:r>
          </a:p>
          <a:p>
            <a:pPr lvl="0" indent="0" marL="0">
              <a:buNone/>
            </a:pPr>
            <a:r>
              <a:rPr/>
              <a:t>BA</a:t>
            </a:r>
          </a:p>
          <a:p>
            <a:pPr lvl="0" indent="0" marL="0">
              <a:buNone/>
            </a:pPr>
            <a:r>
              <a:rPr/>
              <a:t>種結晶プロセス Substrate Seeds crystal ~100nm 高配向性 高結晶性 高温製膜 Ts (&gt; 360C) Layer-By-Layer法</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　先行研究の課題：界面構造の不連続性</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0 5 10 15 20 0 2000 4000 6000 8000 on P-doped poly-Si SiF4 50 sccm SiF4 40 sccm SiF4 30 sccm  Time (sec)</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4_image1.png" id="0" name="Picture 1"/>
          <p:cNvPicPr>
            <a:picLocks noGrp="1" noChangeAspect="1"/>
          </p:cNvPicPr>
          <p:nvPr/>
        </p:nvPicPr>
        <p:blipFill>
          <a:blip r:embed="rId2"/>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2025-09-08T01:47:50Z</dcterms:created>
  <dcterms:modified xsi:type="dcterms:W3CDTF">2025-09-08T01:47:50Z</dcterms:modified>
</cp:coreProperties>
</file>

<file path=docProps/custom.xml><?xml version="1.0" encoding="utf-8"?>
<Properties xmlns="http://schemas.openxmlformats.org/officeDocument/2006/custom-properties" xmlns:vt="http://schemas.openxmlformats.org/officeDocument/2006/docPropsVTypes"/>
</file>