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autoCompressPicture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Lst>
  <p:sldSz cx="9144000" cy="5143500" type="screen16x9"/>
  <p:notesSz cx="6858000" cy="9144000"/>
  <p:defaultText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p:restoredLeft autoAdjust="0" sz="15643"/>
    <p:restoredTop autoAdjust="0" sz="94694"/>
  </p:normalViewPr>
  <p:slideViewPr>
    <p:cSldViewPr snapToGrid="0" snapToObjects="1">
      <p:cViewPr varScale="1">
        <p:scale>
          <a:sx d="100" n="161"/>
          <a:sy d="100" n="161"/>
        </p:scale>
        <p:origin x="560" y="200"/>
      </p:cViewPr>
      <p:guideLst>
        <p:guide orient="horz" pos="1620"/>
        <p:guide pos="2880"/>
      </p:guideLst>
    </p:cSldViewPr>
  </p:slideViewPr>
  <p:outlineViewPr>
    <p:cViewPr>
      <p:scale>
        <a:sx d="100" n="33"/>
        <a:sy d="100" n="33"/>
      </p:scale>
      <p:origin x="0" y="0"/>
    </p:cViewPr>
  </p:outlineViewPr>
  <p:notesTextViewPr>
    <p:cViewPr>
      <p:scale>
        <a:sx d="100" n="100"/>
        <a:sy d="100" n="100"/>
      </p:scale>
      <p:origin x="0" y="0"/>
    </p:cViewPr>
  </p:notesTextViewPr>
  <p:gridSpacing cx="76200" cy="76200"/>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slide" Target="slides/slide31.xml" /><Relationship Id="rId33" Type="http://schemas.openxmlformats.org/officeDocument/2006/relationships/slide" Target="slides/slide32.xml" /><Relationship Id="rId34" Type="http://schemas.openxmlformats.org/officeDocument/2006/relationships/slide" Target="slides/slide33.xml" /><Relationship Id="rId35" Type="http://schemas.openxmlformats.org/officeDocument/2006/relationships/slide" Target="slides/slide34.xml" /><Relationship Id="rId36" Type="http://schemas.openxmlformats.org/officeDocument/2006/relationships/slide" Target="slides/slide35.xml" /><Relationship Id="rId37" Type="http://schemas.openxmlformats.org/officeDocument/2006/relationships/slide" Target="slides/slide36.xml" /><Relationship Id="rId38" Type="http://schemas.openxmlformats.org/officeDocument/2006/relationships/slide" Target="slides/slide37.xml" /><Relationship Id="rId39" Type="http://schemas.openxmlformats.org/officeDocument/2006/relationships/slide" Target="slides/slide38.xml" /><Relationship Id="rId40" Type="http://schemas.openxmlformats.org/officeDocument/2006/relationships/slide" Target="slides/slide39.xml" /><Relationship Id="rId41" Type="http://schemas.openxmlformats.org/officeDocument/2006/relationships/slide" Target="slides/slide40.xml" /><Relationship Id="rId42" Type="http://schemas.openxmlformats.org/officeDocument/2006/relationships/slide" Target="slides/slide41.xml" /><Relationship Id="rId43" Type="http://schemas.openxmlformats.org/officeDocument/2006/relationships/slide" Target="slides/slide42.xml" /><Relationship Id="rId44" Type="http://schemas.openxmlformats.org/officeDocument/2006/relationships/slide" Target="slides/slide43.xml" /><Relationship Id="rId45" Type="http://schemas.openxmlformats.org/officeDocument/2006/relationships/slide" Target="slides/slide44.xml" /><Relationship Id="rId46" Type="http://schemas.openxmlformats.org/officeDocument/2006/relationships/slide" Target="slides/slide45.xml" /><Relationship Id="rId47" Type="http://schemas.openxmlformats.org/officeDocument/2006/relationships/slide" Target="slides/slide46.xml" /><Relationship Id="rId48" Type="http://schemas.openxmlformats.org/officeDocument/2006/relationships/slide" Target="slides/slide47.xml" /><Relationship Id="rId49" Type="http://schemas.openxmlformats.org/officeDocument/2006/relationships/slide" Target="slides/slide48.xml" /><Relationship Id="rId50" Type="http://schemas.openxmlformats.org/officeDocument/2006/relationships/slide" Target="slides/slide49.xml" /><Relationship Id="rId51" Type="http://schemas.openxmlformats.org/officeDocument/2006/relationships/slide" Target="slides/slide50.xml" /><Relationship Id="rId52" Type="http://schemas.openxmlformats.org/officeDocument/2006/relationships/slide" Target="slides/slide51.xml" /><Relationship Id="rId53" Type="http://schemas.openxmlformats.org/officeDocument/2006/relationships/slide" Target="slides/slide52.xml" /><Relationship Id="rId54" Type="http://schemas.openxmlformats.org/officeDocument/2006/relationships/slide" Target="slides/slide53.xml" /><Relationship Id="rId55" Type="http://schemas.openxmlformats.org/officeDocument/2006/relationships/slide" Target="slides/slide54.xml" /><Relationship Id="rId56" Type="http://schemas.openxmlformats.org/officeDocument/2006/relationships/slide" Target="slides/slide55.xml" /><Relationship Id="rId57" Type="http://schemas.openxmlformats.org/officeDocument/2006/relationships/slide" Target="slides/slide56.xml" /><Relationship Id="rId58" Type="http://schemas.openxmlformats.org/officeDocument/2006/relationships/slide" Target="slides/slide57.xml" /><Relationship Id="rId59" Type="http://schemas.openxmlformats.org/officeDocument/2006/relationships/slide" Target="slides/slide58.xml" /><Relationship Id="rId60" Type="http://schemas.openxmlformats.org/officeDocument/2006/relationships/slide" Target="slides/slide59.xml" /><Relationship Id="rId61" Type="http://schemas.openxmlformats.org/officeDocument/2006/relationships/slide" Target="slides/slide60.xml" /><Relationship Id="rId62" Type="http://schemas.openxmlformats.org/officeDocument/2006/relationships/slide" Target="slides/slide61.xml" /><Relationship Id="rId63" Type="http://schemas.openxmlformats.org/officeDocument/2006/relationships/slide" Target="slides/slide62.xml" /><Relationship Id="rId64" Type="http://schemas.openxmlformats.org/officeDocument/2006/relationships/slide" Target="slides/slide63.xml" /><Relationship Id="rId65" Type="http://schemas.openxmlformats.org/officeDocument/2006/relationships/slide" Target="slides/slide64.xml" /><Relationship Id="rId66" Type="http://schemas.openxmlformats.org/officeDocument/2006/relationships/slide" Target="slides/slide65.xml" /><Relationship Id="rId68" Type="http://schemas.openxmlformats.org/officeDocument/2006/relationships/viewProps" Target="viewProps.xml" /><Relationship Id="rId67" Type="http://schemas.openxmlformats.org/officeDocument/2006/relationships/presProps" Target="presProps.xml" /><Relationship Id="rId1" Type="http://schemas.openxmlformats.org/officeDocument/2006/relationships/slideMaster" Target="slideMasters/slideMaster1.xml" /><Relationship Id="rId70" Type="http://schemas.openxmlformats.org/officeDocument/2006/relationships/tableStyles" Target="tableStyles.xml" /><Relationship Id="rId69"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Relationships xmlns="http://schemas.openxmlformats.org/package/2006/relationships"><Relationship Id="rId8" Target="../slideLayouts/slideLayout8.xml" Type="http://schemas.openxmlformats.org/officeDocument/2006/relationships/slideLayout" /><Relationship Id="rId3" Target="../slideLayouts/slideLayout3.xml" Type="http://schemas.openxmlformats.org/officeDocument/2006/relationships/slideLayout" /><Relationship Id="rId7" Target="../slideLayouts/slideLayout7.xml" Type="http://schemas.openxmlformats.org/officeDocument/2006/relationships/slideLayout" /><Relationship Id="rId12" Target="../theme/theme1.xml" Type="http://schemas.openxmlformats.org/officeDocument/2006/relationships/theme" /><Relationship Id="rId2" Target="../slideLayouts/slideLayout2.xml" Type="http://schemas.openxmlformats.org/officeDocument/2006/relationships/slideLayout" /><Relationship Id="rId1" Target="../slideLayouts/slideLayout1.xml" Type="http://schemas.openxmlformats.org/officeDocument/2006/relationships/slideLayout" /><Relationship Id="rId6" Target="../slideLayouts/slideLayout6.xml" Type="http://schemas.openxmlformats.org/officeDocument/2006/relationships/slideLayout" /><Relationship Id="rId11" Target="../slideLayouts/slideLayout11.xml" Type="http://schemas.openxmlformats.org/officeDocument/2006/relationships/slideLayout" /><Relationship Id="rId5" Target="../slideLayouts/slideLayout5.xml" Type="http://schemas.openxmlformats.org/officeDocument/2006/relationships/slideLayout" /><Relationship Id="rId10" Target="../slideLayouts/slideLayout10.xml" Type="http://schemas.openxmlformats.org/officeDocument/2006/relationships/slideLayout" /><Relationship Id="rId4" Target="../slideLayouts/slideLayout4.xml" Type="http://schemas.openxmlformats.org/officeDocument/2006/relationships/slideLayout" /><Relationship Id="rId9" Target="../slideLayouts/slideLayout9.xml" Type="http://schemas.openxmlformats.org/officeDocument/2006/relationships/slideLayout"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anchor="ctr" bIns="45720" lIns="91440" rIns="91440" rtlCol="0" tIns="45720" vert="horz">
            <a:normAutofit/>
          </a:bodyPr>
          <a:lstStyle/>
          <a:p>
            <a:r>
              <a:rPr lang="en-US"/>
              <a:t>Click to edit Master title style</a:t>
            </a:r>
          </a:p>
        </p:txBody>
      </p:sp>
      <p:sp>
        <p:nvSpPr>
          <p:cNvPr id="3" name="Text Placeholder 2"/>
          <p:cNvSpPr>
            <a:spLocks noGrp="1"/>
          </p:cNvSpPr>
          <p:nvPr>
            <p:ph idx="1" type="body"/>
          </p:nvPr>
        </p:nvSpPr>
        <p:spPr>
          <a:xfrm>
            <a:off x="457200" y="1200151"/>
            <a:ext cx="8229600" cy="3394472"/>
          </a:xfrm>
          <a:prstGeom prst="rect">
            <a:avLst/>
          </a:prstGeom>
        </p:spPr>
        <p:txBody>
          <a:bodyPr bIns="45720" lIns="91440" rIns="91440" rtlCol="0" tIns="45720"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idx="2" sz="half" type="dt"/>
          </p:nvPr>
        </p:nvSpPr>
        <p:spPr>
          <a:xfrm>
            <a:off x="457200" y="4767263"/>
            <a:ext cx="2133600" cy="273844"/>
          </a:xfrm>
          <a:prstGeom prst="rect">
            <a:avLst/>
          </a:prstGeom>
        </p:spPr>
        <p:txBody>
          <a:bodyPr anchor="ctr" bIns="45720" lIns="91440" rIns="91440" rtlCol="0" tIns="45720" vert="horz"/>
          <a:lstStyle>
            <a:lvl1pPr algn="l">
              <a:defRPr sz="900">
                <a:solidFill>
                  <a:schemeClr val="tx1">
                    <a:tint val="75000"/>
                  </a:schemeClr>
                </a:solidFill>
              </a:defRPr>
            </a:lvl1pPr>
          </a:lstStyle>
          <a:p>
            <a:fld id="{241EB5C9-1307-BA42-ABA2-0BC069CD8E7F}" type="datetimeFigureOut">
              <a:rPr lang="en-US" smtClean="0"/>
              <a:t>1/2/22</a:t>
            </a:fld>
            <a:endParaRPr lang="en-US"/>
          </a:p>
        </p:txBody>
      </p:sp>
      <p:sp>
        <p:nvSpPr>
          <p:cNvPr id="5" name="Footer Placeholder 4"/>
          <p:cNvSpPr>
            <a:spLocks noGrp="1"/>
          </p:cNvSpPr>
          <p:nvPr>
            <p:ph idx="3" sz="quarter" type="ftr"/>
          </p:nvPr>
        </p:nvSpPr>
        <p:spPr>
          <a:xfrm>
            <a:off x="3124200" y="4767263"/>
            <a:ext cx="2895600" cy="273844"/>
          </a:xfrm>
          <a:prstGeom prst="rect">
            <a:avLst/>
          </a:prstGeom>
        </p:spPr>
        <p:txBody>
          <a:bodyPr anchor="ctr" bIns="45720" lIns="91440" rIns="91440" rtlCol="0" tIns="45720" vert="horz"/>
          <a:lstStyle>
            <a:lvl1pPr algn="ctr">
              <a:defRPr sz="900">
                <a:solidFill>
                  <a:schemeClr val="tx1">
                    <a:tint val="75000"/>
                  </a:schemeClr>
                </a:solidFill>
              </a:defRPr>
            </a:lvl1pPr>
          </a:lstStyle>
          <a:p>
            <a:endParaRPr lang="en-US"/>
          </a:p>
        </p:txBody>
      </p:sp>
      <p:sp>
        <p:nvSpPr>
          <p:cNvPr id="6" name="Slide Number Placeholder 5"/>
          <p:cNvSpPr>
            <a:spLocks noGrp="1"/>
          </p:cNvSpPr>
          <p:nvPr>
            <p:ph idx="4" sz="quarter" type="sldNum"/>
          </p:nvPr>
        </p:nvSpPr>
        <p:spPr>
          <a:xfrm>
            <a:off x="6553200" y="4767263"/>
            <a:ext cx="2133600" cy="273844"/>
          </a:xfrm>
          <a:prstGeom prst="rect">
            <a:avLst/>
          </a:prstGeom>
        </p:spPr>
        <p:txBody>
          <a:bodyPr anchor="ctr" bIns="45720" lIns="91440" rIns="91440" rtlCol="0" tIns="45720" vert="horz"/>
          <a:lstStyle>
            <a:lvl1pPr algn="r">
              <a:defRPr sz="9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eaLnBrk="1" hangingPunct="1" latinLnBrk="0" rtl="0">
        <a:spcBef>
          <a:spcPct val="0"/>
        </a:spcBef>
        <a:buNone/>
        <a:defRPr kern="1200" sz="3300">
          <a:solidFill>
            <a:schemeClr val="tx1"/>
          </a:solidFill>
          <a:latin typeface="+mj-lt"/>
          <a:ea typeface="+mj-ea"/>
          <a:cs typeface="+mj-cs"/>
        </a:defRPr>
      </a:lvl1pPr>
    </p:titleStyle>
    <p:bodyStyle>
      <a:lvl1pPr algn="l" defTabSz="342900" eaLnBrk="1" hangingPunct="1" indent="-342900" latinLnBrk="0" marL="342900" rtl="0">
        <a:spcBef>
          <a:spcPct val="20000"/>
        </a:spcBef>
        <a:buFont typeface="Arial"/>
        <a:buChar char="•"/>
        <a:defRPr kern="1200" sz="2400">
          <a:solidFill>
            <a:schemeClr val="tx1"/>
          </a:solidFill>
          <a:latin typeface="+mn-lt"/>
          <a:ea typeface="+mn-ea"/>
          <a:cs typeface="+mn-cs"/>
        </a:defRPr>
      </a:lvl1pPr>
      <a:lvl2pPr algn="l" defTabSz="342900" eaLnBrk="1" hangingPunct="1" indent="-342900" latinLnBrk="0" marL="685800" rtl="0">
        <a:spcBef>
          <a:spcPct val="20000"/>
        </a:spcBef>
        <a:buFont typeface="Arial"/>
        <a:buChar char="–"/>
        <a:defRPr kern="1200" sz="2100">
          <a:solidFill>
            <a:schemeClr val="tx1"/>
          </a:solidFill>
          <a:latin typeface="+mn-lt"/>
          <a:ea typeface="+mn-ea"/>
          <a:cs typeface="+mn-cs"/>
        </a:defRPr>
      </a:lvl2pPr>
      <a:lvl3pPr algn="l" defTabSz="342900" eaLnBrk="1" hangingPunct="1" indent="-342900" latinLnBrk="0" marL="1028700" rtl="0">
        <a:spcBef>
          <a:spcPct val="20000"/>
        </a:spcBef>
        <a:buFont typeface="Arial"/>
        <a:buChar char="•"/>
        <a:defRPr kern="1200" sz="1800">
          <a:solidFill>
            <a:schemeClr val="tx1"/>
          </a:solidFill>
          <a:latin typeface="+mn-lt"/>
          <a:ea typeface="+mn-ea"/>
          <a:cs typeface="+mn-cs"/>
        </a:defRPr>
      </a:lvl3pPr>
      <a:lvl4pPr algn="l" defTabSz="342900" eaLnBrk="1" hangingPunct="1" indent="-342900" latinLnBrk="0" marL="1371600" rtl="0">
        <a:spcBef>
          <a:spcPct val="20000"/>
        </a:spcBef>
        <a:buFont typeface="Arial"/>
        <a:buChar char="–"/>
        <a:defRPr kern="1200" sz="1500">
          <a:solidFill>
            <a:schemeClr val="tx1"/>
          </a:solidFill>
          <a:latin typeface="+mn-lt"/>
          <a:ea typeface="+mn-ea"/>
          <a:cs typeface="+mn-cs"/>
        </a:defRPr>
      </a:lvl4pPr>
      <a:lvl5pPr algn="l" defTabSz="342900" eaLnBrk="1" hangingPunct="1" indent="-342900" latinLnBrk="0" marL="1714500" rtl="0">
        <a:spcBef>
          <a:spcPct val="20000"/>
        </a:spcBef>
        <a:buFont typeface="Arial"/>
        <a:buChar char="»"/>
        <a:defRPr kern="1200" sz="1500">
          <a:solidFill>
            <a:schemeClr val="tx1"/>
          </a:solidFill>
          <a:latin typeface="+mn-lt"/>
          <a:ea typeface="+mn-ea"/>
          <a:cs typeface="+mn-cs"/>
        </a:defRPr>
      </a:lvl5pPr>
      <a:lvl6pPr algn="l" defTabSz="342900" eaLnBrk="1" hangingPunct="1" indent="-342900" latinLnBrk="0" marL="2057400" rtl="0">
        <a:spcBef>
          <a:spcPct val="20000"/>
        </a:spcBef>
        <a:buFont typeface="Arial"/>
        <a:buChar char="•"/>
        <a:defRPr kern="1200" sz="1500">
          <a:solidFill>
            <a:schemeClr val="tx1"/>
          </a:solidFill>
          <a:latin typeface="+mn-lt"/>
          <a:ea typeface="+mn-ea"/>
          <a:cs typeface="+mn-cs"/>
        </a:defRPr>
      </a:lvl6pPr>
      <a:lvl7pPr algn="l" defTabSz="342900" eaLnBrk="1" hangingPunct="1" indent="-342900" latinLnBrk="0" marL="2400300" rtl="0">
        <a:spcBef>
          <a:spcPct val="20000"/>
        </a:spcBef>
        <a:buFont typeface="Arial"/>
        <a:buChar char="•"/>
        <a:defRPr kern="1200" sz="1500">
          <a:solidFill>
            <a:schemeClr val="tx1"/>
          </a:solidFill>
          <a:latin typeface="+mn-lt"/>
          <a:ea typeface="+mn-ea"/>
          <a:cs typeface="+mn-cs"/>
        </a:defRPr>
      </a:lvl7pPr>
      <a:lvl8pPr algn="l" defTabSz="342900" eaLnBrk="1" hangingPunct="1" indent="-342900" latinLnBrk="0" marL="2743200" rtl="0">
        <a:spcBef>
          <a:spcPct val="20000"/>
        </a:spcBef>
        <a:buFont typeface="Arial"/>
        <a:buChar char="•"/>
        <a:defRPr kern="1200" sz="1500">
          <a:solidFill>
            <a:schemeClr val="tx1"/>
          </a:solidFill>
          <a:latin typeface="+mn-lt"/>
          <a:ea typeface="+mn-ea"/>
          <a:cs typeface="+mn-cs"/>
        </a:defRPr>
      </a:lvl8pPr>
      <a:lvl9pPr algn="l" defTabSz="342900" eaLnBrk="1" hangingPunct="1" indent="-342900" latinLnBrk="0" marL="3086100" rtl="0">
        <a:spcBef>
          <a:spcPct val="20000"/>
        </a:spcBef>
        <a:buFont typeface="Arial"/>
        <a:buChar char="•"/>
        <a:defRPr kern="1200" sz="1500">
          <a:solidFill>
            <a:schemeClr val="tx1"/>
          </a:solidFill>
          <a:latin typeface="+mn-lt"/>
          <a:ea typeface="+mn-ea"/>
          <a:cs typeface="+mn-cs"/>
        </a:defRPr>
      </a:lvl9pPr>
    </p:bodyStyle>
    <p:otherStyle>
      <a:defPPr>
        <a:defRPr lang="en-US"/>
      </a:defPPr>
      <a:lvl1pPr algn="l" defTabSz="342900" eaLnBrk="1" hangingPunct="1" latinLnBrk="0" marL="0" rtl="0">
        <a:defRPr kern="1200" sz="1350">
          <a:solidFill>
            <a:schemeClr val="tx1"/>
          </a:solidFill>
          <a:latin typeface="+mn-lt"/>
          <a:ea typeface="+mn-ea"/>
          <a:cs typeface="+mn-cs"/>
        </a:defRPr>
      </a:lvl1pPr>
      <a:lvl2pPr algn="l" defTabSz="342900" eaLnBrk="1" hangingPunct="1" latinLnBrk="0" marL="342900" rtl="0">
        <a:defRPr kern="1200" sz="1350">
          <a:solidFill>
            <a:schemeClr val="tx1"/>
          </a:solidFill>
          <a:latin typeface="+mn-lt"/>
          <a:ea typeface="+mn-ea"/>
          <a:cs typeface="+mn-cs"/>
        </a:defRPr>
      </a:lvl2pPr>
      <a:lvl3pPr algn="l" defTabSz="342900" eaLnBrk="1" hangingPunct="1" latinLnBrk="0" marL="685800" rtl="0">
        <a:defRPr kern="1200" sz="1350">
          <a:solidFill>
            <a:schemeClr val="tx1"/>
          </a:solidFill>
          <a:latin typeface="+mn-lt"/>
          <a:ea typeface="+mn-ea"/>
          <a:cs typeface="+mn-cs"/>
        </a:defRPr>
      </a:lvl3pPr>
      <a:lvl4pPr algn="l" defTabSz="342900" eaLnBrk="1" hangingPunct="1" latinLnBrk="0" marL="1028700" rtl="0">
        <a:defRPr kern="1200" sz="1350">
          <a:solidFill>
            <a:schemeClr val="tx1"/>
          </a:solidFill>
          <a:latin typeface="+mn-lt"/>
          <a:ea typeface="+mn-ea"/>
          <a:cs typeface="+mn-cs"/>
        </a:defRPr>
      </a:lvl4pPr>
      <a:lvl5pPr algn="l" defTabSz="342900" eaLnBrk="1" hangingPunct="1" latinLnBrk="0" marL="1371600" rtl="0">
        <a:defRPr kern="1200" sz="1350">
          <a:solidFill>
            <a:schemeClr val="tx1"/>
          </a:solidFill>
          <a:latin typeface="+mn-lt"/>
          <a:ea typeface="+mn-ea"/>
          <a:cs typeface="+mn-cs"/>
        </a:defRPr>
      </a:lvl5pPr>
      <a:lvl6pPr algn="l" defTabSz="342900" eaLnBrk="1" hangingPunct="1" latinLnBrk="0" marL="1714500" rtl="0">
        <a:defRPr kern="1200" sz="1350">
          <a:solidFill>
            <a:schemeClr val="tx1"/>
          </a:solidFill>
          <a:latin typeface="+mn-lt"/>
          <a:ea typeface="+mn-ea"/>
          <a:cs typeface="+mn-cs"/>
        </a:defRPr>
      </a:lvl6pPr>
      <a:lvl7pPr algn="l" defTabSz="342900" eaLnBrk="1" hangingPunct="1" latinLnBrk="0" marL="2057400" rtl="0">
        <a:defRPr kern="1200" sz="1350">
          <a:solidFill>
            <a:schemeClr val="tx1"/>
          </a:solidFill>
          <a:latin typeface="+mn-lt"/>
          <a:ea typeface="+mn-ea"/>
          <a:cs typeface="+mn-cs"/>
        </a:defRPr>
      </a:lvl7pPr>
      <a:lvl8pPr algn="l" defTabSz="342900" eaLnBrk="1" hangingPunct="1" latinLnBrk="0" marL="2400300" rtl="0">
        <a:defRPr kern="1200" sz="1350">
          <a:solidFill>
            <a:schemeClr val="tx1"/>
          </a:solidFill>
          <a:latin typeface="+mn-lt"/>
          <a:ea typeface="+mn-ea"/>
          <a:cs typeface="+mn-cs"/>
        </a:defRPr>
      </a:lvl8pPr>
      <a:lvl9pPr algn="l" defTabSz="342900" eaLnBrk="1" hangingPunct="1" latinLnBrk="0" marL="2743200" rtl="0">
        <a:defRPr kern="1200" sz="135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png" /></Relationships>
</file>

<file path=ppt/slides/_rels/slide1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png" /></Relationships>
</file>

<file path=ppt/slides/_rels/slide1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0.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6.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0.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2.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6.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50.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5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3.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s>
</file>

<file path=ppt/slides/_rels/slide5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5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6.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5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5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0.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6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2.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6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6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png" /></Relationships>
</file>

<file path=ppt/slides/_rels/slide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　チュートリアル: 講義録画・録音ファイルと生成AIから 教科書を作ろう</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4_image1.png" id="0" name="Picture 1"/>
          <p:cNvPicPr>
            <a:picLocks noGrp="1" noChangeAspect="1"/>
          </p:cNvPicPr>
          <p:nvPr/>
        </p:nvPicPr>
        <p:blipFill>
          <a:blip r:embed="rId2"/>
          <a:stretch>
            <a:fillRect/>
          </a:stretch>
        </p:blipFill>
        <p:spPr bwMode="auto">
          <a:xfrm>
            <a:off x="3162300" y="1193800"/>
            <a:ext cx="28194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a:t>
            </a:r>
          </a:p>
        </p:txBody>
      </p:sp>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5　公開NotebookLM (質問してみよう！)</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Gmailアカウントがあれば誰でも利用可能！著作権やAIに関する質問ができる、統計力学の講義用Notebookも公開されています。AIに直接疑問をぶつけてみましょう！</a:t>
            </a:r>
          </a:p>
        </p:txBody>
      </p:sp>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5_image1.png" id="0" name="Picture 1"/>
          <p:cNvPicPr>
            <a:picLocks noGrp="1" noChangeAspect="1"/>
          </p:cNvPicPr>
          <p:nvPr/>
        </p:nvPicPr>
        <p:blipFill>
          <a:blip r:embed="rId2"/>
          <a:stretch>
            <a:fillRect/>
          </a:stretch>
        </p:blipFill>
        <p:spPr bwMode="auto">
          <a:xfrm>
            <a:off x="3162300" y="1193800"/>
            <a:ext cx="28194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スライド5の図1</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6　教科書の作成: AIにお願いするだけで生成！</a:t>
            </a:r>
          </a:p>
        </p:txBody>
      </p:sp>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まずは一番簡単な方法から！AIにプロンプト（お願いの文章）を入力するだけで、あっという間に教科書が作れます。</a:t>
            </a:r>
          </a:p>
        </p:txBody>
      </p:sp>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12　AIだけで作る方法1: Office365 MS-Word + Copilot</a:t>
            </a:r>
          </a:p>
        </p:txBody>
      </p:sp>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Microsoft Office365のWordを使っているなら、「Copilot（コパイロット）」というAI機能を使うのが一番手軽です。</a:t>
            </a:r>
          </a:p>
        </p:txBody>
      </p:sp>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13　AIへのお願いの仕方（プロンプトの例）</a:t>
            </a:r>
          </a:p>
        </p:txBody>
      </p:sp>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WordのCopilotに、以下のような「プロンプト（AIへのお願いの文章）」を入力するだけ！</a:t>
            </a:r>
          </a:p>
          <a:p>
            <a:pPr lvl="0" indent="0" marL="0">
              <a:buNone/>
            </a:pPr>
            <a:r>
              <a:rPr b="1"/>
              <a:t>プロンプト:</a:t>
            </a:r>
            <a:r>
              <a:rPr/>
              <a:t> 統計力学概論の講義の教科書を作ってください。以下の要件を満たしてください。</a:t>
            </a:r>
          </a:p>
          <a:p>
            <a:pPr lvl="0" indent="0" marL="0">
              <a:buNone/>
            </a:pPr>
            <a:r>
              <a:rPr b="1"/>
              <a:t>条件:</a:t>
            </a:r>
            <a:r>
              <a:rPr/>
              <a:t> * 聴講者は材料工学科 学部2年生 * 100分の授業 * 数式を含める * 学生が興味を持ちそうな話などを入れる</a:t>
            </a:r>
          </a:p>
          <a:p>
            <a:pPr lvl="0" indent="0" marL="0">
              <a:buNone/>
            </a:pPr>
            <a:r>
              <a:rPr b="1"/>
              <a:t>講義内容:</a:t>
            </a:r>
            <a:r>
              <a:rPr/>
              <a:t> * 統計力学と熱力学の関係 * 統計力学の考え方 * 統計分布関数 * 応用</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今日のテーマは、AIを使って講義の録画や録音、資料から、サクッと教科書を作っちゃおう！というお話です。東京科学大学の神谷利夫先生の研究をご紹介しますね。</a:t>
            </a:r>
          </a:p>
          <a:p>
            <a:pPr lvl="0" indent="0" marL="0">
              <a:buNone/>
            </a:pPr>
            <a:r>
              <a:rPr/>
              <a:t>この技術には、最新のAIツール (Microsoft365 Copilot / Chat GPT5 / Gemini 2.5等) が使われているんですって！</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14　AIだけで作る方法2: Webサイトの生成AIを使う</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WordにCopilotがない場合でも、GeminiやChat GPTといったWebサイトの生成AIを使えば、同様に教科書が作成できます。</a:t>
            </a:r>
          </a:p>
          <a:p>
            <a:pPr lvl="0" indent="0" marL="0">
              <a:buNone/>
            </a:pPr>
            <a:r>
              <a:rPr/>
              <a:t>AIの出力を直接Wordに貼り付けることもできますし、「Markdown」というシンプルなテキスト形式で出力させて、専用ツールでWordファイルに変換することも可能です。</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15　AIツールの選び方 (Gemini 2.5 Flashがおすすめな理由)</a:t>
            </a:r>
          </a:p>
        </p:txBody>
      </p:sp>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様々な生成AIを比較した結果、教科書作成には「Gemini 2.5 Flash」がおすすめです。</a:t>
            </a:r>
          </a:p>
          <a:p>
            <a:pPr lvl="0" indent="0" marL="0">
              <a:buNone/>
            </a:pPr>
            <a:r>
              <a:rPr/>
              <a:t>Chat GPTは短く要約しがちで情報が不足することがありましたが、Gemini 2.5 Flashはより詳細な内容を生成してくれます。</a:t>
            </a:r>
          </a:p>
        </p:txBody>
      </p:sp>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16　AIで教科書を作る流れ (とってもシンプル！)</a:t>
            </a:r>
          </a:p>
        </p:txBody>
      </p:sp>
    </p:spTree>
  </p:cSl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AIに教科書を作成してもらう手順は、以下のシンプルな2ステップです。</a:t>
            </a:r>
          </a:p>
          <a:p>
            <a:pPr lvl="0" indent="-342900" marL="342900">
              <a:buAutoNum type="arabicPeriod"/>
            </a:pPr>
            <a:r>
              <a:rPr/>
              <a:t>生成AIにプロンプト（お願いの文章）を入れて、教科書のMarkdownテキストを入手。</a:t>
            </a:r>
          </a:p>
          <a:p>
            <a:pPr lvl="0" indent="-342900" marL="342900">
              <a:buAutoNum type="arabicPeriod"/>
            </a:pPr>
            <a:r>
              <a:rPr/>
              <a:t>入手したMarkdownファイルをMS-Wordに変換する。</a:t>
            </a:r>
          </a:p>
        </p:txBody>
      </p:sp>
    </p:spTree>
  </p:cSl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24　AIにうまく伝わらなかった失敗例</a:t>
            </a:r>
          </a:p>
        </p:txBody>
      </p:sp>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AIとの対話にはコツが必要です。</a:t>
            </a:r>
          </a:p>
          <a:p>
            <a:pPr lvl="0" indent="0" marL="0">
              <a:buNone/>
            </a:pPr>
            <a:r>
              <a:rPr b="1"/>
              <a:t>失敗したプロンプトの例:</a:t>
            </a:r>
            <a:r>
              <a:rPr/>
              <a:t> 「統計力学概論の講義の教科書を作ってください。(中略) Markdown形式でコピペできる形で出力する」</a:t>
            </a:r>
          </a:p>
          <a:p>
            <a:pPr lvl="0" indent="0" marL="0">
              <a:buNone/>
            </a:pPr>
            <a:r>
              <a:rPr/>
              <a:t>この指令でも、AIがMarkdownをWeb表示に変換して出力してしまうことがありました。</a:t>
            </a:r>
          </a:p>
        </p:txBody>
      </p:sp>
    </p:spTree>
  </p:cSl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25　AIへのお願いの仕方 (プロンプトのコツ)</a:t>
            </a:r>
          </a:p>
        </p:txBody>
      </p:sp>
    </p:spTree>
  </p:cSl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AIに意図を正確に伝えるための「プロンプトのコツ」です。</a:t>
            </a:r>
          </a:p>
          <a:p>
            <a:pPr lvl="0" indent="0" marL="0">
              <a:buNone/>
            </a:pPr>
            <a:r>
              <a:rPr/>
              <a:t>AIのWebUIは、出力をHTML+CSSに整形して表示します。そのため、Markdownで出力させたい場合でも、その部分がHTMLに変換されてしまうことがあります。</a:t>
            </a:r>
          </a:p>
          <a:p>
            <a:pPr lvl="0" indent="0" marL="0">
              <a:buNone/>
            </a:pPr>
            <a:r>
              <a:rPr b="1"/>
              <a:t>【AIにMarkdownテキストを正確に出力させるためのプロンプト】</a:t>
            </a:r>
            <a:r>
              <a:rPr/>
              <a:t> 「出力形式は、Markdownの書式がそのまま見えるように、コードブロック形式（</a:t>
            </a:r>
            <a:r>
              <a:rPr>
                <a:latin typeface="Courier"/>
              </a:rPr>
              <a:t>markdown ...</a:t>
            </a:r>
            <a:r>
              <a:rPr/>
              <a:t>）で出力してください」</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　AIでできること、そして使う上での注意点</a:t>
            </a:r>
          </a:p>
        </p:txBody>
      </p:sp>
    </p:spTree>
  </p:cSl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26　プロンプトを工夫した成功例</a:t>
            </a:r>
          </a:p>
        </p:txBody>
      </p:sp>
    </p:spTree>
  </p:cSl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プロンプトを工夫すれば、AIは指示通りに動いてくれます。</a:t>
            </a:r>
          </a:p>
          <a:p>
            <a:pPr lvl="0" indent="0" marL="0">
              <a:buNone/>
            </a:pPr>
            <a:r>
              <a:rPr b="1"/>
              <a:t>プロンプトの例:</a:t>
            </a:r>
            <a:r>
              <a:rPr/>
              <a:t> 統計力学概論の講義の教科書を作ってください。以下の要件を満たしてください。 </a:t>
            </a:r>
            <a:r>
              <a:rPr b="1"/>
              <a:t>条件:</a:t>
            </a:r>
            <a:r>
              <a:rPr/>
              <a:t> * 聴講者は材料工学科 学部2年生 * 100分の授業 * 数式を含める * 学生が興味を持ちそうな話などを入れる * </a:t>
            </a:r>
            <a:r>
              <a:rPr b="1"/>
              <a:t>出力形式は、Markdownの書式がそのまま見えるように、コードブロック形式（</a:t>
            </a:r>
            <a:r>
              <a:rPr b="1">
                <a:latin typeface="Courier"/>
              </a:rPr>
              <a:t>markdown ...</a:t>
            </a:r>
            <a:r>
              <a:rPr b="1"/>
              <a:t>）で出力してください。</a:t>
            </a:r>
            <a:r>
              <a:rPr/>
              <a:t> </a:t>
            </a:r>
            <a:r>
              <a:rPr b="1"/>
              <a:t>講義内容:</a:t>
            </a:r>
            <a:r>
              <a:rPr/>
              <a:t> * 統計力学と熱力学の関係 * 統計力学の考え方 * 統計分布関数 * 応用</a:t>
            </a:r>
          </a:p>
          <a:p>
            <a:pPr lvl="0" indent="0" marL="0">
              <a:buNone/>
            </a:pPr>
            <a:r>
              <a:rPr/>
              <a:t>このように具体的に指定することで、AIは期待通りのMarkdownテキストを生成します。</a:t>
            </a:r>
          </a:p>
        </p:txBody>
      </p:sp>
    </p:spTree>
  </p:cSl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28　大事な注意点: 著作権とハルシネーション (AIの「うそ」に気を付けて！)</a:t>
            </a:r>
          </a:p>
        </p:txBody>
      </p:sp>
    </p:spTree>
  </p:cSl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生成AIを活用する上で、特に注意すべき点を再確認しましょう。</a:t>
            </a:r>
          </a:p>
          <a:p>
            <a:pPr lvl="0"/>
            <a:r>
              <a:rPr b="1"/>
              <a:t>間違い (ハルシネーション) のチェックは必ず行う必要があります。</a:t>
            </a:r>
            <a:r>
              <a:rPr/>
              <a:t> AIはもっともらしいデタラメを生成することがあります。内容の正確性は、人間が確認することが必須です。</a:t>
            </a:r>
          </a:p>
          <a:p>
            <a:pPr lvl="0"/>
            <a:r>
              <a:rPr b="1"/>
              <a:t>著作権について:</a:t>
            </a:r>
          </a:p>
          <a:p>
            <a:pPr lvl="1"/>
            <a:r>
              <a:rPr/>
              <a:t>AIが自動生成したものをそのまま使用する場合、人間の創作的関与が少ないため、著作権が認められない可能性が高いです。</a:t>
            </a:r>
          </a:p>
          <a:p>
            <a:pPr lvl="1"/>
            <a:r>
              <a:rPr/>
              <a:t>人間がアイデアや表現を盛り込むなど、創作性を含めるプロンプトを使った場合、著作権が認められる可能性があります。</a:t>
            </a:r>
          </a:p>
          <a:p>
            <a:pPr lvl="1"/>
            <a:r>
              <a:rPr/>
              <a:t>既存の講義資料など、教師の創作物をAIで教科書化する場合、教師の著作権が認められる可能性が高くなります。</a:t>
            </a:r>
          </a:p>
          <a:p>
            <a:pPr lvl="0"/>
            <a:r>
              <a:rPr b="1"/>
              <a:t>AI生成物の教育利用について:</a:t>
            </a:r>
            <a:r>
              <a:rPr/>
              <a:t> 生成AIが自動生成したものをそのまま教育に使うことの是非は、常に検討が必要です。</a:t>
            </a:r>
          </a:p>
        </p:txBody>
      </p:sp>
    </p:spTree>
  </p:cSl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29　教科書の作成: 講義の音声や資料をAIに読ませる！</a:t>
            </a:r>
          </a:p>
        </p:txBody>
      </p:sp>
    </p:spTree>
  </p:cSl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もっとハイクオリティな教科書を作るには、先生たちが普段使っている講義の「音声データ」や「PowerPointのスライド」をAIに活用させるのが効果的です。</a:t>
            </a:r>
          </a:p>
        </p:txBody>
      </p:sp>
    </p:spTree>
  </p:cSl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30　講義資料から教科書を作る流れ</a:t>
            </a:r>
          </a:p>
        </p:txBody>
      </p:sp>
    </p:spTree>
  </p:cSl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講義資料から教科書を作成する全体像です。</a:t>
            </a:r>
          </a:p>
          <a:p>
            <a:pPr lvl="0" indent="0" marL="0">
              <a:buNone/>
            </a:pPr>
            <a:r>
              <a:rPr/>
              <a:t>録画・録音ファイル ↓ （文字起こしツール） 文字起こしテキスト</a:t>
            </a:r>
          </a:p>
          <a:p>
            <a:pPr lvl="0" indent="0" marL="0">
              <a:buNone/>
            </a:pPr>
            <a:r>
              <a:rPr/>
              <a:t>講義スライドPPTX ↓ （変換ツール） スライドのMarkdownテキスト</a:t>
            </a:r>
          </a:p>
          <a:p>
            <a:pPr lvl="0" indent="0" marL="0">
              <a:buNone/>
            </a:pPr>
            <a:r>
              <a:rPr/>
              <a:t>これらのテキストデータを生成AIに入力することで、教科書とスライドのMarkdownテキストが生成されます。</a:t>
            </a:r>
          </a:p>
          <a:p>
            <a:pPr lvl="0" indent="0" marL="0">
              <a:buNone/>
            </a:pPr>
            <a:r>
              <a:rPr/>
              <a:t>最終的に、これらのMarkdownファイルをPandocなどのツールで、MS-WordやMS-PowerPoint形式に変換します。 AIはプロンプト次第で、多言語出力、レベル調整、数式・説明・コラムの補完なども可能です。</a:t>
            </a:r>
          </a:p>
        </p:txBody>
      </p:sp>
    </p:spTree>
  </p:cSl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31　音声ファイルから文字を起こす方法 (便利なWebサービス)</a:t>
            </a:r>
          </a:p>
        </p:txBody>
      </p:sp>
    </p:spTree>
  </p:cSl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講義の音声ファイルから文字起こしをするには、様々な便利なツールがあります。</a:t>
            </a:r>
          </a:p>
          <a:p>
            <a:pPr lvl="0"/>
            <a:r>
              <a:rPr b="1"/>
              <a:t>デスクトップアプリ:</a:t>
            </a:r>
          </a:p>
          <a:p>
            <a:pPr lvl="1"/>
            <a:r>
              <a:rPr/>
              <a:t>Office365 Microsoft Word（トランスクリプト機能）</a:t>
            </a:r>
          </a:p>
          <a:p>
            <a:pPr lvl="1"/>
            <a:r>
              <a:rPr/>
              <a:t>Zoom（リアルタイム処理、クラウド録画＋音声文字起こし）</a:t>
            </a:r>
          </a:p>
          <a:p>
            <a:pPr lvl="0"/>
            <a:r>
              <a:rPr b="1"/>
              <a:t>Webサービス:</a:t>
            </a:r>
          </a:p>
          <a:p>
            <a:pPr lvl="1"/>
            <a:r>
              <a:rPr/>
              <a:t>Notta: https://www.notta.ai/</a:t>
            </a:r>
          </a:p>
          <a:p>
            <a:pPr lvl="1"/>
            <a:r>
              <a:rPr/>
              <a:t>OpenAI Whisper: https://openai.com/ja-JP/index/whisper/（バッチ処理型、無料）</a:t>
            </a:r>
          </a:p>
          <a:p>
            <a:pPr lvl="1"/>
            <a:r>
              <a:rPr/>
              <a:t>Google Speech-to-Text: https://cloud.google.com/speech-to-text（話者分離、自動句読点、リアルタイム処理可能、月60分まで無料）</a:t>
            </a:r>
          </a:p>
          <a:p>
            <a:pPr lvl="0" indent="0" marL="0">
              <a:buNone/>
            </a:pPr>
            <a:r>
              <a:rPr/>
              <a:t>これらのサービスを使えば、手軽に音声からテキストを作成できます。</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AIで教科書を作るって、どんなことができるんでしょう？大きく分けて３つのことができます。</a:t>
            </a:r>
          </a:p>
          <a:p>
            <a:pPr lvl="0" indent="-342900" marL="342900">
              <a:buAutoNum type="arabicPeriod"/>
            </a:pPr>
            <a:r>
              <a:rPr/>
              <a:t>何もないところからAIに教科書を作ってもらう。</a:t>
            </a:r>
          </a:p>
          <a:p>
            <a:pPr lvl="0" indent="-342900" marL="342900">
              <a:buAutoNum type="arabicPeriod"/>
            </a:pPr>
            <a:r>
              <a:rPr/>
              <a:t>皆さんの講義資料（録音やPowerPoint）を入力して、AIに教科書を作ってもらう。</a:t>
            </a:r>
          </a:p>
          <a:p>
            <a:pPr lvl="0" indent="-342900" marL="342900">
              <a:buAutoNum type="arabicPeriod"/>
            </a:pPr>
            <a:r>
              <a:rPr/>
              <a:t>AIを使う上での大切な注意点（著作権や間違いがないかチェックすること）も忘れずに！</a:t>
            </a:r>
          </a:p>
          <a:p>
            <a:pPr lvl="0" indent="0" marL="0">
              <a:buNone/>
            </a:pPr>
            <a:r>
              <a:rPr/>
              <a:t>今日は特に2番の「持ってる資料を活かす方法」と、3番の「注意点」を中心に、皆さんの身近な話題としてお伝えします！</a:t>
            </a:r>
          </a:p>
        </p:txBody>
      </p:sp>
    </p:spTree>
  </p:cSl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33　講義音声の文字起こしをAIに入力！</a:t>
            </a:r>
          </a:p>
        </p:txBody>
      </p:sp>
    </p:spTree>
  </p:cSl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文字起こししたテキストは、Webサイトの生成AIに直接入力して教科書を作成できます。長いテキストの場合、AIに情報を整理してもらうために「2段階プロンプト」を使うのが効果的です。</a:t>
            </a:r>
          </a:p>
        </p:txBody>
      </p:sp>
    </p:spTree>
  </p:cSl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34　2段階プロンプトでAIに賢くお願い！</a:t>
            </a:r>
          </a:p>
        </p:txBody>
      </p:sp>
    </p:spTree>
  </p:cSl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AIに講義の文字起こしテキストから教科書を作成してもらうためのプロンプト例です。</a:t>
            </a:r>
          </a:p>
          <a:p>
            <a:pPr lvl="0" indent="0" marL="0">
              <a:buNone/>
            </a:pPr>
            <a:r>
              <a:rPr b="1"/>
              <a:t>Step1 プロンプト:</a:t>
            </a:r>
            <a:r>
              <a:rPr/>
              <a:t> 「以下は、統計力学の講義の文字起こしテキストです。学習してください。」 （ここに文字起こしテキストをコピペ）</a:t>
            </a:r>
          </a:p>
          <a:p>
            <a:pPr lvl="0" indent="0" marL="0">
              <a:buNone/>
            </a:pPr>
            <a:r>
              <a:rPr b="1"/>
              <a:t>Step2 プロンプト:</a:t>
            </a:r>
            <a:r>
              <a:rPr/>
              <a:t> 「あなたは大学で統計力学を研究している教授です。文字起こしテキストをもとに、統計力学概論の講義の教科書を作ってください。以下の要件を満たしてください。 </a:t>
            </a:r>
            <a:r>
              <a:rPr b="1"/>
              <a:t>条件:</a:t>
            </a:r>
            <a:r>
              <a:rPr/>
              <a:t> * 聴講者は材料工学科 学部2年生 * 100分の授業 * 数式を含める * 学生が興味を持ちそうな話などを入れる * 出力形式は、Markdownの書式がそのまま見えるように、コードブロック形式（</a:t>
            </a:r>
            <a:r>
              <a:rPr>
                <a:latin typeface="Courier"/>
              </a:rPr>
              <a:t>markdown ...</a:t>
            </a:r>
            <a:r>
              <a:rPr/>
              <a:t>）で出力してください。」</a:t>
            </a:r>
          </a:p>
        </p:txBody>
      </p:sp>
    </p:spTree>
  </p:cSl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35　音声データを使った教科書の特徴</a:t>
            </a:r>
          </a:p>
        </p:txBody>
      </p:sp>
    </p:spTree>
  </p:cSl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講義の音声データから作成した教科書には、次のような特徴があります。</a:t>
            </a:r>
          </a:p>
          <a:p>
            <a:pPr lvl="0"/>
            <a:r>
              <a:rPr b="1"/>
              <a:t>書式が反映される:</a:t>
            </a:r>
            <a:r>
              <a:rPr/>
              <a:t> AIがテキストを読み込み、見出しや箇条書きなど、読みやすい書式に整えてくれます。</a:t>
            </a:r>
          </a:p>
          <a:p>
            <a:pPr lvl="0"/>
            <a:r>
              <a:rPr b="1"/>
              <a:t>音声に無い数式も挿入される:</a:t>
            </a:r>
            <a:r>
              <a:rPr/>
              <a:t> 講義中には口頭で説明されたり、板書された数式も、AIが内容を理解して適切な箇所に挿入してくれることがあります。</a:t>
            </a:r>
          </a:p>
          <a:p>
            <a:pPr lvl="0"/>
            <a:r>
              <a:rPr b="1"/>
              <a:t>数式は数式エディタに変換:</a:t>
            </a:r>
            <a:r>
              <a:rPr/>
              <a:t> 挿入された数式は、Wordの数式エディタなどで編集できるきれいな形式で出力されます。</a:t>
            </a:r>
          </a:p>
        </p:txBody>
      </p:sp>
    </p:spTree>
  </p:cSl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41　AIによる文字起こしテキストの修正例 (専門家AIはすごい！)</a:t>
            </a:r>
          </a:p>
        </p:txBody>
      </p:sp>
    </p:spTree>
  </p:cSl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AIは、文字起こしで生じた誤字・誤変換を、専門知識に基づいて修正してくれます。</a:t>
            </a:r>
          </a:p>
          <a:p>
            <a:pPr lvl="0" indent="0" marL="0">
              <a:buNone/>
            </a:pPr>
            <a:r>
              <a:rPr b="1"/>
              <a:t>元の文字起こしテキストの例:</a:t>
            </a:r>
            <a:r>
              <a:rPr/>
              <a:t> 「だってここでは逆講師について 復習した後 共編半篇テンソルという概念について 学び逆講師と 実講師の関係にどのように関わってくるかについて説明をしていきます…」</a:t>
            </a:r>
          </a:p>
          <a:p>
            <a:pPr lvl="0" indent="0" marL="0">
              <a:buNone/>
            </a:pPr>
            <a:r>
              <a:rPr b="1"/>
              <a:t>AIが修正した教科書テキストの例:</a:t>
            </a:r>
            <a:r>
              <a:rPr/>
              <a:t> 「さて、ここでは逆格子について復習した後、共変反変テンソルという概念について学び、逆格子と実格子の関係にどのように関わってくるかについて説明をしていきます…」</a:t>
            </a:r>
          </a:p>
          <a:p>
            <a:pPr lvl="0"/>
            <a:r>
              <a:rPr b="1"/>
              <a:t>専門用語の修正:</a:t>
            </a:r>
            <a:r>
              <a:rPr/>
              <a:t> 「逆講師」を「逆格子」、「共編半篇テンソル」を「共変反変テンソル」など、文脈に合わせて正しく修正します。</a:t>
            </a:r>
          </a:p>
          <a:p>
            <a:pPr lvl="0"/>
            <a:r>
              <a:rPr b="1"/>
              <a:t>記号表記や怪しい表現の修正:</a:t>
            </a:r>
            <a:r>
              <a:rPr/>
              <a:t> AIに「物理学の専門家」などの役割（role）を与えることで、専門用語を優先して修正してくれます。</a:t>
            </a:r>
          </a:p>
        </p:txBody>
      </p:sp>
    </p:spTree>
  </p:cSl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53　AIが教科書の記述を改善！ (例: 専門用語の修正)</a:t>
            </a:r>
          </a:p>
        </p:txBody>
      </p:sp>
    </p:spTree>
  </p:cSl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AIは、文字起こしテキストの専門用語や表現を、より正確で分かりやすい教科書表現に改善してくれます。</a:t>
            </a:r>
          </a:p>
          <a:p>
            <a:pPr lvl="0" indent="0" marL="0">
              <a:buNone/>
            </a:pPr>
            <a:r>
              <a:rPr b="1"/>
              <a:t>文字起こしテキスト（例）:</a:t>
            </a:r>
            <a:r>
              <a:rPr/>
              <a:t> 「…規格直交化しています」</a:t>
            </a:r>
          </a:p>
          <a:p>
            <a:pPr lvl="0" indent="0" marL="0">
              <a:buNone/>
            </a:pPr>
            <a:r>
              <a:rPr b="1"/>
              <a:t>AIが改善した教科書（例）:</a:t>
            </a:r>
            <a:r>
              <a:rPr/>
              <a:t> 「本講義では、結晶学と物性物理学において極めて重要な概念である「逆格子」について復習し、さらにそれを深く理解するための数学的ツールである「共変・反変テンソル」の概念について学びます。(中略) </a:t>
            </a:r>
            <a:r>
              <a:rPr b="1"/>
              <a:t>直交性</a:t>
            </a:r>
            <a:r>
              <a:rPr/>
              <a:t>: 逆格子ベクトル a_i^* は、自身と同じ添字の付いた実格子ベクトル a_i とは平行な成分を持たず、残りの2つの実格子ベクトルが張る平面に垂直です。例えば、a_1^* は a_2 と a_3 の両方に直交します。</a:t>
            </a:r>
            <a:r>
              <a:rPr b="1"/>
              <a:t>長さの反比例関係</a:t>
            </a:r>
            <a:r>
              <a:rPr/>
              <a:t>:…」</a:t>
            </a:r>
          </a:p>
          <a:p>
            <a:pPr lvl="0" indent="0" marL="0">
              <a:buNone/>
            </a:pPr>
            <a:r>
              <a:rPr/>
              <a:t>このように、AIは曖昧な表現を具体的な説明に置き換え、専門的な概念を補足します。</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　教科書作成プログラムWebサイト (誰でも試せるよ！)</a:t>
            </a:r>
          </a:p>
        </p:txBody>
      </p:sp>
    </p:spTree>
  </p:cSl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54　AIが数式の誤りも修正！ (複雑な数式もバッチリ)</a:t>
            </a:r>
          </a:p>
        </p:txBody>
      </p:sp>
    </p:spTree>
  </p:cSl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AIは、講義中の数式に関する誤りや不完全な記述も、専門知識に基づいて修正・補完してくれます。</a:t>
            </a:r>
          </a:p>
          <a:p>
            <a:pPr lvl="0" indent="0" marL="0">
              <a:buNone/>
            </a:pPr>
            <a:r>
              <a:rPr b="1"/>
              <a:t>元の数式（誤りを含む例）とAIが修正した数式（例）:</a:t>
            </a:r>
          </a:p>
          <a:p>
            <a:pPr lvl="0" indent="0" marL="0">
              <a:buNone/>
            </a:pPr>
            <a:r>
              <a:rPr/>
              <a:t>（スライドの図にある数式群を指して） 図１：散乱振幅の数式において、AIが正しく数式を修正している例です。</a:t>
            </a:r>
          </a:p>
        </p:txBody>
      </p:sp>
    </p:spTree>
  </p:cSl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数式</a:t>
            </a:r>
          </a:p>
        </p:txBody>
      </p:sp>
      <p:sp>
        <p:nvSpPr>
          <p:cNvPr id="3" name="Content Placeholder 2"/>
          <p:cNvSpPr>
            <a:spLocks noGrp="1"/>
          </p:cNvSpPr>
          <p:nvPr>
            <p:ph idx="1"/>
          </p:nvPr>
        </p:nvSpPr>
        <p:spPr/>
        <p:txBody>
          <a:bodyPr/>
          <a:lstStyle/>
          <a:p>
            <a:pPr lvl="0" indent="0" marL="0">
              <a:buNone/>
            </a:pPr>
            <a:r>
              <a:rPr/>
              <a:t>$$ 𝑆(𝐤)= 𝜌(𝐫)exp(2𝜋𝑖𝐤\cdot𝐫)𝑑𝒓 $$</a:t>
            </a:r>
          </a:p>
          <a:p>
            <a:pPr lvl="0" indent="0" marL="0">
              <a:buNone/>
            </a:pPr>
            <a:r>
              <a:rPr/>
              <a:t>$$ =\sum_{𝑛_{1},𝑛_{2},𝑛_{3}}^{}𝜌_{u.c.}(𝑛_{1}a_{1}+𝑛_{2}a_{2}+𝑛_{3}a_{𝟑})exp(2𝜋𝑖𝐤\cdot𝐫)𝑑𝒓 $$</a:t>
            </a:r>
          </a:p>
          <a:p>
            <a:pPr lvl="0" indent="0" marL="0">
              <a:buNone/>
            </a:pPr>
            <a:r>
              <a:rPr/>
              <a:t>$$ 𝑆(𝐤)= 𝜌(𝐫)exp(2𝜋𝑖𝐤\cdot𝐫)𝑑𝒓 $$</a:t>
            </a:r>
          </a:p>
          <a:p>
            <a:pPr lvl="0" indent="0" marL="0">
              <a:buNone/>
            </a:pPr>
            <a:r>
              <a:rPr/>
              <a:t>$$ =\sum_{𝑛_{1},𝑛_{2},𝑛_{3}}^{}𝜌_{u.c.}(𝒓-(𝑛_{1}a_{1}+𝑛_{2}a_{2}+𝑛_{3}a_{𝟑}))exp(2𝜋𝑖𝐤\cdot𝐫)𝑑𝒓 $$</a:t>
            </a:r>
          </a:p>
          <a:p>
            <a:pPr lvl="0" indent="0" marL="0">
              <a:buNone/>
            </a:pPr>
            <a:r>
              <a:rPr/>
              <a:t>$$ =\sum_{𝑛_{1},𝑛_{2},𝑛_{3}}^{}𝜌_{u.c.}(𝒓+𝑛_{1}a_{1}+𝑛_{2}a_{2}+𝑛_{3}a_{𝟑})exp(2𝜋𝑖𝐤\cdot𝐫)𝑑𝒓 $$</a:t>
            </a:r>
          </a:p>
        </p:txBody>
      </p:sp>
    </p:spTree>
  </p:cSl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54_image1.png" id="0" name="Picture 1"/>
          <p:cNvPicPr>
            <a:picLocks noGrp="1" noChangeAspect="1"/>
          </p:cNvPicPr>
          <p:nvPr/>
        </p:nvPicPr>
        <p:blipFill>
          <a:blip r:embed="rId2"/>
          <a:stretch>
            <a:fillRect/>
          </a:stretch>
        </p:blipFill>
        <p:spPr bwMode="auto">
          <a:xfrm>
            <a:off x="1473200" y="1193800"/>
            <a:ext cx="61976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スライド54の図1</a:t>
            </a:r>
          </a:p>
        </p:txBody>
      </p:sp>
      <p:sp>
        <p:nvSpPr>
          <p:cNvPr id="3" name="Content Placeholder 2"/>
          <p:cNvSpPr>
            <a:spLocks noGrp="1"/>
          </p:cNvSpPr>
          <p:nvPr>
            <p:ph idx="1"/>
          </p:nvPr>
        </p:nvSpPr>
        <p:spPr/>
        <p:txBody>
          <a:bodyPr/>
          <a:lstStyle/>
          <a:p>
            <a:pPr lvl="0" indent="0" marL="0">
              <a:buNone/>
            </a:pPr>
            <a:r>
              <a:rPr/>
              <a:t>AIは複雑な数式も正確に理解し、誤りを訂正してくれます。</a:t>
            </a:r>
          </a:p>
        </p:txBody>
      </p:sp>
    </p:spTree>
  </p:cSl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66　教科書だけじゃない！AIのその他の応用例</a:t>
            </a:r>
          </a:p>
        </p:txBody>
      </p:sp>
    </p:spTree>
  </p:cSl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AIによるテキスト生成技術は、教科書作成にとどまらず、非常に幅広い分野に応用できます。</a:t>
            </a:r>
          </a:p>
          <a:p>
            <a:pPr lvl="0" indent="0" marL="0">
              <a:buNone/>
            </a:pPr>
            <a:r>
              <a:rPr b="1"/>
              <a:t>「プロンプト次第」で、本当に様々な書類が生成可能です！</a:t>
            </a:r>
          </a:p>
        </p:txBody>
      </p:sp>
    </p:spTree>
  </p:cSl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67　応用例1: 発表原稿・スライドをAIが生成 (日本語)</a:t>
            </a:r>
          </a:p>
        </p:txBody>
      </p:sp>
    </p:spTree>
  </p:cSl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学会発表の準備にもAIが活躍します。</a:t>
            </a:r>
          </a:p>
          <a:p>
            <a:pPr lvl="0" indent="0" marL="0">
              <a:buNone/>
            </a:pPr>
            <a:r>
              <a:rPr b="1"/>
              <a:t>AIへのプロンプト例:</a:t>
            </a:r>
            <a:r>
              <a:rPr/>
              <a:t> 「あなたは材料科学を専門とする日本人の博士課程学生です。これから、応用物理学会で発表予定の『スライド』のテキストを提供します。次の要件に従って、日本語で発表原稿と発表スライド校正案のMarkdownファイルを作ってください。 </a:t>
            </a:r>
            <a:r>
              <a:rPr b="1"/>
              <a:t>[全体要件]</a:t>
            </a:r>
            <a:r>
              <a:rPr/>
              <a:t> * 発表言語は日本語 * 発表時間は12分 * 聴講者はこの分野の専門家 * 話し言葉は学生らしく丁寧に * スライドでは説明が十分でない場合は補足する」</a:t>
            </a:r>
          </a:p>
          <a:p>
            <a:pPr lvl="0" indent="0" marL="0">
              <a:buNone/>
            </a:pPr>
            <a:r>
              <a:rPr/>
              <a:t>スライドのテキストを入力するだけで、専門家向けの発表原稿やスライドの校正案が自動で生成されます。英語での発表原稿も同様に作成可能です。</a:t>
            </a:r>
          </a:p>
        </p:txBody>
      </p:sp>
    </p:spTree>
  </p:cSl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71　応用例2: 発表原稿・スライドから成果報告書を作成</a:t>
            </a:r>
          </a:p>
        </p:txBody>
      </p:sp>
    </p:spTree>
  </p:cSl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学会発表後の成果報告書の作成もAIが効率化します。</a:t>
            </a:r>
          </a:p>
          <a:p>
            <a:pPr lvl="0" indent="0" marL="0">
              <a:buNone/>
            </a:pPr>
            <a:r>
              <a:rPr b="1"/>
              <a:t>AIへのプロンプト例:</a:t>
            </a:r>
            <a:r>
              <a:rPr/>
              <a:t> 「あなたは半導体工学を専門とする日本の大学教授です。これから、応用物理学会で発表した『発表原稿』と『発表スライド』のテキストを提供します。次の要件に従って、この研究の成果報告書と成果報告会発表スライドのMarkdownを作ってください。 </a:t>
            </a:r>
            <a:r>
              <a:rPr b="1"/>
              <a:t>[全体要件]</a:t>
            </a:r>
            <a:r>
              <a:rPr/>
              <a:t> * 言語は日本語 * ですます調で丁寧に * 発表スライドファイルの数式、図リンクをすべて成果報告書と成果報告会発表スライドに入れる * 説明が十分でない場合は補足する」</a:t>
            </a:r>
          </a:p>
          <a:p>
            <a:pPr lvl="0" indent="0" marL="0">
              <a:buNone/>
            </a:pPr>
            <a:r>
              <a:rPr/>
              <a:t>発表原稿とスライドのテキストを基に、成果報告書とその発表スライドまで一括で生成できます。数式や図のリンクも引き継がれます。</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特別なソフトを入れなくても、インターネットのWebサイトで手軽に教科書作りを体験できます！</a:t>
            </a:r>
          </a:p>
          <a:p>
            <a:pPr lvl="0" indent="0" marL="0">
              <a:buNone/>
            </a:pPr>
            <a:r>
              <a:rPr/>
              <a:t>神谷先生の研究室が公開しているサイトで、色々なプログラムやツールが試せます。</a:t>
            </a:r>
          </a:p>
        </p:txBody>
      </p:sp>
    </p:spTree>
  </p:cSl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72　応用例3: この動画の「対談原稿」もAIが生成！</a:t>
            </a:r>
          </a:p>
        </p:txBody>
      </p:sp>
    </p:spTree>
  </p:cSl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実は、私たちが今話している、このYouTube対談形式の原稿もAIが生成しました！</a:t>
            </a:r>
          </a:p>
          <a:p>
            <a:pPr lvl="0" indent="0" marL="0">
              <a:buNone/>
            </a:pPr>
            <a:r>
              <a:rPr b="1"/>
              <a:t>AIへのプロンプト例 (まさに今回のプロンプトです！):</a:t>
            </a:r>
            <a:r>
              <a:rPr/>
              <a:t> 「あなたは、対談形式の動画を配信しているYoutuberです。これから、応用物理学会で発表予定の『スライド』のテキストを提供します。次の要件に従って、日本語で対談形式の原稿とスライド校正案のMarkdownファイルを作ってください。 </a:t>
            </a:r>
            <a:r>
              <a:rPr b="1"/>
              <a:t>[全体要件]</a:t>
            </a:r>
            <a:r>
              <a:rPr/>
              <a:t> * 言語は日本語 * 時間は12分 * 聴講者は科学技術に詳しくない一般人 * 話し言葉は気さくな感じで * スライドでは説明が十分でない場合は補足する」</a:t>
            </a:r>
          </a:p>
          <a:p>
            <a:pPr lvl="0" indent="0" marL="0">
              <a:buNone/>
            </a:pPr>
            <a:r>
              <a:rPr/>
              <a:t>このように、用途やターゲット層に合わせて、柔軟にテキストを生成できます。</a:t>
            </a:r>
          </a:p>
        </p:txBody>
      </p:sp>
    </p:spTree>
  </p:cSl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73　AIが作った原稿で、動画も作れる！(VOICEVOX)</a:t>
            </a:r>
          </a:p>
        </p:txBody>
      </p:sp>
    </p:spTree>
  </p:cSl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AIが生成した対談原稿は、VOICEVOX（https://voicevox.hiroshiba.jp/）のような音声合成ソフトと組み合わせて、動画コンテンツを制作することも可能です。</a:t>
            </a:r>
          </a:p>
          <a:p>
            <a:pPr lvl="0" indent="0" marL="0">
              <a:buNone/>
            </a:pPr>
            <a:r>
              <a:rPr b="1"/>
              <a:t>VOICEVOX向けスクリプト例:</a:t>
            </a:r>
            <a:r>
              <a:rPr/>
              <a:t> * 四国めたん（ノーマル）,皆さん、こんにちは。東京工業大学の神谷です。本日はよろしくお願いいたします。 * ずんだもん（ノーマル）,神谷先生、ありがとうございます！早速ですが、先生の研究内容を、今日はお客様にバッチリ伝えたいと思います！それでは、最初のスライドからいきましょう！</a:t>
            </a:r>
          </a:p>
          <a:p>
            <a:pPr lvl="0" indent="0" marL="0">
              <a:buNone/>
            </a:pPr>
            <a:r>
              <a:rPr/>
              <a:t>AIが原稿作成から音声合成までをサポートすることで、動画制作の効率が大幅に向上します。</a:t>
            </a:r>
          </a:p>
        </p:txBody>
      </p:sp>
    </p:spTree>
  </p:cSl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75　今日のまとめ: AI活用術のポイント</a:t>
            </a:r>
          </a:p>
        </p:txBody>
      </p:sp>
    </p:spTree>
  </p:cSl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今日のAI活用術のポイントをまとめます。</a:t>
            </a:r>
          </a:p>
          <a:p>
            <a:pPr lvl="0"/>
            <a:r>
              <a:rPr b="1"/>
              <a:t>生成AIの活用は、プロンプト次第！</a:t>
            </a:r>
            <a:r>
              <a:rPr/>
              <a:t> AIへのお願いの仕方（プロンプト）が、成果物の質を左右します。</a:t>
            </a:r>
          </a:p>
          <a:p>
            <a:pPr lvl="0"/>
            <a:r>
              <a:rPr b="1"/>
              <a:t>Roleを与えることで、誤字だけでなく、論理・数式・専門用語も修正！</a:t>
            </a:r>
            <a:r>
              <a:rPr/>
              <a:t> AIに「専門家」の役割を与えることで、高度な修正・補完が可能になります。ただし、修正結果が間違っていることもあるので注意が必要です。</a:t>
            </a:r>
          </a:p>
          <a:p>
            <a:pPr lvl="0"/>
            <a:r>
              <a:rPr b="1"/>
              <a:t>効果的に使うには、入力情報をテキストで準備する！</a:t>
            </a:r>
            <a:r>
              <a:rPr/>
              <a:t> 講義の録音やPowerPointも、まずはテキストデータに変換することが大切です。</a:t>
            </a:r>
          </a:p>
          <a:p>
            <a:pPr lvl="0"/>
            <a:r>
              <a:rPr b="1"/>
              <a:t>原則、出力もテキストに限定されるので、Markdownを活用！</a:t>
            </a:r>
            <a:r>
              <a:rPr/>
              <a:t> シンプルで汎用性の高いMarkdown形式を使いこなしましょう。</a:t>
            </a:r>
          </a:p>
          <a:p>
            <a:pPr lvl="0"/>
            <a:r>
              <a:rPr b="1"/>
              <a:t>ほとんどの処理は、Webサービスと Pandoc だけで完結できる！</a:t>
            </a:r>
            <a:r>
              <a:rPr/>
              <a:t> 特別なソフトを入れなくても、便利なオンラインツールで多くの作業が行えます。 （PowerPointをMarkdown化するには、専門のツール（pptx2md.py）の利用が推奨されます）</a:t>
            </a:r>
          </a:p>
          <a:p>
            <a:pPr lvl="0"/>
            <a:r>
              <a:rPr b="1"/>
              <a:t>プログラムを利用したほうが、より便利に高度な処理も可能！</a:t>
            </a:r>
            <a:r>
              <a:rPr/>
              <a:t> 専門家向けには、make_textbook5.py, pandoc.py, transcribe_simple.pyといったプログラムを活用することで、さらに効率的な作業が実現します。</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3_image1.png" id="0" name="Picture 1"/>
          <p:cNvPicPr>
            <a:picLocks noGrp="1" noChangeAspect="1"/>
          </p:cNvPicPr>
          <p:nvPr/>
        </p:nvPicPr>
        <p:blipFill>
          <a:blip r:embed="rId2"/>
          <a:stretch>
            <a:fillRect/>
          </a:stretch>
        </p:blipFill>
        <p:spPr bwMode="auto">
          <a:xfrm>
            <a:off x="3149600" y="1193800"/>
            <a:ext cx="28448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スライド3の図1</a:t>
            </a:r>
          </a:p>
        </p:txBody>
      </p:sp>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4　ハルシネーションの少ない自製AI: NotebookLM (試してみよう！)</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a:t>AIがもっともらしいデタラメ（ハルシネーション）を出す心配が少ない、ちょっと特別なAIサービス「NotebookLM」もWebサイトから試せます。</a:t>
            </a: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49</Words>
  <Application>Microsoft Macintosh PowerPoint</Application>
  <PresentationFormat>On-screen Show (16:9)</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terms:created xsi:type="dcterms:W3CDTF">2025-09-24T02:51:36Z</dcterms:created>
  <dcterms:modified xsi:type="dcterms:W3CDTF">2025-09-24T02:51:36Z</dcterms:modified>
</cp:coreProperties>
</file>

<file path=docProps/custom.xml><?xml version="1.0" encoding="utf-8"?>
<Properties xmlns="http://schemas.openxmlformats.org/officeDocument/2006/custom-properties" xmlns:vt="http://schemas.openxmlformats.org/officeDocument/2006/docPropsVTypes"/>
</file>