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emf" ContentType="application/octet-stream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slide" Target="slides/slide32.xml" /><Relationship Id="rId34" Type="http://schemas.openxmlformats.org/officeDocument/2006/relationships/slide" Target="slides/slide33.xml" /><Relationship Id="rId35" Type="http://schemas.openxmlformats.org/officeDocument/2006/relationships/slide" Target="slides/slide34.xml" /><Relationship Id="rId36" Type="http://schemas.openxmlformats.org/officeDocument/2006/relationships/slide" Target="slides/slide35.xml" /><Relationship Id="rId37" Type="http://schemas.openxmlformats.org/officeDocument/2006/relationships/slide" Target="slides/slide36.xml" /><Relationship Id="rId39" Type="http://schemas.openxmlformats.org/officeDocument/2006/relationships/viewProps" Target="viewProps.xml" /><Relationship Id="rId38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41" Type="http://schemas.openxmlformats.org/officeDocument/2006/relationships/tableStyles" Target="tableStyles.xml" /><Relationship Id="rId40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3.png" 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4.emf" 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5.png" /></Relationships>
</file>

<file path=ppt/slides/_rels/slide1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6.png" /></Relationships>
</file>

<file path=ppt/slides/_rels/slide18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7.png" /></Relationships>
</file>

<file path=ppt/slides/_rels/slide2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2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8.png" /></Relationships>
</file>

<file path=ppt/slides/_rels/slide2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5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9.png" /></Relationships>
</file>

<file path=ppt/slides/_rels/slide26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7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8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0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10.png" /></Relationships>
</file>

<file path=ppt/slides/_rels/slide3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2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11.png" /></Relationships>
</file>

<file path=ppt/slides/_rels/slide33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12.png" /></Relationships>
</file>

<file path=ppt/slides/_rels/slide3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5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13" /></Relationships>
</file>

<file path=ppt/slides/_rels/slide36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1.png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2.png" 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スライド 1　東京科学大学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spcBef>
                <a:spcPts val="3000"/>
              </a:spcBef>
              <a:buNone/>
            </a:pPr>
            <a:r>
              <a:rPr b="1"/>
              <a:t>東京科学大学総合研究院元素戦略MDX研究センターフロンティア材料研究所神谷利夫</a:t>
            </a:r>
          </a:p>
          <a:p>
            <a:pPr lvl="0" indent="0" marL="0">
              <a:spcBef>
                <a:spcPts val="3000"/>
              </a:spcBef>
              <a:buNone/>
            </a:pPr>
            <a:r>
              <a:rPr b="1"/>
              <a:t>チュートリアル: 基本格子とブラベー格子</a:t>
            </a:r>
          </a:p>
        </p:txBody>
      </p:sp>
    </p:spTree>
  </p:cSld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スライド 9　格子の対称性と単位格子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/>
              <p:cNvSpPr>
                <a:spLocks noGrp="1"/>
              </p:cNvSpPr>
              <p:nvPr>
                <p:ph idx="2" sz="half" type="body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見かけの形から対称性を判断するのは難しい</a:t>
                </a:r>
              </a:p>
              <a:p>
                <a:pPr lvl="0"/>
                <a:r>
                  <a:rPr/>
                  <a:t>格子点の対称要素から判断・定義する。</a:t>
                </a:r>
              </a:p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例: 面心直方格子の基本格子</a:t>
                </a:r>
              </a:p>
              <a:p>
                <a:pPr lvl="0"/>
                <a:r>
                  <a:rPr/>
                  <a:t>見た目は単斜晶のような格子定数 (</a:t>
                </a:r>
                <a14:m>
                  <m:oMath xmlns:m="http://schemas.openxmlformats.org/officeDocument/2006/math">
                    <m:r>
                      <m:t>a</m:t>
                    </m:r>
                    <m:r>
                      <m:rPr>
                        <m:sty m:val="p"/>
                      </m:rPr>
                      <m:t>=</m:t>
                    </m:r>
                    <m:r>
                      <m:t>b</m:t>
                    </m:r>
                    <m:r>
                      <m:rPr>
                        <m:sty m:val="p"/>
                      </m:rPr>
                      <m:t>,</m:t>
                    </m:r>
                    <m:r>
                      <m:t>γ</m:t>
                    </m:r>
                    <m:r>
                      <m:rPr>
                        <m:sty m:val="p"/>
                      </m:rPr>
                      <m:t>≠</m:t>
                    </m:r>
                    <m:sSup>
                      <m:e>
                        <m:r>
                          <m:t>90</m:t>
                        </m:r>
                      </m:e>
                      <m:sup>
                        <m:r>
                          <m:rPr>
                            <m:sty m:val="p"/>
                          </m:rPr>
                          <m:t>∘</m:t>
                        </m:r>
                      </m:sup>
                    </m:sSup>
                  </m:oMath>
                </a14:m>
                <a:r>
                  <a:rPr/>
                  <a:t>)</a:t>
                </a:r>
              </a:p>
              <a:p>
                <a:pPr lvl="0"/>
                <a:r>
                  <a:rPr/>
                  <a:t>実際は、より大きな面心直方格子のブラベー格子をとれる</a:t>
                </a:r>
              </a:p>
            </p:txBody>
          </p:sp>
        </mc:Choice>
      </mc:AlternateContent>
      <p:pic>
        <p:nvPicPr>
          <p:cNvPr descr="images\slide9_image1.pn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68700" y="1866900"/>
            <a:ext cx="5105400" cy="533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スライド9の図1</a:t>
            </a:r>
          </a:p>
        </p:txBody>
      </p:sp>
    </p:spTree>
  </p:cSld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1" y="204787"/>
                <a:ext cx="3008313" cy="871538"/>
              </a:xfrm>
            </p:spPr>
            <p:txBody>
              <a:bodyPr/>
              <a:lstStyle/>
              <a:p>
                <a:pPr lvl="0" indent="0" marL="0">
                  <a:buNone/>
                </a:pPr>
                <a:r>
                  <a:rPr/>
                  <a:t>スライド 10　BaTiO</a:t>
                </a:r>
                <a14:m>
                  <m:oMath xmlns:m="http://schemas.openxmlformats.org/officeDocument/2006/math">
                    <m:sSub>
                      <m:e>
                        <m:r>
                          <m:t>​</m:t>
                        </m:r>
                      </m:e>
                      <m:sub>
                        <m:r>
                          <m:t>3</m:t>
                        </m:r>
                      </m:sub>
                    </m:sSub>
                  </m:oMath>
                </a14:m>
                <a:r>
                  <a:rPr/>
                  <a:t>の逐次相転移</a:t>
                </a:r>
              </a:p>
            </p:txBody>
          </p:sp>
        </mc:Choice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/>
              <p:cNvSpPr>
                <a:spLocks noGrp="1"/>
              </p:cNvSpPr>
              <p:nvPr>
                <p:ph idx="2" sz="half" type="body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強誘電体BaTiO</a:t>
                </a:r>
                <a14:m>
                  <m:oMath xmlns:m="http://schemas.openxmlformats.org/officeDocument/2006/math">
                    <m:sSub>
                      <m:e>
                        <m:r>
                          <m:t>​</m:t>
                        </m:r>
                      </m:e>
                      <m:sub>
                        <m:r>
                          <m:t>3</m:t>
                        </m:r>
                      </m:sub>
                    </m:sSub>
                  </m:oMath>
                </a14:m>
                <a:r>
                  <a:rPr b="1"/>
                  <a:t>の結晶構造変化</a:t>
                </a:r>
              </a:p>
              <a:p>
                <a:pPr lvl="0"/>
                <a:r>
                  <a:rPr b="1"/>
                  <a:t>立方晶</a:t>
                </a:r>
                <a:r>
                  <a:rPr/>
                  <a:t> (常誘電相, 高温)</a:t>
                </a:r>
              </a:p>
              <a:p>
                <a:pPr lvl="0"/>
                <a:r>
                  <a:rPr b="1"/>
                  <a:t>正方晶</a:t>
                </a:r>
                <a:r>
                  <a:rPr/>
                  <a:t> (強誘電相, 中温)</a:t>
                </a:r>
              </a:p>
              <a:p>
                <a:pPr lvl="0"/>
                <a:r>
                  <a:rPr b="1"/>
                  <a:t>直方晶</a:t>
                </a:r>
                <a:r>
                  <a:rPr/>
                  <a:t> (強誘電相, 低温)</a:t>
                </a:r>
              </a:p>
              <a:p>
                <a:pPr lvl="0"/>
                <a:r>
                  <a:rPr b="1"/>
                  <a:t>菱面体晶</a:t>
                </a:r>
                <a:r>
                  <a:rPr/>
                  <a:t> (強誘電相, 極低温)</a:t>
                </a:r>
              </a:p>
            </p:txBody>
          </p:sp>
        </mc:Choice>
      </mc:AlternateContent>
      <p:pic>
        <p:nvPicPr>
          <p:cNvPr descr="images\slide10_image1.x-emf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68700" y="241300"/>
            <a:ext cx="5105400" cy="38100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スライド10の図1</a:t>
            </a:r>
          </a:p>
        </p:txBody>
      </p:sp>
    </p:spTree>
  </p:cSld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 スライド10の図2</a:t>
            </a:r>
          </a:p>
        </p:txBody>
      </p:sp>
    </p:spTree>
  </p:cSld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1" y="204787"/>
                <a:ext cx="3008313" cy="871538"/>
              </a:xfrm>
            </p:spPr>
            <p:txBody>
              <a:bodyPr/>
              <a:lstStyle/>
              <a:p>
                <a:pPr lvl="0" indent="0" marL="0">
                  <a:buNone/>
                </a:pPr>
                <a:r>
                  <a:rPr/>
                  <a:t>スライド 11　なぜ直方晶BaTiO</a:t>
                </a:r>
                <a14:m>
                  <m:oMath xmlns:m="http://schemas.openxmlformats.org/officeDocument/2006/math">
                    <m:sSub>
                      <m:e>
                        <m:r>
                          <m:t>​</m:t>
                        </m:r>
                      </m:e>
                      <m:sub>
                        <m:r>
                          <m:t>3</m:t>
                        </m:r>
                      </m:sub>
                    </m:sSub>
                  </m:oMath>
                </a14:m>
                <a:r>
                  <a:rPr/>
                  <a:t>は単位格子体積が2倍になるのか</a:t>
                </a:r>
              </a:p>
            </p:txBody>
          </p:sp>
        </mc:Choice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/>
              <p:cNvSpPr>
                <a:spLocks noGrp="1"/>
              </p:cNvSpPr>
              <p:nvPr>
                <p:ph idx="2" sz="half" type="body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直方晶BaTiO</a:t>
                </a:r>
                <a14:m>
                  <m:oMath xmlns:m="http://schemas.openxmlformats.org/officeDocument/2006/math">
                    <m:sSub>
                      <m:e>
                        <m:r>
                          <m:t>​</m:t>
                        </m:r>
                      </m:e>
                      <m:sub>
                        <m:r>
                          <m:t>3</m:t>
                        </m:r>
                      </m:sub>
                    </m:sSub>
                  </m:oMath>
                </a14:m>
                <a:r>
                  <a:rPr b="1"/>
                  <a:t>の単位格子</a:t>
                </a:r>
              </a:p>
              <a:p>
                <a:pPr lvl="0"/>
                <a:r>
                  <a:rPr b="1"/>
                  <a:t>ブラベー格子 (Conventional Cell, 直方格子)</a:t>
                </a:r>
                <a:r>
                  <a:rPr/>
                  <a:t>: Amm2</a:t>
                </a:r>
              </a:p>
              <a:p>
                <a:pPr lvl="1"/>
                <a:r>
                  <a:rPr/>
                  <a:t>高い対称性を反映し、格子体積が基本格子の2倍になる。</a:t>
                </a:r>
              </a:p>
              <a:p>
                <a:pPr lvl="0"/>
                <a:r>
                  <a:rPr b="1"/>
                  <a:t>基本格子 (Primitive Cell, 単斜？格子)</a:t>
                </a:r>
                <a:r>
                  <a:rPr/>
                  <a:t>:</a:t>
                </a:r>
              </a:p>
              <a:p>
                <a:pPr lvl="1"/>
                <a:r>
                  <a:rPr/>
                  <a:t>より小さな単位だが、対称性が分かりにくい。</a:t>
                </a:r>
              </a:p>
              <a:p>
                <a:pPr lvl="0"/>
                <a:r>
                  <a:rPr/>
                  <a:t>変換関係の例:</a:t>
                </a:r>
              </a:p>
              <a:p>
                <a:pPr lvl="0"/>
                <a:r>
                  <a:rPr/>
                  <a:t>$$
\mathbf{a}_o = \mathbf{a}_m \\
\mathbf{b}_o = \mathbf{b}_m - \mathbf{c}_m \\
\mathbf{c}_o = \mathbf{b}_m + \mathbf{c}_m
$$</a:t>
                </a:r>
              </a:p>
              <a:p>
                <a:pPr lvl="1"/>
                <a:r>
                  <a:rPr/>
                  <a:t>ここで、</a:t>
                </a:r>
                <a14:m>
                  <m:oMath xmlns:m="http://schemas.openxmlformats.org/officeDocument/2006/math">
                    <m:sSub>
                      <m:e>
                        <m:r>
                          <m:rPr>
                            <m:sty m:val="b"/>
                          </m:rPr>
                          <m:t>a</m:t>
                        </m:r>
                      </m:e>
                      <m:sub>
                        <m:r>
                          <m:t>o</m:t>
                        </m:r>
                      </m:sub>
                    </m:sSub>
                    <m:r>
                      <m:rPr>
                        <m:sty m:val="p"/>
                      </m:rPr>
                      <m:t>,</m:t>
                    </m:r>
                    <m:sSub>
                      <m:e>
                        <m:r>
                          <m:rPr>
                            <m:sty m:val="b"/>
                          </m:rPr>
                          <m:t>b</m:t>
                        </m:r>
                      </m:e>
                      <m:sub>
                        <m:r>
                          <m:t>o</m:t>
                        </m:r>
                      </m:sub>
                    </m:sSub>
                    <m:r>
                      <m:rPr>
                        <m:sty m:val="p"/>
                      </m:rPr>
                      <m:t>,</m:t>
                    </m:r>
                    <m:sSub>
                      <m:e>
                        <m:r>
                          <m:rPr>
                            <m:sty m:val="b"/>
                          </m:rPr>
                          <m:t>c</m:t>
                        </m:r>
                      </m:e>
                      <m:sub>
                        <m:r>
                          <m:t>o</m:t>
                        </m:r>
                      </m:sub>
                    </m:sSub>
                  </m:oMath>
                </a14:m>
                <a:r>
                  <a:rPr/>
                  <a:t> は直方晶の格子ベクトル、</a:t>
                </a:r>
                <a14:m>
                  <m:oMath xmlns:m="http://schemas.openxmlformats.org/officeDocument/2006/math">
                    <m:sSub>
                      <m:e>
                        <m:r>
                          <m:rPr>
                            <m:sty m:val="b"/>
                          </m:rPr>
                          <m:t>a</m:t>
                        </m:r>
                      </m:e>
                      <m:sub>
                        <m:r>
                          <m:t>m</m:t>
                        </m:r>
                      </m:sub>
                    </m:sSub>
                    <m:r>
                      <m:rPr>
                        <m:sty m:val="p"/>
                      </m:rPr>
                      <m:t>,</m:t>
                    </m:r>
                    <m:sSub>
                      <m:e>
                        <m:r>
                          <m:rPr>
                            <m:sty m:val="b"/>
                          </m:rPr>
                          <m:t>b</m:t>
                        </m:r>
                      </m:e>
                      <m:sub>
                        <m:r>
                          <m:t>m</m:t>
                        </m:r>
                      </m:sub>
                    </m:sSub>
                    <m:r>
                      <m:rPr>
                        <m:sty m:val="p"/>
                      </m:rPr>
                      <m:t>,</m:t>
                    </m:r>
                    <m:sSub>
                      <m:e>
                        <m:r>
                          <m:rPr>
                            <m:sty m:val="b"/>
                          </m:rPr>
                          <m:t>c</m:t>
                        </m:r>
                      </m:e>
                      <m:sub>
                        <m:r>
                          <m:t>m</m:t>
                        </m:r>
                      </m:sub>
                    </m:sSub>
                  </m:oMath>
                </a14:m>
                <a:r>
                  <a:rPr/>
                  <a:t> は単斜晶の格子ベクトル。</a:t>
                </a:r>
              </a:p>
            </p:txBody>
          </p:sp>
        </mc:Choice>
      </mc:AlternateContent>
      <p:pic>
        <p:nvPicPr>
          <p:cNvPr descr="images\slide11_image1.pn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68700" y="254000"/>
            <a:ext cx="5105400" cy="3771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スライド11の図1</a:t>
            </a:r>
          </a:p>
        </p:txBody>
      </p:sp>
    </p:spTree>
  </p:cSld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 スライド11の図2 スライド11の図3 スライド11の図4</a:t>
            </a:r>
          </a:p>
        </p:txBody>
      </p:sp>
    </p:spTree>
  </p:cSld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スライド 12　対称要素から高い対称性の単位格子をつくる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対称要素と晶系の関係</a:t>
                </a:r>
              </a:p>
              <a:p>
                <a:pPr lvl="0"/>
                <a:r>
                  <a:rPr b="1"/>
                  <a:t>回転軸または鏡映面がある</a:t>
                </a:r>
                <a:r>
                  <a:rPr/>
                  <a:t>: 1つの軸角を90°にとることができる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m:t>⇒</m:t>
                    </m:r>
                  </m:oMath>
                </a14:m>
                <a:r>
                  <a:rPr/>
                  <a:t> 三斜晶以外</a:t>
                </a:r>
              </a:p>
              <a:p>
                <a:pPr lvl="1"/>
                <a:r>
                  <a:rPr/>
                  <a:t>三斜晶に許される対称要素は中心対称（1回回反軸）だけ。</a:t>
                </a:r>
              </a:p>
              <a:p>
                <a:pPr lvl="0"/>
                <a:r>
                  <a:rPr b="1"/>
                  <a:t>主軸に直交する回転軸または鏡映面</a:t>
                </a:r>
                <a:r>
                  <a:rPr/>
                  <a:t>: 直方晶以上（複数の軸角が90°）</a:t>
                </a:r>
              </a:p>
              <a:p>
                <a:pPr lvl="0"/>
                <a:r>
                  <a:rPr b="1"/>
                  <a:t>主軸の回転軸</a:t>
                </a:r>
                <a:r>
                  <a:rPr/>
                  <a:t>:</a:t>
                </a:r>
              </a:p>
              <a:p>
                <a:pPr lvl="1"/>
                <a:r>
                  <a:rPr/>
                  <a:t>C6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m:t>⇒</m:t>
                    </m:r>
                  </m:oMath>
                </a14:m>
                <a:r>
                  <a:rPr/>
                  <a:t> 六方晶</a:t>
                </a:r>
              </a:p>
              <a:p>
                <a:pPr lvl="1"/>
                <a:r>
                  <a:rPr/>
                  <a:t>C4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m:t>⇒</m:t>
                    </m:r>
                  </m:oMath>
                </a14:m>
                <a:r>
                  <a:rPr/>
                  <a:t> 正方晶（体対角にC3軸があれば立方晶）</a:t>
                </a:r>
              </a:p>
              <a:p>
                <a:pPr lvl="1"/>
                <a:r>
                  <a:rPr/>
                  <a:t>C3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m:t>⇒</m:t>
                    </m:r>
                  </m:oMath>
                </a14:m>
                <a:r>
                  <a:rPr/>
                  <a:t> 三方晶</a:t>
                </a:r>
              </a:p>
              <a:p>
                <a:pPr lvl="0"/>
                <a:r>
                  <a:rPr b="1"/>
                  <a:t>単斜晶</a:t>
                </a:r>
                <a:r>
                  <a:rPr/>
                  <a:t>: C2軸だけ、あるいは鏡映面だけでもよい。</a:t>
                </a:r>
              </a:p>
            </p:txBody>
          </p:sp>
        </mc:Choice>
      </mc:AlternateContent>
    </p:spTree>
  </p:cSld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スライド 13　六方晶と三方晶の基本格子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三方晶も六方格子の単位格子をとれる</a:t>
                </a:r>
              </a:p>
              <a:p>
                <a:pPr lvl="0"/>
                <a:r>
                  <a:rPr b="1"/>
                  <a:t>六方晶</a:t>
                </a:r>
                <a:r>
                  <a:rPr/>
                  <a:t>: 主軸C6軸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b"/>
                      </m:rPr>
                      <m:t>a</m:t>
                    </m:r>
                    <m:r>
                      <m:rPr>
                        <m:sty m:val="p"/>
                      </m:rPr>
                      <m:t>,</m:t>
                    </m:r>
                    <m:r>
                      <m:rPr>
                        <m:sty m:val="b"/>
                      </m:rPr>
                      <m:t>b</m:t>
                    </m:r>
                  </m:oMath>
                </a14:m>
                <a:r>
                  <a:rPr/>
                  <a:t> が面内（</a:t>
                </a:r>
                <a14:m>
                  <m:oMath xmlns:m="http://schemas.openxmlformats.org/officeDocument/2006/math">
                    <m:r>
                      <m:t>γ</m:t>
                    </m:r>
                    <m:r>
                      <m:rPr>
                        <m:sty m:val="p"/>
                      </m:rPr>
                      <m:t>=</m:t>
                    </m:r>
                    <m:sSup>
                      <m:e>
                        <m:r>
                          <m:t>120</m:t>
                        </m:r>
                      </m:e>
                      <m:sup>
                        <m:r>
                          <m:rPr>
                            <m:sty m:val="p"/>
                          </m:rPr>
                          <m:t>∘</m:t>
                        </m:r>
                      </m:sup>
                    </m:sSup>
                  </m:oMath>
                </a14:m>
                <a:r>
                  <a:rPr/>
                  <a:t>）</a:t>
                </a:r>
              </a:p>
              <a:p>
                <a:pPr lvl="0"/>
                <a:r>
                  <a:rPr b="1"/>
                  <a:t>三方晶</a:t>
                </a:r>
                <a:r>
                  <a:rPr/>
                  <a:t>: 主軸C3軸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b"/>
                      </m:rPr>
                      <m:t>a</m:t>
                    </m:r>
                    <m:r>
                      <m:rPr>
                        <m:sty m:val="p"/>
                      </m:rPr>
                      <m:t>,</m:t>
                    </m:r>
                    <m:r>
                      <m:rPr>
                        <m:sty m:val="b"/>
                      </m:rPr>
                      <m:t>b</m:t>
                    </m:r>
                  </m:oMath>
                </a14:m>
                <a:r>
                  <a:rPr/>
                  <a:t> が面内にある場合: 六方格子設定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b"/>
                      </m:rPr>
                      <m:t>a</m:t>
                    </m:r>
                    <m:r>
                      <m:rPr>
                        <m:sty m:val="p"/>
                      </m:rPr>
                      <m:t>,</m:t>
                    </m:r>
                    <m:r>
                      <m:rPr>
                        <m:sty m:val="b"/>
                      </m:rPr>
                      <m:t>b</m:t>
                    </m:r>
                  </m:oMath>
                </a14:m>
                <a:r>
                  <a:rPr/>
                  <a:t> が面直成分をもつ場合: 菱面体格子設定</a:t>
                </a:r>
              </a:p>
            </p:txBody>
          </p:sp>
        </mc:Choice>
      </mc:AlternateContent>
    </p:spTree>
  </p:cSld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スライド 14　三方晶: 六方格子軸、菱面体格子軸の単位格子を取ることが可能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/>
              <p:cNvSpPr>
                <a:spLocks noGrp="1"/>
              </p:cNvSpPr>
              <p:nvPr>
                <p:ph idx="2" sz="half" type="body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三方晶 vs 菱面体晶</a:t>
                </a:r>
              </a:p>
              <a:p>
                <a:pPr lvl="0"/>
                <a:r>
                  <a:rPr b="1"/>
                  <a:t>三方晶 (Trigonal)</a:t>
                </a:r>
                <a:r>
                  <a:rPr/>
                  <a:t> (空間群 P3, P</a:t>
                </a:r>
                <a14:m>
                  <m:oMath xmlns:m="http://schemas.openxmlformats.org/officeDocument/2006/math">
                    <m:acc>
                      <m:accPr>
                        <m:chr m:val="‾"/>
                      </m:accPr>
                      <m:e>
                        <m:r>
                          <m:t>3</m:t>
                        </m:r>
                      </m:e>
                    </m:acc>
                  </m:oMath>
                </a14:m>
                <a:r>
                  <a:rPr/>
                  <a:t> など)</a:t>
                </a:r>
              </a:p>
              <a:p>
                <a:pPr lvl="1"/>
                <a:r>
                  <a:rPr/>
                  <a:t>基本格子が六方格子軸設定（菱面体格子設定は取れない）</a:t>
                </a:r>
              </a:p>
              <a:p>
                <a:pPr lvl="0"/>
                <a:r>
                  <a:rPr b="1"/>
                  <a:t>菱面体晶 (Rhombohedral)</a:t>
                </a:r>
                <a:r>
                  <a:rPr/>
                  <a:t> (空間群 R で始まるもの)</a:t>
                </a:r>
              </a:p>
              <a:p>
                <a:pPr lvl="1"/>
                <a:r>
                  <a:rPr/>
                  <a:t>基本格子が菱面体格子軸設定</a:t>
                </a:r>
              </a:p>
              <a:p>
                <a:pPr lvl="1"/>
                <a:r>
                  <a:rPr/>
                  <a:t>六方格子設定を取ると単位格子が3倍になる（Conventional Cell）</a:t>
                </a:r>
              </a:p>
            </p:txBody>
          </p:sp>
        </mc:Choice>
      </mc:AlternateContent>
      <p:pic>
        <p:nvPicPr>
          <p:cNvPr descr="images\slide14_image1.pn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695700" y="203200"/>
            <a:ext cx="4838700" cy="38735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スライド14の図1</a:t>
            </a:r>
          </a:p>
        </p:txBody>
      </p:sp>
    </p:spTree>
  </p:cSld>
</p:sld>
</file>

<file path=ppt/slides/slide18.xml><?xml version="1.0" encoding="UTF-8"?><p:sld xmlns:a="http://schemas.openxmlformats.org/drawingml/2006/main" xmlns:r="http://schemas.openxmlformats.org/officeDocument/2006/relationships" xmlns:p="http://schemas.openxmlformats.org/presentationml/2006/main"><p:cSld><p:spTree><p:nvGrpSpPr><p:cNvPr id="1" name="" /><p:cNvGrpSpPr /><p:nvPr /></p:nvGrpSpPr><p:grpSpPr><a:xfrm><a:off x="0" y="0" /><a:ext cx="0" cy="0" /><a:chOff x="0" y="0" /><a:chExt cx="0" cy="0" /></a:xfrm></p:grpSpPr><p:sp><p:nvSpPr><p:cNvPr id="2" name="Title 1" /><p:cNvSpPr><a:spLocks noGrp="1" /></p:cNvSpPr><p:nvPr><p:ph type="title" /></p:nvPr></p:nvSpPr><p:spPr /><p:txBody><a:bodyPr /><a:lstStyle /><a:p><a:pPr lvl="0" indent="0" marL="0"><a:buNone /></a:pPr><a:r><a:rPr /><a:t>スライド 15　7つの晶系の定義: 対称要素</a:t></a:r></a:p></p:txBody></p:sp><p:graphicFrame><p:nvGraphicFramePr><p:cNvPr id="6" name="Content Placeholder 5" /><p:cNvGraphicFramePr><a:graphicFrameLocks noGrp="1" /></p:cNvGraphicFramePr><p:nvPr><p:ph idx="1" /></p:nvPr></p:nvGraphicFramePr><p:xfrm><a:off x="457200" y="1193800" /><a:ext cx="8229600" cy="3390900" /></p:xfrm><a:graphic><a:graphicData uri="http://schemas.openxmlformats.org/drawingml/2006/table"><a:tbl><a:tblPr firstRow="1" bandRow="1"><a:tableStyleId>{5C22544A-7EE6-4342-B048-85BDC9FD1C3A}</a:tableStyleId></a:tblPr><a:tblGrid><a:gridCol w="1181100" /><a:gridCol w="2908300" /><a:gridCol w="2413000" /><a:gridCol w="1739900" /></a:tblGrid><a:tr h="0"><a:tc><a:txBody><a:bodyPr /><a:lstStyle /><a:p><a:pPr lvl="0" indent="0" marL="0" algn="l"><a:buNone /></a:pPr><a:r><a:rPr /><a:t>晶系 (Crystal System)</a:t></a:r></a:p></a:txBody><a:tcPr /></a:tc><a:tc><a:txBody><a:bodyPr /><a:lstStyle /><a:p><a:pPr lvl="0" indent="0" marL="0" algn="l"><a:buNone /></a:pPr><a:r><a:rPr /><a:t>対称要素の主な特徴</a:t></a:r></a:p></a:txBody><a:tcPr /></a:tc><a:tc><a:txBody><a:bodyPr /><a:lstStyle /><a:p><a:pPr lvl="0" indent="0" marL="0" algn="l"><a:buNone /></a:pPr><a:r><a:rPr /><a:t>格子定数の標準的な関係</a:t></a:r></a:p></a:txBody><a:tcPr /></a:tc><a:tc><a:txBody><a:bodyPr /><a:lstStyle /><a:p><a:pPr lvl="0" indent="0" marL="0" algn="l"><a:buNone /></a:pPr><a:r><a:rPr /><a:t>ブラベー格子 (Bravais Lattices)</a:t></a:r></a:p></a:txBody><a:tcPr /></a:tc></a:tr><a:tr h="0"><a:tc><a:txBody><a:bodyPr /><a:lstStyle /><a:p><a:pPr lvl="0" indent="0" marL="0" algn="l"><a:buNone /></a:pPr><a:r><a:rPr /><a:t>三斜晶 (Triclinic)</a:t></a:r></a:p></a:txBody></a:tc><a:tc><a:txBody><a:bodyPr /><a:lstStyle /><a:p><a:pPr lvl="0" indent="0" marL="0" algn="l"><a:buNone /></a:pPr><a:r><a:rPr /><a:t>1回軸または1回回反軸（反転中心）のみ</a:t></a:r></a:p></a:txBody></a:tc><a:tc><a:txBody><a:bodyPr /><a:lstStyle /><a:p><a:pPr lvl="0" indent="0" marL="0" algn="l"><a:buNone /></a:pPr><a14:m><m:oMath xmlns:m="http://schemas.openxmlformats.org/officeDocument/2006/math"><m:r><m:t>a</m:t></m:r><m:r><m:rPr><m:sty m:val="p" /></m:rPr><m:t>≠</m:t></m:r><m:r><m:t>b</m:t></m:r><m:r><m:rPr><m:sty m:val="p" /></m:rPr><m:t>≠</m:t></m:r><m:r><m:t>c</m:t></m:r></m:oMath></a14:m><a:r><a:rPr /><a:t>, </a:t></a:r><a14:m><m:oMath xmlns:m="http://schemas.openxmlformats.org/officeDocument/2006/math"><m:r><m:t>α</m:t></m:r><m:r><m:rPr><m:sty m:val="p" /></m:rPr><m:t>≠</m:t></m:r><m:r><m:t>β</m:t></m:r><m:r><m:rPr><m:sty m:val="p" /></m:rPr><m:t>≠</m:t></m:r><m:r><m:t>γ</m:t></m:r><m:r><m:rPr><m:sty m:val="p" /></m:rPr><m:t>≠</m:t></m:r><m:sSup><m:e><m:r><m:t>90</m:t></m:r></m:e><m:sup><m:r><m:rPr><m:sty m:val="p" /></m:rPr><m:t>∘</m:t></m:r></m:sup></m:sSup></m:oMath></a14:m></a:p></a:txBody></a:tc><a:tc><a:txBody><a:bodyPr /><a:lstStyle /><a:p><a:pPr lvl="0" indent="0" marL="0" algn="l"><a:buNone /></a:pPr><a:r><a:rPr /><a:t>P (単純)</a:t></a:r></a:p></a:txBody></a:tc></a:tr><a:tr h="0"><a:tc><a:txBody><a:bodyPr /><a:lstStyle /><a:p><a:pPr lvl="0" indent="0" marL="0" algn="l"><a:buNone /></a:pPr><a:r><a:rPr /><a:t>単斜晶 (Monoclinic)</a:t></a:r></a:p></a:txBody></a:tc><a:tc><a:txBody><a:bodyPr /><a:lstStyle /><a:p><a:pPr lvl="0" indent="0" marL="0" algn="l"><a:buNone /></a:pPr><a:r><a:rPr /><a:t>1つの2回軸または1つの鏡映面</a:t></a:r></a:p></a:txBody></a:tc><a:tc><a:txBody><a:bodyPr /><a:lstStyle /><a:p><a:pPr lvl="0" indent="0" marL="0" algn="l"><a:buNone /></a:pPr><a14:m><m:oMath xmlns:m="http://schemas.openxmlformats.org/officeDocument/2006/math"><m:r><m:t>a</m:t></m:r><m:r><m:rPr><m:sty m:val="p" /></m:rPr><m:t>≠</m:t></m:r><m:r><m:t>b</m:t></m:r><m:r><m:rPr><m:sty m:val="p" /></m:rPr><m:t>≠</m:t></m:r><m:r><m:t>c</m:t></m:r></m:oMath></a14:m><a:r><a:rPr /><a:t>, </a:t></a:r><a14:m><m:oMath xmlns:m="http://schemas.openxmlformats.org/officeDocument/2006/math"><m:r><m:t>α</m:t></m:r><m:r><m:rPr><m:sty m:val="p" /></m:rPr><m:t>=</m:t></m:r><m:r><m:t>γ</m:t></m:r><m:r><m:rPr><m:sty m:val="p" /></m:rPr><m:t>=</m:t></m:r><m:sSup><m:e><m:r><m:t>90</m:t></m:r></m:e><m:sup><m:r><m:rPr><m:sty m:val="p" /></m:rPr><m:t>∘</m:t></m:r></m:sup></m:sSup></m:oMath></a14:m><a:r><a:rPr /><a:t>, </a:t></a:r><a14:m><m:oMath xmlns:m="http://schemas.openxmlformats.org/officeDocument/2006/math"><m:r><m:t>β</m:t></m:r><m:r><m:rPr><m:sty m:val="p" /></m:rPr><m:t>≠</m:t></m:r><m:sSup><m:e><m:r><m:t>90</m:t></m:r></m:e><m:sup><m:r><m:rPr><m:sty m:val="p" /></m:rPr><m:t>∘</m:t></m:r></m:sup></m:sSup></m:oMath></a14:m></a:p></a:txBody></a:tc><a:tc><a:txBody><a:bodyPr /><a:lstStyle /><a:p><a:pPr lvl="0" indent="0" marL="0" algn="l"><a:buNone /></a:pPr><a:r><a:rPr /><a:t>P (単純), C (底心)</a:t></a:r></a:p></a:txBody></a:tc></a:tr><a:tr h="0"><a:tc><a:txBody><a:bodyPr /><a:lstStyle /><a:p><a:pPr lvl="0" indent="0" marL="0" algn="l"><a:buNone /></a:pPr><a:r><a:rPr /><a:t>直方晶 (Orthorhombic)</a:t></a:r></a:p></a:txBody></a:tc><a:tc><a:txBody><a:bodyPr /><a:lstStyle /><a:p><a:pPr lvl="0" indent="0" marL="0" algn="l"><a:buNone /></a:pPr><a:r><a:rPr /><a:t>互いに直交する3つの2回軸</a:t></a:r></a:p></a:txBody></a:tc><a:tc><a:txBody><a:bodyPr /><a:lstStyle /><a:p><a:pPr lvl="0" indent="0" marL="0" algn="l"><a:buNone /></a:pPr><a14:m><m:oMath xmlns:m="http://schemas.openxmlformats.org/officeDocument/2006/math"><m:r><m:t>a</m:t></m:r><m:r><m:rPr><m:sty m:val="p" /></m:rPr><m:t>≠</m:t></m:r><m:r><m:t>b</m:t></m:r><m:r><m:rPr><m:sty m:val="p" /></m:rPr><m:t>≠</m:t></m:r><m:r><m:t>c</m:t></m:r></m:oMath></a14:m><a:r><a:rPr /><a:t>, </a:t></a:r><a14:m><m:oMath xmlns:m="http://schemas.openxmlformats.org/officeDocument/2006/math"><m:r><m:t>α</m:t></m:r><m:r><m:rPr><m:sty m:val="p" /></m:rPr><m:t>=</m:t></m:r><m:r><m:t>β</m:t></m:r><m:r><m:rPr><m:sty m:val="p" /></m:rPr><m:t>=</m:t></m:r><m:r><m:t>γ</m:t></m:r><m:r><m:rPr><m:sty m:val="p" /></m:rPr><m:t>=</m:t></m:r><m:sSup><m:e><m:r><m:t>90</m:t></m:r></m:e><m:sup><m:r><m:rPr><m:sty m:val="p" /></m:rPr><m:t>∘</m:t></m:r></m:sup></m:sSup></m:oMath></a14:m></a:p></a:txBody></a:tc><a:tc><a:txBody><a:bodyPr /><a:lstStyle /><a:p><a:pPr lvl="0" indent="0" marL="0" algn="l"><a:buNone /></a:pPr><a:r><a:rPr /><a:t>P (単純), C (底心), I (体心), F (面心)</a:t></a:r></a:p></a:txBody></a:tc></a:tr><a:tr h="0"><a:tc><a:txBody><a:bodyPr /><a:lstStyle /><a:p><a:pPr lvl="0" indent="0" marL="0" algn="l"><a:buNone /></a:pPr><a:r><a:rPr /><a:t>正方晶 (Tetragonal)</a:t></a:r></a:p></a:txBody></a:tc><a:tc><a:txBody><a:bodyPr /><a:lstStyle /><a:p><a:pPr lvl="0" indent="0" marL="0" algn="l"><a:buNone /></a:pPr><a:r><a:rPr /><a:t>1つの4回軸</a:t></a:r></a:p></a:txBody></a:tc><a:tc><a:txBody><a:bodyPr /><a:lstStyle /><a:p><a:pPr lvl="0" indent="0" marL="0" algn="l"><a:buNone /></a:pPr><a14:m><m:oMath xmlns:m="http://schemas.openxmlformats.org/officeDocument/2006/math"><m:r><m:t>a</m:t></m:r><m:r><m:rPr><m:sty m:val="p" /></m:rPr><m:t>=</m:t></m:r><m:r><m:t>b</m:t></m:r><m:r><m:rPr><m:sty m:val="p" /></m:rPr><m:t>≠</m:t></m:r><m:r><m:t>c</m:t></m:r></m:oMath></a14:m><a:r><a:rPr /><a:t>, </a:t></a:r><a14:m><m:oMath xmlns:m="http://schemas.openxmlformats.org/officeDocument/2006/math"><m:r><m:t>α</m:t></m:r><m:r><m:rPr><m:sty m:val="p" /></m:rPr><m:t>=</m:t></m:r><m:r><m:t>β</m:t></m:r><m:r><m:rPr><m:sty m:val="p" /></m:rPr><m:t>=</m:t></m:r><m:r><m:t>γ</m:t></m:r><m:r><m:rPr><m:sty m:val="p" /></m:rPr><m:t>=</m:t></m:r><m:sSup><m:e><m:r><m:t>90</m:t></m:r></m:e><m:sup><m:r><m:rPr><m:sty m:val="p" /></m:rPr><m:t>∘</m:t></m:r></m:sup></m:sSup></m:oMath></a14:m></a:p></a:txBody></a:tc><a:tc><a:txBody><a:bodyPr /><a:lstStyle /><a:p><a:pPr lvl="0" indent="0" marL="0" algn="l"><a:buNone /></a:pPr><a:r><a:rPr /><a:t>P (単純), I (体心)</a:t></a:r></a:p></a:txBody></a:tc></a:tr><a:tr h="0"><a:tc><a:txBody><a:bodyPr /><a:lstStyle /><a:p><a:pPr lvl="0" indent="0" marL="0" algn="l"><a:buNone /></a:pPr><a:r><a:rPr /><a:t>六方晶 (Hexagonal)</a:t></a:r></a:p></a:txBody></a:tc><a:tc><a:txBody><a:bodyPr /><a:lstStyle /><a:p><a:pPr lvl="0" indent="0" marL="0" algn="l"><a:buNone /></a:pPr><a:r><a:rPr /><a:t>1つの6回軸</a:t></a:r></a:p></a:txBody></a:tc><a:tc><a:txBody><a:bodyPr /><a:lstStyle /><a:p><a:pPr lvl="0" indent="0" marL="0" algn="l"><a:buNone /></a:pPr><a14:m><m:oMath xmlns:m="http://schemas.openxmlformats.org/officeDocument/2006/math"><m:r><m:t>a</m:t></m:r><m:r><m:rPr><m:sty m:val="p" /></m:rPr><m:t>=</m:t></m:r><m:r><m:t>b</m:t></m:r><m:r><m:rPr><m:sty m:val="p" /></m:rPr><m:t>≠</m:t></m:r><m:r><m:t>c</m:t></m:r></m:oMath></a14:m><a:r><a:rPr /><a:t>, </a:t></a:r><a14:m><m:oMath xmlns:m="http://schemas.openxmlformats.org/officeDocument/2006/math"><m:r><m:t>α</m:t></m:r><m:r><m:rPr><m:sty m:val="p" /></m:rPr><m:t>=</m:t></m:r><m:r><m:t>β</m:t></m:r><m:r><m:rPr><m:sty m:val="p" /></m:rPr><m:t>=</m:t></m:r><m:sSup><m:e><m:r><m:t>90</m:t></m:r></m:e><m:sup><m:r><m:rPr><m:sty m:val="p" /></m:rPr><m:t>∘</m:t></m:r></m:sup></m:sSup></m:oMath></a14:m><a:r><a:rPr /><a:t>, </a:t></a:r><a14:m><m:oMath xmlns:m="http://schemas.openxmlformats.org/officeDocument/2006/math"><m:r><m:t>γ</m:t></m:r><m:r><m:rPr><m:sty m:val="p" /></m:rPr><m:t>=</m:t></m:r><m:sSup><m:e><m:r><m:t>120</m:t></m:r></m:e><m:sup><m:r><m:rPr><m:sty m:val="p" /></m:rPr><m:t>∘</m:t></m:r></m:sup></m:sSup></m:oMath></a14:m></a:p></a:txBody></a:tc><a:tc><a:txBody><a:bodyPr /><a:lstStyle /><a:p><a:pPr lvl="0" indent="0" marL="0" algn="l"><a:buNone /></a:pPr><a:r><a:rPr /><a:t>P (単純)</a:t></a:r></a:p></a:txBody></a:tc></a:tr><a:tr h="0"><a:tc><a:txBody><a:bodyPr /><a:lstStyle /><a:p><a:pPr lvl="0" indent="0" marL="0" algn="l"><a:buNone /></a:pPr><a:r><a:rPr /><a:t>三方晶 (Trigonal)</a:t></a:r></a:p></a:txBody></a:tc><a:tc><a:txBody><a:bodyPr /><a:lstStyle /><a:p><a:pPr lvl="0" indent="0" marL="0" algn="l"><a:buNone /></a:pPr><a:r><a:rPr /><a:t>1つの3回軸</a:t></a:r></a:p></a:txBody></a:tc><a:tc><a:txBody><a:bodyPr /><a:lstStyle /><a:p><a:pPr lvl="0" indent="0" marL="0" algn="l"><a:buNone /></a:pPr><a:r><a:rPr /><a:t>(六方格子設定) </a:t></a:r><a14:m><m:oMath xmlns:m="http://schemas.openxmlformats.org/officeDocument/2006/math"><m:r><m:t>a</m:t></m:r><m:r><m:rPr><m:sty m:val="p" /></m:rPr><m:t>=</m:t></m:r><m:r><m:t>b</m:t></m:r><m:r><m:rPr><m:sty m:val="p" /></m:rPr><m:t>≠</m:t></m:r><m:r><m:t>c</m:t></m:r></m:oMath></a14:m><a:r><a:rPr /><a:t>, </a:t></a:r><a14:m><m:oMath xmlns:m="http://schemas.openxmlformats.org/officeDocument/2006/math"><m:r><m:t>α</m:t></m:r><m:r><m:rPr><m:sty m:val="p" /></m:rPr><m:t>=</m:t></m:r><m:r><m:t>β</m:t></m:r><m:r><m:rPr><m:sty m:val="p" /></m:rPr><m:t>=</m:t></m:r><m:sSup><m:e><m:r><m:t>90</m:t></m:r></m:e><m:sup><m:r><m:rPr><m:sty m:val="p" /></m:rPr><m:t>∘</m:t></m:r></m:sup></m:sSup></m:oMath></a14:m><a:r><a:rPr /><a:t>, </a:t></a:r><a14:m><m:oMath xmlns:m="http://schemas.openxmlformats.org/officeDocument/2006/math"><m:r><m:t>γ</m:t></m:r><m:r><m:rPr><m:sty m:val="p" /></m:rPr><m:t>=</m:t></m:r><m:sSup><m:e><m:r><m:t>120</m:t></m:r></m:e><m:sup><m:r><m:rPr><m:sty m:val="p" /></m:rPr><m:t>∘</m:t></m:r></m:sup></m:sSup></m:oMath></a14:m></a:p></a:txBody></a:tc><a:tc><a:txBody><a:bodyPr /><a:lstStyle /><a:p><a:pPr lvl="0" indent="0" marL="0" algn="l"><a:buNone /></a:pPr><a:r><a:rPr /><a:t>P (単純)</a:t></a:r></a:p></a:txBody></a:tc></a:tr><a:tr h="0"><a:tc><a:txBody><a:bodyPr /><a:lstStyle /><a:p><a:pPr lvl="0" indent="0" marL="0" algn="l"><a:buNone /></a:pPr><a:r><a:rPr /><a:t>菱面体晶 (Rhombohedral)</a:t></a:r></a:p></a:txBody></a:tc><a:tc><a:txBody><a:bodyPr /><a:lstStyle /><a:p><a:pPr lvl="0" indent="0" marL="0" algn="l"><a:buNone /></a:pPr><a:r><a:rPr /><a:t>1つの3回軸</a:t></a:r></a:p></a:txBody></a:tc><a:tc><a:txBody><a:bodyPr /><a:lstStyle /><a:p><a:pPr lvl="0" indent="0" marL="0" algn="l"><a:buNone /></a:pPr><a:r><a:rPr /><a:t>(菱面体格子設定) </a:t></a:r><a14:m><m:oMath xmlns:m="http://schemas.openxmlformats.org/officeDocument/2006/math"><m:r><m:t>a</m:t></m:r><m:r><m:rPr><m:sty m:val="p" /></m:rPr><m:t>=</m:t></m:r><m:r><m:t>b</m:t></m:r><m:r><m:rPr><m:sty m:val="p" /></m:rPr><m:t>=</m:t></m:r><m:r><m:t>c</m:t></m:r></m:oMath></a14:m><a:r><a:rPr /><a:t>, </a:t></a:r><a14:m><m:oMath xmlns:m="http://schemas.openxmlformats.org/officeDocument/2006/math"><m:r><m:t>α</m:t></m:r><m:r><m:rPr><m:sty m:val="p" /></m:rPr><m:t>=</m:t></m:r><m:r><m:t>β</m:t></m:r><m:r><m:rPr><m:sty m:val="p" /></m:rPr><m:t>=</m:t></m:r><m:r><m:t>γ</m:t></m:r><m:r><m:rPr><m:sty m:val="p" /></m:rPr><m:t>≠</m:t></m:r><m:sSup><m:e><m:r><m:t>90</m:t></m:r></m:e><m:sup><m:r><m:rPr><m:sty m:val="p" /></m:rPr><m:t>∘</m:t></m:r></m:sup></m:sSup></m:oMath></a14:m></a:p></a:txBody></a:tc><a:tc><a:txBody><a:bodyPr /><a:lstStyle /><a:p><a:pPr lvl="0" indent="0" marL="0" algn="l"><a:buNone /></a:pPr><a:r><a:rPr /><a:t>R (菱面体)</a:t></a:r></a:p></a:txBody></a:tc></a:tr><a:tr h="0"><a:tc><a:txBody><a:bodyPr /><a:lstStyle /><a:p><a:pPr lvl="0" indent="0" marL="0" algn="l"><a:buNone /></a:pPr><a:r><a:rPr /><a:t>立方晶 (Cubic)</a:t></a:r></a:p></a:txBody></a:tc><a:tc><a:txBody><a:bodyPr /><a:lstStyle /><a:p><a:pPr lvl="0" indent="0" marL="0" algn="l"><a:buNone /></a:pPr><a:r><a:rPr /><a:t>体対角方向の4つの3回軸</a:t></a:r></a:p></a:txBody></a:tc><a:tc><a:txBody><a:bodyPr /><a:lstStyle /><a:p><a:pPr lvl="0" indent="0" marL="0" algn="l"><a:buNone /></a:pPr><a14:m><m:oMath xmlns:m="http://schemas.openxmlformats.org/officeDocument/2006/math"><m:r><m:t>a</m:t></m:r><m:r><m:rPr><m:sty m:val="p" /></m:rPr><m:t>=</m:t></m:r><m:r><m:t>b</m:t></m:r><m:r><m:rPr><m:sty m:val="p" /></m:rPr><m:t>=</m:t></m:r><m:r><m:t>c</m:t></m:r></m:oMath></a14:m><a:r><a:rPr /><a:t>, </a:t></a:r><a14:m><m:oMath xmlns:m="http://schemas.openxmlformats.org/officeDocument/2006/math"><m:r><m:t>α</m:t></m:r><m:r><m:rPr><m:sty m:val="p" /></m:rPr><m:t>=</m:t></m:r><m:r><m:t>β</m:t></m:r><m:r><m:rPr><m:sty m:val="p" /></m:rPr><m:t>=</m:t></m:r><m:r><m:t>γ</m:t></m:r><m:r><m:rPr><m:sty m:val="p" /></m:rPr><m:t>=</m:t></m:r><m:sSup><m:e><m:r><m:t>90</m:t></m:r></m:e><m:sup><m:r><m:rPr><m:sty m:val="p" /></m:rPr><m:t>∘</m:t></m:r></m:sup></m:sSup></m:oMath></a14:m></a:p></a:txBody></a:tc><a:tc><a:txBody><a:bodyPr /><a:lstStyle /><a:p><a:pPr lvl="0" indent="0" marL="0" algn="l"><a:buNone /></a:pPr><a:r><a:rPr /><a:t>P (単純), I (体心), F (面心)</a:t></a:r></a:p></a:txBody></a:tc></a:tr></a:tbl></a:graphicData></a:graphic></p:graphicFrame></p:spTree></p:cSld>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スライド 16　基本格子 vs. ブラベー格子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spcBef>
                <a:spcPts val="3000"/>
              </a:spcBef>
              <a:buNone/>
            </a:pPr>
            <a:r>
              <a:rPr b="1"/>
              <a:t>基本格子 (Primitive cell)</a:t>
            </a:r>
          </a:p>
          <a:p>
            <a:pPr lvl="0"/>
            <a:r>
              <a:rPr/>
              <a:t>格子点を1つだけ含む、最小の単位格子。</a:t>
            </a:r>
          </a:p>
          <a:p>
            <a:pPr lvl="0"/>
            <a:r>
              <a:rPr/>
              <a:t>量子計算など、計算時間を削減したい場合に用いられる。</a:t>
            </a:r>
          </a:p>
          <a:p>
            <a:pPr lvl="0" indent="0" marL="0">
              <a:spcBef>
                <a:spcPts val="3000"/>
              </a:spcBef>
              <a:buNone/>
            </a:pPr>
            <a:r>
              <a:rPr b="1"/>
              <a:t>ブラベー格子 (Bravais cell / Conventional cell)</a:t>
            </a:r>
          </a:p>
          <a:p>
            <a:pPr lvl="0"/>
            <a:r>
              <a:rPr/>
              <a:t>格子点の数を増やし、見かけの対称性が高く見えるようにとった単位格子。</a:t>
            </a:r>
          </a:p>
          <a:p>
            <a:pPr lvl="0"/>
            <a:r>
              <a:rPr/>
              <a:t>結晶の対称性を視覚的に理解しやすい。</a:t>
            </a:r>
          </a:p>
          <a:p>
            <a:pPr lvl="0"/>
            <a:r>
              <a:rPr/>
              <a:t>例: 面心直方格子</a:t>
            </a:r>
          </a:p>
          <a:p>
            <a:pPr lvl="0"/>
            <a:r>
              <a:rPr/>
              <a:t>計算時間がかかる場合がある。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スライド 2　前提と目標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spcBef>
                <a:spcPts val="3000"/>
              </a:spcBef>
              <a:buNone/>
            </a:pPr>
            <a:r>
              <a:rPr b="1"/>
              <a:t>前提</a:t>
            </a:r>
          </a:p>
          <a:p>
            <a:pPr lvl="0"/>
            <a:r>
              <a:rPr/>
              <a:t>基本的な結晶学、結晶化学の知識があること</a:t>
            </a:r>
          </a:p>
          <a:p>
            <a:pPr lvl="0" indent="0" marL="0">
              <a:spcBef>
                <a:spcPts val="3000"/>
              </a:spcBef>
              <a:buNone/>
            </a:pPr>
            <a:r>
              <a:rPr b="1"/>
              <a:t>学習目標</a:t>
            </a:r>
          </a:p>
          <a:p>
            <a:pPr lvl="0"/>
            <a:r>
              <a:rPr b="1"/>
              <a:t>ブラベー格子と基本格子の復習</a:t>
            </a:r>
            <a:r>
              <a:rPr/>
              <a:t>: 結晶構造を記述する二つの概念を理解する。</a:t>
            </a:r>
          </a:p>
          <a:p>
            <a:pPr lvl="0"/>
            <a:r>
              <a:rPr b="1"/>
              <a:t>単位格子は任意にとれる</a:t>
            </a:r>
            <a:r>
              <a:rPr/>
              <a:t>: 異なる単位格子間の変換方法を学ぶ。</a:t>
            </a:r>
          </a:p>
          <a:p>
            <a:pPr lvl="0"/>
            <a:r>
              <a:rPr b="1"/>
              <a:t>デカルト座標系と一般座標系の取り扱い</a:t>
            </a:r>
            <a:r>
              <a:rPr/>
              <a:t>: 基本ベクトルと座標の変換規則を習得する。</a:t>
            </a:r>
          </a:p>
          <a:p>
            <a:pPr lvl="0"/>
            <a:r>
              <a:rPr b="1"/>
              <a:t>単位格子の表現</a:t>
            </a:r>
            <a:r>
              <a:rPr/>
              <a:t>: 格子ベクトルと内部座標（一般座標系）による表現。</a:t>
            </a:r>
          </a:p>
          <a:p>
            <a:pPr lvl="0"/>
            <a:r>
              <a:rPr b="1"/>
              <a:t>単位格子の変換</a:t>
            </a:r>
            <a:r>
              <a:rPr/>
              <a:t>: 格子ベクトルの変換とそれに伴う内部座標の変換。</a:t>
            </a:r>
          </a:p>
          <a:p>
            <a:pPr lvl="0"/>
            <a:r>
              <a:rPr b="1"/>
              <a:t>逆格子</a:t>
            </a:r>
            <a:r>
              <a:rPr/>
              <a:t>: 共変ベクトルと反変ベクトルの区別とその意義を理解する。</a:t>
            </a:r>
          </a:p>
        </p:txBody>
      </p:sp>
    </p:spTree>
  </p:cSld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スライド 17　ブラベー格子と基本格子: 面心立方格子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/>
              <p:cNvSpPr>
                <a:spLocks noGrp="1"/>
              </p:cNvSpPr>
              <p:nvPr>
                <p:ph idx="2" sz="half" type="body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Siの構造 (室温)</a:t>
                </a:r>
              </a:p>
              <a:p>
                <a:pPr lvl="0"/>
                <a:r>
                  <a:rPr/>
                  <a:t>空間群 Fd</a:t>
                </a:r>
                <a14:m>
                  <m:oMath xmlns:m="http://schemas.openxmlformats.org/officeDocument/2006/math">
                    <m:acc>
                      <m:accPr>
                        <m:chr m:val="‾"/>
                      </m:accPr>
                      <m:e>
                        <m:r>
                          <m:t>3</m:t>
                        </m:r>
                      </m:e>
                    </m:acc>
                  </m:oMath>
                </a14:m>
                <a:r>
                  <a:rPr/>
                  <a:t>m, No. 227 (立方晶系, ダイヤモンド構造)</a:t>
                </a:r>
              </a:p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ブラベー格子 (Conventional Cell)</a:t>
                </a:r>
              </a:p>
              <a:p>
                <a:pPr lvl="0"/>
                <a:r>
                  <a:rPr/>
                  <a:t>面心立方格子</a:t>
                </a:r>
              </a:p>
              <a:p>
                <a:pPr lvl="0"/>
                <a14:m>
                  <m:oMath xmlns:m="http://schemas.openxmlformats.org/officeDocument/2006/math">
                    <m:sSub>
                      <m:e>
                        <m:r>
                          <m:t>a</m:t>
                        </m:r>
                      </m:e>
                      <m:sub>
                        <m:r>
                          <m:t>C</m:t>
                        </m:r>
                      </m:sub>
                    </m:sSub>
                  </m:oMath>
                </a14:m>
                <a:r>
                  <a:rPr/>
                  <a:t> = 0.5431 nm</a:t>
                </a:r>
              </a:p>
              <a:p>
                <a:pPr lvl="0"/>
                <a:r>
                  <a:rPr/>
                  <a:t>格子点数: 4個</a:t>
                </a:r>
              </a:p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基本格子 (Primitive Cell)</a:t>
                </a:r>
              </a:p>
              <a:p>
                <a:pPr lvl="0"/>
                <a:r>
                  <a:rPr/>
                  <a:t>菱面体格子</a:t>
                </a:r>
              </a:p>
              <a:p>
                <a:pPr lvl="0"/>
                <a14:m>
                  <m:oMath xmlns:m="http://schemas.openxmlformats.org/officeDocument/2006/math">
                    <m:sSub>
                      <m:e>
                        <m:r>
                          <m:t>a</m:t>
                        </m:r>
                      </m:e>
                      <m:sub>
                        <m:r>
                          <m:t>R</m:t>
                        </m:r>
                      </m:sub>
                    </m:sSub>
                  </m:oMath>
                </a14:m>
                <a:r>
                  <a:rPr/>
                  <a:t> = 0.3840 nm, </a:t>
                </a:r>
                <a14:m>
                  <m:oMath xmlns:m="http://schemas.openxmlformats.org/officeDocument/2006/math">
                    <m:r>
                      <m:t>α</m:t>
                    </m:r>
                    <m:r>
                      <m:rPr>
                        <m:sty m:val="p"/>
                      </m:rPr>
                      <m:t>=</m:t>
                    </m:r>
                    <m:sSup>
                      <m:e>
                        <m:r>
                          <m:t>60</m:t>
                        </m:r>
                      </m:e>
                      <m:sup>
                        <m:r>
                          <m:rPr>
                            <m:sty m:val="p"/>
                          </m:rPr>
                          <m:t>∘</m:t>
                        </m:r>
                      </m:sup>
                    </m:sSup>
                  </m:oMath>
                </a14:m>
              </a:p>
              <a:p>
                <a:pPr lvl="0"/>
                <a:r>
                  <a:rPr/>
                  <a:t>格子点数: 1個</a:t>
                </a:r>
              </a:p>
            </p:txBody>
          </p:sp>
        </mc:Choice>
      </mc:AlternateContent>
      <p:pic>
        <p:nvPicPr>
          <p:cNvPr descr="images\slide17_image1.pn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962400" y="203200"/>
            <a:ext cx="4330700" cy="38735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スライド17の図1</a:t>
            </a:r>
          </a:p>
        </p:txBody>
      </p:sp>
    </p:spTree>
  </p:cSld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 スライド17の図2 スライド17_図3 スライド17_図4 スライド17_図5 スライド17_図6 スライド17_図7 スライド17_図8</a:t>
            </a:r>
          </a:p>
        </p:txBody>
      </p:sp>
    </p:spTree>
  </p:cSld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スライド 18　ブラベー格子と基本格子: 体心立方格子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spcBef>
                <a:spcPts val="3000"/>
              </a:spcBef>
              <a:buNone/>
            </a:pPr>
            <a:r>
              <a:rPr b="1"/>
              <a:t>体心立方格子</a:t>
            </a:r>
          </a:p>
          <a:p>
            <a:pPr lvl="0"/>
            <a:r>
              <a:rPr/>
              <a:t>ブラベー格子中の格子点数: 2個</a:t>
            </a:r>
          </a:p>
          <a:p>
            <a:pPr lvl="0"/>
            <a:r>
              <a:rPr/>
              <a:t>基本格子: 軸角が109.5°の菱面体格子</a:t>
            </a:r>
          </a:p>
        </p:txBody>
      </p:sp>
      <p:pic>
        <p:nvPicPr>
          <p:cNvPr descr="images\slide18_image1.pn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41800" y="203200"/>
            <a:ext cx="3771900" cy="38735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スライド18の図1</a:t>
            </a:r>
          </a:p>
        </p:txBody>
      </p:sp>
    </p:spTree>
  </p:cSld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スライド 19　ブラベー格子と基本格子、格子変換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193800"/>
          <a:ext cx="8229600" cy="3390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00"/>
                <a:gridCol w="1955800"/>
                <a:gridCol w="4559300"/>
              </a:tblGrid>
              <a:tr h="0"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ブラベー格子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ブラベー格子内の格子点数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基本格子他にとれる単位格子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体心立方格子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軸角が109.5°の菱面体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面心立方格子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4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軸角が60°の菱面体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六方晶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(ブラベー格子と一致)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直方格子 (底心/体心/面心)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2, 2, 4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菱面体やより小さな直方格子など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菱面体晶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菱面体格子。六方格子設定も可能だが体積は3倍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三方晶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六方格子設定 (菱面体格子設定は不可)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スライド 20　底心正方格子、辺心正方格子はあるか？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spcBef>
                <a:spcPts val="3000"/>
              </a:spcBef>
              <a:buNone/>
            </a:pPr>
            <a:r>
              <a:rPr b="1"/>
              <a:t>ブラベー格子として存在しないもの</a:t>
            </a:r>
          </a:p>
          <a:p>
            <a:pPr lvl="0"/>
            <a:r>
              <a:rPr b="1"/>
              <a:t>底心正方格子 (C-centered tetragonal lattice)</a:t>
            </a:r>
          </a:p>
          <a:p>
            <a:pPr lvl="1"/>
            <a:r>
              <a:rPr/>
              <a:t>より小さい「単純正方格子」で表現できるため、ブラベー格子ではない。</a:t>
            </a:r>
          </a:p>
          <a:p>
            <a:pPr lvl="0"/>
            <a:r>
              <a:rPr b="1"/>
              <a:t>辺心格子 (Edge-centered lattice)</a:t>
            </a:r>
          </a:p>
          <a:p>
            <a:pPr lvl="1"/>
            <a:r>
              <a:rPr/>
              <a:t>頂点と辺心の格子点の環境が異なるため、格子として成立しない。</a:t>
            </a:r>
          </a:p>
        </p:txBody>
      </p:sp>
    </p:spTree>
  </p:cSld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スライド 21　ブラベー格子は14種に限られる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spcBef>
                <a:spcPts val="3000"/>
              </a:spcBef>
              <a:buNone/>
            </a:pPr>
            <a:r>
              <a:rPr b="1"/>
              <a:t>三次元空間に存在するブラベー格子の種類</a:t>
            </a:r>
          </a:p>
          <a:p>
            <a:pPr lvl="0"/>
            <a:r>
              <a:rPr/>
              <a:t>立方晶系: 単純、体心、面心</a:t>
            </a:r>
          </a:p>
          <a:p>
            <a:pPr lvl="0"/>
            <a:r>
              <a:rPr/>
              <a:t>正方晶系: 単純、体心</a:t>
            </a:r>
          </a:p>
          <a:p>
            <a:pPr lvl="0"/>
            <a:r>
              <a:rPr/>
              <a:t>直方晶系: 単純、体心、底心、面心</a:t>
            </a:r>
          </a:p>
          <a:p>
            <a:pPr lvl="0"/>
            <a:r>
              <a:rPr/>
              <a:t>六方晶系: 単純</a:t>
            </a:r>
          </a:p>
          <a:p>
            <a:pPr lvl="0"/>
            <a:r>
              <a:rPr/>
              <a:t>三方晶系: 菱面体（R設定）</a:t>
            </a:r>
          </a:p>
          <a:p>
            <a:pPr lvl="0"/>
            <a:r>
              <a:rPr/>
              <a:t>単斜晶系: 単純、底心</a:t>
            </a:r>
          </a:p>
          <a:p>
            <a:pPr lvl="0"/>
            <a:r>
              <a:rPr/>
              <a:t>三斜晶系: 単純</a:t>
            </a:r>
          </a:p>
        </p:txBody>
      </p:sp>
      <p:pic>
        <p:nvPicPr>
          <p:cNvPr descr="images\slide21_image1.pn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68700" y="228600"/>
            <a:ext cx="510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スライド21の図1</a:t>
            </a:r>
          </a:p>
        </p:txBody>
      </p:sp>
    </p:spTree>
  </p:cSld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 スライド21の図2 スライド21の図3 スライド21の図4 スライド21の図5 スライド21の図6 スライド21の図7 スライド21の図8 スライド21の図9 スライド21の図10 スライド21の図11 スライド21の図12 スライド21の図13 スライド21_図14</a:t>
            </a:r>
          </a:p>
        </p:txBody>
      </p:sp>
    </p:spTree>
  </p:cSld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スライド 22　単位格子の取り方 (国際結晶学連合 (IUCr) 標準)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一般的な選び方 (VESTA: Utilities =&gt; Standardization)</a:t>
                </a:r>
              </a:p>
              <a:p>
                <a:pPr lvl="0"/>
                <a:r>
                  <a:rPr b="1"/>
                  <a:t>ブラベー格子</a:t>
                </a:r>
                <a:r>
                  <a:rPr/>
                  <a:t>をとること（対称性がわかりやすい単位格子で最小のもの）。</a:t>
                </a:r>
              </a:p>
              <a:p>
                <a:pPr lvl="0"/>
                <a:r>
                  <a:rPr/>
                  <a:t>(単斜晶以外の場合) 最も高い対称要素を </a:t>
                </a:r>
                <a14:m>
                  <m:oMath xmlns:m="http://schemas.openxmlformats.org/officeDocument/2006/math">
                    <m:r>
                      <m:t>c</m:t>
                    </m:r>
                  </m:oMath>
                </a14:m>
                <a:r>
                  <a:rPr/>
                  <a:t> 軸（主軸）にとる。</a:t>
                </a:r>
              </a:p>
              <a:p>
                <a:pPr lvl="0"/>
                <a:r>
                  <a:rPr/>
                  <a:t>最も高い対称性の位置を原点 (0 0 0) にとる。</a:t>
                </a:r>
              </a:p>
              <a:p>
                <a:pPr lvl="1" indent="-342900" marL="685800">
                  <a:buAutoNum type="romanLcParenR"/>
                </a:pPr>
                <a:r>
                  <a:rPr/>
                  <a:t>対称中心、ii) 鏡映面、iii) 回転軸の順に優先。</a:t>
                </a:r>
              </a:p>
              <a:p>
                <a:pPr lvl="1"/>
                <a:r>
                  <a:rPr/>
                  <a:t>ただし、らせん軸や映進面などの交点を原点に取る場合もある。</a:t>
                </a:r>
              </a:p>
              <a:p>
                <a:pPr lvl="0"/>
                <a:r>
                  <a:rPr/>
                  <a:t>軸角は90°以上に取る。</a:t>
                </a:r>
              </a:p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単斜晶の場合の例外</a:t>
                </a:r>
              </a:p>
              <a:p>
                <a:pPr lvl="0"/>
                <a:r>
                  <a:rPr/>
                  <a:t>主軸のC2軸を </a:t>
                </a:r>
                <a14:m>
                  <m:oMath xmlns:m="http://schemas.openxmlformats.org/officeDocument/2006/math">
                    <m:r>
                      <m:t>b</m:t>
                    </m:r>
                  </m:oMath>
                </a14:m>
                <a:r>
                  <a:rPr/>
                  <a:t> 軸にとる (</a:t>
                </a:r>
                <a14:m>
                  <m:oMath xmlns:m="http://schemas.openxmlformats.org/officeDocument/2006/math">
                    <m:r>
                      <m:t>β</m:t>
                    </m:r>
                    <m:r>
                      <m:rPr>
                        <m:sty m:val="p"/>
                      </m:rPr>
                      <m:t>&gt;</m:t>
                    </m:r>
                    <m:sSup>
                      <m:e>
                        <m:r>
                          <m:t>90</m:t>
                        </m:r>
                      </m:e>
                      <m:sup>
                        <m:r>
                          <m:rPr>
                            <m:sty m:val="p"/>
                          </m:rPr>
                          <m:t>∘</m:t>
                        </m:r>
                      </m:sup>
                    </m:sSup>
                  </m:oMath>
                </a14:m>
                <a:r>
                  <a:rPr/>
                  <a:t>となる)。</a:t>
                </a:r>
              </a:p>
              <a:p>
                <a:pPr lvl="0"/>
                <a14:m>
                  <m:oMath xmlns:m="http://schemas.openxmlformats.org/officeDocument/2006/math">
                    <m:r>
                      <m:t>a</m:t>
                    </m:r>
                    <m:r>
                      <m:rPr>
                        <m:sty m:val="p"/>
                      </m:rPr>
                      <m:t>,</m:t>
                    </m:r>
                    <m:r>
                      <m:t>c</m:t>
                    </m:r>
                  </m:oMath>
                </a14:m>
                <a:r>
                  <a:rPr/>
                  <a:t> 軸は、</a:t>
                </a:r>
                <a14:m>
                  <m:oMath xmlns:m="http://schemas.openxmlformats.org/officeDocument/2006/math">
                    <m:r>
                      <m:t>b</m:t>
                    </m:r>
                  </m:oMath>
                </a14:m>
                <a:r>
                  <a:rPr/>
                  <a:t> 軸に垂直な面内でなるべく短くなるようにとる。</a:t>
                </a:r>
              </a:p>
            </p:txBody>
          </p:sp>
        </mc:Choice>
      </mc:AlternateContent>
    </p:spTree>
  </p:cSld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スライド 23　ミラー指数: 格子面の定義</a:t>
            </a:r>
          </a:p>
        </p:txBody>
      </p:sp>
    </p:spTree>
  </p:cSld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スライド 24　非直交座標系でいかに面を定義するか: 2次元格子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ミラー指数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m:t>(</m:t>
                    </m:r>
                    <m:r>
                      <m:t>h</m:t>
                    </m:r>
                    <m:r>
                      <m:t>k</m:t>
                    </m:r>
                    <m:r>
                      <m:rPr>
                        <m:sty m:val="p"/>
                      </m:rPr>
                      <m:t>)</m:t>
                    </m:r>
                  </m:oMath>
                </a14:m>
              </a:p>
              <a:p>
                <a:pPr lvl="0"/>
                <a:r>
                  <a:rPr/>
                  <a:t>格子面が軸と交わる点の逆数の最小整数比で表される。</a:t>
                </a:r>
              </a:p>
              <a:p>
                <a:pPr lvl="0"/>
                <a:r>
                  <a:rPr/>
                  <a:t>例: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b"/>
                      </m:rPr>
                      <m:t>a</m:t>
                    </m:r>
                  </m:oMath>
                </a14:m>
                <a:r>
                  <a:rPr/>
                  <a:t>軸を </a:t>
                </a:r>
                <a14:m>
                  <m:oMath xmlns:m="http://schemas.openxmlformats.org/officeDocument/2006/math">
                    <m:r>
                      <m:t>1</m:t>
                    </m:r>
                    <m:r>
                      <m:rPr>
                        <m:sty m:val="p"/>
                      </m:rPr>
                      <m:t>/</m:t>
                    </m:r>
                    <m:r>
                      <m:t>2</m:t>
                    </m:r>
                  </m:oMath>
                </a14:m>
                <a:r>
                  <a:rPr/>
                  <a:t> で、</a:t>
                </a:r>
                <a14:m>
                  <m:oMath xmlns:m="http://schemas.openxmlformats.org/officeDocument/2006/math">
                    <m:r>
                      <m:rPr>
                        <m:sty m:val="b"/>
                      </m:rPr>
                      <m:t>b</m:t>
                    </m:r>
                  </m:oMath>
                </a14:m>
                <a:r>
                  <a:rPr/>
                  <a:t>軸を </a:t>
                </a:r>
                <a14:m>
                  <m:oMath xmlns:m="http://schemas.openxmlformats.org/officeDocument/2006/math">
                    <m:r>
                      <m:t>1</m:t>
                    </m:r>
                    <m:r>
                      <m:rPr>
                        <m:sty m:val="p"/>
                      </m:rPr>
                      <m:t>/</m:t>
                    </m:r>
                    <m:r>
                      <m:t>1</m:t>
                    </m:r>
                  </m:oMath>
                </a14:m>
                <a:r>
                  <a:rPr/>
                  <a:t> で交わる面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m:t>⇒</m:t>
                    </m:r>
                    <m:r>
                      <m:rPr>
                        <m:sty m:val="p"/>
                      </m:rPr>
                      <m:t>(</m:t>
                    </m:r>
                    <m:r>
                      <m:t>2</m:t>
                    </m:r>
                    <m:r>
                      <m:t>1</m:t>
                    </m:r>
                    <m:r>
                      <m:rPr>
                        <m:sty m:val="p"/>
                      </m:rPr>
                      <m:t>)</m:t>
                    </m:r>
                  </m:oMath>
                </a14:m>
                <a:r>
                  <a:rPr/>
                  <a:t> 面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b"/>
                      </m:rPr>
                      <m:t>a</m:t>
                    </m:r>
                  </m:oMath>
                </a14:m>
                <a:r>
                  <a:rPr/>
                  <a:t>軸を </a:t>
                </a:r>
                <a14:m>
                  <m:oMath xmlns:m="http://schemas.openxmlformats.org/officeDocument/2006/math">
                    <m:r>
                      <m:t>1</m:t>
                    </m:r>
                    <m:r>
                      <m:rPr>
                        <m:sty m:val="p"/>
                      </m:rPr>
                      <m:t>/</m:t>
                    </m:r>
                    <m:r>
                      <m:t>2</m:t>
                    </m:r>
                  </m:oMath>
                </a14:m>
                <a:r>
                  <a:rPr/>
                  <a:t> で、</a:t>
                </a:r>
                <a14:m>
                  <m:oMath xmlns:m="http://schemas.openxmlformats.org/officeDocument/2006/math">
                    <m:r>
                      <m:rPr>
                        <m:sty m:val="b"/>
                      </m:rPr>
                      <m:t>b</m:t>
                    </m:r>
                  </m:oMath>
                </a14:m>
                <a:r>
                  <a:rPr/>
                  <a:t>軸を </a:t>
                </a:r>
                <a14:m>
                  <m:oMath xmlns:m="http://schemas.openxmlformats.org/officeDocument/2006/math">
                    <m:r>
                      <m:t>1</m:t>
                    </m:r>
                    <m:r>
                      <m:rPr>
                        <m:sty m:val="p"/>
                      </m:rPr>
                      <m:t>/</m:t>
                    </m:r>
                    <m:r>
                      <m:t>3</m:t>
                    </m:r>
                  </m:oMath>
                </a14:m>
                <a:r>
                  <a:rPr/>
                  <a:t> で交わる面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m:t>⇒</m:t>
                    </m:r>
                    <m:r>
                      <m:rPr>
                        <m:sty m:val="p"/>
                      </m:rPr>
                      <m:t>(</m:t>
                    </m:r>
                    <m:r>
                      <m:t>2</m:t>
                    </m:r>
                    <m:r>
                      <m:t>3</m:t>
                    </m:r>
                    <m:r>
                      <m:rPr>
                        <m:sty m:val="p"/>
                      </m:rPr>
                      <m:t>)</m:t>
                    </m:r>
                  </m:oMath>
                </a14:m>
                <a:r>
                  <a:rPr/>
                  <a:t> 面</a:t>
                </a:r>
              </a:p>
            </p:txBody>
          </p:sp>
        </mc:Choice>
      </mc:AlternateContent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スライド 3　単位格子: 基本格子とブラベー格子</a:t>
            </a:r>
          </a:p>
        </p:txBody>
      </p:sp>
    </p:spTree>
  </p:cSld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スライド 25　非直交座標系でいかに面を定義するか: 3次元格子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/>
              <p:cNvSpPr>
                <a:spLocks noGrp="1"/>
              </p:cNvSpPr>
              <p:nvPr>
                <p:ph idx="2" sz="half" type="body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ミラー指数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m:t>(</m:t>
                    </m:r>
                    <m:r>
                      <m:t>h</m:t>
                    </m:r>
                    <m:r>
                      <m:t>k</m:t>
                    </m:r>
                    <m:r>
                      <m:t>l</m:t>
                    </m:r>
                    <m:r>
                      <m:rPr>
                        <m:sty m:val="p"/>
                      </m:rPr>
                      <m:t>)</m:t>
                    </m:r>
                  </m:oMath>
                </a14:m>
              </a:p>
              <a:p>
                <a:pPr lvl="0"/>
                <a:r>
                  <a:rPr/>
                  <a:t>例: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m:t>(</m:t>
                    </m:r>
                    <m:r>
                      <m:t>0</m:t>
                    </m:r>
                    <m:r>
                      <m:t>1</m:t>
                    </m:r>
                    <m:r>
                      <m:t>0</m:t>
                    </m:r>
                    <m:r>
                      <m:rPr>
                        <m:sty m:val="p"/>
                      </m:rPr>
                      <m:t>)</m:t>
                    </m:r>
                  </m:oMath>
                </a14:m>
                <a:r>
                  <a:rPr/>
                  <a:t> 面: </a:t>
                </a:r>
                <a14:m>
                  <m:oMath xmlns:m="http://schemas.openxmlformats.org/officeDocument/2006/math">
                    <m:r>
                      <m:rPr>
                        <m:sty m:val="b"/>
                      </m:rPr>
                      <m:t>b</m:t>
                    </m:r>
                  </m:oMath>
                </a14:m>
                <a:r>
                  <a:rPr/>
                  <a:t>軸と </a:t>
                </a:r>
                <a14:m>
                  <m:oMath xmlns:m="http://schemas.openxmlformats.org/officeDocument/2006/math">
                    <m:r>
                      <m:t>1</m:t>
                    </m:r>
                    <m:r>
                      <m:rPr>
                        <m:sty m:val="p"/>
                      </m:rPr>
                      <m:t>/</m:t>
                    </m:r>
                    <m:r>
                      <m:t>1</m:t>
                    </m:r>
                  </m:oMath>
                </a14:m>
                <a:r>
                  <a:rPr/>
                  <a:t> で交わり、</a:t>
                </a:r>
                <a14:m>
                  <m:oMath xmlns:m="http://schemas.openxmlformats.org/officeDocument/2006/math">
                    <m:r>
                      <m:t>a</m:t>
                    </m:r>
                    <m:r>
                      <m:rPr>
                        <m:sty m:val="p"/>
                      </m:rPr>
                      <m:t>,</m:t>
                    </m:r>
                    <m:r>
                      <m:t>c</m:t>
                    </m:r>
                  </m:oMath>
                </a14:m>
                <a:r>
                  <a:rPr/>
                  <a:t>軸に平行。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m:t>(</m:t>
                    </m:r>
                    <m:r>
                      <m:t>1</m:t>
                    </m:r>
                    <m:r>
                      <m:t>1</m:t>
                    </m:r>
                    <m:r>
                      <m:t>0</m:t>
                    </m:r>
                    <m:r>
                      <m:rPr>
                        <m:sty m:val="p"/>
                      </m:rPr>
                      <m:t>)</m:t>
                    </m:r>
                  </m:oMath>
                </a14:m>
                <a:r>
                  <a:rPr/>
                  <a:t> 面: </a:t>
                </a:r>
                <a14:m>
                  <m:oMath xmlns:m="http://schemas.openxmlformats.org/officeDocument/2006/math">
                    <m:r>
                      <m:rPr>
                        <m:sty m:val="b"/>
                      </m:rPr>
                      <m:t>a</m:t>
                    </m:r>
                  </m:oMath>
                </a14:m>
                <a:r>
                  <a:rPr/>
                  <a:t>軸と </a:t>
                </a:r>
                <a14:m>
                  <m:oMath xmlns:m="http://schemas.openxmlformats.org/officeDocument/2006/math">
                    <m:r>
                      <m:t>1</m:t>
                    </m:r>
                    <m:r>
                      <m:rPr>
                        <m:sty m:val="p"/>
                      </m:rPr>
                      <m:t>/</m:t>
                    </m:r>
                    <m:r>
                      <m:t>1</m:t>
                    </m:r>
                  </m:oMath>
                </a14:m>
                <a:r>
                  <a:rPr/>
                  <a:t> で、</a:t>
                </a:r>
                <a14:m>
                  <m:oMath xmlns:m="http://schemas.openxmlformats.org/officeDocument/2006/math">
                    <m:r>
                      <m:rPr>
                        <m:sty m:val="b"/>
                      </m:rPr>
                      <m:t>b</m:t>
                    </m:r>
                  </m:oMath>
                </a14:m>
                <a:r>
                  <a:rPr/>
                  <a:t>軸と </a:t>
                </a:r>
                <a14:m>
                  <m:oMath xmlns:m="http://schemas.openxmlformats.org/officeDocument/2006/math">
                    <m:r>
                      <m:t>1</m:t>
                    </m:r>
                    <m:r>
                      <m:rPr>
                        <m:sty m:val="p"/>
                      </m:rPr>
                      <m:t>/</m:t>
                    </m:r>
                    <m:r>
                      <m:t>1</m:t>
                    </m:r>
                  </m:oMath>
                </a14:m>
                <a:r>
                  <a:rPr/>
                  <a:t> で交わり、</a:t>
                </a:r>
                <a14:m>
                  <m:oMath xmlns:m="http://schemas.openxmlformats.org/officeDocument/2006/math">
                    <m:r>
                      <m:t>c</m:t>
                    </m:r>
                  </m:oMath>
                </a14:m>
                <a:r>
                  <a:rPr/>
                  <a:t>軸に平行。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m:t>(</m:t>
                    </m:r>
                    <m:r>
                      <m:t>1</m:t>
                    </m:r>
                    <m:r>
                      <m:t>1</m:t>
                    </m:r>
                    <m:r>
                      <m:t>1</m:t>
                    </m:r>
                    <m:r>
                      <m:rPr>
                        <m:sty m:val="p"/>
                      </m:rPr>
                      <m:t>)</m:t>
                    </m:r>
                  </m:oMath>
                </a14:m>
                <a:r>
                  <a:rPr/>
                  <a:t> 面: </a:t>
                </a:r>
                <a14:m>
                  <m:oMath xmlns:m="http://schemas.openxmlformats.org/officeDocument/2006/math">
                    <m:r>
                      <m:rPr>
                        <m:sty m:val="b"/>
                      </m:rPr>
                      <m:t>a</m:t>
                    </m:r>
                    <m:r>
                      <m:rPr>
                        <m:sty m:val="p"/>
                      </m:rPr>
                      <m:t>,</m:t>
                    </m:r>
                    <m:r>
                      <m:rPr>
                        <m:sty m:val="b"/>
                      </m:rPr>
                      <m:t>b</m:t>
                    </m:r>
                    <m:r>
                      <m:rPr>
                        <m:sty m:val="p"/>
                      </m:rPr>
                      <m:t>,</m:t>
                    </m:r>
                    <m:r>
                      <m:rPr>
                        <m:sty m:val="b"/>
                      </m:rPr>
                      <m:t>c</m:t>
                    </m:r>
                  </m:oMath>
                </a14:m>
                <a:r>
                  <a:rPr/>
                  <a:t>軸とそれぞれ </a:t>
                </a:r>
                <a14:m>
                  <m:oMath xmlns:m="http://schemas.openxmlformats.org/officeDocument/2006/math">
                    <m:r>
                      <m:t>1</m:t>
                    </m:r>
                    <m:r>
                      <m:rPr>
                        <m:sty m:val="p"/>
                      </m:rPr>
                      <m:t>/</m:t>
                    </m:r>
                    <m:r>
                      <m:t>1</m:t>
                    </m:r>
                  </m:oMath>
                </a14:m>
                <a:r>
                  <a:rPr/>
                  <a:t> で交わる。</a:t>
                </a:r>
              </a:p>
            </p:txBody>
          </p:sp>
        </mc:Choice>
      </mc:AlternateContent>
      <p:pic>
        <p:nvPicPr>
          <p:cNvPr descr="images\slide25_image1.pn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191000" y="203200"/>
            <a:ext cx="3873500" cy="38735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スライド25の図1</a:t>
            </a:r>
          </a:p>
        </p:txBody>
      </p:sp>
    </p:spTree>
  </p:cSld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 スライド25の図2 スライド25の図3 スライド25の図4 スライド25の図5 スライド25の図6</a:t>
            </a:r>
          </a:p>
        </p:txBody>
      </p:sp>
    </p:spTree>
  </p:cSld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スライド 26　指数の表記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spcBef>
                <a:spcPts val="3000"/>
              </a:spcBef>
              <a:buNone/>
            </a:pPr>
            <a:r>
              <a:rPr b="1"/>
              <a:t>IUCr標準表記</a:t>
            </a:r>
          </a:p>
          <a:p>
            <a:pPr lvl="0"/>
            <a:r>
              <a:rPr>
                <a:latin typeface="Courier"/>
              </a:rPr>
              <a:t>[uvw]</a:t>
            </a:r>
            <a:r>
              <a:rPr/>
              <a:t> : 実空間における「方位（方向）ベクトル」。角括弧。</a:t>
            </a:r>
          </a:p>
          <a:p>
            <a:pPr lvl="0"/>
            <a:r>
              <a:rPr>
                <a:latin typeface="Courier"/>
              </a:rPr>
              <a:t>hkl</a:t>
            </a:r>
            <a:r>
              <a:rPr/>
              <a:t> : 回折指数（逆空間の座標、逆格子点）。括弧なし。</a:t>
            </a:r>
          </a:p>
          <a:p>
            <a:pPr lvl="0"/>
            <a:r>
              <a:rPr>
                <a:latin typeface="Courier"/>
              </a:rPr>
              <a:t>(hkl)</a:t>
            </a:r>
            <a:r>
              <a:rPr/>
              <a:t> : ミラー指数で定義される「格子面」。丸括弧。</a:t>
            </a:r>
          </a:p>
          <a:p>
            <a:pPr lvl="1"/>
            <a:r>
              <a:rPr/>
              <a:t>直交系では </a:t>
            </a:r>
            <a:r>
              <a:rPr>
                <a:latin typeface="Courier"/>
              </a:rPr>
              <a:t>[hkl]</a:t>
            </a:r>
            <a:r>
              <a:rPr/>
              <a:t> は </a:t>
            </a:r>
            <a:r>
              <a:rPr>
                <a:latin typeface="Courier"/>
              </a:rPr>
              <a:t>(hkl)</a:t>
            </a:r>
            <a:r>
              <a:rPr/>
              <a:t> の法線と同じ方向。</a:t>
            </a:r>
          </a:p>
          <a:p>
            <a:pPr lvl="1"/>
            <a:r>
              <a:rPr/>
              <a:t>非直交系では一般に一致しない。</a:t>
            </a:r>
          </a:p>
          <a:p>
            <a:pPr lvl="0"/>
            <a:r>
              <a:rPr>
                <a:latin typeface="Courier"/>
              </a:rPr>
              <a:t>&lt;uvw&gt;</a:t>
            </a:r>
            <a:r>
              <a:rPr/>
              <a:t> : 等価な</a:t>
            </a:r>
            <a:r>
              <a:rPr>
                <a:latin typeface="Courier"/>
              </a:rPr>
              <a:t>[uvw]</a:t>
            </a:r>
            <a:r>
              <a:rPr/>
              <a:t>の全ての「実空間の方向」（型方向）。山括弧。</a:t>
            </a:r>
          </a:p>
          <a:p>
            <a:pPr lvl="0"/>
            <a:r>
              <a:rPr>
                <a:latin typeface="Courier"/>
              </a:rPr>
              <a:t>{hkl}</a:t>
            </a:r>
            <a:r>
              <a:rPr/>
              <a:t> : 等価な</a:t>
            </a:r>
            <a:r>
              <a:rPr>
                <a:latin typeface="Courier"/>
              </a:rPr>
              <a:t>(hkl)</a:t>
            </a:r>
            <a:r>
              <a:rPr/>
              <a:t>の全ての「面」（型面）。波括弧。</a:t>
            </a:r>
          </a:p>
          <a:p>
            <a:pPr lvl="0" indent="0" marL="0">
              <a:spcBef>
                <a:spcPts val="3000"/>
              </a:spcBef>
              <a:buNone/>
            </a:pPr>
            <a:r>
              <a:rPr b="1"/>
              <a:t>晶帯面</a:t>
            </a:r>
          </a:p>
          <a:p>
            <a:pPr lvl="0"/>
            <a:r>
              <a:rPr/>
              <a:t>ある軸 </a:t>
            </a:r>
            <a:r>
              <a:rPr>
                <a:latin typeface="Courier"/>
              </a:rPr>
              <a:t>[uvw]</a:t>
            </a:r>
            <a:r>
              <a:rPr/>
              <a:t>（晶帯軸）に平行な面の集まり。</a:t>
            </a:r>
          </a:p>
          <a:p>
            <a:pPr lvl="0"/>
            <a:r>
              <a:rPr>
                <a:latin typeface="Courier"/>
              </a:rPr>
              <a:t>$hu + kv + lw = 0$</a:t>
            </a:r>
            <a:r>
              <a:rPr/>
              <a:t> を満たす面 </a:t>
            </a:r>
            <a:r>
              <a:rPr>
                <a:latin typeface="Courier"/>
              </a:rPr>
              <a:t>(hkl)</a:t>
            </a:r>
            <a:r>
              <a:rPr/>
              <a:t> の集合。</a:t>
            </a:r>
          </a:p>
        </p:txBody>
      </p:sp>
      <p:pic>
        <p:nvPicPr>
          <p:cNvPr descr="images\slide26_image1.pn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886200" y="203200"/>
            <a:ext cx="4483100" cy="38735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スライド26の図1</a:t>
            </a:r>
          </a:p>
        </p:txBody>
      </p:sp>
    </p:spTree>
  </p:cSld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スライド 27　六方晶、三方晶のミラー・ブラベー指数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/>
              <p:cNvSpPr>
                <a:spLocks noGrp="1"/>
              </p:cNvSpPr>
              <p:nvPr>
                <p:ph idx="2" sz="half" type="body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4つ目の指数 </a:t>
                </a:r>
                <a14:m>
                  <m:oMath xmlns:m="http://schemas.openxmlformats.org/officeDocument/2006/math">
                    <m:r>
                      <m:t>i</m:t>
                    </m:r>
                  </m:oMath>
                </a14:m>
                <a:r>
                  <a:rPr b="1"/>
                  <a:t> の使用 (hkil)</a:t>
                </a:r>
              </a:p>
              <a:p>
                <a:pPr lvl="0"/>
                <a:r>
                  <a:rPr/>
                  <a:t>六方晶系では、</a:t>
                </a:r>
                <a:r>
                  <a:rPr>
                    <a:latin typeface="Courier"/>
                  </a:rPr>
                  <a:t>$(1 0 0)$</a:t>
                </a:r>
                <a:r>
                  <a:rPr/>
                  <a:t>, </a:t>
                </a:r>
                <a:r>
                  <a:rPr>
                    <a:latin typeface="Courier"/>
                  </a:rPr>
                  <a:t>$(0 1 0)$</a:t>
                </a:r>
                <a:r>
                  <a:rPr/>
                  <a:t>, </a:t>
                </a:r>
                <a:r>
                  <a:rPr>
                    <a:latin typeface="Courier"/>
                  </a:rPr>
                  <a:t>$(1 \bar{1} 0)$</a:t>
                </a:r>
                <a:r>
                  <a:rPr/>
                  <a:t> などが等価な面だが、3指数だけでは対称性が分かりにくい。</a:t>
                </a:r>
              </a:p>
              <a:p>
                <a:pPr lvl="0"/>
                <a14:m>
                  <m:oMath xmlns:m="http://schemas.openxmlformats.org/officeDocument/2006/math">
                    <m:r>
                      <m:t>i</m:t>
                    </m:r>
                    <m:r>
                      <m:rPr>
                        <m:sty m:val="p"/>
                      </m:rPr>
                      <m:t>=</m:t>
                    </m:r>
                    <m:r>
                      <m:rPr>
                        <m:sty m:val="p"/>
                      </m:rPr>
                      <m:t>−</m:t>
                    </m:r>
                    <m:r>
                      <m:rPr>
                        <m:sty m:val="p"/>
                      </m:rPr>
                      <m:t>(</m:t>
                    </m:r>
                    <m:r>
                      <m:t>h</m:t>
                    </m:r>
                    <m:r>
                      <m:rPr>
                        <m:sty m:val="p"/>
                      </m:rPr>
                      <m:t>+</m:t>
                    </m:r>
                    <m:r>
                      <m:t>k</m:t>
                    </m:r>
                    <m:r>
                      <m:rPr>
                        <m:sty m:val="p"/>
                      </m:rPr>
                      <m:t>)</m:t>
                    </m:r>
                  </m:oMath>
                </a14:m>
                <a:r>
                  <a:rPr/>
                  <a:t> を導入することで、六回対称性を明確に表現できる。</a:t>
                </a:r>
              </a:p>
              <a:p>
                <a:pPr lvl="1"/>
                <a:r>
                  <a:rPr/>
                  <a:t>例: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p"/>
                        </m:rPr>
                        <m:t>(</m:t>
                      </m:r>
                      <m:r>
                        <m:t>1</m:t>
                      </m:r>
                      <m:r>
                        <m:t> </m:t>
                      </m:r>
                      <m:r>
                        <m:t>0</m:t>
                      </m:r>
                      <m:r>
                        <m:t> </m:t>
                      </m:r>
                      <m:acc>
                        <m:accPr>
                          <m:chr m:val="‾"/>
                        </m:accPr>
                        <m:e>
                          <m:r>
                            <m:t>1</m:t>
                          </m:r>
                        </m:e>
                      </m:acc>
                      <m:r>
                        <m:t> </m:t>
                      </m:r>
                      <m:r>
                        <m:t>0</m:t>
                      </m:r>
                      <m:r>
                        <m:rPr>
                          <m:sty m:val="p"/>
                        </m:rPr>
                        <m:t>)</m:t>
                      </m:r>
                      <m:r>
                        <m:t> </m:t>
                      </m:r>
                      <m:r>
                        <m:rPr>
                          <m:nor/>
                          <m:sty m:val="p"/>
                        </m:rPr>
                        <m:t>は</m:t>
                      </m:r>
                      <m:r>
                        <m:t> </m:t>
                      </m:r>
                      <m:r>
                        <m:rPr>
                          <m:sty m:val="p"/>
                        </m:rPr>
                        <m:t>(</m:t>
                      </m:r>
                      <m:r>
                        <m:t>1</m:t>
                      </m:r>
                      <m:r>
                        <m:t> </m:t>
                      </m:r>
                      <m:r>
                        <m:t>0</m:t>
                      </m:r>
                      <m:r>
                        <m:t> </m:t>
                      </m:r>
                      <m:r>
                        <m:t>0</m:t>
                      </m:r>
                      <m:r>
                        <m:rPr>
                          <m:sty m:val="p"/>
                        </m:rPr>
                        <m:t>)</m:t>
                      </m:r>
                      <m:r>
                        <m:t> </m:t>
                      </m:r>
                      <m:r>
                        <m:rPr>
                          <m:nor/>
                          <m:sty m:val="p"/>
                        </m:rPr>
                        <m:t>と表記</m:t>
                      </m:r>
                    </m:oMath>
                  </m:oMathPara>
                </a14:m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p"/>
                        </m:rPr>
                        <m:t>(</m:t>
                      </m:r>
                      <m:r>
                        <m:t>0</m:t>
                      </m:r>
                      <m:r>
                        <m:t> </m:t>
                      </m:r>
                      <m:r>
                        <m:t>1</m:t>
                      </m:r>
                      <m:r>
                        <m:t> </m:t>
                      </m:r>
                      <m:acc>
                        <m:accPr>
                          <m:chr m:val="‾"/>
                        </m:accPr>
                        <m:e>
                          <m:r>
                            <m:t>1</m:t>
                          </m:r>
                        </m:e>
                      </m:acc>
                      <m:r>
                        <m:t> </m:t>
                      </m:r>
                      <m:r>
                        <m:t>0</m:t>
                      </m:r>
                      <m:r>
                        <m:rPr>
                          <m:sty m:val="p"/>
                        </m:rPr>
                        <m:t>)</m:t>
                      </m:r>
                      <m:r>
                        <m:t> </m:t>
                      </m:r>
                      <m:r>
                        <m:rPr>
                          <m:nor/>
                          <m:sty m:val="p"/>
                        </m:rPr>
                        <m:t>は</m:t>
                      </m:r>
                      <m:r>
                        <m:t> </m:t>
                      </m:r>
                      <m:r>
                        <m:rPr>
                          <m:sty m:val="p"/>
                        </m:rPr>
                        <m:t>(</m:t>
                      </m:r>
                      <m:r>
                        <m:t>0</m:t>
                      </m:r>
                      <m:r>
                        <m:t> </m:t>
                      </m:r>
                      <m:r>
                        <m:t>1</m:t>
                      </m:r>
                      <m:r>
                        <m:t> </m:t>
                      </m:r>
                      <m:r>
                        <m:t>0</m:t>
                      </m:r>
                      <m:r>
                        <m:rPr>
                          <m:sty m:val="p"/>
                        </m:rPr>
                        <m:t>)</m:t>
                      </m:r>
                      <m:r>
                        <m:t> </m:t>
                      </m:r>
                      <m:r>
                        <m:rPr>
                          <m:nor/>
                          <m:sty m:val="p"/>
                        </m:rPr>
                        <m:t>と表記</m:t>
                      </m:r>
                    </m:oMath>
                  </m:oMathPara>
                </a14:m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p"/>
                        </m:rPr>
                        <m:t>(</m:t>
                      </m:r>
                      <m:acc>
                        <m:accPr>
                          <m:chr m:val="‾"/>
                        </m:accPr>
                        <m:e>
                          <m:r>
                            <m:t>1</m:t>
                          </m:r>
                        </m:e>
                      </m:acc>
                      <m:r>
                        <m:t> </m:t>
                      </m:r>
                      <m:r>
                        <m:t>1</m:t>
                      </m:r>
                      <m:r>
                        <m:t> </m:t>
                      </m:r>
                      <m:r>
                        <m:t>0</m:t>
                      </m:r>
                      <m:r>
                        <m:t> </m:t>
                      </m:r>
                      <m:r>
                        <m:t>0</m:t>
                      </m:r>
                      <m:r>
                        <m:rPr>
                          <m:sty m:val="p"/>
                        </m:rPr>
                        <m:t>)</m:t>
                      </m:r>
                      <m:r>
                        <m:t> </m:t>
                      </m:r>
                      <m:r>
                        <m:rPr>
                          <m:nor/>
                          <m:sty m:val="p"/>
                        </m:rPr>
                        <m:t>は</m:t>
                      </m:r>
                      <m:r>
                        <m:t> </m:t>
                      </m:r>
                      <m:r>
                        <m:rPr>
                          <m:sty m:val="p"/>
                        </m:rPr>
                        <m:t>(</m:t>
                      </m:r>
                      <m:acc>
                        <m:accPr>
                          <m:chr m:val="‾"/>
                        </m:accPr>
                        <m:e>
                          <m:r>
                            <m:t>1</m:t>
                          </m:r>
                        </m:e>
                      </m:acc>
                      <m:r>
                        <m:t> </m:t>
                      </m:r>
                      <m:r>
                        <m:t>1</m:t>
                      </m:r>
                      <m:r>
                        <m:t> </m:t>
                      </m:r>
                      <m:r>
                        <m:t>0</m:t>
                      </m:r>
                      <m:r>
                        <m:rPr>
                          <m:sty m:val="p"/>
                        </m:rPr>
                        <m:t>)</m:t>
                      </m:r>
                      <m:r>
                        <m:t> </m:t>
                      </m:r>
                      <m:r>
                        <m:rPr>
                          <m:nor/>
                          <m:sty m:val="p"/>
                        </m:rPr>
                        <m:t>と表記</m:t>
                      </m:r>
                    </m:oMath>
                  </m:oMathPara>
                </a14:m>
              </a:p>
              <a:p>
                <a:pPr lvl="1"/>
                <a:r>
                  <a:rPr/>
                  <a:t>これらの </a:t>
                </a:r>
                <a:r>
                  <a:rPr>
                    <a:latin typeface="Courier"/>
                  </a:rPr>
                  <a:t>$hki$</a:t>
                </a:r>
                <a:r>
                  <a:rPr/>
                  <a:t> 指数はすべて組になっているため、等価な面だとわかる。</a:t>
                </a:r>
              </a:p>
              <a:p>
                <a:pPr lvl="0"/>
                <a:r>
                  <a:rPr/>
                  <a:t>六方晶、三方晶であることを明記する意味で、</a:t>
                </a:r>
                <a:r>
                  <a:rPr>
                    <a:latin typeface="Courier"/>
                  </a:rPr>
                  <a:t>$(0 1 \cdot 0)$</a:t>
                </a:r>
                <a:r>
                  <a:rPr/>
                  <a:t> のように省略表記することもある。</a:t>
                </a:r>
              </a:p>
            </p:txBody>
          </p:sp>
        </mc:Choice>
      </mc:AlternateContent>
      <p:pic>
        <p:nvPicPr>
          <p:cNvPr descr="images\slide27_image1.pn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68700" y="812800"/>
            <a:ext cx="5105400" cy="26416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スライド27の図1</a:t>
            </a:r>
          </a:p>
        </p:txBody>
      </p:sp>
    </p:spTree>
  </p:cSld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 スライド27の図2 スライド27の図3 スライド27の図4 スライド27の図5</a:t>
            </a:r>
          </a:p>
        </p:txBody>
      </p:sp>
    </p:spTree>
  </p:cSld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スライド 28　面指数と方位指数を区別する必要がある例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/>
              <p:cNvSpPr>
                <a:spLocks noGrp="1"/>
              </p:cNvSpPr>
              <p:nvPr>
                <p:ph idx="2" sz="half" type="body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非直交軸角が絡む指数の場合は常に注意すること</a:t>
                </a:r>
              </a:p>
              <a:p>
                <a:pPr lvl="0"/>
                <a:r>
                  <a:rPr b="1"/>
                  <a:t>六方晶 (ZnO) など</a:t>
                </a:r>
              </a:p>
              <a:p>
                <a:pPr lvl="1"/>
                <a:r>
                  <a:rPr>
                    <a:latin typeface="Courier"/>
                  </a:rPr>
                  <a:t>$[1 0 0]$</a:t>
                </a:r>
                <a:r>
                  <a:rPr/>
                  <a:t> 方位と </a:t>
                </a:r>
                <a:r>
                  <a:rPr>
                    <a:latin typeface="Courier"/>
                  </a:rPr>
                  <a:t>$(1 0 0)$</a:t>
                </a:r>
                <a:r>
                  <a:rPr/>
                  <a:t> 面の法線方向は異なる。</a:t>
                </a:r>
              </a:p>
              <a:p>
                <a:pPr lvl="1"/>
                <a:r>
                  <a:rPr/>
                  <a:t>エピタキシャル成長方向 (</a:t>
                </a:r>
                <a:r>
                  <a:rPr>
                    <a:latin typeface="Courier"/>
                  </a:rPr>
                  <a:t>$[\text{方位}]$</a:t>
                </a:r>
                <a:r>
                  <a:rPr/>
                  <a:t>) と回折データ (</a:t>
                </a:r>
                <a:r>
                  <a:rPr>
                    <a:latin typeface="Courier"/>
                  </a:rPr>
                  <a:t>$(\text{面指数})$</a:t>
                </a:r>
                <a:r>
                  <a:rPr/>
                  <a:t>) の解釈に重要。</a:t>
                </a:r>
              </a:p>
              <a:p>
                <a:pPr lvl="0"/>
                <a:r>
                  <a:rPr b="1"/>
                  <a:t>単斜晶 (</a:t>
                </a:r>
                <a14:m>
                  <m:oMath xmlns:m="http://schemas.openxmlformats.org/officeDocument/2006/math">
                    <m:r>
                      <m:t>β</m:t>
                    </m:r>
                  </m:oMath>
                </a14:m>
                <a:r>
                  <a:rPr b="1"/>
                  <a:t>-Ga</a:t>
                </a:r>
                <a14:m>
                  <m:oMath xmlns:m="http://schemas.openxmlformats.org/officeDocument/2006/math">
                    <m:sSub>
                      <m:e>
                        <m:r>
                          <m:t>​</m:t>
                        </m:r>
                      </m:e>
                      <m:sub>
                        <m:r>
                          <m:t>2</m:t>
                        </m:r>
                      </m:sub>
                    </m:sSub>
                  </m:oMath>
                </a14:m>
                <a:r>
                  <a:rPr b="1"/>
                  <a:t>O</a:t>
                </a:r>
                <a14:m>
                  <m:oMath xmlns:m="http://schemas.openxmlformats.org/officeDocument/2006/math">
                    <m:sSub>
                      <m:e>
                        <m:r>
                          <m:t>​</m:t>
                        </m:r>
                      </m:e>
                      <m:sub>
                        <m:r>
                          <m:t>3</m:t>
                        </m:r>
                      </m:sub>
                    </m:sSub>
                  </m:oMath>
                </a14:m>
                <a:r>
                  <a:rPr b="1"/>
                  <a:t>) など</a:t>
                </a:r>
              </a:p>
              <a:p>
                <a:pPr lvl="1"/>
                <a:r>
                  <a:rPr/>
                  <a:t>例えば、</a:t>
                </a:r>
                <a:r>
                  <a:rPr>
                    <a:latin typeface="Courier"/>
                  </a:rPr>
                  <a:t>$(\bar{2} 0 1)$</a:t>
                </a:r>
                <a:r>
                  <a:rPr/>
                  <a:t> 面に垂直な方向に成長するが、この方向は </a:t>
                </a:r>
                <a:r>
                  <a:rPr>
                    <a:latin typeface="Courier"/>
                  </a:rPr>
                  <a:t>$[\bar{2} 0 1]$</a:t>
                </a:r>
                <a:r>
                  <a:rPr/>
                  <a:t> 方位とは異なる。</a:t>
                </a:r>
              </a:p>
              <a:p>
                <a:pPr lvl="1"/>
                <a:r>
                  <a:rPr>
                    <a:latin typeface="Courier"/>
                  </a:rPr>
                  <a:t>$(\text{面指数})$</a:t>
                </a:r>
                <a:r>
                  <a:rPr/>
                  <a:t> は面に垂直な方向を、</a:t>
                </a:r>
                <a:r>
                  <a:rPr>
                    <a:latin typeface="Courier"/>
                  </a:rPr>
                  <a:t>$[\text{方位指数}]$</a:t>
                </a:r>
                <a:r>
                  <a:rPr/>
                  <a:t> は軸に平行な方向を示す。</a:t>
                </a:r>
              </a:p>
            </p:txBody>
          </p:sp>
        </mc:Choice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スライド28の図1</a:t>
            </a:r>
          </a:p>
        </p:txBody>
      </p:sp>
    </p:spTree>
  </p:cSld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 スライド28の図2 スライド28の図3 スライド28_図4 スライド28_図5 スライド28_図6 スライド28_図7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スライド 4　格子と格子点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spcBef>
                <a:spcPts val="3000"/>
              </a:spcBef>
              <a:buNone/>
            </a:pPr>
            <a:r>
              <a:rPr b="1"/>
              <a:t>格子</a:t>
            </a:r>
          </a:p>
          <a:p>
            <a:pPr lvl="0"/>
            <a:r>
              <a:rPr/>
              <a:t>周期的に繰り返す構造</a:t>
            </a:r>
          </a:p>
          <a:p>
            <a:pPr lvl="0"/>
            <a:r>
              <a:rPr/>
              <a:t>格子点だけで構成される</a:t>
            </a:r>
          </a:p>
          <a:p>
            <a:pPr lvl="0"/>
            <a:r>
              <a:rPr/>
              <a:t>格子点の周囲の環境はすべて同じ</a:t>
            </a:r>
          </a:p>
          <a:p>
            <a:pPr lvl="0" indent="0" marL="0">
              <a:spcBef>
                <a:spcPts val="3000"/>
              </a:spcBef>
              <a:buNone/>
            </a:pPr>
            <a:r>
              <a:rPr b="1"/>
              <a:t>単位格子</a:t>
            </a:r>
          </a:p>
          <a:p>
            <a:pPr lvl="0"/>
            <a:r>
              <a:rPr/>
              <a:t>格子の繰り返し単位</a:t>
            </a:r>
          </a:p>
          <a:p>
            <a:pPr lvl="0"/>
            <a:r>
              <a:rPr/>
              <a:t>選び方は無限にある</a:t>
            </a:r>
          </a:p>
        </p:txBody>
      </p:sp>
      <p:pic>
        <p:nvPicPr>
          <p:cNvPr descr="images\slide4_image1.pn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68700" y="228600"/>
            <a:ext cx="510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スライド4の図1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 スライド4の図2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スライド 5　格子 + 原子修飾 = 結晶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spcBef>
                <a:spcPts val="3000"/>
              </a:spcBef>
              <a:buNone/>
            </a:pPr>
            <a:r>
              <a:rPr b="1"/>
              <a:t>結晶</a:t>
            </a:r>
          </a:p>
          <a:p>
            <a:pPr lvl="0"/>
            <a:r>
              <a:rPr/>
              <a:t>格子に原子団を配置したもの</a:t>
            </a:r>
          </a:p>
          <a:p>
            <a:pPr lvl="0"/>
            <a:r>
              <a:rPr/>
              <a:t>「格子点」に原子がある必要はない</a:t>
            </a:r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スライド 6　面心立方格子 + NaCl分子 = NaCl結晶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例: NaCl結晶</a:t>
                </a:r>
              </a:p>
              <a:p>
                <a:pPr lvl="0"/>
                <a:r>
                  <a:rPr/>
                  <a:t>面心立方格子をベースに、Na</a:t>
                </a:r>
                <a14:m>
                  <m:oMath xmlns:m="http://schemas.openxmlformats.org/officeDocument/2006/math">
                    <m:sSup>
                      <m:e>
                        <m:r>
                          <m:t>​</m:t>
                        </m:r>
                      </m:e>
                      <m:sup>
                        <m:r>
                          <m:rPr>
                            <m:sty m:val="p"/>
                          </m:rPr>
                          <m:t>+</m:t>
                        </m:r>
                      </m:sup>
                    </m:sSup>
                  </m:oMath>
                </a14:m>
                <a:r>
                  <a:rPr/>
                  <a:t>とCl</a:t>
                </a:r>
                <a14:m>
                  <m:oMath xmlns:m="http://schemas.openxmlformats.org/officeDocument/2006/math">
                    <m:sSup>
                      <m:e>
                        <m:r>
                          <m:t>​</m:t>
                        </m:r>
                      </m:e>
                      <m:sup>
                        <m:r>
                          <m:rPr>
                            <m:sty m:val="p"/>
                          </m:rPr>
                          <m:t>−</m:t>
                        </m:r>
                      </m:sup>
                    </m:sSup>
                  </m:oMath>
                </a14:m>
                <a:r>
                  <a:rPr/>
                  <a:t>イオンが配置された構造</a:t>
                </a:r>
              </a:p>
            </p:txBody>
          </p:sp>
        </mc:Choice>
      </mc:AlternateContent>
    </p:spTree>
  </p:cSld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スライド 7　結晶構造の表現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/>
              <p:cNvSpPr>
                <a:spLocks noGrp="1"/>
              </p:cNvSpPr>
              <p:nvPr>
                <p:ph idx="2" sz="half" type="body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単位格子の定義</a:t>
                </a:r>
              </a:p>
              <a:p>
                <a:pPr lvl="0"/>
                <a:r>
                  <a:rPr/>
                  <a:t>格子定数の組 (</a:t>
                </a:r>
                <a14:m>
                  <m:oMath xmlns:m="http://schemas.openxmlformats.org/officeDocument/2006/math">
                    <m:r>
                      <m:t>a</m:t>
                    </m:r>
                    <m:r>
                      <m:rPr>
                        <m:sty m:val="p"/>
                      </m:rPr>
                      <m:t>,</m:t>
                    </m:r>
                    <m:r>
                      <m:t>b</m:t>
                    </m:r>
                    <m:r>
                      <m:rPr>
                        <m:sty m:val="p"/>
                      </m:rPr>
                      <m:t>,</m:t>
                    </m:r>
                    <m:r>
                      <m:t>c</m:t>
                    </m:r>
                    <m:r>
                      <m:rPr>
                        <m:sty m:val="p"/>
                      </m:rPr>
                      <m:t>,</m:t>
                    </m:r>
                    <m:r>
                      <m:t>α</m:t>
                    </m:r>
                    <m:r>
                      <m:rPr>
                        <m:sty m:val="p"/>
                      </m:rPr>
                      <m:t>,</m:t>
                    </m:r>
                    <m:r>
                      <m:t>β</m:t>
                    </m:r>
                    <m:r>
                      <m:rPr>
                        <m:sty m:val="p"/>
                      </m:rPr>
                      <m:t>,</m:t>
                    </m:r>
                    <m:r>
                      <m:t>γ</m:t>
                    </m:r>
                  </m:oMath>
                </a14:m>
                <a:r>
                  <a:rPr/>
                  <a:t>) で定義される平行六面体。</a:t>
                </a:r>
              </a:p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原子座標</a:t>
                </a:r>
              </a:p>
              <a:p>
                <a:pPr lvl="0"/>
                <a:r>
                  <a:rPr/>
                  <a:t>単位格子内の原子の座標は「部分座標（内部座標）」で表される。</a:t>
                </a:r>
              </a:p>
              <a:p>
                <a:pPr lvl="1"/>
                <a:r>
                  <a:rPr/>
                  <a:t>原点を (0, 0, 0)、</a:t>
                </a:r>
                <a14:m>
                  <m:oMath xmlns:m="http://schemas.openxmlformats.org/officeDocument/2006/math">
                    <m:r>
                      <m:t>a</m:t>
                    </m:r>
                    <m:r>
                      <m:rPr>
                        <m:sty m:val="p"/>
                      </m:rPr>
                      <m:t>,</m:t>
                    </m:r>
                    <m:r>
                      <m:t>b</m:t>
                    </m:r>
                    <m:r>
                      <m:rPr>
                        <m:sty m:val="p"/>
                      </m:rPr>
                      <m:t>,</m:t>
                    </m:r>
                    <m:r>
                      <m:t>c</m:t>
                    </m:r>
                  </m:oMath>
                </a14:m>
                <a:r>
                  <a:rPr/>
                  <a:t> 軸の端を 1.0 とする。</a:t>
                </a:r>
              </a:p>
              <a:p>
                <a:pPr lvl="1"/>
                <a:r>
                  <a:rPr/>
                  <a:t>一般に、0 から 1 の間の数値で座標を表現する。</a:t>
                </a:r>
              </a:p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格子ベクトル</a:t>
                </a:r>
              </a:p>
              <a:p>
                <a:pPr lvl="0"/>
                <a14:m>
                  <m:oMath xmlns:m="http://schemas.openxmlformats.org/officeDocument/2006/math">
                    <m:r>
                      <m:t>a</m:t>
                    </m:r>
                    <m:r>
                      <m:rPr>
                        <m:sty m:val="p"/>
                      </m:rPr>
                      <m:t>,</m:t>
                    </m:r>
                    <m:r>
                      <m:t>b</m:t>
                    </m:r>
                    <m:r>
                      <m:rPr>
                        <m:sty m:val="p"/>
                      </m:rPr>
                      <m:t>,</m:t>
                    </m:r>
                    <m:r>
                      <m:t>c</m:t>
                    </m:r>
                  </m:oMath>
                </a14:m>
                <a:r>
                  <a:rPr/>
                  <a:t> 軸に対応するベクトル </a:t>
                </a:r>
                <a14:m>
                  <m:oMath xmlns:m="http://schemas.openxmlformats.org/officeDocument/2006/math">
                    <m:r>
                      <m:rPr>
                        <m:sty m:val="b"/>
                      </m:rPr>
                      <m:t>a</m:t>
                    </m:r>
                    <m:r>
                      <m:rPr>
                        <m:sty m:val="p"/>
                      </m:rPr>
                      <m:t>,</m:t>
                    </m:r>
                    <m:r>
                      <m:rPr>
                        <m:sty m:val="b"/>
                      </m:rPr>
                      <m:t>b</m:t>
                    </m:r>
                    <m:r>
                      <m:rPr>
                        <m:sty m:val="p"/>
                      </m:rPr>
                      <m:t>,</m:t>
                    </m:r>
                    <m:r>
                      <m:rPr>
                        <m:sty m:val="b"/>
                      </m:rPr>
                      <m:t>c</m:t>
                    </m:r>
                  </m:oMath>
                </a14:m>
                <a:r>
                  <a:rPr/>
                  <a:t> を「格子ベクトル」と呼ぶ。</a:t>
                </a:r>
              </a:p>
              <a:p>
                <a:pPr lvl="0"/>
                <a:r>
                  <a:rPr/>
                  <a:t>部分座標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m:t>(</m:t>
                    </m:r>
                    <m:r>
                      <m:t>x</m:t>
                    </m:r>
                    <m:r>
                      <m:rPr>
                        <m:sty m:val="p"/>
                      </m:rPr>
                      <m:t>,</m:t>
                    </m:r>
                    <m:r>
                      <m:t>y</m:t>
                    </m:r>
                    <m:r>
                      <m:rPr>
                        <m:sty m:val="p"/>
                      </m:rPr>
                      <m:t>,</m:t>
                    </m:r>
                    <m:r>
                      <m:t>z</m:t>
                    </m:r>
                    <m:r>
                      <m:rPr>
                        <m:sty m:val="p"/>
                      </m:rPr>
                      <m:t>)</m:t>
                    </m:r>
                  </m:oMath>
                </a14:m>
                <a:r>
                  <a:rPr/>
                  <a:t> にある原子の位置ベクトル </a:t>
                </a:r>
                <a14:m>
                  <m:oMath xmlns:m="http://schemas.openxmlformats.org/officeDocument/2006/math">
                    <m:r>
                      <m:rPr>
                        <m:sty m:val="b"/>
                      </m:rPr>
                      <m:t>R</m:t>
                    </m:r>
                  </m:oMath>
                </a14:m>
                <a:r>
                  <a:rPr/>
                  <a:t>: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m:t>R</m:t>
                      </m:r>
                      <m:r>
                        <m:rPr>
                          <m:sty m:val="p"/>
                        </m:rPr>
                        <m:t>=</m:t>
                      </m:r>
                      <m:r>
                        <m:t>x</m:t>
                      </m:r>
                      <m:r>
                        <m:rPr>
                          <m:sty m:val="b"/>
                        </m:rPr>
                        <m:t>a</m:t>
                      </m:r>
                      <m:r>
                        <m:rPr>
                          <m:sty m:val="p"/>
                        </m:rPr>
                        <m:t>+</m:t>
                      </m:r>
                      <m:r>
                        <m:t>y</m:t>
                      </m:r>
                      <m:r>
                        <m:rPr>
                          <m:sty m:val="b"/>
                        </m:rPr>
                        <m:t>b</m:t>
                      </m:r>
                      <m:r>
                        <m:rPr>
                          <m:sty m:val="p"/>
                        </m:rPr>
                        <m:t>+</m:t>
                      </m:r>
                      <m:r>
                        <m:t>z</m:t>
                      </m:r>
                      <m:r>
                        <m:rPr>
                          <m:sty m:val="b"/>
                        </m:rPr>
                        <m:t>c</m:t>
                      </m:r>
                      <m:r>
                        <m:rPr>
                          <m:sty m:val="p"/>
                        </m:rPr>
                        <m:t>=</m:t>
                      </m:r>
                      <m:nary>
                        <m:naryPr>
                          <m:chr m:val="∑"/>
                          <m:limLoc m:val="undOvr"/>
                          <m:subHide m:val="off"/>
                          <m:supHide m:val="on"/>
                        </m:naryPr>
                        <m:sub>
                          <m:r>
                            <m:t>i</m:t>
                          </m:r>
                        </m:sub>
                        <m:sup>
                          <m:r>
                            <m:t>​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m:t>(</m:t>
                          </m:r>
                        </m:e>
                      </m:nary>
                      <m:sSub>
                        <m:e>
                          <m:r>
                            <m:t>x</m:t>
                          </m:r>
                        </m:e>
                        <m:sub>
                          <m:r>
                            <m:t>i</m:t>
                          </m:r>
                        </m:sub>
                      </m:sSub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i</m:t>
                          </m:r>
                        </m:sub>
                      </m:sSub>
                      <m:r>
                        <m:rPr>
                          <m:sty m:val="p"/>
                        </m:rPr>
                        <m:t>)</m:t>
                      </m:r>
                    </m:oMath>
                  </m:oMathPara>
                </a14:m>
              </a:p>
              <a:p>
                <a:pPr lvl="0"/>
                <a:r>
                  <a:rPr/>
                  <a:t>単位格子体積 </a:t>
                </a:r>
                <a14:m>
                  <m:oMath xmlns:m="http://schemas.openxmlformats.org/officeDocument/2006/math">
                    <m:r>
                      <m:t>V</m:t>
                    </m:r>
                  </m:oMath>
                </a14:m>
                <a:r>
                  <a:rPr/>
                  <a:t> はスカラー三重積で計算できる: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t>V</m:t>
                      </m:r>
                      <m:r>
                        <m:rPr>
                          <m:sty m:val="p"/>
                        </m:rPr>
                        <m:t>=</m:t>
                      </m:r>
                      <m:r>
                        <m:rPr>
                          <m:sty m:val="b"/>
                        </m:rPr>
                        <m:t>a</m:t>
                      </m:r>
                      <m:r>
                        <m:rPr>
                          <m:sty m:val="p"/>
                        </m:rPr>
                        <m:t>⋅</m:t>
                      </m:r>
                      <m:r>
                        <m:rPr>
                          <m:sty m:val="p"/>
                        </m:rPr>
                        <m:t>(</m:t>
                      </m:r>
                      <m:r>
                        <m:rPr>
                          <m:sty m:val="b"/>
                        </m:rPr>
                        <m:t>b</m:t>
                      </m:r>
                      <m:r>
                        <m:rPr>
                          <m:sty m:val="p"/>
                        </m:rPr>
                        <m:t>×</m:t>
                      </m:r>
                      <m:r>
                        <m:rPr>
                          <m:sty m:val="b"/>
                        </m:rPr>
                        <m:t>c</m:t>
                      </m:r>
                      <m:r>
                        <m:rPr>
                          <m:sty m:val="p"/>
                        </m:rPr>
                        <m:t>)</m:t>
                      </m:r>
                    </m:oMath>
                  </m:oMathPara>
                </a14:m>
              </a:p>
            </p:txBody>
          </p:sp>
        </mc:Choice>
      </mc:AlternateContent>
      <p:pic>
        <p:nvPicPr>
          <p:cNvPr descr="images\slide7_image1.pn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68700" y="1016000"/>
            <a:ext cx="5105400" cy="2247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スライド7の図1</a:t>
            </a:r>
          </a:p>
        </p:txBody>
      </p:sp>
    </p:spTree>
  </p:cSld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スライド 8　単位格子の選び方は無限にある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spcBef>
                <a:spcPts val="3000"/>
              </a:spcBef>
              <a:buNone/>
            </a:pPr>
            <a:r>
              <a:rPr b="1"/>
              <a:t>同じ格子点配列でも、異なる単位格子を設定可能</a:t>
            </a:r>
          </a:p>
          <a:p>
            <a:pPr lvl="0"/>
            <a:r>
              <a:rPr/>
              <a:t>対象性の高い長方形 (ab)</a:t>
            </a:r>
          </a:p>
          <a:p>
            <a:pPr lvl="0"/>
            <a:r>
              <a:rPr/>
              <a:t>より小さな菱形 (a’b’)</a:t>
            </a:r>
          </a:p>
          <a:p>
            <a:pPr lvl="0"/>
            <a:r>
              <a:rPr/>
              <a:t>対称性の低い平行四辺形 (a’‘b’’)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2025-09-22T20:18:30Z</dcterms:created>
  <dcterms:modified xsi:type="dcterms:W3CDTF">2025-09-22T20:18:30Z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