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6" Type="http://schemas.openxmlformats.org/officeDocument/2006/relationships/viewProps" Target="viewProps.xml" /><Relationship Id="rId2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28" Type="http://schemas.openxmlformats.org/officeDocument/2006/relationships/tableStyles" Target="tableStyles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Lecture 1: Reciprocal Lattice, Covariant and Contravariant Tensors</a:t>
            </a:r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Correspondence: Real vs. Reciprocal Bravais Lattices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Real-Space Lattice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Reciprocal Lattice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Simple Cubic (SC)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Simple Cubic (SC)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Body-Centered Cubic (BCC)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Face-Centered Cubic (FCC)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Face-Centered Cubic (FCC)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Body-Centered Cubic (BCC)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Simple Hexagonal (SH)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Simple Hexagonal (SH)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b="1"/>
              <a:t>Key Duality:</a:t>
            </a:r>
            <a:r>
              <a:rPr/>
              <a:t> BCC and FCC lattices are reciprocal duals of each other.</a:t>
            </a:r>
          </a:p>
          <a:p>
            <a:pPr lvl="0"/>
            <a:r>
              <a:rPr b="1"/>
              <a:t>Visualization:</a:t>
            </a:r>
            <a:r>
              <a:rPr/>
              <a:t> Tools like </a:t>
            </a:r>
            <a:r>
              <a:rPr>
                <a:latin typeface="Courier"/>
              </a:rPr>
              <a:t>crystaldrawcell.py</a:t>
            </a:r>
            <a:r>
              <a:rPr/>
              <a:t> help understand these transformations.</a:t>
            </a:r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3. Covariant and Contravariant Tensors</a:t>
            </a:r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Lattice Transformation Rules Revisited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How do physical quantities transform when the coordinate system (basis vectors) changes?</a:t>
            </a:r>
          </a:p>
          <a:p>
            <a:pPr lvl="0"/>
            <a:r>
              <a:rPr b="1"/>
              <a:t>Real-space basis vectors:</a:t>
            </a:r>
            <a:r>
              <a:rPr/>
              <a:t> $ ’_i = </a:t>
            </a:r>
            <a:r>
              <a:rPr i="1"/>
              <a:t>j T</a:t>
            </a:r>
            <a:r>
              <a:rPr/>
              <a:t>{ij} _j $$</a:t>
            </a:r>
          </a:p>
          <a:p>
            <a:pPr lvl="0"/>
            <a:r>
              <a:rPr b="1"/>
              <a:t>Real-space coordinates:</a:t>
            </a:r>
            <a:r>
              <a:rPr/>
              <a:t> $ x’^i = </a:t>
            </a:r>
            <a:r>
              <a:rPr i="1"/>
              <a:t>j (T^{-1})</a:t>
            </a:r>
            <a:r>
              <a:rPr/>
              <a:t>{ji} x^j $$</a:t>
            </a:r>
          </a:p>
          <a:p>
            <a:pPr lvl="0"/>
            <a:r>
              <a:rPr b="1"/>
              <a:t>Reciprocal-space basis vectors:</a:t>
            </a:r>
            <a:r>
              <a:rPr/>
              <a:t> $ ’^*_i = </a:t>
            </a:r>
            <a:r>
              <a:rPr i="1"/>
              <a:t>j (T^{-1})</a:t>
            </a:r>
            <a:r>
              <a:rPr/>
              <a:t>{ji} ^*_j $$</a:t>
            </a:r>
          </a:p>
          <a:p>
            <a:pPr lvl="0"/>
            <a:r>
              <a:rPr b="1"/>
              <a:t>Reciprocal-space coordinates (Miller indices):</a:t>
            </a:r>
            <a:r>
              <a:rPr/>
              <a:t> $ h’^i = </a:t>
            </a:r>
            <a:r>
              <a:rPr i="1"/>
              <a:t>j T</a:t>
            </a:r>
            <a:r>
              <a:rPr/>
              <a:t>{ij} h^j $$</a:t>
            </a:r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Defining Covariant and Contravariant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b="1"/>
              <a:t>Covariant Vectors (co-vary):</a:t>
            </a:r>
            <a:r>
              <a:rPr/>
              <a:t> Components transform in the </a:t>
            </a:r>
            <a:r>
              <a:rPr i="1"/>
              <a:t>same way</a:t>
            </a:r>
            <a:r>
              <a:rPr/>
              <a:t> as the basis vectors ($ </a:t>
            </a:r>
          </a:p>
          <a:p>
            <a:pPr lvl="0"/>
            <a:r>
              <a:rPr/>
              <a:t>$$).
*   Examples: Real-space basis vectors ($ \mathbf{a}_i $$</a:t>
            </a:r>
          </a:p>
          <a:p>
            <a:pPr lvl="0"/>
            <a:r>
              <a:rPr/>
              <a:t>), Reciprocal-space coordinates ($ h_i</a:t>
            </a:r>
          </a:p>
          <a:p>
            <a:pPr lvl="0"/>
            <a:r>
              <a:rPr/>
              <a:t>$$).
*   Often denoted with **subscripts** ($ V_i $$</a:t>
            </a:r>
          </a:p>
          <a:p>
            <a:pPr lvl="0"/>
            <a:r>
              <a:rPr/>
              <a:t>).</a:t>
            </a:r>
          </a:p>
          <a:p>
            <a:pPr lvl="0"/>
            <a:r>
              <a:rPr b="1"/>
              <a:t>Contravariant Vectors (contra-vary):</a:t>
            </a:r>
            <a:r>
              <a:rPr/>
              <a:t> Components transform in the </a:t>
            </a:r>
            <a:r>
              <a:rPr i="1"/>
              <a:t>inverse transpose</a:t>
            </a:r>
            <a:r>
              <a:rPr/>
              <a:t> way relative to basis vectors ($ ^{-1}$ or $ (</a:t>
            </a:r>
            <a:r>
              <a:rPr baseline="30000"/>
              <a:t>{-1})</a:t>
            </a:r>
            <a:r>
              <a:rPr/>
              <a:t>T</a:t>
            </a:r>
          </a:p>
          <a:p>
            <a:pPr lvl="0"/>
            <a:r>
              <a:rPr/>
              <a:t>$$).
*   Examples: Real-space coordinates ($ x^i $$</a:t>
            </a:r>
          </a:p>
          <a:p>
            <a:pPr lvl="0"/>
            <a:r>
              <a:rPr/>
              <a:t>), Reciprocal-space basis vectors ($ ^i</a:t>
            </a:r>
          </a:p>
          <a:p>
            <a:pPr lvl="0"/>
            <a:r>
              <a:rPr/>
              <a:t>$$ or $ \mathbf{a}^*_i $$</a:t>
            </a:r>
          </a:p>
          <a:p>
            <a:pPr lvl="0"/>
            <a:r>
              <a:rPr/>
              <a:t>).</a:t>
            </a:r>
          </a:p>
          <a:p>
            <a:pPr lvl="1"/>
            <a:r>
              <a:rPr/>
              <a:t>Often denoted with </a:t>
            </a:r>
            <a:r>
              <a:rPr b="1"/>
              <a:t>superscripts</a:t>
            </a:r>
            <a:r>
              <a:rPr/>
              <a:t> ($ V^i $$).</a:t>
            </a:r>
          </a:p>
          <a:p>
            <a:pPr lvl="0"/>
            <a:r>
              <a:rPr b="1"/>
              <a:t>Historical context:</a:t>
            </a:r>
            <a:r>
              <a:rPr/>
              <a:t> Formalized by Albert Einstein for general relativity, ensuring physical laws are independent of coordinate choice.</a:t>
            </a:r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Metric Tensor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/>
                  <a:t>A fundamental tensor that encodes the geometry of space (measures lengths, angles).</a:t>
                </a:r>
              </a:p>
              <a:p>
                <a:pPr lvl="0"/>
                <a:r>
                  <a:rPr/>
                  <a:t>**Real-space metric tensor ($ g_{ij}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)</m:t>
                      </m:r>
                      <m:r>
                        <m:rPr>
                          <m:sty m:val="p"/>
                        </m:rPr>
                        <m:t>:</m:t>
                      </m:r>
                      <m:r>
                        <m:rPr>
                          <m:sty m:val="p"/>
                        </m:rPr>
                        <m:t>*</m:t>
                      </m:r>
                      <m:r>
                        <m:rPr>
                          <m:sty m:val="p"/>
                        </m:rPr>
                        <m:t>*</m:t>
                      </m:r>
                    </m:oMath>
                  </m:oMathPara>
                </a14:m>
              </a:p>
              <a:p>
                <a:pPr lvl="0"/>
                <a:r>
                  <a:rPr/>
                  <a:t>g_{ij} = _i _j</a:t>
                </a:r>
              </a:p>
              <a:p>
                <a:pPr lvl="0"/>
                <a:r>
                  <a:rPr/>
                  <a:t>$$
*   Transforms with two factors of $ \mathbf{T} $$</a:t>
                </a: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⟹</m:t>
                    </m:r>
                  </m:oMath>
                </a14:m>
                <a:r>
                  <a:rPr/>
                  <a:t> </a:t>
                </a:r>
                <a:r>
                  <a:rPr b="1"/>
                  <a:t>Second-rank covariant tensor</a:t>
                </a:r>
                <a:r>
                  <a:rPr/>
                  <a:t>.</a:t>
                </a:r>
              </a:p>
              <a:p>
                <a:pPr lvl="0"/>
                <a:r>
                  <a:rPr/>
                  <a:t>**Reciprocal-space metric tensor ($ g^{ij}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)</m:t>
                      </m:r>
                      <m:r>
                        <m:rPr>
                          <m:sty m:val="p"/>
                        </m:rPr>
                        <m:t>:</m:t>
                      </m:r>
                      <m:r>
                        <m:rPr>
                          <m:sty m:val="p"/>
                        </m:rPr>
                        <m:t>*</m:t>
                      </m:r>
                      <m:r>
                        <m:rPr>
                          <m:sty m:val="p"/>
                        </m:rPr>
                        <m:t>*</m:t>
                      </m:r>
                    </m:oMath>
                  </m:oMathPara>
                </a14:m>
              </a:p>
              <a:p>
                <a:pPr lvl="0"/>
                <a:r>
                  <a:rPr/>
                  <a:t>g^{ij} = ^*_i ^*_j</a:t>
                </a:r>
              </a:p>
              <a:p>
                <a:pPr lvl="0"/>
                <a:r>
                  <a:rPr/>
                  <a:t>$$
*   Transforms with two factors of $ \mathbf{T}^{-1} $$</a:t>
                </a: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m:t>⟹</m:t>
                    </m:r>
                  </m:oMath>
                </a14:m>
                <a:r>
                  <a:rPr/>
                  <a:t> </a:t>
                </a:r>
                <a:r>
                  <a:rPr b="1"/>
                  <a:t>Second-rank contravariant tensor</a:t>
                </a:r>
                <a:r>
                  <a:rPr/>
                  <a:t>.</a:t>
                </a:r>
              </a:p>
              <a:p>
                <a:pPr lvl="0"/>
                <a:r>
                  <a:rPr b="1"/>
                  <a:t>Crucial Relationship:</a:t>
                </a:r>
                <a:r>
                  <a:rPr/>
                  <a:t> The real-space and reciprocal-space metric tensors are matrix inverses of each other (up to a scalar factor).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k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b>
                            <m:e>
                              <m:r>
                                <m:t>g</m:t>
                              </m:r>
                            </m:e>
                            <m:sub>
                              <m:r>
                                <m:t>i</m:t>
                              </m:r>
                              <m:r>
                                <m:t>k</m:t>
                              </m:r>
                            </m:sub>
                          </m:sSub>
                        </m:e>
                      </m:nary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k</m:t>
                          </m:r>
                          <m:r>
                            <m:t>j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sSubSup>
                        <m:e>
                          <m:r>
                            <m:t>δ</m:t>
                          </m:r>
                        </m:e>
                        <m:sub>
                          <m:r>
                            <m:t>i</m:t>
                          </m:r>
                        </m:sub>
                        <m:sup>
                          <m:r>
                            <m:t>j</m:t>
                          </m:r>
                        </m:sup>
                      </m:sSubSup>
                    </m:oMath>
                  </m:oMathPara>
                </a14:m>
              </a:p>
            </p:txBody>
          </p:sp>
        </mc:Choice>
      </mc:AlternateContent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Relation Between Real-Space &amp; Reciprocal-Space Transformations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/>
                  <a:t>The fundamental definition: $ ^*_i </a:t>
                </a:r>
                <a:r>
                  <a:rPr i="1"/>
                  <a:t>j = 2</a:t>
                </a:r>
                <a:r>
                  <a:rPr/>
                  <a:t>{ij} $$</a:t>
                </a:r>
              </a:p>
              <a:p>
                <a:pPr lvl="0"/>
                <a:r>
                  <a:rPr/>
                  <a:t>This implies that the matrix of reciprocal basis vectors is proportional to the inverse transpose of the matrix of real-space basis vectors: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r>
                        <m:t>2</m:t>
                      </m:r>
                      <m:r>
                        <m:t>π</m:t>
                      </m:r>
                      <m:r>
                        <m:rPr>
                          <m:sty m:val="p"/>
                        </m:rPr>
                        <m:t>(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−</m:t>
                          </m:r>
                          <m:r>
                            <m:t>1</m:t>
                          </m:r>
                        </m:sup>
                      </m:sSup>
                      <m:sSup>
                        <m:e>
                          <m:r>
                            <m:rPr>
                              <m:sty m:val="p"/>
                            </m:rPr>
                            <m:t>)</m:t>
                          </m:r>
                        </m:e>
                        <m:sup>
                          <m:r>
                            <m:t>T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 b="1"/>
                  <a:t>Metric Tensors as Converters:</a:t>
                </a:r>
                <a:r>
                  <a:rPr/>
                  <a:t> They bridge covariant and contravariant components.</a:t>
                </a:r>
              </a:p>
              <a:p>
                <a:pPr lvl="1"/>
                <a:r>
                  <a:rPr/>
                  <a:t>Lowering an index: $ X_i = g_{ij} X^j $$</a:t>
                </a:r>
              </a:p>
              <a:p>
                <a:pPr lvl="1"/>
                <a:r>
                  <a:rPr/>
                  <a:t>Raising an index: $ X^i = g^{ij} X_j $$</a:t>
                </a:r>
              </a:p>
            </p:txBody>
          </p:sp>
        </mc:Choice>
      </mc:AlternateContent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Invariance of Scalar Products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/>
                  <a:t>The dot product of a covariant vector and a contravariant vector (with contracted indices) is always an </a:t>
                </a:r>
                <a:r>
                  <a:rPr b="1"/>
                  <a:t>invariant scalar quantity</a:t>
                </a:r>
                <a:r>
                  <a:rPr/>
                  <a:t>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=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|</m:t>
                      </m:r>
                      <m:r>
                        <m:rPr>
                          <m:sty m:val="b"/>
                        </m:rPr>
                        <m:t>R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m:t>|</m:t>
                          </m:r>
                        </m:e>
                        <m:sup>
                          <m: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1"/>
                <a:r>
                  <a:rPr/>
                  <a:t>The length (norm) of a vector does not change just because we change our coordinate system.</a:t>
                </a:r>
              </a:p>
              <a:p>
                <a:pPr lvl="0"/>
                <a:r>
                  <a:rPr/>
                  <a:t>This is a cornerstone of physics: physical quantities and laws must be independent of the chosen coordinate system.</a:t>
                </a:r>
              </a:p>
            </p:txBody>
          </p:sp>
        </mc:Choice>
      </mc:AlternateContent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Einstein Summation Convention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b="1"/>
                  <a:t>Rules for Index Placement:</a:t>
                </a:r>
              </a:p>
              <a:p>
                <a:pPr lvl="1" indent="-342900" marL="685800">
                  <a:buAutoNum type="arabicPeriod"/>
                </a:pPr>
                <a:r>
                  <a:rPr b="1"/>
                  <a:t>Covariant indices:</a:t>
                </a:r>
                <a:r>
                  <a:rPr/>
                  <a:t> Subscripts ($ A_i $$).</a:t>
                </a:r>
              </a:p>
              <a:p>
                <a:pPr lvl="1" indent="-342900" marL="685800">
                  <a:buAutoNum type="arabicPeriod"/>
                </a:pPr>
                <a:r>
                  <a:rPr b="1"/>
                  <a:t>Contravariant indices:</a:t>
                </a:r>
                <a:r>
                  <a:rPr/>
                  <a:t> Superscripts ($ A^i $$).</a:t>
                </a:r>
              </a:p>
              <a:p>
                <a:pPr lvl="0"/>
                <a:r>
                  <a:rPr b="1"/>
                  <a:t>Implied Summation (Contraction):</a:t>
                </a:r>
                <a:r>
                  <a:rPr/>
                  <a:t> If an index appears exactly once as a subscript and once as a superscript in a single term, summation over that index is implied.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A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b>
                        <m:e>
                          <m:r>
                            <m:t>B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m:t>≡</m:t>
                      </m:r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p>
                            <m:e>
                              <m:r>
                                <m:t>A</m:t>
                              </m:r>
                            </m:e>
                            <m:sup>
                              <m:r>
                                <m:t>i</m:t>
                              </m:r>
                            </m:sup>
                          </m:sSup>
                        </m:e>
                      </m:nary>
                      <m:sSub>
                        <m:e>
                          <m:r>
                            <m:t>B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 b="1"/>
                  <a:t>Benefits:</a:t>
                </a:r>
              </a:p>
              <a:p>
                <a:pPr lvl="1"/>
                <a:r>
                  <a:rPr b="1"/>
                  <a:t>Conciseness:</a:t>
                </a:r>
                <a:r>
                  <a:rPr/>
                  <a:t> Equations are much shorter.</a:t>
                </a:r>
              </a:p>
              <a:p>
                <a:pPr lvl="1"/>
                <a:r>
                  <a:rPr b="1"/>
                  <a:t>Clarity on Invariance:</a:t>
                </a:r>
                <a:r>
                  <a:rPr/>
                  <a:t> Contractions (summing over one upper and one lower index) always yield scalar invariants.</a:t>
                </a:r>
              </a:p>
              <a:p>
                <a:pPr lvl="1"/>
                <a:r>
                  <a:rPr b="1"/>
                  <a:t>Consistency Check:</a:t>
                </a:r>
                <a:r>
                  <a:rPr/>
                  <a:t> In a valid tensor equation, free indices (not summed over) must match in position and type on both sides.</a:t>
                </a:r>
              </a:p>
            </p:txBody>
          </p:sp>
        </mc:Choice>
      </mc:AlternateContent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Covariance of Physical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An equation is </a:t>
            </a:r>
            <a:r>
              <a:rPr b="1"/>
              <a:t>covariant</a:t>
            </a:r>
            <a:r>
              <a:rPr/>
              <a:t> if its form remains unchanged under coordinate transformations.</a:t>
            </a:r>
          </a:p>
          <a:p>
            <a:pPr lvl="0"/>
            <a:r>
              <a:rPr/>
              <a:t>In tensor notation, this means the </a:t>
            </a:r>
            <a:r>
              <a:rPr b="1"/>
              <a:t>index structure (number and position of upper/lower indices) must be identical on both sides of the equation.</a:t>
            </a:r>
          </a:p>
          <a:p>
            <a:pPr lvl="0"/>
            <a:r>
              <a:rPr b="1"/>
              <a:t>Connection to Symmetry:</a:t>
            </a:r>
            <a:r>
              <a:rPr/>
              <a:t> Physical laws are often required to satisfy fundamental symmetries (e.g., translational, rotational, Lorentz invariance). Expressing them as covariant tensor equations ensures these symmetries are respected.</a:t>
            </a:r>
          </a:p>
          <a:p>
            <a:pPr lvl="0"/>
            <a:r>
              <a:rPr b="1"/>
              <a:t>Examples:</a:t>
            </a:r>
          </a:p>
          <a:p>
            <a:pPr lvl="1"/>
            <a:r>
              <a:rPr/>
              <a:t>Maxwell’s equations (Lorentz covariant).</a:t>
            </a:r>
          </a:p>
          <a:p>
            <a:pPr lvl="1"/>
            <a:r>
              <a:rPr/>
              <a:t>Einstein’s field equations (generally covariant under arbitrary coordinate transformations).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1. Review of the Reciprocal Lattice</a:t>
            </a:r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Identifying Unknown Tensor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 index rules allow us to deduce the covariant or contravariant nature of unknown tensors.</a:t>
            </a:r>
          </a:p>
          <a:p>
            <a:pPr lvl="0"/>
            <a:r>
              <a:rPr b="1"/>
              <a:t>Example: Basis vector transformation:</a:t>
            </a:r>
            <a:r>
              <a:rPr/>
              <a:t> $ ’_i = T^j_i _j</a:t>
            </a:r>
          </a:p>
          <a:p>
            <a:pPr lvl="0"/>
            <a:r>
              <a:rPr/>
              <a:t>$$
*   $ \mathbf{a}_i $$</a:t>
            </a:r>
          </a:p>
          <a:p>
            <a:pPr lvl="0"/>
            <a:r>
              <a:rPr/>
              <a:t>(covariant), $ _j</a:t>
            </a:r>
          </a:p>
          <a:p>
            <a:pPr lvl="0"/>
            <a:r>
              <a:rPr/>
              <a:t>$$ (covariant). The sum is over $ j $$</a:t>
            </a:r>
          </a:p>
          <a:p>
            <a:pPr lvl="0"/>
            <a:r>
              <a:rPr/>
              <a:t>.</a:t>
            </a:r>
          </a:p>
          <a:p>
            <a:pPr lvl="1"/>
            <a:r>
              <a:rPr/>
              <a:t>Therefore, the transformation matrix $ T^j_i</a:t>
            </a:r>
          </a:p>
          <a:p>
            <a:pPr lvl="1"/>
            <a:r>
              <a:rPr/>
              <a:t>$$ must be a **mixed tensor of rank 2** (one contravariant index $ j $$</a:t>
            </a:r>
          </a:p>
          <a:p>
            <a:pPr lvl="1"/>
            <a:r>
              <a:rPr/>
              <a:t>, one covariant index $ i $$).</a:t>
            </a:r>
          </a:p>
          <a:p>
            <a:pPr lvl="0"/>
            <a:r>
              <a:rPr b="1"/>
              <a:t>Examples in Materials Science:</a:t>
            </a:r>
          </a:p>
          <a:p>
            <a:pPr lvl="1"/>
            <a:r>
              <a:rPr/>
              <a:t>Dielectric permittivity tensor $ _{ij} $$: Second-rank covariant.</a:t>
            </a:r>
          </a:p>
          <a:p>
            <a:pPr lvl="1"/>
            <a:r>
              <a:rPr/>
              <a:t>Strain tensor $ _{ij} $$: Second-rank covariant.</a:t>
            </a:r>
          </a:p>
          <a:p>
            <a:pPr lvl="1"/>
            <a:r>
              <a:rPr/>
              <a:t>Elastic constant tensor $ C_{ijkl} $$: Fourth-rank covariant.</a:t>
            </a:r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Tensor Components in Cartesian vs. Crystallographic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b="1"/>
              <a:t>Crystallographic Coordinates:</a:t>
            </a:r>
            <a:r>
              <a:rPr/>
              <a:t> Based on the crystal’s primitive lattice vectors; natural for anisotropic properties of single crystals.</a:t>
            </a:r>
          </a:p>
          <a:p>
            <a:pPr lvl="0"/>
            <a:r>
              <a:rPr b="1"/>
              <a:t>Cartesian Coordinates:</a:t>
            </a:r>
            <a:r>
              <a:rPr/>
              <a:t> Mutually orthogonal axes; often used in computational materials science (e.g., VASP output).</a:t>
            </a:r>
          </a:p>
          <a:p>
            <a:pPr lvl="1"/>
            <a:r>
              <a:rPr/>
              <a:t>Simplifies tensor algebra ($ g_{ij} = _{ij} $$).</a:t>
            </a:r>
          </a:p>
          <a:p>
            <a:pPr lvl="1"/>
            <a:r>
              <a:rPr/>
              <a:t>Provides a universal reference frame for comparison.</a:t>
            </a:r>
          </a:p>
          <a:p>
            <a:pPr lvl="0"/>
            <a:r>
              <a:rPr b="1"/>
              <a:t>VASP Example:</a:t>
            </a:r>
            <a:r>
              <a:rPr/>
              <a:t> Defines Cartesian axes based on the lattice vectors in the </a:t>
            </a:r>
            <a:r>
              <a:rPr>
                <a:latin typeface="Courier"/>
              </a:rPr>
              <a:t>POSCAR</a:t>
            </a:r>
            <a:r>
              <a:rPr/>
              <a:t> file. Outputted tensor components are in </a:t>
            </a:r>
            <a:r>
              <a:rPr i="1"/>
              <a:t>this</a:t>
            </a:r>
            <a:r>
              <a:rPr/>
              <a:t> Cartesian system.</a:t>
            </a:r>
          </a:p>
          <a:p>
            <a:pPr lvl="1"/>
            <a:r>
              <a:rPr/>
              <a:t>Requires coordinate transformation to interpret in crystallographic directions.</a:t>
            </a:r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Summary of Covariant and Contravariant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 b="1"/>
              <a:t>Basis Vectors vs. Coordinates:</a:t>
            </a:r>
          </a:p>
          <a:p>
            <a:pPr lvl="1"/>
            <a:r>
              <a:rPr/>
              <a:t>Covariant basis vectors $ _i</a:t>
            </a:r>
          </a:p>
          <a:p>
            <a:pPr lvl="1"/>
            <a:r>
              <a:rPr/>
              <a:t>$$ pair with contravariant coordinates $ x^i $$</a:t>
            </a:r>
          </a:p>
          <a:p>
            <a:pPr lvl="1"/>
            <a:r>
              <a:rPr/>
              <a:t>.</a:t>
            </a:r>
          </a:p>
          <a:p>
            <a:pPr lvl="1"/>
            <a:r>
              <a:rPr/>
              <a:t>Contravariant basis vectors $ ^i</a:t>
            </a:r>
          </a:p>
          <a:p>
            <a:pPr lvl="1"/>
            <a:r>
              <a:rPr/>
              <a:t>$$ pair with covariant coordinates $ x_i $$</a:t>
            </a:r>
          </a:p>
          <a:p>
            <a:pPr lvl="1"/>
            <a:r>
              <a:rPr/>
              <a:t>.</a:t>
            </a:r>
          </a:p>
          <a:p>
            <a:pPr lvl="1"/>
            <a:r>
              <a:rPr/>
              <a:t>$  = x^i _i = x_i ^i $$</a:t>
            </a:r>
          </a:p>
          <a:p>
            <a:pPr lvl="0" indent="-342900" marL="342900">
              <a:buAutoNum type="arabicPeriod"/>
            </a:pPr>
            <a:r>
              <a:rPr b="1"/>
              <a:t>Real Space vs. Reciprocal Space:</a:t>
            </a:r>
          </a:p>
          <a:p>
            <a:pPr lvl="1"/>
            <a:r>
              <a:rPr/>
              <a:t>Real-space basis vectors $ _i $$ are covariant.</a:t>
            </a:r>
          </a:p>
          <a:p>
            <a:pPr lvl="1"/>
            <a:r>
              <a:rPr/>
              <a:t>Reciprocal-space basis vectors $ ^i $$ are contravariant.</a:t>
            </a:r>
          </a:p>
          <a:p>
            <a:pPr lvl="0" indent="-342900" marL="342900">
              <a:buAutoNum type="arabicPeriod"/>
            </a:pPr>
            <a:r>
              <a:rPr b="1"/>
              <a:t>Differentiation:</a:t>
            </a:r>
            <a:r>
              <a:rPr/>
              <a:t> Derivatives can change covariance/contravariance.</a:t>
            </a:r>
          </a:p>
          <a:p>
            <a:pPr lvl="1"/>
            <a:r>
              <a:rPr/>
              <a:t>$  $$ (gradient wrt contravariant coord) is covariant.</a:t>
            </a:r>
          </a:p>
          <a:p>
            <a:pPr lvl="0" indent="-342900" marL="342900">
              <a:buAutoNum type="arabicPeriod"/>
            </a:pPr>
            <a:r>
              <a:rPr b="1"/>
              <a:t>Metric Tensor ($ g_{ij} </a:t>
            </a:r>
            <a:r>
              <a:rPr/>
              <a:t>$$, $ g^{ij} $$</a:t>
            </a:r>
            <a:r>
              <a:rPr b="1"/>
              <a:t>):</a:t>
            </a:r>
            <a:r>
              <a:rPr/>
              <a:t> Used to “raise” and “lower” indices (convert between covariant and contravariant components).</a:t>
            </a:r>
          </a:p>
          <a:p>
            <a:pPr lvl="1"/>
            <a:r>
              <a:rPr/>
              <a:t>$ X_i = g_{ij} X^j $$ (lowers index)</a:t>
            </a:r>
          </a:p>
          <a:p>
            <a:pPr lvl="1"/>
            <a:r>
              <a:rPr/>
              <a:t>$ X^i = g^{ij} X_j $$ (raises index)</a:t>
            </a:r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Geometric Interpretation of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b="1"/>
              <a:t>Contravariant Coordinates ($ x^i $$):</a:t>
            </a:r>
          </a:p>
          <a:p>
            <a:pPr lvl="1"/>
            <a:r>
              <a:rPr/>
              <a:t>Represent components found by </a:t>
            </a:r>
            <a:r>
              <a:rPr b="1"/>
              <a:t>parallel projection</a:t>
            </a:r>
            <a:r>
              <a:rPr/>
              <a:t> onto the real-space basis vectors.</a:t>
            </a:r>
          </a:p>
          <a:p>
            <a:pPr lvl="1"/>
            <a:r>
              <a:rPr/>
              <a:t>They tell you “how much of each basis vector” is needed to construct the vector.</a:t>
            </a:r>
          </a:p>
          <a:p>
            <a:pPr lvl="0"/>
            <a:r>
              <a:rPr b="1"/>
              <a:t>Covariant Coordinates ($ x_i $$):</a:t>
            </a:r>
          </a:p>
          <a:p>
            <a:pPr lvl="1"/>
            <a:r>
              <a:rPr/>
              <a:t>Represent components found by </a:t>
            </a:r>
            <a:r>
              <a:rPr b="1"/>
              <a:t>orthogonal projection</a:t>
            </a:r>
            <a:r>
              <a:rPr/>
              <a:t> onto the directions defined by the </a:t>
            </a:r>
            <a:r>
              <a:rPr i="1"/>
              <a:t>reciprocal-space</a:t>
            </a:r>
            <a:r>
              <a:rPr/>
              <a:t> basis vectors.</a:t>
            </a:r>
          </a:p>
          <a:p>
            <a:pPr lvl="1"/>
            <a:r>
              <a:rPr/>
              <a:t>They relate to the “projection onto the plane normal to the other real-space basis vectors.”</a:t>
            </a:r>
          </a:p>
          <a:p>
            <a:pPr lvl="0" indent="0" marL="0">
              <a:buNone/>
            </a:pPr>
            <a:r>
              <a:rPr/>
              <a:t>Understanding this geometric duality is key to mastering tensor analysis in materials science.</a:t>
            </a:r>
          </a:p>
          <a:p>
            <a:pPr lvl="0" indent="0" marL="0">
              <a:buNone/>
            </a:pPr>
            <a:r>
              <a:rPr/>
              <a:t>Thank you!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What is the Reciprocal Lattice?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 fundamental mathematical construct in materials science.</a:t>
            </a:r>
          </a:p>
          <a:p>
            <a:pPr lvl="0"/>
            <a:r>
              <a:rPr b="1"/>
              <a:t>Crucial for understanding:</a:t>
            </a:r>
          </a:p>
          <a:p>
            <a:pPr lvl="1"/>
            <a:r>
              <a:rPr/>
              <a:t>X-ray/Electron Diffraction</a:t>
            </a:r>
          </a:p>
          <a:p>
            <a:pPr lvl="1"/>
            <a:r>
              <a:rPr/>
              <a:t>Electronic Band Structure (Solid-State Physics)</a:t>
            </a:r>
          </a:p>
          <a:p>
            <a:pPr lvl="0"/>
            <a:r>
              <a:rPr/>
              <a:t>Provides a framework for analyzing wave-particle interactions in periodic crystal structures.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Definition of Reciprocal Lattice Basis Vectors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b="1"/>
                  <a:t>Real-space primitive basis vectors:</a:t>
                </a:r>
                <a:r>
                  <a:rPr/>
                  <a:t> $ _1, _2, _3 $$</a:t>
                </a:r>
              </a:p>
              <a:p>
                <a:pPr lvl="0"/>
                <a:r>
                  <a:rPr b="1"/>
                  <a:t>Reciprocal-space primitive basis vectors:</a:t>
                </a:r>
                <a:r>
                  <a:rPr/>
                  <a:t> $ ^*_1, ^*_2, ^*_3 $$</a:t>
                </a:r>
              </a:p>
              <a:p>
                <a:pPr lvl="0"/>
                <a:r>
                  <a:rPr b="1"/>
                  <a:t>Defining Orthonormalization Condition: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⋅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j</m:t>
                          </m:r>
                        </m:sub>
                      </m:sSub>
                      <m:r>
                        <m:rPr>
                          <m:sty m:val="p"/>
                        </m:rPr>
                        <m:t>=</m:t>
                      </m:r>
                      <m:r>
                        <m:t>2</m:t>
                      </m:r>
                      <m:r>
                        <m:t>π</m:t>
                      </m:r>
                      <m:sSub>
                        <m:e>
                          <m:r>
                            <m:t>δ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$ _{ij}</a:t>
                </a:r>
              </a:p>
              <a:p>
                <a:pPr lvl="1"/>
                <a:r>
                  <a:rPr/>
                  <a:t>$$ is the Kronecker delta (1 if $ i=j $$</a:t>
                </a:r>
              </a:p>
              <a:p>
                <a:pPr lvl="1"/>
                <a:r>
                  <a:rPr/>
                  <a:t>, 0 if $ i j $$).</a:t>
                </a:r>
              </a:p>
              <a:p>
                <a:pPr lvl="1"/>
                <a:r>
                  <a:rPr/>
                  <a:t>$ 2$$ factor is common in physics (sometimes omitted in crystallography).</a:t>
                </a:r>
              </a:p>
              <a:p>
                <a:pPr lvl="0"/>
                <a:r>
                  <a:rPr b="1"/>
                  <a:t>Explicit Formulas: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=</m:t>
                      </m:r>
                      <m:f>
                        <m:fPr>
                          <m:type m:val="bar"/>
                        </m:fPr>
                        <m:num>
                          <m:r>
                            <m:t>2</m:t>
                          </m:r>
                          <m:r>
                            <m:t>π</m:t>
                          </m:r>
                        </m:num>
                        <m:den>
                          <m:r>
                            <m:t>V</m:t>
                          </m:r>
                        </m:den>
                      </m:f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×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:r>
                  <a:rPr/>
                  <a:t>(and cyclic permutations for $ ^*_2, ^*_3</a:t>
                </a:r>
              </a:p>
              <a:p>
                <a:pPr lvl="0"/>
                <a:r>
                  <a:rPr/>
                  <a:t>$$)
*   $ V = \mathbf{a}_1 \cdot (\mathbf{a}_2 \times \mathbf{a}_3) $$</a:t>
                </a:r>
              </a:p>
              <a:p>
                <a:pPr lvl="0"/>
                <a:r>
                  <a:rPr/>
                  <a:t>is the volume of the real-space primitive unit cell.</a:t>
                </a:r>
              </a:p>
            </p:txBody>
          </p:sp>
        </mc:Choice>
      </mc:AlternateContent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Key Properties: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b="1"/>
              <a:t>Orthogonality:</a:t>
            </a:r>
            <a:r>
              <a:rPr/>
              <a:t> Each $ ^*_i</a:t>
            </a:r>
          </a:p>
          <a:p>
            <a:pPr lvl="0"/>
            <a:r>
              <a:rPr/>
              <a:t>$$ is perpendicular to the *other two* real-space basis vectors.
*   Example: $ \mathbf{a}^*_1 \perp \mathbf{a}_2 $$</a:t>
            </a:r>
          </a:p>
          <a:p>
            <a:pPr lvl="0"/>
            <a:r>
              <a:rPr/>
              <a:t>and $ ^*_1 _3 $$.</a:t>
            </a:r>
          </a:p>
          <a:p>
            <a:pPr lvl="0"/>
            <a:r>
              <a:rPr b="1"/>
              <a:t>Magnitude:</a:t>
            </a:r>
            <a:r>
              <a:rPr/>
              <a:t> $ |^*_i| $$ is inversely proportional to the spacing of the real-space lattice planes to which it is normal.</a:t>
            </a:r>
          </a:p>
          <a:p>
            <a:pPr lvl="0"/>
            <a:r>
              <a:rPr b="1"/>
              <a:t>Angle (for orthogonal systems):</a:t>
            </a:r>
            <a:r>
              <a:rPr/>
              <a:t> Angle between $ ^*</a:t>
            </a:r>
            <a:r>
              <a:rPr i="1"/>
              <a:t>1 </a:t>
            </a:r>
            <a:r>
              <a:rPr/>
              <a:t>$$ and $ \mathbf{a}^*_2 $$</a:t>
            </a:r>
            <a:r>
              <a:rPr i="1"/>
              <a:t> is $ 180^- </a:t>
            </a:r>
            <a:r>
              <a:rPr/>
              <a:t>{12} $$.</a:t>
            </a:r>
          </a:p>
          <a:p>
            <a:pPr lvl="0"/>
            <a:r>
              <a:rPr b="1"/>
              <a:t>Qualitative Visualization:</a:t>
            </a:r>
            <a:r>
              <a:rPr/>
              <a:t> Helpful for intuition, but exact calculations require the mathematical definitions.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Constructing Reciprocal Lattice Points &amp; The Uniqueness 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Reciprocal lattice points: $ _{hkl} = h ^*_1 + k ^*_2 + l ^*_3</a:t>
            </a:r>
          </a:p>
          <a:p>
            <a:pPr lvl="0"/>
            <a:r>
              <a:rPr/>
              <a:t>$$ ($ h,k,l $$</a:t>
            </a:r>
          </a:p>
          <a:p>
            <a:pPr lvl="0"/>
            <a:r>
              <a:rPr/>
              <a:t>are integers).</a:t>
            </a:r>
          </a:p>
          <a:p>
            <a:pPr lvl="0"/>
            <a:r>
              <a:rPr b="1"/>
              <a:t>Apparent Problem:</a:t>
            </a:r>
            <a:r>
              <a:rPr/>
              <a:t> The choice of real-space primitive cell is not unique, leading to different </a:t>
            </a:r>
            <a:r>
              <a:rPr i="1"/>
              <a:t>sets of primitive reciprocal basis vectors</a:t>
            </a:r>
            <a:r>
              <a:rPr/>
              <a:t>.</a:t>
            </a:r>
          </a:p>
          <a:p>
            <a:pPr lvl="0"/>
            <a:r>
              <a:rPr b="1"/>
              <a:t>Resolution:</a:t>
            </a:r>
            <a:r>
              <a:rPr/>
              <a:t> The reciprocal lattice is fundamentally determined by the </a:t>
            </a:r>
            <a:r>
              <a:rPr i="1"/>
              <a:t>set of all real-space lattice points</a:t>
            </a:r>
            <a:r>
              <a:rPr/>
              <a:t> and their underlying periodicity.</a:t>
            </a:r>
          </a:p>
          <a:p>
            <a:pPr lvl="1"/>
            <a:r>
              <a:rPr/>
              <a:t>This non-uniqueness is resolved by considering extinction rules.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2. Physical Significance</a:t>
            </a:r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Reciprocal Lattice as a Fourier Transform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/>
                  <a:t>Reciprocal lattice points $ </a:t>
                </a:r>
              </a:p>
              <a:p>
                <a:pPr lvl="0"/>
                <a:r>
                  <a:rPr/>
                  <a:t>$$ are the wave vectors for which a plane wave $ e^{i \mathbf{G} \cdot \mathbf{r}} $$</a:t>
                </a:r>
              </a:p>
              <a:p>
                <a:pPr lvl="0"/>
                <a:r>
                  <a:rPr/>
                  <a:t>has the crystal’s periodicity.</a:t>
                </a:r>
              </a:p>
              <a:p>
                <a:pPr lvl="0"/>
                <a:r>
                  <a:rPr b="1"/>
                  <a:t>Scattering Theory:</a:t>
                </a:r>
                <a:r>
                  <a:rPr/>
                  <a:t> The scattered wave amplitude $ S()</a:t>
                </a:r>
              </a:p>
              <a:p>
                <a:pPr lvl="0"/>
                <a:r>
                  <a:rPr/>
                  <a:t>$$ is the Fourier transform of the electron density $ \rho(\mathbf{r}) $$</a:t>
                </a:r>
              </a:p>
              <a:p>
                <a:pPr lvl="0"/>
                <a:r>
                  <a:rPr/>
                  <a:t>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S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K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p"/>
                        </m:rPr>
                        <m:t>∫</m:t>
                      </m:r>
                      <m:r>
                        <m:t>ρ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)</m:t>
                      </m:r>
                      <m:sSup>
                        <m:e>
                          <m:r>
                            <m:t>e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−</m:t>
                          </m:r>
                          <m:r>
                            <m:t>i</m:t>
                          </m:r>
                          <m:r>
                            <m:rPr>
                              <m:sty m:val="b"/>
                            </m:rPr>
                            <m:t>K</m:t>
                          </m:r>
                          <m:r>
                            <m:rPr>
                              <m:sty m:val="p"/>
                            </m:rPr>
                            <m:t>⋅</m:t>
                          </m:r>
                          <m:r>
                            <m:rPr>
                              <m:sty m:val="b"/>
                            </m:rPr>
                            <m:t>r</m:t>
                          </m:r>
                        </m:sup>
                      </m:sSup>
                      <m:sSup>
                        <m:e>
                          <m:r>
                            <m:t>d</m:t>
                          </m:r>
                        </m:e>
                        <m:sup>
                          <m:r>
                            <m:t>3</m:t>
                          </m:r>
                        </m:sup>
                      </m:sSup>
                      <m:r>
                        <m:t>r</m:t>
                      </m:r>
                    </m:oMath>
                  </m:oMathPara>
                </a14:m>
              </a:p>
              <a:p>
                <a:pPr lvl="0"/>
                <a:r>
                  <a:rPr b="1"/>
                  <a:t>Bragg’s Law / Laue Condition:</a:t>
                </a:r>
                <a:r>
                  <a:rPr/>
                  <a:t> Constructive interference (diffraction peaks) occurs when the scattering vector $ </a:t>
                </a:r>
              </a:p>
              <a:p>
                <a:pPr lvl="0"/>
                <a:r>
                  <a:rPr/>
                  <a:t>$$ equals a reciprocal lattice vector $ \mathbf{G} $$</a:t>
                </a:r>
              </a:p>
              <a:p>
                <a:pPr lvl="0"/>
                <a:r>
                  <a:rPr/>
                  <a:t>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K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b"/>
                        </m:rPr>
                        <m:t>G</m:t>
                      </m:r>
                    </m:oMath>
                  </m:oMathPara>
                </a14:m>
              </a:p>
              <a:p>
                <a:pPr lvl="0"/>
                <a:r>
                  <a:rPr/>
                  <a:t>(Equivalent to $ 2d = n$$)</a:t>
                </a:r>
              </a:p>
              <a:p>
                <a:pPr lvl="0"/>
                <a:r>
                  <a:rPr b="1"/>
                  <a:t>Physical Meaning:</a:t>
                </a:r>
                <a:r>
                  <a:rPr/>
                  <a:t> Only reciprocal lattice points corresponding to non-zero scattering amplitudes have physical significance.</a:t>
                </a:r>
              </a:p>
            </p:txBody>
          </p:sp>
        </mc:Choice>
      </mc:AlternateContent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Extinction Rules (Selection Rules)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Arise from internal symmetries (e.g., centering atoms, screw axes, glide planes).</a:t>
            </a:r>
          </a:p>
          <a:p>
            <a:pPr lvl="0"/>
            <a:r>
              <a:rPr/>
              <a:t>Lead to </a:t>
            </a:r>
            <a:r>
              <a:rPr b="1"/>
              <a:t>destructive interference</a:t>
            </a:r>
            <a:r>
              <a:rPr/>
              <a:t>, “extinguishing” certain diffraction peaks/reciprocal lattice points.</a:t>
            </a:r>
          </a:p>
          <a:p>
            <a:pPr lvl="0"/>
            <a:r>
              <a:rPr b="1"/>
              <a:t>Crucial for Reciprocal Lattice Uniqueness:</a:t>
            </a:r>
          </a:p>
          <a:p>
            <a:pPr lvl="1"/>
            <a:r>
              <a:rPr/>
              <a:t>Applying extinction rules ensures a unique </a:t>
            </a:r>
            <a:r>
              <a:rPr i="1"/>
              <a:t>physically relevant</a:t>
            </a:r>
            <a:r>
              <a:rPr/>
              <a:t> reciprocal Bravais lattice.</a:t>
            </a:r>
          </a:p>
          <a:p>
            <a:pPr lvl="1"/>
            <a:r>
              <a:rPr b="1"/>
              <a:t>Example:</a:t>
            </a:r>
            <a:r>
              <a:rPr/>
              <a:t> A real-space Face-Centered Cubic (FCC) lattice has extinction rules ($ h,k,l $$ must be all even or all odd) that result in a Body-Centered Cubic (BCC) reciprocal lattice.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2025-09-21T03:20:08Z</dcterms:created>
  <dcterms:modified xsi:type="dcterms:W3CDTF">2025-09-21T03:20:08Z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